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41"/>
  </p:notesMasterIdLst>
  <p:sldIdLst>
    <p:sldId id="297"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0899" autoAdjust="0"/>
    <p:restoredTop sz="94660"/>
  </p:normalViewPr>
  <p:slideViewPr>
    <p:cSldViewPr snapToGrid="0">
      <p:cViewPr varScale="1">
        <p:scale>
          <a:sx n="63" d="100"/>
          <a:sy n="63" d="100"/>
        </p:scale>
        <p:origin x="248"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0FE27E5-E647-4681-886D-D3511B40001F}" type="datetimeFigureOut">
              <a:rPr lang="ar-SA" smtClean="0"/>
              <a:t>30/12/36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C658AB3-F7DD-410E-B932-D61D9DB4F1EC}" type="slidenum">
              <a:rPr lang="ar-SA" smtClean="0"/>
              <a:t>‹#›</a:t>
            </a:fld>
            <a:endParaRPr lang="ar-SA"/>
          </a:p>
        </p:txBody>
      </p:sp>
    </p:spTree>
    <p:extLst>
      <p:ext uri="{BB962C8B-B14F-4D97-AF65-F5344CB8AC3E}">
        <p14:creationId xmlns:p14="http://schemas.microsoft.com/office/powerpoint/2010/main" val="13595712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ar-SA" dirty="0" smtClean="0"/>
              <a:t>الرجوع لمذكرات</a:t>
            </a:r>
            <a:r>
              <a:rPr lang="ar-SA" baseline="0" dirty="0" smtClean="0"/>
              <a:t> الحقائب التدريبية الثلاث التي تم التدريب عليها في برنامج إعداد خبراء فطن يفيد في ترتيب بعض الأفكار</a:t>
            </a:r>
          </a:p>
          <a:p>
            <a:pPr eaLnBrk="1" hangingPunct="1">
              <a:spcBef>
                <a:spcPct val="0"/>
              </a:spcBef>
            </a:pPr>
            <a:r>
              <a:rPr lang="ar-SA" baseline="0" dirty="0" smtClean="0"/>
              <a:t>كما أن القراءة </a:t>
            </a:r>
            <a:r>
              <a:rPr lang="ar-SA" baseline="0" dirty="0" err="1" smtClean="0"/>
              <a:t>الإثرائية</a:t>
            </a:r>
            <a:r>
              <a:rPr lang="ar-SA" baseline="0" dirty="0" smtClean="0"/>
              <a:t> في هذه المهارات يساعد في الوصول إلى المعلومة الصحيحة ويعين المدرب على انتقاء العبارات الدالة والمعبّرة عن الأفكار بطريقة </a:t>
            </a:r>
            <a:r>
              <a:rPr lang="ar-SA" baseline="0" smtClean="0"/>
              <a:t>سلسلة وجذابة .</a:t>
            </a: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solidFill>
                  <a:prstClr val="black"/>
                </a:solidFill>
              </a:rPr>
              <a:pPr eaLnBrk="1" hangingPunct="1">
                <a:defRPr/>
              </a:pPr>
              <a:t>1</a:t>
            </a:fld>
            <a:endParaRPr lang="en-US" smtClean="0">
              <a:solidFill>
                <a:prstClr val="black"/>
              </a:solidFill>
              <a:cs typeface="Arial" pitchFamily="34" charset="0"/>
            </a:endParaRPr>
          </a:p>
        </p:txBody>
      </p:sp>
    </p:spTree>
    <p:extLst>
      <p:ext uri="{BB962C8B-B14F-4D97-AF65-F5344CB8AC3E}">
        <p14:creationId xmlns:p14="http://schemas.microsoft.com/office/powerpoint/2010/main" val="99151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val="263031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val="257363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val="58038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val="409761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val="2520188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val="88339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val="325107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val="266097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val="857328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val="219098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val="2277954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val="3385765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val="26690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val="222070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val="3394968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val="180072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val="347595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val="180646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val="1936210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val="145934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lgn="just" rtl="1">
              <a:defRPr/>
            </a:pPr>
            <a:r>
              <a:rPr lang="ar-SA" sz="1200" dirty="0" smtClean="0">
                <a:cs typeface="AL-Mateen" pitchFamily="2" charset="-78"/>
              </a:rPr>
              <a:t>نلاحظ أن لكل فرد نظرة خاصة وقد تكون مختلفة عن الآخرين فالجميع نظر للنقطة من زاويته ويفسرها من منظاره الخاص وثقافـتـه الخـاصـة (إيجابيـة، سلبيـة، </a:t>
            </a:r>
            <a:r>
              <a:rPr lang="ar-SA" sz="1200" dirty="0" err="1" smtClean="0">
                <a:cs typeface="AL-Mateen" pitchFamily="2" charset="-78"/>
              </a:rPr>
              <a:t>تفاؤليـة،تشاؤمية</a:t>
            </a:r>
            <a:r>
              <a:rPr lang="ar-SA" sz="1200" dirty="0" smtClean="0">
                <a:cs typeface="AL-Mateen" pitchFamily="2" charset="-78"/>
              </a:rPr>
              <a:t>، </a:t>
            </a:r>
            <a:r>
              <a:rPr lang="ar-SA" sz="1200" dirty="0" err="1" smtClean="0">
                <a:cs typeface="AL-Mateen" pitchFamily="2" charset="-78"/>
              </a:rPr>
              <a:t>سلمية،عدائية</a:t>
            </a:r>
            <a:r>
              <a:rPr lang="ar-SA" sz="1200" dirty="0" smtClean="0">
                <a:cs typeface="AL-Mateen" pitchFamily="2" charset="-78"/>
              </a:rPr>
              <a:t>....) .</a:t>
            </a:r>
          </a:p>
          <a:p>
            <a:pPr algn="just" rtl="1">
              <a:defRPr/>
            </a:pPr>
            <a:r>
              <a:rPr lang="ar-SA" sz="1200" dirty="0" smtClean="0">
                <a:cs typeface="AL-Mateen" pitchFamily="2" charset="-78"/>
              </a:rPr>
              <a:t>أن جميع الآراء صحيحة من وجهة نظر صاحبها . </a:t>
            </a:r>
          </a:p>
          <a:p>
            <a:pPr algn="just" rtl="1">
              <a:defRPr/>
            </a:pPr>
            <a:r>
              <a:rPr lang="ar-SA" sz="1200" dirty="0" smtClean="0">
                <a:cs typeface="AL-Mateen" pitchFamily="2" charset="-78"/>
              </a:rPr>
              <a:t>نتفق على عدم تجاهل أو تهميش أو تقليل أهمية أي رأي أو فكرة، بل نستفيد منها قدر الإمكان بما يخدم الحقيقة والموقف .</a:t>
            </a:r>
            <a:endParaRPr lang="en-US" sz="1200" dirty="0" smtClean="0">
              <a:cs typeface="AL-Mateen" pitchFamily="2"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val="307034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val="1064096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val="1005349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31</a:t>
            </a:fld>
            <a:endParaRPr lang="en-US" smtClean="0">
              <a:cs typeface="Arial" pitchFamily="34" charset="0"/>
            </a:endParaRPr>
          </a:p>
        </p:txBody>
      </p:sp>
    </p:spTree>
    <p:extLst>
      <p:ext uri="{BB962C8B-B14F-4D97-AF65-F5344CB8AC3E}">
        <p14:creationId xmlns:p14="http://schemas.microsoft.com/office/powerpoint/2010/main" val="1669543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32</a:t>
            </a:fld>
            <a:endParaRPr lang="en-US" smtClean="0">
              <a:cs typeface="Arial" pitchFamily="34" charset="0"/>
            </a:endParaRPr>
          </a:p>
        </p:txBody>
      </p:sp>
    </p:spTree>
    <p:extLst>
      <p:ext uri="{BB962C8B-B14F-4D97-AF65-F5344CB8AC3E}">
        <p14:creationId xmlns:p14="http://schemas.microsoft.com/office/powerpoint/2010/main" val="3562533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33</a:t>
            </a:fld>
            <a:endParaRPr lang="en-US" smtClean="0">
              <a:cs typeface="Arial" pitchFamily="34" charset="0"/>
            </a:endParaRPr>
          </a:p>
        </p:txBody>
      </p:sp>
    </p:spTree>
    <p:extLst>
      <p:ext uri="{BB962C8B-B14F-4D97-AF65-F5344CB8AC3E}">
        <p14:creationId xmlns:p14="http://schemas.microsoft.com/office/powerpoint/2010/main" val="570827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34</a:t>
            </a:fld>
            <a:endParaRPr lang="en-US" smtClean="0">
              <a:cs typeface="Arial" pitchFamily="34" charset="0"/>
            </a:endParaRPr>
          </a:p>
        </p:txBody>
      </p:sp>
    </p:spTree>
    <p:extLst>
      <p:ext uri="{BB962C8B-B14F-4D97-AF65-F5344CB8AC3E}">
        <p14:creationId xmlns:p14="http://schemas.microsoft.com/office/powerpoint/2010/main" val="754318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35</a:t>
            </a:fld>
            <a:endParaRPr lang="en-US" smtClean="0">
              <a:cs typeface="Arial" pitchFamily="34" charset="0"/>
            </a:endParaRPr>
          </a:p>
        </p:txBody>
      </p:sp>
    </p:spTree>
    <p:extLst>
      <p:ext uri="{BB962C8B-B14F-4D97-AF65-F5344CB8AC3E}">
        <p14:creationId xmlns:p14="http://schemas.microsoft.com/office/powerpoint/2010/main" val="351328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36</a:t>
            </a:fld>
            <a:endParaRPr lang="en-US" smtClean="0">
              <a:cs typeface="Arial" pitchFamily="34" charset="0"/>
            </a:endParaRPr>
          </a:p>
        </p:txBody>
      </p:sp>
    </p:spTree>
    <p:extLst>
      <p:ext uri="{BB962C8B-B14F-4D97-AF65-F5344CB8AC3E}">
        <p14:creationId xmlns:p14="http://schemas.microsoft.com/office/powerpoint/2010/main" val="2327852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37</a:t>
            </a:fld>
            <a:endParaRPr lang="en-US" smtClean="0">
              <a:cs typeface="Arial" pitchFamily="34" charset="0"/>
            </a:endParaRPr>
          </a:p>
        </p:txBody>
      </p:sp>
    </p:spTree>
    <p:extLst>
      <p:ext uri="{BB962C8B-B14F-4D97-AF65-F5344CB8AC3E}">
        <p14:creationId xmlns:p14="http://schemas.microsoft.com/office/powerpoint/2010/main" val="875309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38</a:t>
            </a:fld>
            <a:endParaRPr lang="en-US" smtClean="0">
              <a:cs typeface="Arial" pitchFamily="34" charset="0"/>
            </a:endParaRPr>
          </a:p>
        </p:txBody>
      </p:sp>
    </p:spTree>
    <p:extLst>
      <p:ext uri="{BB962C8B-B14F-4D97-AF65-F5344CB8AC3E}">
        <p14:creationId xmlns:p14="http://schemas.microsoft.com/office/powerpoint/2010/main" val="39293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39</a:t>
            </a:fld>
            <a:endParaRPr lang="en-US" smtClean="0">
              <a:cs typeface="Arial" pitchFamily="34" charset="0"/>
            </a:endParaRPr>
          </a:p>
        </p:txBody>
      </p:sp>
    </p:spTree>
    <p:extLst>
      <p:ext uri="{BB962C8B-B14F-4D97-AF65-F5344CB8AC3E}">
        <p14:creationId xmlns:p14="http://schemas.microsoft.com/office/powerpoint/2010/main" val="348426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val="107802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val="157139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val="48948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val="123427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val="333686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val="249599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30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265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8737600" y="6245225"/>
            <a:ext cx="2844800" cy="476250"/>
          </a:xfrm>
          <a:prstGeom prst="rect">
            <a:avLst/>
          </a:prstGeom>
        </p:spPr>
        <p:txBody>
          <a:bodyPr/>
          <a:lstStyle>
            <a:lvl1pPr>
              <a:defRPr/>
            </a:lvl1pPr>
          </a:lstStyle>
          <a:p>
            <a:pPr fontAlgn="base">
              <a:spcBef>
                <a:spcPct val="0"/>
              </a:spcBef>
              <a:spcAft>
                <a:spcPct val="0"/>
              </a:spcAft>
            </a:pPr>
            <a:endParaRPr lang="en-US">
              <a:solidFill>
                <a:prstClr val="black"/>
              </a:solidFill>
              <a:latin typeface="Palatino Linotype" pitchFamily="18" charset="0"/>
              <a:cs typeface="Arial" pitchFamily="34" charset="0"/>
            </a:endParaRPr>
          </a:p>
        </p:txBody>
      </p:sp>
      <p:sp>
        <p:nvSpPr>
          <p:cNvPr id="3" name="عنصر نائب للتذييل 2"/>
          <p:cNvSpPr>
            <a:spLocks noGrp="1"/>
          </p:cNvSpPr>
          <p:nvPr>
            <p:ph type="ftr" sz="quarter" idx="11"/>
          </p:nvPr>
        </p:nvSpPr>
        <p:spPr>
          <a:xfrm>
            <a:off x="4165600" y="6245225"/>
            <a:ext cx="3860800" cy="476250"/>
          </a:xfrm>
          <a:prstGeom prst="rect">
            <a:avLst/>
          </a:prstGeom>
        </p:spPr>
        <p:txBody>
          <a:bodyPr/>
          <a:lstStyle>
            <a:lvl1pPr>
              <a:defRPr/>
            </a:lvl1pPr>
          </a:lstStyle>
          <a:p>
            <a:pPr fontAlgn="base">
              <a:spcBef>
                <a:spcPct val="0"/>
              </a:spcBef>
              <a:spcAft>
                <a:spcPct val="0"/>
              </a:spcAft>
            </a:pPr>
            <a:r>
              <a:rPr lang="ar-SA" smtClean="0">
                <a:solidFill>
                  <a:prstClr val="black"/>
                </a:solidFill>
                <a:latin typeface="Palatino Linotype" pitchFamily="18" charset="0"/>
                <a:cs typeface="Arial" pitchFamily="34" charset="0"/>
              </a:rPr>
              <a:t>مهارات فطن</a:t>
            </a:r>
            <a:endParaRPr lang="en-US">
              <a:solidFill>
                <a:prstClr val="black"/>
              </a:solidFill>
              <a:latin typeface="Palatino Linotype" pitchFamily="18" charset="0"/>
              <a:cs typeface="Arial" pitchFamily="34" charset="0"/>
            </a:endParaRPr>
          </a:p>
        </p:txBody>
      </p:sp>
      <p:sp>
        <p:nvSpPr>
          <p:cNvPr id="4" name="عنصر نائب لرقم الشريحة 3"/>
          <p:cNvSpPr>
            <a:spLocks noGrp="1"/>
          </p:cNvSpPr>
          <p:nvPr>
            <p:ph type="sldNum" sz="quarter" idx="12"/>
          </p:nvPr>
        </p:nvSpPr>
        <p:spPr>
          <a:xfrm>
            <a:off x="609600" y="6245225"/>
            <a:ext cx="2844800" cy="476250"/>
          </a:xfrm>
          <a:prstGeom prst="rect">
            <a:avLst/>
          </a:prstGeom>
        </p:spPr>
        <p:txBody>
          <a:bodyPr/>
          <a:lstStyle>
            <a:lvl1pPr>
              <a:defRPr/>
            </a:lvl1pPr>
          </a:lstStyle>
          <a:p>
            <a:pPr fontAlgn="base">
              <a:spcBef>
                <a:spcPct val="0"/>
              </a:spcBef>
              <a:spcAft>
                <a:spcPct val="0"/>
              </a:spcAft>
            </a:pPr>
            <a:fld id="{5DEEB26F-F0DD-4B82-9C7C-04EF758E0184}" type="slidenum">
              <a:rPr lang="ar-SA">
                <a:solidFill>
                  <a:prstClr val="black"/>
                </a:solidFill>
                <a:latin typeface="Palatino Linotype" pitchFamily="18" charset="0"/>
              </a:rPr>
              <a:pPr fontAlgn="base">
                <a:spcBef>
                  <a:spcPct val="0"/>
                </a:spcBef>
                <a:spcAft>
                  <a:spcPct val="0"/>
                </a:spcAft>
              </a:pPr>
              <a:t>‹#›</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83802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609600" y="292101"/>
            <a:ext cx="10972800" cy="5727700"/>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عنصر نائب للتاريخ 2"/>
          <p:cNvSpPr>
            <a:spLocks noGrp="1"/>
          </p:cNvSpPr>
          <p:nvPr>
            <p:ph type="dt" sz="half" idx="10"/>
          </p:nvPr>
        </p:nvSpPr>
        <p:spPr>
          <a:xfrm>
            <a:off x="609600" y="6244829"/>
            <a:ext cx="2844800" cy="476250"/>
          </a:xfrm>
          <a:prstGeom prst="rect">
            <a:avLst/>
          </a:prstGeom>
        </p:spPr>
        <p:txBody>
          <a:bodyPr/>
          <a:lstStyle>
            <a:lvl1pPr>
              <a:defRPr/>
            </a:lvl1pPr>
          </a:lstStyle>
          <a:p>
            <a:pPr fontAlgn="base">
              <a:spcBef>
                <a:spcPct val="0"/>
              </a:spcBef>
              <a:spcAft>
                <a:spcPct val="0"/>
              </a:spcAft>
              <a:defRPr/>
            </a:pPr>
            <a:endParaRPr lang="en-US">
              <a:solidFill>
                <a:prstClr val="black"/>
              </a:solidFill>
              <a:latin typeface="Palatino Linotype" pitchFamily="18" charset="0"/>
              <a:cs typeface="Arial" pitchFamily="34" charset="0"/>
            </a:endParaRPr>
          </a:p>
        </p:txBody>
      </p:sp>
      <p:sp>
        <p:nvSpPr>
          <p:cNvPr id="4" name="عنصر نائب للتذييل 3"/>
          <p:cNvSpPr>
            <a:spLocks noGrp="1"/>
          </p:cNvSpPr>
          <p:nvPr>
            <p:ph type="ftr" sz="quarter" idx="11"/>
          </p:nvPr>
        </p:nvSpPr>
        <p:spPr>
          <a:xfrm>
            <a:off x="4165600" y="6244829"/>
            <a:ext cx="3860800" cy="476250"/>
          </a:xfrm>
          <a:prstGeom prst="rect">
            <a:avLst/>
          </a:prstGeom>
        </p:spPr>
        <p:txBody>
          <a:bodyPr/>
          <a:lstStyle>
            <a:lvl1pPr>
              <a:defRPr/>
            </a:lvl1pPr>
          </a:lstStyle>
          <a:p>
            <a:pPr fontAlgn="base">
              <a:spcBef>
                <a:spcPct val="0"/>
              </a:spcBef>
              <a:spcAft>
                <a:spcPct val="0"/>
              </a:spcAft>
              <a:defRPr/>
            </a:pPr>
            <a:r>
              <a:rPr lang="ar-SA" smtClean="0">
                <a:solidFill>
                  <a:prstClr val="black"/>
                </a:solidFill>
                <a:latin typeface="Palatino Linotype" pitchFamily="18" charset="0"/>
                <a:cs typeface="Arial" pitchFamily="34" charset="0"/>
              </a:rPr>
              <a:t>مهارات فطن</a:t>
            </a:r>
            <a:endParaRPr lang="en-US">
              <a:solidFill>
                <a:prstClr val="black"/>
              </a:solidFill>
              <a:latin typeface="Palatino Linotype" pitchFamily="18" charset="0"/>
              <a:cs typeface="Arial" pitchFamily="34" charset="0"/>
            </a:endParaRPr>
          </a:p>
        </p:txBody>
      </p:sp>
      <p:sp>
        <p:nvSpPr>
          <p:cNvPr id="5" name="عنصر نائب لرقم الشريحة 4"/>
          <p:cNvSpPr>
            <a:spLocks noGrp="1"/>
          </p:cNvSpPr>
          <p:nvPr>
            <p:ph type="sldNum" sz="quarter" idx="12"/>
          </p:nvPr>
        </p:nvSpPr>
        <p:spPr>
          <a:xfrm>
            <a:off x="8737600" y="6244829"/>
            <a:ext cx="2844800" cy="476250"/>
          </a:xfrm>
          <a:prstGeom prst="rect">
            <a:avLst/>
          </a:prstGeom>
        </p:spPr>
        <p:txBody>
          <a:bodyPr/>
          <a:lstStyle>
            <a:lvl1pPr>
              <a:defRPr/>
            </a:lvl1pPr>
          </a:lstStyle>
          <a:p>
            <a:pPr fontAlgn="base">
              <a:spcBef>
                <a:spcPct val="0"/>
              </a:spcBef>
              <a:spcAft>
                <a:spcPct val="0"/>
              </a:spcAft>
              <a:defRPr/>
            </a:pPr>
            <a:fld id="{54A86F42-458B-4507-A5E8-01B48E8D56E0}" type="slidenum">
              <a:rPr lang="ar-SA">
                <a:solidFill>
                  <a:prstClr val="black"/>
                </a:solidFill>
                <a:latin typeface="Palatino Linotype" pitchFamily="18" charset="0"/>
              </a:rPr>
              <a:pPr fontAlgn="base">
                <a:spcBef>
                  <a:spcPct val="0"/>
                </a:spcBef>
                <a:spcAft>
                  <a:spcPct val="0"/>
                </a:spcAft>
                <a:defRPr/>
              </a:pPr>
              <a:t>‹#›</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97657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t="-6000" b="-6000"/>
          </a:stretch>
        </a:blipFill>
        <a:effectLst/>
      </p:bgPr>
    </p:bg>
    <p:spTree>
      <p:nvGrpSpPr>
        <p:cNvPr id="1" name=""/>
        <p:cNvGrpSpPr/>
        <p:nvPr/>
      </p:nvGrpSpPr>
      <p:grpSpPr>
        <a:xfrm>
          <a:off x="0" y="0"/>
          <a:ext cx="0" cy="0"/>
          <a:chOff x="0" y="0"/>
          <a:chExt cx="0" cy="0"/>
        </a:xfrm>
      </p:grpSpPr>
      <p:sp>
        <p:nvSpPr>
          <p:cNvPr id="4" name="مستطيل 3"/>
          <p:cNvSpPr/>
          <p:nvPr userDrawn="1"/>
        </p:nvSpPr>
        <p:spPr>
          <a:xfrm>
            <a:off x="0" y="15478"/>
            <a:ext cx="12179051"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fontAlgn="base">
              <a:spcBef>
                <a:spcPct val="0"/>
              </a:spcBef>
              <a:spcAft>
                <a:spcPct val="0"/>
              </a:spcAft>
            </a:pPr>
            <a:endParaRPr lang="ar-SA" sz="1800">
              <a:solidFill>
                <a:prstClr val="white"/>
              </a:solidFill>
            </a:endParaRPr>
          </a:p>
        </p:txBody>
      </p:sp>
      <p:sp>
        <p:nvSpPr>
          <p:cNvPr id="20" name="مربع نص 19"/>
          <p:cNvSpPr txBox="1"/>
          <p:nvPr/>
        </p:nvSpPr>
        <p:spPr>
          <a:xfrm>
            <a:off x="1456057" y="6542940"/>
            <a:ext cx="2064000" cy="219291"/>
          </a:xfrm>
          <a:prstGeom prst="rect">
            <a:avLst/>
          </a:prstGeom>
          <a:noFill/>
        </p:spPr>
        <p:txBody>
          <a:bodyPr wrap="square" rtlCol="1">
            <a:spAutoFit/>
          </a:bodyPr>
          <a:lstStyle/>
          <a:p>
            <a:pPr fontAlgn="base">
              <a:spcBef>
                <a:spcPct val="0"/>
              </a:spcBef>
              <a:spcAft>
                <a:spcPct val="0"/>
              </a:spcAft>
            </a:pPr>
            <a:r>
              <a:rPr lang="ar-SA" sz="825" dirty="0">
                <a:solidFill>
                  <a:srgbClr val="4BACC6">
                    <a:lumMod val="75000"/>
                  </a:srgbClr>
                </a:solidFill>
                <a:latin typeface="Palatino Linotype" pitchFamily="18" charset="0"/>
                <a:cs typeface="mohammad bold art 1" pitchFamily="2" charset="-78"/>
              </a:rPr>
              <a:t>البرنامج التدريبي : الوعي الذاتي</a:t>
            </a:r>
          </a:p>
        </p:txBody>
      </p:sp>
      <p:sp>
        <p:nvSpPr>
          <p:cNvPr id="10" name="مستطيل 9"/>
          <p:cNvSpPr/>
          <p:nvPr userDrawn="1"/>
        </p:nvSpPr>
        <p:spPr>
          <a:xfrm>
            <a:off x="19051" y="15479"/>
            <a:ext cx="12160000" cy="108000"/>
          </a:xfrm>
          <a:prstGeom prst="rect">
            <a:avLst/>
          </a:prstGeom>
          <a:solidFill>
            <a:schemeClr val="accent5">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fontAlgn="base">
              <a:spcBef>
                <a:spcPct val="0"/>
              </a:spcBef>
              <a:spcAft>
                <a:spcPct val="0"/>
              </a:spcAft>
            </a:pPr>
            <a:endParaRPr lang="ar-SA" sz="1800">
              <a:solidFill>
                <a:prstClr val="black"/>
              </a:solidFill>
            </a:endParaRPr>
          </a:p>
        </p:txBody>
      </p:sp>
      <p:pic>
        <p:nvPicPr>
          <p:cNvPr id="11" name="Picture 2" descr="E:\أشكال فكتور\Graphicaccadimy.com (2).jpg"/>
          <p:cNvPicPr>
            <a:picLocks noChangeAspect="1" noChangeArrowheads="1"/>
          </p:cNvPicPr>
          <p:nvPr userDrawn="1"/>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48277" t="3389" r="4678" b="66160"/>
          <a:stretch/>
        </p:blipFill>
        <p:spPr bwMode="auto">
          <a:xfrm>
            <a:off x="11568609" y="134634"/>
            <a:ext cx="641567" cy="558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أشكال فكتور\Graphicaccadimy.com (115) [محول].png"/>
          <p:cNvPicPr>
            <a:picLocks noChangeAspect="1" noChangeArrowheads="1"/>
          </p:cNvPicPr>
          <p:nvPr userDrawn="1"/>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032437" y="82736"/>
            <a:ext cx="1295315" cy="1039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أشكال فكتور\Graphicaccadimy.com (2).jpg"/>
          <p:cNvPicPr>
            <a:picLocks noChangeAspect="1" noChangeArrowheads="1"/>
          </p:cNvPicPr>
          <p:nvPr userDrawn="1"/>
        </p:nvPicPr>
        <p:blipFill rotWithShape="1">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rcRect l="4855" t="3389" r="4678" b="66160"/>
          <a:stretch/>
        </p:blipFill>
        <p:spPr bwMode="auto">
          <a:xfrm flipV="1">
            <a:off x="25527" y="6440743"/>
            <a:ext cx="1440160" cy="4236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txBox="1">
            <a:spLocks noChangeArrowheads="1"/>
          </p:cNvSpPr>
          <p:nvPr userDrawn="1"/>
        </p:nvSpPr>
        <p:spPr>
          <a:xfrm>
            <a:off x="335361" y="6501170"/>
            <a:ext cx="1408156" cy="350658"/>
          </a:xfrm>
          <a:prstGeom prst="rect">
            <a:avLst/>
          </a:prstGeom>
        </p:spPr>
        <p:txBody>
          <a:bodyPr/>
          <a:ls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lgn="ctr">
              <a:defRPr/>
            </a:pPr>
            <a:fld id="{436CDADE-00BF-4513-8A5C-411AE396B6DC}" type="slidenum">
              <a:rPr lang="en-US" sz="1400" smtClean="0">
                <a:solidFill>
                  <a:prstClr val="white"/>
                </a:solidFill>
              </a:rPr>
              <a:pPr algn="ctr">
                <a:defRPr/>
              </a:pPr>
              <a:t>‹#›</a:t>
            </a:fld>
            <a:endParaRPr lang="en-US" sz="1400" dirty="0">
              <a:solidFill>
                <a:prstClr val="white"/>
              </a:solidFill>
            </a:endParaRPr>
          </a:p>
        </p:txBody>
      </p:sp>
    </p:spTree>
    <p:extLst>
      <p:ext uri="{BB962C8B-B14F-4D97-AF65-F5344CB8AC3E}">
        <p14:creationId xmlns:p14="http://schemas.microsoft.com/office/powerpoint/2010/main" val="24570905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hf sldNum="0" hdr="0" dt="0"/>
  <p:txStyles>
    <p:titleStyle>
      <a:lvl1pPr algn="ctr" defTabSz="342892"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92"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83"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75"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66"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126106" y="2286217"/>
            <a:ext cx="433959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fontAlgn="base">
              <a:spcBef>
                <a:spcPct val="0"/>
              </a:spcBef>
            </a:pPr>
            <a:r>
              <a:rPr lang="ar-SA" sz="6000" b="1" dirty="0">
                <a:ln w="12700">
                  <a:solidFill>
                    <a:srgbClr val="1F497D">
                      <a:satMod val="155000"/>
                    </a:srgb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مهارات</a:t>
            </a:r>
            <a:endParaRPr lang="ar-SA" sz="6000" b="1" spc="50" dirty="0">
              <a:ln w="12700" cmpd="sng">
                <a:solidFill>
                  <a:srgbClr val="F79646">
                    <a:satMod val="120000"/>
                    <a:shade val="80000"/>
                  </a:srgbClr>
                </a:solidFill>
                <a:prstDash val="solid"/>
              </a:ln>
              <a:solidFill>
                <a:srgbClr val="C00000"/>
              </a:solidFill>
              <a:effectLst>
                <a:glow rad="53100">
                  <a:srgbClr val="F79646">
                    <a:satMod val="180000"/>
                    <a:alpha val="30000"/>
                  </a:srgbClr>
                </a:glow>
              </a:effectLst>
              <a:latin typeface="Hacen Tunisia Bold" pitchFamily="2" charset="-78"/>
              <a:ea typeface="Times New Roman"/>
              <a:cs typeface="Hacen Tunisia Bold" pitchFamily="2" charset="-78"/>
            </a:endParaRPr>
          </a:p>
          <a:p>
            <a:pPr algn="ctr" fontAlgn="base">
              <a:spcBef>
                <a:spcPct val="0"/>
              </a:spcBef>
            </a:pPr>
            <a:r>
              <a:rPr lang="ar-SA" sz="4400" dirty="0">
                <a:solidFill>
                  <a:srgbClr val="002060"/>
                </a:solidFill>
                <a:latin typeface="Hacen Tunisia Bold" pitchFamily="2" charset="-78"/>
                <a:ea typeface="Times New Roman"/>
                <a:cs typeface="Hacen Tunisia Bold" pitchFamily="2" charset="-78"/>
              </a:rPr>
              <a:t>  </a:t>
            </a:r>
          </a:p>
          <a:p>
            <a:pPr algn="ctr" fontAlgn="base">
              <a:spcBef>
                <a:spcPct val="0"/>
              </a:spcBef>
            </a:pPr>
            <a:r>
              <a:rPr lang="ar-SA" sz="2800" dirty="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6767098" y="4958050"/>
            <a:ext cx="2703671"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fontAlgn="base">
              <a:spcBef>
                <a:spcPct val="0"/>
              </a:spcBef>
            </a:pPr>
            <a:r>
              <a:rPr lang="ar-SA" sz="1400" dirty="0">
                <a:solidFill>
                  <a:srgbClr val="000000"/>
                </a:solidFill>
                <a:latin typeface="Times New Roman"/>
                <a:ea typeface="Times New Roman"/>
                <a:cs typeface="mohammad bold art 1"/>
              </a:rPr>
              <a:t> </a:t>
            </a:r>
            <a:endParaRPr lang="en-US" sz="1100" dirty="0">
              <a:solidFill>
                <a:prstClr val="black"/>
              </a:solidFill>
              <a:latin typeface="Times New Roman"/>
              <a:ea typeface="Times New Roman"/>
              <a:cs typeface="Arial" pitchFamily="34" charset="0"/>
            </a:endParaRPr>
          </a:p>
          <a:p>
            <a:pPr algn="ctr" fontAlgn="base">
              <a:spcBef>
                <a:spcPct val="0"/>
              </a:spcBef>
            </a:pPr>
            <a:r>
              <a:rPr lang="ar-SA" sz="1400" dirty="0">
                <a:solidFill>
                  <a:srgbClr val="000000"/>
                </a:solidFill>
                <a:latin typeface="Times New Roman"/>
                <a:ea typeface="Times New Roman"/>
                <a:cs typeface="mohammad bold art 1"/>
              </a:rPr>
              <a:t>العام الدراسي</a:t>
            </a:r>
          </a:p>
          <a:p>
            <a:pPr algn="ctr" fontAlgn="base">
              <a:spcBef>
                <a:spcPct val="0"/>
              </a:spcBef>
            </a:pPr>
            <a:r>
              <a:rPr lang="ar-SA" sz="1400" dirty="0">
                <a:solidFill>
                  <a:srgbClr val="000000"/>
                </a:solidFill>
                <a:latin typeface="Times New Roman"/>
                <a:ea typeface="Times New Roman"/>
                <a:cs typeface="mohammad bold art 1"/>
              </a:rPr>
              <a:t>1436/1435هـ</a:t>
            </a:r>
            <a:endParaRPr lang="en-US" sz="1100" dirty="0">
              <a:solidFill>
                <a:prstClr val="black"/>
              </a:solidFill>
              <a:latin typeface="Times New Roman"/>
              <a:ea typeface="Times New Roman"/>
              <a:cs typeface="Arial" pitchFamily="34"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9" y="548681"/>
            <a:ext cx="14763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5231904" y="548680"/>
            <a:ext cx="3600400"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r>
              <a:rPr lang="ar-SA" altLang="ar-SA" sz="1600" dirty="0">
                <a:solidFill>
                  <a:prstClr val="black"/>
                </a:solidFill>
                <a:ea typeface="Arial" panose="020B0604020202020204" pitchFamily="34" charset="0"/>
                <a:cs typeface="mohammad bold art 1" pitchFamily="2" charset="-78"/>
              </a:rPr>
              <a:t>المملكة العربية السعودية</a:t>
            </a:r>
          </a:p>
          <a:p>
            <a:pPr algn="ctr" defTabSz="685800" eaLnBrk="0" fontAlgn="base" hangingPunct="0">
              <a:spcBef>
                <a:spcPct val="0"/>
              </a:spcBef>
              <a:spcAft>
                <a:spcPts val="600"/>
              </a:spcAft>
            </a:pPr>
            <a:r>
              <a:rPr lang="ar-SA" altLang="ar-SA" sz="1600" dirty="0">
                <a:solidFill>
                  <a:prstClr val="black"/>
                </a:solidFill>
                <a:ea typeface="Arial" panose="020B0604020202020204" pitchFamily="34" charset="0"/>
                <a:cs typeface="mohammad bold art 1" pitchFamily="2" charset="-78"/>
              </a:rPr>
              <a:t>وزارة التعليم</a:t>
            </a:r>
          </a:p>
          <a:p>
            <a:pPr algn="ctr" defTabSz="685800" eaLnBrk="0" fontAlgn="base" hangingPunct="0">
              <a:spcBef>
                <a:spcPct val="0"/>
              </a:spcBef>
              <a:spcAft>
                <a:spcPts val="600"/>
              </a:spcAft>
            </a:pPr>
            <a:r>
              <a:rPr lang="ar-SA" altLang="ar-SA" sz="1600" dirty="0">
                <a:solidFill>
                  <a:prstClr val="black"/>
                </a:solidFill>
                <a:ea typeface="Arial" panose="020B0604020202020204" pitchFamily="34" charset="0"/>
                <a:cs typeface="mohammad bold art 1" pitchFamily="2" charset="-78"/>
              </a:rPr>
              <a:t>برنامج فطن</a:t>
            </a:r>
          </a:p>
          <a:p>
            <a:pPr algn="l" defTabSz="685800" rtl="0" eaLnBrk="0" fontAlgn="base" hangingPunct="0">
              <a:spcBef>
                <a:spcPct val="0"/>
              </a:spcBef>
              <a:spcAft>
                <a:spcPct val="0"/>
              </a:spcAft>
            </a:pPr>
            <a:endParaRPr lang="ar-SA" altLang="ar-SA" sz="2000" dirty="0">
              <a:solidFill>
                <a:prstClr val="black"/>
              </a:solidFill>
              <a:latin typeface="Arial" panose="020B0604020202020204" pitchFamily="34" charset="0"/>
            </a:endParaRPr>
          </a:p>
        </p:txBody>
      </p:sp>
      <p:sp>
        <p:nvSpPr>
          <p:cNvPr id="4" name="مستطيل 3"/>
          <p:cNvSpPr/>
          <p:nvPr/>
        </p:nvSpPr>
        <p:spPr>
          <a:xfrm>
            <a:off x="6874812" y="3873822"/>
            <a:ext cx="2488245" cy="923330"/>
          </a:xfrm>
          <a:prstGeom prst="rect">
            <a:avLst/>
          </a:prstGeom>
        </p:spPr>
        <p:txBody>
          <a:bodyPr wrap="none">
            <a:spAutoFit/>
          </a:bodyPr>
          <a:lstStyle/>
          <a:p>
            <a:pPr fontAlgn="base">
              <a:spcBef>
                <a:spcPct val="0"/>
              </a:spcBef>
              <a:spcAft>
                <a:spcPct val="0"/>
              </a:spcAft>
            </a:pPr>
            <a:r>
              <a:rPr lang="ar-SA" spc="-75" dirty="0">
                <a:solidFill>
                  <a:prstClr val="black"/>
                </a:solidFill>
                <a:latin typeface="Times New Roman" panose="02020603050405020304" pitchFamily="18" charset="0"/>
                <a:ea typeface="Times New Roman" panose="02020603050405020304" pitchFamily="18" charset="0"/>
                <a:cs typeface="PT Bold Heading" panose="02010400000000000000" pitchFamily="2" charset="-78"/>
              </a:rPr>
              <a:t>المهارات الشخصية </a:t>
            </a:r>
            <a:r>
              <a:rPr lang="ar-SA" spc="-75" dirty="0" smtClean="0">
                <a:solidFill>
                  <a:prstClr val="black"/>
                </a:solidFill>
                <a:latin typeface="Times New Roman" panose="02020603050405020304" pitchFamily="18" charset="0"/>
                <a:ea typeface="Times New Roman" panose="02020603050405020304" pitchFamily="18" charset="0"/>
                <a:cs typeface="PT Bold Heading" panose="02010400000000000000" pitchFamily="2" charset="-78"/>
              </a:rPr>
              <a:t>والاجتماعية</a:t>
            </a:r>
          </a:p>
          <a:p>
            <a:pPr fontAlgn="base">
              <a:spcBef>
                <a:spcPct val="0"/>
              </a:spcBef>
              <a:spcAft>
                <a:spcPct val="0"/>
              </a:spcAft>
            </a:pPr>
            <a:endParaRPr lang="ar-SA" spc="-75" dirty="0">
              <a:solidFill>
                <a:prstClr val="black"/>
              </a:solidFill>
              <a:latin typeface="Times New Roman" panose="02020603050405020304" pitchFamily="18" charset="0"/>
              <a:cs typeface="PT Bold Heading" panose="02010400000000000000" pitchFamily="2" charset="-78"/>
            </a:endParaRPr>
          </a:p>
          <a:p>
            <a:pPr algn="ctr" fontAlgn="base">
              <a:spcBef>
                <a:spcPct val="0"/>
              </a:spcBef>
              <a:spcAft>
                <a:spcPct val="0"/>
              </a:spcAft>
            </a:pPr>
            <a:r>
              <a:rPr lang="ar-SA" sz="1600" spc="-75" dirty="0" smtClean="0">
                <a:solidFill>
                  <a:prstClr val="black"/>
                </a:solidFill>
                <a:latin typeface="Times New Roman" panose="02020603050405020304" pitchFamily="18" charset="0"/>
                <a:cs typeface="PT Bold Heading" panose="02010400000000000000" pitchFamily="2" charset="-78"/>
              </a:rPr>
              <a:t>الأنشطة والتطبيقات</a:t>
            </a:r>
            <a:endParaRPr lang="ar-SA" sz="1600" dirty="0">
              <a:solidFill>
                <a:prstClr val="black"/>
              </a:solidFill>
              <a:latin typeface="Palatino Linotype" pitchFamily="18" charset="0"/>
            </a:endParaRPr>
          </a:p>
        </p:txBody>
      </p:sp>
      <p:pic>
        <p:nvPicPr>
          <p:cNvPr id="14" name="صورة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5600" y="2636912"/>
            <a:ext cx="3235860" cy="2160240"/>
          </a:xfrm>
          <a:prstGeom prst="rect">
            <a:avLst/>
          </a:prstGeom>
        </p:spPr>
      </p:pic>
    </p:spTree>
    <p:extLst>
      <p:ext uri="{BB962C8B-B14F-4D97-AF65-F5344CB8AC3E}">
        <p14:creationId xmlns:p14="http://schemas.microsoft.com/office/powerpoint/2010/main" val="245521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231067" y="2094024"/>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23593" y="782706"/>
          <a:ext cx="6192687" cy="918102"/>
        </p:xfrm>
        <a:graphic>
          <a:graphicData uri="http://schemas.openxmlformats.org/drawingml/2006/table">
            <a:tbl>
              <a:tblPr firstRow="1" firstCol="1" bandRow="1">
                <a:tableStyleId>{74C1A8A3-306A-4EB7-A6B1-4F7E0EB9C5D6}</a:tableStyleId>
              </a:tblPr>
              <a:tblGrid>
                <a:gridCol w="1799265"/>
                <a:gridCol w="1262700"/>
                <a:gridCol w="1161434"/>
                <a:gridCol w="1969288"/>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استخدام مهارات التفكير الناقد بإيجابية في حياته العملية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6600056" y="2766407"/>
            <a:ext cx="3294112" cy="1815882"/>
          </a:xfrm>
          <a:prstGeom prst="rect">
            <a:avLst/>
          </a:prstGeom>
        </p:spPr>
        <p:txBody>
          <a:bodyPr wrap="square">
            <a:spAutoFit/>
          </a:bodyPr>
          <a:lstStyle/>
          <a:p>
            <a:pPr lvl="0" algn="just"/>
            <a:r>
              <a:rPr lang="ar-SA" sz="1200" b="1" dirty="0">
                <a:solidFill>
                  <a:srgbClr val="0070C0"/>
                </a:solidFill>
                <a:latin typeface="Traditional Arabic" pitchFamily="18" charset="-78"/>
                <a:cs typeface="Traditional Arabic" pitchFamily="18" charset="-78"/>
              </a:rPr>
              <a:t> </a:t>
            </a:r>
            <a:r>
              <a:rPr lang="ar-SA" sz="2800" b="1" dirty="0">
                <a:solidFill>
                  <a:srgbClr val="0070C0"/>
                </a:solidFill>
                <a:latin typeface="Traditional Arabic" pitchFamily="18" charset="-78"/>
                <a:cs typeface="mohammad bold art 1" pitchFamily="2" charset="-78"/>
              </a:rPr>
              <a:t>بالتعاون مع زملائك في المجموعة حلل وقيم كل موقف من المواقف التالية ثم قدم رأيك  فيه</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2561482"/>
            <a:ext cx="2664296" cy="265661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98800"/>
            <a:ext cx="970758" cy="648072"/>
          </a:xfrm>
          <a:prstGeom prst="rect">
            <a:avLst/>
          </a:prstGeom>
        </p:spPr>
      </p:pic>
      <p:sp>
        <p:nvSpPr>
          <p:cNvPr id="4" name="عنصر نائب لرقم الشريحة 3"/>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10</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418040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258091" y="2019109"/>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6537122" y="2743185"/>
            <a:ext cx="3276364" cy="200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0070C0"/>
                </a:solidFill>
                <a:latin typeface="Traditional Arabic" pitchFamily="18" charset="-78"/>
                <a:cs typeface="mohammad bold art 1" pitchFamily="2" charset="-78"/>
              </a:rPr>
              <a:t>بالتعاون مع زملائك في المجموعة اجب عن الأسئلة الآتية:</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620688"/>
          <a:ext cx="6264696" cy="1008112"/>
        </p:xfrm>
        <a:graphic>
          <a:graphicData uri="http://schemas.openxmlformats.org/drawingml/2006/table">
            <a:tbl>
              <a:tblPr firstRow="1" firstCol="1" bandRow="1">
                <a:tableStyleId>{74C1A8A3-306A-4EB7-A6B1-4F7E0EB9C5D6}</a:tableStyleId>
              </a:tblPr>
              <a:tblGrid>
                <a:gridCol w="1820188"/>
                <a:gridCol w="1277383"/>
                <a:gridCol w="1174939"/>
                <a:gridCol w="1992186"/>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أن العلم والمعرفة من أساسات الوعي الذاتي</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581230"/>
            <a:ext cx="2664296" cy="265661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11</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411507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285021" y="1772816"/>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8" y="692696"/>
          <a:ext cx="5967536" cy="936104"/>
        </p:xfrm>
        <a:graphic>
          <a:graphicData uri="http://schemas.openxmlformats.org/drawingml/2006/table">
            <a:tbl>
              <a:tblPr firstRow="1" firstCol="1" bandRow="1">
                <a:tableStyleId>{74C1A8A3-306A-4EB7-A6B1-4F7E0EB9C5D6}</a:tableStyleId>
              </a:tblPr>
              <a:tblGrid>
                <a:gridCol w="1733849"/>
                <a:gridCol w="1216792"/>
                <a:gridCol w="1119207"/>
                <a:gridCol w="1897688"/>
              </a:tblGrid>
              <a:tr h="42550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algn="ctr" rtl="1"/>
                      <a:r>
                        <a:rPr lang="ar-SA" sz="1800" b="0" kern="1200" dirty="0" smtClean="0">
                          <a:solidFill>
                            <a:schemeClr val="tx1"/>
                          </a:solidFill>
                          <a:latin typeface="+mn-lt"/>
                          <a:ea typeface="+mn-ea"/>
                          <a:cs typeface="mohammad bold art 1" pitchFamily="2" charset="-78"/>
                        </a:rPr>
                        <a:t>الهدف : أن يمارس معايير الوعي الذاتي في إدارة الذات</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733995" y="3356993"/>
            <a:ext cx="4014446" cy="2031325"/>
          </a:xfrm>
          <a:prstGeom prst="rect">
            <a:avLst/>
          </a:prstGeom>
        </p:spPr>
        <p:txBody>
          <a:bodyPr wrap="square">
            <a:spAutoFit/>
          </a:bodyPr>
          <a:lstStyle/>
          <a:p>
            <a:pPr algn="just">
              <a:lnSpc>
                <a:spcPct val="150000"/>
              </a:lnSpc>
            </a:pPr>
            <a:r>
              <a:rPr lang="ar-SA" sz="1200" dirty="0"/>
              <a:t> </a:t>
            </a:r>
            <a:r>
              <a:rPr lang="ar-SA" sz="2800" b="1" dirty="0">
                <a:solidFill>
                  <a:srgbClr val="0070C0"/>
                </a:solidFill>
                <a:latin typeface="Traditional Arabic" pitchFamily="18" charset="-78"/>
                <a:cs typeface="mohammad bold art 1" pitchFamily="2" charset="-78"/>
              </a:rPr>
              <a:t>بالتعاون مع أفراد مجموعتك حدد أمثلة لاستخدامها في حياتك واختياراتك:</a:t>
            </a:r>
            <a:endParaRPr lang="en-US" sz="2800" b="1" dirty="0">
              <a:solidFill>
                <a:srgbClr val="0070C0"/>
              </a:solidFill>
              <a:latin typeface="Traditional Arabic" pitchFamily="18" charset="-78"/>
              <a:cs typeface="mohammad bold art 1" pitchFamily="2" charset="-78"/>
            </a:endParaRPr>
          </a:p>
        </p:txBody>
      </p:sp>
      <p:sp>
        <p:nvSpPr>
          <p:cNvPr id="3" name="مستطيل 2"/>
          <p:cNvSpPr/>
          <p:nvPr/>
        </p:nvSpPr>
        <p:spPr>
          <a:xfrm>
            <a:off x="2495601" y="2276873"/>
            <a:ext cx="7241341" cy="830997"/>
          </a:xfrm>
          <a:prstGeom prst="rect">
            <a:avLst/>
          </a:prstGeom>
        </p:spPr>
        <p:txBody>
          <a:bodyPr wrap="square">
            <a:spAutoFit/>
          </a:bodyPr>
          <a:lstStyle/>
          <a:p>
            <a:pPr lvl="0"/>
            <a:r>
              <a:rPr lang="ar-SA" sz="2400" b="1" dirty="0">
                <a:solidFill>
                  <a:prstClr val="black"/>
                </a:solidFill>
                <a:latin typeface="Traditional Arabic" pitchFamily="18" charset="-78"/>
                <a:cs typeface="Traditional Arabic" pitchFamily="18" charset="-78"/>
              </a:rPr>
              <a:t>نستخدم معايير للحكم على المواقف والأحداث والأفكار فيما يلي مجموعة من </a:t>
            </a:r>
            <a:r>
              <a:rPr lang="ar-SA" sz="2400" b="1" dirty="0" err="1">
                <a:solidFill>
                  <a:prstClr val="black"/>
                </a:solidFill>
                <a:latin typeface="Traditional Arabic" pitchFamily="18" charset="-78"/>
                <a:cs typeface="Traditional Arabic" pitchFamily="18" charset="-78"/>
              </a:rPr>
              <a:t>المحكات</a:t>
            </a:r>
            <a:r>
              <a:rPr lang="ar-SA" sz="2400" b="1" dirty="0">
                <a:solidFill>
                  <a:prstClr val="black"/>
                </a:solidFill>
                <a:latin typeface="Traditional Arabic" pitchFamily="18" charset="-78"/>
                <a:cs typeface="Traditional Arabic" pitchFamily="18" charset="-78"/>
              </a:rPr>
              <a:t> والمعايير للوعي الذاتي...</a:t>
            </a:r>
            <a:endParaRPr lang="en-US" sz="2400" b="1" dirty="0">
              <a:solidFill>
                <a:prstClr val="black"/>
              </a:solidFill>
              <a:latin typeface="Traditional Arabic" pitchFamily="18" charset="-78"/>
              <a:cs typeface="Traditional Arabic" pitchFamily="18"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403" y="3212977"/>
            <a:ext cx="2664296" cy="2656619"/>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12</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132965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243106" y="2204864"/>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692696"/>
          <a:ext cx="6120680" cy="936104"/>
        </p:xfrm>
        <a:graphic>
          <a:graphicData uri="http://schemas.openxmlformats.org/drawingml/2006/table">
            <a:tbl>
              <a:tblPr firstRow="1" firstCol="1" bandRow="1">
                <a:tableStyleId>{74C1A8A3-306A-4EB7-A6B1-4F7E0EB9C5D6}</a:tableStyleId>
              </a:tblPr>
              <a:tblGrid>
                <a:gridCol w="1778345"/>
                <a:gridCol w="1248017"/>
                <a:gridCol w="1147929"/>
                <a:gridCol w="1946389"/>
              </a:tblGrid>
              <a:tr h="425502">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( 1/2/3 )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marL="0" algn="ctr" defTabSz="457200" rtl="1" eaLnBrk="1" latinLnBrk="0" hangingPunct="1">
                        <a:spcAft>
                          <a:spcPts val="0"/>
                        </a:spcAft>
                      </a:pPr>
                      <a:r>
                        <a:rPr lang="ar-SA" sz="1600" b="0" kern="1200" dirty="0" smtClean="0">
                          <a:solidFill>
                            <a:schemeClr val="tx1"/>
                          </a:solidFill>
                          <a:latin typeface="+mn-lt"/>
                          <a:ea typeface="+mn-ea"/>
                          <a:cs typeface="mohammad bold art 1" pitchFamily="2" charset="-78"/>
                        </a:rPr>
                        <a:t>الهدف : أن يستخدم المتدرب أساليب تنمية الوعي الذاتي في المواقف المحددة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3" name="مستطيل 2"/>
          <p:cNvSpPr/>
          <p:nvPr/>
        </p:nvSpPr>
        <p:spPr>
          <a:xfrm>
            <a:off x="6096000" y="2852936"/>
            <a:ext cx="3870176" cy="1815882"/>
          </a:xfrm>
          <a:prstGeom prst="rect">
            <a:avLst/>
          </a:prstGeom>
        </p:spPr>
        <p:txBody>
          <a:bodyPr wrap="square">
            <a:spAutoFit/>
          </a:bodyPr>
          <a:lstStyle/>
          <a:p>
            <a:pPr algn="just"/>
            <a:r>
              <a:rPr lang="ar-SA" sz="2800" b="1" dirty="0">
                <a:solidFill>
                  <a:srgbClr val="0070C0"/>
                </a:solidFill>
                <a:latin typeface="Traditional Arabic" pitchFamily="18" charset="-78"/>
                <a:cs typeface="mohammad bold art 1" pitchFamily="2" charset="-78"/>
              </a:rPr>
              <a:t>بالتعاون مع أعضاء فريقك المتميز اكتب رأيك بما قام به خالد موضحا الإجراءات المقترحة التي ينبغي إتباعها للتعامل مع الموقف  .</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2754355"/>
            <a:ext cx="2664296" cy="265661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4" name="عنصر نائب لرقم الشريحة 3"/>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13</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996807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7" y="692696"/>
          <a:ext cx="6141954" cy="792088"/>
        </p:xfrm>
        <a:graphic>
          <a:graphicData uri="http://schemas.openxmlformats.org/drawingml/2006/table">
            <a:tbl>
              <a:tblPr firstRow="1" firstCol="1" bandRow="1">
                <a:tableStyleId>{74C1A8A3-306A-4EB7-A6B1-4F7E0EB9C5D6}</a:tableStyleId>
              </a:tblPr>
              <a:tblGrid>
                <a:gridCol w="1784525"/>
                <a:gridCol w="1252356"/>
                <a:gridCol w="1151919"/>
                <a:gridCol w="1953154"/>
              </a:tblGrid>
              <a:tr h="36004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افتتاحي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32048">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2024172"/>
            <a:ext cx="3747325" cy="41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http://api.ning.com/files/fdQh3fHR*qWL0BfWGwpOozelEpSAtjY7aJRCDa8OeqvYTwiIeJaXDBfqxoXB6qv5NchwnhtmRWS9vRpBdGQ2u8eIQuYxFzAd/question_man_regular_shad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34660" y="2492897"/>
            <a:ext cx="2080395" cy="2629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2713863" y="3429001"/>
            <a:ext cx="3384376"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4800" b="1" dirty="0">
                <a:solidFill>
                  <a:srgbClr val="C00000"/>
                </a:solidFill>
                <a:latin typeface="Traditional Arabic" pitchFamily="18" charset="-78"/>
                <a:cs typeface="Traditional Arabic" pitchFamily="18" charset="-78"/>
              </a:rPr>
              <a:t> </a:t>
            </a:r>
            <a:r>
              <a:rPr lang="ar-SA" sz="4800" b="1" dirty="0">
                <a:solidFill>
                  <a:srgbClr val="C00000"/>
                </a:solidFill>
                <a:latin typeface="Traditional Arabic" pitchFamily="18" charset="-78"/>
                <a:cs typeface="Traditional Arabic" pitchFamily="18" charset="-78"/>
              </a:rPr>
              <a:t>ماذا تعني </a:t>
            </a:r>
          </a:p>
          <a:p>
            <a:pPr algn="ctr"/>
            <a:r>
              <a:rPr lang="ar-SA" sz="4800" b="1" dirty="0">
                <a:solidFill>
                  <a:srgbClr val="C00000"/>
                </a:solidFill>
                <a:latin typeface="Traditional Arabic" pitchFamily="18" charset="-78"/>
                <a:cs typeface="Traditional Arabic" pitchFamily="18" charset="-78"/>
              </a:rPr>
              <a:t>لك الصورة  </a:t>
            </a:r>
            <a:endParaRPr lang="en-US" sz="4800" b="1" dirty="0">
              <a:solidFill>
                <a:srgbClr val="C00000"/>
              </a:solidFill>
              <a:latin typeface="Traditional Arabic" pitchFamily="18" charset="-78"/>
              <a:cs typeface="Traditional Arabic" pitchFamily="18" charset="-78"/>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14</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067829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9" y="782706"/>
          <a:ext cx="6120679" cy="821095"/>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7322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4787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السلوك التوكيدي بدقة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303851"/>
            <a:ext cx="2621590" cy="3211377"/>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5519936" y="2492896"/>
            <a:ext cx="4572000" cy="2677656"/>
          </a:xfrm>
          <a:prstGeom prst="rect">
            <a:avLst/>
          </a:prstGeom>
        </p:spPr>
        <p:txBody>
          <a:bodyPr>
            <a:spAutoFit/>
          </a:bodyPr>
          <a:lstStyle/>
          <a:p>
            <a:pPr algn="just">
              <a:lnSpc>
                <a:spcPct val="200000"/>
              </a:lnSpc>
            </a:pPr>
            <a:r>
              <a:rPr lang="ar-SA" sz="2800" b="1" dirty="0">
                <a:solidFill>
                  <a:srgbClr val="C00000"/>
                </a:solidFill>
                <a:cs typeface="PT Bold Heading" panose="02010400000000000000" pitchFamily="2" charset="-78"/>
              </a:rPr>
              <a:t>من خلال خبرتك وما لديك من معرفة وتجربة وفي ( 10 ) دقائق حدد مفهومك للسلوك التوكيدي </a:t>
            </a:r>
            <a:endParaRPr lang="en-US" sz="2800" b="1" dirty="0">
              <a:solidFill>
                <a:srgbClr val="C00000"/>
              </a:solidFill>
              <a:cs typeface="PT Bold Heading" panose="02010400000000000000" pitchFamily="2" charset="-78"/>
            </a:endParaRPr>
          </a:p>
        </p:txBody>
      </p:sp>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15</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85173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663952" y="2766919"/>
            <a:ext cx="4068452"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حدد ثلاثة مواقف اجتماعية على الأقل تتطلب استخدام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692696"/>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716807">
                <a:tc gridSpan="4">
                  <a:txBody>
                    <a:bodyPr/>
                    <a:lstStyle/>
                    <a:p>
                      <a:pPr algn="r" rtl="1"/>
                      <a:r>
                        <a:rPr lang="ar-SA" sz="1800" b="0" kern="1200" dirty="0" smtClean="0">
                          <a:solidFill>
                            <a:schemeClr val="tx1"/>
                          </a:solidFill>
                          <a:latin typeface="+mn-lt"/>
                          <a:ea typeface="+mn-ea"/>
                          <a:cs typeface="mohammad bold art 1" pitchFamily="2" charset="-78"/>
                        </a:rPr>
                        <a:t>الهدف : تحديد ثلاثة مواقف اجتماعية تتطلب استخدام مهارة السلوك التوكيدي لكل مجموعة من المجموعات التدريبية.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640" y="2766918"/>
            <a:ext cx="2520280" cy="251301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16</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1945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19936" y="2212922"/>
            <a:ext cx="4245546"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أعضاء المجموعة التي تنتمي إليها تكرما حدد السلوكيات التي يمكن تنميتها لديك ولدى زملائك بتنمية مهارة السلوك التوكيدي وممارستها في المواقف المختلفة التي تواجهك في حياتك.</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29639" y="782706"/>
          <a:ext cx="6186640" cy="918102"/>
        </p:xfrm>
        <a:graphic>
          <a:graphicData uri="http://schemas.openxmlformats.org/drawingml/2006/table">
            <a:tbl>
              <a:tblPr firstRow="1" firstCol="1" bandRow="1">
                <a:tableStyleId>{74C1A8A3-306A-4EB7-A6B1-4F7E0EB9C5D6}</a:tableStyleId>
              </a:tblPr>
              <a:tblGrid>
                <a:gridCol w="1797508"/>
                <a:gridCol w="1261468"/>
                <a:gridCol w="1160300"/>
                <a:gridCol w="1967364"/>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استنتاج السلوكيات التي تنمى بمهارة السلوك التوكيدي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640" y="2766918"/>
            <a:ext cx="2520280" cy="251301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17</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74480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375920" y="2325798"/>
            <a:ext cx="4428492"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من خلال خبراتك </a:t>
            </a:r>
            <a:r>
              <a:rPr lang="ar-SA" sz="2400" b="1" dirty="0" err="1">
                <a:solidFill>
                  <a:srgbClr val="C00000"/>
                </a:solidFill>
                <a:cs typeface="PT Bold Heading" panose="02010400000000000000" pitchFamily="2" charset="-78"/>
              </a:rPr>
              <a:t>التعاملية</a:t>
            </a:r>
            <a:r>
              <a:rPr lang="ar-SA" sz="2400" b="1" dirty="0">
                <a:solidFill>
                  <a:srgbClr val="C00000"/>
                </a:solidFill>
                <a:cs typeface="PT Bold Heading" panose="02010400000000000000" pitchFamily="2" charset="-78"/>
              </a:rPr>
              <a:t> وبالتعاون مع  زملائك في المجموعة حاول تحديد أكبر عدد من الفروق بين السلوك التوكيدي والسلوك العدواني.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9" y="782706"/>
          <a:ext cx="6120679" cy="846094"/>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العدواني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612" y="2479906"/>
            <a:ext cx="2520280" cy="251301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18</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4150887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23993" y="2492897"/>
            <a:ext cx="3900901"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حدد مع أعضاء مجموعتك مفهوم السلوك المذعن وما الذي يفرقه عن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782706"/>
          <a:ext cx="6048673" cy="918102"/>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المذعن</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2492896"/>
            <a:ext cx="2520280" cy="251301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19</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5682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150006" y="1844825"/>
            <a:ext cx="3834426" cy="646331"/>
          </a:xfrm>
          <a:prstGeom prst="rect">
            <a:avLst/>
          </a:prstGeom>
        </p:spPr>
        <p:txBody>
          <a:bodyPr wrap="square">
            <a:spAutoFit/>
          </a:bodyPr>
          <a:lstStyle/>
          <a:p>
            <a:pPr lvl="0">
              <a:lnSpc>
                <a:spcPct val="150000"/>
              </a:lnSpc>
            </a:pPr>
            <a:r>
              <a:rPr lang="ar-SA" sz="240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5729064" y="2859252"/>
            <a:ext cx="4428492" cy="21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EG" sz="3600" b="1" dirty="0">
                <a:solidFill>
                  <a:srgbClr val="0070C0"/>
                </a:solidFill>
                <a:latin typeface="Traditional Arabic" pitchFamily="18" charset="-78"/>
                <a:cs typeface="Traditional Arabic" pitchFamily="18" charset="-78"/>
              </a:rPr>
              <a:t> </a:t>
            </a:r>
            <a:r>
              <a:rPr lang="ar-SA" sz="3200" b="1" dirty="0">
                <a:solidFill>
                  <a:srgbClr val="0070C0"/>
                </a:solidFill>
                <a:latin typeface="Traditional Arabic" pitchFamily="18" charset="-78"/>
                <a:cs typeface="mohammad bold art 1" pitchFamily="2" charset="-78"/>
              </a:rPr>
              <a:t>في لقاء تلفزيوني افتراضي طلب منك و فيما لا يزيد عن ثلاث دقائق ذكر ما تعرفه عن ذاتك.</a:t>
            </a:r>
            <a:endParaRPr lang="en-US" sz="3200" b="1" dirty="0">
              <a:solidFill>
                <a:srgbClr val="0070C0"/>
              </a:solidFill>
              <a:latin typeface="Traditional Arabic" pitchFamily="18" charset="-78"/>
              <a:cs typeface="mohammad bold art 1" pitchFamily="2" charset="-78"/>
            </a:endParaRPr>
          </a:p>
          <a:p>
            <a:pPr algn="just"/>
            <a:r>
              <a:rPr lang="ar-SA" sz="3200" b="1" dirty="0">
                <a:solidFill>
                  <a:srgbClr val="0070C0"/>
                </a:solidFill>
                <a:latin typeface="Traditional Arabic" pitchFamily="18" charset="-78"/>
                <a:cs typeface="mohammad bold art 1" pitchFamily="2" charset="-78"/>
              </a:rPr>
              <a:t>فماذا تقول ؟  دون ذلك .</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783633" y="692696"/>
          <a:ext cx="5889925" cy="990110"/>
        </p:xfrm>
        <a:graphic>
          <a:graphicData uri="http://schemas.openxmlformats.org/drawingml/2006/table">
            <a:tbl>
              <a:tblPr firstRow="1" firstCol="1" bandRow="1">
                <a:tableStyleId>{74C1A8A3-306A-4EB7-A6B1-4F7E0EB9C5D6}</a:tableStyleId>
              </a:tblPr>
              <a:tblGrid>
                <a:gridCol w="1711299"/>
                <a:gridCol w="1200967"/>
                <a:gridCol w="1104651"/>
                <a:gridCol w="1873008"/>
              </a:tblGrid>
              <a:tr h="450050">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فردي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نوعه</a:t>
                      </a:r>
                      <a:endParaRPr lang="en-US" sz="20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( 1/1/1 )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2000" b="0" kern="1200" dirty="0">
                          <a:cs typeface="mohammad bold art 1" pitchFamily="2" charset="-78"/>
                        </a:rPr>
                        <a:t>النشاط </a:t>
                      </a:r>
                      <a:r>
                        <a:rPr lang="ar-SA" sz="2000" b="0" kern="1200" dirty="0" smtClean="0">
                          <a:cs typeface="mohammad bold art 1" pitchFamily="2" charset="-78"/>
                        </a:rPr>
                        <a:t> </a:t>
                      </a:r>
                      <a:endParaRPr lang="en-US" sz="20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20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6146"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2132857"/>
            <a:ext cx="2974290" cy="3643425"/>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20896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56714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663952" y="3196648"/>
            <a:ext cx="4428492"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حدد نتائج موافقتك على الانضمام لهذه المجموعة في العمل، والنتائج إذا رفضت العمل معهم.</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أهمية مهارة اطلب </a:t>
                      </a:r>
                      <a:r>
                        <a:rPr lang="ar-SA" sz="1800" b="0" kern="1200" dirty="0" err="1" smtClean="0">
                          <a:solidFill>
                            <a:schemeClr val="tx1"/>
                          </a:solidFill>
                          <a:latin typeface="+mn-lt"/>
                          <a:ea typeface="+mn-ea"/>
                          <a:cs typeface="mohammad bold art 1" pitchFamily="2" charset="-78"/>
                        </a:rPr>
                        <a:t>ولاتتردد</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495600" y="1940639"/>
            <a:ext cx="7344816" cy="923330"/>
          </a:xfrm>
          <a:prstGeom prst="rect">
            <a:avLst/>
          </a:prstGeom>
        </p:spPr>
        <p:txBody>
          <a:bodyPr wrap="square">
            <a:spAutoFit/>
          </a:bodyPr>
          <a:lstStyle/>
          <a:p>
            <a:pPr algn="just"/>
            <a:r>
              <a:rPr lang="ar-SA" dirty="0">
                <a:cs typeface="mohammad bold art 1" pitchFamily="2" charset="-78"/>
              </a:rPr>
              <a:t>وزع المعلم الواجبات على الطلاب في صفك ضمن مجموعات، فوقع اسمك مع مجموعة كثيرة الاستهزاء والسخرية وتصيد الأخطاء ولا يقومون بتأدية ما يطلب منهم من الأعمال غالبا، أنت لا ترغب بأن تعمل مع هذه المجموعة إلا أنك تخشى أن يقوموا بإيذائك لفظيا وعمليا.</a:t>
            </a:r>
            <a:endParaRPr lang="en-US" dirty="0">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7" y="3501008"/>
            <a:ext cx="1884303" cy="1878874"/>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20</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17909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692696"/>
          <a:ext cx="6048673" cy="864096"/>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ضوابط تطبيق مهارة اطلب </a:t>
                      </a:r>
                      <a:r>
                        <a:rPr lang="ar-SA" sz="1800" b="0" kern="1200" dirty="0" err="1" smtClean="0">
                          <a:solidFill>
                            <a:schemeClr val="tx1"/>
                          </a:solidFill>
                          <a:latin typeface="+mn-lt"/>
                          <a:ea typeface="+mn-ea"/>
                          <a:cs typeface="mohammad bold art 1" pitchFamily="2" charset="-78"/>
                        </a:rPr>
                        <a:t>ولاتتردد</a:t>
                      </a:r>
                      <a:r>
                        <a:rPr lang="ar-SA" sz="1800" b="0" kern="1200" dirty="0" smtClean="0">
                          <a:solidFill>
                            <a:schemeClr val="tx1"/>
                          </a:solidFill>
                          <a:latin typeface="+mn-lt"/>
                          <a:ea typeface="+mn-ea"/>
                          <a:cs typeface="mohammad bold art 1" pitchFamily="2" charset="-78"/>
                        </a:rPr>
                        <a:t>.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519936" y="2501461"/>
            <a:ext cx="4374486" cy="2862322"/>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من خلال النشاط السابق ومن خلال معرفتك بمهارة اطلب ولا تتردد حدد ضوابط وشروط تطبيق مهارة الطلب بلا تردد من الآخرين وذلك بالتعاون مع أعضاء مجموعتك المميزة.</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3" y="2970102"/>
            <a:ext cx="1884303" cy="1878874"/>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21</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156369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1"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مواقف تستخدم فيها مهارة اطلب ولا تتردد</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609947" y="2051338"/>
            <a:ext cx="4374486" cy="3416320"/>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بالتعاون مع أعضاء فريقك حدد أكبر عدد من المواقف مرت بك وكان بالإمكان استخدام مهارة اطلب ولا تتردد.. ثم وزع العمل مع بعض الأعضاء لتمثيل الموقف وكيفية التعامل معه.</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22</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983453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429927" y="2443896"/>
            <a:ext cx="4554506" cy="10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أثناء الدرس يطلب منك المعلم أن تقف في الفصل وتقرأ موضوع الدرس بصوت واضح مسموع ماذا يكون موقفك ؟</a:t>
            </a:r>
            <a:endParaRPr lang="en-US" sz="2800" dirty="0"/>
          </a:p>
          <a:p>
            <a:pPr algn="just">
              <a:lnSpc>
                <a:spcPct val="150000"/>
              </a:lnSpc>
            </a:pPr>
            <a:r>
              <a:rPr lang="ar-SA" sz="1200" b="1" dirty="0">
                <a:solidFill>
                  <a:srgbClr val="0070C0"/>
                </a:solidFill>
                <a:latin typeface="Traditional Arabic" pitchFamily="18" charset="-78"/>
                <a:cs typeface="Traditional Arabic" pitchFamily="18" charset="-78"/>
              </a:rPr>
              <a:t>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782706"/>
          <a:ext cx="6192688" cy="918102"/>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مفهوم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429927" y="3657799"/>
            <a:ext cx="4572000" cy="1200329"/>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هذا الموقف قدم تعريفا لمفهوم الجسارة الاجتماعية..</a:t>
            </a:r>
            <a:endParaRPr lang="en-US" sz="24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23</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977053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807968" y="2181333"/>
            <a:ext cx="4266474"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بعد إن تعرفت على الجسارة الاجتماعية وبالتعاون مع فريقك المجتهد حدد مجموعة من المواقف المشرفة التي استخدمت فيها مهارة الجسارة الاجتماعية بنجاح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782706"/>
          <a:ext cx="6120680" cy="846094"/>
        </p:xfrm>
        <a:graphic>
          <a:graphicData uri="http://schemas.openxmlformats.org/drawingml/2006/table">
            <a:tbl>
              <a:tblPr firstRow="1" firstCol="1" bandRow="1">
                <a:tableStyleId>{74C1A8A3-306A-4EB7-A6B1-4F7E0EB9C5D6}</a:tableStyleId>
              </a:tblPr>
              <a:tblGrid>
                <a:gridCol w="1778344"/>
                <a:gridCol w="1248018"/>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يعدد المتدرب ثلاثة مواقف مارس فيها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420888"/>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24</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805898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919536" y="2049815"/>
            <a:ext cx="8316924"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يلح عليك أحد زملائك الطلاب لتتدخل معه وتسانده في خلافه مع أحد الطلاب وأنت لا ترغب في ذلك أو أنه قد يتسبب لك بضرر معين ، وتريد أن ترفض طلبه كيف تتصرف ؟؟</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782706"/>
          <a:ext cx="6120681" cy="846094"/>
        </p:xfrm>
        <a:graphic>
          <a:graphicData uri="http://schemas.openxmlformats.org/drawingml/2006/table">
            <a:tbl>
              <a:tblPr firstRow="1" firstCol="1" bandRow="1">
                <a:tableStyleId>{74C1A8A3-306A-4EB7-A6B1-4F7E0EB9C5D6}</a:tableStyleId>
              </a:tblPr>
              <a:tblGrid>
                <a:gridCol w="1778344"/>
                <a:gridCol w="1248017"/>
                <a:gridCol w="1147931"/>
                <a:gridCol w="1946389"/>
              </a:tblGrid>
              <a:tr h="384588">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( 1/1/2 )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tx1"/>
                          </a:solidFill>
                          <a:latin typeface="+mn-lt"/>
                          <a:ea typeface="+mn-ea"/>
                          <a:cs typeface="mohammad bold art 1" pitchFamily="2" charset="-78"/>
                        </a:rPr>
                        <a:t>الهدف : أن يحدد المتدرب بدقة تعريف مهارة : </a:t>
                      </a:r>
                      <a:r>
                        <a:rPr lang="ar-SA" sz="1600" b="0" kern="1200" dirty="0" err="1" smtClean="0">
                          <a:solidFill>
                            <a:schemeClr val="tx1"/>
                          </a:solidFill>
                          <a:latin typeface="+mn-lt"/>
                          <a:ea typeface="+mn-ea"/>
                          <a:cs typeface="mohammad bold art 1" pitchFamily="2" charset="-78"/>
                        </a:rPr>
                        <a:t>لاتقل</a:t>
                      </a:r>
                      <a:r>
                        <a:rPr lang="ar-SA" sz="1600" b="0" kern="1200" dirty="0" smtClean="0">
                          <a:solidFill>
                            <a:schemeClr val="tx1"/>
                          </a:solidFill>
                          <a:latin typeface="+mn-lt"/>
                          <a:ea typeface="+mn-ea"/>
                          <a:cs typeface="mohammad bold art 1" pitchFamily="2" charset="-78"/>
                        </a:rPr>
                        <a:t> نعم وأنت تريد أن تقول لا </a:t>
                      </a:r>
                      <a:endParaRPr lang="en-US" sz="16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591944" y="3501008"/>
            <a:ext cx="4572000" cy="2308324"/>
          </a:xfrm>
          <a:prstGeom prst="rect">
            <a:avLst/>
          </a:prstGeom>
        </p:spPr>
        <p:txBody>
          <a:bodyPr>
            <a:spAutoFit/>
          </a:bodyPr>
          <a:lstStyle/>
          <a:p>
            <a:pPr algn="just"/>
            <a:r>
              <a:rPr lang="ar-SA" sz="2400" b="1" dirty="0">
                <a:solidFill>
                  <a:srgbClr val="C00000"/>
                </a:solidFill>
                <a:cs typeface="PT Bold Heading" panose="02010400000000000000" pitchFamily="2" charset="-78"/>
              </a:rPr>
              <a:t>من خلال هذا الموقف حاول بالتعاون مع أفراد مجموعتك  كتابة تعريف لمهارة : لا تقل نعم وأنت تريد أن تقول لا... </a:t>
            </a:r>
            <a:endParaRPr lang="en-US" sz="2400" b="1" dirty="0">
              <a:solidFill>
                <a:srgbClr val="C00000"/>
              </a:solidFill>
              <a:cs typeface="PT Bold Heading" panose="02010400000000000000" pitchFamily="2" charset="-78"/>
            </a:endParaRPr>
          </a:p>
          <a:p>
            <a:pPr algn="just"/>
            <a:r>
              <a:rPr lang="ar-SA" sz="2400" b="1" dirty="0">
                <a:solidFill>
                  <a:srgbClr val="C00000"/>
                </a:solidFill>
                <a:cs typeface="PT Bold Heading" panose="02010400000000000000" pitchFamily="2" charset="-78"/>
              </a:rPr>
              <a:t>قدم مع زملائك مجموعة من المواقف التي مرت بك وقرارك أن قلت لا وأنت تعنيها.</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25</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668797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1"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تعريف مهارة التعبير عن الآراء بدقة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495600" y="2036239"/>
            <a:ext cx="7200800" cy="923330"/>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يطلب منك الأستاذ رائد الفصل إبداء رأيك وترشيحك لأحد الطلاب ليكون عريفاً للفصل.. حدد موقفك وما يمكنك أن تفعله في تلك اللحظة .</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5591944" y="3421156"/>
            <a:ext cx="4572000" cy="2862322"/>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الجهد المبذول في الإجابة عن السؤال السابق حدد تعريف مهارة التعبير عن الآراء.</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26</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1409144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يمارس المتدرب مهارة الإفصاح عن المشاعر بإيجابية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207569" y="1788743"/>
            <a:ext cx="7488831" cy="1338828"/>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AL-Mohanad Bold" pitchFamily="2" charset="-78"/>
              </a:rPr>
              <a:t> </a:t>
            </a:r>
            <a:r>
              <a:rPr lang="ar-SA" dirty="0">
                <a:latin typeface="Times New Roman" panose="02020603050405020304" pitchFamily="18" charset="0"/>
                <a:ea typeface="Times New Roman" panose="02020603050405020304" pitchFamily="18" charset="0"/>
                <a:cs typeface="mohammad bold art 1" pitchFamily="2" charset="-78"/>
              </a:rPr>
              <a:t>أنت في موقف تشعر فيه بحالة من التذمر والتضايق لأن أستاذك وجه لك توبيخاً لاتهامك بارتكاب خطأ تعلم تماماً أنك بريء منه؟؟ ما القرار الذي تتخذه؟ وكيف تتعامل مع الموقف؟</a:t>
            </a:r>
            <a:endParaRPr lang="en-US" dirty="0">
              <a:latin typeface="Times New Roman" panose="02020603050405020304" pitchFamily="18" charset="0"/>
              <a:ea typeface="Times New Roman" panose="02020603050405020304" pitchFamily="18" charset="0"/>
              <a:cs typeface="mohammad bold art 1" pitchFamily="2" charset="-78"/>
            </a:endParaRPr>
          </a:p>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 </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5591944" y="3212977"/>
            <a:ext cx="4572000" cy="2400657"/>
          </a:xfrm>
          <a:prstGeom prst="rect">
            <a:avLst/>
          </a:prstGeom>
        </p:spPr>
        <p:txBody>
          <a:bodyPr>
            <a:spAutoFit/>
          </a:bodyPr>
          <a:lstStyle/>
          <a:p>
            <a:pPr algn="just">
              <a:lnSpc>
                <a:spcPct val="150000"/>
              </a:lnSpc>
            </a:pPr>
            <a:r>
              <a:rPr lang="ar-SA" sz="2000" b="1" dirty="0">
                <a:solidFill>
                  <a:srgbClr val="C00000"/>
                </a:solidFill>
                <a:cs typeface="PT Bold Heading" panose="02010400000000000000" pitchFamily="2" charset="-78"/>
              </a:rPr>
              <a:t>من خلال هذا الموقف حاول بالتعاون مع أفراد </a:t>
            </a:r>
            <a:r>
              <a:rPr lang="ar-SA" b="1" dirty="0">
                <a:solidFill>
                  <a:srgbClr val="C00000"/>
                </a:solidFill>
                <a:cs typeface="PT Bold Heading" panose="02010400000000000000" pitchFamily="2" charset="-78"/>
              </a:rPr>
              <a:t>مجموعتك</a:t>
            </a:r>
            <a:r>
              <a:rPr lang="ar-SA" sz="2000" b="1" dirty="0">
                <a:solidFill>
                  <a:srgbClr val="C00000"/>
                </a:solidFill>
                <a:cs typeface="PT Bold Heading" panose="02010400000000000000" pitchFamily="2" charset="-78"/>
              </a:rPr>
              <a:t>  كتابة تعريف لمهارة : الإفصاح عن المشاعر.</a:t>
            </a:r>
            <a:endParaRPr lang="en-US" sz="2000" b="1" dirty="0">
              <a:solidFill>
                <a:srgbClr val="C00000"/>
              </a:solidFill>
              <a:cs typeface="PT Bold Heading" panose="02010400000000000000" pitchFamily="2" charset="-78"/>
            </a:endParaRPr>
          </a:p>
          <a:p>
            <a:pPr algn="just">
              <a:lnSpc>
                <a:spcPct val="150000"/>
              </a:lnSpc>
            </a:pPr>
            <a:r>
              <a:rPr lang="ar-SA" sz="2000" b="1" dirty="0">
                <a:solidFill>
                  <a:srgbClr val="C00000"/>
                </a:solidFill>
                <a:cs typeface="PT Bold Heading" panose="02010400000000000000" pitchFamily="2" charset="-78"/>
              </a:rPr>
              <a:t>قدم مع زملائك مجموعة من المواقف التي مرت بك فأفصحت عن مشاعرك بإيجابية.</a:t>
            </a:r>
            <a:r>
              <a:rPr lang="ar-SA" sz="2000" dirty="0">
                <a:latin typeface="Times New Roman" panose="02020603050405020304" pitchFamily="18" charset="0"/>
                <a:ea typeface="Times New Roman" panose="02020603050405020304" pitchFamily="18" charset="0"/>
                <a:cs typeface="mohammad bold art 1" pitchFamily="2" charset="-78"/>
              </a:rPr>
              <a:t> </a:t>
            </a:r>
            <a:endParaRPr lang="en-US" sz="20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27</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35308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23593" y="782706"/>
          <a:ext cx="6264695" cy="846094"/>
        </p:xfrm>
        <a:graphic>
          <a:graphicData uri="http://schemas.openxmlformats.org/drawingml/2006/table">
            <a:tbl>
              <a:tblPr firstRow="1" firstCol="1" bandRow="1">
                <a:tableStyleId>{74C1A8A3-306A-4EB7-A6B1-4F7E0EB9C5D6}</a:tableStyleId>
              </a:tblPr>
              <a:tblGrid>
                <a:gridCol w="1820187"/>
                <a:gridCol w="1277383"/>
                <a:gridCol w="1174939"/>
                <a:gridCol w="1992186"/>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تعريف مهارة الدفاع عن الحقوق الشخصية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423592" y="1807950"/>
            <a:ext cx="7776864" cy="923330"/>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بسبب خطأ ارتكبه طالب أو مجموعة من الطلاب قرر المعلم أو إدارة المدرسة إيقاع عقوبة جماعية لكل طلاب الفصل وأنت واحد منهم رغم أنك لست ممن بدر منه الخطأ. كيف تتعامل مع هذا الموقف؟</a:t>
            </a:r>
            <a:endParaRPr lang="en-US" dirty="0">
              <a:latin typeface="Times New Roman" panose="02020603050405020304" pitchFamily="18" charset="0"/>
              <a:ea typeface="Times New Roman" panose="02020603050405020304" pitchFamily="18" charset="0"/>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381244"/>
            <a:ext cx="2435104" cy="242808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605249" y="3354318"/>
            <a:ext cx="4572000" cy="2585323"/>
          </a:xfrm>
          <a:prstGeom prst="rect">
            <a:avLst/>
          </a:prstGeom>
        </p:spPr>
        <p:txBody>
          <a:bodyPr>
            <a:spAutoFit/>
          </a:bodyPr>
          <a:lstStyle/>
          <a:p>
            <a:pPr algn="just">
              <a:lnSpc>
                <a:spcPct val="150000"/>
              </a:lnSpc>
            </a:pPr>
            <a:r>
              <a:rPr lang="ar-SA" b="1" dirty="0">
                <a:solidFill>
                  <a:srgbClr val="C00000"/>
                </a:solidFill>
                <a:cs typeface="PT Bold Heading" panose="02010400000000000000" pitchFamily="2" charset="-78"/>
              </a:rPr>
              <a:t>من خلال إجابتك قدم تعريفا لمهارة الدفاع عن الحقوق الشخصية.</a:t>
            </a:r>
            <a:endParaRPr lang="en-US" b="1" dirty="0">
              <a:solidFill>
                <a:srgbClr val="C00000"/>
              </a:solidFill>
              <a:cs typeface="PT Bold Heading" panose="02010400000000000000" pitchFamily="2" charset="-78"/>
            </a:endParaRPr>
          </a:p>
          <a:p>
            <a:pPr algn="just">
              <a:lnSpc>
                <a:spcPct val="150000"/>
              </a:lnSpc>
            </a:pPr>
            <a:r>
              <a:rPr lang="ar-SA" b="1" dirty="0">
                <a:solidFill>
                  <a:srgbClr val="C00000"/>
                </a:solidFill>
                <a:cs typeface="PT Bold Heading" panose="02010400000000000000" pitchFamily="2" charset="-78"/>
              </a:rPr>
              <a:t>بالتعاون مع فريق العمل الذي تنتمي إليه حدد أكبر عدد من المواقف التي ضاع فيها الحق بسبب ضعف دفاع اصحابها عن حقهم فيها؟ وبماذا توجه زملاءك في هذا الأمر؟</a:t>
            </a:r>
            <a:endParaRPr lang="ar-SA" dirty="0"/>
          </a:p>
        </p:txBody>
      </p:sp>
      <p:pic>
        <p:nvPicPr>
          <p:cNvPr id="9" name="صورة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7" name="عنصر نائب لرقم الشريحة 6"/>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28</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67026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639617" y="5737176"/>
            <a:ext cx="687147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1200" b="1" dirty="0">
                <a:solidFill>
                  <a:srgbClr val="0070C0"/>
                </a:solidFill>
                <a:latin typeface="Traditional Arabic" pitchFamily="18" charset="-78"/>
                <a:cs typeface="Traditional Arabic" pitchFamily="18" charset="-78"/>
              </a:rPr>
              <a:t> </a:t>
            </a:r>
            <a:r>
              <a:rPr lang="ar-SA" sz="2800" b="1" dirty="0">
                <a:solidFill>
                  <a:srgbClr val="C00000"/>
                </a:solidFill>
                <a:cs typeface="PT Bold Heading" panose="02010400000000000000" pitchFamily="2" charset="-78"/>
              </a:rPr>
              <a:t>ماذا ترى في المربع الذي أمامك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9" name="مجموعة 8"/>
          <p:cNvGrpSpPr/>
          <p:nvPr/>
        </p:nvGrpSpPr>
        <p:grpSpPr>
          <a:xfrm>
            <a:off x="3099020" y="1196752"/>
            <a:ext cx="5952662" cy="4224470"/>
            <a:chOff x="2884706" y="2240868"/>
            <a:chExt cx="3348372" cy="2376264"/>
          </a:xfrm>
        </p:grpSpPr>
        <p:sp>
          <p:nvSpPr>
            <p:cNvPr id="2" name="مستطيل 1"/>
            <p:cNvSpPr/>
            <p:nvPr/>
          </p:nvSpPr>
          <p:spPr>
            <a:xfrm>
              <a:off x="2884706" y="2240868"/>
              <a:ext cx="3348372" cy="2376264"/>
            </a:xfrm>
            <a:prstGeom prst="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3" name="شكل بيضاوي 2"/>
            <p:cNvSpPr/>
            <p:nvPr/>
          </p:nvSpPr>
          <p:spPr>
            <a:xfrm>
              <a:off x="4506470" y="3291233"/>
              <a:ext cx="124266" cy="1242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
        <p:nvSpPr>
          <p:cNvPr id="11" name="مستطيل 10"/>
          <p:cNvSpPr/>
          <p:nvPr/>
        </p:nvSpPr>
        <p:spPr>
          <a:xfrm>
            <a:off x="5375920" y="332657"/>
            <a:ext cx="3834426" cy="646331"/>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400" u="sng" kern="10" dirty="0">
                <a:ln w="11430"/>
                <a:effectLst>
                  <a:outerShdw blurRad="38100" dist="38100" dir="2700000" algn="tl">
                    <a:srgbClr val="000000">
                      <a:alpha val="43137"/>
                    </a:srgbClr>
                  </a:outerShdw>
                </a:effectLst>
                <a:latin typeface="Hacen Tunisia Bold" pitchFamily="2" charset="-78"/>
                <a:cs typeface="PT Bold Heading" pitchFamily="2" charset="-78"/>
              </a:rPr>
              <a:t>عزيزي المشارك :</a:t>
            </a:r>
            <a:endParaRPr lang="en-US" sz="2400" u="sng" kern="10" dirty="0">
              <a:ln w="11430"/>
              <a:effectLst>
                <a:outerShdw blurRad="38100" dist="38100" dir="2700000" algn="tl">
                  <a:srgbClr val="000000">
                    <a:alpha val="43137"/>
                  </a:srgbClr>
                </a:outerShdw>
              </a:effectLst>
              <a:latin typeface="Hacen Tunisia Bold" pitchFamily="2" charset="-78"/>
              <a:cs typeface="PT Bold Heading" pitchFamily="2" charset="-78"/>
            </a:endParaRPr>
          </a:p>
        </p:txBody>
      </p:sp>
      <p:pic>
        <p:nvPicPr>
          <p:cNvPr id="10" name="صورة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8" name="عنصر نائب لرقم الشريحة 7"/>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29</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88430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528048" y="2989694"/>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2711625" y="1844824"/>
            <a:ext cx="7382837"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buFont typeface="Arial" panose="020B0604020202020204" pitchFamily="34" charset="0"/>
              <a:buChar char="•"/>
            </a:pPr>
            <a:r>
              <a:rPr lang="ar-SA" sz="2000" b="1" dirty="0">
                <a:latin typeface="Traditional Arabic" pitchFamily="18" charset="-78"/>
                <a:cs typeface="Traditional Arabic" pitchFamily="18" charset="-78"/>
              </a:rPr>
              <a:t>الوعي الذاتي الإيجابي  عنوان للحياة بمعناها الكامل.</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أهم أسئلة في الحياة لا يمكن أن يجيب عنها سوى صاحبها .</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نحن لا نرى العالم على حقيقته , لكننا نراه من خلال ذاتنا أو بالطريقة التي تكيفنا على رؤيته بها.</a:t>
            </a:r>
            <a:endParaRPr lang="en-US" sz="2000" b="1" dirty="0">
              <a:latin typeface="Traditional Arabic" pitchFamily="18" charset="-78"/>
              <a:cs typeface="Traditional Arabic" pitchFamily="18" charset="-78"/>
            </a:endParaRPr>
          </a:p>
          <a:p>
            <a:r>
              <a:rPr lang="ar-SA" sz="2000" b="1" dirty="0">
                <a:solidFill>
                  <a:srgbClr val="0070C0"/>
                </a:solidFill>
                <a:latin typeface="Traditional Arabic" pitchFamily="18" charset="-78"/>
                <a:cs typeface="Traditional Arabic" pitchFamily="18" charset="-78"/>
              </a:rPr>
              <a:t> </a:t>
            </a:r>
            <a:endParaRPr lang="en-US" sz="2000" b="1" dirty="0">
              <a:solidFill>
                <a:srgbClr val="0070C0"/>
              </a:solidFill>
              <a:latin typeface="Traditional Arabic" pitchFamily="18" charset="-78"/>
              <a:cs typeface="Traditional Arabic" pitchFamily="18"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23593" y="548680"/>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51551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61861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على مفهوم الوعي الذاتي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980478" y="3600757"/>
            <a:ext cx="5078581" cy="2062103"/>
          </a:xfrm>
          <a:prstGeom prst="rect">
            <a:avLst/>
          </a:prstGeom>
        </p:spPr>
        <p:txBody>
          <a:bodyPr wrap="square">
            <a:spAutoFit/>
          </a:bodyPr>
          <a:lstStyle/>
          <a:p>
            <a:pPr lvl="0" algn="just"/>
            <a:r>
              <a:rPr lang="ar-SA" sz="3200" b="1" dirty="0">
                <a:solidFill>
                  <a:srgbClr val="0070C0"/>
                </a:solidFill>
                <a:latin typeface="Traditional Arabic" pitchFamily="18" charset="-78"/>
                <a:cs typeface="mohammad bold art 1" pitchFamily="2" charset="-78"/>
              </a:rPr>
              <a:t>مستفيدا من المنطلقات السابقة وبالتعاون مع أعضاء فريقك في المجموعة اكتب التعريفات التي تقترحها  للوعي الذاتي، محددا أهدافه في حياتنا.</a:t>
            </a:r>
            <a:endParaRPr lang="en-US" sz="3200" b="1" dirty="0">
              <a:solidFill>
                <a:srgbClr val="0070C0"/>
              </a:solidFill>
              <a:latin typeface="Traditional Arabic" pitchFamily="18" charset="-78"/>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3505220"/>
            <a:ext cx="2520280" cy="2513018"/>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4" name="عنصر نائب لرقم الشريحة 3"/>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524585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663952" y="2259087"/>
            <a:ext cx="4428492" cy="330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C00000"/>
                </a:solidFill>
                <a:cs typeface="PT Bold Heading" panose="02010400000000000000" pitchFamily="2" charset="-78"/>
              </a:rPr>
              <a:t>مستفيدا من التعاريف السابقة وبالتعاون مع أعضاء فريقك في المجموعة اكتب بأسلوبك الخاص تعريفاً تقترحه  للمشكلة ، وكيف يتعامل الناس معها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639617" y="548680"/>
          <a:ext cx="6048671" cy="82809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303851"/>
            <a:ext cx="2621590" cy="3211377"/>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30</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330410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042756" y="1844504"/>
            <a:ext cx="4932548" cy="49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27397" indent="3572" algn="just">
              <a:spcBef>
                <a:spcPct val="20000"/>
              </a:spcBef>
              <a:buClr>
                <a:schemeClr val="hlink"/>
              </a:buClr>
              <a:buSzPct val="80000"/>
              <a:defRPr/>
            </a:pPr>
            <a:r>
              <a:rPr lang="ar-SA" sz="3200" b="1" dirty="0">
                <a:latin typeface="Traditional Arabic" pitchFamily="18" charset="-78"/>
                <a:cs typeface="Traditional Arabic" pitchFamily="18" charset="-78"/>
              </a:rPr>
              <a:t>لو كان هنا ك مجموعة من الأطفال يلعبون بالقرب من مسارين منفصلين لسكة الحديد أحدهما معطل والآخر لازال يعمل ، وكان هناك طفل واحد يلعب على المسار المعطل ومجموعة أخرى من الأطفال يلعبون على المسار الغير معطل ، وأنت تقف بجور محول اتجاه القطار، ورأيت الأطفال ورأيت القطار قادم وليس أمامك إلا ثواني وتقرر في أي مسار يمكنك أن توجه القطار ؟</a:t>
            </a:r>
          </a:p>
          <a:p>
            <a:pPr marL="214313" indent="-214313" algn="just">
              <a:buFont typeface="Arial" panose="020B0604020202020204" pitchFamily="34" charset="0"/>
              <a:buChar char="•"/>
            </a:pPr>
            <a:endParaRPr lang="en-US" sz="3200" b="1" dirty="0">
              <a:latin typeface="Traditional Arabic" pitchFamily="18" charset="-78"/>
              <a:cs typeface="Traditional Arabic" pitchFamily="18"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548680"/>
          <a:ext cx="6192688" cy="93610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صفات الخبرة في حل المشكلات</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6" descr="aw-003-25"/>
          <p:cNvPicPr>
            <a:picLocks noChangeAspect="1" noChangeArrowheads="1"/>
          </p:cNvPicPr>
          <p:nvPr/>
        </p:nvPicPr>
        <p:blipFill>
          <a:blip r:embed="rId3"/>
          <a:srcRect/>
          <a:stretch>
            <a:fillRect/>
          </a:stretch>
        </p:blipFill>
        <p:spPr bwMode="auto">
          <a:xfrm>
            <a:off x="2087435" y="2348880"/>
            <a:ext cx="2418134" cy="3200398"/>
          </a:xfrm>
          <a:prstGeom prst="rect">
            <a:avLst/>
          </a:prstGeom>
          <a:noFill/>
          <a:ln w="9525">
            <a:noFill/>
            <a:miter lim="800000"/>
            <a:headEnd/>
            <a:tailEnd/>
          </a:ln>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31</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5920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58197" y="2177935"/>
            <a:ext cx="4428492"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C00000"/>
                </a:solidFill>
                <a:cs typeface="PT Bold Heading" panose="02010400000000000000" pitchFamily="2" charset="-78"/>
              </a:rPr>
              <a:t>بالتعاون مع أعضاء فريقك المتميز حدد أبرز المشكلات التي يواجهها الطلاب بالمدرسة . وكيف يتم التعامل مع المشكلات .</a:t>
            </a:r>
            <a:endParaRPr lang="en-US" sz="28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639617" y="620688"/>
          <a:ext cx="6048671" cy="936104"/>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2550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أبرز المشكلات التي تواجه الطلاب بالمدرسة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218" name="Picture 2" descr="http://headstartsport.co.za/wp-content/uploads/2013/11/Are-you-answering-the-questions-or-questioning-the-answ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2200296"/>
            <a:ext cx="3473706" cy="2605280"/>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32</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135986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829921" y="476672"/>
          <a:ext cx="5858367" cy="900100"/>
        </p:xfrm>
        <a:graphic>
          <a:graphicData uri="http://schemas.openxmlformats.org/drawingml/2006/table">
            <a:tbl>
              <a:tblPr firstRow="1" firstCol="1" bandRow="1">
                <a:tableStyleId>{74C1A8A3-306A-4EB7-A6B1-4F7E0EB9C5D6}</a:tableStyleId>
              </a:tblPr>
              <a:tblGrid>
                <a:gridCol w="1702130"/>
                <a:gridCol w="1194532"/>
                <a:gridCol w="1098732"/>
                <a:gridCol w="1862973"/>
              </a:tblGrid>
              <a:tr h="40913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9096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a:t>
                      </a:r>
                      <a:r>
                        <a:rPr lang="ar-SA" sz="1800" b="0" kern="1200" baseline="0" dirty="0" smtClean="0">
                          <a:solidFill>
                            <a:schemeClr val="tx1"/>
                          </a:solidFill>
                          <a:latin typeface="+mn-lt"/>
                          <a:ea typeface="+mn-ea"/>
                          <a:cs typeface="mohammad bold art 1" pitchFamily="2" charset="-78"/>
                        </a:rPr>
                        <a:t> على طرق حل المشكلات</a:t>
                      </a:r>
                      <a:endParaRPr lang="ar-SA"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495600" y="2420889"/>
            <a:ext cx="7307704" cy="3293209"/>
          </a:xfrm>
          <a:prstGeom prst="rect">
            <a:avLst/>
          </a:prstGeom>
        </p:spPr>
        <p:txBody>
          <a:bodyPr wrap="square">
            <a:spAutoFit/>
          </a:bodyPr>
          <a:lstStyle/>
          <a:p>
            <a:r>
              <a:rPr lang="ar-SA" sz="2400" b="1" u="sng" dirty="0">
                <a:solidFill>
                  <a:srgbClr val="3333FF"/>
                </a:solidFill>
                <a:cs typeface="PT Bold Heading" panose="02010400000000000000" pitchFamily="2" charset="-78"/>
              </a:rPr>
              <a:t>المشكلة ( 1 ) : </a:t>
            </a:r>
            <a:endParaRPr lang="en-US" sz="2400" b="1" u="sng" dirty="0">
              <a:solidFill>
                <a:srgbClr val="3333FF"/>
              </a:solidFill>
              <a:cs typeface="PT Bold Heading" panose="02010400000000000000" pitchFamily="2" charset="-78"/>
            </a:endParaRPr>
          </a:p>
          <a:p>
            <a:r>
              <a:rPr lang="ar-SA" sz="2000" dirty="0">
                <a:latin typeface="Times New Roman" panose="02020603050405020304" pitchFamily="18" charset="0"/>
                <a:ea typeface="Times New Roman" panose="02020603050405020304" pitchFamily="18" charset="0"/>
                <a:cs typeface="AL-Mohanad Bold" pitchFamily="2" charset="-78"/>
              </a:rPr>
              <a:t>           بينما كانت وكالة ناسا الفضائية تبدأ في تجهيز الرحلات للفضاء الخارجي واجهتهم مشكلة كبيرة</a:t>
            </a:r>
            <a:r>
              <a:rPr lang="en-US" sz="2000" dirty="0">
                <a:latin typeface="Times New Roman" panose="02020603050405020304" pitchFamily="18" charset="0"/>
                <a:ea typeface="Times New Roman" panose="02020603050405020304" pitchFamily="18" charset="0"/>
                <a:cs typeface="AL-Mohanad Bold" pitchFamily="2" charset="-78"/>
              </a:rPr>
              <a:t>  </a:t>
            </a:r>
            <a:r>
              <a:rPr lang="ar-SA" sz="2000" dirty="0">
                <a:latin typeface="Times New Roman" panose="02020603050405020304" pitchFamily="18" charset="0"/>
                <a:ea typeface="Times New Roman" panose="02020603050405020304" pitchFamily="18" charset="0"/>
                <a:cs typeface="AL-Mohanad Bold" pitchFamily="2" charset="-78"/>
              </a:rPr>
              <a:t> ، هذه المشكلة تتمثل في أن رواد الفضاء لن يستطيعوا الكتابة بواسطة الأقلام بسبب انعدام الجاذبية،  بمعنى أن الحبر لن يسقط من القلم على الورق بأي حال من الأحوال</a:t>
            </a:r>
            <a:r>
              <a:rPr lang="en-US" sz="2000" dirty="0">
                <a:latin typeface="Times New Roman" panose="02020603050405020304" pitchFamily="18" charset="0"/>
                <a:ea typeface="Times New Roman" panose="02020603050405020304" pitchFamily="18" charset="0"/>
                <a:cs typeface="AL-Mohanad Bold" pitchFamily="2" charset="-78"/>
              </a:rPr>
              <a:t> </a:t>
            </a:r>
          </a:p>
          <a:p>
            <a:r>
              <a:rPr lang="ar-SA" sz="2000" dirty="0">
                <a:latin typeface="Times New Roman" panose="02020603050405020304" pitchFamily="18" charset="0"/>
                <a:ea typeface="Times New Roman" panose="02020603050405020304" pitchFamily="18" charset="0"/>
                <a:cs typeface="AL-Mohanad Bold" pitchFamily="2" charset="-78"/>
              </a:rPr>
              <a:t>        فماذا يفعلوا لحل هذه المشكلة!!؟؟؟</a:t>
            </a:r>
            <a:endParaRPr lang="en-US" sz="2000" dirty="0">
              <a:latin typeface="Times New Roman" panose="02020603050405020304" pitchFamily="18" charset="0"/>
              <a:ea typeface="Times New Roman" panose="02020603050405020304" pitchFamily="18" charset="0"/>
              <a:cs typeface="AL-Mohanad Bold" pitchFamily="2" charset="-78"/>
            </a:endParaRPr>
          </a:p>
          <a:p>
            <a:r>
              <a:rPr lang="en-US" sz="2000" dirty="0">
                <a:latin typeface="Times New Roman" panose="02020603050405020304" pitchFamily="18" charset="0"/>
                <a:ea typeface="Times New Roman" panose="02020603050405020304" pitchFamily="18" charset="0"/>
                <a:cs typeface="AL-Mohanad Bold" pitchFamily="2" charset="-78"/>
              </a:rPr>
              <a:t> </a:t>
            </a:r>
            <a:endParaRPr lang="ar-SA" sz="2000" dirty="0">
              <a:latin typeface="Times New Roman" panose="02020603050405020304" pitchFamily="18" charset="0"/>
              <a:ea typeface="Times New Roman" panose="02020603050405020304" pitchFamily="18" charset="0"/>
              <a:cs typeface="AL-Mohanad Bold" pitchFamily="2" charset="-78"/>
            </a:endParaRPr>
          </a:p>
          <a:p>
            <a:r>
              <a:rPr lang="ar-SA" sz="2400" b="1" u="sng" dirty="0">
                <a:solidFill>
                  <a:srgbClr val="3333FF"/>
                </a:solidFill>
                <a:cs typeface="PT Bold Heading" panose="02010400000000000000" pitchFamily="2" charset="-78"/>
              </a:rPr>
              <a:t>المشكلة ( 2 ) : </a:t>
            </a:r>
            <a:endParaRPr lang="en-US" sz="2400" b="1" u="sng" dirty="0">
              <a:solidFill>
                <a:srgbClr val="3333FF"/>
              </a:solidFill>
              <a:cs typeface="PT Bold Heading" panose="02010400000000000000" pitchFamily="2" charset="-78"/>
            </a:endParaRPr>
          </a:p>
          <a:p>
            <a:r>
              <a:rPr lang="ar-SA" sz="2000" dirty="0">
                <a:latin typeface="Times New Roman" panose="02020603050405020304" pitchFamily="18" charset="0"/>
                <a:ea typeface="Times New Roman" panose="02020603050405020304" pitchFamily="18" charset="0"/>
                <a:cs typeface="AL-Mohanad Bold" pitchFamily="2" charset="-78"/>
              </a:rPr>
              <a:t>           باليابان وبمصنع صابون ضخم واجهتهم مشكلة كبيرة وهي مشكلة الصناديق الفارغة التي لم تعبأ بالصابون نظراً للخطأ في التعليب فماذا يفعلوا لكشف الصناديق الفارغة من الصناديق المعبأة!!!؟؟؟؟</a:t>
            </a:r>
            <a:r>
              <a:rPr lang="en-US" sz="2000" dirty="0">
                <a:latin typeface="Times New Roman" panose="02020603050405020304" pitchFamily="18" charset="0"/>
                <a:ea typeface="Times New Roman" panose="02020603050405020304" pitchFamily="18" charset="0"/>
                <a:cs typeface="AL-Mohanad Bold" pitchFamily="2" charset="-78"/>
              </a:rPr>
              <a:t> </a:t>
            </a:r>
            <a:br>
              <a:rPr lang="en-US" sz="2000" dirty="0">
                <a:latin typeface="Times New Roman" panose="02020603050405020304" pitchFamily="18" charset="0"/>
                <a:ea typeface="Times New Roman" panose="02020603050405020304" pitchFamily="18" charset="0"/>
                <a:cs typeface="AL-Mohanad Bold" pitchFamily="2" charset="-78"/>
              </a:rPr>
            </a:br>
            <a:r>
              <a:rPr lang="ar-SA" sz="2000" dirty="0">
                <a:latin typeface="Times New Roman" panose="02020603050405020304" pitchFamily="18" charset="0"/>
                <a:ea typeface="Times New Roman" panose="02020603050405020304" pitchFamily="18" charset="0"/>
                <a:cs typeface="AL-Mohanad Bold" pitchFamily="2" charset="-78"/>
              </a:rPr>
              <a:t>حل المشكلة : </a:t>
            </a:r>
            <a:endParaRPr lang="en-US" sz="2000" dirty="0">
              <a:latin typeface="Times New Roman" panose="02020603050405020304" pitchFamily="18" charset="0"/>
              <a:ea typeface="Times New Roman" panose="02020603050405020304" pitchFamily="18" charset="0"/>
              <a:cs typeface="AL-Mohanad Bold" pitchFamily="2" charset="-78"/>
            </a:endParaRPr>
          </a:p>
        </p:txBody>
      </p:sp>
      <p:sp>
        <p:nvSpPr>
          <p:cNvPr id="3" name="مستطيل 2"/>
          <p:cNvSpPr/>
          <p:nvPr/>
        </p:nvSpPr>
        <p:spPr>
          <a:xfrm>
            <a:off x="3719737" y="1628801"/>
            <a:ext cx="6000361" cy="646331"/>
          </a:xfrm>
          <a:prstGeom prst="rect">
            <a:avLst/>
          </a:prstGeom>
        </p:spPr>
        <p:txBody>
          <a:bodyPr wrap="none">
            <a:spAutoFit/>
          </a:bodyPr>
          <a:lstStyle/>
          <a:p>
            <a:pPr lvl="0">
              <a:lnSpc>
                <a:spcPct val="150000"/>
              </a:lnSpc>
            </a:pPr>
            <a:r>
              <a:rPr lang="ar-SA" sz="2400" b="1" dirty="0">
                <a:solidFill>
                  <a:srgbClr val="C00000"/>
                </a:solidFill>
                <a:cs typeface="PT Bold Heading" panose="02010400000000000000" pitchFamily="2" charset="-78"/>
              </a:rPr>
              <a:t>قم بإيجاد حل للمشكلتين التاليتين من وجهة نظرك </a:t>
            </a:r>
            <a:endParaRPr lang="en-US" sz="2400" b="1" dirty="0">
              <a:solidFill>
                <a:srgbClr val="C00000"/>
              </a:solidFill>
              <a:cs typeface="PT Bold Heading" panose="02010400000000000000" pitchFamily="2" charset="-78"/>
            </a:endParaRPr>
          </a:p>
        </p:txBody>
      </p:sp>
      <p:pic>
        <p:nvPicPr>
          <p:cNvPr id="7" name="صورة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9" name="عنصر نائب لرقم الشريحة 8"/>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33</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123275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351584" y="1585829"/>
            <a:ext cx="7560840"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زملائك في المجموعة طبق أدوات الاستفهام الخمسة على إحدى المشكلات التي تحدث بالمدرسة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855639" y="548680"/>
          <a:ext cx="5832648" cy="828092"/>
        </p:xfrm>
        <a:graphic>
          <a:graphicData uri="http://schemas.openxmlformats.org/drawingml/2006/table">
            <a:tbl>
              <a:tblPr firstRow="1" firstCol="1" bandRow="1">
                <a:tableStyleId>{74C1A8A3-306A-4EB7-A6B1-4F7E0EB9C5D6}</a:tableStyleId>
              </a:tblPr>
              <a:tblGrid>
                <a:gridCol w="1694657"/>
                <a:gridCol w="1189288"/>
                <a:gridCol w="1093909"/>
                <a:gridCol w="1854794"/>
              </a:tblGrid>
              <a:tr h="37640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5168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المشكلة  والتعرف عيها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10" name="Group 48"/>
          <p:cNvGraphicFramePr>
            <a:graphicFrameLocks noGrp="1"/>
          </p:cNvGraphicFramePr>
          <p:nvPr>
            <p:extLst/>
          </p:nvPr>
        </p:nvGraphicFramePr>
        <p:xfrm>
          <a:off x="3935760" y="2708921"/>
          <a:ext cx="5760640" cy="3600401"/>
        </p:xfrm>
        <a:graphic>
          <a:graphicData uri="http://schemas.openxmlformats.org/drawingml/2006/table">
            <a:tbl>
              <a:tblPr rtl="1">
                <a:tableStyleId>{B301B821-A1FF-4177-AEE7-76D212191A09}</a:tableStyleId>
              </a:tblPr>
              <a:tblGrid>
                <a:gridCol w="1658416"/>
                <a:gridCol w="4102224"/>
              </a:tblGrid>
              <a:tr h="42174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المشكلة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ماذا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أين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متى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كيف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r h="63573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lang="ar-SA" sz="2000" b="0" kern="1200" dirty="0" smtClean="0">
                          <a:solidFill>
                            <a:schemeClr val="tx1"/>
                          </a:solidFill>
                          <a:latin typeface="+mn-lt"/>
                          <a:ea typeface="+mn-ea"/>
                          <a:cs typeface="mohammad bold art 1" pitchFamily="2" charset="-78"/>
                        </a:rPr>
                        <a:t>من ؟</a:t>
                      </a:r>
                      <a:endParaRPr lang="en-US" sz="2000" b="0" kern="1200" dirty="0" smtClean="0">
                        <a:solidFill>
                          <a:schemeClr val="tx1"/>
                        </a:solidFill>
                        <a:latin typeface="+mn-lt"/>
                        <a:ea typeface="+mn-ea"/>
                        <a:cs typeface="mohammad bold art 1" pitchFamily="2" charset="-78"/>
                      </a:endParaRPr>
                    </a:p>
                  </a:txBody>
                  <a:tcPr marL="68580" marR="68580" marT="34290" marB="34290" anchor="ctr" horzOverflow="overflow">
                    <a:solidFill>
                      <a:schemeClr val="accent2">
                        <a:lumMod val="40000"/>
                        <a:lumOff val="6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AL-Mohanad Bold" pitchFamily="2" charset="-78"/>
                        <a:cs typeface="AL-Mateen" pitchFamily="2" charset="-78"/>
                      </a:endParaRPr>
                    </a:p>
                  </a:txBody>
                  <a:tcPr marL="68580" marR="68580" marT="34290" marB="34290" horzOverflow="overflow"/>
                </a:tc>
              </a:tr>
            </a:tbl>
          </a:graphicData>
        </a:graphic>
      </p:graphicFrame>
      <p:pic>
        <p:nvPicPr>
          <p:cNvPr id="7" name="صورة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34</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97972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96732" y="1987293"/>
            <a:ext cx="7632848"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sz="2000" b="1" dirty="0">
                <a:solidFill>
                  <a:srgbClr val="C00000"/>
                </a:solidFill>
                <a:cs typeface="PT Bold Heading" panose="02010400000000000000" pitchFamily="2" charset="-78"/>
              </a:rPr>
              <a:t>بالتعاون مع أفراد مجموعتك استخدم نموذج عظمة السمكة في تحليل المشكلة التي تم تحديدها في النشاط السابق .</a:t>
            </a:r>
            <a:endParaRPr lang="en-US" sz="20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8" y="718078"/>
          <a:ext cx="5976664" cy="892093"/>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05496">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86597">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تحليل أسباب المشكلة باستخدام عظمة السمكة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pSp>
        <p:nvGrpSpPr>
          <p:cNvPr id="9" name="Group 42"/>
          <p:cNvGrpSpPr>
            <a:grpSpLocks/>
          </p:cNvGrpSpPr>
          <p:nvPr/>
        </p:nvGrpSpPr>
        <p:grpSpPr bwMode="auto">
          <a:xfrm flipH="1">
            <a:off x="3902350" y="3356992"/>
            <a:ext cx="4367325" cy="2696700"/>
            <a:chOff x="2699" y="2267"/>
            <a:chExt cx="1448" cy="855"/>
          </a:xfrm>
        </p:grpSpPr>
        <p:grpSp>
          <p:nvGrpSpPr>
            <p:cNvPr id="11" name="Group 41"/>
            <p:cNvGrpSpPr>
              <a:grpSpLocks/>
            </p:cNvGrpSpPr>
            <p:nvPr/>
          </p:nvGrpSpPr>
          <p:grpSpPr bwMode="auto">
            <a:xfrm>
              <a:off x="2699" y="2267"/>
              <a:ext cx="1263" cy="855"/>
              <a:chOff x="2699" y="2267"/>
              <a:chExt cx="1263" cy="855"/>
            </a:xfrm>
          </p:grpSpPr>
          <p:sp>
            <p:nvSpPr>
              <p:cNvPr id="23" name="Line 22"/>
              <p:cNvSpPr>
                <a:spLocks noChangeShapeType="1"/>
              </p:cNvSpPr>
              <p:nvPr/>
            </p:nvSpPr>
            <p:spPr bwMode="auto">
              <a:xfrm>
                <a:off x="2699" y="2696"/>
                <a:ext cx="1263" cy="0"/>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4" name="Line 23"/>
              <p:cNvSpPr>
                <a:spLocks noChangeShapeType="1"/>
              </p:cNvSpPr>
              <p:nvPr/>
            </p:nvSpPr>
            <p:spPr bwMode="auto">
              <a:xfrm>
                <a:off x="3483"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5" name="Line 24"/>
              <p:cNvSpPr>
                <a:spLocks noChangeShapeType="1"/>
              </p:cNvSpPr>
              <p:nvPr/>
            </p:nvSpPr>
            <p:spPr bwMode="auto">
              <a:xfrm>
                <a:off x="2937" y="2267"/>
                <a:ext cx="273" cy="429"/>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6" name="Line 25"/>
              <p:cNvSpPr>
                <a:spLocks noChangeShapeType="1"/>
              </p:cNvSpPr>
              <p:nvPr/>
            </p:nvSpPr>
            <p:spPr bwMode="auto">
              <a:xfrm flipV="1">
                <a:off x="3483"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7" name="Line 26"/>
              <p:cNvSpPr>
                <a:spLocks noChangeShapeType="1"/>
              </p:cNvSpPr>
              <p:nvPr/>
            </p:nvSpPr>
            <p:spPr bwMode="auto">
              <a:xfrm flipV="1">
                <a:off x="2937" y="2692"/>
                <a:ext cx="273" cy="43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8" name="Line 27"/>
              <p:cNvSpPr>
                <a:spLocks noChangeShapeType="1"/>
              </p:cNvSpPr>
              <p:nvPr/>
            </p:nvSpPr>
            <p:spPr bwMode="auto">
              <a:xfrm flipH="1">
                <a:off x="3414"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29" name="Line 28"/>
              <p:cNvSpPr>
                <a:spLocks noChangeShapeType="1"/>
              </p:cNvSpPr>
              <p:nvPr/>
            </p:nvSpPr>
            <p:spPr bwMode="auto">
              <a:xfrm flipH="1">
                <a:off x="3414"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0" name="Line 29"/>
              <p:cNvSpPr>
                <a:spLocks noChangeShapeType="1"/>
              </p:cNvSpPr>
              <p:nvPr/>
            </p:nvSpPr>
            <p:spPr bwMode="auto">
              <a:xfrm flipH="1">
                <a:off x="2868" y="2911"/>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sp>
            <p:nvSpPr>
              <p:cNvPr id="31" name="Line 30"/>
              <p:cNvSpPr>
                <a:spLocks noChangeShapeType="1"/>
              </p:cNvSpPr>
              <p:nvPr/>
            </p:nvSpPr>
            <p:spPr bwMode="auto">
              <a:xfrm flipH="1">
                <a:off x="2868" y="2482"/>
                <a:ext cx="205" cy="0"/>
              </a:xfrm>
              <a:prstGeom prst="line">
                <a:avLst/>
              </a:prstGeom>
              <a:ln w="76200">
                <a:headEnd/>
                <a:tailEnd/>
              </a:ln>
            </p:spPr>
            <p:style>
              <a:lnRef idx="3">
                <a:schemeClr val="accent6"/>
              </a:lnRef>
              <a:fillRef idx="0">
                <a:schemeClr val="accent6"/>
              </a:fillRef>
              <a:effectRef idx="2">
                <a:schemeClr val="accent6"/>
              </a:effectRef>
              <a:fontRef idx="minor">
                <a:schemeClr val="tx1"/>
              </a:fontRef>
            </p:style>
            <p:txBody>
              <a:bodyPr/>
              <a:lstStyle/>
              <a:p>
                <a:pPr>
                  <a:defRPr/>
                </a:pPr>
                <a:endParaRPr lang="ar-SA" sz="2100">
                  <a:cs typeface="mohammad bold art 1" pitchFamily="2" charset="-78"/>
                </a:endParaRPr>
              </a:p>
            </p:txBody>
          </p:sp>
        </p:grpSp>
        <p:sp>
          <p:nvSpPr>
            <p:cNvPr id="12" name="Text Box 31"/>
            <p:cNvSpPr txBox="1">
              <a:spLocks noChangeArrowheads="1"/>
            </p:cNvSpPr>
            <p:nvPr/>
          </p:nvSpPr>
          <p:spPr bwMode="auto">
            <a:xfrm>
              <a:off x="3981" y="2596"/>
              <a:ext cx="166" cy="10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ar-SA" altLang="ar-SA" sz="1500" b="1" dirty="0">
                  <a:cs typeface="mohammad bold art 1" pitchFamily="2" charset="-78"/>
                </a:rPr>
                <a:t>           </a:t>
              </a:r>
              <a:endParaRPr lang="en-US" altLang="ar-SA" sz="1500" b="1" dirty="0">
                <a:cs typeface="mohammad bold art 1" pitchFamily="2" charset="-78"/>
              </a:endParaRPr>
            </a:p>
          </p:txBody>
        </p:sp>
      </p:grpSp>
      <p:pic>
        <p:nvPicPr>
          <p:cNvPr id="18" name="صورة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35</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428844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07568" y="2060849"/>
            <a:ext cx="766885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استخدم أسلوب العصف الذهني للمشكلة التي قمتم بتحليل أسبابها في النشاط السابق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8" y="782706"/>
          <a:ext cx="5976664" cy="918102"/>
        </p:xfrm>
        <a:graphic>
          <a:graphicData uri="http://schemas.openxmlformats.org/drawingml/2006/table">
            <a:tbl>
              <a:tblPr firstRow="1" firstCol="1" bandRow="1">
                <a:tableStyleId>{74C1A8A3-306A-4EB7-A6B1-4F7E0EB9C5D6}</a:tableStyleId>
              </a:tblPr>
              <a:tblGrid>
                <a:gridCol w="1736501"/>
                <a:gridCol w="1218653"/>
                <a:gridCol w="1120919"/>
                <a:gridCol w="1900591"/>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اقتراح مجموعة من البدائل لحل المشكلة</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242" name="Picture 2" descr="http://en.hdyo.org/assets/ask-question-1-ff9bc6fa5eaa0d7667ae7a5a4c6133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01" y="3324350"/>
            <a:ext cx="3757877" cy="2840955"/>
          </a:xfrm>
          <a:prstGeom prst="roundRect">
            <a:avLst>
              <a:gd name="adj" fmla="val 8594"/>
            </a:avLst>
          </a:prstGeom>
          <a:solidFill>
            <a:srgbClr val="FFFFFF">
              <a:shade val="85000"/>
            </a:srgbClr>
          </a:solidFill>
          <a:ln>
            <a:solidFill>
              <a:schemeClr val="accent1"/>
            </a:solidFill>
          </a:ln>
          <a:effectLs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36</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1065993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032105" y="2028255"/>
            <a:ext cx="3303367" cy="376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200000"/>
              </a:lnSpc>
            </a:pPr>
            <a:r>
              <a:rPr lang="ar-SA" sz="1200" b="1" dirty="0">
                <a:solidFill>
                  <a:srgbClr val="0070C0"/>
                </a:solidFill>
                <a:latin typeface="Traditional Arabic" pitchFamily="18" charset="-78"/>
                <a:cs typeface="Traditional Arabic" pitchFamily="18" charset="-78"/>
              </a:rPr>
              <a:t> </a:t>
            </a:r>
            <a:r>
              <a:rPr lang="ar-SA" sz="2400" b="1" dirty="0">
                <a:solidFill>
                  <a:srgbClr val="C00000"/>
                </a:solidFill>
                <a:cs typeface="PT Bold Heading" panose="02010400000000000000" pitchFamily="2" charset="-78"/>
              </a:rPr>
              <a:t>بالتعاون مع زملائك في المجموعة حلل كل بديل باستخراج </a:t>
            </a:r>
            <a:r>
              <a:rPr lang="ar-SA" sz="2400" b="1" dirty="0" err="1">
                <a:solidFill>
                  <a:srgbClr val="C00000"/>
                </a:solidFill>
                <a:cs typeface="PT Bold Heading" panose="02010400000000000000" pitchFamily="2" charset="-78"/>
              </a:rPr>
              <a:t>إيجابياته</a:t>
            </a:r>
            <a:r>
              <a:rPr lang="ar-SA" sz="2400" b="1" dirty="0">
                <a:solidFill>
                  <a:srgbClr val="C00000"/>
                </a:solidFill>
                <a:cs typeface="PT Bold Heading" panose="02010400000000000000" pitchFamily="2" charset="-78"/>
              </a:rPr>
              <a:t> وسلبياته وقارن بين البدائل لاختيار أنسبها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783633" y="782706"/>
          <a:ext cx="6120681" cy="846094"/>
        </p:xfrm>
        <a:graphic>
          <a:graphicData uri="http://schemas.openxmlformats.org/drawingml/2006/table">
            <a:tbl>
              <a:tblPr firstRow="1" firstCol="1" bandRow="1">
                <a:tableStyleId>{74C1A8A3-306A-4EB7-A6B1-4F7E0EB9C5D6}</a:tableStyleId>
              </a:tblPr>
              <a:tblGrid>
                <a:gridCol w="1778344"/>
                <a:gridCol w="1248018"/>
                <a:gridCol w="1147930"/>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البديل الأنسب لحل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graphicFrame>
        <p:nvGraphicFramePr>
          <p:cNvPr id="2" name="جدول 1"/>
          <p:cNvGraphicFramePr>
            <a:graphicFrameLocks noGrp="1"/>
          </p:cNvGraphicFramePr>
          <p:nvPr>
            <p:extLst/>
          </p:nvPr>
        </p:nvGraphicFramePr>
        <p:xfrm>
          <a:off x="1991545" y="2192643"/>
          <a:ext cx="4436269" cy="3780042"/>
        </p:xfrm>
        <a:graphic>
          <a:graphicData uri="http://schemas.openxmlformats.org/drawingml/2006/table">
            <a:tbl>
              <a:tblPr rtl="1" firstRow="1" firstCol="1" lastRow="1" lastCol="1" bandRow="1" bandCol="1">
                <a:tableStyleId>{5A111915-BE36-4E01-A7E5-04B1672EAD32}</a:tableStyleId>
              </a:tblPr>
              <a:tblGrid>
                <a:gridCol w="375955"/>
                <a:gridCol w="1983163"/>
                <a:gridCol w="2077151"/>
              </a:tblGrid>
              <a:tr h="378042">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البديل</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الايجابيات</a:t>
                      </a:r>
                      <a:endParaRPr lang="en-US" sz="900" b="0" kern="1200" dirty="0">
                        <a:solidFill>
                          <a:schemeClr val="bg1"/>
                        </a:solidFill>
                        <a:latin typeface="+mn-lt"/>
                        <a:ea typeface="+mn-ea"/>
                        <a:cs typeface="mohammad bold art 1" pitchFamily="2" charset="-78"/>
                      </a:endParaRPr>
                    </a:p>
                  </a:txBody>
                  <a:tcPr marL="44975" marR="44975" marT="0" marB="0" anchor="ctr"/>
                </a:tc>
                <a:tc>
                  <a:txBody>
                    <a:bodyPr/>
                    <a:lstStyle/>
                    <a:p>
                      <a:pPr marL="0" algn="ctr" defTabSz="457189" rtl="1" eaLnBrk="1" latinLnBrk="0" hangingPunct="1">
                        <a:spcAft>
                          <a:spcPts val="0"/>
                        </a:spcAft>
                      </a:pPr>
                      <a:r>
                        <a:rPr lang="ar-SA" sz="900" b="0" kern="1200" dirty="0">
                          <a:solidFill>
                            <a:schemeClr val="bg1"/>
                          </a:solidFill>
                          <a:latin typeface="+mn-lt"/>
                          <a:ea typeface="+mn-ea"/>
                          <a:cs typeface="mohammad bold art 1" pitchFamily="2" charset="-78"/>
                        </a:rPr>
                        <a:t>السلبيات</a:t>
                      </a:r>
                      <a:endParaRPr lang="en-US" sz="900" b="0" kern="1200" dirty="0">
                        <a:solidFill>
                          <a:schemeClr val="bg1"/>
                        </a:solidFill>
                        <a:latin typeface="+mn-lt"/>
                        <a:ea typeface="+mn-ea"/>
                        <a:cs typeface="mohammad bold art 1" pitchFamily="2" charset="-78"/>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الأول </a:t>
                      </a:r>
                      <a:endParaRPr lang="en-US" sz="900" b="0" kern="1200" dirty="0">
                        <a:solidFill>
                          <a:schemeClr val="tx1"/>
                        </a:solidFill>
                        <a:latin typeface="+mn-lt"/>
                        <a:ea typeface="+mn-ea"/>
                        <a:cs typeface="mohammad bold art 1" pitchFamily="2" charset="-78"/>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الثاني</a:t>
                      </a:r>
                      <a:endParaRPr lang="en-US" sz="900" b="0" kern="1200" dirty="0">
                        <a:solidFill>
                          <a:schemeClr val="tx1"/>
                        </a:solidFill>
                        <a:latin typeface="+mn-lt"/>
                        <a:ea typeface="+mn-ea"/>
                        <a:cs typeface="mohammad bold art 1" pitchFamily="2" charset="-78"/>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B w="12700" cap="flat" cmpd="sng" algn="ctr">
                      <a:solidFill>
                        <a:schemeClr val="accent5"/>
                      </a:solidFill>
                      <a:prstDash val="solid"/>
                      <a:round/>
                      <a:headEnd type="none" w="med" len="med"/>
                      <a:tailEnd type="none" w="med" len="med"/>
                    </a:lnB>
                  </a:tcPr>
                </a:tc>
              </a:tr>
              <a:tr h="1134000">
                <a:tc>
                  <a:txBody>
                    <a:bodyPr/>
                    <a:lstStyle/>
                    <a:p>
                      <a:pPr marL="0" algn="ctr" defTabSz="457189" rtl="1" eaLnBrk="1" latinLnBrk="0" hangingPunct="1">
                        <a:lnSpc>
                          <a:spcPct val="150000"/>
                        </a:lnSpc>
                        <a:spcAft>
                          <a:spcPts val="0"/>
                        </a:spcAft>
                      </a:pPr>
                      <a:r>
                        <a:rPr lang="ar-SA" sz="900" b="0" kern="1200" dirty="0" smtClean="0">
                          <a:solidFill>
                            <a:schemeClr val="tx1"/>
                          </a:solidFill>
                          <a:latin typeface="+mn-lt"/>
                          <a:ea typeface="+mn-ea"/>
                          <a:cs typeface="mohammad bold art 1" pitchFamily="2" charset="-78"/>
                        </a:rPr>
                        <a:t>الثالث</a:t>
                      </a:r>
                      <a:endParaRPr lang="en-US" sz="900" b="0" kern="1200" dirty="0">
                        <a:solidFill>
                          <a:schemeClr val="tx1"/>
                        </a:solidFill>
                        <a:latin typeface="+mn-lt"/>
                        <a:ea typeface="+mn-ea"/>
                        <a:cs typeface="mohammad bold art 1" pitchFamily="2" charset="-78"/>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c>
                  <a:txBody>
                    <a:bodyPr/>
                    <a:lstStyle/>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endParaRPr>
                    </a:p>
                    <a:p>
                      <a:pPr algn="ctr" rtl="1">
                        <a:lnSpc>
                          <a:spcPct val="150000"/>
                        </a:lnSpc>
                        <a:spcAft>
                          <a:spcPts val="0"/>
                        </a:spcAft>
                      </a:pPr>
                      <a:r>
                        <a:rPr lang="ar-SA" sz="800" dirty="0">
                          <a:effectLst/>
                        </a:rPr>
                        <a:t>.......................................................</a:t>
                      </a:r>
                      <a:endParaRPr lang="en-US" sz="800" dirty="0">
                        <a:effectLst/>
                        <a:latin typeface="Times New Roman" panose="02020603050405020304" pitchFamily="18" charset="0"/>
                        <a:ea typeface="Times New Roman" panose="02020603050405020304" pitchFamily="18" charset="0"/>
                      </a:endParaRPr>
                    </a:p>
                  </a:txBody>
                  <a:tcPr marL="44975" marR="44975" marT="0" marB="0" anchor="ctr">
                    <a:lnT w="12700" cap="flat" cmpd="sng" algn="ctr">
                      <a:solidFill>
                        <a:schemeClr val="accent5"/>
                      </a:solidFill>
                      <a:prstDash val="solid"/>
                      <a:round/>
                      <a:headEnd type="none" w="med" len="med"/>
                      <a:tailEnd type="none" w="med" len="med"/>
                    </a:lnT>
                  </a:tcPr>
                </a:tc>
              </a:tr>
            </a:tbl>
          </a:graphicData>
        </a:graphic>
      </p:graphicFrame>
      <p:pic>
        <p:nvPicPr>
          <p:cNvPr id="7" name="صورة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9" name="عنصر نائب لرقم الشريحة 8"/>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37</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4177878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7" y="692696"/>
          <a:ext cx="6048672" cy="864096"/>
        </p:xfrm>
        <a:graphic>
          <a:graphicData uri="http://schemas.openxmlformats.org/drawingml/2006/table">
            <a:tbl>
              <a:tblPr firstRow="1" firstCol="1" bandRow="1">
                <a:tableStyleId>{74C1A8A3-306A-4EB7-A6B1-4F7E0EB9C5D6}</a:tableStyleId>
              </a:tblPr>
              <a:tblGrid>
                <a:gridCol w="1757422"/>
                <a:gridCol w="1233335"/>
                <a:gridCol w="1134424"/>
                <a:gridCol w="1923491"/>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إعداد</a:t>
                      </a:r>
                      <a:r>
                        <a:rPr lang="ar-SA" sz="1800" b="0" kern="1200" baseline="0" dirty="0" smtClean="0">
                          <a:solidFill>
                            <a:schemeClr val="tx1"/>
                          </a:solidFill>
                          <a:latin typeface="+mn-lt"/>
                          <a:ea typeface="+mn-ea"/>
                          <a:cs typeface="mohammad bold art 1" pitchFamily="2" charset="-78"/>
                        </a:rPr>
                        <a:t> خطة تنفيذية للحل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135560" y="2060849"/>
            <a:ext cx="8190910" cy="1200329"/>
          </a:xfrm>
          <a:prstGeom prst="rect">
            <a:avLst/>
          </a:prstGeom>
        </p:spPr>
        <p:txBody>
          <a:bodyPr wrap="square">
            <a:spAutoFit/>
          </a:bodyPr>
          <a:lstStyle/>
          <a:p>
            <a:pPr algn="just">
              <a:lnSpc>
                <a:spcPct val="150000"/>
              </a:lnSpc>
              <a:tabLst>
                <a:tab pos="1154906" algn="l"/>
              </a:tabLst>
            </a:pPr>
            <a:r>
              <a:rPr lang="ar-SA" sz="2400" b="1" dirty="0">
                <a:solidFill>
                  <a:srgbClr val="C00000"/>
                </a:solidFill>
                <a:cs typeface="PT Bold Heading" panose="02010400000000000000" pitchFamily="2" charset="-78"/>
              </a:rPr>
              <a:t>بالتعاون مع أفراد مجموعتك استخدم النموذج التالي في وضع خطة تنفيذية للحل الذي تم اختياره للمشكلة التي درستموها .</a:t>
            </a:r>
            <a:endParaRPr lang="en-US" sz="2400" b="1" dirty="0">
              <a:solidFill>
                <a:srgbClr val="C00000"/>
              </a:solidFill>
              <a:cs typeface="PT Bold Heading" panose="02010400000000000000" pitchFamily="2" charset="-78"/>
            </a:endParaRPr>
          </a:p>
        </p:txBody>
      </p:sp>
      <p:graphicFrame>
        <p:nvGraphicFramePr>
          <p:cNvPr id="7" name="جدول 6"/>
          <p:cNvGraphicFramePr>
            <a:graphicFrameLocks noGrp="1"/>
          </p:cNvGraphicFramePr>
          <p:nvPr>
            <p:extLst/>
          </p:nvPr>
        </p:nvGraphicFramePr>
        <p:xfrm>
          <a:off x="2495602" y="3429001"/>
          <a:ext cx="7212927" cy="2808313"/>
        </p:xfrm>
        <a:graphic>
          <a:graphicData uri="http://schemas.openxmlformats.org/drawingml/2006/table">
            <a:tbl>
              <a:tblPr rtl="1" firstRow="1" firstCol="1" lastRow="1" lastCol="1" bandRow="1" bandCol="1">
                <a:tableStyleId>{5A111915-BE36-4E01-A7E5-04B1672EAD32}</a:tableStyleId>
              </a:tblPr>
              <a:tblGrid>
                <a:gridCol w="401338"/>
                <a:gridCol w="2692540"/>
                <a:gridCol w="1004729"/>
                <a:gridCol w="1003510"/>
                <a:gridCol w="1055405"/>
                <a:gridCol w="1055405"/>
              </a:tblGrid>
              <a:tr h="578313">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الخطوة</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الفترة الزمنية  </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a:solidFill>
                            <a:schemeClr val="bg1"/>
                          </a:solidFill>
                          <a:latin typeface="+mn-lt"/>
                          <a:ea typeface="+mn-ea"/>
                          <a:cs typeface="mohammad bold art 1" pitchFamily="2" charset="-78"/>
                        </a:rPr>
                        <a:t>مسئول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مستلزمات التنفيذ</a:t>
                      </a:r>
                      <a:endParaRPr lang="en-US" sz="1200" b="0" kern="1200" dirty="0">
                        <a:solidFill>
                          <a:schemeClr val="bg1"/>
                        </a:solidFill>
                        <a:latin typeface="+mn-lt"/>
                        <a:ea typeface="+mn-ea"/>
                        <a:cs typeface="mohammad bold art 1" pitchFamily="2" charset="-78"/>
                      </a:endParaRPr>
                    </a:p>
                  </a:txBody>
                  <a:tcPr marL="44798" marR="44798" marT="0" marB="0" anchor="ctr"/>
                </a:tc>
                <a:tc>
                  <a:txBody>
                    <a:bodyPr/>
                    <a:lstStyle/>
                    <a:p>
                      <a:pPr algn="ctr" rtl="1">
                        <a:spcAft>
                          <a:spcPts val="0"/>
                        </a:spcAft>
                      </a:pPr>
                      <a:r>
                        <a:rPr lang="ar-SA" sz="1200" b="0" kern="1200" dirty="0" smtClean="0">
                          <a:solidFill>
                            <a:schemeClr val="bg1"/>
                          </a:solidFill>
                          <a:latin typeface="+mn-lt"/>
                          <a:ea typeface="+mn-ea"/>
                          <a:cs typeface="mohammad bold art 1" pitchFamily="2" charset="-78"/>
                        </a:rPr>
                        <a:t>مؤشر التنفيذ</a:t>
                      </a:r>
                      <a:endParaRPr lang="en-US" sz="1200" b="0" kern="1200" dirty="0">
                        <a:solidFill>
                          <a:schemeClr val="bg1"/>
                        </a:solidFill>
                        <a:latin typeface="+mn-lt"/>
                        <a:ea typeface="+mn-ea"/>
                        <a:cs typeface="mohammad bold art 1" pitchFamily="2" charset="-78"/>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1</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r>
                        <a:rPr lang="ar-SA" sz="8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2</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3</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r h="557500">
                <a:tc>
                  <a:txBody>
                    <a:bodyPr/>
                    <a:lstStyle/>
                    <a:p>
                      <a:pPr algn="ctr" rtl="1">
                        <a:spcAft>
                          <a:spcPts val="0"/>
                        </a:spcAft>
                      </a:pPr>
                      <a:r>
                        <a:rPr lang="ar-SA" sz="900" dirty="0" smtClean="0">
                          <a:solidFill>
                            <a:srgbClr val="000000"/>
                          </a:solidFill>
                          <a:effectLst/>
                          <a:latin typeface="Times New Roman" panose="02020603050405020304" pitchFamily="18" charset="0"/>
                          <a:ea typeface="Times New Roman" panose="02020603050405020304" pitchFamily="18" charset="0"/>
                        </a:rPr>
                        <a:t>4</a:t>
                      </a: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c>
                  <a:txBody>
                    <a:bodyPr/>
                    <a:lstStyle/>
                    <a:p>
                      <a:pPr algn="ctr" rtl="1">
                        <a:spcAft>
                          <a:spcPts val="0"/>
                        </a:spcAft>
                      </a:pPr>
                      <a:endParaRPr lang="en-US" sz="900" dirty="0">
                        <a:solidFill>
                          <a:srgbClr val="000000"/>
                        </a:solidFill>
                        <a:effectLst/>
                        <a:latin typeface="Times New Roman" panose="02020603050405020304" pitchFamily="18" charset="0"/>
                        <a:ea typeface="Times New Roman" panose="02020603050405020304" pitchFamily="18" charset="0"/>
                      </a:endParaRPr>
                    </a:p>
                  </a:txBody>
                  <a:tcPr marL="44798" marR="44798" marT="0" marB="0" anchor="ctr"/>
                </a:tc>
              </a:tr>
            </a:tbl>
          </a:graphicData>
        </a:graphic>
      </p:graphicFrame>
      <p:pic>
        <p:nvPicPr>
          <p:cNvPr id="9" name="صورة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38</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385648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639616" y="782706"/>
          <a:ext cx="6120681" cy="846094"/>
        </p:xfrm>
        <a:graphic>
          <a:graphicData uri="http://schemas.openxmlformats.org/drawingml/2006/table">
            <a:tbl>
              <a:tblPr firstRow="1" firstCol="1" bandRow="1">
                <a:tableStyleId>{74C1A8A3-306A-4EB7-A6B1-4F7E0EB9C5D6}</a:tableStyleId>
              </a:tblPr>
              <a:tblGrid>
                <a:gridCol w="1778344"/>
                <a:gridCol w="1248019"/>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تقييم خطة حل المشكلة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423592" y="2060849"/>
            <a:ext cx="7128792" cy="1015663"/>
          </a:xfrm>
          <a:prstGeom prst="rect">
            <a:avLst/>
          </a:prstGeom>
        </p:spPr>
        <p:txBody>
          <a:bodyPr wrap="square">
            <a:spAutoFit/>
          </a:bodyPr>
          <a:lstStyle/>
          <a:p>
            <a:pPr algn="just"/>
            <a:r>
              <a:rPr lang="ar-SA" sz="2000" b="1" dirty="0">
                <a:solidFill>
                  <a:srgbClr val="C00000"/>
                </a:solidFill>
                <a:cs typeface="PT Bold Heading" panose="02010400000000000000" pitchFamily="2" charset="-78"/>
              </a:rPr>
              <a:t>بالتعاون مع أعضاء مجموعتك استخدم النموذج التالي في تقييم عمل زملائك في المجموعة الأخرى في استخدام الأسلوب العلمي في حل المشكلة ،  مع كتابة التوصيات التحسينية لهم .</a:t>
            </a:r>
            <a:endParaRPr lang="en-US" sz="2000" b="1" dirty="0">
              <a:solidFill>
                <a:srgbClr val="C00000"/>
              </a:solidFill>
              <a:cs typeface="PT Bold Heading" panose="02010400000000000000" pitchFamily="2" charset="-78"/>
            </a:endParaRPr>
          </a:p>
        </p:txBody>
      </p:sp>
      <p:graphicFrame>
        <p:nvGraphicFramePr>
          <p:cNvPr id="10" name="Group 37"/>
          <p:cNvGraphicFramePr>
            <a:graphicFrameLocks noGrp="1"/>
          </p:cNvGraphicFramePr>
          <p:nvPr>
            <p:extLst/>
          </p:nvPr>
        </p:nvGraphicFramePr>
        <p:xfrm>
          <a:off x="2495601" y="3284985"/>
          <a:ext cx="7165429" cy="2808309"/>
        </p:xfrm>
        <a:graphic>
          <a:graphicData uri="http://schemas.openxmlformats.org/drawingml/2006/table">
            <a:tbl>
              <a:tblPr rtl="1"/>
              <a:tblGrid>
                <a:gridCol w="3332687"/>
                <a:gridCol w="2397731"/>
                <a:gridCol w="1435011"/>
              </a:tblGrid>
              <a:tr h="40118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السؤال</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الإجابة</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Verdana" pitchFamily="34" charset="0"/>
                          <a:cs typeface="mohammad bold art 1" pitchFamily="2" charset="-78"/>
                        </a:rPr>
                        <a:t>الدرجة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المشكلة بدقة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حددت أسباب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أوجدت مجموعة من البدائل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تم تقييم البدائل واختيار الأنسب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r>
              <a:tr h="401187">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AL-Mateen" pitchFamily="2" charset="-78"/>
                        </a:rPr>
                        <a:t>- هل أعدت خطة تنفيذية لحل المشكلة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نعم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لا    </a:t>
                      </a:r>
                      <a:r>
                        <a:rPr kumimoji="0" lang="ar-SA" sz="1800" b="0" i="0" u="none" strike="noStrike" cap="none" normalizeH="0" baseline="0" dirty="0" smtClean="0">
                          <a:ln>
                            <a:noFill/>
                          </a:ln>
                          <a:solidFill>
                            <a:srgbClr val="000000"/>
                          </a:solidFill>
                          <a:effectLst/>
                          <a:latin typeface="Verdana" pitchFamily="34" charset="0"/>
                          <a:cs typeface="mohammad bold art 1" pitchFamily="2" charset="-78"/>
                          <a:sym typeface="Wingdings" pitchFamily="2" charset="2"/>
                        </a:rPr>
                        <a:t></a:t>
                      </a:r>
                      <a:r>
                        <a:rPr kumimoji="0" lang="ar-SA" sz="1800" b="0" i="0" u="none" strike="noStrike" cap="none" normalizeH="0" baseline="0" dirty="0" smtClean="0">
                          <a:ln>
                            <a:noFill/>
                          </a:ln>
                          <a:solidFill>
                            <a:srgbClr val="000000"/>
                          </a:solidFill>
                          <a:effectLst/>
                          <a:latin typeface="Verdana" pitchFamily="34" charset="0"/>
                          <a:cs typeface="AL-Mateen" pitchFamily="2" charset="-78"/>
                          <a:sym typeface="Wingdings" pitchFamily="2" charset="2"/>
                        </a:rPr>
                        <a:t> إلى حد ما</a:t>
                      </a: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r h="401187">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kern="1200" cap="none" normalizeH="0" baseline="0" dirty="0" smtClean="0">
                          <a:ln>
                            <a:noFill/>
                          </a:ln>
                          <a:solidFill>
                            <a:srgbClr val="FFFFFF"/>
                          </a:solidFill>
                          <a:effectLst/>
                          <a:latin typeface="Verdana" pitchFamily="34" charset="0"/>
                          <a:ea typeface="+mn-ea"/>
                          <a:cs typeface="mohammad bold art 1" pitchFamily="2" charset="-78"/>
                        </a:rPr>
                        <a:t>المجموع</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rgbClr val="000000"/>
                        </a:solidFill>
                        <a:effectLst/>
                        <a:latin typeface="Verdana" pitchFamily="34" charset="0"/>
                        <a:cs typeface="AL-Mateen"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rgbClr val="000000"/>
                        </a:solidFill>
                        <a:effectLst/>
                        <a:latin typeface="Verdana" pitchFamily="34" charset="0"/>
                        <a:cs typeface="AL-Mateen" pitchFamily="2" charset="-7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r>
            </a:tbl>
          </a:graphicData>
        </a:graphic>
      </p:graphicFrame>
      <p:pic>
        <p:nvPicPr>
          <p:cNvPr id="7" name="صورة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5" name="عنصر نائب لرقم الشريحة 4"/>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39</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5982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456040" y="2062001"/>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5735960" y="3063154"/>
            <a:ext cx="4428492" cy="203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a:solidFill>
                  <a:srgbClr val="0070C0"/>
                </a:solidFill>
                <a:latin typeface="Traditional Arabic" pitchFamily="18" charset="-78"/>
                <a:cs typeface="mohammad bold art 1" pitchFamily="2" charset="-78"/>
              </a:rPr>
              <a:t>بالتعاون مع أعضاء فريقك المتميز حدد العلاقة بين الوعي الذاتي وتقدير الذات.. وعدد معهم أكبر عدد من الفروق بينهما.</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9" y="782706"/>
          <a:ext cx="6120679" cy="990110"/>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45005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ان يحدد المتدرب الفرق بين الوعي الذاتي وتقدير الذات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3074"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2434839"/>
            <a:ext cx="3305175" cy="3295651"/>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4</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487940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318381" y="1990950"/>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5807969" y="2890029"/>
            <a:ext cx="4200823" cy="203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a:solidFill>
                  <a:srgbClr val="0070C0"/>
                </a:solidFill>
                <a:latin typeface="Traditional Arabic" pitchFamily="18" charset="-78"/>
                <a:cs typeface="mohammad bold art 1" pitchFamily="2" charset="-78"/>
              </a:rPr>
              <a:t>بالتعاون مع زملائك في المجموعة حدد أكبر عدد من المصادر والعوامل  التي تسهم في بناء وعيك الذاتي.</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620688"/>
          <a:ext cx="6048673" cy="1080120"/>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90964">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8915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مصادر بناء الوعي الذاتي لدى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descr="http://listdose.com/wp-content/uploads/2013/06/manag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2643809"/>
            <a:ext cx="2972956" cy="2712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5</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243619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402034" y="1907844"/>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5663952" y="3180458"/>
            <a:ext cx="4397216"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a:solidFill>
                  <a:srgbClr val="0070C0"/>
                </a:solidFill>
                <a:latin typeface="Traditional Arabic" pitchFamily="18" charset="-78"/>
                <a:cs typeface="mohammad bold art 1" pitchFamily="2" charset="-78"/>
              </a:rPr>
              <a:t>اكتب كل ما تعرفه عن ذاتك من خلال ما يلي:</a:t>
            </a:r>
            <a:endParaRPr lang="en-US" sz="2400" b="1" dirty="0">
              <a:solidFill>
                <a:srgbClr val="0070C0"/>
              </a:solidFill>
              <a:latin typeface="Traditional Arabic" pitchFamily="18" charset="-78"/>
              <a:cs typeface="mohammad bold art 1" pitchFamily="2" charset="-78"/>
            </a:endParaRPr>
          </a:p>
          <a:p>
            <a:pPr algn="just"/>
            <a:r>
              <a:rPr lang="ar-SA" sz="2400" b="1" dirty="0">
                <a:solidFill>
                  <a:srgbClr val="0070C0"/>
                </a:solidFill>
                <a:latin typeface="Traditional Arabic" pitchFamily="18" charset="-78"/>
                <a:cs typeface="mohammad bold art 1" pitchFamily="2" charset="-78"/>
              </a:rPr>
              <a:t>حدد الجوانب المشرقة والمظلمة في شخصيتك " أهم </a:t>
            </a:r>
            <a:r>
              <a:rPr lang="ar-SA" sz="2400" b="1" dirty="0" err="1">
                <a:solidFill>
                  <a:srgbClr val="0070C0"/>
                </a:solidFill>
                <a:latin typeface="Traditional Arabic" pitchFamily="18" charset="-78"/>
                <a:cs typeface="mohammad bold art 1" pitchFamily="2" charset="-78"/>
              </a:rPr>
              <a:t>إيجابياتك</a:t>
            </a:r>
            <a:r>
              <a:rPr lang="ar-SA" sz="2400" b="1" dirty="0">
                <a:solidFill>
                  <a:srgbClr val="0070C0"/>
                </a:solidFill>
                <a:latin typeface="Traditional Arabic" pitchFamily="18" charset="-78"/>
                <a:cs typeface="mohammad bold art 1" pitchFamily="2" charset="-78"/>
              </a:rPr>
              <a:t> وسلبياتك .. " من خلال رؤيتك الخاصة ومن خلال  وجهة نظر أشخاص تعتز بمصداقيتهم وتجردهم ممن يحبونك ويحرصون على مصلحتك .</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567609" y="692696"/>
          <a:ext cx="5904655" cy="1008112"/>
        </p:xfrm>
        <a:graphic>
          <a:graphicData uri="http://schemas.openxmlformats.org/drawingml/2006/table">
            <a:tbl>
              <a:tblPr firstRow="1" firstCol="1" bandRow="1">
                <a:tableStyleId>{74C1A8A3-306A-4EB7-A6B1-4F7E0EB9C5D6}</a:tableStyleId>
              </a:tblPr>
              <a:tblGrid>
                <a:gridCol w="1715579"/>
                <a:gridCol w="1203970"/>
                <a:gridCol w="1107414"/>
                <a:gridCol w="1877692"/>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واقع الوعي الذاتي لديه</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626460"/>
            <a:ext cx="2621590" cy="3211377"/>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6</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848136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932071" y="2766919"/>
            <a:ext cx="2541603"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a:solidFill>
                  <a:srgbClr val="0070C0"/>
                </a:solidFill>
                <a:latin typeface="Traditional Arabic" pitchFamily="18" charset="-78"/>
                <a:cs typeface="mohammad bold art 1" pitchFamily="2" charset="-78"/>
              </a:rPr>
              <a:t> استخرج من الشكل الذي أمامك المؤثرات التي تؤثر على مسيرة حياتك ، ثم صنفها، وبين متى تكون إيجابية ومتى تكون مؤثرات سلبية.</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1" y="548680"/>
          <a:ext cx="6048671" cy="100811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200" b="0" kern="1200" dirty="0" smtClean="0">
                          <a:solidFill>
                            <a:schemeClr val="tx1"/>
                          </a:solidFill>
                          <a:latin typeface="+mn-lt"/>
                          <a:ea typeface="+mn-ea"/>
                          <a:cs typeface="mohammad bold art 1" pitchFamily="2" charset="-78"/>
                        </a:rPr>
                        <a:t>الهدف : أن  يصنف المتدرب المؤثرات التي تؤثر  في حياة الإنسان إلى مؤثرات إيجابية ومؤثرات سلبية.</a:t>
                      </a:r>
                      <a:endParaRPr lang="en-US" sz="12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1266" name="Picture 2" descr="المؤثرات"/>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800" y="1807390"/>
            <a:ext cx="5205900" cy="446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3" name="عنصر نائب لرقم الشريحة 2"/>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7</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785924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292838" y="1742547"/>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600" y="782706"/>
          <a:ext cx="6048673" cy="846094"/>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يستنتج أخطاء التفكير التي تؤثر في السلوك.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752778" y="2348881"/>
            <a:ext cx="4374486" cy="1384995"/>
          </a:xfrm>
          <a:prstGeom prst="rect">
            <a:avLst/>
          </a:prstGeom>
        </p:spPr>
        <p:txBody>
          <a:bodyPr wrap="square">
            <a:spAutoFit/>
          </a:bodyPr>
          <a:lstStyle/>
          <a:p>
            <a:pPr algn="just">
              <a:lnSpc>
                <a:spcPct val="150000"/>
              </a:lnSpc>
              <a:tabLst>
                <a:tab pos="1154906" algn="l"/>
              </a:tabLst>
            </a:pPr>
            <a:r>
              <a:rPr lang="ar-SA" sz="2800" b="1" dirty="0">
                <a:solidFill>
                  <a:srgbClr val="0070C0"/>
                </a:solidFill>
                <a:latin typeface="Traditional Arabic" pitchFamily="18" charset="-78"/>
                <a:cs typeface="mohammad bold art 1" pitchFamily="2" charset="-78"/>
              </a:rPr>
              <a:t>قيّم العبارات في مذكرتك موضحا مواطن الصواب والخطأ فيها ..</a:t>
            </a:r>
            <a:endParaRPr lang="en-US" sz="2800" b="1" dirty="0">
              <a:solidFill>
                <a:srgbClr val="0070C0"/>
              </a:solidFill>
              <a:latin typeface="Traditional Arabic" pitchFamily="18" charset="-78"/>
              <a:cs typeface="mohammad bold art 1" pitchFamily="2" charset="-78"/>
            </a:endParaRPr>
          </a:p>
        </p:txBody>
      </p:sp>
      <p:pic>
        <p:nvPicPr>
          <p:cNvPr id="1026" name="Picture 2" descr="http://img48.xooimage.com/files/2/6/2/right-wrong-20d7547.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4979"/>
          <a:stretch/>
        </p:blipFill>
        <p:spPr bwMode="auto">
          <a:xfrm>
            <a:off x="6456040" y="4437113"/>
            <a:ext cx="3168352" cy="1624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Oj4nfJ8pRFE/T-61lXAIYqI/AAAAAAAABRY/_jaPVlS1q9c/s1600/%D9%87%D8%AF%D9%8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1545" y="2258074"/>
            <a:ext cx="34385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4" name="عنصر نائب لرقم الشريحة 3"/>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8</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370258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6322833" y="1731077"/>
            <a:ext cx="3834426" cy="553998"/>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cs typeface="mohammad bold art 1" pitchFamily="2" charset="-78"/>
              </a:rPr>
              <a:t>عزيزي المشارك :</a:t>
            </a:r>
            <a:endParaRPr lang="en-US" sz="2000" b="1" u="sng" dirty="0">
              <a:solidFill>
                <a:srgbClr val="C00000"/>
              </a:solidFill>
              <a:cs typeface="mohammad bold art 1" pitchFamily="2" charset="-78"/>
            </a:endParaRPr>
          </a:p>
        </p:txBody>
      </p:sp>
      <p:sp>
        <p:nvSpPr>
          <p:cNvPr id="5" name="Rectangle 1"/>
          <p:cNvSpPr>
            <a:spLocks noChangeArrowheads="1"/>
          </p:cNvSpPr>
          <p:nvPr/>
        </p:nvSpPr>
        <p:spPr bwMode="auto">
          <a:xfrm>
            <a:off x="5833455" y="3356412"/>
            <a:ext cx="4266474"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800" b="1" dirty="0">
                <a:solidFill>
                  <a:srgbClr val="0070C0"/>
                </a:solidFill>
                <a:latin typeface="Traditional Arabic" pitchFamily="18" charset="-78"/>
                <a:cs typeface="mohammad bold art 1" pitchFamily="2" charset="-78"/>
              </a:rPr>
              <a:t>بالتعاون مع أعضاء مجموعتك حدد ما يلي:</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هل تستطيع تحديد المراحل اللازمة لبناء قيمة إيجابية في ذاتك؟</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اقترح شروطا لتحقق القيمة قيمتها في شخصيتك.</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12684469" y="373641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nvPr>
        </p:nvGraphicFramePr>
        <p:xfrm>
          <a:off x="2495599" y="620688"/>
          <a:ext cx="6138683" cy="1008112"/>
        </p:xfrm>
        <a:graphic>
          <a:graphicData uri="http://schemas.openxmlformats.org/drawingml/2006/table">
            <a:tbl>
              <a:tblPr firstRow="1" firstCol="1" bandRow="1">
                <a:tableStyleId>{74C1A8A3-306A-4EB7-A6B1-4F7E0EB9C5D6}</a:tableStyleId>
              </a:tblPr>
              <a:tblGrid>
                <a:gridCol w="1783575"/>
                <a:gridCol w="1251689"/>
                <a:gridCol w="1151306"/>
                <a:gridCol w="1952113"/>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على شروط تحقيق القيمة في شخصية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1775520" y="2250847"/>
            <a:ext cx="8127206" cy="707886"/>
          </a:xfrm>
          <a:prstGeom prst="rect">
            <a:avLst/>
          </a:prstGeom>
        </p:spPr>
        <p:txBody>
          <a:bodyPr wrap="square">
            <a:spAutoFit/>
          </a:bodyPr>
          <a:lstStyle/>
          <a:p>
            <a:pPr lvl="0" algn="just"/>
            <a:r>
              <a:rPr lang="ar-SA" sz="2000" b="1" dirty="0">
                <a:solidFill>
                  <a:prstClr val="black"/>
                </a:solidFill>
                <a:latin typeface="Traditional Arabic" pitchFamily="18" charset="-78"/>
                <a:cs typeface="Traditional Arabic" pitchFamily="18" charset="-78"/>
              </a:rPr>
              <a:t>لبناء القيم في الشخصية الإنسانية  آثار عظيمة تعود عليه بالنفع العميم إذا تم غرسها و بنيت بطريقة سليمة واستخدمت هذه القيم </a:t>
            </a:r>
            <a:r>
              <a:rPr lang="ar-SA" sz="2000" b="1" dirty="0" err="1">
                <a:solidFill>
                  <a:prstClr val="black"/>
                </a:solidFill>
                <a:latin typeface="Traditional Arabic" pitchFamily="18" charset="-78"/>
                <a:cs typeface="Traditional Arabic" pitchFamily="18" charset="-78"/>
              </a:rPr>
              <a:t>كمحكات</a:t>
            </a:r>
            <a:r>
              <a:rPr lang="ar-SA" sz="2000" b="1" dirty="0">
                <a:solidFill>
                  <a:prstClr val="black"/>
                </a:solidFill>
                <a:latin typeface="Traditional Arabic" pitchFamily="18" charset="-78"/>
                <a:cs typeface="Traditional Arabic" pitchFamily="18" charset="-78"/>
              </a:rPr>
              <a:t> ومحكمات ومعايير للسلوك والفكر وكل ما يصدر عن الإنسان.</a:t>
            </a:r>
            <a:endParaRPr lang="en-US" sz="2000" b="1" dirty="0">
              <a:solidFill>
                <a:prstClr val="black"/>
              </a:solidFill>
              <a:latin typeface="Traditional Arabic" pitchFamily="18" charset="-78"/>
              <a:cs typeface="Traditional Arabic" pitchFamily="18"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284985"/>
            <a:ext cx="2664296" cy="2656619"/>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88640"/>
            <a:ext cx="970758" cy="648072"/>
          </a:xfrm>
          <a:prstGeom prst="rect">
            <a:avLst/>
          </a:prstGeom>
        </p:spPr>
      </p:pic>
      <p:sp>
        <p:nvSpPr>
          <p:cNvPr id="4" name="عنصر نائب لرقم الشريحة 3"/>
          <p:cNvSpPr>
            <a:spLocks noGrp="1"/>
          </p:cNvSpPr>
          <p:nvPr>
            <p:ph type="sldNum" sz="quarter" idx="12"/>
          </p:nvPr>
        </p:nvSpPr>
        <p:spPr/>
        <p:txBody>
          <a:bodyPr/>
          <a:lstStyle/>
          <a:p>
            <a:pPr fontAlgn="base">
              <a:spcBef>
                <a:spcPct val="0"/>
              </a:spcBef>
              <a:spcAft>
                <a:spcPct val="0"/>
              </a:spcAft>
            </a:pPr>
            <a:fld id="{5DEEB26F-F0DD-4B82-9C7C-04EF758E0184}" type="slidenum">
              <a:rPr lang="ar-SA" smtClean="0">
                <a:solidFill>
                  <a:prstClr val="black"/>
                </a:solidFill>
                <a:latin typeface="Palatino Linotype" pitchFamily="18" charset="0"/>
              </a:rPr>
              <a:pPr fontAlgn="base">
                <a:spcBef>
                  <a:spcPct val="0"/>
                </a:spcBef>
                <a:spcAft>
                  <a:spcPct val="0"/>
                </a:spcAft>
              </a:pPr>
              <a:t>9</a:t>
            </a:fld>
            <a:endParaRPr lang="en-US">
              <a:solidFill>
                <a:prstClr val="black"/>
              </a:solidFill>
              <a:latin typeface="Palatino Linotype" pitchFamily="18" charset="0"/>
              <a:cs typeface="Arial" pitchFamily="34" charset="0"/>
            </a:endParaRPr>
          </a:p>
        </p:txBody>
      </p:sp>
    </p:spTree>
    <p:extLst>
      <p:ext uri="{BB962C8B-B14F-4D97-AF65-F5344CB8AC3E}">
        <p14:creationId xmlns:p14="http://schemas.microsoft.com/office/powerpoint/2010/main" val="412746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2170</Words>
  <Application>Microsoft Office PowerPoint</Application>
  <PresentationFormat>ملء الشاشة</PresentationFormat>
  <Paragraphs>430</Paragraphs>
  <Slides>39</Slides>
  <Notes>39</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39</vt:i4>
      </vt:variant>
    </vt:vector>
  </HeadingPairs>
  <TitlesOfParts>
    <vt:vector size="55" baseType="lpstr">
      <vt:lpstr>ＭＳ Ｐゴシック</vt:lpstr>
      <vt:lpstr>ＭＳ Ｐゴシック</vt:lpstr>
      <vt:lpstr>AL-Mateen</vt:lpstr>
      <vt:lpstr>AL-Mohanad Bold</vt:lpstr>
      <vt:lpstr>Arial</vt:lpstr>
      <vt:lpstr>Calibri</vt:lpstr>
      <vt:lpstr>Hacen Tunisia Bold</vt:lpstr>
      <vt:lpstr>mohammad bold art 1</vt:lpstr>
      <vt:lpstr>Palatino Linotype</vt:lpstr>
      <vt:lpstr>PT Bold Heading</vt:lpstr>
      <vt:lpstr>Tahoma</vt:lpstr>
      <vt:lpstr>Times New Roman</vt:lpstr>
      <vt:lpstr>Traditional Arabic</vt:lpstr>
      <vt:lpstr>Verdana</vt:lpstr>
      <vt:lpstr>Wingdings</vt:lpstr>
      <vt:lpstr>DED Slide Master 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تغريد السليمان الحمدان</dc:creator>
  <cp:lastModifiedBy>tm</cp:lastModifiedBy>
  <cp:revision>4</cp:revision>
  <dcterms:created xsi:type="dcterms:W3CDTF">2015-10-12T21:10:11Z</dcterms:created>
  <dcterms:modified xsi:type="dcterms:W3CDTF">2015-10-13T15:51:25Z</dcterms:modified>
</cp:coreProperties>
</file>