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84" r:id="rId1"/>
  </p:sldMasterIdLst>
  <p:notesMasterIdLst>
    <p:notesMasterId r:id="rId61"/>
  </p:notesMasterIdLst>
  <p:sldIdLst>
    <p:sldId id="343" r:id="rId2"/>
    <p:sldId id="417" r:id="rId3"/>
    <p:sldId id="346" r:id="rId4"/>
    <p:sldId id="479" r:id="rId5"/>
    <p:sldId id="480" r:id="rId6"/>
    <p:sldId id="419" r:id="rId7"/>
    <p:sldId id="422" r:id="rId8"/>
    <p:sldId id="423" r:id="rId9"/>
    <p:sldId id="424" r:id="rId10"/>
    <p:sldId id="425" r:id="rId11"/>
    <p:sldId id="426" r:id="rId12"/>
    <p:sldId id="427" r:id="rId13"/>
    <p:sldId id="429" r:id="rId14"/>
    <p:sldId id="432" r:id="rId15"/>
    <p:sldId id="433" r:id="rId16"/>
    <p:sldId id="434" r:id="rId17"/>
    <p:sldId id="435" r:id="rId18"/>
    <p:sldId id="436" r:id="rId19"/>
    <p:sldId id="437" r:id="rId20"/>
    <p:sldId id="438" r:id="rId21"/>
    <p:sldId id="439" r:id="rId22"/>
    <p:sldId id="440" r:id="rId23"/>
    <p:sldId id="442" r:id="rId24"/>
    <p:sldId id="443" r:id="rId25"/>
    <p:sldId id="441" r:id="rId26"/>
    <p:sldId id="445" r:id="rId27"/>
    <p:sldId id="446" r:id="rId28"/>
    <p:sldId id="448" r:id="rId29"/>
    <p:sldId id="449" r:id="rId30"/>
    <p:sldId id="450" r:id="rId31"/>
    <p:sldId id="451" r:id="rId32"/>
    <p:sldId id="452" r:id="rId33"/>
    <p:sldId id="453" r:id="rId34"/>
    <p:sldId id="454" r:id="rId35"/>
    <p:sldId id="455" r:id="rId36"/>
    <p:sldId id="456" r:id="rId37"/>
    <p:sldId id="457" r:id="rId38"/>
    <p:sldId id="458" r:id="rId39"/>
    <p:sldId id="459" r:id="rId40"/>
    <p:sldId id="461" r:id="rId41"/>
    <p:sldId id="460" r:id="rId42"/>
    <p:sldId id="462" r:id="rId43"/>
    <p:sldId id="463" r:id="rId44"/>
    <p:sldId id="464" r:id="rId45"/>
    <p:sldId id="465" r:id="rId46"/>
    <p:sldId id="466" r:id="rId47"/>
    <p:sldId id="467" r:id="rId48"/>
    <p:sldId id="468" r:id="rId49"/>
    <p:sldId id="469" r:id="rId50"/>
    <p:sldId id="470" r:id="rId51"/>
    <p:sldId id="471" r:id="rId52"/>
    <p:sldId id="472" r:id="rId53"/>
    <p:sldId id="473" r:id="rId54"/>
    <p:sldId id="474" r:id="rId55"/>
    <p:sldId id="475" r:id="rId56"/>
    <p:sldId id="476" r:id="rId57"/>
    <p:sldId id="477" r:id="rId58"/>
    <p:sldId id="478" r:id="rId59"/>
    <p:sldId id="374" r:id="rId60"/>
  </p:sldIdLst>
  <p:sldSz cx="9144000" cy="6858000" type="screen4x3"/>
  <p:notesSz cx="6797675" cy="9926638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FF"/>
    <a:srgbClr val="D59769"/>
    <a:srgbClr val="FF33CC"/>
    <a:srgbClr val="2315D3"/>
    <a:srgbClr val="58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نمط متوسط 2 - تميي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412" autoAdjust="0"/>
    <p:restoredTop sz="94671" autoAdjust="0"/>
  </p:normalViewPr>
  <p:slideViewPr>
    <p:cSldViewPr>
      <p:cViewPr>
        <p:scale>
          <a:sx n="75" d="100"/>
          <a:sy n="75" d="100"/>
        </p:scale>
        <p:origin x="-123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0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52016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7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23702F43-9BC9-40AD-8A27-33DA23433F9E}" type="datetimeFigureOut">
              <a:rPr lang="ar-SA" smtClean="0"/>
              <a:t>29/01/39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52016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74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B6455911-BD4B-4B0D-BA3C-55B3F26BE8E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511446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SA" dirty="0" smtClean="0"/>
              <a:t>. </a:t>
            </a:r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455911-BD4B-4B0D-BA3C-55B3F26BE8EE}" type="slidenum">
              <a:rPr lang="ar-SA" smtClean="0"/>
              <a:t>49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388191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SA" smtClean="0"/>
              <a:t>. </a:t>
            </a:r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455911-BD4B-4B0D-BA3C-55B3F26BE8EE}" type="slidenum">
              <a:rPr lang="ar-SA" smtClean="0"/>
              <a:t>50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388191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SA" smtClean="0"/>
              <a:t>. </a:t>
            </a:r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455911-BD4B-4B0D-BA3C-55B3F26BE8EE}" type="slidenum">
              <a:rPr lang="ar-SA" smtClean="0"/>
              <a:t>51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388191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SA" smtClean="0"/>
              <a:t>. </a:t>
            </a:r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455911-BD4B-4B0D-BA3C-55B3F26BE8EE}" type="slidenum">
              <a:rPr lang="ar-SA" smtClean="0"/>
              <a:t>52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388191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SA" smtClean="0"/>
              <a:t>. </a:t>
            </a:r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455911-BD4B-4B0D-BA3C-55B3F26BE8EE}" type="slidenum">
              <a:rPr lang="ar-SA" smtClean="0"/>
              <a:t>53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388191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SA" smtClean="0"/>
              <a:t>. </a:t>
            </a:r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455911-BD4B-4B0D-BA3C-55B3F26BE8EE}" type="slidenum">
              <a:rPr lang="ar-SA" smtClean="0"/>
              <a:t>54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388191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8B36A-B91F-4D8F-9D33-9A7A5E86974C}" type="datetimeFigureOut">
              <a:rPr lang="ar-SA" smtClean="0"/>
              <a:t>29/01/39</a:t>
            </a:fld>
            <a:endParaRPr lang="ar-SA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DC92B5C-7D90-48AB-85EE-1707D38CB05F}" type="slidenum">
              <a:rPr lang="ar-SA" smtClean="0"/>
              <a:t>‹#›</a:t>
            </a:fld>
            <a:endParaRPr lang="ar-SA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ar-S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8B36A-B91F-4D8F-9D33-9A7A5E86974C}" type="datetimeFigureOut">
              <a:rPr lang="ar-SA" smtClean="0"/>
              <a:t>29/01/39</a:t>
            </a:fld>
            <a:endParaRPr lang="ar-S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92B5C-7D90-48AB-85EE-1707D38CB05F}" type="slidenum">
              <a:rPr lang="ar-SA" smtClean="0"/>
              <a:t>‹#›</a:t>
            </a:fld>
            <a:endParaRPr lang="ar-S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8B36A-B91F-4D8F-9D33-9A7A5E86974C}" type="datetimeFigureOut">
              <a:rPr lang="ar-SA" smtClean="0"/>
              <a:t>29/01/39</a:t>
            </a:fld>
            <a:endParaRPr lang="ar-S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92B5C-7D90-48AB-85EE-1707D38CB05F}" type="slidenum">
              <a:rPr lang="ar-SA" smtClean="0"/>
              <a:t>‹#›</a:t>
            </a:fld>
            <a:endParaRPr lang="ar-S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8B36A-B91F-4D8F-9D33-9A7A5E86974C}" type="datetimeFigureOut">
              <a:rPr lang="ar-SA" smtClean="0"/>
              <a:t>29/01/39</a:t>
            </a:fld>
            <a:endParaRPr lang="ar-S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92B5C-7D90-48AB-85EE-1707D38CB05F}" type="slidenum">
              <a:rPr lang="ar-SA" smtClean="0"/>
              <a:t>‹#›</a:t>
            </a:fld>
            <a:endParaRPr lang="ar-S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8B36A-B91F-4D8F-9D33-9A7A5E86974C}" type="datetimeFigureOut">
              <a:rPr lang="ar-SA" smtClean="0"/>
              <a:t>29/01/39</a:t>
            </a:fld>
            <a:endParaRPr lang="ar-S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92B5C-7D90-48AB-85EE-1707D38CB05F}" type="slidenum">
              <a:rPr lang="ar-SA" smtClean="0"/>
              <a:t>‹#›</a:t>
            </a:fld>
            <a:endParaRPr lang="ar-SA" dirty="0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8B36A-B91F-4D8F-9D33-9A7A5E86974C}" type="datetimeFigureOut">
              <a:rPr lang="ar-SA" smtClean="0"/>
              <a:t>29/01/39</a:t>
            </a:fld>
            <a:endParaRPr lang="ar-S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92B5C-7D90-48AB-85EE-1707D38CB05F}" type="slidenum">
              <a:rPr lang="ar-SA" smtClean="0"/>
              <a:t>‹#›</a:t>
            </a:fld>
            <a:endParaRPr lang="ar-SA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8B36A-B91F-4D8F-9D33-9A7A5E86974C}" type="datetimeFigureOut">
              <a:rPr lang="ar-SA" smtClean="0"/>
              <a:t>29/01/39</a:t>
            </a:fld>
            <a:endParaRPr lang="ar-S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92B5C-7D90-48AB-85EE-1707D38CB05F}" type="slidenum">
              <a:rPr lang="ar-SA" smtClean="0"/>
              <a:t>‹#›</a:t>
            </a:fld>
            <a:endParaRPr lang="ar-SA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8B36A-B91F-4D8F-9D33-9A7A5E86974C}" type="datetimeFigureOut">
              <a:rPr lang="ar-SA" smtClean="0"/>
              <a:t>29/01/39</a:t>
            </a:fld>
            <a:endParaRPr lang="ar-S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92B5C-7D90-48AB-85EE-1707D38CB05F}" type="slidenum">
              <a:rPr lang="ar-SA" smtClean="0"/>
              <a:t>‹#›</a:t>
            </a:fld>
            <a:endParaRPr lang="ar-S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8B36A-B91F-4D8F-9D33-9A7A5E86974C}" type="datetimeFigureOut">
              <a:rPr lang="ar-SA" smtClean="0"/>
              <a:t>29/01/39</a:t>
            </a:fld>
            <a:endParaRPr lang="ar-S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92B5C-7D90-48AB-85EE-1707D38CB05F}" type="slidenum">
              <a:rPr lang="ar-SA" smtClean="0"/>
              <a:t>‹#›</a:t>
            </a:fld>
            <a:endParaRPr lang="ar-S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8B36A-B91F-4D8F-9D33-9A7A5E86974C}" type="datetimeFigureOut">
              <a:rPr lang="ar-SA" smtClean="0"/>
              <a:t>29/01/39</a:t>
            </a:fld>
            <a:endParaRPr lang="ar-S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92B5C-7D90-48AB-85EE-1707D38CB05F}" type="slidenum">
              <a:rPr lang="ar-SA" smtClean="0"/>
              <a:t>‹#›</a:t>
            </a:fld>
            <a:endParaRPr lang="ar-S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8B36A-B91F-4D8F-9D33-9A7A5E86974C}" type="datetimeFigureOut">
              <a:rPr lang="ar-SA" smtClean="0"/>
              <a:t>29/01/39</a:t>
            </a:fld>
            <a:endParaRPr lang="ar-S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92B5C-7D90-48AB-85EE-1707D38CB05F}" type="slidenum">
              <a:rPr lang="ar-SA" smtClean="0"/>
              <a:t>‹#›</a:t>
            </a:fld>
            <a:endParaRPr lang="ar-SA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8288B36A-B91F-4D8F-9D33-9A7A5E86974C}" type="datetimeFigureOut">
              <a:rPr lang="ar-SA" smtClean="0"/>
              <a:t>29/01/39</a:t>
            </a:fld>
            <a:endParaRPr lang="ar-S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ar-S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FDC92B5C-7D90-48AB-85EE-1707D38CB05F}" type="slidenum">
              <a:rPr lang="ar-SA" smtClean="0"/>
              <a:t>‹#›</a:t>
            </a:fld>
            <a:endParaRPr lang="ar-SA" dirty="0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1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90" t="10526" r="14513" b="6140"/>
          <a:stretch/>
        </p:blipFill>
        <p:spPr bwMode="auto">
          <a:xfrm>
            <a:off x="0" y="0"/>
            <a:ext cx="9178585" cy="6885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مستطيل 5"/>
          <p:cNvSpPr/>
          <p:nvPr/>
        </p:nvSpPr>
        <p:spPr>
          <a:xfrm>
            <a:off x="0" y="6021288"/>
            <a:ext cx="3779912" cy="72008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b="1" dirty="0" smtClean="0">
              <a:ln>
                <a:prstDash val="solid"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e_Hani" panose="02060603050605020204" pitchFamily="18" charset="-78"/>
              <a:cs typeface="AL-Mohanad Bold" pitchFamily="2" charset="-78"/>
            </a:endParaRPr>
          </a:p>
          <a:p>
            <a:pPr algn="ctr"/>
            <a:r>
              <a:rPr lang="ar-SA" b="1" dirty="0" smtClean="0">
                <a:ln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إعداد </a:t>
            </a:r>
            <a:r>
              <a:rPr lang="ar-SA" b="1" dirty="0">
                <a:ln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وتنفيذ أخصائي تقويم مؤشرات </a:t>
            </a:r>
            <a:r>
              <a:rPr lang="ar-SA" b="1" dirty="0" smtClean="0">
                <a:ln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الأداء</a:t>
            </a:r>
          </a:p>
          <a:p>
            <a:pPr algn="ctr"/>
            <a:r>
              <a:rPr lang="ar-SA" b="1" dirty="0">
                <a:ln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منصور بن محمد المطيري</a:t>
            </a:r>
          </a:p>
          <a:p>
            <a:pPr algn="ctr"/>
            <a:endParaRPr lang="ar-SA" b="1" dirty="0">
              <a:ln>
                <a:prstDash val="solid"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e_Hani" panose="02060603050605020204" pitchFamily="18" charset="-78"/>
              <a:cs typeface="AL-Mohanad Bold" pitchFamily="2" charset="-78"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2240448" y="260648"/>
            <a:ext cx="2088232" cy="100811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lnSpc>
                <a:spcPct val="70000"/>
              </a:lnSpc>
            </a:pPr>
            <a:r>
              <a:rPr lang="ar-SA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ae_Cortoba" panose="02060603050605020204" pitchFamily="18" charset="-78"/>
                <a:cs typeface="AL-Mohanad Bold" pitchFamily="2" charset="-78"/>
              </a:rPr>
              <a:t>المملكة العربية السعودية</a:t>
            </a:r>
          </a:p>
          <a:p>
            <a:pPr algn="ctr">
              <a:lnSpc>
                <a:spcPct val="70000"/>
              </a:lnSpc>
            </a:pPr>
            <a:r>
              <a:rPr lang="ar-SA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ae_Cortoba" panose="02060603050605020204" pitchFamily="18" charset="-78"/>
                <a:cs typeface="AL-Mohanad Bold" pitchFamily="2" charset="-78"/>
              </a:rPr>
              <a:t>وزارة التعليم</a:t>
            </a:r>
          </a:p>
          <a:p>
            <a:pPr algn="ctr">
              <a:lnSpc>
                <a:spcPct val="70000"/>
              </a:lnSpc>
            </a:pPr>
            <a:r>
              <a:rPr lang="ar-SA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ae_Cortoba" panose="02060603050605020204" pitchFamily="18" charset="-78"/>
                <a:cs typeface="AL-Mohanad Bold" pitchFamily="2" charset="-78"/>
              </a:rPr>
              <a:t>ادارة تعليم عنيزة</a:t>
            </a:r>
          </a:p>
          <a:p>
            <a:pPr algn="ctr">
              <a:lnSpc>
                <a:spcPct val="70000"/>
              </a:lnSpc>
            </a:pPr>
            <a:r>
              <a:rPr lang="ar-SA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ae_Cortoba" panose="02060603050605020204" pitchFamily="18" charset="-78"/>
                <a:cs typeface="AL-Mohanad Bold" pitchFamily="2" charset="-78"/>
              </a:rPr>
              <a:t>شؤون تعليم عنيزة </a:t>
            </a:r>
          </a:p>
          <a:p>
            <a:pPr algn="ctr">
              <a:lnSpc>
                <a:spcPct val="70000"/>
              </a:lnSpc>
            </a:pPr>
            <a:r>
              <a:rPr lang="ar-SA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ae_Cortoba" panose="02060603050605020204" pitchFamily="18" charset="-78"/>
                <a:cs typeface="AL-Mohanad Bold" pitchFamily="2" charset="-78"/>
              </a:rPr>
              <a:t>الإشراف التربوي</a:t>
            </a:r>
          </a:p>
        </p:txBody>
      </p:sp>
    </p:spTree>
    <p:extLst>
      <p:ext uri="{BB962C8B-B14F-4D97-AF65-F5344CB8AC3E}">
        <p14:creationId xmlns:p14="http://schemas.microsoft.com/office/powerpoint/2010/main" val="871827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724634"/>
            <a:ext cx="7992889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000" b="1" dirty="0">
                <a:ln w="18415" cmpd="sng">
                  <a:noFill/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الصفوف العليا </a:t>
            </a:r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: </a:t>
            </a:r>
          </a:p>
          <a:p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جميع </a:t>
            </a:r>
            <a:r>
              <a:rPr lang="ar-SA" sz="2000" b="1" dirty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المقررات يجرى فيها قياس التحصيل تحريريا وليس شفهيا عدا مقررات المواد الشفهية </a:t>
            </a:r>
            <a:r>
              <a:rPr lang="ar-SA" sz="2000" dirty="0"/>
              <a:t>.</a:t>
            </a:r>
            <a:endParaRPr lang="ar-SA" sz="2000" b="1" dirty="0">
              <a:ln w="18415" cmpd="sng">
                <a:noFill/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e_Hani" panose="02060603050605020204" pitchFamily="18" charset="-78"/>
              <a:cs typeface="AL-Mohanad Bold" pitchFamily="2" charset="-78"/>
            </a:endParaRPr>
          </a:p>
        </p:txBody>
      </p:sp>
      <p:sp>
        <p:nvSpPr>
          <p:cNvPr id="33" name="مستطيل 32"/>
          <p:cNvSpPr/>
          <p:nvPr/>
        </p:nvSpPr>
        <p:spPr>
          <a:xfrm>
            <a:off x="1763687" y="116632"/>
            <a:ext cx="5904657" cy="43088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ar-SA" sz="2200" b="1" dirty="0" smtClean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قياس </a:t>
            </a:r>
            <a:r>
              <a:rPr lang="ar-SA" sz="2200" b="1" dirty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التحصيل في المرحلة </a:t>
            </a:r>
            <a:r>
              <a:rPr lang="ar-SA" sz="2200" b="1" dirty="0" smtClean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الابتدائية </a:t>
            </a:r>
            <a:r>
              <a:rPr lang="ar-SA" sz="2200" b="1" dirty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الصفوف العليا </a:t>
            </a:r>
          </a:p>
        </p:txBody>
      </p:sp>
      <p:sp>
        <p:nvSpPr>
          <p:cNvPr id="9" name="TextBox 1"/>
          <p:cNvSpPr txBox="1"/>
          <p:nvPr/>
        </p:nvSpPr>
        <p:spPr>
          <a:xfrm>
            <a:off x="899592" y="1509752"/>
            <a:ext cx="7992889" cy="163121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000" b="1" dirty="0">
                <a:ln w="18415" cmpd="sng">
                  <a:noFill/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الصفوف </a:t>
            </a:r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الأولية : </a:t>
            </a:r>
          </a:p>
          <a:p>
            <a:r>
              <a:rPr lang="ar-SA" sz="2000" b="1" dirty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1. جميع مقررات الصفوف </a:t>
            </a:r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الأولية </a:t>
            </a:r>
            <a:r>
              <a:rPr lang="ar-SA" sz="2000" b="1" dirty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يجري فيها قياس التحصيل </a:t>
            </a:r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( 15 )درجة </a:t>
            </a:r>
            <a:r>
              <a:rPr lang="ar-SA" sz="2000" b="1" dirty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تحريريا </a:t>
            </a:r>
            <a:endParaRPr lang="ar-SA" sz="2000" b="1" dirty="0" smtClean="0">
              <a:ln w="18415" cmpd="sng">
                <a:noFill/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e_Hani" panose="02060603050605020204" pitchFamily="18" charset="-78"/>
              <a:cs typeface="AL-Mohanad Bold" pitchFamily="2" charset="-78"/>
            </a:endParaRPr>
          </a:p>
          <a:p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و  </a:t>
            </a:r>
            <a:r>
              <a:rPr lang="ar-SA" sz="2000" b="1" dirty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 (٥) درجات شفهيا عدا مقررات المواد الشفهية </a:t>
            </a:r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.</a:t>
            </a:r>
          </a:p>
          <a:p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2. أن </a:t>
            </a:r>
            <a:r>
              <a:rPr lang="ar-SA" sz="2000" b="1" dirty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يستهدف كل مشرف صفوف أولية بالقياس </a:t>
            </a:r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( 60% ) لمقرر </a:t>
            </a:r>
            <a:r>
              <a:rPr lang="ar-SA" sz="2000" b="1" dirty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لغتي </a:t>
            </a:r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و</a:t>
            </a:r>
            <a:r>
              <a:rPr lang="ar-SA" sz="2000" b="1" dirty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 ( </a:t>
            </a:r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20% </a:t>
            </a:r>
            <a:r>
              <a:rPr lang="ar-SA" sz="2000" b="1" dirty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) </a:t>
            </a:r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لمقرر الرياضيات  و </a:t>
            </a:r>
          </a:p>
          <a:p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( </a:t>
            </a:r>
            <a:r>
              <a:rPr lang="ar-SA" sz="2000" b="1" dirty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20% )</a:t>
            </a:r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 </a:t>
            </a:r>
            <a:r>
              <a:rPr lang="ar-SA" sz="2000" b="1" dirty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لباقي المقررات .</a:t>
            </a:r>
          </a:p>
        </p:txBody>
      </p:sp>
      <p:sp>
        <p:nvSpPr>
          <p:cNvPr id="10" name="TextBox 1"/>
          <p:cNvSpPr txBox="1"/>
          <p:nvPr/>
        </p:nvSpPr>
        <p:spPr>
          <a:xfrm>
            <a:off x="921938" y="3237944"/>
            <a:ext cx="7992889" cy="163121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 </a:t>
            </a:r>
            <a:r>
              <a:rPr lang="ar-SA" sz="2000" b="1" dirty="0">
                <a:ln w="18415" cmpd="sng">
                  <a:noFill/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قياس التحصيل في المقررات الشفهية في المرحلتين المتوسطة والثانوية </a:t>
            </a:r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: </a:t>
            </a:r>
          </a:p>
          <a:p>
            <a:pPr marL="457200" indent="-457200">
              <a:buAutoNum type="arabicPeriod"/>
            </a:pPr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تطبيق </a:t>
            </a:r>
            <a:r>
              <a:rPr lang="ar-SA" sz="2000" b="1" dirty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جميع المعايير </a:t>
            </a:r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الأخرى للتحريري  </a:t>
            </a:r>
            <a:r>
              <a:rPr lang="ar-SA" sz="2000" b="1" dirty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وعلى رئيس القسم أو الرئيس المباشر العودة إليها عند تقييم جودة </a:t>
            </a:r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الأداء </a:t>
            </a:r>
            <a:r>
              <a:rPr lang="ar-SA" sz="2000" b="1" dirty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للمشرف </a:t>
            </a:r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.</a:t>
            </a:r>
          </a:p>
          <a:p>
            <a:pPr marL="457200" indent="-457200">
              <a:buAutoNum type="arabicPeriod"/>
            </a:pPr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 مدة الاختبار كما هو في التحريري.</a:t>
            </a:r>
          </a:p>
          <a:p>
            <a:pPr marL="457200" indent="-457200">
              <a:buAutoNum type="arabicPeriod"/>
            </a:pPr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تشمل الأسئلة جميع طلاب الصف حداً أدنى وصولاً إلى  ( 30 ) طالب حداً أعلى .</a:t>
            </a:r>
            <a:endParaRPr lang="ar-SA" sz="2000" b="1" dirty="0">
              <a:ln w="18415" cmpd="sng">
                <a:noFill/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e_Hani" panose="02060603050605020204" pitchFamily="18" charset="-78"/>
              <a:cs typeface="AL-Mohanad Bold" pitchFamily="2" charset="-78"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829852" y="2924944"/>
            <a:ext cx="7708156" cy="86177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ar-SA" sz="2500" b="1" dirty="0" smtClean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ملاحظة هامة  : </a:t>
            </a:r>
          </a:p>
          <a:p>
            <a:r>
              <a:rPr lang="ar-SA" sz="2500" b="1" dirty="0" smtClean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مطلوب من قائد المدرسة يرتب معلمي المدرسة إجباريا وفق نتائج التحصيل</a:t>
            </a:r>
            <a:endParaRPr lang="ar-SA" sz="2500" b="1" dirty="0">
              <a:ln w="18415" cmpd="sng">
                <a:noFill/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e_Hani" panose="02060603050605020204" pitchFamily="18" charset="-78"/>
              <a:cs typeface="AL-Mohanad Bold" pitchFamily="2" charset="-78"/>
            </a:endParaRPr>
          </a:p>
        </p:txBody>
      </p:sp>
      <p:sp>
        <p:nvSpPr>
          <p:cNvPr id="13" name="TextBox 1"/>
          <p:cNvSpPr txBox="1"/>
          <p:nvPr/>
        </p:nvSpPr>
        <p:spPr>
          <a:xfrm>
            <a:off x="899592" y="4933617"/>
            <a:ext cx="7992889" cy="70788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 معايير جودة قياس المشرف التربوي للقيمة المضافة :</a:t>
            </a:r>
          </a:p>
          <a:p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جميع الضوابط السابقة للمشرف في قياس تحصيل القيمة المضافة .</a:t>
            </a:r>
          </a:p>
        </p:txBody>
      </p:sp>
      <p:sp>
        <p:nvSpPr>
          <p:cNvPr id="14" name="TextBox 1"/>
          <p:cNvSpPr txBox="1"/>
          <p:nvPr/>
        </p:nvSpPr>
        <p:spPr>
          <a:xfrm>
            <a:off x="417884" y="5733256"/>
            <a:ext cx="8532092" cy="67710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1900" b="1" dirty="0" smtClean="0">
                <a:ln w="18415" cmpd="sng">
                  <a:noFill/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 معايير جودة اختبارات قائد المدرسة التي يلتزم بها مشرف القيادة :</a:t>
            </a:r>
          </a:p>
          <a:p>
            <a:r>
              <a:rPr lang="ar-SA" sz="1900" b="1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جميع الضوابط السابقة للمشرف في قياس تحصيل القيمة المضافة  يلتزم بها قائد المدرسة في تقييم التحصيل .</a:t>
            </a:r>
          </a:p>
        </p:txBody>
      </p:sp>
    </p:spTree>
    <p:extLst>
      <p:ext uri="{BB962C8B-B14F-4D97-AF65-F5344CB8AC3E}">
        <p14:creationId xmlns:p14="http://schemas.microsoft.com/office/powerpoint/2010/main" val="2723059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3" grpId="0" animBg="1"/>
      <p:bldP spid="9" grpId="0" animBg="1"/>
      <p:bldP spid="10" grpId="0" animBg="1"/>
      <p:bldP spid="3" grpId="0" animBg="1"/>
      <p:bldP spid="13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/>
          <p:nvPr/>
        </p:nvSpPr>
        <p:spPr>
          <a:xfrm>
            <a:off x="5148064" y="764704"/>
            <a:ext cx="3456385" cy="40011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كيف تحسب القيمة المضافة للمدرسة ؟</a:t>
            </a:r>
          </a:p>
        </p:txBody>
      </p:sp>
      <p:sp>
        <p:nvSpPr>
          <p:cNvPr id="5" name="مستطيل 4"/>
          <p:cNvSpPr/>
          <p:nvPr/>
        </p:nvSpPr>
        <p:spPr>
          <a:xfrm>
            <a:off x="2555776" y="188640"/>
            <a:ext cx="3439466" cy="4770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ar-SA" sz="2500" b="1" dirty="0" smtClean="0">
                <a:ln w="18415" cmpd="sng">
                  <a:noFill/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أجب عن الأسئلة التالية </a:t>
            </a:r>
            <a:endParaRPr lang="ar-SA" sz="2500" b="1" dirty="0">
              <a:ln w="18415" cmpd="sng">
                <a:noFill/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e_Hani" panose="02060603050605020204" pitchFamily="18" charset="-78"/>
              <a:cs typeface="AL-Mohanad Bold" pitchFamily="2" charset="-78"/>
            </a:endParaRPr>
          </a:p>
        </p:txBody>
      </p:sp>
      <p:sp>
        <p:nvSpPr>
          <p:cNvPr id="6" name="TextBox 1"/>
          <p:cNvSpPr txBox="1"/>
          <p:nvPr/>
        </p:nvSpPr>
        <p:spPr>
          <a:xfrm>
            <a:off x="5148064" y="1319918"/>
            <a:ext cx="3456385" cy="40011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كيف تحسب القيمة المضافة للمكتب ؟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3203848" y="1884246"/>
            <a:ext cx="5400601" cy="40011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كيف يضمن قائد المدرسة ترتيب المعلمين في التحصيل الدراسي؟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2843808" y="2436756"/>
            <a:ext cx="5779727" cy="40011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ما الفرق بين تقييم المشرف التربوي وقائد المدرسة للتحصيل الدراسي ؟</a:t>
            </a:r>
          </a:p>
        </p:txBody>
      </p:sp>
      <p:sp>
        <p:nvSpPr>
          <p:cNvPr id="9" name="TextBox 1"/>
          <p:cNvSpPr txBox="1"/>
          <p:nvPr/>
        </p:nvSpPr>
        <p:spPr>
          <a:xfrm>
            <a:off x="2627784" y="2996952"/>
            <a:ext cx="5995751" cy="40011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ما الذي يضمن أن المشرف يضع درجة اختبار القيمة المضافة بمصداقية ؟</a:t>
            </a:r>
          </a:p>
        </p:txBody>
      </p:sp>
    </p:spTree>
    <p:extLst>
      <p:ext uri="{BB962C8B-B14F-4D97-AF65-F5344CB8AC3E}">
        <p14:creationId xmlns:p14="http://schemas.microsoft.com/office/powerpoint/2010/main" val="4131789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/>
          <p:nvPr/>
        </p:nvSpPr>
        <p:spPr>
          <a:xfrm>
            <a:off x="3254634" y="1870224"/>
            <a:ext cx="5400601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tx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المعلم</a:t>
            </a:r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 : ترصد </a:t>
            </a:r>
            <a:r>
              <a:rPr lang="ar-SA" sz="2000" b="1" dirty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له نقاط من المشرف التربوي المختص.</a:t>
            </a:r>
            <a:endParaRPr lang="ar-SA" sz="2000" b="1" dirty="0" smtClean="0">
              <a:ln w="18415" cmpd="sng">
                <a:noFill/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e_Hani" panose="02060603050605020204" pitchFamily="18" charset="-78"/>
              <a:cs typeface="AL-Mohanad Bold" pitchFamily="2" charset="-78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755576" y="188640"/>
            <a:ext cx="7056784" cy="4770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ar-SA" sz="2500" b="1" dirty="0">
                <a:ln w="18415" cmpd="sng">
                  <a:noFill/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مؤشر التطابق بين نتائج الاختبارات الفصلية </a:t>
            </a:r>
            <a:r>
              <a:rPr lang="ar-SA" sz="2500" b="1" dirty="0" smtClean="0">
                <a:ln w="18415" cmpd="sng">
                  <a:noFill/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والفروق </a:t>
            </a:r>
            <a:r>
              <a:rPr lang="ar-SA" sz="2500" b="1" dirty="0">
                <a:ln w="18415" cmpd="sng">
                  <a:noFill/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الفردية للطلاب</a:t>
            </a:r>
            <a:endParaRPr lang="ar-SA" sz="2500" b="1" dirty="0">
              <a:ln w="18415" cmpd="sng">
                <a:noFill/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e_Hani" panose="02060603050605020204" pitchFamily="18" charset="-78"/>
              <a:cs typeface="AL-Mohanad Bold" pitchFamily="2" charset="-78"/>
            </a:endParaRPr>
          </a:p>
        </p:txBody>
      </p:sp>
      <p:sp>
        <p:nvSpPr>
          <p:cNvPr id="6" name="TextBox 1"/>
          <p:cNvSpPr txBox="1"/>
          <p:nvPr/>
        </p:nvSpPr>
        <p:spPr>
          <a:xfrm>
            <a:off x="3222337" y="2348880"/>
            <a:ext cx="5400601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tx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 المدرسة </a:t>
            </a:r>
            <a:r>
              <a:rPr lang="ar-SA" sz="2000" b="1" dirty="0">
                <a:ln w="18415" cmpd="sng">
                  <a:noFill/>
                  <a:prstDash val="solid"/>
                </a:ln>
                <a:solidFill>
                  <a:schemeClr val="tx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: </a:t>
            </a:r>
            <a:r>
              <a:rPr lang="ar-SA" sz="2000" b="1" dirty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متوسط </a:t>
            </a:r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النقاط التي </a:t>
            </a:r>
            <a:r>
              <a:rPr lang="ar-SA" sz="2000" b="1" dirty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حصل عليها إجمالي المعلمين .</a:t>
            </a:r>
            <a:endParaRPr lang="ar-SA" sz="2000" b="1" dirty="0" smtClean="0">
              <a:ln w="18415" cmpd="sng">
                <a:noFill/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e_Hani" panose="02060603050605020204" pitchFamily="18" charset="-78"/>
              <a:cs typeface="AL-Mohanad Bold" pitchFamily="2" charset="-78"/>
            </a:endParaRPr>
          </a:p>
        </p:txBody>
      </p:sp>
      <p:sp>
        <p:nvSpPr>
          <p:cNvPr id="7" name="TextBox 1"/>
          <p:cNvSpPr txBox="1"/>
          <p:nvPr/>
        </p:nvSpPr>
        <p:spPr>
          <a:xfrm>
            <a:off x="3229110" y="2812866"/>
            <a:ext cx="5400601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tx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مطلوب من المشرف : </a:t>
            </a:r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تشخيص جميع المسندين وفق هذا المؤشر</a:t>
            </a:r>
            <a:endParaRPr lang="ar-SA" sz="2000" b="1" dirty="0" smtClean="0">
              <a:ln w="18415" cmpd="sng">
                <a:noFill/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e_Hani" panose="02060603050605020204" pitchFamily="18" charset="-78"/>
              <a:cs typeface="AL-Mohanad Bold" pitchFamily="2" charset="-78"/>
            </a:endParaRPr>
          </a:p>
        </p:txBody>
      </p:sp>
      <p:sp>
        <p:nvSpPr>
          <p:cNvPr id="8" name="TextBox 1"/>
          <p:cNvSpPr txBox="1"/>
          <p:nvPr/>
        </p:nvSpPr>
        <p:spPr>
          <a:xfrm>
            <a:off x="2843808" y="3316922"/>
            <a:ext cx="5779727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tx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مطلوب من مكتب التعليم أو </a:t>
            </a:r>
            <a:r>
              <a:rPr lang="ar-SA" sz="2000" b="1" dirty="0">
                <a:ln w="18415" cmpd="sng">
                  <a:noFill/>
                  <a:prstDash val="solid"/>
                </a:ln>
                <a:solidFill>
                  <a:schemeClr val="tx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إدارة الإشراف : </a:t>
            </a:r>
            <a:r>
              <a:rPr lang="ar-SA" sz="2000" b="1" dirty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تشخيص </a:t>
            </a:r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جميع المعلمين </a:t>
            </a:r>
            <a:endParaRPr lang="ar-SA" sz="2000" b="1" dirty="0" smtClean="0">
              <a:ln w="18415" cmpd="sng">
                <a:noFill/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e_Hani" panose="02060603050605020204" pitchFamily="18" charset="-78"/>
              <a:cs typeface="AL-Mohanad Bold" pitchFamily="2" charset="-78"/>
            </a:endParaRPr>
          </a:p>
        </p:txBody>
      </p:sp>
      <p:sp>
        <p:nvSpPr>
          <p:cNvPr id="9" name="TextBox 1"/>
          <p:cNvSpPr txBox="1"/>
          <p:nvPr/>
        </p:nvSpPr>
        <p:spPr>
          <a:xfrm>
            <a:off x="1187624" y="3789040"/>
            <a:ext cx="7467611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tx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دور رئيس القسم :  </a:t>
            </a:r>
            <a:r>
              <a:rPr lang="ar-SA" sz="2000" b="1" dirty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تقييم مصداقية جميع </a:t>
            </a:r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المسندين في تقدير درجة التطابق وفق المعيار . </a:t>
            </a:r>
            <a:endParaRPr lang="ar-SA" sz="2000" b="1" dirty="0" smtClean="0">
              <a:ln w="18415" cmpd="sng">
                <a:noFill/>
                <a:prstDash val="solid"/>
              </a:ln>
              <a:solidFill>
                <a:schemeClr val="tx2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e_Hani" panose="02060603050605020204" pitchFamily="18" charset="-78"/>
              <a:cs typeface="AL-Mohanad Bold" pitchFamily="2" charset="-78"/>
            </a:endParaRPr>
          </a:p>
        </p:txBody>
      </p:sp>
      <p:sp>
        <p:nvSpPr>
          <p:cNvPr id="10" name="TextBox 1"/>
          <p:cNvSpPr txBox="1"/>
          <p:nvPr/>
        </p:nvSpPr>
        <p:spPr>
          <a:xfrm>
            <a:off x="3222338" y="836712"/>
            <a:ext cx="5400601" cy="40011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tx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هذا المؤشر يعالج مشكلة موجودة في الميدان وهي الملخصات </a:t>
            </a:r>
            <a:endParaRPr lang="ar-SA" sz="2000" b="1" dirty="0" smtClean="0">
              <a:ln w="18415" cmpd="sng">
                <a:noFill/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e_Hani" panose="02060603050605020204" pitchFamily="18" charset="-78"/>
              <a:cs typeface="AL-Mohanad Bold" pitchFamily="2" charset="-78"/>
            </a:endParaRPr>
          </a:p>
        </p:txBody>
      </p:sp>
      <p:sp>
        <p:nvSpPr>
          <p:cNvPr id="11" name="TextBox 1"/>
          <p:cNvSpPr txBox="1"/>
          <p:nvPr/>
        </p:nvSpPr>
        <p:spPr>
          <a:xfrm>
            <a:off x="1187624" y="1372706"/>
            <a:ext cx="7477731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tx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هذا المؤشر بديل  مؤشر تحليل الأسئلة ومؤشر تحليل النتائج في المنظومة السابقة.</a:t>
            </a:r>
            <a:endParaRPr lang="ar-SA" sz="2000" b="1" dirty="0" smtClean="0">
              <a:ln w="18415" cmpd="sng">
                <a:noFill/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e_Hani" panose="02060603050605020204" pitchFamily="18" charset="-78"/>
              <a:cs typeface="AL-Mohanad Bold" pitchFamily="2" charset="-78"/>
            </a:endParaRPr>
          </a:p>
        </p:txBody>
      </p:sp>
      <p:sp>
        <p:nvSpPr>
          <p:cNvPr id="12" name="مربع نص 11"/>
          <p:cNvSpPr txBox="1"/>
          <p:nvPr/>
        </p:nvSpPr>
        <p:spPr>
          <a:xfrm rot="5400000">
            <a:off x="7565034" y="5209166"/>
            <a:ext cx="2088229" cy="400110"/>
          </a:xfrm>
          <a:prstGeom prst="rect">
            <a:avLst/>
          </a:prstGeom>
          <a:solidFill>
            <a:srgbClr val="FFC000"/>
          </a:solidFill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itchFamily="18" charset="-78"/>
                <a:cs typeface="AL-Mohanad Bold" pitchFamily="2" charset="-78"/>
              </a:rPr>
              <a:t>التعليمات والضوابط</a:t>
            </a:r>
            <a:endParaRPr lang="ar-SA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Arabic" pitchFamily="18" charset="-78"/>
              <a:cs typeface="AL-Mohanad Bold" pitchFamily="2" charset="-78"/>
            </a:endParaRPr>
          </a:p>
        </p:txBody>
      </p:sp>
      <p:sp>
        <p:nvSpPr>
          <p:cNvPr id="13" name="TextBox 1"/>
          <p:cNvSpPr txBox="1"/>
          <p:nvPr/>
        </p:nvSpPr>
        <p:spPr>
          <a:xfrm>
            <a:off x="2555776" y="4363756"/>
            <a:ext cx="4176464" cy="40011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tx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يستند </a:t>
            </a:r>
            <a:r>
              <a:rPr lang="ar-SA" sz="2000" b="1" dirty="0">
                <a:ln w="18415" cmpd="sng">
                  <a:noFill/>
                  <a:prstDash val="solid"/>
                </a:ln>
                <a:solidFill>
                  <a:schemeClr val="tx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المشرف التربوي تقييمه على خمسة عناصر</a:t>
            </a:r>
            <a:endParaRPr lang="ar-SA" sz="2000" b="1" dirty="0" smtClean="0">
              <a:ln w="18415" cmpd="sng">
                <a:noFill/>
                <a:prstDash val="solid"/>
              </a:ln>
              <a:solidFill>
                <a:schemeClr val="tx2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e_Hani" panose="02060603050605020204" pitchFamily="18" charset="-78"/>
              <a:cs typeface="AL-Mohanad Bold" pitchFamily="2" charset="-78"/>
            </a:endParaRPr>
          </a:p>
        </p:txBody>
      </p:sp>
      <p:sp>
        <p:nvSpPr>
          <p:cNvPr id="14" name="TextBox 1"/>
          <p:cNvSpPr txBox="1"/>
          <p:nvPr/>
        </p:nvSpPr>
        <p:spPr>
          <a:xfrm>
            <a:off x="6012160" y="4829090"/>
            <a:ext cx="2232248" cy="40011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1. رأي الخبير ( المشرف ).</a:t>
            </a:r>
            <a:endParaRPr lang="ar-SA" sz="2000" b="1" dirty="0" smtClean="0">
              <a:ln w="18415" cmpd="sng">
                <a:noFill/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e_Hani" panose="02060603050605020204" pitchFamily="18" charset="-78"/>
              <a:cs typeface="AL-Mohanad Bold" pitchFamily="2" charset="-78"/>
            </a:endParaRPr>
          </a:p>
        </p:txBody>
      </p:sp>
      <p:sp>
        <p:nvSpPr>
          <p:cNvPr id="15" name="TextBox 1"/>
          <p:cNvSpPr txBox="1"/>
          <p:nvPr/>
        </p:nvSpPr>
        <p:spPr>
          <a:xfrm>
            <a:off x="1187624" y="4829090"/>
            <a:ext cx="4265722" cy="40011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000" b="1" dirty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2. </a:t>
            </a:r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المتوسط </a:t>
            </a:r>
            <a:r>
              <a:rPr lang="ar-SA" sz="2000" b="1" dirty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العام للاختبارات و الاختبارات الفصلية .</a:t>
            </a:r>
            <a:endParaRPr lang="ar-SA" sz="2000" b="1" dirty="0" smtClean="0">
              <a:ln w="18415" cmpd="sng">
                <a:noFill/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e_Hani" panose="02060603050605020204" pitchFamily="18" charset="-78"/>
              <a:cs typeface="AL-Mohanad Bold" pitchFamily="2" charset="-78"/>
            </a:endParaRPr>
          </a:p>
        </p:txBody>
      </p:sp>
      <p:sp>
        <p:nvSpPr>
          <p:cNvPr id="16" name="TextBox 1"/>
          <p:cNvSpPr txBox="1"/>
          <p:nvPr/>
        </p:nvSpPr>
        <p:spPr>
          <a:xfrm>
            <a:off x="3254634" y="5373216"/>
            <a:ext cx="5011581" cy="40011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3. </a:t>
            </a:r>
            <a:r>
              <a:rPr lang="ar-SA" sz="2000" b="1" dirty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المتوسط للاختبارات </a:t>
            </a:r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المتعددة </a:t>
            </a:r>
            <a:r>
              <a:rPr lang="ar-SA" sz="2000" b="1" dirty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التي يجريها المشرف </a:t>
            </a:r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التربوي.</a:t>
            </a:r>
            <a:endParaRPr lang="ar-SA" sz="2000" b="1" dirty="0" smtClean="0">
              <a:ln w="18415" cmpd="sng">
                <a:noFill/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e_Hani" panose="02060603050605020204" pitchFamily="18" charset="-78"/>
              <a:cs typeface="AL-Mohanad Bold" pitchFamily="2" charset="-78"/>
            </a:endParaRPr>
          </a:p>
        </p:txBody>
      </p:sp>
      <p:sp>
        <p:nvSpPr>
          <p:cNvPr id="17" name="TextBox 1"/>
          <p:cNvSpPr txBox="1"/>
          <p:nvPr/>
        </p:nvSpPr>
        <p:spPr>
          <a:xfrm>
            <a:off x="5652120" y="5925726"/>
            <a:ext cx="2614095" cy="40011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4. المداولة الإشرافية مع المعلم.</a:t>
            </a:r>
            <a:endParaRPr lang="ar-SA" sz="2000" b="1" dirty="0" smtClean="0">
              <a:ln w="18415" cmpd="sng">
                <a:noFill/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e_Hani" panose="02060603050605020204" pitchFamily="18" charset="-78"/>
              <a:cs typeface="AL-Mohanad Bold" pitchFamily="2" charset="-78"/>
            </a:endParaRPr>
          </a:p>
        </p:txBody>
      </p:sp>
      <p:sp>
        <p:nvSpPr>
          <p:cNvPr id="18" name="TextBox 1"/>
          <p:cNvSpPr txBox="1"/>
          <p:nvPr/>
        </p:nvSpPr>
        <p:spPr>
          <a:xfrm>
            <a:off x="3131840" y="5925726"/>
            <a:ext cx="2335439" cy="40011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5. المقابلة مع قائد المدرسة .</a:t>
            </a:r>
            <a:endParaRPr lang="ar-SA" sz="2000" b="1" dirty="0" smtClean="0">
              <a:ln w="18415" cmpd="sng">
                <a:noFill/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e_Hani" panose="02060603050605020204" pitchFamily="18" charset="-78"/>
              <a:cs typeface="AL-Mohanad Bold" pitchFamily="2" charset="-78"/>
            </a:endParaRPr>
          </a:p>
        </p:txBody>
      </p:sp>
      <p:sp>
        <p:nvSpPr>
          <p:cNvPr id="2" name="مربع نص 1"/>
          <p:cNvSpPr txBox="1"/>
          <p:nvPr/>
        </p:nvSpPr>
        <p:spPr>
          <a:xfrm>
            <a:off x="179512" y="5409221"/>
            <a:ext cx="2808312" cy="70788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r>
              <a:rPr lang="ar-SA" sz="2000" b="1" dirty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لا بد من نشر ثقافة كتابة قيمة متوسط الدرجات في المدارس</a:t>
            </a:r>
            <a:endParaRPr lang="ar-SA" sz="2000" b="1" dirty="0">
              <a:ln w="18415" cmpd="sng">
                <a:noFill/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e_Hani" panose="02060603050605020204" pitchFamily="18" charset="-78"/>
              <a:cs typeface="AL-Mohanad Bold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89950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/>
          <p:nvPr/>
        </p:nvSpPr>
        <p:spPr>
          <a:xfrm>
            <a:off x="1907704" y="1268760"/>
            <a:ext cx="6747531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tx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المعلم</a:t>
            </a:r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 </a:t>
            </a:r>
            <a:r>
              <a:rPr lang="ar-SA" sz="2000" b="1" dirty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: يحصل كل معلم على نفس النقاط التي حصلت عليها المدرسة </a:t>
            </a:r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.</a:t>
            </a:r>
            <a:endParaRPr lang="ar-SA" sz="2000" b="1" dirty="0" smtClean="0">
              <a:ln w="18415" cmpd="sng">
                <a:noFill/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e_Hani" panose="02060603050605020204" pitchFamily="18" charset="-78"/>
              <a:cs typeface="AL-Mohanad Bold" pitchFamily="2" charset="-78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1709304" y="188640"/>
            <a:ext cx="6103056" cy="4770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ar-SA" sz="2500" b="1" dirty="0">
                <a:ln w="18415" cmpd="sng">
                  <a:noFill/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مؤشر معالجة المهارات الأساسية </a:t>
            </a:r>
            <a:r>
              <a:rPr lang="ar-SA" sz="2500" b="1" dirty="0" smtClean="0">
                <a:ln w="18415" cmpd="sng">
                  <a:noFill/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للطلاب والطالبات</a:t>
            </a:r>
            <a:endParaRPr lang="ar-SA" sz="2500" b="1" dirty="0">
              <a:ln w="18415" cmpd="sng">
                <a:noFill/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e_Hani" panose="02060603050605020204" pitchFamily="18" charset="-78"/>
              <a:cs typeface="AL-Mohanad Bold" pitchFamily="2" charset="-78"/>
            </a:endParaRPr>
          </a:p>
        </p:txBody>
      </p:sp>
      <p:sp>
        <p:nvSpPr>
          <p:cNvPr id="6" name="TextBox 1"/>
          <p:cNvSpPr txBox="1"/>
          <p:nvPr/>
        </p:nvSpPr>
        <p:spPr>
          <a:xfrm>
            <a:off x="3254634" y="1772816"/>
            <a:ext cx="5400601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tx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 المدرسة </a:t>
            </a:r>
            <a:r>
              <a:rPr lang="ar-SA" sz="2000" b="1" dirty="0">
                <a:ln w="18415" cmpd="sng">
                  <a:noFill/>
                  <a:prstDash val="solid"/>
                </a:ln>
                <a:solidFill>
                  <a:schemeClr val="tx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: </a:t>
            </a:r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النقاط </a:t>
            </a:r>
            <a:r>
              <a:rPr lang="ar-SA" sz="2000" b="1" dirty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التي قدرها المشرف التربوي المسندة إليه المدرسة.</a:t>
            </a:r>
            <a:endParaRPr lang="ar-SA" sz="2000" b="1" dirty="0" smtClean="0">
              <a:ln w="18415" cmpd="sng">
                <a:noFill/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e_Hani" panose="02060603050605020204" pitchFamily="18" charset="-78"/>
              <a:cs typeface="AL-Mohanad Bold" pitchFamily="2" charset="-78"/>
            </a:endParaRPr>
          </a:p>
        </p:txBody>
      </p:sp>
      <p:sp>
        <p:nvSpPr>
          <p:cNvPr id="7" name="TextBox 1"/>
          <p:cNvSpPr txBox="1"/>
          <p:nvPr/>
        </p:nvSpPr>
        <p:spPr>
          <a:xfrm>
            <a:off x="4299559" y="2236802"/>
            <a:ext cx="4355675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tx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المشرف : </a:t>
            </a:r>
            <a:r>
              <a:rPr lang="ar-SA" sz="2000" b="1" dirty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توزع جميع المدارس بين المشرفين </a:t>
            </a:r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التربويين.</a:t>
            </a:r>
            <a:endParaRPr lang="ar-SA" sz="2000" b="1" dirty="0" smtClean="0">
              <a:ln w="18415" cmpd="sng">
                <a:noFill/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e_Hani" panose="02060603050605020204" pitchFamily="18" charset="-78"/>
              <a:cs typeface="AL-Mohanad Bold" pitchFamily="2" charset="-78"/>
            </a:endParaRPr>
          </a:p>
        </p:txBody>
      </p:sp>
      <p:sp>
        <p:nvSpPr>
          <p:cNvPr id="8" name="TextBox 1"/>
          <p:cNvSpPr txBox="1"/>
          <p:nvPr/>
        </p:nvSpPr>
        <p:spPr>
          <a:xfrm>
            <a:off x="736489" y="2708920"/>
            <a:ext cx="7939967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tx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مطلوب من مكتب التعليم أو </a:t>
            </a:r>
            <a:r>
              <a:rPr lang="ar-SA" sz="2000" b="1" dirty="0">
                <a:ln w="18415" cmpd="sng">
                  <a:noFill/>
                  <a:prstDash val="solid"/>
                </a:ln>
                <a:solidFill>
                  <a:schemeClr val="tx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إدارة الإشراف : </a:t>
            </a:r>
            <a:r>
              <a:rPr lang="ar-SA" sz="2000" b="1" dirty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است</a:t>
            </a:r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كمال </a:t>
            </a:r>
            <a:r>
              <a:rPr lang="ar-SA" sz="2000" b="1" dirty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تشخيص جميع المدارس </a:t>
            </a:r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في كل فصل دراسي .</a:t>
            </a:r>
            <a:endParaRPr lang="ar-SA" sz="2000" b="1" dirty="0" smtClean="0">
              <a:ln w="18415" cmpd="sng">
                <a:noFill/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e_Hani" panose="02060603050605020204" pitchFamily="18" charset="-78"/>
              <a:cs typeface="AL-Mohanad Bold" pitchFamily="2" charset="-78"/>
            </a:endParaRPr>
          </a:p>
        </p:txBody>
      </p:sp>
      <p:sp>
        <p:nvSpPr>
          <p:cNvPr id="9" name="TextBox 1"/>
          <p:cNvSpPr txBox="1"/>
          <p:nvPr/>
        </p:nvSpPr>
        <p:spPr>
          <a:xfrm>
            <a:off x="179512" y="3172906"/>
            <a:ext cx="8475723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tx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دور رئيس القسم :  </a:t>
            </a:r>
            <a:r>
              <a:rPr lang="ar-SA" sz="2000" b="1" dirty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تقييم مصداقية جميع </a:t>
            </a:r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المسندين في قياسهم لمعالجة المدرسة للمهارات الأساسية للطلاب.</a:t>
            </a:r>
            <a:endParaRPr lang="ar-SA" sz="2000" b="1" dirty="0" smtClean="0">
              <a:ln w="18415" cmpd="sng">
                <a:noFill/>
                <a:prstDash val="solid"/>
              </a:ln>
              <a:solidFill>
                <a:schemeClr val="tx2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e_Hani" panose="02060603050605020204" pitchFamily="18" charset="-78"/>
              <a:cs typeface="AL-Mohanad Bold" pitchFamily="2" charset="-78"/>
            </a:endParaRPr>
          </a:p>
        </p:txBody>
      </p:sp>
      <p:sp>
        <p:nvSpPr>
          <p:cNvPr id="10" name="TextBox 1"/>
          <p:cNvSpPr txBox="1"/>
          <p:nvPr/>
        </p:nvSpPr>
        <p:spPr>
          <a:xfrm>
            <a:off x="305148" y="764704"/>
            <a:ext cx="8317791" cy="40011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000" b="1" dirty="0">
                <a:ln w="18415" cmpd="sng">
                  <a:noFill/>
                  <a:prstDash val="solid"/>
                </a:ln>
                <a:solidFill>
                  <a:schemeClr val="tx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حد الأسباب </a:t>
            </a:r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tx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الرئيسة في </a:t>
            </a:r>
            <a:r>
              <a:rPr lang="ar-SA" sz="2000" b="1" dirty="0">
                <a:ln w="18415" cmpd="sng">
                  <a:noFill/>
                  <a:prstDash val="solid"/>
                </a:ln>
                <a:solidFill>
                  <a:schemeClr val="tx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اتساع </a:t>
            </a:r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tx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 الفروق </a:t>
            </a:r>
            <a:r>
              <a:rPr lang="ar-SA" sz="2000" b="1" dirty="0">
                <a:ln w="18415" cmpd="sng">
                  <a:noFill/>
                  <a:prstDash val="solid"/>
                </a:ln>
                <a:solidFill>
                  <a:schemeClr val="tx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الفردية </a:t>
            </a:r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tx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التحصيلية للطلاب </a:t>
            </a:r>
            <a:r>
              <a:rPr lang="ar-SA" sz="2000" b="1" dirty="0">
                <a:ln w="18415" cmpd="sng">
                  <a:noFill/>
                  <a:prstDash val="solid"/>
                </a:ln>
                <a:solidFill>
                  <a:schemeClr val="tx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هو درجة التمكن من المهارات الأساسية</a:t>
            </a:r>
            <a:endParaRPr lang="ar-SA" sz="2000" b="1" dirty="0" smtClean="0">
              <a:ln w="18415" cmpd="sng">
                <a:noFill/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e_Hani" panose="02060603050605020204" pitchFamily="18" charset="-78"/>
              <a:cs typeface="AL-Mohanad Bold" pitchFamily="2" charset="-78"/>
            </a:endParaRPr>
          </a:p>
        </p:txBody>
      </p:sp>
      <p:sp>
        <p:nvSpPr>
          <p:cNvPr id="12" name="مربع نص 11"/>
          <p:cNvSpPr txBox="1"/>
          <p:nvPr/>
        </p:nvSpPr>
        <p:spPr>
          <a:xfrm rot="5400000">
            <a:off x="7745053" y="4324453"/>
            <a:ext cx="172819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1">
            <a:spAutoFit/>
          </a:bodyPr>
          <a:lstStyle/>
          <a:p>
            <a:pPr algn="ctr"/>
            <a:r>
              <a:rPr lang="ar-S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itchFamily="18" charset="-78"/>
                <a:cs typeface="AL-Mohanad Bold" pitchFamily="2" charset="-78"/>
              </a:rPr>
              <a:t>التعليمات والضوابط</a:t>
            </a:r>
            <a:endParaRPr lang="ar-S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Arabic" pitchFamily="18" charset="-78"/>
              <a:cs typeface="AL-Mohanad Bold" pitchFamily="2" charset="-78"/>
            </a:endParaRPr>
          </a:p>
        </p:txBody>
      </p:sp>
      <p:sp>
        <p:nvSpPr>
          <p:cNvPr id="14" name="TextBox 1"/>
          <p:cNvSpPr txBox="1"/>
          <p:nvPr/>
        </p:nvSpPr>
        <p:spPr>
          <a:xfrm>
            <a:off x="1259632" y="3861048"/>
            <a:ext cx="6984775" cy="40011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1. توزع جميع المدارس بين المشرفين التربويين </a:t>
            </a:r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( ويجب أن تكون من المدارس المسندة له )</a:t>
            </a:r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.  </a:t>
            </a:r>
            <a:endParaRPr lang="ar-SA" sz="2000" b="1" dirty="0" smtClean="0">
              <a:ln w="18415" cmpd="sng">
                <a:noFill/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e_Hani" panose="02060603050605020204" pitchFamily="18" charset="-78"/>
              <a:cs typeface="AL-Mohanad Bold" pitchFamily="2" charset="-78"/>
            </a:endParaRPr>
          </a:p>
        </p:txBody>
      </p:sp>
      <p:sp>
        <p:nvSpPr>
          <p:cNvPr id="16" name="TextBox 1"/>
          <p:cNvSpPr txBox="1"/>
          <p:nvPr/>
        </p:nvSpPr>
        <p:spPr>
          <a:xfrm>
            <a:off x="517744" y="4421143"/>
            <a:ext cx="7726663" cy="40011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2. يشخص المشرف أداء المدرسة من خلال الزيارات الاعتيادية و لا يتطلب تخصيص زيارة مستقلة.</a:t>
            </a:r>
            <a:endParaRPr lang="ar-SA" sz="2000" b="1" dirty="0" smtClean="0">
              <a:ln w="18415" cmpd="sng">
                <a:noFill/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e_Hani" panose="02060603050605020204" pitchFamily="18" charset="-78"/>
              <a:cs typeface="AL-Mohanad Bold" pitchFamily="2" charset="-78"/>
            </a:endParaRPr>
          </a:p>
        </p:txBody>
      </p:sp>
      <p:sp>
        <p:nvSpPr>
          <p:cNvPr id="18" name="TextBox 1"/>
          <p:cNvSpPr txBox="1"/>
          <p:nvPr/>
        </p:nvSpPr>
        <p:spPr>
          <a:xfrm>
            <a:off x="4211959" y="4933804"/>
            <a:ext cx="4032447" cy="40011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3. لهذا المؤشر استمارة خاصة من ستة معايير .</a:t>
            </a:r>
            <a:endParaRPr lang="ar-SA" sz="2000" b="1" dirty="0" smtClean="0">
              <a:ln w="18415" cmpd="sng">
                <a:noFill/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e_Hani" panose="02060603050605020204" pitchFamily="18" charset="-78"/>
              <a:cs typeface="AL-Mohanad Bold" pitchFamily="2" charset="-78"/>
            </a:endParaRPr>
          </a:p>
        </p:txBody>
      </p:sp>
      <p:sp>
        <p:nvSpPr>
          <p:cNvPr id="2" name="مربع نص 1"/>
          <p:cNvSpPr txBox="1"/>
          <p:nvPr/>
        </p:nvSpPr>
        <p:spPr>
          <a:xfrm>
            <a:off x="204540" y="4993897"/>
            <a:ext cx="3816424" cy="70788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من المهم أن تضع المدرسة مهارات أساسية علمية ونظرية وتختلف باختلاف المرحلة.</a:t>
            </a:r>
            <a:endParaRPr lang="ar-SA" sz="2000" b="1" dirty="0">
              <a:ln w="18415" cmpd="sng">
                <a:noFill/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e_Hani" panose="02060603050605020204" pitchFamily="18" charset="-78"/>
              <a:cs typeface="AL-Mohanad Bold" pitchFamily="2" charset="-78"/>
            </a:endParaRPr>
          </a:p>
        </p:txBody>
      </p:sp>
      <p:sp>
        <p:nvSpPr>
          <p:cNvPr id="15" name="TextBox 1"/>
          <p:cNvSpPr txBox="1"/>
          <p:nvPr/>
        </p:nvSpPr>
        <p:spPr>
          <a:xfrm>
            <a:off x="600711" y="5805264"/>
            <a:ext cx="7726663" cy="707886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معيار قياس رئيس القسم لجودة ومصداقية المشرف التربوي في قياس المعالجة</a:t>
            </a:r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: </a:t>
            </a:r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اختيار عينة من الطلاب المستهدفين ومقارنة نتائجهم في التحسن مع الدرجة الممنوحة من قبل المشرف للمدرسة .</a:t>
            </a:r>
            <a:endParaRPr lang="ar-SA" sz="2000" b="1" dirty="0" smtClean="0">
              <a:ln w="18415" cmpd="sng">
                <a:noFill/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e_Hani" panose="02060603050605020204" pitchFamily="18" charset="-78"/>
              <a:cs typeface="AL-Mohanad Bold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10273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  <p:bldP spid="14" grpId="0" animBg="1"/>
      <p:bldP spid="16" grpId="0" animBg="1"/>
      <p:bldP spid="18" grpId="0" animBg="1"/>
      <p:bldP spid="2" grpId="0" animBg="1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34" t="11173" r="14690" b="24795"/>
          <a:stretch/>
        </p:blipFill>
        <p:spPr bwMode="auto">
          <a:xfrm>
            <a:off x="0" y="0"/>
            <a:ext cx="91535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4648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/>
          <p:nvPr/>
        </p:nvSpPr>
        <p:spPr>
          <a:xfrm>
            <a:off x="204540" y="764704"/>
            <a:ext cx="8450695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tx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المعلم</a:t>
            </a:r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 </a:t>
            </a:r>
            <a:r>
              <a:rPr lang="ar-SA" sz="2000" b="1" dirty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: الحصول على </a:t>
            </a:r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نقاط مماثلة لنقاط المدرسة الثانوية </a:t>
            </a:r>
            <a:r>
              <a:rPr lang="ar-SA" sz="2000" b="1" dirty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سواء كان </a:t>
            </a:r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في المدرسة أو </a:t>
            </a:r>
            <a:r>
              <a:rPr lang="ar-SA" sz="2000" b="1" dirty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في المراحل </a:t>
            </a:r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المغذية لها.</a:t>
            </a:r>
            <a:endParaRPr lang="ar-SA" sz="2000" b="1" dirty="0" smtClean="0">
              <a:ln w="18415" cmpd="sng">
                <a:noFill/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e_Hani" panose="02060603050605020204" pitchFamily="18" charset="-78"/>
              <a:cs typeface="AL-Mohanad Bold" pitchFamily="2" charset="-78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1709304" y="188640"/>
            <a:ext cx="6103056" cy="4770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ar-SA" sz="2500" b="1" dirty="0">
                <a:ln w="18415" cmpd="sng">
                  <a:noFill/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مؤشر درجة تحصيل الطلاب في اختبار </a:t>
            </a:r>
            <a:r>
              <a:rPr lang="ar-SA" sz="2500" b="1" dirty="0" smtClean="0">
                <a:ln w="18415" cmpd="sng">
                  <a:noFill/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القدرات</a:t>
            </a:r>
            <a:endParaRPr lang="ar-SA" sz="2500" b="1" dirty="0">
              <a:ln w="18415" cmpd="sng">
                <a:noFill/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e_Hani" panose="02060603050605020204" pitchFamily="18" charset="-78"/>
              <a:cs typeface="AL-Mohanad Bold" pitchFamily="2" charset="-78"/>
            </a:endParaRPr>
          </a:p>
        </p:txBody>
      </p:sp>
      <p:sp>
        <p:nvSpPr>
          <p:cNvPr id="6" name="TextBox 1"/>
          <p:cNvSpPr txBox="1"/>
          <p:nvPr/>
        </p:nvSpPr>
        <p:spPr>
          <a:xfrm>
            <a:off x="204540" y="1271082"/>
            <a:ext cx="8450695" cy="861774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tx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 المدرسة </a:t>
            </a:r>
            <a:r>
              <a:rPr lang="ar-SA" sz="2000" b="1" dirty="0">
                <a:ln w="18415" cmpd="sng">
                  <a:noFill/>
                  <a:prstDash val="solid"/>
                </a:ln>
                <a:solidFill>
                  <a:schemeClr val="tx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: </a:t>
            </a:r>
            <a:r>
              <a:rPr lang="ar-SA" sz="2000" b="1" dirty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الحصول على نقاط </a:t>
            </a:r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المدرسة </a:t>
            </a:r>
            <a:r>
              <a:rPr lang="ar-SA" sz="2000" b="1" dirty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الثانوية سواء كان في المدرسة أو في المراحل المغذية لها </a:t>
            </a:r>
            <a:r>
              <a:rPr lang="ar-SA" sz="3000" b="1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=</a:t>
            </a:r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 </a:t>
            </a:r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ترتيب </a:t>
            </a:r>
            <a:r>
              <a:rPr lang="ar-SA" sz="2000" b="1" dirty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المدرسة الثانوية في قياس على مستوى المكتب أو إدارة الإشراف.</a:t>
            </a:r>
            <a:endParaRPr lang="ar-SA" sz="2000" b="1" dirty="0" smtClean="0">
              <a:ln w="18415" cmpd="sng">
                <a:noFill/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e_Hani" panose="02060603050605020204" pitchFamily="18" charset="-78"/>
              <a:cs typeface="AL-Mohanad Bold" pitchFamily="2" charset="-78"/>
            </a:endParaRPr>
          </a:p>
        </p:txBody>
      </p:sp>
      <p:sp>
        <p:nvSpPr>
          <p:cNvPr id="7" name="TextBox 1"/>
          <p:cNvSpPr txBox="1"/>
          <p:nvPr/>
        </p:nvSpPr>
        <p:spPr>
          <a:xfrm>
            <a:off x="4299559" y="2236802"/>
            <a:ext cx="4355675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tx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المشرف : </a:t>
            </a:r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بسند </a:t>
            </a:r>
            <a:r>
              <a:rPr lang="ar-SA" sz="2000" b="1" dirty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المؤشر إلى </a:t>
            </a:r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مشرف </a:t>
            </a:r>
            <a:r>
              <a:rPr lang="ar-SA" sz="2000" b="1" dirty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أو </a:t>
            </a:r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أكثر </a:t>
            </a:r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(فريق) </a:t>
            </a:r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.</a:t>
            </a:r>
            <a:endParaRPr lang="ar-SA" sz="2000" b="1" dirty="0" smtClean="0">
              <a:ln w="18415" cmpd="sng">
                <a:noFill/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e_Hani" panose="02060603050605020204" pitchFamily="18" charset="-78"/>
              <a:cs typeface="AL-Mohanad Bold" pitchFamily="2" charset="-78"/>
            </a:endParaRPr>
          </a:p>
        </p:txBody>
      </p:sp>
      <p:sp>
        <p:nvSpPr>
          <p:cNvPr id="8" name="TextBox 1"/>
          <p:cNvSpPr txBox="1"/>
          <p:nvPr/>
        </p:nvSpPr>
        <p:spPr>
          <a:xfrm>
            <a:off x="204541" y="2708920"/>
            <a:ext cx="8471916" cy="707886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tx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مكتب التعليم أو </a:t>
            </a:r>
            <a:r>
              <a:rPr lang="ar-SA" sz="2000" b="1" dirty="0">
                <a:ln w="18415" cmpd="sng">
                  <a:noFill/>
                  <a:prstDash val="solid"/>
                </a:ln>
                <a:solidFill>
                  <a:schemeClr val="tx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إدارة الإشراف : </a:t>
            </a:r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نفس نقاط </a:t>
            </a:r>
            <a:r>
              <a:rPr lang="ar-SA" sz="2000" b="1" dirty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الإدارة </a:t>
            </a:r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التعليمية ولكن ترتب المدارس الثانوية </a:t>
            </a:r>
            <a:r>
              <a:rPr lang="ar-SA" sz="2000" b="1" dirty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كما </a:t>
            </a:r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في آخر إصدار لمركز قياس.</a:t>
            </a:r>
            <a:endParaRPr lang="ar-SA" sz="2000" b="1" dirty="0" smtClean="0">
              <a:ln w="18415" cmpd="sng">
                <a:noFill/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e_Hani" panose="02060603050605020204" pitchFamily="18" charset="-78"/>
              <a:cs typeface="AL-Mohanad Bold" pitchFamily="2" charset="-78"/>
            </a:endParaRPr>
          </a:p>
        </p:txBody>
      </p:sp>
      <p:sp>
        <p:nvSpPr>
          <p:cNvPr id="9" name="TextBox 1"/>
          <p:cNvSpPr txBox="1"/>
          <p:nvPr/>
        </p:nvSpPr>
        <p:spPr>
          <a:xfrm>
            <a:off x="3995936" y="3645024"/>
            <a:ext cx="4659299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tx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رئيس القسم :</a:t>
            </a:r>
            <a:r>
              <a:rPr lang="ar-SA" sz="2000" b="1" dirty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 </a:t>
            </a:r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يحصل على نفس </a:t>
            </a:r>
            <a:r>
              <a:rPr lang="ar-SA" sz="2000" b="1" dirty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نقاط الإدارة </a:t>
            </a:r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التعليمية. </a:t>
            </a:r>
            <a:endParaRPr lang="ar-SA" sz="2000" b="1" dirty="0" smtClean="0">
              <a:ln w="18415" cmpd="sng">
                <a:noFill/>
                <a:prstDash val="solid"/>
              </a:ln>
              <a:solidFill>
                <a:schemeClr val="tx2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e_Hani" panose="02060603050605020204" pitchFamily="18" charset="-78"/>
              <a:cs typeface="AL-Mohanad Bold" pitchFamily="2" charset="-78"/>
            </a:endParaRPr>
          </a:p>
        </p:txBody>
      </p:sp>
      <p:sp>
        <p:nvSpPr>
          <p:cNvPr id="12" name="مربع نص 11"/>
          <p:cNvSpPr txBox="1"/>
          <p:nvPr/>
        </p:nvSpPr>
        <p:spPr>
          <a:xfrm rot="5400000">
            <a:off x="7673044" y="4957137"/>
            <a:ext cx="1872208" cy="400110"/>
          </a:xfrm>
          <a:prstGeom prst="rect">
            <a:avLst/>
          </a:prstGeom>
          <a:solidFill>
            <a:srgbClr val="FFC000"/>
          </a:solidFill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itchFamily="18" charset="-78"/>
                <a:cs typeface="AL-Mohanad Bold" pitchFamily="2" charset="-78"/>
              </a:rPr>
              <a:t>التعليمات والضوابط</a:t>
            </a:r>
            <a:endParaRPr lang="ar-SA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Arabic" pitchFamily="18" charset="-78"/>
              <a:cs typeface="AL-Mohanad Bold" pitchFamily="2" charset="-78"/>
            </a:endParaRPr>
          </a:p>
        </p:txBody>
      </p:sp>
      <p:sp>
        <p:nvSpPr>
          <p:cNvPr id="14" name="TextBox 1"/>
          <p:cNvSpPr txBox="1"/>
          <p:nvPr/>
        </p:nvSpPr>
        <p:spPr>
          <a:xfrm>
            <a:off x="1979712" y="4344642"/>
            <a:ext cx="6280369" cy="40011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1.  </a:t>
            </a:r>
            <a:r>
              <a:rPr lang="ar-SA" sz="2000" b="1" dirty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السنة </a:t>
            </a:r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التي يتم </a:t>
            </a:r>
            <a:r>
              <a:rPr lang="ar-SA" sz="2000" b="1" dirty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اختيارها ل</a:t>
            </a:r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ترتيب المدارس </a:t>
            </a:r>
            <a:r>
              <a:rPr lang="ar-SA" sz="2000" b="1" dirty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عليها هي آخر إصدار </a:t>
            </a:r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لمركز قياس.</a:t>
            </a:r>
            <a:endParaRPr lang="ar-SA" sz="2000" b="1" dirty="0" smtClean="0">
              <a:ln w="18415" cmpd="sng">
                <a:noFill/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e_Hani" panose="02060603050605020204" pitchFamily="18" charset="-78"/>
              <a:cs typeface="AL-Mohanad Bold" pitchFamily="2" charset="-78"/>
            </a:endParaRPr>
          </a:p>
        </p:txBody>
      </p:sp>
      <p:sp>
        <p:nvSpPr>
          <p:cNvPr id="16" name="TextBox 1"/>
          <p:cNvSpPr txBox="1"/>
          <p:nvPr/>
        </p:nvSpPr>
        <p:spPr>
          <a:xfrm>
            <a:off x="3347864" y="4829091"/>
            <a:ext cx="4932840" cy="40011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2. تحدد </a:t>
            </a:r>
            <a:r>
              <a:rPr lang="ar-SA" sz="2000" b="1" dirty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المدارس </a:t>
            </a:r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المغذية في </a:t>
            </a:r>
            <a:r>
              <a:rPr lang="ar-SA" sz="2000" b="1" dirty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البرنامج قبل </a:t>
            </a:r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الرصد.</a:t>
            </a:r>
            <a:endParaRPr lang="ar-SA" sz="2000" b="1" dirty="0" smtClean="0">
              <a:ln w="18415" cmpd="sng">
                <a:noFill/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e_Hani" panose="02060603050605020204" pitchFamily="18" charset="-78"/>
              <a:cs typeface="AL-Mohanad Bold" pitchFamily="2" charset="-78"/>
            </a:endParaRPr>
          </a:p>
        </p:txBody>
      </p:sp>
      <p:sp>
        <p:nvSpPr>
          <p:cNvPr id="18" name="TextBox 1"/>
          <p:cNvSpPr txBox="1"/>
          <p:nvPr/>
        </p:nvSpPr>
        <p:spPr>
          <a:xfrm>
            <a:off x="3347863" y="5301208"/>
            <a:ext cx="4932841" cy="40011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3. المدرسة </a:t>
            </a:r>
            <a:r>
              <a:rPr lang="ar-SA" sz="2000" b="1" dirty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المغذية تحدد وفق </a:t>
            </a:r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اتجاه وتسجيل الطلاب الأكثر.</a:t>
            </a:r>
            <a:endParaRPr lang="ar-SA" sz="2000" b="1" dirty="0" smtClean="0">
              <a:ln w="18415" cmpd="sng">
                <a:noFill/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e_Hani" panose="02060603050605020204" pitchFamily="18" charset="-78"/>
              <a:cs typeface="AL-Mohanad Bold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98245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2" grpId="0" animBg="1"/>
      <p:bldP spid="14" grpId="0" animBg="1"/>
      <p:bldP spid="16" grpId="0" animBg="1"/>
      <p:bldP spid="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/>
          <p:nvPr/>
        </p:nvSpPr>
        <p:spPr>
          <a:xfrm>
            <a:off x="4148777" y="764704"/>
            <a:ext cx="4659299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tx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المعلم</a:t>
            </a:r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 </a:t>
            </a:r>
            <a:r>
              <a:rPr lang="ar-SA" sz="2000" b="1" dirty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: يحصل على النقاط التي تحصل عليها المدرسة.</a:t>
            </a:r>
            <a:endParaRPr lang="ar-SA" sz="2000" b="1" dirty="0" smtClean="0">
              <a:ln w="18415" cmpd="sng">
                <a:noFill/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e_Hani" panose="02060603050605020204" pitchFamily="18" charset="-78"/>
              <a:cs typeface="AL-Mohanad Bold" pitchFamily="2" charset="-78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2843808" y="188640"/>
            <a:ext cx="3633588" cy="4770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ar-SA" sz="2500" b="1" dirty="0">
                <a:ln w="18415" cmpd="sng">
                  <a:noFill/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مؤشر اختبار المراحل</a:t>
            </a:r>
            <a:endParaRPr lang="ar-SA" sz="2500" b="1" dirty="0">
              <a:ln w="18415" cmpd="sng">
                <a:noFill/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e_Hani" panose="02060603050605020204" pitchFamily="18" charset="-78"/>
              <a:cs typeface="AL-Mohanad Bold" pitchFamily="2" charset="-78"/>
            </a:endParaRPr>
          </a:p>
        </p:txBody>
      </p:sp>
      <p:sp>
        <p:nvSpPr>
          <p:cNvPr id="6" name="TextBox 1"/>
          <p:cNvSpPr txBox="1"/>
          <p:nvPr/>
        </p:nvSpPr>
        <p:spPr>
          <a:xfrm>
            <a:off x="357381" y="1271082"/>
            <a:ext cx="8450695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tx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 المدرسة </a:t>
            </a:r>
            <a:r>
              <a:rPr lang="ar-SA" sz="2000" b="1" dirty="0">
                <a:ln w="18415" cmpd="sng">
                  <a:noFill/>
                  <a:prstDash val="solid"/>
                </a:ln>
                <a:solidFill>
                  <a:schemeClr val="tx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: </a:t>
            </a:r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tx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تحص</a:t>
            </a:r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ل </a:t>
            </a:r>
            <a:r>
              <a:rPr lang="ar-SA" sz="2000" b="1" dirty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المدرسة على النقاط مماثلة لمستوى الفئة أو ترتيبها </a:t>
            </a:r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 في الاختبار التحصيلي لمركز قياس .</a:t>
            </a:r>
            <a:endParaRPr lang="ar-SA" sz="2000" b="1" dirty="0" smtClean="0">
              <a:ln w="18415" cmpd="sng">
                <a:noFill/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e_Hani" panose="02060603050605020204" pitchFamily="18" charset="-78"/>
              <a:cs typeface="AL-Mohanad Bold" pitchFamily="2" charset="-78"/>
            </a:endParaRPr>
          </a:p>
        </p:txBody>
      </p:sp>
      <p:sp>
        <p:nvSpPr>
          <p:cNvPr id="7" name="TextBox 1"/>
          <p:cNvSpPr txBox="1"/>
          <p:nvPr/>
        </p:nvSpPr>
        <p:spPr>
          <a:xfrm>
            <a:off x="3204707" y="1822388"/>
            <a:ext cx="5615765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tx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المشرف : </a:t>
            </a:r>
            <a:r>
              <a:rPr lang="ar-SA" sz="2000" b="1" dirty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استكمال </a:t>
            </a:r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 تقييم جميع المدارس في </a:t>
            </a:r>
            <a:r>
              <a:rPr lang="ar-SA" sz="2000" b="1" dirty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اختبار المراحل</a:t>
            </a:r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.</a:t>
            </a:r>
            <a:endParaRPr lang="ar-SA" sz="2000" b="1" dirty="0" smtClean="0">
              <a:ln w="18415" cmpd="sng">
                <a:noFill/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e_Hani" panose="02060603050605020204" pitchFamily="18" charset="-78"/>
              <a:cs typeface="AL-Mohanad Bold" pitchFamily="2" charset="-78"/>
            </a:endParaRPr>
          </a:p>
        </p:txBody>
      </p:sp>
      <p:sp>
        <p:nvSpPr>
          <p:cNvPr id="8" name="TextBox 1"/>
          <p:cNvSpPr txBox="1"/>
          <p:nvPr/>
        </p:nvSpPr>
        <p:spPr>
          <a:xfrm>
            <a:off x="2411759" y="2308810"/>
            <a:ext cx="6408713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tx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مكتب التعليم أو </a:t>
            </a:r>
            <a:r>
              <a:rPr lang="ar-SA" sz="2000" b="1" dirty="0">
                <a:ln w="18415" cmpd="sng">
                  <a:noFill/>
                  <a:prstDash val="solid"/>
                </a:ln>
                <a:solidFill>
                  <a:schemeClr val="tx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إدارة الإشراف : </a:t>
            </a:r>
            <a:r>
              <a:rPr lang="ar-SA" sz="2000" b="1" dirty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يحصل على النقاط التي تحصل عليها المدرسة.</a:t>
            </a:r>
            <a:endParaRPr lang="ar-SA" sz="2000" b="1" dirty="0" smtClean="0">
              <a:ln w="18415" cmpd="sng">
                <a:noFill/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e_Hani" panose="02060603050605020204" pitchFamily="18" charset="-78"/>
              <a:cs typeface="AL-Mohanad Bold" pitchFamily="2" charset="-78"/>
            </a:endParaRPr>
          </a:p>
        </p:txBody>
      </p:sp>
      <p:sp>
        <p:nvSpPr>
          <p:cNvPr id="9" name="TextBox 1"/>
          <p:cNvSpPr txBox="1"/>
          <p:nvPr/>
        </p:nvSpPr>
        <p:spPr>
          <a:xfrm>
            <a:off x="231157" y="2780928"/>
            <a:ext cx="8578046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tx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رئيس القسم :</a:t>
            </a:r>
            <a:r>
              <a:rPr lang="ar-SA" sz="2000" b="1" dirty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 </a:t>
            </a:r>
            <a:r>
              <a:rPr lang="ar-SA" sz="2000" b="1" dirty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تحصل المدرسة على النقاط مماثلة لمستوى الفئة أو ترتيبها الاختبار التحصيلي لمركز </a:t>
            </a:r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قياس. </a:t>
            </a:r>
            <a:endParaRPr lang="ar-SA" sz="2000" b="1" dirty="0" smtClean="0">
              <a:ln w="18415" cmpd="sng">
                <a:noFill/>
                <a:prstDash val="solid"/>
              </a:ln>
              <a:solidFill>
                <a:schemeClr val="tx2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e_Hani" panose="02060603050605020204" pitchFamily="18" charset="-78"/>
              <a:cs typeface="AL-Mohanad Bold" pitchFamily="2" charset="-78"/>
            </a:endParaRPr>
          </a:p>
        </p:txBody>
      </p:sp>
      <p:sp>
        <p:nvSpPr>
          <p:cNvPr id="14" name="TextBox 1"/>
          <p:cNvSpPr txBox="1"/>
          <p:nvPr/>
        </p:nvSpPr>
        <p:spPr>
          <a:xfrm>
            <a:off x="722463" y="3789040"/>
            <a:ext cx="7720529" cy="400110"/>
          </a:xfrm>
          <a:prstGeom prst="rect">
            <a:avLst/>
          </a:prstGeom>
          <a:solidFill>
            <a:srgbClr val="CC00FF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يشكل لهذا المؤشر فريق خارجي  يراعي ضوابط وتعليمات المؤشر  في المنظومة صفحة 49 , 50  </a:t>
            </a:r>
            <a:endParaRPr lang="ar-SA" sz="2000" b="1" dirty="0" smtClean="0">
              <a:ln w="18415" cmpd="sng">
                <a:noFill/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e_Hani" panose="02060603050605020204" pitchFamily="18" charset="-78"/>
              <a:cs typeface="AL-Mohanad Bold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9193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/>
          <p:nvPr/>
        </p:nvSpPr>
        <p:spPr>
          <a:xfrm>
            <a:off x="204540" y="764704"/>
            <a:ext cx="8759948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tx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المعلم</a:t>
            </a:r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 </a:t>
            </a:r>
            <a:r>
              <a:rPr lang="ar-SA" sz="2000" b="1" dirty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: </a:t>
            </a:r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يحصل </a:t>
            </a:r>
            <a:r>
              <a:rPr lang="ar-SA" sz="2000" b="1" dirty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المعلم على نقاط </a:t>
            </a:r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محددة </a:t>
            </a:r>
            <a:r>
              <a:rPr lang="ar-SA" sz="2000" b="1" dirty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بعد استطلاع المشرف لمستويات التحصيل أثناء الزيارة </a:t>
            </a:r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الصفية الفنية.</a:t>
            </a:r>
            <a:endParaRPr lang="ar-SA" sz="2000" b="1" dirty="0" smtClean="0">
              <a:ln w="18415" cmpd="sng">
                <a:noFill/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e_Hani" panose="02060603050605020204" pitchFamily="18" charset="-78"/>
              <a:cs typeface="AL-Mohanad Bold" pitchFamily="2" charset="-78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2483768" y="188640"/>
            <a:ext cx="4320480" cy="4770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ar-SA" sz="2500" b="1" dirty="0">
                <a:ln w="18415" cmpd="sng">
                  <a:noFill/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مؤشر الاختبارات القصيرة</a:t>
            </a:r>
            <a:endParaRPr lang="ar-SA" sz="2500" b="1" dirty="0">
              <a:ln w="18415" cmpd="sng">
                <a:noFill/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e_Hani" panose="02060603050605020204" pitchFamily="18" charset="-78"/>
              <a:cs typeface="AL-Mohanad Bold" pitchFamily="2" charset="-78"/>
            </a:endParaRPr>
          </a:p>
        </p:txBody>
      </p:sp>
      <p:sp>
        <p:nvSpPr>
          <p:cNvPr id="6" name="TextBox 1"/>
          <p:cNvSpPr txBox="1"/>
          <p:nvPr/>
        </p:nvSpPr>
        <p:spPr>
          <a:xfrm>
            <a:off x="2000933" y="1271082"/>
            <a:ext cx="6963555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tx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 المدرسة </a:t>
            </a:r>
            <a:r>
              <a:rPr lang="ar-SA" sz="2000" b="1" dirty="0">
                <a:ln w="18415" cmpd="sng">
                  <a:noFill/>
                  <a:prstDash val="solid"/>
                </a:ln>
                <a:solidFill>
                  <a:schemeClr val="tx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: </a:t>
            </a:r>
            <a:r>
              <a:rPr lang="ar-SA" sz="2000" b="1" dirty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تحصل المدرسة على متوسط النقاط المحتسبة لإجمالي معلمي المدرسة</a:t>
            </a:r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.</a:t>
            </a:r>
            <a:endParaRPr lang="ar-SA" sz="2000" b="1" dirty="0" smtClean="0">
              <a:ln w="18415" cmpd="sng">
                <a:noFill/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e_Hani" panose="02060603050605020204" pitchFamily="18" charset="-78"/>
              <a:cs typeface="AL-Mohanad Bold" pitchFamily="2" charset="-78"/>
            </a:endParaRPr>
          </a:p>
        </p:txBody>
      </p:sp>
      <p:sp>
        <p:nvSpPr>
          <p:cNvPr id="7" name="TextBox 1"/>
          <p:cNvSpPr txBox="1"/>
          <p:nvPr/>
        </p:nvSpPr>
        <p:spPr>
          <a:xfrm>
            <a:off x="1944567" y="1836692"/>
            <a:ext cx="7019921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tx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المشرف : </a:t>
            </a:r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يرصد في كل زيارة صفية فنية للمعلم بعد استطلاع مستوى تحصيل الطلاب</a:t>
            </a:r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.</a:t>
            </a:r>
            <a:endParaRPr lang="ar-SA" sz="2000" b="1" dirty="0" smtClean="0">
              <a:ln w="18415" cmpd="sng">
                <a:noFill/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e_Hani" panose="02060603050605020204" pitchFamily="18" charset="-78"/>
              <a:cs typeface="AL-Mohanad Bold" pitchFamily="2" charset="-78"/>
            </a:endParaRPr>
          </a:p>
        </p:txBody>
      </p:sp>
      <p:sp>
        <p:nvSpPr>
          <p:cNvPr id="8" name="TextBox 1"/>
          <p:cNvSpPr txBox="1"/>
          <p:nvPr/>
        </p:nvSpPr>
        <p:spPr>
          <a:xfrm>
            <a:off x="3491879" y="2348880"/>
            <a:ext cx="5472609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tx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مكتب التعليم أو </a:t>
            </a:r>
            <a:r>
              <a:rPr lang="ar-SA" sz="2000" b="1" dirty="0">
                <a:ln w="18415" cmpd="sng">
                  <a:noFill/>
                  <a:prstDash val="solid"/>
                </a:ln>
                <a:solidFill>
                  <a:schemeClr val="tx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إدارة الإشراف : </a:t>
            </a:r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استكمال الرصد لجميع المعلمين .</a:t>
            </a:r>
            <a:endParaRPr lang="ar-SA" sz="2000" b="1" dirty="0" smtClean="0">
              <a:ln w="18415" cmpd="sng">
                <a:noFill/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e_Hani" panose="02060603050605020204" pitchFamily="18" charset="-78"/>
              <a:cs typeface="AL-Mohanad Bold" pitchFamily="2" charset="-78"/>
            </a:endParaRPr>
          </a:p>
        </p:txBody>
      </p:sp>
      <p:sp>
        <p:nvSpPr>
          <p:cNvPr id="9" name="TextBox 1"/>
          <p:cNvSpPr txBox="1"/>
          <p:nvPr/>
        </p:nvSpPr>
        <p:spPr>
          <a:xfrm>
            <a:off x="204540" y="2924944"/>
            <a:ext cx="8759949" cy="707886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tx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رئيس القسم :</a:t>
            </a:r>
            <a:r>
              <a:rPr lang="ar-SA" sz="2000" b="1" dirty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 </a:t>
            </a:r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قياس درجة مصداقية النقاط التي منحها المشرف في تقييم المدارس باستخدام الاختبارات القصيرة. </a:t>
            </a:r>
            <a:endParaRPr lang="ar-SA" sz="2000" b="1" dirty="0" smtClean="0">
              <a:ln w="18415" cmpd="sng">
                <a:noFill/>
                <a:prstDash val="solid"/>
              </a:ln>
              <a:solidFill>
                <a:schemeClr val="tx2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e_Hani" panose="02060603050605020204" pitchFamily="18" charset="-78"/>
              <a:cs typeface="AL-Mohanad Bold" pitchFamily="2" charset="-78"/>
            </a:endParaRPr>
          </a:p>
        </p:txBody>
      </p:sp>
      <p:sp>
        <p:nvSpPr>
          <p:cNvPr id="12" name="مربع نص 11"/>
          <p:cNvSpPr txBox="1"/>
          <p:nvPr/>
        </p:nvSpPr>
        <p:spPr>
          <a:xfrm rot="5400000">
            <a:off x="7673044" y="4669105"/>
            <a:ext cx="1872208" cy="400110"/>
          </a:xfrm>
          <a:prstGeom prst="rect">
            <a:avLst/>
          </a:prstGeom>
          <a:solidFill>
            <a:srgbClr val="FFC000"/>
          </a:solidFill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itchFamily="18" charset="-78"/>
                <a:cs typeface="AL-Mohanad Bold" pitchFamily="2" charset="-78"/>
              </a:rPr>
              <a:t>التعليمات والضوابط</a:t>
            </a:r>
            <a:endParaRPr lang="ar-SA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Arabic" pitchFamily="18" charset="-78"/>
              <a:cs typeface="AL-Mohanad Bold" pitchFamily="2" charset="-78"/>
            </a:endParaRPr>
          </a:p>
        </p:txBody>
      </p:sp>
      <p:sp>
        <p:nvSpPr>
          <p:cNvPr id="14" name="TextBox 1"/>
          <p:cNvSpPr txBox="1"/>
          <p:nvPr/>
        </p:nvSpPr>
        <p:spPr>
          <a:xfrm>
            <a:off x="251780" y="4005064"/>
            <a:ext cx="8028924" cy="707886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000" b="1" dirty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1. </a:t>
            </a:r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ليس </a:t>
            </a:r>
            <a:r>
              <a:rPr lang="ar-SA" sz="2000" b="1" dirty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هناك صورة </a:t>
            </a:r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محددة </a:t>
            </a:r>
            <a:r>
              <a:rPr lang="ar-SA" sz="2000" b="1" dirty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لإجراء الاختبار فيجريه </a:t>
            </a:r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المشرف </a:t>
            </a:r>
            <a:r>
              <a:rPr lang="ar-SA" sz="2000" b="1" dirty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التربوي بالصورة التي يراها مناسبة سواء كانت </a:t>
            </a:r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شفهي أو تحريري أو أي أسلوب آخر.</a:t>
            </a:r>
            <a:endParaRPr lang="ar-SA" sz="2000" b="1" dirty="0" smtClean="0">
              <a:ln w="18415" cmpd="sng">
                <a:noFill/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e_Hani" panose="02060603050605020204" pitchFamily="18" charset="-78"/>
              <a:cs typeface="AL-Mohanad Bold" pitchFamily="2" charset="-78"/>
            </a:endParaRPr>
          </a:p>
        </p:txBody>
      </p:sp>
      <p:sp>
        <p:nvSpPr>
          <p:cNvPr id="16" name="TextBox 1"/>
          <p:cNvSpPr txBox="1"/>
          <p:nvPr/>
        </p:nvSpPr>
        <p:spPr>
          <a:xfrm>
            <a:off x="3347864" y="4829091"/>
            <a:ext cx="4932840" cy="40011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2. </a:t>
            </a:r>
            <a:r>
              <a:rPr lang="ar-SA" sz="2000" b="1" dirty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لا يحق إلزام المشرف </a:t>
            </a:r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التربوي </a:t>
            </a:r>
            <a:r>
              <a:rPr lang="ar-SA" sz="2000" b="1" dirty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بأي طريقة معينة.</a:t>
            </a:r>
            <a:endParaRPr lang="ar-SA" sz="2000" b="1" dirty="0" smtClean="0">
              <a:ln w="18415" cmpd="sng">
                <a:noFill/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e_Hani" panose="02060603050605020204" pitchFamily="18" charset="-78"/>
              <a:cs typeface="AL-Mohanad Bold" pitchFamily="2" charset="-78"/>
            </a:endParaRPr>
          </a:p>
        </p:txBody>
      </p:sp>
      <p:sp>
        <p:nvSpPr>
          <p:cNvPr id="18" name="TextBox 1"/>
          <p:cNvSpPr txBox="1"/>
          <p:nvPr/>
        </p:nvSpPr>
        <p:spPr>
          <a:xfrm>
            <a:off x="1187625" y="5301208"/>
            <a:ext cx="7093080" cy="40011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000" b="1" dirty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3. </a:t>
            </a:r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لا يصح فصلها عن </a:t>
            </a:r>
            <a:r>
              <a:rPr lang="ar-SA" sz="2000" b="1" dirty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الزيارة </a:t>
            </a:r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الصفية الفنية , وهى </a:t>
            </a:r>
            <a:r>
              <a:rPr lang="ar-SA" sz="2000" b="1" dirty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جزء من الزيارة الفنية مكملة لها.</a:t>
            </a:r>
            <a:endParaRPr lang="ar-SA" sz="2000" b="1" dirty="0" smtClean="0">
              <a:ln w="18415" cmpd="sng">
                <a:noFill/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e_Hani" panose="02060603050605020204" pitchFamily="18" charset="-78"/>
              <a:cs typeface="AL-Mohanad Bold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89540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2" grpId="0" animBg="1"/>
      <p:bldP spid="14" grpId="0" animBg="1"/>
      <p:bldP spid="16" grpId="0" animBg="1"/>
      <p:bldP spid="1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/>
          <p:nvPr/>
        </p:nvSpPr>
        <p:spPr>
          <a:xfrm>
            <a:off x="3851920" y="764704"/>
            <a:ext cx="5112568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tx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المعلم</a:t>
            </a:r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 </a:t>
            </a:r>
            <a:r>
              <a:rPr lang="ar-SA" sz="2000" b="1" dirty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: </a:t>
            </a:r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يحصل </a:t>
            </a:r>
            <a:r>
              <a:rPr lang="ar-SA" sz="2000" b="1" dirty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على نفس النقاط التي حصلت عليها المدرسة.</a:t>
            </a:r>
            <a:endParaRPr lang="ar-SA" sz="2000" b="1" dirty="0" smtClean="0">
              <a:ln w="18415" cmpd="sng">
                <a:noFill/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e_Hani" panose="02060603050605020204" pitchFamily="18" charset="-78"/>
              <a:cs typeface="AL-Mohanad Bold" pitchFamily="2" charset="-78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683568" y="188640"/>
            <a:ext cx="7344816" cy="4770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ar-SA" sz="2500" b="1" dirty="0">
                <a:ln w="18415" cmpd="sng">
                  <a:noFill/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مؤشر درجة رضا أولياء أمور الطلاب عن </a:t>
            </a:r>
            <a:r>
              <a:rPr lang="ar-SA" sz="2500" b="1" dirty="0" smtClean="0">
                <a:ln w="18415" cmpd="sng">
                  <a:noFill/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تعليم أبنائهم</a:t>
            </a:r>
            <a:r>
              <a:rPr lang="ar-SA" sz="2500" b="1" dirty="0" smtClean="0">
                <a:ln w="18415" cmpd="sng">
                  <a:noFill/>
                  <a:prstDash val="solid"/>
                </a:ln>
                <a:solidFill>
                  <a:schemeClr val="tx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( فصلي وسنوي )</a:t>
            </a:r>
            <a:endParaRPr lang="ar-SA" sz="2500" b="1" dirty="0">
              <a:ln w="18415" cmpd="sng">
                <a:noFill/>
                <a:prstDash val="solid"/>
              </a:ln>
              <a:solidFill>
                <a:schemeClr val="tx2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e_Hani" panose="02060603050605020204" pitchFamily="18" charset="-78"/>
              <a:cs typeface="AL-Mohanad Bold" pitchFamily="2" charset="-78"/>
            </a:endParaRPr>
          </a:p>
        </p:txBody>
      </p:sp>
      <p:sp>
        <p:nvSpPr>
          <p:cNvPr id="6" name="TextBox 1"/>
          <p:cNvSpPr txBox="1"/>
          <p:nvPr/>
        </p:nvSpPr>
        <p:spPr>
          <a:xfrm>
            <a:off x="2000933" y="1271082"/>
            <a:ext cx="6963555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tx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 المدرسة </a:t>
            </a:r>
            <a:r>
              <a:rPr lang="ar-SA" sz="2000" b="1" dirty="0">
                <a:ln w="18415" cmpd="sng">
                  <a:noFill/>
                  <a:prstDash val="solid"/>
                </a:ln>
                <a:solidFill>
                  <a:schemeClr val="tx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: </a:t>
            </a:r>
            <a:r>
              <a:rPr lang="ar-SA" sz="2000" b="1" dirty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 متوسط </a:t>
            </a:r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تقييم درجة </a:t>
            </a:r>
            <a:r>
              <a:rPr lang="ar-SA" sz="2000" b="1" dirty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رضا جميع أولياء أمور الطلاب عن تربية وتعليم أبنائهم</a:t>
            </a:r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.</a:t>
            </a:r>
            <a:endParaRPr lang="ar-SA" sz="2000" b="1" dirty="0" smtClean="0">
              <a:ln w="18415" cmpd="sng">
                <a:noFill/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e_Hani" panose="02060603050605020204" pitchFamily="18" charset="-78"/>
              <a:cs typeface="AL-Mohanad Bold" pitchFamily="2" charset="-78"/>
            </a:endParaRPr>
          </a:p>
        </p:txBody>
      </p:sp>
      <p:sp>
        <p:nvSpPr>
          <p:cNvPr id="8" name="TextBox 1"/>
          <p:cNvSpPr txBox="1"/>
          <p:nvPr/>
        </p:nvSpPr>
        <p:spPr>
          <a:xfrm>
            <a:off x="683568" y="1772816"/>
            <a:ext cx="8280921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tx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مكتب التعليم أو </a:t>
            </a:r>
            <a:r>
              <a:rPr lang="ar-SA" sz="2000" b="1" dirty="0">
                <a:ln w="18415" cmpd="sng">
                  <a:noFill/>
                  <a:prstDash val="solid"/>
                </a:ln>
                <a:solidFill>
                  <a:schemeClr val="tx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إدارة الإشراف : </a:t>
            </a:r>
            <a:r>
              <a:rPr lang="ar-SA" sz="2000" b="1" dirty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متوسط أولياء أو .التقييم لجميع الأمور بإدارة الإشراف مكتب التعليم.</a:t>
            </a:r>
            <a:endParaRPr lang="ar-SA" sz="2000" b="1" dirty="0" smtClean="0">
              <a:ln w="18415" cmpd="sng">
                <a:noFill/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e_Hani" panose="02060603050605020204" pitchFamily="18" charset="-78"/>
              <a:cs typeface="AL-Mohanad Bold" pitchFamily="2" charset="-78"/>
            </a:endParaRPr>
          </a:p>
        </p:txBody>
      </p:sp>
      <p:sp>
        <p:nvSpPr>
          <p:cNvPr id="12" name="مربع نص 11"/>
          <p:cNvSpPr txBox="1"/>
          <p:nvPr/>
        </p:nvSpPr>
        <p:spPr>
          <a:xfrm rot="5400000">
            <a:off x="7248980" y="3542528"/>
            <a:ext cx="2720335" cy="477054"/>
          </a:xfrm>
          <a:prstGeom prst="rect">
            <a:avLst/>
          </a:prstGeom>
          <a:solidFill>
            <a:srgbClr val="FFC000"/>
          </a:solidFill>
        </p:spPr>
        <p:txBody>
          <a:bodyPr wrap="square" rtlCol="1">
            <a:spAutoFit/>
          </a:bodyPr>
          <a:lstStyle/>
          <a:p>
            <a:pPr algn="ctr"/>
            <a:r>
              <a:rPr lang="ar-SA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itchFamily="18" charset="-78"/>
                <a:cs typeface="AL-Mohanad Bold" pitchFamily="2" charset="-78"/>
              </a:rPr>
              <a:t>التعليمات والضوابط</a:t>
            </a:r>
            <a:endParaRPr lang="ar-SA" sz="2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Arabic" pitchFamily="18" charset="-78"/>
              <a:cs typeface="AL-Mohanad Bold" pitchFamily="2" charset="-78"/>
            </a:endParaRPr>
          </a:p>
        </p:txBody>
      </p:sp>
      <p:sp>
        <p:nvSpPr>
          <p:cNvPr id="14" name="TextBox 1"/>
          <p:cNvSpPr txBox="1"/>
          <p:nvPr/>
        </p:nvSpPr>
        <p:spPr>
          <a:xfrm>
            <a:off x="287673" y="2445856"/>
            <a:ext cx="8028924" cy="1631216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1. رسالة </a:t>
            </a:r>
            <a:r>
              <a:rPr lang="ar-SA" sz="2000" b="1" dirty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إلكترونية ينفذها البرنامج كل فصل دراسي يجيب فيها ولي الأمر ( أب ـ أم ) على </a:t>
            </a:r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سؤالين: </a:t>
            </a:r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السؤال </a:t>
            </a:r>
            <a:r>
              <a:rPr lang="ar-SA" sz="2000" b="1" dirty="0">
                <a:ln w="18415" cmpd="sng">
                  <a:noFill/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الأول : ما درجة رضاك عن أداء المدرسة . تعليم ابنك ؟ </a:t>
            </a:r>
            <a:endParaRPr lang="ar-SA" sz="2000" b="1" dirty="0" smtClean="0">
              <a:ln w="18415" cmpd="sng">
                <a:noFill/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e_Hani" panose="02060603050605020204" pitchFamily="18" charset="-78"/>
              <a:cs typeface="AL-Mohanad Bold" pitchFamily="2" charset="-78"/>
            </a:endParaRPr>
          </a:p>
          <a:p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"</a:t>
            </a:r>
            <a:r>
              <a:rPr lang="ar-SA" sz="2000" b="1" dirty="0">
                <a:ln w="18415" cmpd="sng">
                  <a:noFill/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مقياس خماسي" (عالية ـ جيدة ـ متوسطة ـ قليلة ـ غير </a:t>
            </a:r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راض)</a:t>
            </a:r>
          </a:p>
          <a:p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السؤال </a:t>
            </a:r>
            <a:r>
              <a:rPr lang="ar-SA" sz="2000" b="1" dirty="0">
                <a:ln w="18415" cmpd="sng">
                  <a:noFill/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الثاني ، ما درجة رضاك عن أداء المدرسة </a:t>
            </a:r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في التربية </a:t>
            </a:r>
            <a:r>
              <a:rPr lang="ar-SA" sz="2000" b="1" dirty="0">
                <a:ln w="18415" cmpd="sng">
                  <a:noFill/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السلوكية للطلاب ؟ </a:t>
            </a:r>
            <a:endParaRPr lang="ar-SA" sz="2000" b="1" dirty="0" smtClean="0">
              <a:ln w="18415" cmpd="sng">
                <a:noFill/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e_Hani" panose="02060603050605020204" pitchFamily="18" charset="-78"/>
              <a:cs typeface="AL-Mohanad Bold" pitchFamily="2" charset="-78"/>
            </a:endParaRPr>
          </a:p>
          <a:p>
            <a:r>
              <a:rPr lang="ar-SA" sz="2000" b="1" dirty="0">
                <a:ln w="18415" cmpd="sng">
                  <a:noFill/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"</a:t>
            </a:r>
            <a:r>
              <a:rPr lang="ar-SA" sz="2000" b="1" dirty="0">
                <a:ln w="18415" cmpd="sng">
                  <a:noFill/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مقياس خماسي" (عالية </a:t>
            </a:r>
            <a:r>
              <a:rPr lang="ar-SA" sz="2000" b="1" dirty="0">
                <a:ln w="18415" cmpd="sng">
                  <a:noFill/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سيادة </a:t>
            </a:r>
            <a:r>
              <a:rPr lang="ar-SA" sz="2000" b="1" dirty="0">
                <a:ln w="18415" cmpd="sng">
                  <a:noFill/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متوسطة . قليلة. </a:t>
            </a:r>
            <a:r>
              <a:rPr lang="ar-SA" sz="2000" b="1" dirty="0">
                <a:ln w="18415" cmpd="sng">
                  <a:noFill/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غير </a:t>
            </a:r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راض).</a:t>
            </a:r>
            <a:endParaRPr lang="ar-SA" sz="2000" b="1" dirty="0">
              <a:ln w="18415" cmpd="sng">
                <a:noFill/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e_Hani" panose="02060603050605020204" pitchFamily="18" charset="-78"/>
              <a:cs typeface="AL-Mohanad Bold" pitchFamily="2" charset="-78"/>
            </a:endParaRPr>
          </a:p>
        </p:txBody>
      </p:sp>
      <p:sp>
        <p:nvSpPr>
          <p:cNvPr id="16" name="TextBox 1"/>
          <p:cNvSpPr txBox="1"/>
          <p:nvPr/>
        </p:nvSpPr>
        <p:spPr>
          <a:xfrm>
            <a:off x="2411760" y="4149080"/>
            <a:ext cx="5868944" cy="40011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2. يحق </a:t>
            </a:r>
            <a:r>
              <a:rPr lang="ar-SA" sz="2000" b="1" dirty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لكل ولي أمر إبداء رأيه مرتين باعتبار مرة واحدة للأب ومرة للأم</a:t>
            </a:r>
            <a:endParaRPr lang="ar-SA" sz="2000" b="1" dirty="0" smtClean="0">
              <a:ln w="18415" cmpd="sng">
                <a:noFill/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e_Hani" panose="02060603050605020204" pitchFamily="18" charset="-78"/>
              <a:cs typeface="AL-Mohanad Bold" pitchFamily="2" charset="-78"/>
            </a:endParaRPr>
          </a:p>
        </p:txBody>
      </p:sp>
      <p:sp>
        <p:nvSpPr>
          <p:cNvPr id="18" name="TextBox 1"/>
          <p:cNvSpPr txBox="1"/>
          <p:nvPr/>
        </p:nvSpPr>
        <p:spPr>
          <a:xfrm>
            <a:off x="3131839" y="4613066"/>
            <a:ext cx="5148865" cy="40011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000" b="1" dirty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3. الذي يحدد من يشارك هو رقم الجوال المرصود له برنامج </a:t>
            </a:r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نور.</a:t>
            </a:r>
            <a:endParaRPr lang="ar-SA" sz="2000" b="1" dirty="0" smtClean="0">
              <a:ln w="18415" cmpd="sng">
                <a:noFill/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e_Hani" panose="02060603050605020204" pitchFamily="18" charset="-78"/>
              <a:cs typeface="AL-Mohanad Bold" pitchFamily="2" charset="-78"/>
            </a:endParaRPr>
          </a:p>
        </p:txBody>
      </p:sp>
      <p:sp>
        <p:nvSpPr>
          <p:cNvPr id="13" name="TextBox 1"/>
          <p:cNvSpPr txBox="1"/>
          <p:nvPr/>
        </p:nvSpPr>
        <p:spPr>
          <a:xfrm>
            <a:off x="2411760" y="5085184"/>
            <a:ext cx="5868943" cy="40011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000" b="1" dirty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4. يضمن البرنامج مصداقية النتائج </a:t>
            </a:r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بعدم إمكانية </a:t>
            </a:r>
            <a:r>
              <a:rPr lang="ar-SA" sz="2000" b="1" dirty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دخول غير ولي </a:t>
            </a:r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الأمر.</a:t>
            </a:r>
            <a:endParaRPr lang="ar-SA" sz="2000" b="1" dirty="0" smtClean="0">
              <a:ln w="18415" cmpd="sng">
                <a:noFill/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e_Hani" panose="02060603050605020204" pitchFamily="18" charset="-78"/>
              <a:cs typeface="AL-Mohanad Bold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28296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12" grpId="0" animBg="1"/>
      <p:bldP spid="14" grpId="0" animBg="1"/>
      <p:bldP spid="16" grpId="0" animBg="1"/>
      <p:bldP spid="18" grpId="0" animBg="1"/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683568" y="188640"/>
            <a:ext cx="7344816" cy="4770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ar-SA" sz="2500" b="1" dirty="0" smtClean="0">
                <a:ln w="18415" cmpd="sng">
                  <a:noFill/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مؤشر تزويد </a:t>
            </a:r>
            <a:r>
              <a:rPr lang="ar-SA" sz="2500" b="1" dirty="0">
                <a:ln w="18415" cmpd="sng">
                  <a:noFill/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أولياء أمور الطلاب بمستوى أداء </a:t>
            </a:r>
            <a:r>
              <a:rPr lang="ar-SA" sz="2500" b="1" dirty="0" smtClean="0">
                <a:ln w="18415" cmpd="sng">
                  <a:noFill/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مستوى أداء أبنائهم</a:t>
            </a:r>
            <a:endParaRPr lang="ar-SA" sz="2500" b="1" dirty="0">
              <a:ln w="18415" cmpd="sng">
                <a:noFill/>
                <a:prstDash val="solid"/>
              </a:ln>
              <a:solidFill>
                <a:schemeClr val="tx2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e_Hani" panose="02060603050605020204" pitchFamily="18" charset="-78"/>
              <a:cs typeface="AL-Mohanad Bold" pitchFamily="2" charset="-78"/>
            </a:endParaRPr>
          </a:p>
        </p:txBody>
      </p:sp>
      <p:sp>
        <p:nvSpPr>
          <p:cNvPr id="8" name="TextBox 1"/>
          <p:cNvSpPr txBox="1"/>
          <p:nvPr/>
        </p:nvSpPr>
        <p:spPr>
          <a:xfrm>
            <a:off x="3995936" y="940658"/>
            <a:ext cx="4824537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tx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الحصول على مستوى أداء مدارس الأبناء حق لولي الأمر</a:t>
            </a:r>
            <a:endParaRPr lang="ar-SA" sz="2000" b="1" dirty="0" smtClean="0">
              <a:ln w="18415" cmpd="sng">
                <a:noFill/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e_Hani" panose="02060603050605020204" pitchFamily="18" charset="-78"/>
              <a:cs typeface="AL-Mohanad Bold" pitchFamily="2" charset="-78"/>
            </a:endParaRPr>
          </a:p>
        </p:txBody>
      </p:sp>
      <p:sp>
        <p:nvSpPr>
          <p:cNvPr id="12" name="مربع نص 11"/>
          <p:cNvSpPr txBox="1"/>
          <p:nvPr/>
        </p:nvSpPr>
        <p:spPr>
          <a:xfrm rot="5400000">
            <a:off x="7248980" y="2982433"/>
            <a:ext cx="2720335" cy="477054"/>
          </a:xfrm>
          <a:prstGeom prst="rect">
            <a:avLst/>
          </a:prstGeom>
          <a:solidFill>
            <a:srgbClr val="FFC000"/>
          </a:solidFill>
        </p:spPr>
        <p:txBody>
          <a:bodyPr wrap="square" rtlCol="1">
            <a:spAutoFit/>
          </a:bodyPr>
          <a:lstStyle/>
          <a:p>
            <a:pPr algn="ctr"/>
            <a:r>
              <a:rPr lang="ar-SA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itchFamily="18" charset="-78"/>
                <a:cs typeface="AL-Mohanad Bold" pitchFamily="2" charset="-78"/>
              </a:rPr>
              <a:t>التعليمات والضوابط</a:t>
            </a:r>
            <a:endParaRPr lang="ar-SA" sz="2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Arabic" pitchFamily="18" charset="-78"/>
              <a:cs typeface="AL-Mohanad Bold" pitchFamily="2" charset="-78"/>
            </a:endParaRPr>
          </a:p>
        </p:txBody>
      </p:sp>
      <p:sp>
        <p:nvSpPr>
          <p:cNvPr id="14" name="TextBox 1"/>
          <p:cNvSpPr txBox="1"/>
          <p:nvPr/>
        </p:nvSpPr>
        <p:spPr>
          <a:xfrm>
            <a:off x="251779" y="1844824"/>
            <a:ext cx="8028924" cy="707886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457200" indent="-457200">
              <a:buAutoNum type="arabicPeriod"/>
            </a:pPr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يُزوّد </a:t>
            </a:r>
            <a:r>
              <a:rPr lang="ar-SA" sz="2000" b="1" dirty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البرنامج الإلكتروني الوزاري أولياء أمور الطلاب مباشرة بمستوى أداء مدارس أبنائهم </a:t>
            </a:r>
            <a:endParaRPr lang="ar-SA" sz="2000" b="1" dirty="0" smtClean="0">
              <a:ln w="18415" cmpd="sng">
                <a:noFill/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e_Hani" panose="02060603050605020204" pitchFamily="18" charset="-78"/>
              <a:cs typeface="AL-Mohanad Bold" pitchFamily="2" charset="-78"/>
            </a:endParaRPr>
          </a:p>
          <a:p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رتبيًا و فئوبًا </a:t>
            </a:r>
            <a:r>
              <a:rPr lang="ar-SA" sz="2000" b="1" dirty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كل فصل </a:t>
            </a:r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دراسي.</a:t>
            </a:r>
            <a:endParaRPr lang="ar-SA" sz="2000" b="1" dirty="0">
              <a:ln w="18415" cmpd="sng">
                <a:noFill/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e_Hani" panose="02060603050605020204" pitchFamily="18" charset="-78"/>
              <a:cs typeface="AL-Mohanad Bold" pitchFamily="2" charset="-78"/>
            </a:endParaRPr>
          </a:p>
        </p:txBody>
      </p:sp>
      <p:sp>
        <p:nvSpPr>
          <p:cNvPr id="16" name="TextBox 1"/>
          <p:cNvSpPr txBox="1"/>
          <p:nvPr/>
        </p:nvSpPr>
        <p:spPr>
          <a:xfrm>
            <a:off x="2051720" y="2636912"/>
            <a:ext cx="6228984" cy="40011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2. </a:t>
            </a:r>
            <a:r>
              <a:rPr lang="ar-SA" sz="2000" b="1" dirty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ترد المعلومة لولي الأمر على رقم الاتصال لولي الأمر المدون. في برنامج </a:t>
            </a:r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نور.</a:t>
            </a:r>
            <a:endParaRPr lang="ar-SA" sz="2000" b="1" dirty="0" smtClean="0">
              <a:ln w="18415" cmpd="sng">
                <a:noFill/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e_Hani" panose="02060603050605020204" pitchFamily="18" charset="-78"/>
              <a:cs typeface="AL-Mohanad Bold" pitchFamily="2" charset="-78"/>
            </a:endParaRPr>
          </a:p>
        </p:txBody>
      </p:sp>
      <p:sp>
        <p:nvSpPr>
          <p:cNvPr id="18" name="TextBox 1"/>
          <p:cNvSpPr txBox="1"/>
          <p:nvPr/>
        </p:nvSpPr>
        <p:spPr>
          <a:xfrm>
            <a:off x="2051721" y="3140968"/>
            <a:ext cx="6228984" cy="40011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000" b="1" dirty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3. يمكن </a:t>
            </a:r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لولي </a:t>
            </a:r>
            <a:r>
              <a:rPr lang="ar-SA" sz="2000" b="1" dirty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الأمر تحديث رقم الاتصال مباشرة عن طريق برنامج </a:t>
            </a:r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نور.</a:t>
            </a:r>
            <a:endParaRPr lang="ar-SA" sz="2000" b="1" dirty="0" smtClean="0">
              <a:ln w="18415" cmpd="sng">
                <a:noFill/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e_Hani" panose="02060603050605020204" pitchFamily="18" charset="-78"/>
              <a:cs typeface="AL-Mohanad Bold" pitchFamily="2" charset="-78"/>
            </a:endParaRPr>
          </a:p>
        </p:txBody>
      </p:sp>
      <p:sp>
        <p:nvSpPr>
          <p:cNvPr id="19" name="مربع نص 18"/>
          <p:cNvSpPr txBox="1"/>
          <p:nvPr/>
        </p:nvSpPr>
        <p:spPr>
          <a:xfrm>
            <a:off x="231156" y="5085184"/>
            <a:ext cx="8616519" cy="430887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r>
              <a:rPr lang="ar-SA" sz="2200" b="1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وزن هذا </a:t>
            </a:r>
            <a:r>
              <a:rPr lang="ar-SA" sz="2200" b="1" dirty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المؤشر </a:t>
            </a:r>
            <a:r>
              <a:rPr lang="ar-SA" sz="2200" b="1" dirty="0" smtClean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: </a:t>
            </a:r>
            <a:r>
              <a:rPr lang="ar-SA" sz="2200" b="1" dirty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لا تحصل المدرسة أو المعلم أو إدارة الإشراف او مكتب التعليم على </a:t>
            </a:r>
            <a:r>
              <a:rPr lang="ar-SA" sz="2200" b="1" dirty="0" smtClean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نقاط </a:t>
            </a:r>
            <a:r>
              <a:rPr lang="ar-SA" sz="2200" b="1" dirty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هذا </a:t>
            </a:r>
            <a:r>
              <a:rPr lang="ar-SA" sz="2200" b="1" dirty="0" smtClean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المؤشر.</a:t>
            </a:r>
            <a:endParaRPr lang="ar-SA" sz="2200" b="1" dirty="0">
              <a:ln w="18415" cmpd="sng">
                <a:noFill/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e_Hani" panose="02060603050605020204" pitchFamily="18" charset="-78"/>
              <a:cs typeface="AL-Mohanad Bold" pitchFamily="2" charset="-78"/>
            </a:endParaRPr>
          </a:p>
        </p:txBody>
      </p:sp>
      <p:sp>
        <p:nvSpPr>
          <p:cNvPr id="13" name="TextBox 1"/>
          <p:cNvSpPr txBox="1"/>
          <p:nvPr/>
        </p:nvSpPr>
        <p:spPr>
          <a:xfrm>
            <a:off x="2411760" y="3604954"/>
            <a:ext cx="5868943" cy="40011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000" b="1" dirty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4. يضمن البرنامج مصداقية النتائج </a:t>
            </a:r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بعدم إمكانية </a:t>
            </a:r>
            <a:r>
              <a:rPr lang="ar-SA" sz="2000" b="1" dirty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دخول غير ولي </a:t>
            </a:r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الأمر.</a:t>
            </a:r>
            <a:endParaRPr lang="ar-SA" sz="2000" b="1" dirty="0" smtClean="0">
              <a:ln w="18415" cmpd="sng">
                <a:noFill/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e_Hani" panose="02060603050605020204" pitchFamily="18" charset="-78"/>
              <a:cs typeface="AL-Mohanad Bold" pitchFamily="2" charset="-78"/>
            </a:endParaRPr>
          </a:p>
        </p:txBody>
      </p:sp>
      <p:sp>
        <p:nvSpPr>
          <p:cNvPr id="15" name="TextBox 1"/>
          <p:cNvSpPr txBox="1"/>
          <p:nvPr/>
        </p:nvSpPr>
        <p:spPr>
          <a:xfrm>
            <a:off x="287674" y="4077072"/>
            <a:ext cx="8028924" cy="707886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5. نص </a:t>
            </a:r>
            <a:r>
              <a:rPr lang="ar-SA" sz="2000" b="1" dirty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لولي </a:t>
            </a:r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الأمر: عزيزي </a:t>
            </a:r>
            <a:r>
              <a:rPr lang="ar-SA" sz="2000" b="1" dirty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ولي الأمر : ترتيب مستوى أداء مدرسة (. ..) ابنكم /ابنتكم ( ...) من (...) على مستوى مكتب التعليم أو </a:t>
            </a:r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إدارة التعليم </a:t>
            </a:r>
            <a:r>
              <a:rPr lang="ar-SA" sz="2000" b="1" dirty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فتة أدائها (. </a:t>
            </a:r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....) </a:t>
            </a:r>
            <a:r>
              <a:rPr lang="ar-SA" sz="2000" b="1" dirty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ويمكنكم المشاركة </a:t>
            </a:r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في تقييم أداء المدرسة.</a:t>
            </a:r>
            <a:endParaRPr lang="ar-SA" sz="2000" b="1" dirty="0" smtClean="0">
              <a:ln w="18415" cmpd="sng">
                <a:noFill/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e_Hani" panose="02060603050605020204" pitchFamily="18" charset="-78"/>
              <a:cs typeface="AL-Mohanad Bold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55036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2" grpId="0" animBg="1"/>
      <p:bldP spid="14" grpId="0" animBg="1"/>
      <p:bldP spid="16" grpId="0" animBg="1"/>
      <p:bldP spid="18" grpId="0" animBg="1"/>
      <p:bldP spid="19" grpId="0" animBg="1"/>
      <p:bldP spid="13" grpId="0" animBg="1"/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722376" y="1456184"/>
            <a:ext cx="7772400" cy="18288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ar-SA" sz="6600" b="0" dirty="0" smtClean="0">
                <a:solidFill>
                  <a:srgbClr val="2315D3"/>
                </a:solidFill>
                <a:latin typeface="Arabic Typesetting" pitchFamily="66" charset="-78"/>
                <a:cs typeface="Arabic Typesetting" pitchFamily="66" charset="-78"/>
              </a:rPr>
              <a:t>السلام عليكم ورحمة الله وبركاته</a:t>
            </a:r>
            <a:endParaRPr lang="ar-SA" sz="6600" b="0" dirty="0">
              <a:solidFill>
                <a:srgbClr val="2315D3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722376" y="3757040"/>
            <a:ext cx="7772400" cy="219224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algn="ctr"/>
            <a:endParaRPr lang="ar-SA" b="1" dirty="0" smtClean="0">
              <a:solidFill>
                <a:srgbClr val="2315D3"/>
              </a:solidFill>
              <a:latin typeface="Simplified Arabic" pitchFamily="18" charset="-78"/>
              <a:cs typeface="Simplified Arabic" pitchFamily="18" charset="-78"/>
            </a:endParaRPr>
          </a:p>
          <a:p>
            <a:pPr algn="ctr">
              <a:spcBef>
                <a:spcPct val="0"/>
              </a:spcBef>
            </a:pPr>
            <a:r>
              <a:rPr lang="ar-SA" sz="6600" dirty="0">
                <a:solidFill>
                  <a:schemeClr val="tx1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Arabic Typesetting" pitchFamily="66" charset="-78"/>
                <a:ea typeface="+mj-ea"/>
                <a:cs typeface="Arabic Typesetting" pitchFamily="66" charset="-78"/>
              </a:rPr>
              <a:t>نرحب بالأخوة الأعزاء</a:t>
            </a:r>
          </a:p>
          <a:p>
            <a:pPr algn="ctr">
              <a:spcBef>
                <a:spcPct val="0"/>
              </a:spcBef>
            </a:pPr>
            <a:r>
              <a:rPr lang="ar-SA" sz="6600" dirty="0">
                <a:solidFill>
                  <a:schemeClr val="tx1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Arabic Typesetting" pitchFamily="66" charset="-78"/>
                <a:ea typeface="+mj-ea"/>
                <a:cs typeface="Arabic Typesetting" pitchFamily="66" charset="-78"/>
              </a:rPr>
              <a:t> أجمل ترحيب...</a:t>
            </a:r>
          </a:p>
          <a:p>
            <a:pPr algn="ctr"/>
            <a:endParaRPr lang="ar-SA" dirty="0">
              <a:solidFill>
                <a:srgbClr val="2315D3"/>
              </a:solidFill>
              <a:latin typeface="Simplified Arabic" pitchFamily="18" charset="-78"/>
              <a:cs typeface="Simplified Arabic" pitchFamily="18" charset="-78"/>
            </a:endParaRPr>
          </a:p>
          <a:p>
            <a:pPr algn="ctr"/>
            <a:endParaRPr lang="ar-SA" dirty="0" smtClean="0">
              <a:solidFill>
                <a:srgbClr val="2315D3"/>
              </a:solidFill>
              <a:latin typeface="Simplified Arabic" pitchFamily="18" charset="-78"/>
              <a:cs typeface="Simplified Arabic" pitchFamily="18" charset="-78"/>
            </a:endParaRPr>
          </a:p>
          <a:p>
            <a:pPr marL="493776" indent="-457200" algn="ctr">
              <a:buFont typeface="Wingdings 2"/>
              <a:buAutoNum type="arabic1Minus"/>
            </a:pPr>
            <a:endParaRPr lang="ar-SA" dirty="0">
              <a:solidFill>
                <a:srgbClr val="2315D3"/>
              </a:solidFill>
            </a:endParaRPr>
          </a:p>
          <a:p>
            <a:pPr marL="493776" indent="-457200" algn="ctr">
              <a:buAutoNum type="arabic1Minus"/>
            </a:pPr>
            <a:endParaRPr lang="ar-SA" dirty="0">
              <a:solidFill>
                <a:srgbClr val="2315D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331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/>
          <p:nvPr/>
        </p:nvSpPr>
        <p:spPr>
          <a:xfrm>
            <a:off x="5482710" y="692696"/>
            <a:ext cx="3481778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tx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المعلم</a:t>
            </a:r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 </a:t>
            </a:r>
            <a:r>
              <a:rPr lang="ar-SA" sz="2000" b="1" dirty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: يحصل على نفس </a:t>
            </a:r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نقاط المدرسة</a:t>
            </a:r>
            <a:r>
              <a:rPr lang="ar-SA" sz="2000" b="1" dirty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.</a:t>
            </a:r>
            <a:endParaRPr lang="ar-SA" sz="2000" b="1" dirty="0" smtClean="0">
              <a:ln w="18415" cmpd="sng">
                <a:noFill/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e_Hani" panose="02060603050605020204" pitchFamily="18" charset="-78"/>
              <a:cs typeface="AL-Mohanad Bold" pitchFamily="2" charset="-78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2483768" y="188640"/>
            <a:ext cx="4320480" cy="4770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ar-SA" sz="2500" b="1" dirty="0">
                <a:ln w="18415" cmpd="sng">
                  <a:noFill/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مؤشر التأثير على سلوك الطلاب </a:t>
            </a:r>
            <a:endParaRPr lang="ar-SA" sz="2500" b="1" dirty="0">
              <a:ln w="18415" cmpd="sng">
                <a:noFill/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e_Hani" panose="02060603050605020204" pitchFamily="18" charset="-78"/>
              <a:cs typeface="AL-Mohanad Bold" pitchFamily="2" charset="-78"/>
            </a:endParaRPr>
          </a:p>
        </p:txBody>
      </p:sp>
      <p:sp>
        <p:nvSpPr>
          <p:cNvPr id="6" name="TextBox 1"/>
          <p:cNvSpPr txBox="1"/>
          <p:nvPr/>
        </p:nvSpPr>
        <p:spPr>
          <a:xfrm>
            <a:off x="2000933" y="1196752"/>
            <a:ext cx="6963555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tx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 المدرسة </a:t>
            </a:r>
            <a:r>
              <a:rPr lang="ar-SA" sz="2000" b="1" dirty="0">
                <a:ln w="18415" cmpd="sng">
                  <a:noFill/>
                  <a:prstDash val="solid"/>
                </a:ln>
                <a:solidFill>
                  <a:schemeClr val="tx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: </a:t>
            </a:r>
            <a:r>
              <a:rPr lang="ar-SA" sz="2000" b="1" dirty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متوسط </a:t>
            </a:r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النقاط المرصودة </a:t>
            </a:r>
            <a:r>
              <a:rPr lang="ar-SA" sz="2000" b="1" dirty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من المشرفين أتناء الزيارة </a:t>
            </a:r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الاعتيادية</a:t>
            </a:r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.</a:t>
            </a:r>
            <a:endParaRPr lang="ar-SA" sz="2000" b="1" dirty="0" smtClean="0">
              <a:ln w="18415" cmpd="sng">
                <a:noFill/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e_Hani" panose="02060603050605020204" pitchFamily="18" charset="-78"/>
              <a:cs typeface="AL-Mohanad Bold" pitchFamily="2" charset="-78"/>
            </a:endParaRPr>
          </a:p>
        </p:txBody>
      </p:sp>
      <p:sp>
        <p:nvSpPr>
          <p:cNvPr id="7" name="TextBox 1"/>
          <p:cNvSpPr txBox="1"/>
          <p:nvPr/>
        </p:nvSpPr>
        <p:spPr>
          <a:xfrm>
            <a:off x="1944567" y="2164794"/>
            <a:ext cx="7019921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tx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المشرف : </a:t>
            </a:r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رصد للنقاط </a:t>
            </a:r>
            <a:r>
              <a:rPr lang="ar-SA" sz="2000" b="1" dirty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أثناء الزيارة الاعتيادية من خلال المشاهدات غير </a:t>
            </a:r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المستهدفة</a:t>
            </a:r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.</a:t>
            </a:r>
            <a:endParaRPr lang="ar-SA" sz="2000" b="1" dirty="0" smtClean="0">
              <a:ln w="18415" cmpd="sng">
                <a:noFill/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e_Hani" panose="02060603050605020204" pitchFamily="18" charset="-78"/>
              <a:cs typeface="AL-Mohanad Bold" pitchFamily="2" charset="-78"/>
            </a:endParaRPr>
          </a:p>
        </p:txBody>
      </p:sp>
      <p:sp>
        <p:nvSpPr>
          <p:cNvPr id="8" name="TextBox 1"/>
          <p:cNvSpPr txBox="1"/>
          <p:nvPr/>
        </p:nvSpPr>
        <p:spPr>
          <a:xfrm>
            <a:off x="323529" y="3153668"/>
            <a:ext cx="8640960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tx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مكتب التعليم أو </a:t>
            </a:r>
            <a:r>
              <a:rPr lang="ar-SA" sz="2000" b="1" dirty="0">
                <a:ln w="18415" cmpd="sng">
                  <a:noFill/>
                  <a:prstDash val="solid"/>
                </a:ln>
                <a:solidFill>
                  <a:schemeClr val="tx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إدارة الإشراف : </a:t>
            </a:r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استكمال رصد جميع المدارس بشرط استيفاء ست حالات رصد لكل مدرسة.</a:t>
            </a:r>
          </a:p>
        </p:txBody>
      </p:sp>
      <p:sp>
        <p:nvSpPr>
          <p:cNvPr id="9" name="TextBox 1"/>
          <p:cNvSpPr txBox="1"/>
          <p:nvPr/>
        </p:nvSpPr>
        <p:spPr>
          <a:xfrm>
            <a:off x="2434816" y="4170288"/>
            <a:ext cx="6527961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tx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رئيس القسم :</a:t>
            </a:r>
            <a:r>
              <a:rPr lang="ar-SA" sz="2000" b="1" dirty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 </a:t>
            </a:r>
            <a:r>
              <a:rPr lang="ar-SA" sz="2000" b="1" dirty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قياس درجة مصداقية المشرف منح نقاط التأثير </a:t>
            </a:r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في سلوك </a:t>
            </a:r>
            <a:r>
              <a:rPr lang="ar-SA" sz="2000" b="1" dirty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الطلاب.</a:t>
            </a:r>
            <a:endParaRPr lang="ar-SA" sz="2000" b="1" dirty="0" smtClean="0">
              <a:ln w="18415" cmpd="sng">
                <a:noFill/>
                <a:prstDash val="solid"/>
              </a:ln>
              <a:solidFill>
                <a:schemeClr val="tx2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e_Hani" panose="02060603050605020204" pitchFamily="18" charset="-78"/>
              <a:cs typeface="AL-Mohanad Bold" pitchFamily="2" charset="-78"/>
            </a:endParaRPr>
          </a:p>
        </p:txBody>
      </p:sp>
      <p:sp>
        <p:nvSpPr>
          <p:cNvPr id="12" name="مربع نص 11"/>
          <p:cNvSpPr txBox="1"/>
          <p:nvPr/>
        </p:nvSpPr>
        <p:spPr>
          <a:xfrm rot="5400000">
            <a:off x="7673044" y="5461193"/>
            <a:ext cx="1872208" cy="400110"/>
          </a:xfrm>
          <a:prstGeom prst="rect">
            <a:avLst/>
          </a:prstGeom>
          <a:solidFill>
            <a:srgbClr val="FFC000"/>
          </a:solidFill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itchFamily="18" charset="-78"/>
                <a:cs typeface="AL-Mohanad Bold" pitchFamily="2" charset="-78"/>
              </a:rPr>
              <a:t>التعليمات والضوابط</a:t>
            </a:r>
            <a:endParaRPr lang="ar-SA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Arabic" pitchFamily="18" charset="-78"/>
              <a:cs typeface="AL-Mohanad Bold" pitchFamily="2" charset="-78"/>
            </a:endParaRPr>
          </a:p>
        </p:txBody>
      </p:sp>
      <p:sp>
        <p:nvSpPr>
          <p:cNvPr id="14" name="TextBox 1"/>
          <p:cNvSpPr txBox="1"/>
          <p:nvPr/>
        </p:nvSpPr>
        <p:spPr>
          <a:xfrm>
            <a:off x="2267744" y="4653136"/>
            <a:ext cx="6012960" cy="40011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1. يرصد </a:t>
            </a:r>
            <a:r>
              <a:rPr lang="ar-SA" sz="2000" b="1" dirty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المشرف التربوي أثناء الزيارة الاعتيادية له ولا يخصص لها </a:t>
            </a:r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زيارة.</a:t>
            </a:r>
            <a:endParaRPr lang="ar-SA" sz="2000" b="1" dirty="0" smtClean="0">
              <a:ln w="18415" cmpd="sng">
                <a:noFill/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e_Hani" panose="02060603050605020204" pitchFamily="18" charset="-78"/>
              <a:cs typeface="AL-Mohanad Bold" pitchFamily="2" charset="-78"/>
            </a:endParaRPr>
          </a:p>
        </p:txBody>
      </p:sp>
      <p:sp>
        <p:nvSpPr>
          <p:cNvPr id="16" name="TextBox 1"/>
          <p:cNvSpPr txBox="1"/>
          <p:nvPr/>
        </p:nvSpPr>
        <p:spPr>
          <a:xfrm>
            <a:off x="323530" y="5114806"/>
            <a:ext cx="7957176" cy="377026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1850" b="1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2. </a:t>
            </a:r>
            <a:r>
              <a:rPr lang="ar-SA" sz="1850" b="1" dirty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لا يعتمد المشرف التربوي أو يخصص وقت لملاحظة سلوكيات الطلاب </a:t>
            </a:r>
            <a:r>
              <a:rPr lang="ar-SA" sz="1850" b="1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 بل من خلال مشاهداته الاعتيادية</a:t>
            </a:r>
            <a:r>
              <a:rPr lang="ar-SA" sz="1850" b="1" dirty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.</a:t>
            </a:r>
            <a:endParaRPr lang="ar-SA" sz="1850" b="1" dirty="0" smtClean="0">
              <a:ln w="18415" cmpd="sng">
                <a:noFill/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e_Hani" panose="02060603050605020204" pitchFamily="18" charset="-78"/>
              <a:cs typeface="AL-Mohanad Bold" pitchFamily="2" charset="-78"/>
            </a:endParaRPr>
          </a:p>
        </p:txBody>
      </p:sp>
      <p:sp>
        <p:nvSpPr>
          <p:cNvPr id="18" name="TextBox 1"/>
          <p:cNvSpPr txBox="1"/>
          <p:nvPr/>
        </p:nvSpPr>
        <p:spPr>
          <a:xfrm>
            <a:off x="431540" y="5551140"/>
            <a:ext cx="7849165" cy="677108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1900" b="1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3. يلاحظ </a:t>
            </a:r>
            <a:r>
              <a:rPr lang="ar-SA" sz="1900" b="1" dirty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المشرف التربوي سلوكيات الطلاب من خلال أقوال </a:t>
            </a:r>
            <a:r>
              <a:rPr lang="ar-SA" sz="1900" b="1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وممارسات </a:t>
            </a:r>
            <a:r>
              <a:rPr lang="ar-SA" sz="1900" b="1" dirty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وأفعال وناتج سلوك ملاحظ ، بالإضافة إلى </a:t>
            </a:r>
            <a:r>
              <a:rPr lang="ar-SA" sz="1900" b="1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سلوكيات المدرسة </a:t>
            </a:r>
            <a:r>
              <a:rPr lang="ar-SA" sz="1900" b="1" dirty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الممارسة </a:t>
            </a:r>
            <a:r>
              <a:rPr lang="ar-SA" sz="1900" b="1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المؤثرة في تكوين قيم الطلاب .</a:t>
            </a:r>
            <a:endParaRPr lang="ar-SA" sz="1900" b="1" dirty="0" smtClean="0">
              <a:ln w="18415" cmpd="sng">
                <a:noFill/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e_Hani" panose="02060603050605020204" pitchFamily="18" charset="-78"/>
              <a:cs typeface="AL-Mohanad Bold" pitchFamily="2" charset="-78"/>
            </a:endParaRPr>
          </a:p>
        </p:txBody>
      </p:sp>
      <p:sp>
        <p:nvSpPr>
          <p:cNvPr id="13" name="TextBox 1"/>
          <p:cNvSpPr txBox="1"/>
          <p:nvPr/>
        </p:nvSpPr>
        <p:spPr>
          <a:xfrm>
            <a:off x="231157" y="1641500"/>
            <a:ext cx="8733331" cy="47705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000" b="1" dirty="0">
                <a:ln w="18415" cmpd="sng">
                  <a:noFill/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معيار </a:t>
            </a:r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المدرسة </a:t>
            </a:r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(</a:t>
            </a:r>
            <a:r>
              <a:rPr lang="ar-SA" sz="2000" b="1" dirty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عدد </a:t>
            </a:r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حالات رصد المشرف </a:t>
            </a:r>
            <a:r>
              <a:rPr lang="ar-SA" sz="2000" b="1" dirty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للسلوك </a:t>
            </a:r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في المدرسة ) </a:t>
            </a:r>
            <a:r>
              <a:rPr lang="ar-SA" sz="2500" b="1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= </a:t>
            </a:r>
            <a:r>
              <a:rPr lang="ar-SA" sz="2500" b="1" dirty="0" smtClean="0">
                <a:ln w="18415" cmpd="sng">
                  <a:noFill/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6</a:t>
            </a:r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في العام  و </a:t>
            </a:r>
            <a:r>
              <a:rPr lang="ar-SA" sz="2500" b="1" dirty="0" smtClean="0">
                <a:ln w="18415" cmpd="sng">
                  <a:noFill/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3</a:t>
            </a:r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 في الفصل </a:t>
            </a:r>
            <a:r>
              <a:rPr lang="ar-SA" sz="2000" b="1" dirty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الدراسي </a:t>
            </a:r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الواحد .</a:t>
            </a:r>
            <a:endParaRPr lang="ar-SA" sz="2000" b="1" dirty="0" smtClean="0">
              <a:ln w="18415" cmpd="sng">
                <a:noFill/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e_Hani" panose="02060603050605020204" pitchFamily="18" charset="-78"/>
              <a:cs typeface="AL-Mohanad Bold" pitchFamily="2" charset="-78"/>
            </a:endParaRPr>
          </a:p>
        </p:txBody>
      </p:sp>
      <p:sp>
        <p:nvSpPr>
          <p:cNvPr id="15" name="TextBox 1"/>
          <p:cNvSpPr txBox="1"/>
          <p:nvPr/>
        </p:nvSpPr>
        <p:spPr>
          <a:xfrm>
            <a:off x="1638388" y="2624212"/>
            <a:ext cx="7326101" cy="47705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500" b="1" dirty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معيار </a:t>
            </a:r>
            <a:r>
              <a:rPr lang="ar-SA" sz="2500" b="1" dirty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المشرف </a:t>
            </a:r>
            <a:r>
              <a:rPr lang="ar-SA" sz="2500" b="1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= </a:t>
            </a:r>
            <a:r>
              <a:rPr lang="ar-SA" sz="2500" b="1" dirty="0" smtClean="0">
                <a:ln w="18415" cmpd="sng">
                  <a:noFill/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6 × </a:t>
            </a:r>
            <a:r>
              <a:rPr lang="ar-SA" sz="2500" b="1" dirty="0">
                <a:ln w="18415" cmpd="sng">
                  <a:noFill/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إجمالي عدد المدارس / إجمالي عدد المشرفين.</a:t>
            </a:r>
          </a:p>
        </p:txBody>
      </p:sp>
      <p:sp>
        <p:nvSpPr>
          <p:cNvPr id="17" name="TextBox 1"/>
          <p:cNvSpPr txBox="1"/>
          <p:nvPr/>
        </p:nvSpPr>
        <p:spPr>
          <a:xfrm>
            <a:off x="3652900" y="3619624"/>
            <a:ext cx="5309877" cy="47705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000" b="1" dirty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معيار </a:t>
            </a:r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إدارة الإشراف أو مكتب التعليم </a:t>
            </a:r>
            <a:r>
              <a:rPr lang="ar-SA" sz="2500" b="1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=</a:t>
            </a:r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 </a:t>
            </a:r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6 × </a:t>
            </a:r>
            <a:r>
              <a:rPr lang="ar-SA" sz="2000" b="1" dirty="0">
                <a:ln w="18415" cmpd="sng">
                  <a:noFill/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إجمالي عدد المدارس </a:t>
            </a:r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.</a:t>
            </a:r>
            <a:endParaRPr lang="ar-SA" sz="2000" b="1" dirty="0">
              <a:ln w="18415" cmpd="sng">
                <a:noFill/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e_Hani" panose="02060603050605020204" pitchFamily="18" charset="-78"/>
              <a:cs typeface="AL-Mohanad Bold" pitchFamily="2" charset="-78"/>
            </a:endParaRPr>
          </a:p>
        </p:txBody>
      </p:sp>
      <p:sp>
        <p:nvSpPr>
          <p:cNvPr id="20" name="TextBox 1"/>
          <p:cNvSpPr txBox="1"/>
          <p:nvPr/>
        </p:nvSpPr>
        <p:spPr>
          <a:xfrm>
            <a:off x="231157" y="6275412"/>
            <a:ext cx="8049547" cy="40011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000" b="1" dirty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4. ليس هناك </a:t>
            </a:r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حدا </a:t>
            </a:r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أعلى لحالات  </a:t>
            </a:r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رصد </a:t>
            </a:r>
            <a:r>
              <a:rPr lang="ar-SA" sz="2000" b="1" dirty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المشرف </a:t>
            </a:r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التربوي </a:t>
            </a:r>
            <a:r>
              <a:rPr lang="ar-SA" sz="2000" b="1" dirty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و</a:t>
            </a:r>
            <a:r>
              <a:rPr lang="ar-SA" sz="2000" b="1" dirty="0">
                <a:ln w="18415" cmpd="sng">
                  <a:noFill/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الحد الأدنى </a:t>
            </a:r>
            <a:r>
              <a:rPr lang="ar-SA" sz="2000" b="1" dirty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للمدرسة هو ست </a:t>
            </a:r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حالات الطلاب</a:t>
            </a:r>
            <a:r>
              <a:rPr lang="ar-SA" sz="2000" b="1" dirty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.</a:t>
            </a:r>
            <a:endParaRPr lang="ar-SA" sz="2000" b="1" dirty="0" smtClean="0">
              <a:ln w="18415" cmpd="sng">
                <a:noFill/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e_Hani" panose="02060603050605020204" pitchFamily="18" charset="-78"/>
              <a:cs typeface="AL-Mohanad Bold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85136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2" grpId="0" animBg="1"/>
      <p:bldP spid="14" grpId="0" animBg="1"/>
      <p:bldP spid="16" grpId="0" animBg="1"/>
      <p:bldP spid="18" grpId="0" animBg="1"/>
      <p:bldP spid="13" grpId="0" animBg="1"/>
      <p:bldP spid="15" grpId="0" animBg="1"/>
      <p:bldP spid="17" grpId="0" animBg="1"/>
      <p:bldP spid="2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/>
          <p:nvPr/>
        </p:nvSpPr>
        <p:spPr>
          <a:xfrm>
            <a:off x="3779912" y="764704"/>
            <a:ext cx="5184576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tx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المعلم</a:t>
            </a:r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 </a:t>
            </a:r>
            <a:r>
              <a:rPr lang="ar-SA" sz="2000" b="1" dirty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: الدرجة التي حصل عليها المعلم من قبل المشرف </a:t>
            </a:r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التربوي.</a:t>
            </a:r>
            <a:endParaRPr lang="ar-SA" sz="2000" b="1" dirty="0" smtClean="0">
              <a:ln w="18415" cmpd="sng">
                <a:noFill/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e_Hani" panose="02060603050605020204" pitchFamily="18" charset="-78"/>
              <a:cs typeface="AL-Mohanad Bold" pitchFamily="2" charset="-78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2483768" y="188640"/>
            <a:ext cx="4320480" cy="4770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ar-SA" sz="2500" b="1" dirty="0">
                <a:ln w="18415" cmpd="sng">
                  <a:noFill/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مؤشر الزيارة الفنية للمعلمين</a:t>
            </a:r>
            <a:endParaRPr lang="ar-SA" sz="2500" b="1" dirty="0">
              <a:ln w="18415" cmpd="sng">
                <a:noFill/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e_Hani" panose="02060603050605020204" pitchFamily="18" charset="-78"/>
              <a:cs typeface="AL-Mohanad Bold" pitchFamily="2" charset="-78"/>
            </a:endParaRPr>
          </a:p>
        </p:txBody>
      </p:sp>
      <p:sp>
        <p:nvSpPr>
          <p:cNvPr id="6" name="TextBox 1"/>
          <p:cNvSpPr txBox="1"/>
          <p:nvPr/>
        </p:nvSpPr>
        <p:spPr>
          <a:xfrm>
            <a:off x="231157" y="1271082"/>
            <a:ext cx="8733331" cy="1015663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tx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 المدرسة </a:t>
            </a:r>
            <a:r>
              <a:rPr lang="ar-SA" sz="2000" b="1" dirty="0">
                <a:ln w="18415" cmpd="sng">
                  <a:noFill/>
                  <a:prstDash val="solid"/>
                </a:ln>
                <a:solidFill>
                  <a:schemeClr val="tx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: </a:t>
            </a:r>
            <a:r>
              <a:rPr lang="ar-SA" sz="2000" b="1" dirty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يزور قائد المدرسة إلزاما جميع المعلمين </a:t>
            </a:r>
            <a:r>
              <a:rPr lang="ar-SA" sz="2000" b="1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في </a:t>
            </a:r>
            <a:r>
              <a:rPr lang="ar-SA" sz="2000" b="1" dirty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الفصل الدراسي الأول ممن لم يزرهم المشرف التربوي </a:t>
            </a:r>
            <a:r>
              <a:rPr lang="ar-SA" sz="2000" b="1" dirty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، وعليه يجب </a:t>
            </a:r>
            <a:r>
              <a:rPr lang="ar-SA" sz="2000" b="1" dirty="0" smtClean="0">
                <a:ln w="18415" cmpd="sng">
                  <a:solidFill>
                    <a:srgbClr val="00B050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إيجاد التعاون </a:t>
            </a:r>
            <a:r>
              <a:rPr lang="ar-SA" sz="2000" b="1" dirty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بين قائد المدرسة والمشرف </a:t>
            </a:r>
            <a:r>
              <a:rPr lang="ar-SA" sz="2000" b="1" dirty="0">
                <a:ln w="18415" cmpd="sng">
                  <a:solidFill>
                    <a:srgbClr val="00B050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لضمان</a:t>
            </a:r>
            <a:r>
              <a:rPr lang="ar-SA" sz="2000" b="1" dirty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 زيارة </a:t>
            </a:r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فنية </a:t>
            </a:r>
            <a:r>
              <a:rPr lang="ar-SA" sz="2000" b="1" dirty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واحدة لكل معلم في الفصل الأول بحيث يستكمل قائد </a:t>
            </a:r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المدرسة زيارة </a:t>
            </a:r>
            <a:r>
              <a:rPr lang="ar-SA" sz="2000" b="1" dirty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فنية واحدة لكل معلم خلال العام الدراسي الواحد </a:t>
            </a:r>
            <a:r>
              <a:rPr lang="ar-SA" sz="2000" b="1" dirty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ثم يصنفهم رتبيا إجباريا</a:t>
            </a:r>
            <a:r>
              <a:rPr lang="ar-SA" sz="2000" b="1" dirty="0" smtClean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.</a:t>
            </a:r>
            <a:endParaRPr lang="ar-SA" sz="2000" b="1" dirty="0" smtClean="0">
              <a:ln w="18415" cmpd="sng">
                <a:solidFill>
                  <a:srgbClr val="FFC000"/>
                </a:solidFill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e_Hani" panose="02060603050605020204" pitchFamily="18" charset="-78"/>
              <a:cs typeface="AL-Mohanad Bold" pitchFamily="2" charset="-78"/>
            </a:endParaRPr>
          </a:p>
        </p:txBody>
      </p:sp>
      <p:sp>
        <p:nvSpPr>
          <p:cNvPr id="7" name="TextBox 1"/>
          <p:cNvSpPr txBox="1"/>
          <p:nvPr/>
        </p:nvSpPr>
        <p:spPr>
          <a:xfrm>
            <a:off x="231157" y="2348880"/>
            <a:ext cx="8746639" cy="377026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1850" b="1" dirty="0" smtClean="0">
                <a:ln w="18415" cmpd="sng">
                  <a:noFill/>
                  <a:prstDash val="solid"/>
                </a:ln>
                <a:solidFill>
                  <a:schemeClr val="tx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المشرف : </a:t>
            </a:r>
            <a:r>
              <a:rPr lang="ar-SA" sz="1850" b="1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عدد الزيارات الفنية المنفذة من قبل المشرف للمسندين زيارة فنية واحدة في العام الدراسي 50% من المسندين.</a:t>
            </a:r>
            <a:endParaRPr lang="ar-SA" sz="1850" b="1" dirty="0" smtClean="0">
              <a:ln w="18415" cmpd="sng">
                <a:noFill/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e_Hani" panose="02060603050605020204" pitchFamily="18" charset="-78"/>
              <a:cs typeface="AL-Mohanad Bold" pitchFamily="2" charset="-78"/>
            </a:endParaRPr>
          </a:p>
        </p:txBody>
      </p:sp>
      <p:sp>
        <p:nvSpPr>
          <p:cNvPr id="8" name="TextBox 1"/>
          <p:cNvSpPr txBox="1"/>
          <p:nvPr/>
        </p:nvSpPr>
        <p:spPr>
          <a:xfrm>
            <a:off x="1043609" y="2780928"/>
            <a:ext cx="7934188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tx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مكتب التعليم أو </a:t>
            </a:r>
            <a:r>
              <a:rPr lang="ar-SA" sz="2000" b="1" dirty="0">
                <a:ln w="18415" cmpd="sng">
                  <a:noFill/>
                  <a:prstDash val="solid"/>
                </a:ln>
                <a:solidFill>
                  <a:schemeClr val="tx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إدارة الإشراف : </a:t>
            </a:r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استكمال </a:t>
            </a:r>
            <a:r>
              <a:rPr lang="ar-SA" sz="2000" b="1" dirty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زيارة فنية واحدة</a:t>
            </a:r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 لكل معلم بالمكتب من قبل المشرفين .</a:t>
            </a:r>
            <a:endParaRPr lang="ar-SA" sz="2000" b="1" dirty="0" smtClean="0">
              <a:ln w="18415" cmpd="sng">
                <a:noFill/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e_Hani" panose="02060603050605020204" pitchFamily="18" charset="-78"/>
              <a:cs typeface="AL-Mohanad Bold" pitchFamily="2" charset="-78"/>
            </a:endParaRPr>
          </a:p>
        </p:txBody>
      </p:sp>
      <p:sp>
        <p:nvSpPr>
          <p:cNvPr id="9" name="TextBox 1"/>
          <p:cNvSpPr txBox="1"/>
          <p:nvPr/>
        </p:nvSpPr>
        <p:spPr>
          <a:xfrm>
            <a:off x="2051720" y="3244914"/>
            <a:ext cx="6926076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tx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رئيس </a:t>
            </a:r>
            <a:r>
              <a:rPr lang="ar-SA" sz="2000" b="1" dirty="0">
                <a:ln w="18415" cmpd="sng">
                  <a:noFill/>
                  <a:prstDash val="solid"/>
                </a:ln>
                <a:solidFill>
                  <a:schemeClr val="tx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القسم : </a:t>
            </a:r>
            <a:r>
              <a:rPr lang="ar-SA" sz="2000" b="1" dirty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استيفاء الزيارات المركبة وفق المعيار المحدد لجميع مشرفيه </a:t>
            </a:r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المسندين.</a:t>
            </a:r>
            <a:endParaRPr lang="ar-SA" sz="2000" b="1" dirty="0" smtClean="0">
              <a:ln w="18415" cmpd="sng">
                <a:noFill/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e_Hani" panose="02060603050605020204" pitchFamily="18" charset="-78"/>
              <a:cs typeface="AL-Mohanad Bold" pitchFamily="2" charset="-78"/>
            </a:endParaRPr>
          </a:p>
        </p:txBody>
      </p:sp>
      <p:sp>
        <p:nvSpPr>
          <p:cNvPr id="12" name="مربع نص 11"/>
          <p:cNvSpPr txBox="1"/>
          <p:nvPr/>
        </p:nvSpPr>
        <p:spPr>
          <a:xfrm rot="5400000">
            <a:off x="7519157" y="4643845"/>
            <a:ext cx="2179982" cy="430887"/>
          </a:xfrm>
          <a:prstGeom prst="rect">
            <a:avLst/>
          </a:prstGeom>
          <a:solidFill>
            <a:srgbClr val="FFC000"/>
          </a:solidFill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itchFamily="18" charset="-78"/>
                <a:cs typeface="AL-Mohanad Bold" pitchFamily="2" charset="-78"/>
              </a:rPr>
              <a:t>ضوابط الزيارة الفنية</a:t>
            </a:r>
            <a:endParaRPr lang="ar-SA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Arabic" pitchFamily="18" charset="-78"/>
              <a:cs typeface="AL-Mohanad Bold" pitchFamily="2" charset="-78"/>
            </a:endParaRPr>
          </a:p>
        </p:txBody>
      </p:sp>
      <p:sp>
        <p:nvSpPr>
          <p:cNvPr id="14" name="TextBox 1"/>
          <p:cNvSpPr txBox="1"/>
          <p:nvPr/>
        </p:nvSpPr>
        <p:spPr>
          <a:xfrm>
            <a:off x="6419440" y="4005064"/>
            <a:ext cx="1861264" cy="40011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1. حصة كاملة.</a:t>
            </a:r>
            <a:endParaRPr lang="ar-SA" sz="2000" b="1" dirty="0" smtClean="0">
              <a:ln w="18415" cmpd="sng">
                <a:noFill/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e_Hani" panose="02060603050605020204" pitchFamily="18" charset="-78"/>
              <a:cs typeface="AL-Mohanad Bold" pitchFamily="2" charset="-78"/>
            </a:endParaRPr>
          </a:p>
        </p:txBody>
      </p:sp>
      <p:sp>
        <p:nvSpPr>
          <p:cNvPr id="16" name="TextBox 1"/>
          <p:cNvSpPr txBox="1"/>
          <p:nvPr/>
        </p:nvSpPr>
        <p:spPr>
          <a:xfrm>
            <a:off x="4283967" y="4509120"/>
            <a:ext cx="3993823" cy="40011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000" b="1" dirty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2. يتبعها </a:t>
            </a:r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مداولة </a:t>
            </a:r>
            <a:r>
              <a:rPr lang="ar-SA" sz="2000" b="1" dirty="0" err="1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إشرافية</a:t>
            </a:r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 </a:t>
            </a:r>
            <a:r>
              <a:rPr lang="ar-SA" sz="2000" b="1" dirty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ولا </a:t>
            </a:r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تحسب </a:t>
            </a:r>
            <a:r>
              <a:rPr lang="ar-SA" sz="2000" b="1" dirty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لقاء </a:t>
            </a:r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تربويا.</a:t>
            </a:r>
            <a:endParaRPr lang="ar-SA" sz="2000" b="1" dirty="0" smtClean="0">
              <a:ln w="18415" cmpd="sng">
                <a:noFill/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e_Hani" panose="02060603050605020204" pitchFamily="18" charset="-78"/>
              <a:cs typeface="AL-Mohanad Bold" pitchFamily="2" charset="-78"/>
            </a:endParaRPr>
          </a:p>
        </p:txBody>
      </p:sp>
      <p:sp>
        <p:nvSpPr>
          <p:cNvPr id="18" name="TextBox 1"/>
          <p:cNvSpPr txBox="1"/>
          <p:nvPr/>
        </p:nvSpPr>
        <p:spPr>
          <a:xfrm>
            <a:off x="2339751" y="5045114"/>
            <a:ext cx="5940953" cy="40011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3. ليس من </a:t>
            </a:r>
            <a:r>
              <a:rPr lang="ar-SA" sz="2000" b="1" dirty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الزيارة الفنية الزيارات الأخرى كالدروس التطبيقية </a:t>
            </a:r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وغيرها.</a:t>
            </a:r>
            <a:endParaRPr lang="ar-SA" sz="2000" b="1" dirty="0" smtClean="0">
              <a:ln w="18415" cmpd="sng">
                <a:noFill/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e_Hani" panose="02060603050605020204" pitchFamily="18" charset="-78"/>
              <a:cs typeface="AL-Mohanad Bold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73321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2" grpId="0" animBg="1"/>
      <p:bldP spid="14" grpId="0" animBg="1"/>
      <p:bldP spid="16" grpId="0" animBg="1"/>
      <p:bldP spid="1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/>
          <p:nvPr/>
        </p:nvSpPr>
        <p:spPr>
          <a:xfrm>
            <a:off x="611560" y="764704"/>
            <a:ext cx="8352928" cy="1323439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tx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المعلم</a:t>
            </a:r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 </a:t>
            </a:r>
            <a:r>
              <a:rPr lang="ar-SA" sz="2000" b="1" dirty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: حصول المعلم على بطاقة التعلم النشط من المشرف </a:t>
            </a:r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التربوي </a:t>
            </a:r>
            <a:r>
              <a:rPr lang="ar-SA" sz="2000" b="1" dirty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أو أحد </a:t>
            </a:r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القيادات.</a:t>
            </a:r>
          </a:p>
          <a:p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 </a:t>
            </a:r>
            <a:r>
              <a:rPr lang="ar-SA" sz="2000" b="1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أقصى عدد يحصل عليه المعلم من البطاقات من المشرف التربوي بطاقة واحدة خلال العام </a:t>
            </a:r>
            <a:r>
              <a:rPr lang="ar-SA" sz="2000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الدراسي .</a:t>
            </a:r>
          </a:p>
          <a:p>
            <a:r>
              <a:rPr lang="ar-SA" sz="2000" b="1" dirty="0" smtClean="0">
                <a:ln w="18415" cmpd="sng">
                  <a:solidFill>
                    <a:srgbClr val="0070C0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أقصى </a:t>
            </a:r>
            <a:r>
              <a:rPr lang="ar-SA" sz="2000" b="1" dirty="0">
                <a:ln w="18415" cmpd="sng">
                  <a:solidFill>
                    <a:srgbClr val="0070C0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عدد يحصل عليه المعلم من </a:t>
            </a:r>
            <a:r>
              <a:rPr lang="ar-SA" sz="2000" b="1" dirty="0" smtClean="0">
                <a:ln w="18415" cmpd="sng">
                  <a:solidFill>
                    <a:srgbClr val="0070C0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البطاقات </a:t>
            </a:r>
            <a:r>
              <a:rPr lang="ar-SA" sz="2000" b="1" dirty="0">
                <a:ln w="18415" cmpd="sng">
                  <a:solidFill>
                    <a:srgbClr val="0070C0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من أحد القيادات </a:t>
            </a:r>
            <a:r>
              <a:rPr lang="ar-SA" sz="2000" b="1" dirty="0" smtClean="0">
                <a:ln w="18415" cmpd="sng">
                  <a:solidFill>
                    <a:srgbClr val="0070C0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التربوية </a:t>
            </a:r>
            <a:r>
              <a:rPr lang="ar-SA" sz="2000" b="1" dirty="0">
                <a:ln w="18415" cmpd="sng">
                  <a:solidFill>
                    <a:srgbClr val="0070C0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بطاقة واحدة خلال العام </a:t>
            </a:r>
            <a:r>
              <a:rPr lang="ar-SA" sz="2000" b="1" dirty="0" smtClean="0">
                <a:ln w="18415" cmpd="sng">
                  <a:solidFill>
                    <a:srgbClr val="0070C0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الدراسي. </a:t>
            </a:r>
          </a:p>
          <a:p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لا </a:t>
            </a:r>
            <a:r>
              <a:rPr lang="ar-SA" sz="2000" b="1" dirty="0">
                <a:ln w="18415" cmpd="sng">
                  <a:noFill/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يحتسب أي بطاقات أخرى للمعلم</a:t>
            </a:r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.</a:t>
            </a:r>
            <a:endParaRPr lang="ar-SA" sz="2000" b="1" dirty="0" smtClean="0">
              <a:ln w="18415" cmpd="sng">
                <a:noFill/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e_Hani" panose="02060603050605020204" pitchFamily="18" charset="-78"/>
              <a:cs typeface="AL-Mohanad Bold" pitchFamily="2" charset="-78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2483768" y="188640"/>
            <a:ext cx="4320480" cy="4770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ar-SA" sz="2500" b="1" dirty="0">
                <a:ln w="18415" cmpd="sng">
                  <a:noFill/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مؤشر التعلم النشط</a:t>
            </a:r>
            <a:endParaRPr lang="ar-SA" sz="2500" b="1" dirty="0">
              <a:ln w="18415" cmpd="sng">
                <a:noFill/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e_Hani" panose="02060603050605020204" pitchFamily="18" charset="-78"/>
              <a:cs typeface="AL-Mohanad Bold" pitchFamily="2" charset="-78"/>
            </a:endParaRPr>
          </a:p>
        </p:txBody>
      </p:sp>
      <p:sp>
        <p:nvSpPr>
          <p:cNvPr id="6" name="TextBox 1"/>
          <p:cNvSpPr txBox="1"/>
          <p:nvPr/>
        </p:nvSpPr>
        <p:spPr>
          <a:xfrm>
            <a:off x="3707904" y="2164794"/>
            <a:ext cx="5256584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tx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 المدرسة </a:t>
            </a:r>
            <a:r>
              <a:rPr lang="ar-SA" sz="2000" b="1" dirty="0">
                <a:ln w="18415" cmpd="sng">
                  <a:noFill/>
                  <a:prstDash val="solid"/>
                </a:ln>
                <a:solidFill>
                  <a:schemeClr val="tx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:  </a:t>
            </a:r>
            <a:r>
              <a:rPr lang="ar-SA" sz="2000" b="1" dirty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النسبة التي حصلت عليها من بطاقات التعلم </a:t>
            </a:r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النشط.</a:t>
            </a:r>
            <a:r>
              <a:rPr lang="ar-SA" sz="2000" b="1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 </a:t>
            </a:r>
            <a:endParaRPr lang="ar-SA" sz="2000" b="1" dirty="0" smtClean="0">
              <a:ln w="18415" cmpd="sng">
                <a:solidFill>
                  <a:srgbClr val="FFC000"/>
                </a:solidFill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e_Hani" panose="02060603050605020204" pitchFamily="18" charset="-78"/>
              <a:cs typeface="AL-Mohanad Bold" pitchFamily="2" charset="-78"/>
            </a:endParaRPr>
          </a:p>
        </p:txBody>
      </p:sp>
      <p:sp>
        <p:nvSpPr>
          <p:cNvPr id="7" name="TextBox 1"/>
          <p:cNvSpPr txBox="1"/>
          <p:nvPr/>
        </p:nvSpPr>
        <p:spPr>
          <a:xfrm>
            <a:off x="899593" y="2668850"/>
            <a:ext cx="8078204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tx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المشرف : </a:t>
            </a:r>
            <a:r>
              <a:rPr lang="ar-SA" sz="2000" b="1" dirty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درجة الجودة </a:t>
            </a:r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في منح </a:t>
            </a:r>
            <a:r>
              <a:rPr lang="ar-SA" sz="2000" b="1" dirty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بطاقات التعلم النشط ويقدّرها رئيس القسم أو الرئيس المباشر.</a:t>
            </a:r>
            <a:endParaRPr lang="ar-SA" sz="2000" b="1" dirty="0" smtClean="0">
              <a:ln w="18415" cmpd="sng">
                <a:noFill/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e_Hani" panose="02060603050605020204" pitchFamily="18" charset="-78"/>
              <a:cs typeface="AL-Mohanad Bold" pitchFamily="2" charset="-78"/>
            </a:endParaRPr>
          </a:p>
        </p:txBody>
      </p:sp>
      <p:sp>
        <p:nvSpPr>
          <p:cNvPr id="8" name="TextBox 1"/>
          <p:cNvSpPr txBox="1"/>
          <p:nvPr/>
        </p:nvSpPr>
        <p:spPr>
          <a:xfrm>
            <a:off x="1043609" y="3172906"/>
            <a:ext cx="7934188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tx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مكتب التعليم أو </a:t>
            </a:r>
            <a:r>
              <a:rPr lang="ar-SA" sz="2000" b="1" dirty="0">
                <a:ln w="18415" cmpd="sng">
                  <a:noFill/>
                  <a:prstDash val="solid"/>
                </a:ln>
                <a:solidFill>
                  <a:schemeClr val="tx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إدارة الإشراف : </a:t>
            </a:r>
            <a:r>
              <a:rPr lang="ar-SA" sz="2000" b="1" dirty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النسبة التي حصلت عليها من بطاقات التعلم النشط.</a:t>
            </a:r>
            <a:endParaRPr lang="ar-SA" sz="2000" b="1" dirty="0" smtClean="0">
              <a:ln w="18415" cmpd="sng">
                <a:noFill/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e_Hani" panose="02060603050605020204" pitchFamily="18" charset="-78"/>
              <a:cs typeface="AL-Mohanad Bold" pitchFamily="2" charset="-78"/>
            </a:endParaRPr>
          </a:p>
        </p:txBody>
      </p:sp>
      <p:sp>
        <p:nvSpPr>
          <p:cNvPr id="9" name="TextBox 1"/>
          <p:cNvSpPr txBox="1"/>
          <p:nvPr/>
        </p:nvSpPr>
        <p:spPr>
          <a:xfrm>
            <a:off x="2483768" y="3676962"/>
            <a:ext cx="6494028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tx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رئيس </a:t>
            </a:r>
            <a:r>
              <a:rPr lang="ar-SA" sz="2000" b="1" dirty="0">
                <a:ln w="18415" cmpd="sng">
                  <a:noFill/>
                  <a:prstDash val="solid"/>
                </a:ln>
                <a:solidFill>
                  <a:schemeClr val="tx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القسم : </a:t>
            </a:r>
            <a:r>
              <a:rPr lang="ar-SA" sz="2000" b="1" dirty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درجة لجودة </a:t>
            </a:r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في </a:t>
            </a:r>
            <a:r>
              <a:rPr lang="ar-SA" sz="2000" b="1" dirty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منح بطاقات التعلم النشط بعد تحليل محتواها </a:t>
            </a:r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.</a:t>
            </a:r>
            <a:endParaRPr lang="ar-SA" sz="2000" b="1" dirty="0" smtClean="0">
              <a:ln w="18415" cmpd="sng">
                <a:noFill/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e_Hani" panose="02060603050605020204" pitchFamily="18" charset="-78"/>
              <a:cs typeface="AL-Mohanad Bold" pitchFamily="2" charset="-78"/>
            </a:endParaRPr>
          </a:p>
        </p:txBody>
      </p:sp>
      <p:sp>
        <p:nvSpPr>
          <p:cNvPr id="12" name="مربع نص 11"/>
          <p:cNvSpPr txBox="1"/>
          <p:nvPr/>
        </p:nvSpPr>
        <p:spPr>
          <a:xfrm rot="5400000">
            <a:off x="7905038" y="4686671"/>
            <a:ext cx="1408220" cy="477054"/>
          </a:xfrm>
          <a:prstGeom prst="rect">
            <a:avLst/>
          </a:prstGeom>
          <a:solidFill>
            <a:srgbClr val="FFC000"/>
          </a:solidFill>
        </p:spPr>
        <p:txBody>
          <a:bodyPr wrap="square" rtlCol="1">
            <a:spAutoFit/>
          </a:bodyPr>
          <a:lstStyle/>
          <a:p>
            <a:pPr algn="ctr"/>
            <a:r>
              <a:rPr lang="ar-SA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itchFamily="18" charset="-78"/>
                <a:cs typeface="AL-Mohanad Bold" pitchFamily="2" charset="-78"/>
              </a:rPr>
              <a:t>ضوابطها</a:t>
            </a:r>
            <a:endParaRPr lang="ar-SA" sz="2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Arabic" pitchFamily="18" charset="-78"/>
              <a:cs typeface="AL-Mohanad Bold" pitchFamily="2" charset="-78"/>
            </a:endParaRPr>
          </a:p>
        </p:txBody>
      </p:sp>
      <p:sp>
        <p:nvSpPr>
          <p:cNvPr id="18" name="TextBox 1"/>
          <p:cNvSpPr txBox="1"/>
          <p:nvPr/>
        </p:nvSpPr>
        <p:spPr>
          <a:xfrm>
            <a:off x="4283968" y="4613066"/>
            <a:ext cx="3996736" cy="40011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بطاقة التعلم النشط المعتمدة بشروطها السبعة .</a:t>
            </a:r>
            <a:endParaRPr lang="ar-SA" sz="2000" b="1" dirty="0" smtClean="0">
              <a:ln w="18415" cmpd="sng">
                <a:noFill/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e_Hani" panose="02060603050605020204" pitchFamily="18" charset="-78"/>
              <a:cs typeface="AL-Mohanad Bold" pitchFamily="2" charset="-78"/>
            </a:endParaRPr>
          </a:p>
        </p:txBody>
      </p:sp>
      <p:sp>
        <p:nvSpPr>
          <p:cNvPr id="19" name="مربع نص 18"/>
          <p:cNvSpPr txBox="1"/>
          <p:nvPr/>
        </p:nvSpPr>
        <p:spPr>
          <a:xfrm>
            <a:off x="1043609" y="5229200"/>
            <a:ext cx="6120678" cy="52322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الحصول على بطاقة تعلم نشط من </a:t>
            </a:r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المشرف المختص </a:t>
            </a:r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وزنها بالنقاط </a:t>
            </a:r>
            <a:r>
              <a:rPr lang="ar-SA" sz="2800" b="1" dirty="0" smtClean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=</a:t>
            </a:r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 200</a:t>
            </a:r>
            <a:endParaRPr lang="ar-SA" sz="2000" b="1" dirty="0">
              <a:ln w="18415" cmpd="sng">
                <a:noFill/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e_Hani" panose="02060603050605020204" pitchFamily="18" charset="-78"/>
              <a:cs typeface="AL-Mohanad Bold" pitchFamily="2" charset="-78"/>
            </a:endParaRPr>
          </a:p>
        </p:txBody>
      </p:sp>
      <p:sp>
        <p:nvSpPr>
          <p:cNvPr id="13" name="مربع نص 12"/>
          <p:cNvSpPr txBox="1"/>
          <p:nvPr/>
        </p:nvSpPr>
        <p:spPr>
          <a:xfrm>
            <a:off x="755576" y="5858108"/>
            <a:ext cx="6408711" cy="52322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الحصول على بطاقة تعلم نشط من </a:t>
            </a:r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أحد القيادات  المحددة </a:t>
            </a:r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وزنها بالنقاط </a:t>
            </a:r>
            <a:r>
              <a:rPr lang="ar-SA" sz="2800" b="1" dirty="0" smtClean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=</a:t>
            </a:r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 200</a:t>
            </a:r>
            <a:endParaRPr lang="ar-SA" sz="2000" b="1" dirty="0">
              <a:ln w="18415" cmpd="sng">
                <a:noFill/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e_Hani" panose="02060603050605020204" pitchFamily="18" charset="-78"/>
              <a:cs typeface="AL-Mohanad Bold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06612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2" grpId="0" animBg="1"/>
      <p:bldP spid="18" grpId="0" animBg="1"/>
      <p:bldP spid="19" grpId="0" animBg="1"/>
      <p:bldP spid="1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14" t="21085" r="15862" b="14425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8493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97" t="20333" r="15862" b="13267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3946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/>
          <p:nvPr/>
        </p:nvSpPr>
        <p:spPr>
          <a:xfrm>
            <a:off x="107504" y="762670"/>
            <a:ext cx="8856984" cy="1154162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300" b="1" dirty="0" smtClean="0">
                <a:ln w="18415" cmpd="sng">
                  <a:noFill/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للمعلم </a:t>
            </a:r>
            <a:r>
              <a:rPr lang="ar-SA" sz="2300" b="1" dirty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أربعة </a:t>
            </a:r>
            <a:r>
              <a:rPr lang="ar-SA" sz="2300" b="1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مؤشرات :</a:t>
            </a:r>
          </a:p>
          <a:p>
            <a:r>
              <a:rPr lang="ar-SA" sz="2300" b="1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1. التخصصي </a:t>
            </a:r>
            <a:r>
              <a:rPr lang="ar-SA" sz="2300" b="1" dirty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بشقيه مقررات و إثراء </a:t>
            </a:r>
            <a:r>
              <a:rPr lang="ar-SA" sz="2300" b="1" dirty="0">
                <a:ln w="18415" cmpd="sng">
                  <a:noFill/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(</a:t>
            </a:r>
            <a:r>
              <a:rPr lang="ar-SA" sz="2300" b="1" dirty="0" smtClean="0">
                <a:ln w="18415" cmpd="sng">
                  <a:noFill/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اجتياز)</a:t>
            </a:r>
            <a:r>
              <a:rPr lang="ar-SA" sz="2300" b="1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  2. تربوي </a:t>
            </a:r>
            <a:r>
              <a:rPr lang="ar-SA" sz="2300" b="1" dirty="0">
                <a:ln w="18415" cmpd="sng">
                  <a:noFill/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(اجتياز</a:t>
            </a:r>
            <a:r>
              <a:rPr lang="ar-SA" sz="2300" b="1" dirty="0" smtClean="0">
                <a:ln w="18415" cmpd="sng">
                  <a:noFill/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) </a:t>
            </a:r>
            <a:r>
              <a:rPr lang="ar-SA" sz="2300" b="1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3.  مفتوح </a:t>
            </a:r>
            <a:r>
              <a:rPr lang="ar-SA" sz="2300" b="1" dirty="0">
                <a:ln w="18415" cmpd="sng">
                  <a:noFill/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(وثيقة</a:t>
            </a:r>
            <a:r>
              <a:rPr lang="ar-SA" sz="2300" b="1" dirty="0" smtClean="0">
                <a:ln w="18415" cmpd="sng">
                  <a:noFill/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) </a:t>
            </a:r>
            <a:r>
              <a:rPr lang="ar-SA" sz="2300" b="1" dirty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4. </a:t>
            </a:r>
            <a:r>
              <a:rPr lang="ar-SA" sz="2300" b="1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مجموعات </a:t>
            </a:r>
            <a:r>
              <a:rPr lang="ar-SA" sz="2300" b="1" dirty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التعلم </a:t>
            </a:r>
            <a:r>
              <a:rPr lang="ar-SA" sz="2300" b="1" dirty="0">
                <a:ln w="18415" cmpd="sng">
                  <a:noFill/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(مشارك ).</a:t>
            </a:r>
            <a:endParaRPr lang="ar-SA" sz="2300" b="1" dirty="0" smtClean="0">
              <a:ln w="18415" cmpd="sng">
                <a:noFill/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e_Hani" panose="02060603050605020204" pitchFamily="18" charset="-78"/>
              <a:cs typeface="AL-Mohanad Bold" pitchFamily="2" charset="-78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2483768" y="188640"/>
            <a:ext cx="4320480" cy="4770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ar-SA" sz="2500" b="1" dirty="0">
                <a:ln w="18415" cmpd="sng">
                  <a:noFill/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مؤشر : النمو المهني</a:t>
            </a:r>
            <a:endParaRPr lang="ar-SA" sz="2500" b="1" dirty="0">
              <a:ln w="18415" cmpd="sng">
                <a:noFill/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e_Hani" panose="02060603050605020204" pitchFamily="18" charset="-78"/>
              <a:cs typeface="AL-Mohanad Bold" pitchFamily="2" charset="-78"/>
            </a:endParaRPr>
          </a:p>
        </p:txBody>
      </p:sp>
      <p:sp>
        <p:nvSpPr>
          <p:cNvPr id="6" name="TextBox 1"/>
          <p:cNvSpPr txBox="1"/>
          <p:nvPr/>
        </p:nvSpPr>
        <p:spPr>
          <a:xfrm>
            <a:off x="231157" y="2046620"/>
            <a:ext cx="8733332" cy="446276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300" b="1" dirty="0" smtClean="0">
                <a:ln w="18415" cmpd="sng">
                  <a:noFill/>
                  <a:prstDash val="solid"/>
                </a:ln>
                <a:solidFill>
                  <a:schemeClr val="tx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للمدرسة </a:t>
            </a:r>
            <a:r>
              <a:rPr lang="ar-SA" sz="2300" b="1" dirty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خمسة </a:t>
            </a:r>
            <a:r>
              <a:rPr lang="ar-SA" sz="2300" b="1" dirty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مؤشرات </a:t>
            </a:r>
            <a:r>
              <a:rPr lang="ar-SA" sz="2300" b="1" dirty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1. تخصصي 2. تربوي  3. مفتوح 4. مفرغون</a:t>
            </a:r>
            <a:r>
              <a:rPr lang="ar-SA" sz="2300" b="1" dirty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 </a:t>
            </a:r>
            <a:r>
              <a:rPr lang="ar-SA" sz="2300" b="1" dirty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5. </a:t>
            </a:r>
            <a:r>
              <a:rPr lang="ar-SA" sz="2300" b="1" dirty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مجموعات التعلم </a:t>
            </a:r>
            <a:r>
              <a:rPr lang="ar-SA" sz="2300" b="1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.</a:t>
            </a:r>
            <a:endParaRPr lang="ar-SA" sz="2300" b="1" dirty="0">
              <a:ln w="18415" cmpd="sng">
                <a:noFill/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e_Hani" panose="02060603050605020204" pitchFamily="18" charset="-78"/>
              <a:cs typeface="AL-Mohanad Bold" pitchFamily="2" charset="-78"/>
            </a:endParaRPr>
          </a:p>
        </p:txBody>
      </p:sp>
      <p:sp>
        <p:nvSpPr>
          <p:cNvPr id="7" name="TextBox 1"/>
          <p:cNvSpPr txBox="1"/>
          <p:nvPr/>
        </p:nvSpPr>
        <p:spPr>
          <a:xfrm>
            <a:off x="231157" y="2581161"/>
            <a:ext cx="8746639" cy="2215991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300" b="1" dirty="0" smtClean="0">
                <a:ln w="18415" cmpd="sng">
                  <a:noFill/>
                  <a:prstDash val="solid"/>
                </a:ln>
                <a:solidFill>
                  <a:schemeClr val="tx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المشرف : ن</a:t>
            </a:r>
            <a:r>
              <a:rPr lang="ar-SA" sz="2300" b="1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قاط يحصل عليها  </a:t>
            </a:r>
            <a:r>
              <a:rPr lang="ar-SA" sz="2300" b="1" dirty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بعد قياس رئيس القسم أو </a:t>
            </a:r>
            <a:r>
              <a:rPr lang="ar-SA" sz="2300" b="1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مدير الإشراف </a:t>
            </a:r>
            <a:r>
              <a:rPr lang="ar-SA" sz="2300" b="1" dirty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أو </a:t>
            </a:r>
            <a:r>
              <a:rPr lang="ar-SA" sz="2300" b="1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مدير المكتب </a:t>
            </a:r>
            <a:r>
              <a:rPr lang="ar-SA" sz="2300" b="1" dirty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على النحو </a:t>
            </a:r>
            <a:r>
              <a:rPr lang="ar-SA" sz="2300" b="1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التالي :</a:t>
            </a:r>
          </a:p>
          <a:p>
            <a:pPr marL="457200" indent="-457200">
              <a:buAutoNum type="arabicPeriod"/>
            </a:pPr>
            <a:r>
              <a:rPr lang="ar-SA" sz="2300" b="1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يضع </a:t>
            </a:r>
            <a:r>
              <a:rPr lang="ar-SA" sz="2300" b="1" dirty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رئيس القسم درجة مباشرة للمشرف </a:t>
            </a:r>
            <a:r>
              <a:rPr lang="ar-SA" sz="2300" b="1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بدون توزيع </a:t>
            </a:r>
            <a:r>
              <a:rPr lang="ar-SA" sz="2300" b="1" dirty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إجباري </a:t>
            </a:r>
            <a:r>
              <a:rPr lang="ar-SA" sz="2300" b="1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لأنه تقدير </a:t>
            </a:r>
            <a:r>
              <a:rPr lang="ar-SA" sz="2300" b="1" dirty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خارجي </a:t>
            </a:r>
            <a:r>
              <a:rPr lang="ar-SA" sz="2300" b="1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بعد تقييم </a:t>
            </a:r>
            <a:r>
              <a:rPr lang="ar-SA" sz="2300" b="1" dirty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كمي </a:t>
            </a:r>
            <a:r>
              <a:rPr lang="ar-SA" sz="2300" b="1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ونوعي.</a:t>
            </a:r>
          </a:p>
          <a:p>
            <a:pPr marL="457200" indent="-457200">
              <a:buAutoNum type="arabicPeriod"/>
            </a:pPr>
            <a:r>
              <a:rPr lang="ar-SA" sz="2300" b="1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يوزع مدير </a:t>
            </a:r>
            <a:r>
              <a:rPr lang="ar-SA" sz="2300" b="1" dirty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الإشراف أو مدير المكتب جميع مشرفيه إجباريًا لأنه تقويم داخلي </a:t>
            </a:r>
            <a:r>
              <a:rPr lang="ar-SA" sz="2300" b="1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.في حال عدم تطبيق مؤشرات رؤساء </a:t>
            </a:r>
            <a:r>
              <a:rPr lang="ar-SA" sz="2300" b="1" dirty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الأقسام.</a:t>
            </a:r>
            <a:endParaRPr lang="ar-SA" sz="2300" b="1" dirty="0" smtClean="0">
              <a:ln w="18415" cmpd="sng">
                <a:noFill/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e_Hani" panose="02060603050605020204" pitchFamily="18" charset="-78"/>
              <a:cs typeface="AL-Mohanad Bold" pitchFamily="2" charset="-78"/>
            </a:endParaRPr>
          </a:p>
        </p:txBody>
      </p:sp>
      <p:sp>
        <p:nvSpPr>
          <p:cNvPr id="8" name="TextBox 1"/>
          <p:cNvSpPr txBox="1"/>
          <p:nvPr/>
        </p:nvSpPr>
        <p:spPr>
          <a:xfrm>
            <a:off x="231157" y="4871482"/>
            <a:ext cx="8746640" cy="861774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500" b="1" dirty="0" smtClean="0">
                <a:ln w="18415" cmpd="sng">
                  <a:noFill/>
                  <a:prstDash val="solid"/>
                </a:ln>
                <a:solidFill>
                  <a:schemeClr val="tx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مكتب التعليم أو </a:t>
            </a:r>
            <a:r>
              <a:rPr lang="ar-SA" sz="2500" b="1" dirty="0">
                <a:ln w="18415" cmpd="sng">
                  <a:noFill/>
                  <a:prstDash val="solid"/>
                </a:ln>
                <a:solidFill>
                  <a:schemeClr val="tx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إدارة الإشراف : </a:t>
            </a:r>
            <a:r>
              <a:rPr lang="ar-SA" sz="2500" b="1" dirty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تحليل </a:t>
            </a:r>
            <a:r>
              <a:rPr lang="ar-SA" sz="2500" b="1" dirty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المحتوى </a:t>
            </a:r>
            <a:r>
              <a:rPr lang="ar-SA" sz="2500" b="1" dirty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التدريبي الذي </a:t>
            </a:r>
            <a:r>
              <a:rPr lang="ar-SA" sz="2500" b="1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تلقاه </a:t>
            </a:r>
            <a:r>
              <a:rPr lang="ar-SA" sz="2500" b="1" dirty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المشرف </a:t>
            </a:r>
            <a:r>
              <a:rPr lang="ar-SA" sz="2500" b="1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و فاعلية </a:t>
            </a:r>
            <a:r>
              <a:rPr lang="ar-SA" sz="2500" b="1" dirty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مجموعات التعلم.</a:t>
            </a:r>
            <a:endParaRPr lang="ar-SA" sz="2500" b="1" dirty="0" smtClean="0">
              <a:ln w="18415" cmpd="sng">
                <a:noFill/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e_Hani" panose="02060603050605020204" pitchFamily="18" charset="-78"/>
              <a:cs typeface="AL-Mohanad Bold" pitchFamily="2" charset="-78"/>
            </a:endParaRPr>
          </a:p>
        </p:txBody>
      </p:sp>
      <p:sp>
        <p:nvSpPr>
          <p:cNvPr id="9" name="TextBox 1"/>
          <p:cNvSpPr txBox="1"/>
          <p:nvPr/>
        </p:nvSpPr>
        <p:spPr>
          <a:xfrm>
            <a:off x="683568" y="5904274"/>
            <a:ext cx="8256264" cy="446276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300" b="1" dirty="0" smtClean="0">
                <a:ln w="18415" cmpd="sng">
                  <a:noFill/>
                  <a:prstDash val="solid"/>
                </a:ln>
                <a:solidFill>
                  <a:schemeClr val="tx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رئيس </a:t>
            </a:r>
            <a:r>
              <a:rPr lang="ar-SA" sz="2300" b="1" dirty="0">
                <a:ln w="18415" cmpd="sng">
                  <a:noFill/>
                  <a:prstDash val="solid"/>
                </a:ln>
                <a:solidFill>
                  <a:schemeClr val="tx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القسم : </a:t>
            </a:r>
            <a:r>
              <a:rPr lang="ar-SA" sz="2300" b="1" dirty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ت</a:t>
            </a:r>
            <a:r>
              <a:rPr lang="ar-SA" sz="2300" b="1" dirty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حليل </a:t>
            </a:r>
            <a:r>
              <a:rPr lang="ar-SA" sz="2300" b="1" dirty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النمو </a:t>
            </a:r>
            <a:r>
              <a:rPr lang="ar-SA" sz="2300" b="1" dirty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المهني الذي دعمه </a:t>
            </a:r>
            <a:r>
              <a:rPr lang="ar-SA" sz="2300" b="1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المشرف التربوي </a:t>
            </a:r>
            <a:r>
              <a:rPr lang="ar-SA" sz="2300" b="1" dirty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لتفعيل </a:t>
            </a:r>
            <a:r>
              <a:rPr lang="ar-SA" sz="2300" b="1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مجموعات </a:t>
            </a:r>
            <a:r>
              <a:rPr lang="ar-SA" sz="2300" b="1" dirty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التعلم.</a:t>
            </a:r>
            <a:endParaRPr lang="ar-SA" sz="2300" b="1" dirty="0" smtClean="0">
              <a:ln w="18415" cmpd="sng">
                <a:noFill/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e_Hani" panose="02060603050605020204" pitchFamily="18" charset="-78"/>
              <a:cs typeface="AL-Mohanad Bold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83359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مستطيل مستدير الزوايا 10"/>
          <p:cNvSpPr/>
          <p:nvPr/>
        </p:nvSpPr>
        <p:spPr>
          <a:xfrm>
            <a:off x="4950296" y="1484784"/>
            <a:ext cx="4064130" cy="100811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ar-SA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itchFamily="18" charset="-78"/>
                <a:cs typeface="AL-Mohanad Bold" pitchFamily="2" charset="-78"/>
              </a:rPr>
              <a:t>مقررات : </a:t>
            </a:r>
            <a:r>
              <a:rPr lang="ar-SA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itchFamily="18" charset="-78"/>
                <a:cs typeface="AL-Mohanad Bold" pitchFamily="2" charset="-78"/>
              </a:rPr>
              <a:t>تهدف إلى قياس درجة إتقان المعلم للمعارف والمهارات الموجودة </a:t>
            </a:r>
            <a:r>
              <a:rPr lang="ar-SA" sz="2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itchFamily="18" charset="-78"/>
                <a:cs typeface="AL-Mohanad Bold" pitchFamily="2" charset="-78"/>
              </a:rPr>
              <a:t>في نفس المقرر .</a:t>
            </a:r>
            <a:endParaRPr lang="ar-SA" sz="2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Arabic" pitchFamily="18" charset="-78"/>
              <a:cs typeface="AL-Mohanad Bold" pitchFamily="2" charset="-78"/>
            </a:endParaRPr>
          </a:p>
        </p:txBody>
      </p:sp>
      <p:sp>
        <p:nvSpPr>
          <p:cNvPr id="17" name="مستطيل مستدير الزوايا 16"/>
          <p:cNvSpPr/>
          <p:nvPr/>
        </p:nvSpPr>
        <p:spPr>
          <a:xfrm>
            <a:off x="3347864" y="692696"/>
            <a:ext cx="2808312" cy="72008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itchFamily="18" charset="-78"/>
                <a:cs typeface="AL-Mohanad Bold" pitchFamily="2" charset="-78"/>
              </a:rPr>
              <a:t>1. تخصصي</a:t>
            </a:r>
            <a:endParaRPr lang="ar-SA" sz="30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Arabic" pitchFamily="18" charset="-78"/>
              <a:cs typeface="AL-Mohanad Bold" pitchFamily="2" charset="-78"/>
            </a:endParaRPr>
          </a:p>
        </p:txBody>
      </p:sp>
      <p:sp>
        <p:nvSpPr>
          <p:cNvPr id="18" name="مستطيل مستدير الزوايا 17"/>
          <p:cNvSpPr/>
          <p:nvPr/>
        </p:nvSpPr>
        <p:spPr>
          <a:xfrm>
            <a:off x="835050" y="1484784"/>
            <a:ext cx="3856259" cy="100103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ar-SA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itchFamily="18" charset="-78"/>
                <a:cs typeface="AL-Mohanad Bold" pitchFamily="2" charset="-78"/>
              </a:rPr>
              <a:t>اثرائي :</a:t>
            </a:r>
            <a:r>
              <a:rPr lang="ar-SA" sz="2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itchFamily="18" charset="-78"/>
                <a:cs typeface="AL-Mohanad Bold" pitchFamily="2" charset="-78"/>
              </a:rPr>
              <a:t> </a:t>
            </a:r>
            <a:r>
              <a:rPr lang="ar-SA" sz="2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itchFamily="18" charset="-78"/>
                <a:cs typeface="AL-Mohanad Bold" pitchFamily="2" charset="-78"/>
              </a:rPr>
              <a:t>وهو </a:t>
            </a:r>
            <a:r>
              <a:rPr lang="ar-SA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itchFamily="18" charset="-78"/>
                <a:cs typeface="AL-Mohanad Bold" pitchFamily="2" charset="-78"/>
              </a:rPr>
              <a:t>مادة علمية تدعم فهم المعلم وتنمي قدراته في </a:t>
            </a:r>
            <a:r>
              <a:rPr lang="ar-SA" sz="2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itchFamily="18" charset="-78"/>
                <a:cs typeface="AL-Mohanad Bold" pitchFamily="2" charset="-78"/>
              </a:rPr>
              <a:t>تفسير مفردات المقرر.</a:t>
            </a:r>
            <a:endParaRPr lang="ar-SA" sz="2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Arabic" pitchFamily="18" charset="-78"/>
              <a:cs typeface="AL-Mohanad Bold" pitchFamily="2" charset="-78"/>
            </a:endParaRPr>
          </a:p>
        </p:txBody>
      </p:sp>
      <p:cxnSp>
        <p:nvCxnSpPr>
          <p:cNvPr id="4" name="رابط كسهم مستقيم 3"/>
          <p:cNvCxnSpPr/>
          <p:nvPr/>
        </p:nvCxnSpPr>
        <p:spPr>
          <a:xfrm flipH="1">
            <a:off x="4254736" y="1268760"/>
            <a:ext cx="666328" cy="36004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رابط كسهم مستقيم 11"/>
          <p:cNvCxnSpPr/>
          <p:nvPr/>
        </p:nvCxnSpPr>
        <p:spPr>
          <a:xfrm>
            <a:off x="4950296" y="1268760"/>
            <a:ext cx="557808" cy="36004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مستطيل 12"/>
          <p:cNvSpPr/>
          <p:nvPr/>
        </p:nvSpPr>
        <p:spPr>
          <a:xfrm>
            <a:off x="2483768" y="188640"/>
            <a:ext cx="4320480" cy="4770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ar-SA" sz="2500" b="1" dirty="0" smtClean="0">
                <a:ln w="18415" cmpd="sng">
                  <a:noFill/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مؤشرات النمو المهني</a:t>
            </a:r>
            <a:endParaRPr lang="ar-SA" sz="2500" b="1" dirty="0">
              <a:ln w="18415" cmpd="sng">
                <a:noFill/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e_Hani" panose="02060603050605020204" pitchFamily="18" charset="-78"/>
              <a:cs typeface="AL-Mohanad Bold" pitchFamily="2" charset="-78"/>
            </a:endParaRP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4644009" y="2924944"/>
            <a:ext cx="4280154" cy="259228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ar-SA" sz="2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itchFamily="18" charset="-78"/>
                <a:cs typeface="AL-Mohanad Bold" pitchFamily="2" charset="-78"/>
              </a:rPr>
              <a:t>1. يحدد </a:t>
            </a:r>
            <a:r>
              <a:rPr lang="ar-SA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itchFamily="18" charset="-78"/>
                <a:cs typeface="AL-Mohanad Bold" pitchFamily="2" charset="-78"/>
              </a:rPr>
              <a:t>كل تخصص </a:t>
            </a:r>
            <a:r>
              <a:rPr lang="ar-SA" sz="2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itchFamily="18" charset="-78"/>
                <a:cs typeface="AL-Mohanad Bold" pitchFamily="2" charset="-78"/>
              </a:rPr>
              <a:t>في كل </a:t>
            </a:r>
            <a:r>
              <a:rPr lang="ar-SA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itchFamily="18" charset="-78"/>
                <a:cs typeface="AL-Mohanad Bold" pitchFamily="2" charset="-78"/>
              </a:rPr>
              <a:t>مكتب تعليم </a:t>
            </a:r>
            <a:r>
              <a:rPr lang="ar-SA" sz="2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itchFamily="18" charset="-78"/>
                <a:cs typeface="AL-Mohanad Bold" pitchFamily="2" charset="-78"/>
              </a:rPr>
              <a:t>في </a:t>
            </a:r>
            <a:r>
              <a:rPr lang="ar-SA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itchFamily="18" charset="-78"/>
                <a:cs typeface="AL-Mohanad Bold" pitchFamily="2" charset="-78"/>
              </a:rPr>
              <a:t>القائمة </a:t>
            </a:r>
            <a:r>
              <a:rPr lang="ar-SA" sz="2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itchFamily="18" charset="-78"/>
                <a:cs typeface="AL-Mohanad Bold" pitchFamily="2" charset="-78"/>
              </a:rPr>
              <a:t>(من مقرر إلى </a:t>
            </a:r>
            <a:r>
              <a:rPr lang="ar-SA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itchFamily="18" charset="-78"/>
                <a:cs typeface="AL-Mohanad Bold" pitchFamily="2" charset="-78"/>
              </a:rPr>
              <a:t>أربعة مقررات </a:t>
            </a:r>
            <a:r>
              <a:rPr lang="ar-SA" sz="2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itchFamily="18" charset="-78"/>
                <a:cs typeface="AL-Mohanad Bold" pitchFamily="2" charset="-78"/>
              </a:rPr>
              <a:t>كحد </a:t>
            </a:r>
            <a:r>
              <a:rPr lang="ar-SA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itchFamily="18" charset="-78"/>
                <a:cs typeface="AL-Mohanad Bold" pitchFamily="2" charset="-78"/>
              </a:rPr>
              <a:t>أعلى في كل مرحلة دراسية بداية كل عام </a:t>
            </a:r>
            <a:r>
              <a:rPr lang="ar-SA" sz="2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itchFamily="18" charset="-78"/>
                <a:cs typeface="AL-Mohanad Bold" pitchFamily="2" charset="-78"/>
              </a:rPr>
              <a:t>دراسي.</a:t>
            </a:r>
          </a:p>
          <a:p>
            <a:r>
              <a:rPr lang="ar-SA" sz="2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itchFamily="18" charset="-78"/>
                <a:cs typeface="AL-Mohanad Bold" pitchFamily="2" charset="-78"/>
              </a:rPr>
              <a:t>2. وضع اختبار بحيث </a:t>
            </a:r>
            <a:r>
              <a:rPr lang="ar-SA" sz="22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itchFamily="18" charset="-78"/>
                <a:cs typeface="AL-Mohanad Bold" pitchFamily="2" charset="-78"/>
              </a:rPr>
              <a:t>تكون الإجابة بنص من </a:t>
            </a:r>
            <a:r>
              <a:rPr lang="ar-SA" sz="2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itchFamily="18" charset="-78"/>
                <a:cs typeface="AL-Mohanad Bold" pitchFamily="2" charset="-78"/>
              </a:rPr>
              <a:t>نفس المقرر </a:t>
            </a:r>
            <a:r>
              <a:rPr lang="ar-SA" sz="22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itchFamily="18" charset="-78"/>
                <a:cs typeface="AL-Mohanad Bold" pitchFamily="2" charset="-78"/>
              </a:rPr>
              <a:t>بنفس </a:t>
            </a:r>
            <a:r>
              <a:rPr lang="ar-SA" sz="2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itchFamily="18" charset="-78"/>
                <a:cs typeface="AL-Mohanad Bold" pitchFamily="2" charset="-78"/>
              </a:rPr>
              <a:t>الصياغة.</a:t>
            </a:r>
          </a:p>
          <a:p>
            <a:r>
              <a:rPr lang="ar-SA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itchFamily="18" charset="-78"/>
                <a:cs typeface="AL-Mohanad Bold" pitchFamily="2" charset="-78"/>
              </a:rPr>
              <a:t>3. يلزم </a:t>
            </a:r>
            <a:r>
              <a:rPr lang="ar-SA" sz="2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itchFamily="18" charset="-78"/>
                <a:cs typeface="AL-Mohanad Bold" pitchFamily="2" charset="-78"/>
              </a:rPr>
              <a:t>إبلاغ معلمي التخصص بدون </a:t>
            </a:r>
            <a:r>
              <a:rPr lang="ar-SA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itchFamily="18" charset="-78"/>
                <a:cs typeface="AL-Mohanad Bold" pitchFamily="2" charset="-78"/>
              </a:rPr>
              <a:t>تعميم.</a:t>
            </a:r>
            <a:endParaRPr lang="ar-SA" sz="2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Arabic" pitchFamily="18" charset="-78"/>
              <a:cs typeface="AL-Mohanad Bold" pitchFamily="2" charset="-78"/>
            </a:endParaRPr>
          </a:p>
        </p:txBody>
      </p:sp>
      <p:sp>
        <p:nvSpPr>
          <p:cNvPr id="5" name="سهم للأسفل 4"/>
          <p:cNvSpPr/>
          <p:nvPr/>
        </p:nvSpPr>
        <p:spPr>
          <a:xfrm>
            <a:off x="6894258" y="2348880"/>
            <a:ext cx="198022" cy="5890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5" name="مستطيل مستدير الزوايا 14"/>
          <p:cNvSpPr/>
          <p:nvPr/>
        </p:nvSpPr>
        <p:spPr>
          <a:xfrm>
            <a:off x="395536" y="2924944"/>
            <a:ext cx="4064130" cy="259228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ar-SA" sz="2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itchFamily="18" charset="-78"/>
                <a:cs typeface="AL-Mohanad Bold" pitchFamily="2" charset="-78"/>
              </a:rPr>
              <a:t>1. المادة الاثرائية لا </a:t>
            </a:r>
            <a:r>
              <a:rPr lang="ar-SA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itchFamily="18" charset="-78"/>
                <a:cs typeface="AL-Mohanad Bold" pitchFamily="2" charset="-78"/>
              </a:rPr>
              <a:t>تزيد عن 100 صفحة </a:t>
            </a:r>
            <a:r>
              <a:rPr lang="ar-SA" sz="2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itchFamily="18" charset="-78"/>
                <a:cs typeface="AL-Mohanad Bold" pitchFamily="2" charset="-78"/>
              </a:rPr>
              <a:t>في ا </a:t>
            </a:r>
            <a:r>
              <a:rPr lang="ar-SA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itchFamily="18" charset="-78"/>
                <a:cs typeface="AL-Mohanad Bold" pitchFamily="2" charset="-78"/>
              </a:rPr>
              <a:t>العام الدراسي </a:t>
            </a:r>
            <a:r>
              <a:rPr lang="ar-SA" sz="2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itchFamily="18" charset="-78"/>
                <a:cs typeface="AL-Mohanad Bold" pitchFamily="2" charset="-78"/>
              </a:rPr>
              <a:t> الواحد. </a:t>
            </a:r>
          </a:p>
          <a:p>
            <a:r>
              <a:rPr lang="ar-SA" sz="22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itchFamily="18" charset="-78"/>
                <a:cs typeface="AL-Mohanad Bold" pitchFamily="2" charset="-78"/>
              </a:rPr>
              <a:t>2. أن </a:t>
            </a:r>
            <a:r>
              <a:rPr lang="ar-SA" sz="22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itchFamily="18" charset="-78"/>
                <a:cs typeface="AL-Mohanad Bold" pitchFamily="2" charset="-78"/>
              </a:rPr>
              <a:t>يكون المحتوى له ارتباط وثيق جدا بالمقرر </a:t>
            </a:r>
            <a:r>
              <a:rPr lang="ar-SA" sz="22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itchFamily="18" charset="-78"/>
                <a:cs typeface="AL-Mohanad Bold" pitchFamily="2" charset="-78"/>
              </a:rPr>
              <a:t>المحدد.</a:t>
            </a:r>
          </a:p>
          <a:p>
            <a:r>
              <a:rPr lang="ar-SA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itchFamily="18" charset="-78"/>
                <a:cs typeface="AL-Mohanad Bold" pitchFamily="2" charset="-78"/>
              </a:rPr>
              <a:t>3. انتقاء </a:t>
            </a:r>
            <a:r>
              <a:rPr lang="ar-SA" sz="2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itchFamily="18" charset="-78"/>
                <a:cs typeface="AL-Mohanad Bold" pitchFamily="2" charset="-78"/>
              </a:rPr>
              <a:t>المادة </a:t>
            </a:r>
            <a:r>
              <a:rPr lang="ar-SA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itchFamily="18" charset="-78"/>
                <a:cs typeface="AL-Mohanad Bold" pitchFamily="2" charset="-78"/>
              </a:rPr>
              <a:t>الاثرائية </a:t>
            </a:r>
            <a:r>
              <a:rPr lang="ar-SA" sz="2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itchFamily="18" charset="-78"/>
                <a:cs typeface="AL-Mohanad Bold" pitchFamily="2" charset="-78"/>
              </a:rPr>
              <a:t>ومحتواها مسؤولية المشرف المختص وإقرارها مسؤولية الرئيس </a:t>
            </a:r>
            <a:r>
              <a:rPr lang="ar-SA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itchFamily="18" charset="-78"/>
                <a:cs typeface="AL-Mohanad Bold" pitchFamily="2" charset="-78"/>
              </a:rPr>
              <a:t>.</a:t>
            </a:r>
            <a:endParaRPr lang="ar-SA" sz="2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Arabic" pitchFamily="18" charset="-78"/>
              <a:cs typeface="AL-Mohanad Bold" pitchFamily="2" charset="-78"/>
            </a:endParaRPr>
          </a:p>
        </p:txBody>
      </p:sp>
      <p:sp>
        <p:nvSpPr>
          <p:cNvPr id="16" name="سهم للأسفل 15"/>
          <p:cNvSpPr/>
          <p:nvPr/>
        </p:nvSpPr>
        <p:spPr>
          <a:xfrm>
            <a:off x="2555776" y="2348880"/>
            <a:ext cx="169239" cy="6229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ربع نص 18"/>
          <p:cNvSpPr txBox="1"/>
          <p:nvPr/>
        </p:nvSpPr>
        <p:spPr>
          <a:xfrm>
            <a:off x="3563889" y="2524834"/>
            <a:ext cx="2160240" cy="400110"/>
          </a:xfrm>
          <a:prstGeom prst="rect">
            <a:avLst/>
          </a:prstGeom>
          <a:solidFill>
            <a:srgbClr val="FFC000"/>
          </a:solidFill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itchFamily="18" charset="-78"/>
                <a:cs typeface="AL-Mohanad Bold" pitchFamily="2" charset="-78"/>
              </a:rPr>
              <a:t>الضوابط والتعليمات</a:t>
            </a:r>
            <a:endParaRPr lang="ar-SA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Arabic" pitchFamily="18" charset="-78"/>
              <a:cs typeface="AL-Mohanad Bold" pitchFamily="2" charset="-78"/>
            </a:endParaRPr>
          </a:p>
        </p:txBody>
      </p:sp>
      <p:sp>
        <p:nvSpPr>
          <p:cNvPr id="20" name="مستطيل مستدير الزوايا 19"/>
          <p:cNvSpPr/>
          <p:nvPr/>
        </p:nvSpPr>
        <p:spPr>
          <a:xfrm>
            <a:off x="3563889" y="5589240"/>
            <a:ext cx="2160240" cy="43204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itchFamily="18" charset="-78"/>
                <a:cs typeface="AL-Mohanad Bold" pitchFamily="2" charset="-78"/>
              </a:rPr>
              <a:t>2. المفتوح</a:t>
            </a:r>
            <a:endParaRPr lang="ar-SA" sz="30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Arabic" pitchFamily="18" charset="-78"/>
              <a:cs typeface="AL-Mohanad Bold" pitchFamily="2" charset="-78"/>
            </a:endParaRPr>
          </a:p>
        </p:txBody>
      </p:sp>
      <p:sp>
        <p:nvSpPr>
          <p:cNvPr id="21" name="مستطيل مستدير الزوايا 20"/>
          <p:cNvSpPr/>
          <p:nvPr/>
        </p:nvSpPr>
        <p:spPr>
          <a:xfrm>
            <a:off x="683568" y="6067896"/>
            <a:ext cx="7840228" cy="64807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ar-SA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itchFamily="18" charset="-78"/>
                <a:cs typeface="AL-Mohanad Bold" pitchFamily="2" charset="-78"/>
              </a:rPr>
              <a:t>النمو المفتوح : </a:t>
            </a:r>
            <a:r>
              <a:rPr lang="ar-SA" sz="2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itchFamily="18" charset="-78"/>
                <a:cs typeface="AL-Mohanad Bold" pitchFamily="2" charset="-78"/>
              </a:rPr>
              <a:t>هو أي برنامج تدريبي معترف به. </a:t>
            </a:r>
            <a:r>
              <a:rPr lang="ar-SA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itchFamily="18" charset="-78"/>
                <a:cs typeface="AL-Mohanad Bold" pitchFamily="2" charset="-78"/>
              </a:rPr>
              <a:t>( ضابطه وثيقة معتمدة يؤشر عليها المشرف المختص .</a:t>
            </a:r>
            <a:endParaRPr lang="ar-SA" sz="2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Arabic" pitchFamily="18" charset="-78"/>
              <a:cs typeface="AL-Mohanad Bold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48683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7" grpId="0" animBg="1"/>
      <p:bldP spid="18" grpId="0" animBg="1"/>
      <p:bldP spid="13" grpId="0" animBg="1"/>
      <p:bldP spid="14" grpId="0" animBg="1"/>
      <p:bldP spid="5" grpId="0" animBg="1"/>
      <p:bldP spid="15" grpId="0" animBg="1"/>
      <p:bldP spid="16" grpId="0" animBg="1"/>
      <p:bldP spid="19" grpId="0" animBg="1"/>
      <p:bldP spid="20" grpId="0" animBg="1"/>
      <p:bldP spid="2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مستطيل مستدير الزوايا 10"/>
          <p:cNvSpPr/>
          <p:nvPr/>
        </p:nvSpPr>
        <p:spPr>
          <a:xfrm>
            <a:off x="1043608" y="980728"/>
            <a:ext cx="7970818" cy="100811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ar-SA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itchFamily="18" charset="-78"/>
                <a:cs typeface="AL-Mohanad Bold" pitchFamily="2" charset="-78"/>
              </a:rPr>
              <a:t>النمو المهني التربوي هو الذي يدعم تحسين الأداء التدريسي </a:t>
            </a:r>
          </a:p>
          <a:p>
            <a:r>
              <a:rPr lang="ar-SA" sz="2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itchFamily="18" charset="-78"/>
                <a:cs typeface="AL-Mohanad Bold" pitchFamily="2" charset="-78"/>
              </a:rPr>
              <a:t>يحدد </a:t>
            </a:r>
            <a:r>
              <a:rPr lang="ar-SA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itchFamily="18" charset="-78"/>
                <a:cs typeface="AL-Mohanad Bold" pitchFamily="2" charset="-78"/>
              </a:rPr>
              <a:t>كل تخصص </a:t>
            </a:r>
            <a:r>
              <a:rPr lang="ar-SA" sz="2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itchFamily="18" charset="-78"/>
                <a:cs typeface="AL-Mohanad Bold" pitchFamily="2" charset="-78"/>
              </a:rPr>
              <a:t>في كل </a:t>
            </a:r>
            <a:r>
              <a:rPr lang="ar-SA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itchFamily="18" charset="-78"/>
                <a:cs typeface="AL-Mohanad Bold" pitchFamily="2" charset="-78"/>
              </a:rPr>
              <a:t>إدارة إشراف أو مكتب تعليم </a:t>
            </a:r>
            <a:r>
              <a:rPr lang="ar-SA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itchFamily="18" charset="-78"/>
                <a:cs typeface="AL-Mohanad Bold" pitchFamily="2" charset="-78"/>
              </a:rPr>
              <a:t>الاحتياج </a:t>
            </a:r>
            <a:r>
              <a:rPr lang="ar-SA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itchFamily="18" charset="-78"/>
                <a:cs typeface="AL-Mohanad Bold" pitchFamily="2" charset="-78"/>
              </a:rPr>
              <a:t>التربوي </a:t>
            </a:r>
            <a:r>
              <a:rPr lang="ar-SA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itchFamily="18" charset="-78"/>
                <a:cs typeface="AL-Mohanad Bold" pitchFamily="2" charset="-78"/>
              </a:rPr>
              <a:t>المطلوب من معلمي التخصص بداية كل عام </a:t>
            </a:r>
            <a:r>
              <a:rPr lang="ar-SA" sz="2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itchFamily="18" charset="-78"/>
                <a:cs typeface="AL-Mohanad Bold" pitchFamily="2" charset="-78"/>
              </a:rPr>
              <a:t>دراسي.</a:t>
            </a:r>
            <a:endParaRPr lang="ar-SA" sz="2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Arabic" pitchFamily="18" charset="-78"/>
              <a:cs typeface="AL-Mohanad Bold" pitchFamily="2" charset="-78"/>
            </a:endParaRPr>
          </a:p>
        </p:txBody>
      </p:sp>
      <p:sp>
        <p:nvSpPr>
          <p:cNvPr id="17" name="مستطيل مستدير الزوايا 16"/>
          <p:cNvSpPr/>
          <p:nvPr/>
        </p:nvSpPr>
        <p:spPr>
          <a:xfrm>
            <a:off x="3923928" y="574080"/>
            <a:ext cx="2232248" cy="36004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itchFamily="18" charset="-78"/>
                <a:cs typeface="AL-Mohanad Bold" pitchFamily="2" charset="-78"/>
              </a:rPr>
              <a:t>3. التربوي</a:t>
            </a:r>
            <a:endParaRPr lang="ar-SA" sz="30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Arabic" pitchFamily="18" charset="-78"/>
              <a:cs typeface="AL-Mohanad Bold" pitchFamily="2" charset="-78"/>
            </a:endParaRPr>
          </a:p>
        </p:txBody>
      </p:sp>
      <p:sp>
        <p:nvSpPr>
          <p:cNvPr id="13" name="مستطيل 12"/>
          <p:cNvSpPr/>
          <p:nvPr/>
        </p:nvSpPr>
        <p:spPr>
          <a:xfrm>
            <a:off x="2483768" y="44624"/>
            <a:ext cx="4320480" cy="4770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ar-SA" sz="2500" b="1" dirty="0" smtClean="0">
                <a:ln w="18415" cmpd="sng">
                  <a:noFill/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مؤشرات النمو المهني</a:t>
            </a:r>
            <a:endParaRPr lang="ar-SA" sz="2500" b="1" dirty="0">
              <a:ln w="18415" cmpd="sng">
                <a:noFill/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e_Hani" panose="02060603050605020204" pitchFamily="18" charset="-78"/>
              <a:cs typeface="AL-Mohanad Bold" pitchFamily="2" charset="-78"/>
            </a:endParaRP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683568" y="2564904"/>
            <a:ext cx="7992888" cy="3024336"/>
          </a:xfrm>
          <a:prstGeom prst="roundRect">
            <a:avLst>
              <a:gd name="adj" fmla="val 18275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marL="457200" indent="-457200" algn="just">
              <a:buAutoNum type="arabicPeriod"/>
            </a:pPr>
            <a:r>
              <a:rPr lang="ar-SA" sz="2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itchFamily="18" charset="-78"/>
                <a:cs typeface="AL-Mohanad Bold" pitchFamily="2" charset="-78"/>
              </a:rPr>
              <a:t>لا </a:t>
            </a:r>
            <a:r>
              <a:rPr lang="ar-SA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itchFamily="18" charset="-78"/>
                <a:cs typeface="AL-Mohanad Bold" pitchFamily="2" charset="-78"/>
              </a:rPr>
              <a:t>يزيد  </a:t>
            </a:r>
            <a:r>
              <a:rPr lang="ar-SA" sz="2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itchFamily="18" charset="-78"/>
                <a:cs typeface="AL-Mohanad Bold" pitchFamily="2" charset="-78"/>
              </a:rPr>
              <a:t>إجمالي الاحتياج عن 100 صفحة في </a:t>
            </a:r>
            <a:r>
              <a:rPr lang="ar-SA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itchFamily="18" charset="-78"/>
                <a:cs typeface="AL-Mohanad Bold" pitchFamily="2" charset="-78"/>
              </a:rPr>
              <a:t>العام الدراسي الواحد أو ما يعادلها</a:t>
            </a:r>
            <a:r>
              <a:rPr lang="ar-SA" sz="2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itchFamily="18" charset="-78"/>
                <a:cs typeface="AL-Mohanad Bold" pitchFamily="2" charset="-78"/>
              </a:rPr>
              <a:t>.</a:t>
            </a:r>
          </a:p>
          <a:p>
            <a:pPr marL="457200" indent="-457200" algn="just">
              <a:buAutoNum type="arabicPeriod"/>
            </a:pPr>
            <a:r>
              <a:rPr lang="ar-SA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itchFamily="18" charset="-78"/>
                <a:cs typeface="AL-Mohanad Bold" pitchFamily="2" charset="-78"/>
              </a:rPr>
              <a:t>أن يكون المحتوى له ارتباط وثيق جدا بما تم تحديده من احتياجات </a:t>
            </a:r>
            <a:r>
              <a:rPr lang="ar-SA" sz="2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itchFamily="18" charset="-78"/>
                <a:cs typeface="AL-Mohanad Bold" pitchFamily="2" charset="-78"/>
              </a:rPr>
              <a:t>في </a:t>
            </a:r>
            <a:r>
              <a:rPr lang="ar-SA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itchFamily="18" charset="-78"/>
                <a:cs typeface="AL-Mohanad Bold" pitchFamily="2" charset="-78"/>
              </a:rPr>
              <a:t>نفس </a:t>
            </a:r>
            <a:r>
              <a:rPr lang="ar-SA" sz="2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itchFamily="18" charset="-78"/>
                <a:cs typeface="AL-Mohanad Bold" pitchFamily="2" charset="-78"/>
              </a:rPr>
              <a:t>العام.</a:t>
            </a:r>
          </a:p>
          <a:p>
            <a:pPr marL="457200" indent="-457200" algn="just">
              <a:buAutoNum type="arabicPeriod"/>
            </a:pPr>
            <a:r>
              <a:rPr lang="ar-SA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itchFamily="18" charset="-78"/>
                <a:cs typeface="AL-Mohanad Bold" pitchFamily="2" charset="-78"/>
              </a:rPr>
              <a:t>انتقاء المحتوى التربوي </a:t>
            </a:r>
            <a:r>
              <a:rPr lang="ar-SA" sz="2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itchFamily="18" charset="-78"/>
                <a:cs typeface="AL-Mohanad Bold" pitchFamily="2" charset="-78"/>
              </a:rPr>
              <a:t>مسؤولية المشرف المختص وإقرارها مسؤولية مدير </a:t>
            </a:r>
            <a:r>
              <a:rPr lang="ar-SA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itchFamily="18" charset="-78"/>
                <a:cs typeface="AL-Mohanad Bold" pitchFamily="2" charset="-78"/>
              </a:rPr>
              <a:t>مكتب التعليم أو مدير الإشراف </a:t>
            </a:r>
            <a:r>
              <a:rPr lang="ar-SA" sz="2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itchFamily="18" charset="-78"/>
                <a:cs typeface="AL-Mohanad Bold" pitchFamily="2" charset="-78"/>
              </a:rPr>
              <a:t>التربوي في </a:t>
            </a:r>
            <a:r>
              <a:rPr lang="ar-SA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itchFamily="18" charset="-78"/>
                <a:cs typeface="AL-Mohanad Bold" pitchFamily="2" charset="-78"/>
              </a:rPr>
              <a:t>حال عدم وجود </a:t>
            </a:r>
            <a:r>
              <a:rPr lang="ar-SA" sz="2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itchFamily="18" charset="-78"/>
                <a:cs typeface="AL-Mohanad Bold" pitchFamily="2" charset="-78"/>
              </a:rPr>
              <a:t>مكاتب.</a:t>
            </a:r>
          </a:p>
          <a:p>
            <a:pPr marL="457200" indent="-457200" algn="just">
              <a:buAutoNum type="arabicPeriod"/>
            </a:pPr>
            <a:r>
              <a:rPr lang="ar-SA" sz="2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itchFamily="18" charset="-78"/>
                <a:cs typeface="AL-Mohanad Bold" pitchFamily="2" charset="-78"/>
              </a:rPr>
              <a:t>تحديد </a:t>
            </a:r>
            <a:r>
              <a:rPr lang="ar-SA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itchFamily="18" charset="-78"/>
                <a:cs typeface="AL-Mohanad Bold" pitchFamily="2" charset="-78"/>
              </a:rPr>
              <a:t>مصدر المعارف والمهارات </a:t>
            </a:r>
            <a:r>
              <a:rPr lang="ar-SA" sz="2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itchFamily="18" charset="-78"/>
                <a:cs typeface="AL-Mohanad Bold" pitchFamily="2" charset="-78"/>
              </a:rPr>
              <a:t>:</a:t>
            </a:r>
          </a:p>
          <a:p>
            <a:pPr algn="just"/>
            <a:r>
              <a:rPr lang="ar-SA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itchFamily="18" charset="-78"/>
                <a:cs typeface="AL-Mohanad Bold" pitchFamily="2" charset="-78"/>
              </a:rPr>
              <a:t>• </a:t>
            </a:r>
            <a:r>
              <a:rPr lang="ar-SA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itchFamily="18" charset="-78"/>
                <a:cs typeface="AL-Mohanad Bold" pitchFamily="2" charset="-78"/>
              </a:rPr>
              <a:t>صفحات </a:t>
            </a:r>
            <a:r>
              <a:rPr lang="ar-SA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itchFamily="18" charset="-78"/>
                <a:cs typeface="AL-Mohanad Bold" pitchFamily="2" charset="-78"/>
              </a:rPr>
              <a:t>محددة من مرجع واحد أو </a:t>
            </a:r>
            <a:r>
              <a:rPr lang="ar-SA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itchFamily="18" charset="-78"/>
                <a:cs typeface="AL-Mohanad Bold" pitchFamily="2" charset="-78"/>
              </a:rPr>
              <a:t>عدة مراجع</a:t>
            </a:r>
          </a:p>
          <a:p>
            <a:pPr algn="just"/>
            <a:r>
              <a:rPr lang="ar-SA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itchFamily="18" charset="-78"/>
                <a:cs typeface="AL-Mohanad Bold" pitchFamily="2" charset="-78"/>
              </a:rPr>
              <a:t>• </a:t>
            </a:r>
            <a:r>
              <a:rPr lang="ar-SA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itchFamily="18" charset="-78"/>
                <a:cs typeface="AL-Mohanad Bold" pitchFamily="2" charset="-78"/>
              </a:rPr>
              <a:t>حقيبة أو حقائب </a:t>
            </a:r>
            <a:r>
              <a:rPr lang="ar-SA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itchFamily="18" charset="-78"/>
                <a:cs typeface="AL-Mohanad Bold" pitchFamily="2" charset="-78"/>
              </a:rPr>
              <a:t>تدريبية.</a:t>
            </a:r>
          </a:p>
          <a:p>
            <a:pPr algn="just"/>
            <a:r>
              <a:rPr lang="ar-SA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itchFamily="18" charset="-78"/>
                <a:cs typeface="AL-Mohanad Bold" pitchFamily="2" charset="-78"/>
              </a:rPr>
              <a:t>• مذكرة .</a:t>
            </a:r>
          </a:p>
          <a:p>
            <a:pPr algn="just"/>
            <a:endParaRPr lang="ar-SA" sz="2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Arabic" pitchFamily="18" charset="-78"/>
              <a:cs typeface="AL-Mohanad Bold" pitchFamily="2" charset="-78"/>
            </a:endParaRPr>
          </a:p>
        </p:txBody>
      </p:sp>
      <p:sp>
        <p:nvSpPr>
          <p:cNvPr id="19" name="مربع نص 18"/>
          <p:cNvSpPr txBox="1"/>
          <p:nvPr/>
        </p:nvSpPr>
        <p:spPr>
          <a:xfrm>
            <a:off x="3419872" y="2060848"/>
            <a:ext cx="2653026" cy="477054"/>
          </a:xfrm>
          <a:prstGeom prst="rect">
            <a:avLst/>
          </a:prstGeom>
          <a:solidFill>
            <a:srgbClr val="FFC000"/>
          </a:solidFill>
        </p:spPr>
        <p:txBody>
          <a:bodyPr wrap="square" rtlCol="1">
            <a:spAutoFit/>
          </a:bodyPr>
          <a:lstStyle/>
          <a:p>
            <a:pPr algn="ctr"/>
            <a:r>
              <a:rPr lang="ar-SA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itchFamily="18" charset="-78"/>
                <a:cs typeface="AL-Mohanad Bold" pitchFamily="2" charset="-78"/>
              </a:rPr>
              <a:t>الضوابط والتعليمات</a:t>
            </a:r>
            <a:endParaRPr lang="ar-SA" sz="2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Arabic" pitchFamily="18" charset="-78"/>
              <a:cs typeface="AL-Mohanad Bold" pitchFamily="2" charset="-78"/>
            </a:endParaRPr>
          </a:p>
        </p:txBody>
      </p:sp>
      <p:sp>
        <p:nvSpPr>
          <p:cNvPr id="21" name="مربع نص 20"/>
          <p:cNvSpPr txBox="1"/>
          <p:nvPr/>
        </p:nvSpPr>
        <p:spPr>
          <a:xfrm rot="5400000">
            <a:off x="7897870" y="5625825"/>
            <a:ext cx="1944214" cy="430887"/>
          </a:xfrm>
          <a:prstGeom prst="rect">
            <a:avLst/>
          </a:prstGeom>
          <a:solidFill>
            <a:srgbClr val="FFC000"/>
          </a:solidFill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itchFamily="18" charset="-78"/>
                <a:cs typeface="AL-Mohanad Bold" pitchFamily="2" charset="-78"/>
              </a:rPr>
              <a:t>محتوى النمو المهني</a:t>
            </a:r>
            <a:endParaRPr lang="ar-SA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Arabic" pitchFamily="18" charset="-78"/>
              <a:cs typeface="AL-Mohanad Bold" pitchFamily="2" charset="-78"/>
            </a:endParaRPr>
          </a:p>
        </p:txBody>
      </p:sp>
      <p:sp>
        <p:nvSpPr>
          <p:cNvPr id="22" name="مربع نص 21"/>
          <p:cNvSpPr txBox="1"/>
          <p:nvPr/>
        </p:nvSpPr>
        <p:spPr>
          <a:xfrm>
            <a:off x="1331640" y="5661248"/>
            <a:ext cx="7344816" cy="1015663"/>
          </a:xfrm>
          <a:prstGeom prst="rect">
            <a:avLst/>
          </a:prstGeom>
          <a:solidFill>
            <a:srgbClr val="FFC000"/>
          </a:solidFill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itchFamily="18" charset="-78"/>
                <a:cs typeface="AL-Mohanad Bold" pitchFamily="2" charset="-78"/>
              </a:rPr>
              <a:t>1. عدد </a:t>
            </a:r>
            <a:r>
              <a:rPr lang="ar-S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itchFamily="18" charset="-78"/>
                <a:cs typeface="AL-Mohanad Bold" pitchFamily="2" charset="-78"/>
              </a:rPr>
              <a:t>أيام التدريب الحالي التي حصل عليها دون </a:t>
            </a:r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itchFamily="18" charset="-78"/>
                <a:cs typeface="AL-Mohanad Bold" pitchFamily="2" charset="-78"/>
              </a:rPr>
              <a:t>النظر للسنوات </a:t>
            </a:r>
            <a:r>
              <a:rPr lang="ar-S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itchFamily="18" charset="-78"/>
                <a:cs typeface="AL-Mohanad Bold" pitchFamily="2" charset="-78"/>
              </a:rPr>
              <a:t>السابقة </a:t>
            </a:r>
            <a:r>
              <a:rPr lang="ar-SA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itchFamily="18" charset="-78"/>
                <a:cs typeface="AL-Mohanad Bold" pitchFamily="2" charset="-78"/>
              </a:rPr>
              <a:t>( وزنها 30%) </a:t>
            </a:r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itchFamily="18" charset="-78"/>
                <a:cs typeface="AL-Mohanad Bold" pitchFamily="2" charset="-78"/>
              </a:rPr>
              <a:t>.</a:t>
            </a:r>
            <a:endParaRPr lang="ar-SA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Arabic" pitchFamily="18" charset="-78"/>
              <a:cs typeface="AL-Mohanad Bold" pitchFamily="2" charset="-78"/>
            </a:endParaRPr>
          </a:p>
          <a:p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itchFamily="18" charset="-78"/>
                <a:cs typeface="AL-Mohanad Bold" pitchFamily="2" charset="-78"/>
              </a:rPr>
              <a:t> 2. علاقة </a:t>
            </a:r>
            <a:r>
              <a:rPr lang="ar-S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itchFamily="18" charset="-78"/>
                <a:cs typeface="AL-Mohanad Bold" pitchFamily="2" charset="-78"/>
              </a:rPr>
              <a:t>المحتوى التدريبي التي حصل عليه بالعمل الذي </a:t>
            </a:r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itchFamily="18" charset="-78"/>
                <a:cs typeface="AL-Mohanad Bold" pitchFamily="2" charset="-78"/>
              </a:rPr>
              <a:t> يمارسه </a:t>
            </a:r>
            <a:r>
              <a:rPr lang="ar-S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itchFamily="18" charset="-78"/>
                <a:cs typeface="AL-Mohanad Bold" pitchFamily="2" charset="-78"/>
              </a:rPr>
              <a:t>حاليا </a:t>
            </a:r>
            <a:r>
              <a:rPr lang="ar-SA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itchFamily="18" charset="-78"/>
                <a:cs typeface="AL-Mohanad Bold" pitchFamily="2" charset="-78"/>
              </a:rPr>
              <a:t>( وزنها </a:t>
            </a:r>
            <a:r>
              <a:rPr lang="ar-SA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itchFamily="18" charset="-78"/>
                <a:cs typeface="AL-Mohanad Bold" pitchFamily="2" charset="-78"/>
              </a:rPr>
              <a:t>50%)</a:t>
            </a:r>
            <a:r>
              <a:rPr lang="ar-S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itchFamily="18" charset="-78"/>
                <a:cs typeface="AL-Mohanad Bold" pitchFamily="2" charset="-78"/>
              </a:rPr>
              <a:t> .</a:t>
            </a:r>
            <a:endParaRPr lang="ar-SA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Arabic" pitchFamily="18" charset="-78"/>
              <a:cs typeface="AL-Mohanad Bold" pitchFamily="2" charset="-78"/>
            </a:endParaRPr>
          </a:p>
          <a:p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itchFamily="18" charset="-78"/>
                <a:cs typeface="AL-Mohanad Bold" pitchFamily="2" charset="-78"/>
              </a:rPr>
              <a:t>3. </a:t>
            </a:r>
            <a:r>
              <a:rPr lang="ar-SA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itchFamily="18" charset="-78"/>
                <a:cs typeface="AL-Mohanad Bold" pitchFamily="2" charset="-78"/>
              </a:rPr>
              <a:t>موثقية</a:t>
            </a:r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itchFamily="18" charset="-78"/>
                <a:cs typeface="AL-Mohanad Bold" pitchFamily="2" charset="-78"/>
              </a:rPr>
              <a:t> </a:t>
            </a:r>
            <a:r>
              <a:rPr lang="ar-S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itchFamily="18" charset="-78"/>
                <a:cs typeface="AL-Mohanad Bold" pitchFamily="2" charset="-78"/>
              </a:rPr>
              <a:t>الجهة التي </a:t>
            </a:r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itchFamily="18" charset="-78"/>
                <a:cs typeface="AL-Mohanad Bold" pitchFamily="2" charset="-78"/>
              </a:rPr>
              <a:t>حصل منها  على التدريب </a:t>
            </a:r>
            <a:r>
              <a:rPr lang="ar-SA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itchFamily="18" charset="-78"/>
                <a:cs typeface="AL-Mohanad Bold" pitchFamily="2" charset="-78"/>
              </a:rPr>
              <a:t>( وزنها </a:t>
            </a:r>
            <a:r>
              <a:rPr lang="ar-SA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itchFamily="18" charset="-78"/>
                <a:cs typeface="AL-Mohanad Bold" pitchFamily="2" charset="-78"/>
              </a:rPr>
              <a:t>20%)</a:t>
            </a:r>
            <a:r>
              <a:rPr lang="ar-S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itchFamily="18" charset="-78"/>
                <a:cs typeface="AL-Mohanad Bold" pitchFamily="2" charset="-78"/>
              </a:rPr>
              <a:t>.</a:t>
            </a:r>
            <a:endParaRPr lang="ar-SA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Arabic" pitchFamily="18" charset="-78"/>
              <a:cs typeface="AL-Mohanad Bold" pitchFamily="2" charset="-78"/>
            </a:endParaRPr>
          </a:p>
        </p:txBody>
      </p:sp>
      <p:sp>
        <p:nvSpPr>
          <p:cNvPr id="2" name="مستطيل 1"/>
          <p:cNvSpPr/>
          <p:nvPr/>
        </p:nvSpPr>
        <p:spPr>
          <a:xfrm>
            <a:off x="72008" y="4361036"/>
            <a:ext cx="4572000" cy="230832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just"/>
            <a:r>
              <a:rPr lang="ar-SA" b="1" dirty="0" smtClean="0">
                <a:ln w="18415" cmpd="sng">
                  <a:noFill/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دور المشرف :</a:t>
            </a:r>
          </a:p>
          <a:p>
            <a:pPr algn="just"/>
            <a:r>
              <a:rPr lang="ar-SA" b="1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 </a:t>
            </a:r>
            <a:r>
              <a:rPr lang="ar-SA" b="1" dirty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تنظيم ودعم وتوجيه وتنسيق مجموعات التعلم المهنية ويقيم المشر ف التربوي على: </a:t>
            </a:r>
          </a:p>
          <a:p>
            <a:pPr algn="just"/>
            <a:r>
              <a:rPr lang="ar-SA" b="1" dirty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* وجود قائمة دقيقة تفصيلية لتحديد الاحتياجات.</a:t>
            </a:r>
          </a:p>
          <a:p>
            <a:pPr algn="just"/>
            <a:r>
              <a:rPr lang="ar-SA" b="1" dirty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* البرامج التي قدمتها المجموعة.</a:t>
            </a:r>
          </a:p>
          <a:p>
            <a:pPr algn="just"/>
            <a:r>
              <a:rPr lang="ar-SA" b="1" dirty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* طريقة اختيار المعلمين.</a:t>
            </a:r>
          </a:p>
          <a:p>
            <a:pPr algn="just"/>
            <a:r>
              <a:rPr lang="ar-SA" b="1" dirty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* رأي المستفيد.</a:t>
            </a:r>
          </a:p>
          <a:p>
            <a:pPr algn="just"/>
            <a:r>
              <a:rPr lang="ar-SA" b="1" dirty="0">
                <a:ln w="18415" cmpd="sng">
                  <a:noFill/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(</a:t>
            </a:r>
            <a:r>
              <a:rPr lang="ar-SA" b="1" dirty="0" smtClean="0">
                <a:ln w="18415" cmpd="sng">
                  <a:noFill/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يوزع </a:t>
            </a:r>
            <a:r>
              <a:rPr lang="ar-SA" b="1" dirty="0">
                <a:ln w="18415" cmpd="sng">
                  <a:noFill/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رئيس القسم </a:t>
            </a:r>
            <a:r>
              <a:rPr lang="ar-SA" b="1" dirty="0" smtClean="0">
                <a:ln w="18415" cmpd="sng">
                  <a:noFill/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 المشرفين  على هذه المعايير توزيعا </a:t>
            </a:r>
            <a:r>
              <a:rPr lang="ar-SA" b="1" dirty="0">
                <a:ln w="18415" cmpd="sng">
                  <a:noFill/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إجبارياً</a:t>
            </a:r>
            <a:r>
              <a:rPr lang="ar-SA" sz="1600" dirty="0">
                <a:solidFill>
                  <a:srgbClr val="FF0000"/>
                </a:solidFill>
                <a:latin typeface="Arial" pitchFamily="34" charset="0"/>
                <a:cs typeface="PT Bold Heading" pitchFamily="2" charset="-78"/>
              </a:rPr>
              <a:t>).</a:t>
            </a:r>
            <a:endParaRPr lang="ar-SA" sz="1600" dirty="0">
              <a:solidFill>
                <a:srgbClr val="FF0000"/>
              </a:solidFill>
              <a:latin typeface="Arial" pitchFamily="34" charset="0"/>
              <a:cs typeface="PT Bold Heading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49490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7" grpId="0" animBg="1"/>
      <p:bldP spid="13" grpId="0" animBg="1"/>
      <p:bldP spid="14" grpId="0" animBg="1"/>
      <p:bldP spid="19" grpId="0" animBg="1"/>
      <p:bldP spid="21" grpId="0" animBg="1"/>
      <p:bldP spid="22" grpId="0" animBg="1"/>
      <p:bldP spid="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71800" y="640904"/>
            <a:ext cx="3636405" cy="40011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itchFamily="18" charset="-78"/>
                <a:cs typeface="AL-Mohanad Bold" pitchFamily="2" charset="-78"/>
              </a:rPr>
              <a:t>يقاس الاختبار وفق ما يلي: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23528" y="1136938"/>
            <a:ext cx="8640960" cy="70788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just"/>
            <a:r>
              <a:rPr lang="ar-SA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itchFamily="18" charset="-78"/>
                <a:cs typeface="AL-Mohanad Bold" pitchFamily="2" charset="-78"/>
              </a:rPr>
              <a:t>1.  لا </a:t>
            </a:r>
            <a:r>
              <a:rPr lang="ar-SA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itchFamily="18" charset="-78"/>
                <a:cs typeface="AL-Mohanad Bold" pitchFamily="2" charset="-78"/>
              </a:rPr>
              <a:t>يشترط  المعلم حضور لأي برنامج محدد في مؤشر النمو المهني (تربوي ، مقررات، إثرائي ) عدا المفتوح، فيمكن للمعلم أن يطور نفسه ذاتيا أو قد تكون المعرفة والمهارة لديه وليس بحاجة لحضور البرنامج.</a:t>
            </a:r>
          </a:p>
        </p:txBody>
      </p:sp>
      <p:sp>
        <p:nvSpPr>
          <p:cNvPr id="27" name="TextBox 16"/>
          <p:cNvSpPr txBox="1"/>
          <p:nvPr/>
        </p:nvSpPr>
        <p:spPr>
          <a:xfrm>
            <a:off x="323528" y="1899940"/>
            <a:ext cx="8640960" cy="70788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just"/>
            <a:r>
              <a:rPr lang="ar-SA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itchFamily="18" charset="-78"/>
                <a:cs typeface="AL-Mohanad Bold" pitchFamily="2" charset="-78"/>
              </a:rPr>
              <a:t>2. يتحقق </a:t>
            </a:r>
            <a:r>
              <a:rPr lang="ar-SA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itchFamily="18" charset="-78"/>
                <a:cs typeface="AL-Mohanad Bold" pitchFamily="2" charset="-78"/>
              </a:rPr>
              <a:t>من درجة امتلاك المعلم للمعرفة والمهارة عن طريق اختبار أتاح الفرصة لحضوره  مرتين كل عام دراسي احداهما في الفصل الدراسي الأول والأخرى في الفصل الدراسي الثاني.</a:t>
            </a:r>
          </a:p>
        </p:txBody>
      </p:sp>
      <p:sp>
        <p:nvSpPr>
          <p:cNvPr id="12" name="مستطيل 11"/>
          <p:cNvSpPr/>
          <p:nvPr/>
        </p:nvSpPr>
        <p:spPr>
          <a:xfrm>
            <a:off x="1763688" y="44624"/>
            <a:ext cx="6264696" cy="4770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ar-SA" sz="2500" b="1" dirty="0" smtClean="0">
                <a:ln w="18415" cmpd="sng">
                  <a:noFill/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تشخيص النمو المهني </a:t>
            </a:r>
            <a:r>
              <a:rPr lang="ar-SA" sz="2500" b="1" dirty="0">
                <a:ln w="18415" cmpd="sng">
                  <a:noFill/>
                  <a:prstDash val="solid"/>
                </a:ln>
                <a:solidFill>
                  <a:schemeClr val="tx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(درجة امتلاك المعلم للمعارف والمهارات)</a:t>
            </a:r>
            <a:endParaRPr lang="ar-SA" sz="2500" b="1" dirty="0">
              <a:ln w="18415" cmpd="sng">
                <a:noFill/>
                <a:prstDash val="solid"/>
              </a:ln>
              <a:solidFill>
                <a:schemeClr val="tx2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e_Hani" panose="02060603050605020204" pitchFamily="18" charset="-78"/>
              <a:cs typeface="AL-Mohanad Bold" pitchFamily="2" charset="-78"/>
            </a:endParaRPr>
          </a:p>
        </p:txBody>
      </p:sp>
      <p:sp>
        <p:nvSpPr>
          <p:cNvPr id="13" name="TextBox 16"/>
          <p:cNvSpPr txBox="1"/>
          <p:nvPr/>
        </p:nvSpPr>
        <p:spPr>
          <a:xfrm>
            <a:off x="323528" y="2653422"/>
            <a:ext cx="8640960" cy="4001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just"/>
            <a:r>
              <a:rPr lang="ar-SA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itchFamily="18" charset="-78"/>
                <a:cs typeface="AL-Mohanad Bold" pitchFamily="2" charset="-78"/>
              </a:rPr>
              <a:t>3.  زمن </a:t>
            </a:r>
            <a:r>
              <a:rPr lang="ar-SA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itchFamily="18" charset="-78"/>
                <a:cs typeface="AL-Mohanad Bold" pitchFamily="2" charset="-78"/>
              </a:rPr>
              <a:t>القياس للفروع الثلاثة المقررات والإثراء والتربوي ساعة واحدة حدا أعلى.</a:t>
            </a:r>
          </a:p>
        </p:txBody>
      </p:sp>
      <p:sp>
        <p:nvSpPr>
          <p:cNvPr id="14" name="TextBox 16"/>
          <p:cNvSpPr txBox="1"/>
          <p:nvPr/>
        </p:nvSpPr>
        <p:spPr>
          <a:xfrm>
            <a:off x="323528" y="3107060"/>
            <a:ext cx="8640960" cy="4001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just"/>
            <a:r>
              <a:rPr lang="ar-SA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itchFamily="18" charset="-78"/>
                <a:cs typeface="AL-Mohanad Bold" pitchFamily="2" charset="-78"/>
              </a:rPr>
              <a:t>4.  يتم </a:t>
            </a:r>
            <a:r>
              <a:rPr lang="ar-SA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itchFamily="18" charset="-78"/>
                <a:cs typeface="AL-Mohanad Bold" pitchFamily="2" charset="-78"/>
              </a:rPr>
              <a:t>تحديد مستوى المعلم وفق النقاط الاستقالة الوزن / الدرجة المستحقة</a:t>
            </a:r>
          </a:p>
        </p:txBody>
      </p:sp>
      <p:sp>
        <p:nvSpPr>
          <p:cNvPr id="15" name="TextBox 16"/>
          <p:cNvSpPr txBox="1"/>
          <p:nvPr/>
        </p:nvSpPr>
        <p:spPr>
          <a:xfrm>
            <a:off x="323528" y="3547616"/>
            <a:ext cx="8640960" cy="4001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just"/>
            <a:r>
              <a:rPr lang="ar-SA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itchFamily="18" charset="-78"/>
                <a:cs typeface="AL-Mohanad Bold" pitchFamily="2" charset="-78"/>
              </a:rPr>
              <a:t>5.  يحق </a:t>
            </a:r>
            <a:r>
              <a:rPr lang="ar-SA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itchFamily="18" charset="-78"/>
                <a:cs typeface="AL-Mohanad Bold" pitchFamily="2" charset="-78"/>
              </a:rPr>
              <a:t>للمعلم دخول الاختبار ة مرة واحدة في العام .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323776" y="4000872"/>
            <a:ext cx="8640960" cy="4001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just"/>
            <a:r>
              <a:rPr lang="ar-SA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itchFamily="18" charset="-78"/>
                <a:cs typeface="AL-Mohanad Bold" pitchFamily="2" charset="-78"/>
              </a:rPr>
              <a:t>6.  يفضل </a:t>
            </a:r>
            <a:r>
              <a:rPr lang="ar-SA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itchFamily="18" charset="-78"/>
                <a:cs typeface="AL-Mohanad Bold" pitchFamily="2" charset="-78"/>
              </a:rPr>
              <a:t>أن يكون التصحيح آليًا </a:t>
            </a:r>
            <a:r>
              <a:rPr lang="ar-SA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itchFamily="18" charset="-78"/>
                <a:cs typeface="AL-Mohanad Bold" pitchFamily="2" charset="-78"/>
              </a:rPr>
              <a:t>لتحقيق درجة رضا عالية لدى المعلمين وتخفيف الأعباء عن المشرفين.</a:t>
            </a:r>
            <a:endParaRPr lang="ar-SA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Arabic" pitchFamily="18" charset="-78"/>
              <a:cs typeface="AL-Mohanad Bold" pitchFamily="2" charset="-78"/>
            </a:endParaRPr>
          </a:p>
        </p:txBody>
      </p:sp>
      <p:sp>
        <p:nvSpPr>
          <p:cNvPr id="18" name="TextBox 16"/>
          <p:cNvSpPr txBox="1"/>
          <p:nvPr/>
        </p:nvSpPr>
        <p:spPr>
          <a:xfrm>
            <a:off x="323776" y="4458320"/>
            <a:ext cx="8640960" cy="70788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just"/>
            <a:r>
              <a:rPr lang="ar-SA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itchFamily="18" charset="-78"/>
                <a:cs typeface="AL-Mohanad Bold" pitchFamily="2" charset="-78"/>
              </a:rPr>
              <a:t>7. يجب </a:t>
            </a:r>
            <a:r>
              <a:rPr lang="ar-SA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itchFamily="18" charset="-78"/>
                <a:cs typeface="AL-Mohanad Bold" pitchFamily="2" charset="-78"/>
              </a:rPr>
              <a:t>أن تكون الأسئلة محصورة فيما تم </a:t>
            </a:r>
            <a:r>
              <a:rPr lang="ar-SA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itchFamily="18" charset="-78"/>
                <a:cs typeface="AL-Mohanad Bold" pitchFamily="2" charset="-78"/>
              </a:rPr>
              <a:t>تحديده </a:t>
            </a:r>
            <a:r>
              <a:rPr lang="ar-SA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itchFamily="18" charset="-78"/>
                <a:cs typeface="AL-Mohanad Bold" pitchFamily="2" charset="-78"/>
              </a:rPr>
              <a:t>من </a:t>
            </a:r>
            <a:r>
              <a:rPr lang="ar-SA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itchFamily="18" charset="-78"/>
                <a:cs typeface="AL-Mohanad Bold" pitchFamily="2" charset="-78"/>
              </a:rPr>
              <a:t>مجالات ومعارف ومهارات </a:t>
            </a:r>
            <a:r>
              <a:rPr lang="ar-SA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itchFamily="18" charset="-78"/>
                <a:cs typeface="AL-Mohanad Bold" pitchFamily="2" charset="-78"/>
              </a:rPr>
              <a:t>ومصادر </a:t>
            </a:r>
            <a:r>
              <a:rPr lang="ar-SA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itchFamily="18" charset="-78"/>
                <a:cs typeface="AL-Mohanad Bold" pitchFamily="2" charset="-78"/>
              </a:rPr>
              <a:t>محددة ومما </a:t>
            </a:r>
            <a:r>
              <a:rPr lang="ar-SA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itchFamily="18" charset="-78"/>
                <a:cs typeface="AL-Mohanad Bold" pitchFamily="2" charset="-78"/>
              </a:rPr>
              <a:t>قدمته </a:t>
            </a:r>
            <a:r>
              <a:rPr lang="ar-SA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itchFamily="18" charset="-78"/>
                <a:cs typeface="AL-Mohanad Bold" pitchFamily="2" charset="-78"/>
              </a:rPr>
              <a:t>مجموعات التعلم.</a:t>
            </a:r>
            <a:endParaRPr lang="ar-SA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Arabic" pitchFamily="18" charset="-78"/>
              <a:cs typeface="AL-Mohanad Bold" pitchFamily="2" charset="-78"/>
            </a:endParaRPr>
          </a:p>
        </p:txBody>
      </p:sp>
      <p:sp>
        <p:nvSpPr>
          <p:cNvPr id="20" name="TextBox 16"/>
          <p:cNvSpPr txBox="1"/>
          <p:nvPr/>
        </p:nvSpPr>
        <p:spPr>
          <a:xfrm>
            <a:off x="346224" y="5220692"/>
            <a:ext cx="8640960" cy="70788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just"/>
            <a:r>
              <a:rPr lang="ar-SA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itchFamily="18" charset="-78"/>
                <a:cs typeface="AL-Mohanad Bold" pitchFamily="2" charset="-78"/>
              </a:rPr>
              <a:t>8.  يحتسب </a:t>
            </a:r>
            <a:r>
              <a:rPr lang="ar-SA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itchFamily="18" charset="-78"/>
                <a:cs typeface="AL-Mohanad Bold" pitchFamily="2" charset="-78"/>
              </a:rPr>
              <a:t>رئيس القسم </a:t>
            </a:r>
            <a:r>
              <a:rPr lang="ar-SA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itchFamily="18" charset="-78"/>
                <a:cs typeface="AL-Mohanad Bold" pitchFamily="2" charset="-78"/>
              </a:rPr>
              <a:t>أو </a:t>
            </a:r>
            <a:r>
              <a:rPr lang="ar-SA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itchFamily="18" charset="-78"/>
                <a:cs typeface="AL-Mohanad Bold" pitchFamily="2" charset="-78"/>
              </a:rPr>
              <a:t>مكتب التعليم </a:t>
            </a:r>
            <a:r>
              <a:rPr lang="ar-SA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itchFamily="18" charset="-78"/>
                <a:cs typeface="AL-Mohanad Bold" pitchFamily="2" charset="-78"/>
              </a:rPr>
              <a:t>نقاط الجودة </a:t>
            </a:r>
            <a:r>
              <a:rPr lang="ar-SA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itchFamily="18" charset="-78"/>
                <a:cs typeface="AL-Mohanad Bold" pitchFamily="2" charset="-78"/>
              </a:rPr>
              <a:t>للمشرف التربوي وفق منحنى التوزيع </a:t>
            </a:r>
            <a:r>
              <a:rPr lang="ar-SA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itchFamily="18" charset="-78"/>
                <a:cs typeface="AL-Mohanad Bold" pitchFamily="2" charset="-78"/>
              </a:rPr>
              <a:t>الطبيعي للنقاط الممنوحة </a:t>
            </a:r>
            <a:r>
              <a:rPr lang="ar-SA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itchFamily="18" charset="-78"/>
                <a:cs typeface="AL-Mohanad Bold" pitchFamily="2" charset="-78"/>
              </a:rPr>
              <a:t>للمعلمين .</a:t>
            </a:r>
            <a:endParaRPr lang="ar-SA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Arabic" pitchFamily="18" charset="-78"/>
              <a:cs typeface="AL-Mohanad Bold" pitchFamily="2" charset="-78"/>
            </a:endParaRPr>
          </a:p>
        </p:txBody>
      </p:sp>
      <p:sp>
        <p:nvSpPr>
          <p:cNvPr id="21" name="TextBox 16"/>
          <p:cNvSpPr txBox="1"/>
          <p:nvPr/>
        </p:nvSpPr>
        <p:spPr>
          <a:xfrm>
            <a:off x="323528" y="6021288"/>
            <a:ext cx="8640960" cy="4001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just"/>
            <a:r>
              <a:rPr lang="ar-SA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itchFamily="18" charset="-78"/>
                <a:cs typeface="AL-Mohanad Bold" pitchFamily="2" charset="-78"/>
              </a:rPr>
              <a:t>9. </a:t>
            </a:r>
            <a:r>
              <a:rPr lang="ar-SA" sz="2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itchFamily="18" charset="-78"/>
                <a:cs typeface="AL-Mohanad Bold" pitchFamily="2" charset="-78"/>
              </a:rPr>
              <a:t>لايصح</a:t>
            </a:r>
            <a:r>
              <a:rPr lang="ar-SA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itchFamily="18" charset="-78"/>
                <a:cs typeface="AL-Mohanad Bold" pitchFamily="2" charset="-78"/>
              </a:rPr>
              <a:t> </a:t>
            </a:r>
            <a:r>
              <a:rPr lang="ar-SA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itchFamily="18" charset="-78"/>
                <a:cs typeface="AL-Mohanad Bold" pitchFamily="2" charset="-78"/>
              </a:rPr>
              <a:t>اتخاذ أي إجراءات أخرى للمعلم الذي لا يرغب </a:t>
            </a:r>
            <a:r>
              <a:rPr lang="ar-SA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itchFamily="18" charset="-78"/>
                <a:cs typeface="AL-Mohanad Bold" pitchFamily="2" charset="-78"/>
              </a:rPr>
              <a:t>في حضور القياس، تسجل له النقاط المستحقة فقط.</a:t>
            </a:r>
            <a:endParaRPr lang="ar-SA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Arabic" pitchFamily="18" charset="-78"/>
              <a:cs typeface="AL-Mohanad Bold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87688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7" grpId="0" animBg="1"/>
      <p:bldP spid="27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8" grpId="0" animBg="1"/>
      <p:bldP spid="20" grpId="0" animBg="1"/>
      <p:bldP spid="2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مستطيل مستدير الزوايا 10"/>
          <p:cNvSpPr/>
          <p:nvPr/>
        </p:nvSpPr>
        <p:spPr>
          <a:xfrm>
            <a:off x="971600" y="993428"/>
            <a:ext cx="7970818" cy="100811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ar-SA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itchFamily="18" charset="-78"/>
                <a:cs typeface="AL-Mohanad Bold" pitchFamily="2" charset="-78"/>
              </a:rPr>
              <a:t>مجموعات التعلم : </a:t>
            </a:r>
            <a:r>
              <a:rPr lang="ar-SA" sz="2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itchFamily="18" charset="-78"/>
                <a:cs typeface="AL-Mohanad Bold" pitchFamily="2" charset="-78"/>
              </a:rPr>
              <a:t>لا يكون المشرف هو مصدر المعرفة والمهارة , وإنما دوره دعم المصادر جميعها حتى تصل المعارف والمهارات للمعلمين </a:t>
            </a:r>
            <a:r>
              <a:rPr lang="ar-SA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itchFamily="18" charset="-78"/>
                <a:cs typeface="AL-Mohanad Bold" pitchFamily="2" charset="-78"/>
              </a:rPr>
              <a:t>( بمعنى أن المعلمين يعلم بعضهم بعضاً).</a:t>
            </a:r>
            <a:endParaRPr lang="ar-SA" sz="2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Arabic" pitchFamily="18" charset="-78"/>
              <a:cs typeface="AL-Mohanad Bold" pitchFamily="2" charset="-78"/>
            </a:endParaRPr>
          </a:p>
        </p:txBody>
      </p:sp>
      <p:sp>
        <p:nvSpPr>
          <p:cNvPr id="17" name="مستطيل مستدير الزوايا 16"/>
          <p:cNvSpPr/>
          <p:nvPr/>
        </p:nvSpPr>
        <p:spPr>
          <a:xfrm>
            <a:off x="3203848" y="574080"/>
            <a:ext cx="2952328" cy="36004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itchFamily="18" charset="-78"/>
                <a:cs typeface="AL-Mohanad Bold" pitchFamily="2" charset="-78"/>
              </a:rPr>
              <a:t>4. مجموعات التعلم</a:t>
            </a:r>
            <a:endParaRPr lang="ar-SA" sz="30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Arabic" pitchFamily="18" charset="-78"/>
              <a:cs typeface="AL-Mohanad Bold" pitchFamily="2" charset="-78"/>
            </a:endParaRPr>
          </a:p>
        </p:txBody>
      </p:sp>
      <p:sp>
        <p:nvSpPr>
          <p:cNvPr id="13" name="مستطيل 12"/>
          <p:cNvSpPr/>
          <p:nvPr/>
        </p:nvSpPr>
        <p:spPr>
          <a:xfrm>
            <a:off x="2483768" y="44624"/>
            <a:ext cx="4320480" cy="4770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ar-SA" sz="2500" b="1" dirty="0" smtClean="0">
                <a:ln w="18415" cmpd="sng">
                  <a:noFill/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مؤشرات النمو المهني</a:t>
            </a:r>
            <a:endParaRPr lang="ar-SA" sz="2500" b="1" dirty="0">
              <a:ln w="18415" cmpd="sng">
                <a:noFill/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e_Hani" panose="02060603050605020204" pitchFamily="18" charset="-78"/>
              <a:cs typeface="AL-Mohanad Bold" pitchFamily="2" charset="-78"/>
            </a:endParaRP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683568" y="2564904"/>
            <a:ext cx="7992888" cy="792088"/>
          </a:xfrm>
          <a:prstGeom prst="roundRect">
            <a:avLst>
              <a:gd name="adj" fmla="val 18275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just"/>
            <a:r>
              <a:rPr lang="ar-SA" sz="2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itchFamily="18" charset="-78"/>
                <a:cs typeface="AL-Mohanad Bold" pitchFamily="2" charset="-78"/>
              </a:rPr>
              <a:t>1. </a:t>
            </a:r>
            <a:r>
              <a:rPr lang="ar-SA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itchFamily="18" charset="-78"/>
                <a:cs typeface="AL-Mohanad Bold" pitchFamily="2" charset="-78"/>
              </a:rPr>
              <a:t>يختار القسم </a:t>
            </a:r>
            <a:r>
              <a:rPr lang="ar-SA" sz="2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itchFamily="18" charset="-78"/>
                <a:cs typeface="AL-Mohanad Bold" pitchFamily="2" charset="-78"/>
              </a:rPr>
              <a:t>أو المشرف التربوي </a:t>
            </a:r>
            <a:r>
              <a:rPr lang="ar-SA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itchFamily="18" charset="-78"/>
                <a:cs typeface="AL-Mohanad Bold" pitchFamily="2" charset="-78"/>
              </a:rPr>
              <a:t>المختص عددا من </a:t>
            </a:r>
            <a:r>
              <a:rPr lang="ar-SA" sz="2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itchFamily="18" charset="-78"/>
                <a:cs typeface="AL-Mohanad Bold" pitchFamily="2" charset="-78"/>
              </a:rPr>
              <a:t>المعلمين </a:t>
            </a:r>
            <a:r>
              <a:rPr lang="ar-SA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itchFamily="18" charset="-78"/>
                <a:cs typeface="AL-Mohanad Bold" pitchFamily="2" charset="-78"/>
              </a:rPr>
              <a:t>لفي كل مجال لتقديم برامج </a:t>
            </a:r>
            <a:r>
              <a:rPr lang="ar-SA" sz="2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itchFamily="18" charset="-78"/>
                <a:cs typeface="AL-Mohanad Bold" pitchFamily="2" charset="-78"/>
              </a:rPr>
              <a:t>مهنية لزملائهم ، وليس هناك </a:t>
            </a:r>
            <a:r>
              <a:rPr lang="ar-SA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itchFamily="18" charset="-78"/>
                <a:cs typeface="AL-Mohanad Bold" pitchFamily="2" charset="-78"/>
              </a:rPr>
              <a:t>عددا محدداً لأولئك المعلمين.</a:t>
            </a:r>
            <a:endParaRPr lang="ar-SA" sz="2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Arabic" pitchFamily="18" charset="-78"/>
              <a:cs typeface="AL-Mohanad Bold" pitchFamily="2" charset="-78"/>
            </a:endParaRPr>
          </a:p>
        </p:txBody>
      </p:sp>
      <p:sp>
        <p:nvSpPr>
          <p:cNvPr id="19" name="مربع نص 18"/>
          <p:cNvSpPr txBox="1"/>
          <p:nvPr/>
        </p:nvSpPr>
        <p:spPr>
          <a:xfrm>
            <a:off x="3419872" y="2060848"/>
            <a:ext cx="2653026" cy="477054"/>
          </a:xfrm>
          <a:prstGeom prst="rect">
            <a:avLst/>
          </a:prstGeom>
          <a:solidFill>
            <a:srgbClr val="FFC000"/>
          </a:solidFill>
        </p:spPr>
        <p:txBody>
          <a:bodyPr wrap="square" rtlCol="1">
            <a:spAutoFit/>
          </a:bodyPr>
          <a:lstStyle/>
          <a:p>
            <a:pPr algn="ctr"/>
            <a:r>
              <a:rPr lang="ar-SA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itchFamily="18" charset="-78"/>
                <a:cs typeface="AL-Mohanad Bold" pitchFamily="2" charset="-78"/>
              </a:rPr>
              <a:t>الضوابط والتعليمات</a:t>
            </a:r>
            <a:endParaRPr lang="ar-SA" sz="2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Arabic" pitchFamily="18" charset="-78"/>
              <a:cs typeface="AL-Mohanad Bold" pitchFamily="2" charset="-78"/>
            </a:endParaRPr>
          </a:p>
        </p:txBody>
      </p:sp>
      <p:sp>
        <p:nvSpPr>
          <p:cNvPr id="9" name="مستطيل مستدير الزوايا 8"/>
          <p:cNvSpPr/>
          <p:nvPr/>
        </p:nvSpPr>
        <p:spPr>
          <a:xfrm>
            <a:off x="719088" y="3429000"/>
            <a:ext cx="7992888" cy="792088"/>
          </a:xfrm>
          <a:prstGeom prst="roundRect">
            <a:avLst>
              <a:gd name="adj" fmla="val 18275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just"/>
            <a:r>
              <a:rPr lang="ar-SA" sz="2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itchFamily="18" charset="-78"/>
                <a:cs typeface="AL-Mohanad Bold" pitchFamily="2" charset="-78"/>
              </a:rPr>
              <a:t>2. النمو المهني التي </a:t>
            </a:r>
            <a:r>
              <a:rPr lang="ar-SA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itchFamily="18" charset="-78"/>
                <a:cs typeface="AL-Mohanad Bold" pitchFamily="2" charset="-78"/>
              </a:rPr>
              <a:t>يقدمها المعلمون </a:t>
            </a:r>
            <a:r>
              <a:rPr lang="ar-SA" sz="2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itchFamily="18" charset="-78"/>
                <a:cs typeface="AL-Mohanad Bold" pitchFamily="2" charset="-78"/>
              </a:rPr>
              <a:t>لزملائهم </a:t>
            </a:r>
            <a:r>
              <a:rPr lang="ar-SA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itchFamily="18" charset="-78"/>
                <a:cs typeface="AL-Mohanad Bold" pitchFamily="2" charset="-78"/>
              </a:rPr>
              <a:t>تنحصر في المجالات التي تم تحديدها في </a:t>
            </a:r>
          </a:p>
          <a:p>
            <a:pPr algn="just"/>
            <a:r>
              <a:rPr lang="ar-SA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itchFamily="18" charset="-78"/>
                <a:cs typeface="AL-Mohanad Bold" pitchFamily="2" charset="-78"/>
              </a:rPr>
              <a:t>( التربوي والمقررات و الاثرائي ) , </a:t>
            </a:r>
            <a:r>
              <a:rPr lang="ar-SA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itchFamily="18" charset="-78"/>
                <a:cs typeface="AL-Mohanad Bold" pitchFamily="2" charset="-78"/>
              </a:rPr>
              <a:t>و لا يصح تقييم أي عنصر غير موجود في القائمة </a:t>
            </a:r>
            <a:r>
              <a:rPr lang="ar-SA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itchFamily="18" charset="-78"/>
                <a:cs typeface="AL-Mohanad Bold" pitchFamily="2" charset="-78"/>
              </a:rPr>
              <a:t>.</a:t>
            </a:r>
            <a:endParaRPr lang="ar-SA" sz="2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Arabic" pitchFamily="18" charset="-78"/>
              <a:cs typeface="AL-Mohanad Bold" pitchFamily="2" charset="-78"/>
            </a:endParaRPr>
          </a:p>
        </p:txBody>
      </p:sp>
      <p:sp>
        <p:nvSpPr>
          <p:cNvPr id="10" name="مستطيل مستدير الزوايا 9"/>
          <p:cNvSpPr/>
          <p:nvPr/>
        </p:nvSpPr>
        <p:spPr>
          <a:xfrm>
            <a:off x="683568" y="4293096"/>
            <a:ext cx="7992888" cy="1080120"/>
          </a:xfrm>
          <a:prstGeom prst="roundRect">
            <a:avLst>
              <a:gd name="adj" fmla="val 18275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just"/>
            <a:r>
              <a:rPr lang="ar-SA" sz="2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itchFamily="18" charset="-78"/>
                <a:cs typeface="AL-Mohanad Bold" pitchFamily="2" charset="-78"/>
              </a:rPr>
              <a:t>3. </a:t>
            </a:r>
            <a:r>
              <a:rPr lang="ar-SA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itchFamily="18" charset="-78"/>
                <a:cs typeface="AL-Mohanad Bold" pitchFamily="2" charset="-78"/>
              </a:rPr>
              <a:t>تخطيط </a:t>
            </a:r>
            <a:r>
              <a:rPr lang="ar-SA" sz="2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itchFamily="18" charset="-78"/>
                <a:cs typeface="AL-Mohanad Bold" pitchFamily="2" charset="-78"/>
              </a:rPr>
              <a:t>البرامج وتنظيمها والإشراف عليها ومراقبة محتواها </a:t>
            </a:r>
            <a:r>
              <a:rPr lang="ar-SA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itchFamily="18" charset="-78"/>
                <a:cs typeface="AL-Mohanad Bold" pitchFamily="2" charset="-78"/>
              </a:rPr>
              <a:t>مسؤولية رئيس القسم المختص في مكتب التعليم أو المشرف المختص</a:t>
            </a:r>
            <a:r>
              <a:rPr lang="ar-SA" sz="2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itchFamily="18" charset="-78"/>
                <a:cs typeface="AL-Mohanad Bold" pitchFamily="2" charset="-78"/>
              </a:rPr>
              <a:t> في حال عدم وجود </a:t>
            </a:r>
            <a:r>
              <a:rPr lang="ar-SA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itchFamily="18" charset="-78"/>
                <a:cs typeface="AL-Mohanad Bold" pitchFamily="2" charset="-78"/>
              </a:rPr>
              <a:t>رئيس أما </a:t>
            </a:r>
            <a:r>
              <a:rPr lang="ar-SA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itchFamily="18" charset="-78"/>
                <a:cs typeface="AL-Mohanad Bold" pitchFamily="2" charset="-78"/>
              </a:rPr>
              <a:t>التنفيذ</a:t>
            </a:r>
            <a:r>
              <a:rPr lang="ar-SA" sz="2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itchFamily="18" charset="-78"/>
                <a:cs typeface="AL-Mohanad Bold" pitchFamily="2" charset="-78"/>
              </a:rPr>
              <a:t> فليس للمشرف التربوي بل لمعلمي مجموعات التعلم إلا عند رغبة المشرف تقديم جزء منها .</a:t>
            </a:r>
            <a:endParaRPr lang="ar-SA" sz="2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Arabic" pitchFamily="18" charset="-78"/>
              <a:cs typeface="AL-Mohanad Bold" pitchFamily="2" charset="-78"/>
            </a:endParaRPr>
          </a:p>
        </p:txBody>
      </p:sp>
      <p:sp>
        <p:nvSpPr>
          <p:cNvPr id="12" name="مستطيل مستدير الزوايا 11"/>
          <p:cNvSpPr/>
          <p:nvPr/>
        </p:nvSpPr>
        <p:spPr>
          <a:xfrm>
            <a:off x="683568" y="5445224"/>
            <a:ext cx="7992888" cy="540060"/>
          </a:xfrm>
          <a:prstGeom prst="roundRect">
            <a:avLst>
              <a:gd name="adj" fmla="val 18275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just"/>
            <a:r>
              <a:rPr lang="ar-SA" sz="2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itchFamily="18" charset="-78"/>
                <a:cs typeface="AL-Mohanad Bold" pitchFamily="2" charset="-78"/>
              </a:rPr>
              <a:t>4. </a:t>
            </a:r>
            <a:r>
              <a:rPr lang="ar-SA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itchFamily="18" charset="-78"/>
                <a:cs typeface="AL-Mohanad Bold" pitchFamily="2" charset="-78"/>
              </a:rPr>
              <a:t>التأكيد </a:t>
            </a:r>
            <a:r>
              <a:rPr lang="ar-SA" sz="2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itchFamily="18" charset="-78"/>
                <a:cs typeface="AL-Mohanad Bold" pitchFamily="2" charset="-78"/>
              </a:rPr>
              <a:t>على أن النقاط المحتسبة </a:t>
            </a:r>
            <a:r>
              <a:rPr lang="ar-SA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itchFamily="18" charset="-78"/>
                <a:cs typeface="AL-Mohanad Bold" pitchFamily="2" charset="-78"/>
              </a:rPr>
              <a:t>للمعلم المنفذ البرنامج  فقط.</a:t>
            </a:r>
            <a:endParaRPr lang="ar-SA" sz="2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Arabic" pitchFamily="18" charset="-78"/>
              <a:cs typeface="AL-Mohanad Bold" pitchFamily="2" charset="-78"/>
            </a:endParaRPr>
          </a:p>
        </p:txBody>
      </p:sp>
      <p:sp>
        <p:nvSpPr>
          <p:cNvPr id="15" name="مستطيل مستدير الزوايا 14"/>
          <p:cNvSpPr/>
          <p:nvPr/>
        </p:nvSpPr>
        <p:spPr>
          <a:xfrm>
            <a:off x="323528" y="6021288"/>
            <a:ext cx="8618890" cy="540060"/>
          </a:xfrm>
          <a:prstGeom prst="roundRect">
            <a:avLst>
              <a:gd name="adj" fmla="val 18275"/>
            </a:avLst>
          </a:prstGeom>
          <a:solidFill>
            <a:srgbClr val="92D05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just"/>
            <a:r>
              <a:rPr lang="ar-SA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itchFamily="18" charset="-78"/>
                <a:cs typeface="AL-Mohanad Bold" pitchFamily="2" charset="-78"/>
              </a:rPr>
              <a:t>5. مجموعات التعلم ليس بها اختبار , حيث سيكون اختبار المعلم في </a:t>
            </a:r>
            <a:r>
              <a:rPr lang="ar-SA" sz="2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itchFamily="18" charset="-78"/>
                <a:cs typeface="AL-Mohanad Bold" pitchFamily="2" charset="-78"/>
              </a:rPr>
              <a:t>( التربوي والمقررات و الاثرائي ) </a:t>
            </a:r>
            <a:endParaRPr lang="ar-SA" sz="2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Arabic" pitchFamily="18" charset="-78"/>
              <a:cs typeface="AL-Mohanad Bold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04868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7" grpId="0" animBg="1"/>
      <p:bldP spid="13" grpId="0" animBg="1"/>
      <p:bldP spid="14" grpId="0" animBg="1"/>
      <p:bldP spid="19" grpId="0" animBg="1"/>
      <p:bldP spid="9" grpId="0" animBg="1"/>
      <p:bldP spid="10" grpId="0" animBg="1"/>
      <p:bldP spid="12" grpId="0" animBg="1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99592" y="980728"/>
            <a:ext cx="6984776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التعريف بمنظومة قيادة الأداء </a:t>
            </a:r>
            <a:r>
              <a:rPr lang="ar-SA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الإشرافي والمدرسي </a:t>
            </a:r>
            <a:endParaRPr lang="ar-SA" sz="32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e_Hani" panose="02060603050605020204" pitchFamily="18" charset="-78"/>
              <a:cs typeface="AL-Mohanad Bold" pitchFamily="2" charset="-7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978945" y="2175247"/>
            <a:ext cx="833883" cy="46166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1">
            <a:spAutoFit/>
          </a:bodyPr>
          <a:lstStyle/>
          <a:p>
            <a:r>
              <a:rPr lang="ar-S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مقدمة</a:t>
            </a:r>
            <a:endParaRPr lang="ar-SA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e_Hani" panose="02060603050605020204" pitchFamily="18" charset="-78"/>
              <a:cs typeface="AL-Mohanad Bold" pitchFamily="2" charset="-78"/>
            </a:endParaRPr>
          </a:p>
        </p:txBody>
      </p:sp>
      <p:sp>
        <p:nvSpPr>
          <p:cNvPr id="2" name="مستطيل 1"/>
          <p:cNvSpPr/>
          <p:nvPr/>
        </p:nvSpPr>
        <p:spPr>
          <a:xfrm>
            <a:off x="773324" y="2780928"/>
            <a:ext cx="80395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ar-SA" sz="2400" b="1" dirty="0">
                <a:latin typeface="Adobe Arabic" pitchFamily="18" charset="-78"/>
                <a:cs typeface="AL-Mohanad Bold" pitchFamily="2" charset="-78"/>
              </a:rPr>
              <a:t>سعياً من وزارة التعليم ممثلة في الإدارة العامة للإشراف التربوي للتطوير المستمر للأداء الإشرافي في الميدان التربوي , فقد اتجهت إلى تصميم وتفعيل </a:t>
            </a:r>
            <a:r>
              <a:rPr lang="ar-SA" sz="2400" b="1" dirty="0">
                <a:solidFill>
                  <a:srgbClr val="002060"/>
                </a:solidFill>
                <a:latin typeface="Adobe Arabic" pitchFamily="18" charset="-78"/>
                <a:cs typeface="AL-Mohanad Bold" pitchFamily="2" charset="-78"/>
              </a:rPr>
              <a:t>نظام قيادة الأداء الإشرافي </a:t>
            </a:r>
            <a:r>
              <a:rPr lang="ar-SA" sz="2400" b="1" dirty="0">
                <a:solidFill>
                  <a:srgbClr val="C00000"/>
                </a:solidFill>
                <a:latin typeface="Adobe Arabic" pitchFamily="18" charset="-78"/>
                <a:cs typeface="AL-Mohanad Bold" pitchFamily="2" charset="-78"/>
              </a:rPr>
              <a:t>كمنهج استراتيجي تستخدمه جميع المؤسسات ذات الأداء الفعال حول العالم. </a:t>
            </a:r>
          </a:p>
        </p:txBody>
      </p:sp>
      <p:sp>
        <p:nvSpPr>
          <p:cNvPr id="3" name="مستطيل 2"/>
          <p:cNvSpPr/>
          <p:nvPr/>
        </p:nvSpPr>
        <p:spPr>
          <a:xfrm>
            <a:off x="899592" y="4653136"/>
            <a:ext cx="77768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ar-SA" sz="2400" b="1" dirty="0">
                <a:latin typeface="Adobe Arabic" pitchFamily="18" charset="-78"/>
                <a:cs typeface="AL-Mohanad Bold" pitchFamily="2" charset="-78"/>
              </a:rPr>
              <a:t>يوفر هذا النظام أدوات قوية ومتعددة وشاملة تتمتع بقدر عالي من الصدق </a:t>
            </a:r>
            <a:r>
              <a:rPr lang="ar-SA" sz="2400" b="1" dirty="0">
                <a:solidFill>
                  <a:srgbClr val="C00000"/>
                </a:solidFill>
                <a:latin typeface="Adobe Arabic" pitchFamily="18" charset="-78"/>
                <a:cs typeface="AL-Mohanad Bold" pitchFamily="2" charset="-78"/>
              </a:rPr>
              <a:t>لقياس الأداء </a:t>
            </a:r>
            <a:r>
              <a:rPr lang="ar-SA" sz="2400" b="1" dirty="0" smtClean="0">
                <a:solidFill>
                  <a:srgbClr val="C00000"/>
                </a:solidFill>
                <a:latin typeface="Adobe Arabic" pitchFamily="18" charset="-78"/>
                <a:cs typeface="AL-Mohanad Bold" pitchFamily="2" charset="-78"/>
              </a:rPr>
              <a:t>الإشرافي والمدرسي </a:t>
            </a:r>
            <a:r>
              <a:rPr lang="ar-SA" sz="2400" b="1" dirty="0">
                <a:solidFill>
                  <a:srgbClr val="C00000"/>
                </a:solidFill>
                <a:latin typeface="Adobe Arabic" pitchFamily="18" charset="-78"/>
                <a:cs typeface="AL-Mohanad Bold" pitchFamily="2" charset="-78"/>
              </a:rPr>
              <a:t>وتحديد مواطن الخلل بدقة</a:t>
            </a:r>
            <a:r>
              <a:rPr lang="ar-SA" sz="2400" b="1" dirty="0">
                <a:latin typeface="Adobe Arabic" pitchFamily="18" charset="-78"/>
                <a:cs typeface="AL-Mohanad Bold" pitchFamily="2" charset="-78"/>
              </a:rPr>
              <a:t>. وعليه, يتم العمل على تصحيح المسار من خلال برامج وأنظمة تهدف إلى تعزيز الجيد وتطوير الأقل جودة.  فالمؤشر يعمل كأداة إنذار مبكر.</a:t>
            </a:r>
          </a:p>
        </p:txBody>
      </p:sp>
    </p:spTree>
    <p:extLst>
      <p:ext uri="{BB962C8B-B14F-4D97-AF65-F5344CB8AC3E}">
        <p14:creationId xmlns:p14="http://schemas.microsoft.com/office/powerpoint/2010/main" val="1587841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2" grpId="0"/>
      <p:bldP spid="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/>
          <p:nvPr/>
        </p:nvSpPr>
        <p:spPr>
          <a:xfrm>
            <a:off x="204540" y="692696"/>
            <a:ext cx="8703909" cy="707886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tx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المعلم</a:t>
            </a:r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 </a:t>
            </a:r>
            <a:r>
              <a:rPr lang="ar-SA" sz="2000" b="1" dirty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: </a:t>
            </a:r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الحصول </a:t>
            </a:r>
            <a:r>
              <a:rPr lang="ar-SA" sz="2000" b="1" dirty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على </a:t>
            </a:r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نقاط محددة </a:t>
            </a:r>
            <a:r>
              <a:rPr lang="ar-SA" sz="2000" b="1" dirty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تعادل مستوى الأداء </a:t>
            </a:r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المتحقق في كل </a:t>
            </a:r>
            <a:r>
              <a:rPr lang="ar-SA" sz="2000" b="1" dirty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من الاختبارات المهنية للمعلم </a:t>
            </a:r>
            <a:r>
              <a:rPr lang="ar-SA" sz="2000" b="1" dirty="0">
                <a:ln w="18415" cmpd="sng">
                  <a:noFill/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بهدف تطوير </a:t>
            </a:r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الأداء والاختبارات </a:t>
            </a:r>
            <a:r>
              <a:rPr lang="ar-SA" sz="2000" b="1" dirty="0">
                <a:ln w="18415" cmpd="sng">
                  <a:noFill/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للقيادة المدرسية </a:t>
            </a:r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و الإشرافية </a:t>
            </a:r>
            <a:r>
              <a:rPr lang="ar-SA" sz="2000" b="1" dirty="0">
                <a:ln w="18415" cmpd="sng">
                  <a:noFill/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بهدف التهيئة والاستعداد</a:t>
            </a:r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.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221185" y="2276872"/>
            <a:ext cx="8687263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tx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 المدرسة </a:t>
            </a:r>
            <a:r>
              <a:rPr lang="ar-SA" sz="2000" b="1" dirty="0">
                <a:ln w="18415" cmpd="sng">
                  <a:noFill/>
                  <a:prstDash val="solid"/>
                </a:ln>
                <a:solidFill>
                  <a:schemeClr val="tx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: </a:t>
            </a:r>
            <a:r>
              <a:rPr lang="ar-SA" sz="2000" b="1" dirty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متوسط </a:t>
            </a:r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إجمالي </a:t>
            </a:r>
            <a:r>
              <a:rPr lang="ar-SA" sz="2000" b="1" dirty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النقاط المتحصلة من </a:t>
            </a:r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جميع العاملين </a:t>
            </a:r>
            <a:r>
              <a:rPr lang="ar-SA" sz="2000" b="1" dirty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التربويين </a:t>
            </a:r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بالمدرسة.</a:t>
            </a:r>
            <a:endParaRPr lang="ar-SA" sz="2000" b="1" dirty="0" smtClean="0">
              <a:ln w="18415" cmpd="sng">
                <a:noFill/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e_Hani" panose="02060603050605020204" pitchFamily="18" charset="-78"/>
              <a:cs typeface="AL-Mohanad Bold" pitchFamily="2" charset="-78"/>
            </a:endParaRPr>
          </a:p>
        </p:txBody>
      </p:sp>
      <p:sp>
        <p:nvSpPr>
          <p:cNvPr id="7" name="TextBox 1"/>
          <p:cNvSpPr txBox="1"/>
          <p:nvPr/>
        </p:nvSpPr>
        <p:spPr>
          <a:xfrm>
            <a:off x="204540" y="2740858"/>
            <a:ext cx="8703908" cy="707886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tx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المشرف : </a:t>
            </a:r>
            <a:r>
              <a:rPr lang="ar-SA" sz="2000" b="1" dirty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الحصول على نقاط محددة تعادل مستوى الأداء المتحقق في كل من الاختبارات المهنية للمعلم والقيادة </a:t>
            </a:r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المدرسية </a:t>
            </a:r>
            <a:r>
              <a:rPr lang="ar-SA" sz="2000" b="1" dirty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و </a:t>
            </a:r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الإشرافية </a:t>
            </a:r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بهدف </a:t>
            </a:r>
            <a:r>
              <a:rPr lang="ar-SA" sz="2000" b="1" dirty="0">
                <a:ln w="18415" cmpd="sng">
                  <a:noFill/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تقويم الأداء وتطويره</a:t>
            </a:r>
            <a:r>
              <a:rPr lang="ar-SA" sz="2000" b="1" dirty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.</a:t>
            </a:r>
            <a:endParaRPr lang="ar-SA" sz="2000" b="1" dirty="0" smtClean="0">
              <a:ln w="18415" cmpd="sng">
                <a:noFill/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e_Hani" panose="02060603050605020204" pitchFamily="18" charset="-78"/>
              <a:cs typeface="AL-Mohanad Bold" pitchFamily="2" charset="-78"/>
            </a:endParaRPr>
          </a:p>
        </p:txBody>
      </p:sp>
      <p:sp>
        <p:nvSpPr>
          <p:cNvPr id="8" name="TextBox 1"/>
          <p:cNvSpPr txBox="1"/>
          <p:nvPr/>
        </p:nvSpPr>
        <p:spPr>
          <a:xfrm>
            <a:off x="221184" y="3501008"/>
            <a:ext cx="8687263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tx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مكتب التعليم أو </a:t>
            </a:r>
            <a:r>
              <a:rPr lang="ar-SA" sz="2000" b="1" dirty="0">
                <a:ln w="18415" cmpd="sng">
                  <a:noFill/>
                  <a:prstDash val="solid"/>
                </a:ln>
                <a:solidFill>
                  <a:schemeClr val="tx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إدارة الإشراف : </a:t>
            </a:r>
            <a:r>
              <a:rPr lang="ar-SA" sz="2000" b="1" dirty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متوسط إجمالي </a:t>
            </a:r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النقاط المتحصلة </a:t>
            </a:r>
            <a:r>
              <a:rPr lang="ar-SA" sz="2000" b="1" dirty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من جميع العاملين التربويين بالمكتب</a:t>
            </a:r>
            <a:endParaRPr lang="ar-SA" sz="2000" b="1" dirty="0" smtClean="0">
              <a:ln w="18415" cmpd="sng">
                <a:noFill/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e_Hani" panose="02060603050605020204" pitchFamily="18" charset="-78"/>
              <a:cs typeface="AL-Mohanad Bold" pitchFamily="2" charset="-78"/>
            </a:endParaRPr>
          </a:p>
        </p:txBody>
      </p:sp>
      <p:sp>
        <p:nvSpPr>
          <p:cNvPr id="9" name="TextBox 1"/>
          <p:cNvSpPr txBox="1"/>
          <p:nvPr/>
        </p:nvSpPr>
        <p:spPr>
          <a:xfrm>
            <a:off x="204540" y="4005064"/>
            <a:ext cx="8703907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tx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رئيس القسم :</a:t>
            </a:r>
            <a:r>
              <a:rPr lang="ar-SA" sz="2000" b="1" dirty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 </a:t>
            </a:r>
            <a:r>
              <a:rPr lang="ar-SA" sz="2000" b="1" dirty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متوسط إجمالي النقاط المتحصلة من جميع العاملين </a:t>
            </a:r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التربويين بإدارة الإشراف . </a:t>
            </a:r>
            <a:endParaRPr lang="ar-SA" sz="2000" b="1" dirty="0" smtClean="0">
              <a:ln w="18415" cmpd="sng">
                <a:noFill/>
                <a:prstDash val="solid"/>
              </a:ln>
              <a:solidFill>
                <a:schemeClr val="tx2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e_Hani" panose="02060603050605020204" pitchFamily="18" charset="-78"/>
              <a:cs typeface="AL-Mohanad Bold" pitchFamily="2" charset="-78"/>
            </a:endParaRPr>
          </a:p>
        </p:txBody>
      </p:sp>
      <p:sp>
        <p:nvSpPr>
          <p:cNvPr id="12" name="مربع نص 11"/>
          <p:cNvSpPr txBox="1"/>
          <p:nvPr/>
        </p:nvSpPr>
        <p:spPr>
          <a:xfrm rot="5400000">
            <a:off x="7972345" y="5461193"/>
            <a:ext cx="1872208" cy="400110"/>
          </a:xfrm>
          <a:prstGeom prst="rect">
            <a:avLst/>
          </a:prstGeom>
          <a:solidFill>
            <a:srgbClr val="FFC000"/>
          </a:solidFill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itchFamily="18" charset="-78"/>
                <a:cs typeface="AL-Mohanad Bold" pitchFamily="2" charset="-78"/>
              </a:rPr>
              <a:t>الضوابط و </a:t>
            </a:r>
            <a:r>
              <a:rPr lang="ar-S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itchFamily="18" charset="-78"/>
                <a:cs typeface="AL-Mohanad Bold" pitchFamily="2" charset="-78"/>
              </a:rPr>
              <a:t>التعليمات </a:t>
            </a:r>
            <a:endParaRPr lang="ar-SA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Arabic" pitchFamily="18" charset="-78"/>
              <a:cs typeface="AL-Mohanad Bold" pitchFamily="2" charset="-78"/>
            </a:endParaRPr>
          </a:p>
        </p:txBody>
      </p:sp>
      <p:sp>
        <p:nvSpPr>
          <p:cNvPr id="14" name="TextBox 1"/>
          <p:cNvSpPr txBox="1"/>
          <p:nvPr/>
        </p:nvSpPr>
        <p:spPr>
          <a:xfrm>
            <a:off x="2394960" y="4761512"/>
            <a:ext cx="6280369" cy="477054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000" b="1" dirty="0">
                <a:ln w="18415" cmpd="sng">
                  <a:noFill/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المستوى الأول </a:t>
            </a:r>
            <a:r>
              <a:rPr lang="ar-SA" sz="2000" b="1" dirty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: </a:t>
            </a:r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دخول الاختبار الواحد ( </a:t>
            </a:r>
            <a:r>
              <a:rPr lang="ar-SA" sz="2500" b="1" dirty="0" smtClean="0">
                <a:ln w="18415" cmpd="sng">
                  <a:noFill/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50</a:t>
            </a:r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 ) وللاختبارات </a:t>
            </a:r>
            <a:r>
              <a:rPr lang="ar-SA" sz="2000" b="1" dirty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الثلاثة ( </a:t>
            </a:r>
            <a:r>
              <a:rPr lang="ar-SA" sz="2500" b="1" dirty="0">
                <a:ln w="18415" cmpd="sng">
                  <a:noFill/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150</a:t>
            </a:r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).</a:t>
            </a:r>
            <a:endParaRPr lang="ar-SA" sz="2000" b="1" dirty="0" smtClean="0">
              <a:ln w="18415" cmpd="sng">
                <a:noFill/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e_Hani" panose="02060603050605020204" pitchFamily="18" charset="-78"/>
              <a:cs typeface="AL-Mohanad Bold" pitchFamily="2" charset="-78"/>
            </a:endParaRPr>
          </a:p>
        </p:txBody>
      </p:sp>
      <p:sp>
        <p:nvSpPr>
          <p:cNvPr id="13" name="مستطيل 12"/>
          <p:cNvSpPr/>
          <p:nvPr/>
        </p:nvSpPr>
        <p:spPr>
          <a:xfrm>
            <a:off x="1691680" y="143634"/>
            <a:ext cx="5328592" cy="4770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ar-SA" sz="2500" b="1" dirty="0">
                <a:ln w="18415" cmpd="sng">
                  <a:noFill/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مؤشر الاختبارات المهنية للمعلم والقيادة المدرسية </a:t>
            </a:r>
            <a:endParaRPr lang="ar-SA" sz="2500" b="1" dirty="0">
              <a:ln w="18415" cmpd="sng">
                <a:noFill/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e_Hani" panose="02060603050605020204" pitchFamily="18" charset="-78"/>
              <a:cs typeface="AL-Mohanad Bold" pitchFamily="2" charset="-78"/>
            </a:endParaRPr>
          </a:p>
        </p:txBody>
      </p:sp>
      <p:sp>
        <p:nvSpPr>
          <p:cNvPr id="15" name="TextBox 1"/>
          <p:cNvSpPr txBox="1"/>
          <p:nvPr/>
        </p:nvSpPr>
        <p:spPr>
          <a:xfrm>
            <a:off x="107504" y="1484784"/>
            <a:ext cx="8800945" cy="707886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tx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قائد المدرسة أو الوكيل </a:t>
            </a:r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: الحصول </a:t>
            </a:r>
            <a:r>
              <a:rPr lang="ar-SA" sz="2000" b="1" dirty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على </a:t>
            </a:r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نقاط محددة </a:t>
            </a:r>
            <a:r>
              <a:rPr lang="ar-SA" sz="2000" b="1" dirty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تعادل مستوى الأداء </a:t>
            </a:r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المتحقق في كل </a:t>
            </a:r>
            <a:r>
              <a:rPr lang="ar-SA" sz="2000" b="1" dirty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من الاختبارات المهنية للمعلم </a:t>
            </a:r>
            <a:r>
              <a:rPr lang="ar-SA" sz="2000" b="1" dirty="0">
                <a:ln w="18415" cmpd="sng">
                  <a:noFill/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بهدف متطلبات تقويم أداء المعلم والاختبارات للقيادة المدرسية </a:t>
            </a:r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و الإشرافية </a:t>
            </a:r>
            <a:r>
              <a:rPr lang="ar-SA" sz="2000" b="1" dirty="0">
                <a:ln w="18415" cmpd="sng">
                  <a:noFill/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بهدف تطوير </a:t>
            </a:r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الأداء</a:t>
            </a:r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.</a:t>
            </a:r>
            <a:endParaRPr lang="ar-SA" sz="2000" b="1" dirty="0" smtClean="0">
              <a:ln w="18415" cmpd="sng">
                <a:noFill/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e_Hani" panose="02060603050605020204" pitchFamily="18" charset="-78"/>
              <a:cs typeface="AL-Mohanad Bold" pitchFamily="2" charset="-78"/>
            </a:endParaRPr>
          </a:p>
        </p:txBody>
      </p:sp>
      <p:sp>
        <p:nvSpPr>
          <p:cNvPr id="17" name="TextBox 1"/>
          <p:cNvSpPr txBox="1"/>
          <p:nvPr/>
        </p:nvSpPr>
        <p:spPr>
          <a:xfrm>
            <a:off x="816551" y="5313034"/>
            <a:ext cx="7838684" cy="477054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000" b="1" dirty="0">
                <a:ln w="18415" cmpd="sng">
                  <a:noFill/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المستوى </a:t>
            </a:r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الثاني </a:t>
            </a:r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: الحصول على </a:t>
            </a:r>
            <a:r>
              <a:rPr lang="ar-SA" sz="2500" b="1" dirty="0" smtClean="0">
                <a:ln w="18415" cmpd="sng">
                  <a:noFill/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50 </a:t>
            </a:r>
            <a:r>
              <a:rPr lang="ar-SA" sz="2500" b="1" dirty="0" smtClean="0">
                <a:ln w="18415" cmpd="sng">
                  <a:noFill/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</a:rPr>
              <a:t>–</a:t>
            </a:r>
            <a:r>
              <a:rPr lang="ar-SA" sz="2500" b="1" dirty="0" smtClean="0">
                <a:ln w="18415" cmpd="sng">
                  <a:noFill/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 60 </a:t>
            </a:r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في الاختبار الواحد ( </a:t>
            </a:r>
            <a:r>
              <a:rPr lang="ar-SA" sz="2500" b="1" dirty="0">
                <a:ln w="18415" cmpd="sng">
                  <a:noFill/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50</a:t>
            </a:r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 ) وللاختبارات </a:t>
            </a:r>
            <a:r>
              <a:rPr lang="ar-SA" sz="2000" b="1" dirty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الثلاثة ( </a:t>
            </a:r>
            <a:r>
              <a:rPr lang="ar-SA" sz="2500" b="1" dirty="0">
                <a:ln w="18415" cmpd="sng">
                  <a:noFill/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300</a:t>
            </a:r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).</a:t>
            </a:r>
            <a:endParaRPr lang="ar-SA" sz="2000" b="1" dirty="0" smtClean="0">
              <a:ln w="18415" cmpd="sng">
                <a:noFill/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e_Hani" panose="02060603050605020204" pitchFamily="18" charset="-78"/>
              <a:cs typeface="AL-Mohanad Bold" pitchFamily="2" charset="-78"/>
            </a:endParaRPr>
          </a:p>
        </p:txBody>
      </p:sp>
      <p:sp>
        <p:nvSpPr>
          <p:cNvPr id="20" name="TextBox 1"/>
          <p:cNvSpPr txBox="1"/>
          <p:nvPr/>
        </p:nvSpPr>
        <p:spPr>
          <a:xfrm>
            <a:off x="107504" y="5959622"/>
            <a:ext cx="8547731" cy="477054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000" b="1" dirty="0">
                <a:ln w="18415" cmpd="sng">
                  <a:noFill/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المستوى </a:t>
            </a:r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الثالث</a:t>
            </a:r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: الحصول على درجة أعلى من  </a:t>
            </a:r>
            <a:r>
              <a:rPr lang="ar-SA" sz="2500" b="1" dirty="0" smtClean="0">
                <a:ln w="18415" cmpd="sng">
                  <a:noFill/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60 </a:t>
            </a:r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في الاختبار الواحد ( </a:t>
            </a:r>
            <a:r>
              <a:rPr lang="ar-SA" sz="2500" b="1" dirty="0" smtClean="0">
                <a:ln w="18415" cmpd="sng">
                  <a:noFill/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130</a:t>
            </a:r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) وللاختبارات </a:t>
            </a:r>
            <a:r>
              <a:rPr lang="ar-SA" sz="2000" b="1" dirty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الثلاثة ( </a:t>
            </a:r>
            <a:r>
              <a:rPr lang="ar-SA" sz="2500" b="1" dirty="0" smtClean="0">
                <a:ln w="18415" cmpd="sng">
                  <a:noFill/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400</a:t>
            </a:r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).</a:t>
            </a:r>
            <a:endParaRPr lang="ar-SA" sz="2000" b="1" dirty="0" smtClean="0">
              <a:ln w="18415" cmpd="sng">
                <a:noFill/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e_Hani" panose="02060603050605020204" pitchFamily="18" charset="-78"/>
              <a:cs typeface="AL-Mohanad Bold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76166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2" grpId="0" animBg="1"/>
      <p:bldP spid="14" grpId="0" animBg="1"/>
      <p:bldP spid="13" grpId="0" animBg="1"/>
      <p:bldP spid="15" grpId="0" animBg="1"/>
      <p:bldP spid="17" grpId="0" animBg="1"/>
      <p:bldP spid="2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/>
          <p:nvPr/>
        </p:nvSpPr>
        <p:spPr>
          <a:xfrm>
            <a:off x="204540" y="548680"/>
            <a:ext cx="8703909" cy="2554545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tx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المعلم</a:t>
            </a:r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 </a:t>
            </a:r>
            <a:r>
              <a:rPr lang="ar-SA" sz="2000" b="1" dirty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:  </a:t>
            </a:r>
            <a:endParaRPr lang="ar-SA" sz="2000" b="1" dirty="0" smtClean="0">
              <a:ln w="18415" cmpd="sng">
                <a:noFill/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e_Hani" panose="02060603050605020204" pitchFamily="18" charset="-78"/>
              <a:cs typeface="AL-Mohanad Bold" pitchFamily="2" charset="-78"/>
            </a:endParaRPr>
          </a:p>
          <a:p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* الحصول </a:t>
            </a:r>
            <a:r>
              <a:rPr lang="ar-SA" sz="2000" b="1" dirty="0">
                <a:ln w="18415" cmpd="sng">
                  <a:noFill/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على خطاب شكر من إدارة الإشراف أو مكاتب التعليم أو جهاتها العليا </a:t>
            </a:r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.</a:t>
            </a:r>
          </a:p>
          <a:p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*لا يكرر احتساب </a:t>
            </a:r>
            <a:r>
              <a:rPr lang="ar-SA" sz="2000" b="1" dirty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خطاب الشكر الصادر من مكتب التعليم أو إدارة التعليم ويلزم أن يكون </a:t>
            </a:r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في نفس العام. </a:t>
            </a:r>
          </a:p>
          <a:p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*يكرر احتساب </a:t>
            </a:r>
            <a:r>
              <a:rPr lang="ar-SA" sz="2000" b="1" dirty="0">
                <a:ln w="18415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خطاب الشكر الوزاري لمدة </a:t>
            </a:r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عامين </a:t>
            </a:r>
          </a:p>
          <a:p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*الحصول </a:t>
            </a:r>
            <a:r>
              <a:rPr lang="ar-SA" sz="2000" b="1" dirty="0">
                <a:ln w="18415" cmpd="sng">
                  <a:noFill/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على جائزة تميز معترف بها </a:t>
            </a:r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.</a:t>
            </a:r>
          </a:p>
          <a:p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rgbClr val="CC00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*يكرر احتساب </a:t>
            </a:r>
            <a:r>
              <a:rPr lang="ar-SA" sz="2000" b="1" dirty="0">
                <a:ln w="18415" cmpd="sng">
                  <a:noFill/>
                  <a:prstDash val="solid"/>
                </a:ln>
                <a:solidFill>
                  <a:srgbClr val="CC00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جائزة التميز لخمسة أعوام من العام الذي صدرت </a:t>
            </a:r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rgbClr val="CC00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فيه.</a:t>
            </a:r>
          </a:p>
          <a:p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*يقدم </a:t>
            </a:r>
            <a:r>
              <a:rPr lang="ar-SA" sz="2000" b="1" dirty="0">
                <a:ln w="18415" cmpd="sng">
                  <a:noFill/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المعلم لمشرفه </a:t>
            </a:r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التربوي </a:t>
            </a:r>
            <a:r>
              <a:rPr lang="ar-SA" sz="2000" b="1" dirty="0">
                <a:ln w="18415" cmpd="sng">
                  <a:noFill/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المختص الوثيقة ويؤشر المشرف ولا يحتفظ بنسخ منها </a:t>
            </a:r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ويعيدها للمعلم</a:t>
            </a:r>
          </a:p>
          <a:p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*يقدم </a:t>
            </a:r>
            <a:r>
              <a:rPr lang="ar-SA" sz="2000" b="1" dirty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المعلم الوثيقة للمشرف المختص أثناء زيارته للمدرسة حصرا</a:t>
            </a:r>
            <a:endParaRPr lang="ar-SA" sz="2000" b="1" dirty="0" smtClean="0">
              <a:ln w="18415" cmpd="sng">
                <a:noFill/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e_Hani" panose="02060603050605020204" pitchFamily="18" charset="-78"/>
              <a:cs typeface="AL-Mohanad Bold" pitchFamily="2" charset="-78"/>
            </a:endParaRPr>
          </a:p>
        </p:txBody>
      </p:sp>
      <p:sp>
        <p:nvSpPr>
          <p:cNvPr id="6" name="TextBox 1"/>
          <p:cNvSpPr txBox="1"/>
          <p:nvPr/>
        </p:nvSpPr>
        <p:spPr>
          <a:xfrm>
            <a:off x="5076056" y="3212976"/>
            <a:ext cx="3832393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tx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 المدرسة </a:t>
            </a:r>
            <a:r>
              <a:rPr lang="ar-SA" sz="2000" b="1" dirty="0">
                <a:ln w="18415" cmpd="sng">
                  <a:noFill/>
                  <a:prstDash val="solid"/>
                </a:ln>
                <a:solidFill>
                  <a:schemeClr val="tx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: </a:t>
            </a:r>
            <a:r>
              <a:rPr lang="ar-SA" sz="2000" b="1" dirty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نسبة المعلمين الحاصلين على </a:t>
            </a:r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تميز.</a:t>
            </a:r>
            <a:endParaRPr lang="ar-SA" sz="2000" b="1" dirty="0" smtClean="0">
              <a:ln w="18415" cmpd="sng">
                <a:noFill/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e_Hani" panose="02060603050605020204" pitchFamily="18" charset="-78"/>
              <a:cs typeface="AL-Mohanad Bold" pitchFamily="2" charset="-78"/>
            </a:endParaRPr>
          </a:p>
        </p:txBody>
      </p:sp>
      <p:sp>
        <p:nvSpPr>
          <p:cNvPr id="7" name="TextBox 1"/>
          <p:cNvSpPr txBox="1"/>
          <p:nvPr/>
        </p:nvSpPr>
        <p:spPr>
          <a:xfrm>
            <a:off x="597080" y="3212976"/>
            <a:ext cx="3976408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tx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المشرف : </a:t>
            </a:r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رصد</a:t>
            </a:r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 </a:t>
            </a:r>
            <a:r>
              <a:rPr lang="ar-SA" sz="2000" b="1" dirty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مستمر </a:t>
            </a:r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بعد </a:t>
            </a:r>
            <a:r>
              <a:rPr lang="ar-SA" sz="2000" b="1" dirty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الاطلاع على </a:t>
            </a:r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الوثيقة.</a:t>
            </a:r>
            <a:endParaRPr lang="ar-SA" sz="2000" b="1" dirty="0" smtClean="0">
              <a:ln w="18415" cmpd="sng">
                <a:noFill/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e_Hani" panose="02060603050605020204" pitchFamily="18" charset="-78"/>
              <a:cs typeface="AL-Mohanad Bold" pitchFamily="2" charset="-78"/>
            </a:endParaRPr>
          </a:p>
        </p:txBody>
      </p:sp>
      <p:sp>
        <p:nvSpPr>
          <p:cNvPr id="8" name="TextBox 1"/>
          <p:cNvSpPr txBox="1"/>
          <p:nvPr/>
        </p:nvSpPr>
        <p:spPr>
          <a:xfrm>
            <a:off x="4139952" y="3717032"/>
            <a:ext cx="4785141" cy="1323439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tx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مكتب التعليم أو </a:t>
            </a:r>
            <a:r>
              <a:rPr lang="ar-SA" sz="2000" b="1" dirty="0">
                <a:ln w="18415" cmpd="sng">
                  <a:noFill/>
                  <a:prstDash val="solid"/>
                </a:ln>
                <a:solidFill>
                  <a:schemeClr val="tx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إدارة الإشراف : </a:t>
            </a:r>
            <a:endParaRPr lang="ar-SA" sz="2000" b="1" dirty="0" smtClean="0">
              <a:ln w="18415" cmpd="sng">
                <a:noFill/>
                <a:prstDash val="solid"/>
              </a:ln>
              <a:solidFill>
                <a:schemeClr val="tx2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e_Hani" panose="02060603050605020204" pitchFamily="18" charset="-78"/>
              <a:cs typeface="AL-Mohanad Bold" pitchFamily="2" charset="-78"/>
            </a:endParaRPr>
          </a:p>
          <a:p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إحدى </a:t>
            </a:r>
            <a:r>
              <a:rPr lang="ar-SA" sz="2000" b="1" dirty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الوثائق التالية </a:t>
            </a:r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:</a:t>
            </a:r>
          </a:p>
          <a:p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* خطاب شكر  وزاري حصرا.</a:t>
            </a:r>
          </a:p>
          <a:p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* جائزة </a:t>
            </a:r>
            <a:r>
              <a:rPr lang="ar-SA" sz="2000" b="1" dirty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تميز معترف بها لأحد العاملين أو </a:t>
            </a:r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أحد الطلاب.</a:t>
            </a:r>
            <a:endParaRPr lang="ar-SA" sz="2000" b="1" dirty="0" smtClean="0">
              <a:ln w="18415" cmpd="sng">
                <a:noFill/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e_Hani" panose="02060603050605020204" pitchFamily="18" charset="-78"/>
              <a:cs typeface="AL-Mohanad Bold" pitchFamily="2" charset="-78"/>
            </a:endParaRPr>
          </a:p>
        </p:txBody>
      </p:sp>
      <p:sp>
        <p:nvSpPr>
          <p:cNvPr id="13" name="مستطيل 12"/>
          <p:cNvSpPr/>
          <p:nvPr/>
        </p:nvSpPr>
        <p:spPr>
          <a:xfrm>
            <a:off x="1691680" y="44624"/>
            <a:ext cx="5328592" cy="4770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ar-SA" sz="2500" b="1" dirty="0">
                <a:ln w="18415" cmpd="sng">
                  <a:noFill/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مؤشر </a:t>
            </a:r>
            <a:r>
              <a:rPr lang="ar-SA" sz="2500" b="1" dirty="0" smtClean="0">
                <a:ln w="18415" cmpd="sng">
                  <a:noFill/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الابتكار و الإبداع  و الأعمال </a:t>
            </a:r>
            <a:r>
              <a:rPr lang="ar-SA" sz="2500" b="1" dirty="0">
                <a:ln w="18415" cmpd="sng">
                  <a:noFill/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المميزة</a:t>
            </a:r>
            <a:endParaRPr lang="ar-SA" sz="2500" b="1" dirty="0">
              <a:ln w="18415" cmpd="sng">
                <a:noFill/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e_Hani" panose="02060603050605020204" pitchFamily="18" charset="-78"/>
              <a:cs typeface="AL-Mohanad Bold" pitchFamily="2" charset="-78"/>
            </a:endParaRPr>
          </a:p>
        </p:txBody>
      </p:sp>
      <p:sp>
        <p:nvSpPr>
          <p:cNvPr id="16" name="TextBox 1"/>
          <p:cNvSpPr txBox="1"/>
          <p:nvPr/>
        </p:nvSpPr>
        <p:spPr>
          <a:xfrm>
            <a:off x="4139952" y="5157192"/>
            <a:ext cx="4797345" cy="1323439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tx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رئيس القسم :</a:t>
            </a:r>
            <a:endParaRPr lang="ar-SA" sz="2000" b="1" dirty="0" smtClean="0">
              <a:ln w="18415" cmpd="sng">
                <a:noFill/>
                <a:prstDash val="solid"/>
              </a:ln>
              <a:solidFill>
                <a:schemeClr val="tx2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e_Hani" panose="02060603050605020204" pitchFamily="18" charset="-78"/>
              <a:cs typeface="AL-Mohanad Bold" pitchFamily="2" charset="-78"/>
            </a:endParaRPr>
          </a:p>
          <a:p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إحدى </a:t>
            </a:r>
            <a:r>
              <a:rPr lang="ar-SA" sz="2000" b="1" dirty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الوثائق التالية </a:t>
            </a:r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:</a:t>
            </a:r>
          </a:p>
          <a:p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* خطاب شكر  وزاري حصرا.</a:t>
            </a:r>
          </a:p>
          <a:p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*جائزة </a:t>
            </a:r>
            <a:r>
              <a:rPr lang="ar-SA" sz="2000" b="1" dirty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تميز معترف بها لأحد العاملين أو </a:t>
            </a:r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أحد الطلاب.</a:t>
            </a:r>
            <a:endParaRPr lang="ar-SA" sz="2000" b="1" dirty="0" smtClean="0">
              <a:ln w="18415" cmpd="sng">
                <a:noFill/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e_Hani" panose="02060603050605020204" pitchFamily="18" charset="-78"/>
              <a:cs typeface="AL-Mohanad Bold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73640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13" grpId="0" animBg="1"/>
      <p:bldP spid="1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/>
          <p:nvPr/>
        </p:nvSpPr>
        <p:spPr>
          <a:xfrm>
            <a:off x="204540" y="692696"/>
            <a:ext cx="8703909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tx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المعلم</a:t>
            </a:r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 </a:t>
            </a:r>
            <a:r>
              <a:rPr lang="ar-SA" sz="2000" b="1" dirty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: درجة الالتزام بالخطة الزمنية الموحدة ف جميع المقررات التي يدرسها </a:t>
            </a:r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=  النقاط </a:t>
            </a:r>
            <a:r>
              <a:rPr lang="ar-SA" sz="2000" b="1" dirty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المستحقة</a:t>
            </a:r>
            <a:endParaRPr lang="ar-SA" sz="2000" b="1" dirty="0" smtClean="0">
              <a:ln w="18415" cmpd="sng">
                <a:noFill/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e_Hani" panose="02060603050605020204" pitchFamily="18" charset="-78"/>
              <a:cs typeface="AL-Mohanad Bold" pitchFamily="2" charset="-78"/>
            </a:endParaRPr>
          </a:p>
        </p:txBody>
      </p:sp>
      <p:sp>
        <p:nvSpPr>
          <p:cNvPr id="6" name="TextBox 1"/>
          <p:cNvSpPr txBox="1"/>
          <p:nvPr/>
        </p:nvSpPr>
        <p:spPr>
          <a:xfrm>
            <a:off x="5436096" y="1196752"/>
            <a:ext cx="3478405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tx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 المدرسة </a:t>
            </a:r>
            <a:r>
              <a:rPr lang="ar-SA" sz="2000" b="1" dirty="0">
                <a:ln w="18415" cmpd="sng">
                  <a:noFill/>
                  <a:prstDash val="solid"/>
                </a:ln>
                <a:solidFill>
                  <a:schemeClr val="tx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: </a:t>
            </a:r>
            <a:r>
              <a:rPr lang="ar-SA" sz="2000" b="1" dirty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درجة التزام جميع المعلمين.</a:t>
            </a:r>
            <a:endParaRPr lang="ar-SA" sz="2000" b="1" dirty="0" smtClean="0">
              <a:ln w="18415" cmpd="sng">
                <a:noFill/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e_Hani" panose="02060603050605020204" pitchFamily="18" charset="-78"/>
              <a:cs typeface="AL-Mohanad Bold" pitchFamily="2" charset="-78"/>
            </a:endParaRPr>
          </a:p>
        </p:txBody>
      </p:sp>
      <p:sp>
        <p:nvSpPr>
          <p:cNvPr id="7" name="TextBox 1"/>
          <p:cNvSpPr txBox="1"/>
          <p:nvPr/>
        </p:nvSpPr>
        <p:spPr>
          <a:xfrm>
            <a:off x="1723008" y="1196752"/>
            <a:ext cx="3472352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tx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المشرف : </a:t>
            </a:r>
            <a:r>
              <a:rPr lang="ar-SA" sz="2000" b="1" dirty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تقييم درجة الالتزام </a:t>
            </a:r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للمعلم .</a:t>
            </a:r>
            <a:endParaRPr lang="ar-SA" sz="2000" b="1" dirty="0" smtClean="0">
              <a:ln w="18415" cmpd="sng">
                <a:noFill/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e_Hani" panose="02060603050605020204" pitchFamily="18" charset="-78"/>
              <a:cs typeface="AL-Mohanad Bold" pitchFamily="2" charset="-78"/>
            </a:endParaRPr>
          </a:p>
        </p:txBody>
      </p:sp>
      <p:sp>
        <p:nvSpPr>
          <p:cNvPr id="8" name="TextBox 1"/>
          <p:cNvSpPr txBox="1"/>
          <p:nvPr/>
        </p:nvSpPr>
        <p:spPr>
          <a:xfrm>
            <a:off x="3751808" y="1660738"/>
            <a:ext cx="5200543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tx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مكتب التعليم أو </a:t>
            </a:r>
            <a:r>
              <a:rPr lang="ar-SA" sz="2000" b="1" dirty="0">
                <a:ln w="18415" cmpd="sng">
                  <a:noFill/>
                  <a:prstDash val="solid"/>
                </a:ln>
                <a:solidFill>
                  <a:schemeClr val="tx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إدارة الإشراف : </a:t>
            </a:r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استكمال تقييم جميع المعلمين.</a:t>
            </a:r>
            <a:endParaRPr lang="ar-SA" sz="2000" b="1" dirty="0" smtClean="0">
              <a:ln w="18415" cmpd="sng">
                <a:noFill/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e_Hani" panose="02060603050605020204" pitchFamily="18" charset="-78"/>
              <a:cs typeface="AL-Mohanad Bold" pitchFamily="2" charset="-78"/>
            </a:endParaRPr>
          </a:p>
        </p:txBody>
      </p:sp>
      <p:sp>
        <p:nvSpPr>
          <p:cNvPr id="9" name="TextBox 1"/>
          <p:cNvSpPr txBox="1"/>
          <p:nvPr/>
        </p:nvSpPr>
        <p:spPr>
          <a:xfrm>
            <a:off x="3795712" y="2132856"/>
            <a:ext cx="5156639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tx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رئيس القسم :</a:t>
            </a:r>
            <a:r>
              <a:rPr lang="ar-SA" sz="2000" b="1" dirty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 </a:t>
            </a:r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تقدير </a:t>
            </a:r>
            <a:r>
              <a:rPr lang="ar-SA" sz="2000" b="1" dirty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مصداقية </a:t>
            </a:r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المشرف</a:t>
            </a:r>
            <a:r>
              <a:rPr lang="ar-SA" sz="2000" b="1" dirty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 </a:t>
            </a:r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في  رصد درجات الالتزام</a:t>
            </a:r>
            <a:r>
              <a:rPr lang="ar-SA" sz="2000" b="1" dirty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. </a:t>
            </a:r>
            <a:endParaRPr lang="ar-SA" sz="2000" b="1" dirty="0" smtClean="0">
              <a:ln w="18415" cmpd="sng">
                <a:noFill/>
                <a:prstDash val="solid"/>
              </a:ln>
              <a:solidFill>
                <a:schemeClr val="tx2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e_Hani" panose="02060603050605020204" pitchFamily="18" charset="-78"/>
              <a:cs typeface="AL-Mohanad Bold" pitchFamily="2" charset="-78"/>
            </a:endParaRPr>
          </a:p>
        </p:txBody>
      </p:sp>
      <p:sp>
        <p:nvSpPr>
          <p:cNvPr id="12" name="مربع نص 11"/>
          <p:cNvSpPr txBox="1"/>
          <p:nvPr/>
        </p:nvSpPr>
        <p:spPr>
          <a:xfrm rot="5400000">
            <a:off x="7532314" y="4101495"/>
            <a:ext cx="2686140" cy="477054"/>
          </a:xfrm>
          <a:prstGeom prst="rect">
            <a:avLst/>
          </a:prstGeom>
          <a:solidFill>
            <a:srgbClr val="FFC000"/>
          </a:solidFill>
        </p:spPr>
        <p:txBody>
          <a:bodyPr wrap="square" rtlCol="1">
            <a:spAutoFit/>
          </a:bodyPr>
          <a:lstStyle/>
          <a:p>
            <a:pPr algn="ctr"/>
            <a:r>
              <a:rPr lang="ar-SA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itchFamily="18" charset="-78"/>
                <a:cs typeface="AL-Mohanad Bold" pitchFamily="2" charset="-78"/>
              </a:rPr>
              <a:t>الضوابط و </a:t>
            </a:r>
            <a:r>
              <a:rPr lang="ar-SA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itchFamily="18" charset="-78"/>
                <a:cs typeface="AL-Mohanad Bold" pitchFamily="2" charset="-78"/>
              </a:rPr>
              <a:t>التعليمات </a:t>
            </a:r>
            <a:endParaRPr lang="ar-SA" sz="2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Arabic" pitchFamily="18" charset="-78"/>
              <a:cs typeface="AL-Mohanad Bold" pitchFamily="2" charset="-78"/>
            </a:endParaRPr>
          </a:p>
        </p:txBody>
      </p:sp>
      <p:sp>
        <p:nvSpPr>
          <p:cNvPr id="14" name="TextBox 1"/>
          <p:cNvSpPr txBox="1"/>
          <p:nvPr/>
        </p:nvSpPr>
        <p:spPr>
          <a:xfrm>
            <a:off x="107504" y="2649106"/>
            <a:ext cx="8470789" cy="707886"/>
          </a:xfrm>
          <a:prstGeom prst="rect">
            <a:avLst/>
          </a:prstGeom>
          <a:solidFill>
            <a:srgbClr val="FFFF00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1. تصدر </a:t>
            </a:r>
            <a:r>
              <a:rPr lang="ar-SA" sz="2000" b="1" dirty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كل إدارة </a:t>
            </a:r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اشراف أو </a:t>
            </a:r>
            <a:r>
              <a:rPr lang="ar-SA" sz="2000" b="1" dirty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مكتب تعليم خطة زمنية موحدة لكل مقرر ملزمة بداية كل فصل دراسي بدون تعميم وإنما اتصال فعال مع معلمي التخصص.</a:t>
            </a:r>
            <a:endParaRPr lang="ar-SA" sz="2000" b="1" dirty="0" smtClean="0">
              <a:ln w="18415" cmpd="sng">
                <a:noFill/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e_Hani" panose="02060603050605020204" pitchFamily="18" charset="-78"/>
              <a:cs typeface="AL-Mohanad Bold" pitchFamily="2" charset="-78"/>
            </a:endParaRPr>
          </a:p>
        </p:txBody>
      </p:sp>
      <p:sp>
        <p:nvSpPr>
          <p:cNvPr id="13" name="مستطيل 12"/>
          <p:cNvSpPr/>
          <p:nvPr/>
        </p:nvSpPr>
        <p:spPr>
          <a:xfrm>
            <a:off x="1691680" y="143634"/>
            <a:ext cx="5328592" cy="4770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ar-SA" sz="2500" b="1" dirty="0" smtClean="0">
                <a:ln w="18415" cmpd="sng">
                  <a:noFill/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مؤشر استكمال </a:t>
            </a:r>
            <a:r>
              <a:rPr lang="ar-SA" sz="2500" b="1" dirty="0">
                <a:ln w="18415" cmpd="sng">
                  <a:noFill/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تدريس المقرر الدراسي</a:t>
            </a:r>
            <a:endParaRPr lang="ar-SA" sz="2500" b="1" dirty="0">
              <a:ln w="18415" cmpd="sng">
                <a:noFill/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e_Hani" panose="02060603050605020204" pitchFamily="18" charset="-78"/>
              <a:cs typeface="AL-Mohanad Bold" pitchFamily="2" charset="-78"/>
            </a:endParaRPr>
          </a:p>
        </p:txBody>
      </p:sp>
      <p:sp>
        <p:nvSpPr>
          <p:cNvPr id="17" name="TextBox 1"/>
          <p:cNvSpPr txBox="1"/>
          <p:nvPr/>
        </p:nvSpPr>
        <p:spPr>
          <a:xfrm>
            <a:off x="107504" y="3429000"/>
            <a:ext cx="8484231" cy="707886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000" b="1" dirty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2. </a:t>
            </a:r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يشخص </a:t>
            </a:r>
            <a:r>
              <a:rPr lang="ar-SA" sz="2000" b="1" dirty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المشرف التربوي درجة التزام المعلم </a:t>
            </a:r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في  </a:t>
            </a:r>
            <a:r>
              <a:rPr lang="ar-SA" sz="2000" b="1" dirty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جميع المقررات التي يدرسها سواء كانت المادة التي تم فيها زيارة المعلم أو باقي المقررات.</a:t>
            </a:r>
            <a:endParaRPr lang="ar-SA" sz="2000" b="1" dirty="0" smtClean="0">
              <a:ln w="18415" cmpd="sng">
                <a:noFill/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e_Hani" panose="02060603050605020204" pitchFamily="18" charset="-78"/>
              <a:cs typeface="AL-Mohanad Bold" pitchFamily="2" charset="-78"/>
            </a:endParaRPr>
          </a:p>
        </p:txBody>
      </p:sp>
      <p:sp>
        <p:nvSpPr>
          <p:cNvPr id="20" name="TextBox 1"/>
          <p:cNvSpPr txBox="1"/>
          <p:nvPr/>
        </p:nvSpPr>
        <p:spPr>
          <a:xfrm>
            <a:off x="107504" y="4221088"/>
            <a:ext cx="8473143" cy="707886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000" b="1" dirty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3. يشخص المشرف التربوي درجة التزام المعلم في  جميع المقررات التي يدرسها </a:t>
            </a:r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أثناء الزيارة الاعتيادية ولا يخصص لها زيارة منفردة.</a:t>
            </a:r>
            <a:endParaRPr lang="ar-SA" sz="2000" b="1" dirty="0" smtClean="0">
              <a:ln w="18415" cmpd="sng">
                <a:noFill/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e_Hani" panose="02060603050605020204" pitchFamily="18" charset="-78"/>
              <a:cs typeface="AL-Mohanad Bold" pitchFamily="2" charset="-78"/>
            </a:endParaRPr>
          </a:p>
        </p:txBody>
      </p:sp>
      <p:sp>
        <p:nvSpPr>
          <p:cNvPr id="16" name="TextBox 1"/>
          <p:cNvSpPr txBox="1"/>
          <p:nvPr/>
        </p:nvSpPr>
        <p:spPr>
          <a:xfrm>
            <a:off x="2146063" y="5013176"/>
            <a:ext cx="6407585" cy="40011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000" b="1" dirty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4. يلزم المشرف التربوي جمع حصص تأخر المعلم في كل المقررات التي يدرسها.</a:t>
            </a:r>
            <a:endParaRPr lang="ar-SA" sz="2000" b="1" dirty="0" smtClean="0">
              <a:ln w="18415" cmpd="sng">
                <a:noFill/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e_Hani" panose="02060603050605020204" pitchFamily="18" charset="-78"/>
              <a:cs typeface="AL-Mohanad Bold" pitchFamily="2" charset="-78"/>
            </a:endParaRPr>
          </a:p>
        </p:txBody>
      </p:sp>
      <p:sp>
        <p:nvSpPr>
          <p:cNvPr id="18" name="TextBox 1"/>
          <p:cNvSpPr txBox="1"/>
          <p:nvPr/>
        </p:nvSpPr>
        <p:spPr>
          <a:xfrm>
            <a:off x="107504" y="5445224"/>
            <a:ext cx="8493914" cy="707886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000" b="1" dirty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5. </a:t>
            </a:r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التواصل مع المشرف المختص والإبلاغ عن </a:t>
            </a:r>
            <a:r>
              <a:rPr lang="ar-SA" sz="2000" b="1" dirty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الحالات الاستثنائية </a:t>
            </a:r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لعدم  </a:t>
            </a:r>
            <a:r>
              <a:rPr lang="ar-SA" sz="2000" b="1" dirty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الالتزام بالخطة </a:t>
            </a:r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الموحدة مسئولية المدرسة والمعلم لدعم </a:t>
            </a:r>
            <a:r>
              <a:rPr lang="ar-SA" sz="2000" b="1" dirty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تجاوز الصعوبات وتقدير حجم التعديل </a:t>
            </a:r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على الخطة .</a:t>
            </a:r>
            <a:endParaRPr lang="ar-SA" sz="2000" b="1" dirty="0" smtClean="0">
              <a:ln w="18415" cmpd="sng">
                <a:noFill/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e_Hani" panose="02060603050605020204" pitchFamily="18" charset="-78"/>
              <a:cs typeface="AL-Mohanad Bold" pitchFamily="2" charset="-78"/>
            </a:endParaRPr>
          </a:p>
        </p:txBody>
      </p:sp>
      <p:sp>
        <p:nvSpPr>
          <p:cNvPr id="19" name="TextBox 1"/>
          <p:cNvSpPr txBox="1"/>
          <p:nvPr/>
        </p:nvSpPr>
        <p:spPr>
          <a:xfrm>
            <a:off x="107504" y="6197242"/>
            <a:ext cx="8603321" cy="40011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000" b="1" dirty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6. </a:t>
            </a:r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اطلاع المشرف التربوي على عدم الالتزام </a:t>
            </a:r>
            <a:r>
              <a:rPr lang="ar-SA" sz="2000" b="1" dirty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بالخطة الزمنية </a:t>
            </a:r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أثناء الزيارة </a:t>
            </a:r>
            <a:r>
              <a:rPr lang="ar-SA" sz="2000" b="1" dirty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الاعتيادية </a:t>
            </a:r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وليس قبلها تعد مخالفة.</a:t>
            </a:r>
            <a:endParaRPr lang="ar-SA" sz="2000" b="1" dirty="0" smtClean="0">
              <a:ln w="18415" cmpd="sng">
                <a:noFill/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e_Hani" panose="02060603050605020204" pitchFamily="18" charset="-78"/>
              <a:cs typeface="AL-Mohanad Bold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52824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2" grpId="0" animBg="1"/>
      <p:bldP spid="14" grpId="0" animBg="1"/>
      <p:bldP spid="13" grpId="0" animBg="1"/>
      <p:bldP spid="17" grpId="0" animBg="1"/>
      <p:bldP spid="20" grpId="0" animBg="1"/>
      <p:bldP spid="16" grpId="0" animBg="1"/>
      <p:bldP spid="18" grpId="0" animBg="1"/>
      <p:bldP spid="19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50" t="24843" r="22987" b="55692"/>
          <a:stretch/>
        </p:blipFill>
        <p:spPr bwMode="auto">
          <a:xfrm>
            <a:off x="89756" y="908720"/>
            <a:ext cx="8892480" cy="30869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1"/>
          <p:cNvSpPr txBox="1"/>
          <p:nvPr/>
        </p:nvSpPr>
        <p:spPr>
          <a:xfrm>
            <a:off x="433175" y="332656"/>
            <a:ext cx="8603321" cy="40011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7. حالات عدم الالتزام بالخطة الزمنية لتدريس المقرر دون الإبلاغ عن الحالات الاستثنائية :</a:t>
            </a:r>
            <a:endParaRPr lang="ar-SA" sz="2000" b="1" dirty="0" smtClean="0">
              <a:ln w="18415" cmpd="sng">
                <a:noFill/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e_Hani" panose="02060603050605020204" pitchFamily="18" charset="-78"/>
              <a:cs typeface="AL-Mohanad Bold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92764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/>
          <p:nvPr/>
        </p:nvSpPr>
        <p:spPr>
          <a:xfrm>
            <a:off x="3851920" y="595288"/>
            <a:ext cx="5112568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tx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المعلم</a:t>
            </a:r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 </a:t>
            </a:r>
            <a:r>
              <a:rPr lang="ar-SA" sz="2000" b="1" dirty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: يحصل على نفس النقاط التي تحصل عليها </a:t>
            </a:r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المدرسة.</a:t>
            </a:r>
            <a:endParaRPr lang="ar-SA" sz="2000" b="1" dirty="0" smtClean="0">
              <a:ln w="18415" cmpd="sng">
                <a:noFill/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e_Hani" panose="02060603050605020204" pitchFamily="18" charset="-78"/>
              <a:cs typeface="AL-Mohanad Bold" pitchFamily="2" charset="-78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1835696" y="71626"/>
            <a:ext cx="4968552" cy="4770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ar-SA" sz="2500" b="1" dirty="0" smtClean="0">
                <a:ln w="18415" cmpd="sng">
                  <a:noFill/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مؤشر سلسلة غياب الطلاب</a:t>
            </a:r>
            <a:endParaRPr lang="ar-SA" sz="2500" b="1" dirty="0">
              <a:ln w="18415" cmpd="sng">
                <a:noFill/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e_Hani" panose="02060603050605020204" pitchFamily="18" charset="-78"/>
              <a:cs typeface="AL-Mohanad Bold" pitchFamily="2" charset="-78"/>
            </a:endParaRPr>
          </a:p>
        </p:txBody>
      </p:sp>
      <p:sp>
        <p:nvSpPr>
          <p:cNvPr id="6" name="TextBox 1"/>
          <p:cNvSpPr txBox="1"/>
          <p:nvPr/>
        </p:nvSpPr>
        <p:spPr>
          <a:xfrm>
            <a:off x="431541" y="1052736"/>
            <a:ext cx="8532948" cy="1015663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tx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 المدرسة </a:t>
            </a:r>
            <a:r>
              <a:rPr lang="ar-SA" sz="2000" b="1" dirty="0">
                <a:ln w="18415" cmpd="sng">
                  <a:noFill/>
                  <a:prstDash val="solid"/>
                </a:ln>
                <a:solidFill>
                  <a:schemeClr val="tx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: </a:t>
            </a:r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tx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* </a:t>
            </a:r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رصد </a:t>
            </a:r>
            <a:r>
              <a:rPr lang="ar-SA" sz="2000" b="1" dirty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متتابع في فترات متعددة</a:t>
            </a:r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.</a:t>
            </a:r>
          </a:p>
          <a:p>
            <a:r>
              <a:rPr lang="ar-SA" sz="2000" b="1" dirty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* </a:t>
            </a:r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عدد </a:t>
            </a:r>
            <a:r>
              <a:rPr lang="ar-SA" sz="2000" b="1" dirty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حالات </a:t>
            </a:r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الرصد </a:t>
            </a:r>
            <a:r>
              <a:rPr lang="ar-SA" sz="2000" b="1" dirty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لكل مدرسة لا تقل عن ثلاث </a:t>
            </a:r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في كل </a:t>
            </a:r>
            <a:r>
              <a:rPr lang="ar-SA" sz="2000" b="1" dirty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فصل دراسي </a:t>
            </a:r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( </a:t>
            </a:r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ست حالات في العام الدراسي </a:t>
            </a:r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).</a:t>
            </a:r>
          </a:p>
          <a:p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* تقييم خارجي من المشرفين </a:t>
            </a:r>
            <a:r>
              <a:rPr lang="ar-SA" sz="2000" b="1" dirty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التربويين . 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323529" y="2683520"/>
            <a:ext cx="8640960" cy="707886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tx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مكتب التعليم أو </a:t>
            </a:r>
            <a:r>
              <a:rPr lang="ar-SA" sz="2000" b="1" dirty="0">
                <a:ln w="18415" cmpd="sng">
                  <a:noFill/>
                  <a:prstDash val="solid"/>
                </a:ln>
                <a:solidFill>
                  <a:schemeClr val="tx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إدارة الإشراف : </a:t>
            </a:r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استكمال  حالات الرصد  الثلاث لكل مدرسة </a:t>
            </a:r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في </a:t>
            </a:r>
            <a:r>
              <a:rPr lang="ar-SA" sz="2000" b="1" dirty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كل فصل </a:t>
            </a:r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دراسي و بإجمالي  ست </a:t>
            </a:r>
            <a:r>
              <a:rPr lang="ar-SA" sz="2000" b="1" dirty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حالات </a:t>
            </a:r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 لكل مدرسة في </a:t>
            </a:r>
            <a:r>
              <a:rPr lang="ar-SA" sz="2000" b="1" dirty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العام الدراسي </a:t>
            </a:r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وفق الضوابط المحددة.</a:t>
            </a:r>
            <a:endParaRPr lang="ar-SA" sz="2000" b="1" dirty="0">
              <a:ln w="18415" cmpd="sng">
                <a:noFill/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e_Hani" panose="02060603050605020204" pitchFamily="18" charset="-78"/>
              <a:cs typeface="AL-Mohanad Bold" pitchFamily="2" charset="-78"/>
            </a:endParaRPr>
          </a:p>
        </p:txBody>
      </p:sp>
      <p:sp>
        <p:nvSpPr>
          <p:cNvPr id="9" name="TextBox 1"/>
          <p:cNvSpPr txBox="1"/>
          <p:nvPr/>
        </p:nvSpPr>
        <p:spPr>
          <a:xfrm>
            <a:off x="2843808" y="3460938"/>
            <a:ext cx="6118969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tx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رئيس القسم :</a:t>
            </a:r>
            <a:r>
              <a:rPr lang="ar-SA" sz="2000" b="1" dirty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 </a:t>
            </a:r>
            <a:r>
              <a:rPr lang="ar-SA" sz="2000" b="1" dirty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قياس </a:t>
            </a:r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مصداقية </a:t>
            </a:r>
            <a:r>
              <a:rPr lang="ar-SA" sz="2000" b="1" dirty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المشرف </a:t>
            </a:r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في تقييم غياب الطلاب في المدارس.</a:t>
            </a:r>
            <a:endParaRPr lang="ar-SA" sz="2000" b="1" dirty="0" smtClean="0">
              <a:ln w="18415" cmpd="sng">
                <a:noFill/>
                <a:prstDash val="solid"/>
              </a:ln>
              <a:solidFill>
                <a:schemeClr val="tx2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e_Hani" panose="02060603050605020204" pitchFamily="18" charset="-78"/>
              <a:cs typeface="AL-Mohanad Bold" pitchFamily="2" charset="-78"/>
            </a:endParaRPr>
          </a:p>
        </p:txBody>
      </p:sp>
      <p:sp>
        <p:nvSpPr>
          <p:cNvPr id="12" name="مربع نص 11"/>
          <p:cNvSpPr txBox="1"/>
          <p:nvPr/>
        </p:nvSpPr>
        <p:spPr>
          <a:xfrm rot="5400000">
            <a:off x="7765087" y="5137157"/>
            <a:ext cx="2088232" cy="400110"/>
          </a:xfrm>
          <a:prstGeom prst="rect">
            <a:avLst/>
          </a:prstGeom>
          <a:solidFill>
            <a:srgbClr val="FFC000"/>
          </a:solidFill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itchFamily="18" charset="-78"/>
                <a:cs typeface="AL-Mohanad Bold" pitchFamily="2" charset="-78"/>
              </a:rPr>
              <a:t>الضوابط و التعليمات </a:t>
            </a:r>
            <a:endParaRPr lang="ar-SA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Arabic" pitchFamily="18" charset="-78"/>
              <a:cs typeface="AL-Mohanad Bold" pitchFamily="2" charset="-78"/>
            </a:endParaRPr>
          </a:p>
        </p:txBody>
      </p:sp>
      <p:sp>
        <p:nvSpPr>
          <p:cNvPr id="14" name="TextBox 1"/>
          <p:cNvSpPr txBox="1"/>
          <p:nvPr/>
        </p:nvSpPr>
        <p:spPr>
          <a:xfrm>
            <a:off x="323528" y="3933056"/>
            <a:ext cx="8208911" cy="430887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1. قياس </a:t>
            </a:r>
            <a:r>
              <a:rPr lang="ar-SA" sz="2000" b="1" dirty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متوسط غياب الطلاب في مدارس الإدارة أو </a:t>
            </a:r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 المكتب باستخدام سلسلة زمنية إلى </a:t>
            </a:r>
            <a:r>
              <a:rPr lang="ar-SA" sz="2000" b="1" dirty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الأسبوع </a:t>
            </a:r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(</a:t>
            </a:r>
            <a:r>
              <a:rPr lang="ar-SA" sz="2200" b="1" dirty="0" smtClean="0">
                <a:ln w="18415" cmpd="sng">
                  <a:noFill/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14</a:t>
            </a:r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)</a:t>
            </a:r>
            <a:endParaRPr lang="ar-SA" sz="2000" b="1" dirty="0" smtClean="0">
              <a:ln w="18415" cmpd="sng">
                <a:noFill/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e_Hani" panose="02060603050605020204" pitchFamily="18" charset="-78"/>
              <a:cs typeface="AL-Mohanad Bold" pitchFamily="2" charset="-78"/>
            </a:endParaRPr>
          </a:p>
        </p:txBody>
      </p:sp>
      <p:sp>
        <p:nvSpPr>
          <p:cNvPr id="16" name="TextBox 1"/>
          <p:cNvSpPr txBox="1"/>
          <p:nvPr/>
        </p:nvSpPr>
        <p:spPr>
          <a:xfrm>
            <a:off x="5724128" y="4424412"/>
            <a:ext cx="2808312" cy="40011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000" b="1" dirty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2. </a:t>
            </a:r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ترصد كل </a:t>
            </a:r>
            <a:r>
              <a:rPr lang="ar-SA" sz="2000" b="1" dirty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فصل دراسي.</a:t>
            </a:r>
            <a:endParaRPr lang="ar-SA" sz="2000" b="1" dirty="0" smtClean="0">
              <a:ln w="18415" cmpd="sng">
                <a:noFill/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e_Hani" panose="02060603050605020204" pitchFamily="18" charset="-78"/>
              <a:cs typeface="AL-Mohanad Bold" pitchFamily="2" charset="-78"/>
            </a:endParaRPr>
          </a:p>
        </p:txBody>
      </p:sp>
      <p:sp>
        <p:nvSpPr>
          <p:cNvPr id="18" name="TextBox 1"/>
          <p:cNvSpPr txBox="1"/>
          <p:nvPr/>
        </p:nvSpPr>
        <p:spPr>
          <a:xfrm>
            <a:off x="611561" y="4869160"/>
            <a:ext cx="7920880" cy="446276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3. </a:t>
            </a:r>
            <a:r>
              <a:rPr lang="ar-SA" sz="2000" b="1" dirty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الرصد يتم  </a:t>
            </a:r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بالملاحظة </a:t>
            </a:r>
            <a:r>
              <a:rPr lang="ar-SA" sz="2000" b="1" dirty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المباشرة </a:t>
            </a:r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لجميع الفصول </a:t>
            </a:r>
            <a:r>
              <a:rPr lang="ar-SA" sz="2000" b="1" dirty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حدا أدنى  </a:t>
            </a:r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أو ( </a:t>
            </a:r>
            <a:r>
              <a:rPr lang="ar-SA" sz="2300" b="1" dirty="0" smtClean="0">
                <a:ln w="18415" cmpd="sng">
                  <a:noFill/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15</a:t>
            </a:r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)  فصل عشوائي حدا أعلى .</a:t>
            </a:r>
            <a:endParaRPr lang="ar-SA" sz="2000" b="1" dirty="0" smtClean="0">
              <a:ln w="18415" cmpd="sng">
                <a:noFill/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e_Hani" panose="02060603050605020204" pitchFamily="18" charset="-78"/>
              <a:cs typeface="AL-Mohanad Bold" pitchFamily="2" charset="-78"/>
            </a:endParaRPr>
          </a:p>
        </p:txBody>
      </p:sp>
      <p:sp>
        <p:nvSpPr>
          <p:cNvPr id="15" name="TextBox 1"/>
          <p:cNvSpPr txBox="1"/>
          <p:nvPr/>
        </p:nvSpPr>
        <p:spPr>
          <a:xfrm>
            <a:off x="1638388" y="2132856"/>
            <a:ext cx="7326101" cy="47705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200" b="1" dirty="0">
                <a:ln w="18415" cmpd="sng">
                  <a:noFill/>
                  <a:prstDash val="solid"/>
                </a:ln>
                <a:solidFill>
                  <a:schemeClr val="tx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معيار المشرف </a:t>
            </a:r>
            <a:r>
              <a:rPr lang="ar-SA" sz="2200" b="1" dirty="0">
                <a:ln w="18415" cmpd="sng">
                  <a:noFill/>
                  <a:prstDash val="solid"/>
                </a:ln>
                <a:solidFill>
                  <a:schemeClr val="tx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في العام </a:t>
            </a:r>
            <a:r>
              <a:rPr lang="ar-SA" sz="2500" b="1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= </a:t>
            </a:r>
            <a:r>
              <a:rPr lang="ar-SA" sz="2500" b="1" dirty="0" smtClean="0">
                <a:ln w="18415" cmpd="sng">
                  <a:noFill/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6 × </a:t>
            </a:r>
            <a:r>
              <a:rPr lang="ar-SA" sz="2500" b="1" dirty="0">
                <a:ln w="18415" cmpd="sng">
                  <a:noFill/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إجمالي عدد المدارس / إجمالي عدد المشرفين.</a:t>
            </a:r>
          </a:p>
        </p:txBody>
      </p:sp>
      <p:sp>
        <p:nvSpPr>
          <p:cNvPr id="20" name="TextBox 1"/>
          <p:cNvSpPr txBox="1"/>
          <p:nvPr/>
        </p:nvSpPr>
        <p:spPr>
          <a:xfrm>
            <a:off x="827584" y="5394424"/>
            <a:ext cx="7704856" cy="40011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000" b="1" dirty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4. </a:t>
            </a:r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 </a:t>
            </a:r>
            <a:r>
              <a:rPr lang="ar-SA" sz="2000" b="1" dirty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يتم </a:t>
            </a:r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الرصد أثناء </a:t>
            </a:r>
            <a:r>
              <a:rPr lang="ar-SA" sz="2000" b="1" dirty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الزيارة الاعتيادية بالملاحظة المباشرة </a:t>
            </a:r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 و لا </a:t>
            </a:r>
            <a:r>
              <a:rPr lang="ar-SA" sz="2000" b="1" dirty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يخصص زيارة مستقلة </a:t>
            </a:r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للرصد.</a:t>
            </a:r>
            <a:endParaRPr lang="ar-SA" sz="2000" b="1" dirty="0" smtClean="0">
              <a:ln w="18415" cmpd="sng">
                <a:noFill/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e_Hani" panose="02060603050605020204" pitchFamily="18" charset="-78"/>
              <a:cs typeface="AL-Mohanad Bold" pitchFamily="2" charset="-78"/>
            </a:endParaRPr>
          </a:p>
        </p:txBody>
      </p:sp>
      <p:sp>
        <p:nvSpPr>
          <p:cNvPr id="21" name="TextBox 1"/>
          <p:cNvSpPr txBox="1"/>
          <p:nvPr/>
        </p:nvSpPr>
        <p:spPr>
          <a:xfrm>
            <a:off x="1223336" y="5837202"/>
            <a:ext cx="7309104" cy="40011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000" b="1" dirty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5. </a:t>
            </a:r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يستهدف الرصد بنسبة </a:t>
            </a:r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50٪  </a:t>
            </a:r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منه أيام </a:t>
            </a:r>
            <a:r>
              <a:rPr lang="ar-SA" sz="2000" b="1" dirty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الخميس لكل مشرف</a:t>
            </a:r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.</a:t>
            </a:r>
            <a:endParaRPr lang="ar-SA" sz="2000" b="1" dirty="0" smtClean="0">
              <a:ln w="18415" cmpd="sng">
                <a:noFill/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e_Hani" panose="02060603050605020204" pitchFamily="18" charset="-78"/>
              <a:cs typeface="AL-Mohanad Bold" pitchFamily="2" charset="-78"/>
            </a:endParaRPr>
          </a:p>
        </p:txBody>
      </p:sp>
      <p:sp>
        <p:nvSpPr>
          <p:cNvPr id="22" name="TextBox 1"/>
          <p:cNvSpPr txBox="1"/>
          <p:nvPr/>
        </p:nvSpPr>
        <p:spPr>
          <a:xfrm>
            <a:off x="1230380" y="6269250"/>
            <a:ext cx="7309104" cy="40011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6. ليس </a:t>
            </a:r>
            <a:r>
              <a:rPr lang="ar-SA" sz="2000" b="1" dirty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من السلسلة الأيام قبل </a:t>
            </a:r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وبعد إجازة فصلية و تدخل في </a:t>
            </a:r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مؤشر الانتظام</a:t>
            </a:r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.</a:t>
            </a:r>
            <a:endParaRPr lang="ar-SA" sz="2000" b="1" dirty="0" smtClean="0">
              <a:ln w="18415" cmpd="sng">
                <a:noFill/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e_Hani" panose="02060603050605020204" pitchFamily="18" charset="-78"/>
              <a:cs typeface="AL-Mohanad Bold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16552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9" grpId="0" animBg="1"/>
      <p:bldP spid="12" grpId="0" animBg="1"/>
      <p:bldP spid="14" grpId="0" animBg="1"/>
      <p:bldP spid="16" grpId="0" animBg="1"/>
      <p:bldP spid="18" grpId="0" animBg="1"/>
      <p:bldP spid="15" grpId="0" animBg="1"/>
      <p:bldP spid="20" grpId="0" animBg="1"/>
      <p:bldP spid="21" grpId="0" animBg="1"/>
      <p:bldP spid="2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/>
          <p:nvPr/>
        </p:nvSpPr>
        <p:spPr>
          <a:xfrm>
            <a:off x="3851920" y="652626"/>
            <a:ext cx="5112568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tx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المعلم</a:t>
            </a:r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 </a:t>
            </a:r>
            <a:r>
              <a:rPr lang="ar-SA" sz="2000" b="1" dirty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: يحصل على نفس النقاط التي تحصل عليها </a:t>
            </a:r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المدرسة.</a:t>
            </a:r>
            <a:endParaRPr lang="ar-SA" sz="2000" b="1" dirty="0" smtClean="0">
              <a:ln w="18415" cmpd="sng">
                <a:noFill/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e_Hani" panose="02060603050605020204" pitchFamily="18" charset="-78"/>
              <a:cs typeface="AL-Mohanad Bold" pitchFamily="2" charset="-78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1835696" y="71626"/>
            <a:ext cx="4968552" cy="4770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ar-SA" sz="2500" b="1" dirty="0">
                <a:ln w="18415" cmpd="sng">
                  <a:noFill/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مؤشر انتظام الدراسة</a:t>
            </a:r>
            <a:endParaRPr lang="ar-SA" sz="2500" b="1" dirty="0">
              <a:ln w="18415" cmpd="sng">
                <a:noFill/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e_Hani" panose="02060603050605020204" pitchFamily="18" charset="-78"/>
              <a:cs typeface="AL-Mohanad Bold" pitchFamily="2" charset="-78"/>
            </a:endParaRPr>
          </a:p>
        </p:txBody>
      </p:sp>
      <p:sp>
        <p:nvSpPr>
          <p:cNvPr id="6" name="TextBox 1"/>
          <p:cNvSpPr txBox="1"/>
          <p:nvPr/>
        </p:nvSpPr>
        <p:spPr>
          <a:xfrm>
            <a:off x="413538" y="1156682"/>
            <a:ext cx="8532948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tx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 المدرسة </a:t>
            </a:r>
            <a:r>
              <a:rPr lang="ar-SA" sz="2000" b="1" dirty="0">
                <a:ln w="18415" cmpd="sng">
                  <a:noFill/>
                  <a:prstDash val="solid"/>
                </a:ln>
                <a:solidFill>
                  <a:schemeClr val="tx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: </a:t>
            </a:r>
            <a:r>
              <a:rPr lang="ar-SA" sz="2000" b="1" dirty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تحصل على نقاط محددة بناء على المجموع التي حصلت عليه </a:t>
            </a:r>
            <a:r>
              <a:rPr lang="ar-SA" sz="2000" b="1" dirty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 </a:t>
            </a:r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في بطاقة </a:t>
            </a:r>
            <a:r>
              <a:rPr lang="ar-SA" sz="2000" b="1" dirty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انتظام </a:t>
            </a:r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الدراسة.</a:t>
            </a:r>
            <a:endParaRPr lang="ar-SA" sz="2000" b="1" dirty="0">
              <a:ln w="18415" cmpd="sng">
                <a:noFill/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e_Hani" panose="02060603050605020204" pitchFamily="18" charset="-78"/>
              <a:cs typeface="AL-Mohanad Bold" pitchFamily="2" charset="-78"/>
            </a:endParaRPr>
          </a:p>
        </p:txBody>
      </p:sp>
      <p:sp>
        <p:nvSpPr>
          <p:cNvPr id="8" name="TextBox 1"/>
          <p:cNvSpPr txBox="1"/>
          <p:nvPr/>
        </p:nvSpPr>
        <p:spPr>
          <a:xfrm>
            <a:off x="2177733" y="1772816"/>
            <a:ext cx="6768753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tx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مكتب التعليم أو </a:t>
            </a:r>
            <a:r>
              <a:rPr lang="ar-SA" sz="2000" b="1" dirty="0">
                <a:ln w="18415" cmpd="sng">
                  <a:noFill/>
                  <a:prstDash val="solid"/>
                </a:ln>
                <a:solidFill>
                  <a:schemeClr val="tx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إدارة الإشراف : </a:t>
            </a:r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استكمال تقييم جميع المدارس في الفترات الزمنية .</a:t>
            </a:r>
            <a:endParaRPr lang="ar-SA" sz="2000" b="1" dirty="0">
              <a:ln w="18415" cmpd="sng">
                <a:noFill/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e_Hani" panose="02060603050605020204" pitchFamily="18" charset="-78"/>
              <a:cs typeface="AL-Mohanad Bold" pitchFamily="2" charset="-78"/>
            </a:endParaRPr>
          </a:p>
        </p:txBody>
      </p:sp>
      <p:sp>
        <p:nvSpPr>
          <p:cNvPr id="12" name="مربع نص 11"/>
          <p:cNvSpPr txBox="1"/>
          <p:nvPr/>
        </p:nvSpPr>
        <p:spPr>
          <a:xfrm rot="5400000">
            <a:off x="7576748" y="3380296"/>
            <a:ext cx="2088232" cy="400110"/>
          </a:xfrm>
          <a:prstGeom prst="rect">
            <a:avLst/>
          </a:prstGeom>
          <a:solidFill>
            <a:srgbClr val="FFC000"/>
          </a:solidFill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itchFamily="18" charset="-78"/>
                <a:cs typeface="AL-Mohanad Bold" pitchFamily="2" charset="-78"/>
              </a:rPr>
              <a:t>ملاحظات</a:t>
            </a:r>
            <a:endParaRPr lang="ar-SA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Arabic" pitchFamily="18" charset="-78"/>
              <a:cs typeface="AL-Mohanad Bold" pitchFamily="2" charset="-78"/>
            </a:endParaRPr>
          </a:p>
        </p:txBody>
      </p:sp>
      <p:sp>
        <p:nvSpPr>
          <p:cNvPr id="14" name="TextBox 1"/>
          <p:cNvSpPr txBox="1"/>
          <p:nvPr/>
        </p:nvSpPr>
        <p:spPr>
          <a:xfrm>
            <a:off x="2627784" y="2740858"/>
            <a:ext cx="5477308" cy="40011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1. يشترك في هذا المؤشر جميع مشرفي الأقسام الأخرى .</a:t>
            </a:r>
            <a:endParaRPr lang="ar-SA" sz="2000" b="1" dirty="0" smtClean="0">
              <a:ln w="18415" cmpd="sng">
                <a:noFill/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e_Hani" panose="02060603050605020204" pitchFamily="18" charset="-78"/>
              <a:cs typeface="AL-Mohanad Bold" pitchFamily="2" charset="-78"/>
            </a:endParaRPr>
          </a:p>
        </p:txBody>
      </p:sp>
      <p:sp>
        <p:nvSpPr>
          <p:cNvPr id="16" name="TextBox 1"/>
          <p:cNvSpPr txBox="1"/>
          <p:nvPr/>
        </p:nvSpPr>
        <p:spPr>
          <a:xfrm>
            <a:off x="1475656" y="3380296"/>
            <a:ext cx="6629435" cy="40011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2. لهذا المؤشر استمارة خاصة ( </a:t>
            </a:r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بطاقة الانتظام الدراسي </a:t>
            </a:r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) تتركز بثمان عناصر.  </a:t>
            </a:r>
            <a:endParaRPr lang="ar-SA" sz="2000" b="1" dirty="0" smtClean="0">
              <a:ln w="18415" cmpd="sng">
                <a:noFill/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e_Hani" panose="02060603050605020204" pitchFamily="18" charset="-78"/>
              <a:cs typeface="AL-Mohanad Bold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00658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12" grpId="0" animBg="1"/>
      <p:bldP spid="14" grpId="0" animBg="1"/>
      <p:bldP spid="16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55" t="21140" r="17520" b="26144"/>
          <a:stretch/>
        </p:blipFill>
        <p:spPr bwMode="auto">
          <a:xfrm>
            <a:off x="0" y="17264"/>
            <a:ext cx="9144000" cy="6840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1108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/>
          <p:nvPr/>
        </p:nvSpPr>
        <p:spPr>
          <a:xfrm>
            <a:off x="1331640" y="822191"/>
            <a:ext cx="7632848" cy="2246769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tx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المعلم</a:t>
            </a:r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 </a:t>
            </a:r>
            <a:r>
              <a:rPr lang="ar-SA" sz="2000" b="1" dirty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: </a:t>
            </a:r>
            <a:endParaRPr lang="ar-SA" sz="2000" b="1" dirty="0" smtClean="0">
              <a:ln w="18415" cmpd="sng">
                <a:noFill/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e_Hani" panose="02060603050605020204" pitchFamily="18" charset="-78"/>
              <a:cs typeface="AL-Mohanad Bold" pitchFamily="2" charset="-78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المقصود هنا </a:t>
            </a:r>
            <a:r>
              <a:rPr lang="ar-SA" sz="2000" b="1" dirty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الغياب والتأخير الذي </a:t>
            </a:r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صدر فيه </a:t>
            </a:r>
            <a:r>
              <a:rPr lang="ar-SA" sz="2000" b="1" dirty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قرار </a:t>
            </a:r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حسم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ليس </a:t>
            </a:r>
            <a:r>
              <a:rPr lang="ar-SA" sz="2000" b="1" dirty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منه الغياب غير </a:t>
            </a:r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المقبول </a:t>
            </a:r>
            <a:r>
              <a:rPr lang="ar-SA" sz="2000" b="1" dirty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الذي لم </a:t>
            </a:r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يحصل </a:t>
            </a:r>
            <a:r>
              <a:rPr lang="ar-SA" sz="2000" b="1" dirty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فيه قرار حسم أو المرضي أو </a:t>
            </a:r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الاضطراري.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لا يدخل فيه التأخر الذي لم يصل إلى يوم 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المعيار = أربعة أيام / الوزن 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الرصد مستمر ( </a:t>
            </a:r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بمجرد رصد أي قرار حسم </a:t>
            </a:r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المؤشر مسند إلى وكيل المدرسة .</a:t>
            </a:r>
            <a:endParaRPr lang="ar-SA" sz="2000" b="1" dirty="0" smtClean="0">
              <a:ln w="18415" cmpd="sng">
                <a:noFill/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e_Hani" panose="02060603050605020204" pitchFamily="18" charset="-78"/>
              <a:cs typeface="AL-Mohanad Bold" pitchFamily="2" charset="-78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2123728" y="215642"/>
            <a:ext cx="4968552" cy="4770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ar-SA" sz="2500" b="1" dirty="0">
                <a:ln w="18415" cmpd="sng">
                  <a:noFill/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مؤشر الغياب والتأخر للمعلم</a:t>
            </a:r>
            <a:endParaRPr lang="ar-SA" sz="2500" b="1" dirty="0">
              <a:ln w="18415" cmpd="sng">
                <a:noFill/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e_Hani" panose="02060603050605020204" pitchFamily="18" charset="-78"/>
              <a:cs typeface="AL-Mohanad Bold" pitchFamily="2" charset="-78"/>
            </a:endParaRPr>
          </a:p>
        </p:txBody>
      </p:sp>
      <p:sp>
        <p:nvSpPr>
          <p:cNvPr id="6" name="TextBox 1"/>
          <p:cNvSpPr txBox="1"/>
          <p:nvPr/>
        </p:nvSpPr>
        <p:spPr>
          <a:xfrm>
            <a:off x="1331640" y="3501008"/>
            <a:ext cx="7629524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tx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 المدرسة </a:t>
            </a:r>
            <a:r>
              <a:rPr lang="ar-SA" sz="2000" b="1" dirty="0">
                <a:ln w="18415" cmpd="sng">
                  <a:noFill/>
                  <a:prstDash val="solid"/>
                </a:ln>
                <a:solidFill>
                  <a:schemeClr val="tx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: </a:t>
            </a:r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يرصد عدد أيام الغياب والتأخر المحسوم على المعلم أولا بأول </a:t>
            </a:r>
            <a:r>
              <a:rPr lang="ar-SA" sz="2000" b="1" dirty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 </a:t>
            </a:r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ولا تجمع في فترة معينة.</a:t>
            </a:r>
            <a:endParaRPr lang="ar-SA" sz="2000" b="1" dirty="0">
              <a:ln w="18415" cmpd="sng">
                <a:noFill/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e_Hani" panose="02060603050605020204" pitchFamily="18" charset="-78"/>
              <a:cs typeface="AL-Mohanad Bold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10326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/>
          <p:nvPr/>
        </p:nvSpPr>
        <p:spPr>
          <a:xfrm>
            <a:off x="251520" y="822191"/>
            <a:ext cx="8712968" cy="70788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قياس </a:t>
            </a:r>
            <a:r>
              <a:rPr lang="ar-SA" sz="2000" b="1" dirty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جماعي ( فرق ) للأداء المدرسي النوعي </a:t>
            </a:r>
            <a:r>
              <a:rPr lang="ar-SA" sz="2000" b="1" dirty="0">
                <a:ln w="18415" cmpd="sng">
                  <a:noFill/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للإجراءات </a:t>
            </a:r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التصحيحية فقط </a:t>
            </a:r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وباقي </a:t>
            </a:r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المجالات النوعية تقيسها المؤشرات الأخرى .</a:t>
            </a:r>
            <a:endParaRPr lang="ar-SA" sz="2000" b="1" dirty="0" smtClean="0">
              <a:ln w="18415" cmpd="sng">
                <a:noFill/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e_Hani" panose="02060603050605020204" pitchFamily="18" charset="-78"/>
              <a:cs typeface="AL-Mohanad Bold" pitchFamily="2" charset="-78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2123728" y="215642"/>
            <a:ext cx="4968552" cy="4770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ar-SA" sz="2500" b="1" dirty="0">
                <a:ln w="18415" cmpd="sng">
                  <a:noFill/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الأداء النوعي المدرسي للإجراءات التصحيحية</a:t>
            </a:r>
            <a:endParaRPr lang="ar-SA" sz="2500" b="1" dirty="0">
              <a:ln w="18415" cmpd="sng">
                <a:noFill/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e_Hani" panose="02060603050605020204" pitchFamily="18" charset="-78"/>
              <a:cs typeface="AL-Mohanad Bold" pitchFamily="2" charset="-78"/>
            </a:endParaRPr>
          </a:p>
        </p:txBody>
      </p:sp>
      <p:sp>
        <p:nvSpPr>
          <p:cNvPr id="6" name="TextBox 1"/>
          <p:cNvSpPr txBox="1"/>
          <p:nvPr/>
        </p:nvSpPr>
        <p:spPr>
          <a:xfrm>
            <a:off x="2555776" y="1660738"/>
            <a:ext cx="6405388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tx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 المدرسة </a:t>
            </a:r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tx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:  </a:t>
            </a:r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درجة </a:t>
            </a:r>
            <a:r>
              <a:rPr lang="ar-SA" sz="2000" b="1" dirty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يرصدها فريق التقويم النوعي الزائر بعد مقابلة قائد المدرسة</a:t>
            </a:r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.</a:t>
            </a:r>
            <a:endParaRPr lang="ar-SA" sz="2000" b="1" dirty="0">
              <a:ln w="18415" cmpd="sng">
                <a:noFill/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e_Hani" panose="02060603050605020204" pitchFamily="18" charset="-78"/>
              <a:cs typeface="AL-Mohanad Bold" pitchFamily="2" charset="-78"/>
            </a:endParaRPr>
          </a:p>
        </p:txBody>
      </p:sp>
      <p:sp>
        <p:nvSpPr>
          <p:cNvPr id="7" name="TextBox 1"/>
          <p:cNvSpPr txBox="1"/>
          <p:nvPr/>
        </p:nvSpPr>
        <p:spPr>
          <a:xfrm>
            <a:off x="6300192" y="2164794"/>
            <a:ext cx="2664296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tx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 المشرف</a:t>
            </a:r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tx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:  </a:t>
            </a:r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عضو في </a:t>
            </a:r>
            <a:r>
              <a:rPr lang="ar-SA" sz="2000" b="1" dirty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الفريق</a:t>
            </a:r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.</a:t>
            </a:r>
            <a:endParaRPr lang="ar-SA" sz="2000" b="1" dirty="0">
              <a:ln w="18415" cmpd="sng">
                <a:noFill/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e_Hani" panose="02060603050605020204" pitchFamily="18" charset="-78"/>
              <a:cs typeface="AL-Mohanad Bold" pitchFamily="2" charset="-78"/>
            </a:endParaRPr>
          </a:p>
        </p:txBody>
      </p:sp>
      <p:sp>
        <p:nvSpPr>
          <p:cNvPr id="8" name="TextBox 1"/>
          <p:cNvSpPr txBox="1"/>
          <p:nvPr/>
        </p:nvSpPr>
        <p:spPr>
          <a:xfrm>
            <a:off x="467544" y="2649106"/>
            <a:ext cx="8491040" cy="707886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tx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 مكتب التعليم / إدارة الإشراف</a:t>
            </a:r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tx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:  </a:t>
            </a:r>
            <a:r>
              <a:rPr lang="ar-SA" sz="2000" b="1" dirty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يحص</a:t>
            </a:r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ل </a:t>
            </a:r>
            <a:r>
              <a:rPr lang="ar-SA" sz="2000" b="1" dirty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على نقاط تعادل درجة قرب أو بعد متوسط نتائج تقييم المدارس من المنحنى الطبيعي</a:t>
            </a:r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.</a:t>
            </a:r>
            <a:endParaRPr lang="ar-SA" sz="2000" b="1" dirty="0">
              <a:ln w="18415" cmpd="sng">
                <a:noFill/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e_Hani" panose="02060603050605020204" pitchFamily="18" charset="-78"/>
              <a:cs typeface="AL-Mohanad Bold" pitchFamily="2" charset="-78"/>
            </a:endParaRPr>
          </a:p>
        </p:txBody>
      </p:sp>
      <p:sp>
        <p:nvSpPr>
          <p:cNvPr id="9" name="مربع نص 8"/>
          <p:cNvSpPr txBox="1"/>
          <p:nvPr/>
        </p:nvSpPr>
        <p:spPr>
          <a:xfrm rot="5400000">
            <a:off x="7792325" y="4705109"/>
            <a:ext cx="2088232" cy="400110"/>
          </a:xfrm>
          <a:prstGeom prst="rect">
            <a:avLst/>
          </a:prstGeom>
          <a:solidFill>
            <a:srgbClr val="FFC000"/>
          </a:solidFill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itchFamily="18" charset="-78"/>
                <a:cs typeface="AL-Mohanad Bold" pitchFamily="2" charset="-78"/>
              </a:rPr>
              <a:t>مفاهيم مهمة</a:t>
            </a:r>
            <a:endParaRPr lang="ar-SA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Arabic" pitchFamily="18" charset="-78"/>
              <a:cs typeface="AL-Mohanad Bold" pitchFamily="2" charset="-78"/>
            </a:endParaRPr>
          </a:p>
        </p:txBody>
      </p:sp>
      <p:sp>
        <p:nvSpPr>
          <p:cNvPr id="11" name="TextBox 1"/>
          <p:cNvSpPr txBox="1"/>
          <p:nvPr/>
        </p:nvSpPr>
        <p:spPr>
          <a:xfrm>
            <a:off x="467544" y="3645024"/>
            <a:ext cx="8029580" cy="707886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000" b="1" dirty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1. </a:t>
            </a:r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الفهم </a:t>
            </a:r>
            <a:r>
              <a:rPr lang="ar-SA" sz="2000" b="1" dirty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الصحيح للمؤشرات أنها تقييم ذاتي وقيمتها في العمل على التصحيح الفوري وإلا فقدت هذه </a:t>
            </a:r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القيمة.</a:t>
            </a:r>
            <a:endParaRPr lang="ar-SA" sz="2000" b="1" dirty="0" smtClean="0">
              <a:ln w="18415" cmpd="sng">
                <a:noFill/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e_Hani" panose="02060603050605020204" pitchFamily="18" charset="-78"/>
              <a:cs typeface="AL-Mohanad Bold" pitchFamily="2" charset="-78"/>
            </a:endParaRPr>
          </a:p>
        </p:txBody>
      </p:sp>
      <p:sp>
        <p:nvSpPr>
          <p:cNvPr id="12" name="TextBox 1"/>
          <p:cNvSpPr txBox="1"/>
          <p:nvPr/>
        </p:nvSpPr>
        <p:spPr>
          <a:xfrm>
            <a:off x="467544" y="4460540"/>
            <a:ext cx="8029580" cy="1015663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000" b="1" dirty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2. ليس المقصود من إجراءات التصحيح أنها </a:t>
            </a:r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برنامجا </a:t>
            </a:r>
            <a:r>
              <a:rPr lang="ar-SA" sz="2000" b="1" dirty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مكتوبا</a:t>
            </a:r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 </a:t>
            </a:r>
            <a:r>
              <a:rPr lang="ar-SA" sz="2000" b="1" dirty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بل </a:t>
            </a:r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المقصود </a:t>
            </a:r>
            <a:r>
              <a:rPr lang="ar-SA" sz="2000" b="1" dirty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أنها مجموعة </a:t>
            </a:r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 من الأعمال والجهود سواء </a:t>
            </a:r>
            <a:r>
              <a:rPr lang="ar-SA" sz="2000" b="1" dirty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كانت مكتوبة مثل المخاطبات أو </a:t>
            </a:r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غير مكتوبة </a:t>
            </a:r>
            <a:r>
              <a:rPr lang="ar-SA" sz="2000" b="1" dirty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أي منفذة </a:t>
            </a:r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مباشرة مثل الزيارات والاجتماعات والاشراف  اليومي وطلب الدعم والاستشارة, وغيرها.</a:t>
            </a:r>
            <a:endParaRPr lang="ar-SA" sz="2000" b="1" dirty="0" smtClean="0">
              <a:ln w="18415" cmpd="sng">
                <a:noFill/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e_Hani" panose="02060603050605020204" pitchFamily="18" charset="-78"/>
              <a:cs typeface="AL-Mohanad Bold" pitchFamily="2" charset="-78"/>
            </a:endParaRPr>
          </a:p>
        </p:txBody>
      </p:sp>
      <p:sp>
        <p:nvSpPr>
          <p:cNvPr id="13" name="TextBox 1"/>
          <p:cNvSpPr txBox="1"/>
          <p:nvPr/>
        </p:nvSpPr>
        <p:spPr>
          <a:xfrm>
            <a:off x="467544" y="5529426"/>
            <a:ext cx="8029580" cy="707886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000" b="1" dirty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3. </a:t>
            </a:r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إجراءات </a:t>
            </a:r>
            <a:r>
              <a:rPr lang="ar-SA" sz="2000" b="1" dirty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التصحيح تدل </a:t>
            </a:r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بالنهاية </a:t>
            </a:r>
            <a:r>
              <a:rPr lang="ar-SA" sz="2000" b="1" dirty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على ثلاثة عناصر عند </a:t>
            </a:r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تحليلها:</a:t>
            </a:r>
          </a:p>
          <a:p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أ. درجة الاهتمام  ب. المعرفة والخبرة .  ج. الإجراء الصحيح .</a:t>
            </a:r>
            <a:endParaRPr lang="ar-SA" sz="2000" b="1" dirty="0" smtClean="0">
              <a:ln w="18415" cmpd="sng">
                <a:noFill/>
                <a:prstDash val="solid"/>
              </a:ln>
              <a:solidFill>
                <a:srgbClr val="00206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e_Hani" panose="02060603050605020204" pitchFamily="18" charset="-78"/>
              <a:cs typeface="AL-Mohanad Bold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92868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620688"/>
            <a:ext cx="8928992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000" b="1" dirty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1</a:t>
            </a:r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. يزور </a:t>
            </a:r>
            <a:r>
              <a:rPr lang="ar-SA" sz="2000" b="1" dirty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الفريق </a:t>
            </a:r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المدرسة </a:t>
            </a:r>
            <a:r>
              <a:rPr lang="ar-SA" sz="2000" b="1" dirty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في كل فصل دراسي بعد </a:t>
            </a:r>
            <a:r>
              <a:rPr lang="ar-SA" sz="2000" b="1" dirty="0">
                <a:ln w="18415" cmpd="sng">
                  <a:noFill/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الأسبوع التاسع </a:t>
            </a:r>
            <a:r>
              <a:rPr lang="ar-SA" sz="2000" b="1" dirty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( بداية الثلث الثالث من كل فصل </a:t>
            </a:r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دراسي </a:t>
            </a:r>
            <a:r>
              <a:rPr lang="ar-SA" sz="2000" b="1" dirty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)</a:t>
            </a:r>
            <a:endParaRPr lang="ar-SA" sz="2000" b="1" dirty="0">
              <a:ln w="18415" cmpd="sng">
                <a:noFill/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e_Hani" panose="02060603050605020204" pitchFamily="18" charset="-78"/>
              <a:cs typeface="AL-Mohanad Bold" pitchFamily="2" charset="-78"/>
            </a:endParaRPr>
          </a:p>
        </p:txBody>
      </p:sp>
      <p:sp>
        <p:nvSpPr>
          <p:cNvPr id="10" name="مربع نص 9"/>
          <p:cNvSpPr txBox="1"/>
          <p:nvPr/>
        </p:nvSpPr>
        <p:spPr>
          <a:xfrm>
            <a:off x="2119152" y="44624"/>
            <a:ext cx="4901120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1">
            <a:spAutoFit/>
          </a:bodyPr>
          <a:lstStyle/>
          <a:p>
            <a:pPr algn="ctr"/>
            <a:r>
              <a:rPr lang="ar-SA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itchFamily="18" charset="-78"/>
                <a:cs typeface="AL-Mohanad Bold" pitchFamily="2" charset="-78"/>
              </a:rPr>
              <a:t>الضوابط والتعليمات في إ</a:t>
            </a:r>
            <a:r>
              <a:rPr lang="ar-SA" sz="2800" b="1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جراءات </a:t>
            </a:r>
            <a:r>
              <a:rPr lang="ar-SA" sz="2800" b="1" dirty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التنفيذ </a:t>
            </a:r>
            <a:endParaRPr lang="ar-SA" sz="2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Arabic" pitchFamily="18" charset="-78"/>
              <a:cs typeface="AL-Mohanad Bold" pitchFamily="2" charset="-78"/>
            </a:endParaRPr>
          </a:p>
        </p:txBody>
      </p:sp>
      <p:sp>
        <p:nvSpPr>
          <p:cNvPr id="11" name="TextBox 1"/>
          <p:cNvSpPr txBox="1"/>
          <p:nvPr/>
        </p:nvSpPr>
        <p:spPr>
          <a:xfrm>
            <a:off x="6372200" y="1052736"/>
            <a:ext cx="2664296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000" b="1" dirty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2. إعداد برنامج زمني </a:t>
            </a:r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للتطبيق.</a:t>
            </a:r>
            <a:endParaRPr lang="ar-SA" sz="2000" b="1" dirty="0">
              <a:ln w="18415" cmpd="sng">
                <a:noFill/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e_Hani" panose="02060603050605020204" pitchFamily="18" charset="-78"/>
              <a:cs typeface="AL-Mohanad Bold" pitchFamily="2" charset="-78"/>
            </a:endParaRPr>
          </a:p>
        </p:txBody>
      </p:sp>
      <p:sp>
        <p:nvSpPr>
          <p:cNvPr id="13" name="TextBox 1"/>
          <p:cNvSpPr txBox="1"/>
          <p:nvPr/>
        </p:nvSpPr>
        <p:spPr>
          <a:xfrm>
            <a:off x="2195736" y="1052736"/>
            <a:ext cx="3911624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000" b="1" dirty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3. تكوين الفرق وفق ضوابط تكوين </a:t>
            </a:r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الفرق.</a:t>
            </a:r>
            <a:endParaRPr lang="ar-SA" sz="2000" b="1" dirty="0">
              <a:ln w="18415" cmpd="sng">
                <a:noFill/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e_Hani" panose="02060603050605020204" pitchFamily="18" charset="-78"/>
              <a:cs typeface="AL-Mohanad Bold" pitchFamily="2" charset="-78"/>
            </a:endParaRPr>
          </a:p>
        </p:txBody>
      </p:sp>
      <p:sp>
        <p:nvSpPr>
          <p:cNvPr id="14" name="TextBox 1"/>
          <p:cNvSpPr txBox="1"/>
          <p:nvPr/>
        </p:nvSpPr>
        <p:spPr>
          <a:xfrm>
            <a:off x="107504" y="1516722"/>
            <a:ext cx="8928992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4. لا يحق </a:t>
            </a:r>
            <a:r>
              <a:rPr lang="ar-SA" sz="2000" b="1" dirty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للفريق طلب إعداد إجراءات </a:t>
            </a:r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مسبقة </a:t>
            </a:r>
            <a:r>
              <a:rPr lang="ar-SA" sz="2000" b="1" dirty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من المدرسة و يعد الطلب مخالفة </a:t>
            </a:r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تحتسب </a:t>
            </a:r>
            <a:r>
              <a:rPr lang="ar-SA" sz="2000" b="1" dirty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من نقاط مؤشر ممارسة فرق التقويم </a:t>
            </a:r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بالسالب.</a:t>
            </a:r>
            <a:endParaRPr lang="ar-SA" sz="2000" b="1" dirty="0">
              <a:ln w="18415" cmpd="sng">
                <a:noFill/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e_Hani" panose="02060603050605020204" pitchFamily="18" charset="-78"/>
              <a:cs typeface="AL-Mohanad Bold" pitchFamily="2" charset="-78"/>
            </a:endParaRPr>
          </a:p>
        </p:txBody>
      </p:sp>
      <p:sp>
        <p:nvSpPr>
          <p:cNvPr id="15" name="TextBox 1"/>
          <p:cNvSpPr txBox="1"/>
          <p:nvPr/>
        </p:nvSpPr>
        <p:spPr>
          <a:xfrm>
            <a:off x="5364088" y="2276872"/>
            <a:ext cx="3691036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000" b="1" dirty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5. </a:t>
            </a:r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أقصى </a:t>
            </a:r>
            <a:r>
              <a:rPr lang="ar-SA" sz="2000" b="1" dirty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مدة للبقاء في المدرسة ساعة واحدة .</a:t>
            </a:r>
            <a:endParaRPr lang="ar-SA" sz="2000" b="1" dirty="0">
              <a:ln w="18415" cmpd="sng">
                <a:noFill/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e_Hani" panose="02060603050605020204" pitchFamily="18" charset="-78"/>
              <a:cs typeface="AL-Mohanad Bold" pitchFamily="2" charset="-78"/>
            </a:endParaRPr>
          </a:p>
        </p:txBody>
      </p:sp>
      <p:sp>
        <p:nvSpPr>
          <p:cNvPr id="16" name="TextBox 1"/>
          <p:cNvSpPr txBox="1"/>
          <p:nvPr/>
        </p:nvSpPr>
        <p:spPr>
          <a:xfrm>
            <a:off x="251520" y="2780928"/>
            <a:ext cx="8784976" cy="163121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000" b="1" dirty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6. ضوابط المقابلة </a:t>
            </a:r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: </a:t>
            </a:r>
            <a:r>
              <a:rPr lang="ar-SA" sz="2000" b="1" dirty="0">
                <a:ln w="18415" cmpd="sng">
                  <a:noFill/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جميع البيانات تقدم بالمقابلة مع قائد المدرسة ولا تستخدم أي أداة أخرى مثل تحليل </a:t>
            </a:r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الوثائق</a:t>
            </a:r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// </a:t>
            </a:r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لا </a:t>
            </a:r>
            <a:r>
              <a:rPr lang="ar-SA" sz="2000" b="1" dirty="0">
                <a:ln w="18415" cmpd="sng">
                  <a:noFill/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يحق للفريق طلب </a:t>
            </a:r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وثائق</a:t>
            </a:r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//  </a:t>
            </a:r>
            <a:r>
              <a:rPr lang="ar-SA" sz="2000" b="1" dirty="0">
                <a:ln w="18415" cmpd="sng">
                  <a:noFill/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إذا رغب قائد المدرسة بمبادرة منه وليس بطلب من الفريق و الاستعانة بوثائق أو أفراد أو ما يدعم ما لديه ينظر الفريق فيما يعزز أقوال قائد </a:t>
            </a:r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المدرسة</a:t>
            </a:r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//  </a:t>
            </a:r>
            <a:r>
              <a:rPr lang="ar-SA" sz="2000" b="1" dirty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يستمع لجهود قائد المدرسة و تصحيح الأداء مفصلا حسب </a:t>
            </a:r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المؤشرات//  </a:t>
            </a:r>
            <a:r>
              <a:rPr lang="ar-SA" sz="2000" b="1" dirty="0">
                <a:ln w="18415" cmpd="sng">
                  <a:noFill/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يقدر كل </a:t>
            </a:r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عضو في الفريق </a:t>
            </a:r>
            <a:r>
              <a:rPr lang="ar-SA" sz="2000" b="1" dirty="0">
                <a:ln w="18415" cmpd="sng">
                  <a:noFill/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الدرجة المستحقة منفصلا ثم يحتسب </a:t>
            </a:r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المتوسط .</a:t>
            </a:r>
            <a:endParaRPr lang="ar-SA" sz="2000" b="1" dirty="0">
              <a:ln w="18415" cmpd="sng">
                <a:noFill/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e_Hani" panose="02060603050605020204" pitchFamily="18" charset="-78"/>
              <a:cs typeface="AL-Mohanad Bold" pitchFamily="2" charset="-78"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611560" y="4469050"/>
            <a:ext cx="8424936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7. يمنع </a:t>
            </a:r>
            <a:r>
              <a:rPr lang="ar-SA" sz="2000" b="1" dirty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الفريق منعا باتا من إبداء أحكام أو التعليق على الجهود تلميحا أو </a:t>
            </a:r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تصريحا سلبا أو ايجاباً .</a:t>
            </a:r>
            <a:endParaRPr lang="ar-SA" sz="2000" b="1" dirty="0">
              <a:ln w="18415" cmpd="sng">
                <a:noFill/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e_Hani" panose="02060603050605020204" pitchFamily="18" charset="-78"/>
              <a:cs typeface="AL-Mohanad Bold" pitchFamily="2" charset="-78"/>
            </a:endParaRPr>
          </a:p>
        </p:txBody>
      </p:sp>
      <p:sp>
        <p:nvSpPr>
          <p:cNvPr id="17" name="TextBox 1"/>
          <p:cNvSpPr txBox="1"/>
          <p:nvPr/>
        </p:nvSpPr>
        <p:spPr>
          <a:xfrm>
            <a:off x="4394436" y="4901098"/>
            <a:ext cx="4660688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000" b="1" dirty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8. </a:t>
            </a:r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دور </a:t>
            </a:r>
            <a:r>
              <a:rPr lang="ar-SA" sz="2000" b="1" dirty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الفريق القياس فقط وليس دوره أن يقدم خبرات .</a:t>
            </a:r>
            <a:endParaRPr lang="ar-SA" sz="2000" b="1" dirty="0">
              <a:ln w="18415" cmpd="sng">
                <a:noFill/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e_Hani" panose="02060603050605020204" pitchFamily="18" charset="-78"/>
              <a:cs typeface="AL-Mohanad Bold" pitchFamily="2" charset="-78"/>
            </a:endParaRPr>
          </a:p>
        </p:txBody>
      </p:sp>
      <p:sp>
        <p:nvSpPr>
          <p:cNvPr id="18" name="TextBox 1"/>
          <p:cNvSpPr txBox="1"/>
          <p:nvPr/>
        </p:nvSpPr>
        <p:spPr>
          <a:xfrm>
            <a:off x="2195736" y="5333146"/>
            <a:ext cx="6869260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9. يحق </a:t>
            </a:r>
            <a:r>
              <a:rPr lang="ar-SA" sz="2000" b="1" dirty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لكل عضو في الفريق طلب توضيح أو تفصيل أكثر حول الجهود أو </a:t>
            </a:r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الإجراءات.</a:t>
            </a:r>
            <a:endParaRPr lang="ar-SA" sz="2000" b="1" dirty="0">
              <a:ln w="18415" cmpd="sng">
                <a:noFill/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e_Hani" panose="02060603050605020204" pitchFamily="18" charset="-78"/>
              <a:cs typeface="AL-Mohanad Bold" pitchFamily="2" charset="-78"/>
            </a:endParaRPr>
          </a:p>
        </p:txBody>
      </p:sp>
      <p:sp>
        <p:nvSpPr>
          <p:cNvPr id="19" name="TextBox 1"/>
          <p:cNvSpPr txBox="1"/>
          <p:nvPr/>
        </p:nvSpPr>
        <p:spPr>
          <a:xfrm>
            <a:off x="2195736" y="5765194"/>
            <a:ext cx="6869260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000" b="1" dirty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10. </a:t>
            </a:r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تستعرض </a:t>
            </a:r>
            <a:r>
              <a:rPr lang="ar-SA" sz="2000" b="1" dirty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المؤشرات منفردة واحدا بعد الآخر بدءا من </a:t>
            </a:r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الأكبر فجوة</a:t>
            </a:r>
            <a:r>
              <a:rPr lang="ar-SA" sz="2000" b="1" dirty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.</a:t>
            </a:r>
            <a:endParaRPr lang="ar-SA" sz="2000" b="1" dirty="0">
              <a:ln w="18415" cmpd="sng">
                <a:noFill/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e_Hani" panose="02060603050605020204" pitchFamily="18" charset="-78"/>
              <a:cs typeface="AL-Mohanad Bold" pitchFamily="2" charset="-78"/>
            </a:endParaRPr>
          </a:p>
        </p:txBody>
      </p:sp>
      <p:sp>
        <p:nvSpPr>
          <p:cNvPr id="20" name="TextBox 1"/>
          <p:cNvSpPr txBox="1"/>
          <p:nvPr/>
        </p:nvSpPr>
        <p:spPr>
          <a:xfrm>
            <a:off x="2195736" y="6197242"/>
            <a:ext cx="6869260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000" b="1" dirty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11. الحد الأدنى للفريق عضوان مشرف وقائد مدرسة أو </a:t>
            </a:r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وكيل.</a:t>
            </a:r>
            <a:endParaRPr lang="ar-SA" sz="2000" b="1" dirty="0">
              <a:ln w="18415" cmpd="sng">
                <a:noFill/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e_Hani" panose="02060603050605020204" pitchFamily="18" charset="-78"/>
              <a:cs typeface="AL-Mohanad Bold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29114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3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35" t="20328" r="28453" b="13275"/>
          <a:stretch/>
        </p:blipFill>
        <p:spPr bwMode="auto">
          <a:xfrm>
            <a:off x="323528" y="116632"/>
            <a:ext cx="8496944" cy="6624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3095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64048" y="620688"/>
            <a:ext cx="6872448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12</a:t>
            </a:r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. </a:t>
            </a:r>
            <a:r>
              <a:rPr lang="ar-SA" sz="2000" b="1" dirty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يصح </a:t>
            </a:r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قائدي مدرسة عند </a:t>
            </a:r>
            <a:r>
              <a:rPr lang="ar-SA" sz="2000" b="1" dirty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الضرورة وتكون بطريقة دائرية وليست </a:t>
            </a:r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تبادلية.</a:t>
            </a:r>
            <a:endParaRPr lang="ar-SA" sz="2000" b="1" dirty="0">
              <a:ln w="18415" cmpd="sng">
                <a:noFill/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e_Hani" panose="02060603050605020204" pitchFamily="18" charset="-78"/>
              <a:cs typeface="AL-Mohanad Bold" pitchFamily="2" charset="-78"/>
            </a:endParaRPr>
          </a:p>
        </p:txBody>
      </p:sp>
      <p:sp>
        <p:nvSpPr>
          <p:cNvPr id="10" name="مربع نص 9"/>
          <p:cNvSpPr txBox="1"/>
          <p:nvPr/>
        </p:nvSpPr>
        <p:spPr>
          <a:xfrm>
            <a:off x="2119152" y="44624"/>
            <a:ext cx="4901120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1">
            <a:spAutoFit/>
          </a:bodyPr>
          <a:lstStyle/>
          <a:p>
            <a:pPr algn="ctr"/>
            <a:r>
              <a:rPr lang="ar-SA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itchFamily="18" charset="-78"/>
                <a:cs typeface="AL-Mohanad Bold" pitchFamily="2" charset="-78"/>
              </a:rPr>
              <a:t>تابع الضوابط والتعليمات في إ</a:t>
            </a:r>
            <a:r>
              <a:rPr lang="ar-SA" sz="2800" b="1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جراءات </a:t>
            </a:r>
            <a:r>
              <a:rPr lang="ar-SA" sz="2800" b="1" dirty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التنفيذ </a:t>
            </a:r>
            <a:endParaRPr lang="ar-SA" sz="2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Arabic" pitchFamily="18" charset="-78"/>
              <a:cs typeface="AL-Mohanad Bold" pitchFamily="2" charset="-78"/>
            </a:endParaRPr>
          </a:p>
        </p:txBody>
      </p:sp>
      <p:sp>
        <p:nvSpPr>
          <p:cNvPr id="11" name="TextBox 1"/>
          <p:cNvSpPr txBox="1"/>
          <p:nvPr/>
        </p:nvSpPr>
        <p:spPr>
          <a:xfrm>
            <a:off x="107504" y="1052736"/>
            <a:ext cx="8928992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13</a:t>
            </a:r>
            <a:r>
              <a:rPr lang="ar-SA" sz="2000" b="1" dirty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. </a:t>
            </a:r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يوزع </a:t>
            </a:r>
            <a:r>
              <a:rPr lang="ar-SA" sz="2000" b="1" dirty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أخصائي </a:t>
            </a:r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التقويم </a:t>
            </a:r>
            <a:r>
              <a:rPr lang="ar-SA" sz="2000" b="1" dirty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ومشرف </a:t>
            </a:r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 القيادة بتوجيه </a:t>
            </a:r>
            <a:r>
              <a:rPr lang="ar-SA" sz="2000" b="1" dirty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مباشر من مدير الإشراف أو مكتب التعليم أو يوزعه البرنامج </a:t>
            </a:r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الإلكتروني.</a:t>
            </a:r>
            <a:endParaRPr lang="ar-SA" sz="2000" b="1" dirty="0">
              <a:ln w="18415" cmpd="sng">
                <a:noFill/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e_Hani" panose="02060603050605020204" pitchFamily="18" charset="-78"/>
              <a:cs typeface="AL-Mohanad Bold" pitchFamily="2" charset="-78"/>
            </a:endParaRPr>
          </a:p>
        </p:txBody>
      </p:sp>
      <p:sp>
        <p:nvSpPr>
          <p:cNvPr id="15" name="TextBox 1"/>
          <p:cNvSpPr txBox="1"/>
          <p:nvPr/>
        </p:nvSpPr>
        <p:spPr>
          <a:xfrm>
            <a:off x="107504" y="1844824"/>
            <a:ext cx="8932836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000" b="1" dirty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14. </a:t>
            </a:r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يلزم </a:t>
            </a:r>
            <a:r>
              <a:rPr lang="ar-SA" sz="2000" b="1" dirty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أن يكون أعضاء الفريق أحدهما ممن يميل إلى بُعد العلاقات الإنسانية والآخر ممن يميل إلى بُعد </a:t>
            </a:r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العمل</a:t>
            </a:r>
            <a:endParaRPr lang="ar-SA" sz="2000" b="1" dirty="0">
              <a:ln w="18415" cmpd="sng">
                <a:noFill/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e_Hani" panose="02060603050605020204" pitchFamily="18" charset="-78"/>
              <a:cs typeface="AL-Mohanad Bold" pitchFamily="2" charset="-78"/>
            </a:endParaRPr>
          </a:p>
        </p:txBody>
      </p:sp>
      <p:sp>
        <p:nvSpPr>
          <p:cNvPr id="17" name="TextBox 1"/>
          <p:cNvSpPr txBox="1"/>
          <p:nvPr/>
        </p:nvSpPr>
        <p:spPr>
          <a:xfrm>
            <a:off x="4355976" y="3140968"/>
            <a:ext cx="1420328" cy="47705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500" b="1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أداة المقابلة </a:t>
            </a:r>
            <a:endParaRPr lang="ar-SA" sz="2500" b="1" dirty="0">
              <a:ln w="18415" cmpd="sng">
                <a:noFill/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e_Hani" panose="02060603050605020204" pitchFamily="18" charset="-78"/>
              <a:cs typeface="AL-Mohanad Bold" pitchFamily="2" charset="-78"/>
            </a:endParaRPr>
          </a:p>
        </p:txBody>
      </p:sp>
      <p:sp>
        <p:nvSpPr>
          <p:cNvPr id="19" name="TextBox 1"/>
          <p:cNvSpPr txBox="1"/>
          <p:nvPr/>
        </p:nvSpPr>
        <p:spPr>
          <a:xfrm>
            <a:off x="5940152" y="3820978"/>
            <a:ext cx="3100188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أولاً : دور قائد المدرسة  ودور الفريق</a:t>
            </a:r>
            <a:endParaRPr lang="ar-SA" sz="2000" b="1" dirty="0">
              <a:ln w="18415" cmpd="sng">
                <a:noFill/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e_Hani" panose="02060603050605020204" pitchFamily="18" charset="-78"/>
              <a:cs typeface="AL-Mohanad Bold" pitchFamily="2" charset="-78"/>
            </a:endParaRPr>
          </a:p>
        </p:txBody>
      </p:sp>
      <p:sp>
        <p:nvSpPr>
          <p:cNvPr id="20" name="TextBox 1"/>
          <p:cNvSpPr txBox="1"/>
          <p:nvPr/>
        </p:nvSpPr>
        <p:spPr>
          <a:xfrm>
            <a:off x="275196" y="4376727"/>
            <a:ext cx="8761300" cy="224676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000" b="1" dirty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• يستمع الفريق إلى عرض من قائد المدرسة </a:t>
            </a:r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.</a:t>
            </a:r>
          </a:p>
          <a:p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• يستهدف  في الفصل الأول الفجوات في </a:t>
            </a:r>
            <a:r>
              <a:rPr lang="ar-SA" sz="2000" b="1" dirty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مؤشرات الفصل </a:t>
            </a:r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الأول.</a:t>
            </a:r>
          </a:p>
          <a:p>
            <a:r>
              <a:rPr lang="ar-SA" sz="2000" b="1" dirty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• يستهدف  في الفصل </a:t>
            </a:r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الثاني الفجوات </a:t>
            </a:r>
            <a:r>
              <a:rPr lang="ar-SA" sz="2000" b="1" dirty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في مؤشرات الفصل </a:t>
            </a:r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الأول وفجوات ما تبقى من الفصل الثاني .</a:t>
            </a:r>
          </a:p>
          <a:p>
            <a:r>
              <a:rPr lang="ar-SA" sz="2000" b="1" dirty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• </a:t>
            </a:r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عرض </a:t>
            </a:r>
            <a:r>
              <a:rPr lang="ar-SA" sz="2000" b="1" dirty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الجهود : يكون لنتائج العام الحالي فقط </a:t>
            </a:r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.</a:t>
            </a:r>
          </a:p>
          <a:p>
            <a:r>
              <a:rPr lang="ar-SA" sz="2000" b="1" dirty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• عرض قائد المدرسة يجب أن يكون متسلسل من الأكبر فجوات إلى </a:t>
            </a:r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الأقل.</a:t>
            </a:r>
          </a:p>
          <a:p>
            <a:r>
              <a:rPr lang="ar-SA" sz="2000" b="1" dirty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• </a:t>
            </a:r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يجب </a:t>
            </a:r>
            <a:r>
              <a:rPr lang="ar-SA" sz="2000" b="1" dirty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أن يكون عرض قائد المدرسة مفصلا كل مؤشر على </a:t>
            </a:r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حدة.</a:t>
            </a:r>
            <a:endParaRPr lang="ar-SA" sz="2000" b="1" dirty="0">
              <a:ln w="18415" cmpd="sng">
                <a:noFill/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e_Hani" panose="02060603050605020204" pitchFamily="18" charset="-78"/>
              <a:cs typeface="AL-Mohanad Bold" pitchFamily="2" charset="-78"/>
            </a:endParaRPr>
          </a:p>
          <a:p>
            <a:r>
              <a:rPr lang="ar-SA" sz="2000" b="1" dirty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• </a:t>
            </a:r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دور </a:t>
            </a:r>
            <a:r>
              <a:rPr lang="ar-SA" sz="2000" b="1" dirty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الفريق مستمع ومدون ومحلل ثم عملية التقييم .</a:t>
            </a:r>
            <a:endParaRPr lang="ar-SA" sz="2000" b="1" dirty="0">
              <a:ln w="18415" cmpd="sng">
                <a:noFill/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e_Hani" panose="02060603050605020204" pitchFamily="18" charset="-78"/>
              <a:cs typeface="AL-Mohanad Bold" pitchFamily="2" charset="-78"/>
            </a:endParaRPr>
          </a:p>
        </p:txBody>
      </p:sp>
      <p:sp>
        <p:nvSpPr>
          <p:cNvPr id="21" name="TextBox 1"/>
          <p:cNvSpPr txBox="1"/>
          <p:nvPr/>
        </p:nvSpPr>
        <p:spPr>
          <a:xfrm>
            <a:off x="107504" y="2308810"/>
            <a:ext cx="8932836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000" b="1" dirty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15. </a:t>
            </a:r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يدون </a:t>
            </a:r>
            <a:r>
              <a:rPr lang="ar-SA" sz="2000" b="1" dirty="0">
                <a:ln w="18415" cmpd="sng">
                  <a:noFill/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قائد المدرسة درجة رضاه عن تقويم الفرق النوعية ، عن تقويم زيارات المشرفين المختلفة </a:t>
            </a:r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في المؤشر </a:t>
            </a:r>
            <a:r>
              <a:rPr lang="ar-SA" sz="2000" b="1" dirty="0">
                <a:ln w="18415" cmpd="sng">
                  <a:noFill/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المخصص </a:t>
            </a:r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لذلك.</a:t>
            </a:r>
            <a:endParaRPr lang="ar-SA" sz="2000" b="1" dirty="0">
              <a:ln w="18415" cmpd="sng">
                <a:noFill/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e_Hani" panose="02060603050605020204" pitchFamily="18" charset="-78"/>
              <a:cs typeface="AL-Mohanad Bold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33640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11" grpId="0" animBg="1"/>
      <p:bldP spid="15" grpId="0" animBg="1"/>
      <p:bldP spid="17" grpId="0" animBg="1"/>
      <p:bldP spid="19" grpId="0" animBg="1"/>
      <p:bldP spid="20" grpId="0" animBg="1"/>
      <p:bldP spid="21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49" t="22185" r="19361" b="19973"/>
          <a:stretch/>
        </p:blipFill>
        <p:spPr bwMode="auto">
          <a:xfrm>
            <a:off x="107504" y="1772816"/>
            <a:ext cx="9036496" cy="5085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1"/>
          <p:cNvSpPr txBox="1"/>
          <p:nvPr/>
        </p:nvSpPr>
        <p:spPr>
          <a:xfrm>
            <a:off x="6876256" y="260648"/>
            <a:ext cx="2020068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ثانياً: محاور التقييم</a:t>
            </a:r>
            <a:endParaRPr lang="ar-SA" sz="2000" b="1" dirty="0">
              <a:ln w="18415" cmpd="sng">
                <a:noFill/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e_Hani" panose="02060603050605020204" pitchFamily="18" charset="-78"/>
              <a:cs typeface="AL-Mohanad Bold" pitchFamily="2" charset="-78"/>
            </a:endParaRPr>
          </a:p>
        </p:txBody>
      </p:sp>
      <p:sp>
        <p:nvSpPr>
          <p:cNvPr id="6" name="TextBox 1"/>
          <p:cNvSpPr txBox="1"/>
          <p:nvPr/>
        </p:nvSpPr>
        <p:spPr>
          <a:xfrm>
            <a:off x="107504" y="44624"/>
            <a:ext cx="4396332" cy="163121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• عرض قائد المدرسة.</a:t>
            </a:r>
          </a:p>
          <a:p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• الوثائق والشواهد التي بادر إلى عرضها دون طلب.</a:t>
            </a:r>
          </a:p>
          <a:p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• أسئلة التوضيح التي طرحها الفريق.</a:t>
            </a:r>
          </a:p>
          <a:p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• وجود أي مؤشرات رقمية أو نوعية أو قرائن تدل على أن مسار الأداء في الاتجاه الصحيح.</a:t>
            </a:r>
            <a:endParaRPr lang="ar-SA" sz="2000" b="1" dirty="0">
              <a:ln w="18415" cmpd="sng">
                <a:noFill/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e_Hani" panose="02060603050605020204" pitchFamily="18" charset="-78"/>
              <a:cs typeface="AL-Mohanad Bold" pitchFamily="2" charset="-78"/>
            </a:endParaRPr>
          </a:p>
        </p:txBody>
      </p:sp>
      <p:sp>
        <p:nvSpPr>
          <p:cNvPr id="7" name="TextBox 1"/>
          <p:cNvSpPr txBox="1"/>
          <p:nvPr/>
        </p:nvSpPr>
        <p:spPr>
          <a:xfrm>
            <a:off x="5038130" y="879398"/>
            <a:ext cx="3676252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أ) يحلل كل عضو في الفريق العناصر التالية</a:t>
            </a:r>
            <a:endParaRPr lang="ar-SA" sz="2000" b="1" dirty="0">
              <a:ln w="18415" cmpd="sng">
                <a:noFill/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e_Hani" panose="02060603050605020204" pitchFamily="18" charset="-78"/>
              <a:cs typeface="AL-Mohanad Bold" pitchFamily="2" charset="-78"/>
            </a:endParaRPr>
          </a:p>
        </p:txBody>
      </p:sp>
      <p:sp>
        <p:nvSpPr>
          <p:cNvPr id="8" name="TextBox 1"/>
          <p:cNvSpPr txBox="1"/>
          <p:nvPr/>
        </p:nvSpPr>
        <p:spPr>
          <a:xfrm>
            <a:off x="4513212" y="1916832"/>
            <a:ext cx="4502422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ب) يجيب الفريق  الأسئلة التالية عبر الاستمارة المرفقة</a:t>
            </a:r>
            <a:endParaRPr lang="ar-SA" sz="2000" b="1" dirty="0">
              <a:ln w="18415" cmpd="sng">
                <a:noFill/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e_Hani" panose="02060603050605020204" pitchFamily="18" charset="-78"/>
              <a:cs typeface="AL-Mohanad Bold" pitchFamily="2" charset="-78"/>
            </a:endParaRPr>
          </a:p>
        </p:txBody>
      </p:sp>
      <p:sp>
        <p:nvSpPr>
          <p:cNvPr id="4" name="سهم إلى اليمين 3"/>
          <p:cNvSpPr/>
          <p:nvPr/>
        </p:nvSpPr>
        <p:spPr>
          <a:xfrm rot="10800000">
            <a:off x="4572000" y="980729"/>
            <a:ext cx="412378" cy="200055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99493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4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/>
          <p:nvPr/>
        </p:nvSpPr>
        <p:spPr>
          <a:xfrm>
            <a:off x="3203848" y="574080"/>
            <a:ext cx="5760640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tx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المعلم</a:t>
            </a:r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 </a:t>
            </a:r>
            <a:r>
              <a:rPr lang="ar-SA" sz="2000" b="1" dirty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: </a:t>
            </a:r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نفس النقاط التي حصلت عليها المدرسة من تقييم المشرفين .</a:t>
            </a:r>
            <a:endParaRPr lang="ar-SA" sz="2000" b="1" dirty="0" smtClean="0">
              <a:ln w="18415" cmpd="sng">
                <a:noFill/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e_Hani" panose="02060603050605020204" pitchFamily="18" charset="-78"/>
              <a:cs typeface="AL-Mohanad Bold" pitchFamily="2" charset="-78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1421651" y="44624"/>
            <a:ext cx="6444716" cy="4770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ar-SA" sz="2500" b="1" dirty="0">
                <a:ln w="18415" cmpd="sng">
                  <a:noFill/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مؤشر درجة اهتمام المدرسة بتنظيم تأدية </a:t>
            </a:r>
            <a:r>
              <a:rPr lang="ar-SA" sz="2500" b="1" dirty="0" smtClean="0">
                <a:ln w="18415" cmpd="sng">
                  <a:noFill/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صلاة </a:t>
            </a:r>
            <a:r>
              <a:rPr lang="ar-SA" sz="2500" b="1" dirty="0">
                <a:ln w="18415" cmpd="sng">
                  <a:noFill/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الظهر بالمدرسة</a:t>
            </a:r>
            <a:endParaRPr lang="ar-SA" sz="2500" b="1" dirty="0">
              <a:ln w="18415" cmpd="sng">
                <a:noFill/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e_Hani" panose="02060603050605020204" pitchFamily="18" charset="-78"/>
              <a:cs typeface="AL-Mohanad Bold" pitchFamily="2" charset="-78"/>
            </a:endParaRPr>
          </a:p>
        </p:txBody>
      </p:sp>
      <p:sp>
        <p:nvSpPr>
          <p:cNvPr id="6" name="TextBox 1"/>
          <p:cNvSpPr txBox="1"/>
          <p:nvPr/>
        </p:nvSpPr>
        <p:spPr>
          <a:xfrm>
            <a:off x="2915816" y="1052736"/>
            <a:ext cx="6048672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tx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 المدرسة </a:t>
            </a:r>
            <a:r>
              <a:rPr lang="ar-SA" sz="2000" b="1" dirty="0">
                <a:ln w="18415" cmpd="sng">
                  <a:noFill/>
                  <a:prstDash val="solid"/>
                </a:ln>
                <a:solidFill>
                  <a:schemeClr val="tx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: </a:t>
            </a:r>
            <a:r>
              <a:rPr lang="ar-SA" sz="2000" b="1" dirty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متوسط النقاط التي حصلت عليها المدرسة من تقييم المشرفين .</a:t>
            </a:r>
            <a:endParaRPr lang="ar-SA" sz="2000" b="1" dirty="0" smtClean="0">
              <a:ln w="18415" cmpd="sng">
                <a:noFill/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e_Hani" panose="02060603050605020204" pitchFamily="18" charset="-78"/>
              <a:cs typeface="AL-Mohanad Bold" pitchFamily="2" charset="-78"/>
            </a:endParaRPr>
          </a:p>
        </p:txBody>
      </p:sp>
      <p:sp>
        <p:nvSpPr>
          <p:cNvPr id="7" name="TextBox 1"/>
          <p:cNvSpPr txBox="1"/>
          <p:nvPr/>
        </p:nvSpPr>
        <p:spPr>
          <a:xfrm>
            <a:off x="107505" y="2048148"/>
            <a:ext cx="8856984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tx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المشرف : </a:t>
            </a:r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رصد </a:t>
            </a:r>
            <a:r>
              <a:rPr lang="ar-SA" sz="2000" b="1" dirty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عناية المدرسة بسلوكيات الطلاب </a:t>
            </a:r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المشاهدة أثناء </a:t>
            </a:r>
            <a:r>
              <a:rPr lang="ar-SA" sz="2000" b="1" dirty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تأدية الطلاب لصلاة الظهر وعمليات </a:t>
            </a:r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التهيئة</a:t>
            </a:r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.</a:t>
            </a:r>
            <a:endParaRPr lang="ar-SA" sz="2000" b="1" dirty="0" smtClean="0">
              <a:ln w="18415" cmpd="sng">
                <a:noFill/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e_Hani" panose="02060603050605020204" pitchFamily="18" charset="-78"/>
              <a:cs typeface="AL-Mohanad Bold" pitchFamily="2" charset="-78"/>
            </a:endParaRPr>
          </a:p>
        </p:txBody>
      </p:sp>
      <p:sp>
        <p:nvSpPr>
          <p:cNvPr id="8" name="TextBox 1"/>
          <p:cNvSpPr txBox="1"/>
          <p:nvPr/>
        </p:nvSpPr>
        <p:spPr>
          <a:xfrm>
            <a:off x="323529" y="2996952"/>
            <a:ext cx="8640960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tx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مكتب التعليم أو </a:t>
            </a:r>
            <a:r>
              <a:rPr lang="ar-SA" sz="2000" b="1" dirty="0">
                <a:ln w="18415" cmpd="sng">
                  <a:noFill/>
                  <a:prstDash val="solid"/>
                </a:ln>
                <a:solidFill>
                  <a:schemeClr val="tx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إدارة الإشراف : </a:t>
            </a:r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استكمال رصد جميع المدارس بشرط استيفاء ست حالات رصد لكل مدرسة.</a:t>
            </a:r>
          </a:p>
        </p:txBody>
      </p:sp>
      <p:sp>
        <p:nvSpPr>
          <p:cNvPr id="9" name="TextBox 1"/>
          <p:cNvSpPr txBox="1"/>
          <p:nvPr/>
        </p:nvSpPr>
        <p:spPr>
          <a:xfrm>
            <a:off x="2434816" y="3429000"/>
            <a:ext cx="6527961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tx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رئيس القسم :</a:t>
            </a:r>
            <a:r>
              <a:rPr lang="ar-SA" sz="2000" b="1" dirty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 </a:t>
            </a:r>
            <a:r>
              <a:rPr lang="ar-SA" sz="2000" b="1" dirty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قياس درجة مصداقية المشرف </a:t>
            </a:r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في منح </a:t>
            </a:r>
            <a:r>
              <a:rPr lang="ar-SA" sz="2000" b="1" dirty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نقاط </a:t>
            </a:r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المدرسة .</a:t>
            </a:r>
            <a:endParaRPr lang="ar-SA" sz="2000" b="1" dirty="0" smtClean="0">
              <a:ln w="18415" cmpd="sng">
                <a:noFill/>
                <a:prstDash val="solid"/>
              </a:ln>
              <a:solidFill>
                <a:schemeClr val="tx2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e_Hani" panose="02060603050605020204" pitchFamily="18" charset="-78"/>
              <a:cs typeface="AL-Mohanad Bold" pitchFamily="2" charset="-78"/>
            </a:endParaRPr>
          </a:p>
        </p:txBody>
      </p:sp>
      <p:sp>
        <p:nvSpPr>
          <p:cNvPr id="12" name="مربع نص 11"/>
          <p:cNvSpPr txBox="1"/>
          <p:nvPr/>
        </p:nvSpPr>
        <p:spPr>
          <a:xfrm>
            <a:off x="4118744" y="3933056"/>
            <a:ext cx="1872208" cy="400110"/>
          </a:xfrm>
          <a:prstGeom prst="rect">
            <a:avLst/>
          </a:prstGeom>
          <a:solidFill>
            <a:srgbClr val="FFC000"/>
          </a:solidFill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itchFamily="18" charset="-78"/>
                <a:cs typeface="AL-Mohanad Bold" pitchFamily="2" charset="-78"/>
              </a:rPr>
              <a:t>الضوابط و </a:t>
            </a:r>
            <a:r>
              <a:rPr lang="ar-S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itchFamily="18" charset="-78"/>
                <a:cs typeface="AL-Mohanad Bold" pitchFamily="2" charset="-78"/>
              </a:rPr>
              <a:t>التعليمات </a:t>
            </a:r>
            <a:endParaRPr lang="ar-SA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Arabic" pitchFamily="18" charset="-78"/>
              <a:cs typeface="AL-Mohanad Bold" pitchFamily="2" charset="-78"/>
            </a:endParaRPr>
          </a:p>
        </p:txBody>
      </p:sp>
      <p:sp>
        <p:nvSpPr>
          <p:cNvPr id="14" name="TextBox 1"/>
          <p:cNvSpPr txBox="1"/>
          <p:nvPr/>
        </p:nvSpPr>
        <p:spPr>
          <a:xfrm>
            <a:off x="2623426" y="4365104"/>
            <a:ext cx="6012960" cy="40011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1. يرصد </a:t>
            </a:r>
            <a:r>
              <a:rPr lang="ar-SA" sz="2000" b="1" dirty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المشرف التربوي أثناء الزيارة الاعتيادية له ولا يخصص لها </a:t>
            </a:r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زيارة.</a:t>
            </a:r>
            <a:endParaRPr lang="ar-SA" sz="2000" b="1" dirty="0" smtClean="0">
              <a:ln w="18415" cmpd="sng">
                <a:noFill/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e_Hani" panose="02060603050605020204" pitchFamily="18" charset="-78"/>
              <a:cs typeface="AL-Mohanad Bold" pitchFamily="2" charset="-78"/>
            </a:endParaRPr>
          </a:p>
        </p:txBody>
      </p:sp>
      <p:sp>
        <p:nvSpPr>
          <p:cNvPr id="18" name="TextBox 1"/>
          <p:cNvSpPr txBox="1"/>
          <p:nvPr/>
        </p:nvSpPr>
        <p:spPr>
          <a:xfrm>
            <a:off x="4463695" y="5348535"/>
            <a:ext cx="4140753" cy="384721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1900" b="1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3. </a:t>
            </a:r>
            <a:r>
              <a:rPr lang="ar-SA" sz="1900" b="1" dirty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يلزم استكمال </a:t>
            </a:r>
            <a:r>
              <a:rPr lang="ar-SA" sz="1900" b="1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50% من </a:t>
            </a:r>
            <a:r>
              <a:rPr lang="ar-SA" sz="1900" b="1" dirty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الرصد كل </a:t>
            </a:r>
            <a:r>
              <a:rPr lang="ar-SA" sz="1900" b="1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فصل دراسي .</a:t>
            </a:r>
            <a:endParaRPr lang="ar-SA" sz="1900" b="1" dirty="0" smtClean="0">
              <a:ln w="18415" cmpd="sng">
                <a:noFill/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e_Hani" panose="02060603050605020204" pitchFamily="18" charset="-78"/>
              <a:cs typeface="AL-Mohanad Bold" pitchFamily="2" charset="-78"/>
            </a:endParaRPr>
          </a:p>
        </p:txBody>
      </p:sp>
      <p:sp>
        <p:nvSpPr>
          <p:cNvPr id="13" name="TextBox 1"/>
          <p:cNvSpPr txBox="1"/>
          <p:nvPr/>
        </p:nvSpPr>
        <p:spPr>
          <a:xfrm>
            <a:off x="1944567" y="1505992"/>
            <a:ext cx="7019921" cy="47705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000" b="1" dirty="0">
                <a:ln w="18415" cmpd="sng">
                  <a:noFill/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معيار </a:t>
            </a:r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المدرسة </a:t>
            </a:r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(</a:t>
            </a:r>
            <a:r>
              <a:rPr lang="ar-SA" sz="2000" b="1" dirty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عدد </a:t>
            </a:r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حالات رصد المشرف ) </a:t>
            </a:r>
            <a:r>
              <a:rPr lang="ar-SA" sz="2500" b="1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= </a:t>
            </a:r>
            <a:r>
              <a:rPr lang="ar-SA" sz="2500" b="1" dirty="0" smtClean="0">
                <a:ln w="18415" cmpd="sng">
                  <a:noFill/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6</a:t>
            </a:r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في العام  و </a:t>
            </a:r>
            <a:r>
              <a:rPr lang="ar-SA" sz="2500" b="1" dirty="0" smtClean="0">
                <a:ln w="18415" cmpd="sng">
                  <a:noFill/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3</a:t>
            </a:r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 في الفصل </a:t>
            </a:r>
            <a:r>
              <a:rPr lang="ar-SA" sz="2000" b="1" dirty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الدراسي </a:t>
            </a:r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الواحد .</a:t>
            </a:r>
            <a:endParaRPr lang="ar-SA" sz="2000" b="1" dirty="0" smtClean="0">
              <a:ln w="18415" cmpd="sng">
                <a:noFill/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e_Hani" panose="02060603050605020204" pitchFamily="18" charset="-78"/>
              <a:cs typeface="AL-Mohanad Bold" pitchFamily="2" charset="-78"/>
            </a:endParaRPr>
          </a:p>
        </p:txBody>
      </p:sp>
      <p:sp>
        <p:nvSpPr>
          <p:cNvPr id="15" name="TextBox 1"/>
          <p:cNvSpPr txBox="1"/>
          <p:nvPr/>
        </p:nvSpPr>
        <p:spPr>
          <a:xfrm>
            <a:off x="3203848" y="2492896"/>
            <a:ext cx="5760641" cy="43088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200" b="1" dirty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معيار </a:t>
            </a:r>
            <a:r>
              <a:rPr lang="ar-SA" sz="2200" b="1" dirty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المشرف </a:t>
            </a:r>
            <a:r>
              <a:rPr lang="ar-SA" sz="2200" b="1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= </a:t>
            </a:r>
            <a:r>
              <a:rPr lang="ar-SA" sz="2200" b="1" dirty="0" smtClean="0">
                <a:ln w="18415" cmpd="sng">
                  <a:noFill/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6 × </a:t>
            </a:r>
            <a:r>
              <a:rPr lang="ar-SA" sz="2200" b="1" dirty="0">
                <a:ln w="18415" cmpd="sng">
                  <a:noFill/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إجمالي عدد المدارس / إجمالي عدد المشرفين.</a:t>
            </a:r>
          </a:p>
        </p:txBody>
      </p:sp>
      <p:sp>
        <p:nvSpPr>
          <p:cNvPr id="21" name="TextBox 1"/>
          <p:cNvSpPr txBox="1"/>
          <p:nvPr/>
        </p:nvSpPr>
        <p:spPr>
          <a:xfrm>
            <a:off x="4860032" y="5780583"/>
            <a:ext cx="3744416" cy="384721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1900" b="1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4. يرصد المشرف  التربوي وفق المعايير المحددة.</a:t>
            </a:r>
            <a:endParaRPr lang="ar-SA" sz="1900" b="1" dirty="0" smtClean="0">
              <a:ln w="18415" cmpd="sng">
                <a:noFill/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e_Hani" panose="02060603050605020204" pitchFamily="18" charset="-78"/>
              <a:cs typeface="AL-Mohanad Bold" pitchFamily="2" charset="-78"/>
            </a:endParaRPr>
          </a:p>
        </p:txBody>
      </p:sp>
      <p:sp>
        <p:nvSpPr>
          <p:cNvPr id="22" name="TextBox 1"/>
          <p:cNvSpPr txBox="1"/>
          <p:nvPr/>
        </p:nvSpPr>
        <p:spPr>
          <a:xfrm>
            <a:off x="1691680" y="4848521"/>
            <a:ext cx="6944706" cy="384721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1900" b="1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2. لا يشترط </a:t>
            </a:r>
            <a:r>
              <a:rPr lang="ar-SA" sz="1900" b="1" dirty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رصد المشرف </a:t>
            </a:r>
            <a:r>
              <a:rPr lang="ar-SA" sz="1900" b="1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في كل </a:t>
            </a:r>
            <a:r>
              <a:rPr lang="ar-SA" sz="1900" b="1" dirty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زيارة ولكن يشترط </a:t>
            </a:r>
            <a:r>
              <a:rPr lang="ar-SA" sz="1900" b="1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تحقيق معيار المشر ف في عدد الزيارات.</a:t>
            </a:r>
            <a:endParaRPr lang="ar-SA" sz="1900" b="1" dirty="0" smtClean="0">
              <a:ln w="18415" cmpd="sng">
                <a:noFill/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e_Hani" panose="02060603050605020204" pitchFamily="18" charset="-78"/>
              <a:cs typeface="AL-Mohanad Bold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90387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2" grpId="0" animBg="1"/>
      <p:bldP spid="14" grpId="0" animBg="1"/>
      <p:bldP spid="18" grpId="0" animBg="1"/>
      <p:bldP spid="13" grpId="0" animBg="1"/>
      <p:bldP spid="15" grpId="0" animBg="1"/>
      <p:bldP spid="21" grpId="0" animBg="1"/>
      <p:bldP spid="22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539552" y="143634"/>
            <a:ext cx="8064896" cy="47705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ar-SA" sz="2500" b="1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المعايير </a:t>
            </a:r>
            <a:r>
              <a:rPr lang="ar-SA" sz="2500" b="1" dirty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التي يجب ملاحظاتها من قبل </a:t>
            </a:r>
            <a:r>
              <a:rPr lang="ar-SA" sz="2500" b="1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المشرف التربوي </a:t>
            </a:r>
            <a:r>
              <a:rPr lang="ar-SA" sz="2500" b="1" dirty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قبل عملية </a:t>
            </a:r>
            <a:r>
              <a:rPr lang="ar-SA" sz="2500" b="1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التقدير هي</a:t>
            </a:r>
            <a:r>
              <a:rPr lang="ar-SA" sz="2500" b="1" dirty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:</a:t>
            </a:r>
            <a:endParaRPr lang="ar-SA" sz="2500" b="1" dirty="0">
              <a:ln w="18415" cmpd="sng">
                <a:noFill/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e_Hani" panose="02060603050605020204" pitchFamily="18" charset="-78"/>
              <a:cs typeface="AL-Mohanad Bold" pitchFamily="2" charset="-78"/>
            </a:endParaRPr>
          </a:p>
        </p:txBody>
      </p:sp>
      <p:sp>
        <p:nvSpPr>
          <p:cNvPr id="14" name="TextBox 1"/>
          <p:cNvSpPr txBox="1"/>
          <p:nvPr/>
        </p:nvSpPr>
        <p:spPr>
          <a:xfrm>
            <a:off x="395536" y="765865"/>
            <a:ext cx="8389224" cy="43088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200" b="1" dirty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1. سلوكيات </a:t>
            </a:r>
            <a:r>
              <a:rPr lang="ar-SA" sz="2200" b="1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الطلاب  في </a:t>
            </a:r>
            <a:r>
              <a:rPr lang="ar-SA" sz="2200" b="1" dirty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الاستعداد للصلاة من الوضوء والحضور للمصلى </a:t>
            </a:r>
            <a:r>
              <a:rPr lang="ar-SA" sz="2200" b="1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(</a:t>
            </a:r>
            <a:r>
              <a:rPr lang="ar-SA" sz="2200" b="1" dirty="0" smtClean="0">
                <a:ln w="18415" cmpd="sng">
                  <a:noFill/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20% </a:t>
            </a:r>
            <a:r>
              <a:rPr lang="ar-SA" sz="2200" b="1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) </a:t>
            </a:r>
            <a:r>
              <a:rPr lang="ar-SA" sz="2200" b="1" dirty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من </a:t>
            </a:r>
            <a:r>
              <a:rPr lang="ar-SA" sz="2200" b="1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النقاط .</a:t>
            </a:r>
            <a:endParaRPr lang="ar-SA" sz="2200" b="1" dirty="0" smtClean="0">
              <a:ln w="18415" cmpd="sng">
                <a:noFill/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e_Hani" panose="02060603050605020204" pitchFamily="18" charset="-78"/>
              <a:cs typeface="AL-Mohanad Bold" pitchFamily="2" charset="-78"/>
            </a:endParaRPr>
          </a:p>
        </p:txBody>
      </p:sp>
      <p:sp>
        <p:nvSpPr>
          <p:cNvPr id="16" name="TextBox 1"/>
          <p:cNvSpPr txBox="1"/>
          <p:nvPr/>
        </p:nvSpPr>
        <p:spPr>
          <a:xfrm>
            <a:off x="1150904" y="1319918"/>
            <a:ext cx="7669144" cy="43088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200" b="1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2. أداء </a:t>
            </a:r>
            <a:r>
              <a:rPr lang="ar-SA" sz="2200" b="1" dirty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الطلاب للسنن </a:t>
            </a:r>
            <a:r>
              <a:rPr lang="ar-SA" sz="2200" b="1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المرافقة للصلاة </a:t>
            </a:r>
            <a:r>
              <a:rPr lang="ar-SA" sz="2200" b="1" dirty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( السنة الراتبة – الذكر</a:t>
            </a:r>
            <a:r>
              <a:rPr lang="ar-SA" sz="2200" b="1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) (</a:t>
            </a:r>
            <a:r>
              <a:rPr lang="ar-SA" sz="2200" b="1" dirty="0">
                <a:ln w="18415" cmpd="sng">
                  <a:noFill/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20</a:t>
            </a:r>
            <a:r>
              <a:rPr lang="ar-SA" sz="2200" b="1" dirty="0" smtClean="0">
                <a:ln w="18415" cmpd="sng">
                  <a:noFill/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% </a:t>
            </a:r>
            <a:r>
              <a:rPr lang="ar-SA" sz="2200" b="1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) من النقاط.</a:t>
            </a:r>
            <a:endParaRPr lang="ar-SA" sz="2200" b="1" dirty="0" smtClean="0">
              <a:ln w="18415" cmpd="sng">
                <a:noFill/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e_Hani" panose="02060603050605020204" pitchFamily="18" charset="-78"/>
              <a:cs typeface="AL-Mohanad Bold" pitchFamily="2" charset="-78"/>
            </a:endParaRPr>
          </a:p>
        </p:txBody>
      </p:sp>
      <p:sp>
        <p:nvSpPr>
          <p:cNvPr id="17" name="TextBox 1"/>
          <p:cNvSpPr txBox="1"/>
          <p:nvPr/>
        </p:nvSpPr>
        <p:spPr>
          <a:xfrm>
            <a:off x="1150904" y="1916832"/>
            <a:ext cx="7669144" cy="43088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200" b="1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3</a:t>
            </a:r>
            <a:r>
              <a:rPr lang="ar-SA" sz="2200" b="1" dirty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. </a:t>
            </a:r>
            <a:r>
              <a:rPr lang="ar-SA" sz="2200" b="1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 درجة </a:t>
            </a:r>
            <a:r>
              <a:rPr lang="ar-SA" sz="2200" b="1" dirty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تفاعل </a:t>
            </a:r>
            <a:r>
              <a:rPr lang="ar-SA" sz="2200" b="1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جميع  المعلمين بالحضور </a:t>
            </a:r>
            <a:r>
              <a:rPr lang="ar-SA" sz="2200" b="1" dirty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والتنظيم وتوجيه الطلاب (</a:t>
            </a:r>
            <a:r>
              <a:rPr lang="ar-SA" sz="2200" b="1" dirty="0">
                <a:ln w="18415" cmpd="sng">
                  <a:noFill/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20</a:t>
            </a:r>
            <a:r>
              <a:rPr lang="ar-SA" sz="2200" b="1" dirty="0" smtClean="0">
                <a:ln w="18415" cmpd="sng">
                  <a:noFill/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% </a:t>
            </a:r>
            <a:r>
              <a:rPr lang="ar-SA" sz="2200" b="1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) من النقاط.</a:t>
            </a:r>
            <a:endParaRPr lang="ar-SA" sz="2200" b="1" dirty="0" smtClean="0">
              <a:ln w="18415" cmpd="sng">
                <a:noFill/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e_Hani" panose="02060603050605020204" pitchFamily="18" charset="-78"/>
              <a:cs typeface="AL-Mohanad Bold" pitchFamily="2" charset="-78"/>
            </a:endParaRPr>
          </a:p>
        </p:txBody>
      </p:sp>
      <p:sp>
        <p:nvSpPr>
          <p:cNvPr id="19" name="TextBox 1"/>
          <p:cNvSpPr txBox="1"/>
          <p:nvPr/>
        </p:nvSpPr>
        <p:spPr>
          <a:xfrm>
            <a:off x="107504" y="2500119"/>
            <a:ext cx="8735364" cy="43088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200" b="1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4</a:t>
            </a:r>
            <a:r>
              <a:rPr lang="ar-SA" sz="2200" b="1" dirty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. </a:t>
            </a:r>
            <a:r>
              <a:rPr lang="ar-SA" sz="2200" b="1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المظهر </a:t>
            </a:r>
            <a:r>
              <a:rPr lang="ar-SA" sz="2200" b="1" dirty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العام للطلاب </a:t>
            </a:r>
            <a:r>
              <a:rPr lang="ar-SA" sz="2200" b="1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داخل </a:t>
            </a:r>
            <a:r>
              <a:rPr lang="ar-SA" sz="2200" b="1" dirty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المصلى يُعبّر عن سلوك مستمر ودائم </a:t>
            </a:r>
            <a:r>
              <a:rPr lang="ar-SA" sz="2200" b="1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 وليس طارئ (</a:t>
            </a:r>
            <a:r>
              <a:rPr lang="ar-SA" sz="2200" b="1" dirty="0">
                <a:ln w="18415" cmpd="sng">
                  <a:noFill/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20</a:t>
            </a:r>
            <a:r>
              <a:rPr lang="ar-SA" sz="2200" b="1" dirty="0" smtClean="0">
                <a:ln w="18415" cmpd="sng">
                  <a:noFill/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% </a:t>
            </a:r>
            <a:r>
              <a:rPr lang="ar-SA" sz="2200" b="1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) من النقاط.</a:t>
            </a:r>
            <a:endParaRPr lang="ar-SA" sz="2200" b="1" dirty="0" smtClean="0">
              <a:ln w="18415" cmpd="sng">
                <a:noFill/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e_Hani" panose="02060603050605020204" pitchFamily="18" charset="-78"/>
              <a:cs typeface="AL-Mohanad Bold" pitchFamily="2" charset="-78"/>
            </a:endParaRPr>
          </a:p>
        </p:txBody>
      </p:sp>
      <p:sp>
        <p:nvSpPr>
          <p:cNvPr id="20" name="TextBox 1"/>
          <p:cNvSpPr txBox="1"/>
          <p:nvPr/>
        </p:nvSpPr>
        <p:spPr>
          <a:xfrm>
            <a:off x="3275856" y="3142129"/>
            <a:ext cx="5519810" cy="43088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200" b="1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5</a:t>
            </a:r>
            <a:r>
              <a:rPr lang="ar-SA" sz="2200" b="1" dirty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. </a:t>
            </a:r>
            <a:r>
              <a:rPr lang="ar-SA" sz="2200" b="1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تجهيز </a:t>
            </a:r>
            <a:r>
              <a:rPr lang="ar-SA" sz="2200" b="1" dirty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المصلى ونظافته والاهتمام به (</a:t>
            </a:r>
            <a:r>
              <a:rPr lang="ar-SA" sz="2200" b="1" dirty="0">
                <a:ln w="18415" cmpd="sng">
                  <a:noFill/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20</a:t>
            </a:r>
            <a:r>
              <a:rPr lang="ar-SA" sz="2200" b="1" dirty="0" smtClean="0">
                <a:ln w="18415" cmpd="sng">
                  <a:noFill/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% </a:t>
            </a:r>
            <a:r>
              <a:rPr lang="ar-SA" sz="2200" b="1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) من النقاط.</a:t>
            </a:r>
            <a:endParaRPr lang="ar-SA" sz="2200" b="1" dirty="0" smtClean="0">
              <a:ln w="18415" cmpd="sng">
                <a:noFill/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e_Hani" panose="02060603050605020204" pitchFamily="18" charset="-78"/>
              <a:cs typeface="AL-Mohanad Bold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35954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 animBg="1"/>
      <p:bldP spid="16" grpId="0" animBg="1"/>
      <p:bldP spid="17" grpId="0" animBg="1"/>
      <p:bldP spid="19" grpId="0" animBg="1"/>
      <p:bldP spid="20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539552" y="44624"/>
            <a:ext cx="7326815" cy="4770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ar-SA" sz="2500" b="1" dirty="0">
                <a:ln w="18415" cmpd="sng">
                  <a:noFill/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درجة اهتمام المدرسة بتنظيم أداء النشيد </a:t>
            </a:r>
            <a:r>
              <a:rPr lang="ar-SA" sz="2500" b="1" dirty="0" smtClean="0">
                <a:ln w="18415" cmpd="sng">
                  <a:noFill/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الوطني </a:t>
            </a:r>
            <a:r>
              <a:rPr lang="ar-SA" sz="2500" b="1" dirty="0">
                <a:ln w="18415" cmpd="sng">
                  <a:noFill/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من قبل طلاب المدرسة</a:t>
            </a:r>
            <a:endParaRPr lang="ar-SA" sz="2500" b="1" dirty="0">
              <a:ln w="18415" cmpd="sng">
                <a:noFill/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e_Hani" panose="02060603050605020204" pitchFamily="18" charset="-78"/>
              <a:cs typeface="AL-Mohanad Bold" pitchFamily="2" charset="-78"/>
            </a:endParaRPr>
          </a:p>
        </p:txBody>
      </p:sp>
      <p:sp>
        <p:nvSpPr>
          <p:cNvPr id="6" name="TextBox 1"/>
          <p:cNvSpPr txBox="1"/>
          <p:nvPr/>
        </p:nvSpPr>
        <p:spPr>
          <a:xfrm>
            <a:off x="2915816" y="692696"/>
            <a:ext cx="6048672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tx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 المدرسة </a:t>
            </a:r>
            <a:r>
              <a:rPr lang="ar-SA" sz="2000" b="1" dirty="0">
                <a:ln w="18415" cmpd="sng">
                  <a:noFill/>
                  <a:prstDash val="solid"/>
                </a:ln>
                <a:solidFill>
                  <a:schemeClr val="tx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: </a:t>
            </a:r>
            <a:r>
              <a:rPr lang="ar-SA" sz="2000" b="1" dirty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متوسط النقاط التي حصلت عليها المدرسة من تقييم المشرفين .</a:t>
            </a:r>
            <a:endParaRPr lang="ar-SA" sz="2000" b="1" dirty="0" smtClean="0">
              <a:ln w="18415" cmpd="sng">
                <a:noFill/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e_Hani" panose="02060603050605020204" pitchFamily="18" charset="-78"/>
              <a:cs typeface="AL-Mohanad Bold" pitchFamily="2" charset="-78"/>
            </a:endParaRPr>
          </a:p>
        </p:txBody>
      </p:sp>
      <p:sp>
        <p:nvSpPr>
          <p:cNvPr id="8" name="TextBox 1"/>
          <p:cNvSpPr txBox="1"/>
          <p:nvPr/>
        </p:nvSpPr>
        <p:spPr>
          <a:xfrm>
            <a:off x="323529" y="2380818"/>
            <a:ext cx="8640960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tx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مكتب التعليم أو </a:t>
            </a:r>
            <a:r>
              <a:rPr lang="ar-SA" sz="2000" b="1" dirty="0">
                <a:ln w="18415" cmpd="sng">
                  <a:noFill/>
                  <a:prstDash val="solid"/>
                </a:ln>
                <a:solidFill>
                  <a:schemeClr val="tx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إدارة الإشراف : </a:t>
            </a:r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استكمال رصد جميع المدارس بشرط استيفاء ست حالات رصد لكل مدرسة.</a:t>
            </a:r>
          </a:p>
        </p:txBody>
      </p:sp>
      <p:sp>
        <p:nvSpPr>
          <p:cNvPr id="9" name="TextBox 1"/>
          <p:cNvSpPr txBox="1"/>
          <p:nvPr/>
        </p:nvSpPr>
        <p:spPr>
          <a:xfrm>
            <a:off x="2434816" y="2884874"/>
            <a:ext cx="6527961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tx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رئيس القسم :</a:t>
            </a:r>
            <a:r>
              <a:rPr lang="ar-SA" sz="2000" b="1" dirty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 </a:t>
            </a:r>
            <a:r>
              <a:rPr lang="ar-SA" sz="2000" b="1" dirty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قياس درجة مصداقية المشرف </a:t>
            </a:r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في منح </a:t>
            </a:r>
            <a:r>
              <a:rPr lang="ar-SA" sz="2000" b="1" dirty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نقاط </a:t>
            </a:r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المدرسة .</a:t>
            </a:r>
            <a:endParaRPr lang="ar-SA" sz="2000" b="1" dirty="0" smtClean="0">
              <a:ln w="18415" cmpd="sng">
                <a:noFill/>
                <a:prstDash val="solid"/>
              </a:ln>
              <a:solidFill>
                <a:schemeClr val="tx2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e_Hani" panose="02060603050605020204" pitchFamily="18" charset="-78"/>
              <a:cs typeface="AL-Mohanad Bold" pitchFamily="2" charset="-78"/>
            </a:endParaRPr>
          </a:p>
        </p:txBody>
      </p:sp>
      <p:sp>
        <p:nvSpPr>
          <p:cNvPr id="12" name="مربع نص 11"/>
          <p:cNvSpPr txBox="1"/>
          <p:nvPr/>
        </p:nvSpPr>
        <p:spPr>
          <a:xfrm>
            <a:off x="4118744" y="3573016"/>
            <a:ext cx="1872208" cy="400110"/>
          </a:xfrm>
          <a:prstGeom prst="rect">
            <a:avLst/>
          </a:prstGeom>
          <a:solidFill>
            <a:srgbClr val="FFC000"/>
          </a:solidFill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itchFamily="18" charset="-78"/>
                <a:cs typeface="AL-Mohanad Bold" pitchFamily="2" charset="-78"/>
              </a:rPr>
              <a:t>الضوابط و </a:t>
            </a:r>
            <a:r>
              <a:rPr lang="ar-S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itchFamily="18" charset="-78"/>
                <a:cs typeface="AL-Mohanad Bold" pitchFamily="2" charset="-78"/>
              </a:rPr>
              <a:t>التعليمات </a:t>
            </a:r>
            <a:endParaRPr lang="ar-SA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Arabic" pitchFamily="18" charset="-78"/>
              <a:cs typeface="AL-Mohanad Bold" pitchFamily="2" charset="-78"/>
            </a:endParaRPr>
          </a:p>
        </p:txBody>
      </p:sp>
      <p:sp>
        <p:nvSpPr>
          <p:cNvPr id="14" name="TextBox 1"/>
          <p:cNvSpPr txBox="1"/>
          <p:nvPr/>
        </p:nvSpPr>
        <p:spPr>
          <a:xfrm>
            <a:off x="2951529" y="4037002"/>
            <a:ext cx="6012960" cy="40011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1. يرصد </a:t>
            </a:r>
            <a:r>
              <a:rPr lang="ar-SA" sz="2000" b="1" dirty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المشرف التربوي أثناء الزيارة الاعتيادية له ولا يخصص لها </a:t>
            </a:r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زيارة.</a:t>
            </a:r>
            <a:endParaRPr lang="ar-SA" sz="2000" b="1" dirty="0" smtClean="0">
              <a:ln w="18415" cmpd="sng">
                <a:noFill/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e_Hani" panose="02060603050605020204" pitchFamily="18" charset="-78"/>
              <a:cs typeface="AL-Mohanad Bold" pitchFamily="2" charset="-78"/>
            </a:endParaRPr>
          </a:p>
        </p:txBody>
      </p:sp>
      <p:sp>
        <p:nvSpPr>
          <p:cNvPr id="18" name="TextBox 1"/>
          <p:cNvSpPr txBox="1"/>
          <p:nvPr/>
        </p:nvSpPr>
        <p:spPr>
          <a:xfrm>
            <a:off x="4823735" y="5492551"/>
            <a:ext cx="4140753" cy="384721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1900" b="1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4. </a:t>
            </a:r>
            <a:r>
              <a:rPr lang="ar-SA" sz="1900" b="1" dirty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يلزم استكمال </a:t>
            </a:r>
            <a:r>
              <a:rPr lang="ar-SA" sz="1900" b="1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50% من </a:t>
            </a:r>
            <a:r>
              <a:rPr lang="ar-SA" sz="1900" b="1" dirty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الرصد كل </a:t>
            </a:r>
            <a:r>
              <a:rPr lang="ar-SA" sz="1900" b="1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فصل دراسي .</a:t>
            </a:r>
            <a:endParaRPr lang="ar-SA" sz="1900" b="1" dirty="0" smtClean="0">
              <a:ln w="18415" cmpd="sng">
                <a:noFill/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e_Hani" panose="02060603050605020204" pitchFamily="18" charset="-78"/>
              <a:cs typeface="AL-Mohanad Bold" pitchFamily="2" charset="-78"/>
            </a:endParaRPr>
          </a:p>
        </p:txBody>
      </p:sp>
      <p:sp>
        <p:nvSpPr>
          <p:cNvPr id="13" name="TextBox 1"/>
          <p:cNvSpPr txBox="1"/>
          <p:nvPr/>
        </p:nvSpPr>
        <p:spPr>
          <a:xfrm>
            <a:off x="1944567" y="1196752"/>
            <a:ext cx="7019921" cy="47705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000" b="1" dirty="0">
                <a:ln w="18415" cmpd="sng">
                  <a:noFill/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معيار </a:t>
            </a:r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المدرسة </a:t>
            </a:r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(</a:t>
            </a:r>
            <a:r>
              <a:rPr lang="ar-SA" sz="2000" b="1" dirty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عدد </a:t>
            </a:r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حالات رصد المشرف ) </a:t>
            </a:r>
            <a:r>
              <a:rPr lang="ar-SA" sz="2500" b="1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= </a:t>
            </a:r>
            <a:r>
              <a:rPr lang="ar-SA" sz="2500" b="1" dirty="0" smtClean="0">
                <a:ln w="18415" cmpd="sng">
                  <a:noFill/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6</a:t>
            </a:r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في العام  و </a:t>
            </a:r>
            <a:r>
              <a:rPr lang="ar-SA" sz="2500" b="1" dirty="0" smtClean="0">
                <a:ln w="18415" cmpd="sng">
                  <a:noFill/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3</a:t>
            </a:r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 في الفصل </a:t>
            </a:r>
            <a:r>
              <a:rPr lang="ar-SA" sz="2000" b="1" dirty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الدراسي </a:t>
            </a:r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الواحد .</a:t>
            </a:r>
            <a:endParaRPr lang="ar-SA" sz="2000" b="1" dirty="0" smtClean="0">
              <a:ln w="18415" cmpd="sng">
                <a:noFill/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e_Hani" panose="02060603050605020204" pitchFamily="18" charset="-78"/>
              <a:cs typeface="AL-Mohanad Bold" pitchFamily="2" charset="-78"/>
            </a:endParaRPr>
          </a:p>
        </p:txBody>
      </p:sp>
      <p:sp>
        <p:nvSpPr>
          <p:cNvPr id="15" name="TextBox 1"/>
          <p:cNvSpPr txBox="1"/>
          <p:nvPr/>
        </p:nvSpPr>
        <p:spPr>
          <a:xfrm>
            <a:off x="3203848" y="1844824"/>
            <a:ext cx="5760641" cy="43088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200" b="1" dirty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معيار </a:t>
            </a:r>
            <a:r>
              <a:rPr lang="ar-SA" sz="2200" b="1" dirty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المشرف </a:t>
            </a:r>
            <a:r>
              <a:rPr lang="ar-SA" sz="2200" b="1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= </a:t>
            </a:r>
            <a:r>
              <a:rPr lang="ar-SA" sz="2200" b="1" dirty="0" smtClean="0">
                <a:ln w="18415" cmpd="sng">
                  <a:noFill/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6 × </a:t>
            </a:r>
            <a:r>
              <a:rPr lang="ar-SA" sz="2200" b="1" dirty="0">
                <a:ln w="18415" cmpd="sng">
                  <a:noFill/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إجمالي عدد المدارس / إجمالي عدد المشرفين.</a:t>
            </a:r>
          </a:p>
        </p:txBody>
      </p:sp>
      <p:sp>
        <p:nvSpPr>
          <p:cNvPr id="21" name="TextBox 1"/>
          <p:cNvSpPr txBox="1"/>
          <p:nvPr/>
        </p:nvSpPr>
        <p:spPr>
          <a:xfrm>
            <a:off x="5220072" y="5979987"/>
            <a:ext cx="3744416" cy="384721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1900" b="1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5. يرصد المشرف  التربوي وفق المعايير المحددة.</a:t>
            </a:r>
            <a:endParaRPr lang="ar-SA" sz="1900" b="1" dirty="0" smtClean="0">
              <a:ln w="18415" cmpd="sng">
                <a:noFill/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e_Hani" panose="02060603050605020204" pitchFamily="18" charset="-78"/>
              <a:cs typeface="AL-Mohanad Bold" pitchFamily="2" charset="-78"/>
            </a:endParaRPr>
          </a:p>
        </p:txBody>
      </p:sp>
      <p:sp>
        <p:nvSpPr>
          <p:cNvPr id="16" name="TextBox 1"/>
          <p:cNvSpPr txBox="1"/>
          <p:nvPr/>
        </p:nvSpPr>
        <p:spPr>
          <a:xfrm>
            <a:off x="435607" y="4509120"/>
            <a:ext cx="8528882" cy="384721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1900" b="1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2. </a:t>
            </a:r>
            <a:r>
              <a:rPr lang="ar-SA" sz="1900" b="1" dirty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يلاحظ سلوك الطلاب أثناء تأدية النشيد الوطني ثم يقيس تقديرا درجة عناية المدرسة بتعزيز القيمة </a:t>
            </a:r>
            <a:r>
              <a:rPr lang="ar-SA" sz="1900" b="1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الوطنية.</a:t>
            </a:r>
            <a:endParaRPr lang="ar-SA" sz="1900" b="1" dirty="0" smtClean="0">
              <a:ln w="18415" cmpd="sng">
                <a:noFill/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e_Hani" panose="02060603050605020204" pitchFamily="18" charset="-78"/>
              <a:cs typeface="AL-Mohanad Bold" pitchFamily="2" charset="-78"/>
            </a:endParaRPr>
          </a:p>
        </p:txBody>
      </p:sp>
      <p:sp>
        <p:nvSpPr>
          <p:cNvPr id="17" name="TextBox 1"/>
          <p:cNvSpPr txBox="1"/>
          <p:nvPr/>
        </p:nvSpPr>
        <p:spPr>
          <a:xfrm>
            <a:off x="755576" y="5040882"/>
            <a:ext cx="8207201" cy="384721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1900" b="1" dirty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3. </a:t>
            </a:r>
            <a:r>
              <a:rPr lang="ar-SA" sz="1900" b="1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لا يشترط </a:t>
            </a:r>
            <a:r>
              <a:rPr lang="ar-SA" sz="1900" b="1" dirty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رصد المشرف </a:t>
            </a:r>
            <a:r>
              <a:rPr lang="ar-SA" sz="1900" b="1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في كل </a:t>
            </a:r>
            <a:r>
              <a:rPr lang="ar-SA" sz="1900" b="1" dirty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زيارة ولكن يشترط </a:t>
            </a:r>
            <a:r>
              <a:rPr lang="ar-SA" sz="1900" b="1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تحقيق معيار المشر ف في عدد الزيارات.</a:t>
            </a:r>
            <a:endParaRPr lang="ar-SA" sz="1900" b="1" dirty="0" smtClean="0">
              <a:ln w="18415" cmpd="sng">
                <a:noFill/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e_Hani" panose="02060603050605020204" pitchFamily="18" charset="-78"/>
              <a:cs typeface="AL-Mohanad Bold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93762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  <p:bldP spid="12" grpId="0" animBg="1"/>
      <p:bldP spid="14" grpId="0" animBg="1"/>
      <p:bldP spid="18" grpId="0" animBg="1"/>
      <p:bldP spid="13" grpId="0" animBg="1"/>
      <p:bldP spid="15" grpId="0" animBg="1"/>
      <p:bldP spid="21" grpId="0" animBg="1"/>
      <p:bldP spid="16" grpId="0" animBg="1"/>
      <p:bldP spid="17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539552" y="143634"/>
            <a:ext cx="8064896" cy="47705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ar-SA" sz="2500" b="1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المعايير </a:t>
            </a:r>
            <a:r>
              <a:rPr lang="ar-SA" sz="2500" b="1" dirty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التي يجب </a:t>
            </a:r>
            <a:r>
              <a:rPr lang="ar-SA" sz="2500" b="1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أن يلاحظها المشرف التربوي </a:t>
            </a:r>
            <a:r>
              <a:rPr lang="ar-SA" sz="2500" b="1" dirty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قبل عملية </a:t>
            </a:r>
            <a:r>
              <a:rPr lang="ar-SA" sz="2500" b="1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التقدير هي</a:t>
            </a:r>
            <a:r>
              <a:rPr lang="ar-SA" sz="2500" b="1" dirty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:</a:t>
            </a:r>
            <a:endParaRPr lang="ar-SA" sz="2500" b="1" dirty="0">
              <a:ln w="18415" cmpd="sng">
                <a:noFill/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e_Hani" panose="02060603050605020204" pitchFamily="18" charset="-78"/>
              <a:cs typeface="AL-Mohanad Bold" pitchFamily="2" charset="-78"/>
            </a:endParaRPr>
          </a:p>
        </p:txBody>
      </p:sp>
      <p:sp>
        <p:nvSpPr>
          <p:cNvPr id="14" name="TextBox 1"/>
          <p:cNvSpPr txBox="1"/>
          <p:nvPr/>
        </p:nvSpPr>
        <p:spPr>
          <a:xfrm>
            <a:off x="395536" y="765865"/>
            <a:ext cx="8389224" cy="43088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200" b="1" dirty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1. </a:t>
            </a:r>
            <a:r>
              <a:rPr lang="ar-SA" sz="2200" b="1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شمولية أداء </a:t>
            </a:r>
            <a:r>
              <a:rPr lang="ar-SA" sz="2200" b="1" dirty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جميع الطلاب للنشيد </a:t>
            </a:r>
            <a:r>
              <a:rPr lang="ar-SA" sz="2200" b="1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الوطني     (</a:t>
            </a:r>
            <a:r>
              <a:rPr lang="ar-SA" sz="2200" b="1" dirty="0" smtClean="0">
                <a:ln w="18415" cmpd="sng">
                  <a:noFill/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20% </a:t>
            </a:r>
            <a:r>
              <a:rPr lang="ar-SA" sz="2200" b="1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) </a:t>
            </a:r>
            <a:r>
              <a:rPr lang="ar-SA" sz="2200" b="1" dirty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من </a:t>
            </a:r>
            <a:r>
              <a:rPr lang="ar-SA" sz="2200" b="1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النقاط .</a:t>
            </a:r>
            <a:endParaRPr lang="ar-SA" sz="2200" b="1" dirty="0" smtClean="0">
              <a:ln w="18415" cmpd="sng">
                <a:noFill/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e_Hani" panose="02060603050605020204" pitchFamily="18" charset="-78"/>
              <a:cs typeface="AL-Mohanad Bold" pitchFamily="2" charset="-78"/>
            </a:endParaRPr>
          </a:p>
        </p:txBody>
      </p:sp>
      <p:sp>
        <p:nvSpPr>
          <p:cNvPr id="16" name="TextBox 1"/>
          <p:cNvSpPr txBox="1"/>
          <p:nvPr/>
        </p:nvSpPr>
        <p:spPr>
          <a:xfrm>
            <a:off x="395536" y="1319918"/>
            <a:ext cx="8424512" cy="43088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200" b="1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2</a:t>
            </a:r>
            <a:r>
              <a:rPr lang="ar-SA" sz="2200" b="1" dirty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. </a:t>
            </a:r>
            <a:r>
              <a:rPr lang="ar-SA" sz="2200" b="1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فاعلية </a:t>
            </a:r>
            <a:r>
              <a:rPr lang="ar-SA" sz="2200" b="1" dirty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جميع المعلمين بالحضور والتنظيم وتعزيز الطلاب وتوجيههم .(</a:t>
            </a:r>
            <a:r>
              <a:rPr lang="ar-SA" sz="2200" b="1" dirty="0">
                <a:ln w="18415" cmpd="sng">
                  <a:noFill/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20</a:t>
            </a:r>
            <a:r>
              <a:rPr lang="ar-SA" sz="2200" b="1" dirty="0" smtClean="0">
                <a:ln w="18415" cmpd="sng">
                  <a:noFill/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% </a:t>
            </a:r>
            <a:r>
              <a:rPr lang="ar-SA" sz="2200" b="1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) من النقاط.</a:t>
            </a:r>
            <a:endParaRPr lang="ar-SA" sz="2200" b="1" dirty="0" smtClean="0">
              <a:ln w="18415" cmpd="sng">
                <a:noFill/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e_Hani" panose="02060603050605020204" pitchFamily="18" charset="-78"/>
              <a:cs typeface="AL-Mohanad Bold" pitchFamily="2" charset="-78"/>
            </a:endParaRPr>
          </a:p>
        </p:txBody>
      </p:sp>
      <p:sp>
        <p:nvSpPr>
          <p:cNvPr id="17" name="TextBox 1"/>
          <p:cNvSpPr txBox="1"/>
          <p:nvPr/>
        </p:nvSpPr>
        <p:spPr>
          <a:xfrm>
            <a:off x="1150904" y="1916832"/>
            <a:ext cx="7669144" cy="43088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200" b="1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3</a:t>
            </a:r>
            <a:r>
              <a:rPr lang="ar-SA" sz="2200" b="1" dirty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. </a:t>
            </a:r>
            <a:r>
              <a:rPr lang="ar-SA" sz="2200" b="1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الأداء المعبر للطلاب </a:t>
            </a:r>
            <a:r>
              <a:rPr lang="ar-SA" sz="2200" b="1" dirty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عن عمق القيمة الوطنية للنشيد </a:t>
            </a:r>
            <a:r>
              <a:rPr lang="ar-SA" sz="2200" b="1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الوطني(</a:t>
            </a:r>
            <a:r>
              <a:rPr lang="ar-SA" sz="2200" b="1" dirty="0" smtClean="0">
                <a:ln w="18415" cmpd="sng">
                  <a:noFill/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40% </a:t>
            </a:r>
            <a:r>
              <a:rPr lang="ar-SA" sz="2200" b="1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) من النقاط.</a:t>
            </a:r>
            <a:endParaRPr lang="ar-SA" sz="2200" b="1" dirty="0" smtClean="0">
              <a:ln w="18415" cmpd="sng">
                <a:noFill/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e_Hani" panose="02060603050605020204" pitchFamily="18" charset="-78"/>
              <a:cs typeface="AL-Mohanad Bold" pitchFamily="2" charset="-78"/>
            </a:endParaRPr>
          </a:p>
        </p:txBody>
      </p:sp>
      <p:sp>
        <p:nvSpPr>
          <p:cNvPr id="19" name="TextBox 1"/>
          <p:cNvSpPr txBox="1"/>
          <p:nvPr/>
        </p:nvSpPr>
        <p:spPr>
          <a:xfrm>
            <a:off x="4067944" y="2500119"/>
            <a:ext cx="4774924" cy="43088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200" b="1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4</a:t>
            </a:r>
            <a:r>
              <a:rPr lang="ar-SA" sz="2200" b="1" dirty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. </a:t>
            </a:r>
            <a:r>
              <a:rPr lang="ar-SA" sz="2200" b="1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التزام الطلاب بالزي الوطني (</a:t>
            </a:r>
            <a:r>
              <a:rPr lang="ar-SA" sz="2200" b="1" dirty="0" smtClean="0">
                <a:ln w="18415" cmpd="sng">
                  <a:noFill/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20% </a:t>
            </a:r>
            <a:r>
              <a:rPr lang="ar-SA" sz="2200" b="1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) من النقاط.</a:t>
            </a:r>
            <a:endParaRPr lang="ar-SA" sz="2200" b="1" dirty="0" smtClean="0">
              <a:ln w="18415" cmpd="sng">
                <a:noFill/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e_Hani" panose="02060603050605020204" pitchFamily="18" charset="-78"/>
              <a:cs typeface="AL-Mohanad Bold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5226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 animBg="1"/>
      <p:bldP spid="16" grpId="0" animBg="1"/>
      <p:bldP spid="17" grpId="0" animBg="1"/>
      <p:bldP spid="19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2339752" y="44624"/>
            <a:ext cx="5526615" cy="4770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ar-SA" sz="2500" b="1" dirty="0" smtClean="0">
                <a:ln w="18415" cmpd="sng">
                  <a:noFill/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الزيارة الفنية لمشرف القيادة المدرسية</a:t>
            </a:r>
            <a:endParaRPr lang="ar-SA" sz="2500" b="1" dirty="0">
              <a:ln w="18415" cmpd="sng">
                <a:noFill/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e_Hani" panose="02060603050605020204" pitchFamily="18" charset="-78"/>
              <a:cs typeface="AL-Mohanad Bold" pitchFamily="2" charset="-78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05" t="29147" r="16987" b="14603"/>
          <a:stretch/>
        </p:blipFill>
        <p:spPr bwMode="auto">
          <a:xfrm>
            <a:off x="0" y="948790"/>
            <a:ext cx="9036496" cy="5909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مربع نص 5"/>
          <p:cNvSpPr txBox="1"/>
          <p:nvPr/>
        </p:nvSpPr>
        <p:spPr>
          <a:xfrm>
            <a:off x="6822249" y="548680"/>
            <a:ext cx="2070231" cy="400110"/>
          </a:xfrm>
          <a:prstGeom prst="rect">
            <a:avLst/>
          </a:prstGeom>
          <a:solidFill>
            <a:srgbClr val="FFC000"/>
          </a:solidFill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itchFamily="18" charset="-78"/>
                <a:cs typeface="AL-Mohanad Bold" pitchFamily="2" charset="-78"/>
              </a:rPr>
              <a:t>الضوابط و </a:t>
            </a:r>
            <a:r>
              <a:rPr lang="ar-S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itchFamily="18" charset="-78"/>
                <a:cs typeface="AL-Mohanad Bold" pitchFamily="2" charset="-78"/>
              </a:rPr>
              <a:t>التعليمات </a:t>
            </a:r>
            <a:endParaRPr lang="ar-SA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Arabic" pitchFamily="18" charset="-78"/>
              <a:cs typeface="AL-Mohanad Bold" pitchFamily="2" charset="-78"/>
            </a:endParaRPr>
          </a:p>
        </p:txBody>
      </p:sp>
      <p:sp>
        <p:nvSpPr>
          <p:cNvPr id="7" name="TextBox 1"/>
          <p:cNvSpPr txBox="1"/>
          <p:nvPr/>
        </p:nvSpPr>
        <p:spPr>
          <a:xfrm>
            <a:off x="91852" y="947500"/>
            <a:ext cx="8928992" cy="692497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1950" b="1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1. تستكمل عناصر الزيارة الفنية خلال فصلين دراسيين وتوزع العناصر على الزيارتين كما يراها مشرف القيادة و لا يصح استكمالها في زيارة واحد.</a:t>
            </a:r>
            <a:endParaRPr lang="ar-SA" sz="1950" b="1" dirty="0" smtClean="0">
              <a:ln w="18415" cmpd="sng">
                <a:noFill/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e_Hani" panose="02060603050605020204" pitchFamily="18" charset="-78"/>
              <a:cs typeface="AL-Mohanad Bold" pitchFamily="2" charset="-78"/>
            </a:endParaRPr>
          </a:p>
        </p:txBody>
      </p:sp>
      <p:sp>
        <p:nvSpPr>
          <p:cNvPr id="8" name="TextBox 1"/>
          <p:cNvSpPr txBox="1"/>
          <p:nvPr/>
        </p:nvSpPr>
        <p:spPr>
          <a:xfrm>
            <a:off x="3779912" y="1665397"/>
            <a:ext cx="5256584" cy="384721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1900" b="1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2. يستخدم مشرف القيادة أدوات المقابلة وتحليل الوثائق.</a:t>
            </a:r>
            <a:endParaRPr lang="ar-SA" sz="1900" b="1" dirty="0" smtClean="0">
              <a:ln w="18415" cmpd="sng">
                <a:noFill/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e_Hani" panose="02060603050605020204" pitchFamily="18" charset="-78"/>
              <a:cs typeface="AL-Mohanad Bold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76661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2339752" y="44624"/>
            <a:ext cx="5526615" cy="4770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ar-SA" sz="2500" b="1" dirty="0">
                <a:ln w="18415" cmpd="sng">
                  <a:noFill/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متوسط الأداء الوظيفي للمعلمين</a:t>
            </a:r>
            <a:endParaRPr lang="ar-SA" sz="2500" b="1" dirty="0">
              <a:ln w="18415" cmpd="sng">
                <a:noFill/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e_Hani" panose="02060603050605020204" pitchFamily="18" charset="-78"/>
              <a:cs typeface="AL-Mohanad Bold" pitchFamily="2" charset="-78"/>
            </a:endParaRPr>
          </a:p>
        </p:txBody>
      </p:sp>
      <p:sp>
        <p:nvSpPr>
          <p:cNvPr id="7" name="TextBox 1"/>
          <p:cNvSpPr txBox="1"/>
          <p:nvPr/>
        </p:nvSpPr>
        <p:spPr>
          <a:xfrm>
            <a:off x="91852" y="576263"/>
            <a:ext cx="8928992" cy="707886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قياس عام </a:t>
            </a:r>
            <a:r>
              <a:rPr lang="ar-SA" sz="2000" b="1" dirty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لدرجة التزام إدارات الإشراف ومكاتب التعليم </a:t>
            </a:r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 بتقدير درجة </a:t>
            </a:r>
            <a:r>
              <a:rPr lang="ar-SA" sz="2000" b="1" dirty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الأداء </a:t>
            </a:r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 الوظيفي للمعلمين بما </a:t>
            </a:r>
            <a:r>
              <a:rPr lang="ar-SA" sz="2000" b="1" dirty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ورد </a:t>
            </a:r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 في لائحة تقويم </a:t>
            </a:r>
            <a:r>
              <a:rPr lang="ar-SA" sz="2000" b="1" dirty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الأداء الوظيفي </a:t>
            </a:r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لشاغلي الوظائف </a:t>
            </a:r>
            <a:r>
              <a:rPr lang="ar-SA" sz="2000" b="1" dirty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التعليمية ومذكرتها التفسيرية </a:t>
            </a:r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.</a:t>
            </a:r>
            <a:endParaRPr lang="ar-SA" sz="2000" b="1" dirty="0" smtClean="0">
              <a:ln w="18415" cmpd="sng">
                <a:noFill/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e_Hani" panose="02060603050605020204" pitchFamily="18" charset="-78"/>
              <a:cs typeface="AL-Mohanad Bold" pitchFamily="2" charset="-78"/>
            </a:endParaRPr>
          </a:p>
        </p:txBody>
      </p:sp>
      <p:sp>
        <p:nvSpPr>
          <p:cNvPr id="8" name="TextBox 1"/>
          <p:cNvSpPr txBox="1"/>
          <p:nvPr/>
        </p:nvSpPr>
        <p:spPr>
          <a:xfrm>
            <a:off x="539552" y="1412776"/>
            <a:ext cx="8496944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الهدف من المؤشر تشخيص وتوجيه , فكلما كان المعدل قريب من  </a:t>
            </a:r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86</a:t>
            </a:r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  حصلت المدرسة على نقاط أعلى .</a:t>
            </a:r>
            <a:endParaRPr lang="ar-SA" sz="2000" b="1" dirty="0" smtClean="0">
              <a:ln w="18415" cmpd="sng">
                <a:noFill/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e_Hani" panose="02060603050605020204" pitchFamily="18" charset="-78"/>
              <a:cs typeface="AL-Mohanad Bold" pitchFamily="2" charset="-78"/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2489076" y="2060848"/>
            <a:ext cx="5526615" cy="4770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ar-SA" sz="2500" b="1" dirty="0">
                <a:ln w="18415" cmpd="sng">
                  <a:noFill/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مؤشر تنظيم البيئة المدرسية ونظافتها</a:t>
            </a:r>
            <a:endParaRPr lang="ar-SA" sz="2500" b="1" dirty="0">
              <a:ln w="18415" cmpd="sng">
                <a:noFill/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e_Hani" panose="02060603050605020204" pitchFamily="18" charset="-78"/>
              <a:cs typeface="AL-Mohanad Bold" pitchFamily="2" charset="-78"/>
            </a:endParaRPr>
          </a:p>
        </p:txBody>
      </p:sp>
      <p:sp>
        <p:nvSpPr>
          <p:cNvPr id="10" name="مربع نص 9"/>
          <p:cNvSpPr txBox="1"/>
          <p:nvPr/>
        </p:nvSpPr>
        <p:spPr>
          <a:xfrm>
            <a:off x="6822249" y="2740858"/>
            <a:ext cx="2070231" cy="400110"/>
          </a:xfrm>
          <a:prstGeom prst="rect">
            <a:avLst/>
          </a:prstGeom>
          <a:solidFill>
            <a:srgbClr val="FFC000"/>
          </a:solidFill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itchFamily="18" charset="-78"/>
                <a:cs typeface="AL-Mohanad Bold" pitchFamily="2" charset="-78"/>
              </a:rPr>
              <a:t>الضوابط و </a:t>
            </a:r>
            <a:r>
              <a:rPr lang="ar-S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itchFamily="18" charset="-78"/>
                <a:cs typeface="AL-Mohanad Bold" pitchFamily="2" charset="-78"/>
              </a:rPr>
              <a:t>التعليمات </a:t>
            </a:r>
            <a:endParaRPr lang="ar-SA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Arabic" pitchFamily="18" charset="-78"/>
              <a:cs typeface="AL-Mohanad Bold" pitchFamily="2" charset="-78"/>
            </a:endParaRPr>
          </a:p>
        </p:txBody>
      </p:sp>
      <p:sp>
        <p:nvSpPr>
          <p:cNvPr id="11" name="TextBox 1"/>
          <p:cNvSpPr txBox="1"/>
          <p:nvPr/>
        </p:nvSpPr>
        <p:spPr>
          <a:xfrm>
            <a:off x="2339752" y="3212976"/>
            <a:ext cx="6624737" cy="40011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1.  التقييم </a:t>
            </a:r>
            <a:r>
              <a:rPr lang="ar-SA" sz="2000" b="1" dirty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للمشرف التربوي أثناء زيارته الاعتيادية ولا يصح تخصيص زيارة </a:t>
            </a:r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لها.</a:t>
            </a:r>
            <a:endParaRPr lang="ar-SA" sz="2000" b="1" dirty="0" smtClean="0">
              <a:ln w="18415" cmpd="sng">
                <a:noFill/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e_Hani" panose="02060603050605020204" pitchFamily="18" charset="-78"/>
              <a:cs typeface="AL-Mohanad Bold" pitchFamily="2" charset="-78"/>
            </a:endParaRPr>
          </a:p>
        </p:txBody>
      </p:sp>
      <p:sp>
        <p:nvSpPr>
          <p:cNvPr id="12" name="TextBox 1"/>
          <p:cNvSpPr txBox="1"/>
          <p:nvPr/>
        </p:nvSpPr>
        <p:spPr>
          <a:xfrm>
            <a:off x="3203847" y="3717032"/>
            <a:ext cx="5760641" cy="43088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200" b="1" dirty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معيار </a:t>
            </a:r>
            <a:r>
              <a:rPr lang="ar-SA" sz="2200" b="1" dirty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المشرف </a:t>
            </a:r>
            <a:r>
              <a:rPr lang="ar-SA" sz="2200" b="1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= </a:t>
            </a:r>
            <a:r>
              <a:rPr lang="ar-SA" sz="2200" b="1" dirty="0" smtClean="0">
                <a:ln w="18415" cmpd="sng">
                  <a:noFill/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6 × </a:t>
            </a:r>
            <a:r>
              <a:rPr lang="ar-SA" sz="2200" b="1" dirty="0">
                <a:ln w="18415" cmpd="sng">
                  <a:noFill/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إجمالي عدد المدارس / إجمالي عدد المشرفين.</a:t>
            </a:r>
          </a:p>
        </p:txBody>
      </p:sp>
      <p:sp>
        <p:nvSpPr>
          <p:cNvPr id="13" name="TextBox 1"/>
          <p:cNvSpPr txBox="1"/>
          <p:nvPr/>
        </p:nvSpPr>
        <p:spPr>
          <a:xfrm>
            <a:off x="3654611" y="4221088"/>
            <a:ext cx="5309877" cy="47705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000" b="1" dirty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معيار </a:t>
            </a:r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إدارة الإشراف أو مكتب التعليم </a:t>
            </a:r>
            <a:r>
              <a:rPr lang="ar-SA" sz="2500" b="1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=</a:t>
            </a:r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 </a:t>
            </a:r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6 × </a:t>
            </a:r>
            <a:r>
              <a:rPr lang="ar-SA" sz="2000" b="1" dirty="0">
                <a:ln w="18415" cmpd="sng">
                  <a:noFill/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إجمالي عدد المدارس </a:t>
            </a:r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.</a:t>
            </a:r>
            <a:endParaRPr lang="ar-SA" sz="2000" b="1" dirty="0">
              <a:ln w="18415" cmpd="sng">
                <a:noFill/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e_Hani" panose="02060603050605020204" pitchFamily="18" charset="-78"/>
              <a:cs typeface="AL-Mohanad Bold" pitchFamily="2" charset="-78"/>
            </a:endParaRPr>
          </a:p>
        </p:txBody>
      </p:sp>
      <p:sp>
        <p:nvSpPr>
          <p:cNvPr id="15" name="TextBox 1"/>
          <p:cNvSpPr txBox="1"/>
          <p:nvPr/>
        </p:nvSpPr>
        <p:spPr>
          <a:xfrm>
            <a:off x="683568" y="4797152"/>
            <a:ext cx="8309097" cy="40011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2. ملاحظته </a:t>
            </a:r>
            <a:r>
              <a:rPr lang="ar-SA" sz="2000" b="1" dirty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مستوى نظافة المدرسة وتنظيمها الداخلي ، </a:t>
            </a:r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والكتابة  على الجدران الداخلية والخارجية.</a:t>
            </a:r>
            <a:endParaRPr lang="ar-SA" sz="2000" b="1" dirty="0" smtClean="0">
              <a:ln w="18415" cmpd="sng">
                <a:noFill/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e_Hani" panose="02060603050605020204" pitchFamily="18" charset="-78"/>
              <a:cs typeface="AL-Mohanad Bold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56492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5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2339752" y="44624"/>
            <a:ext cx="5526615" cy="4770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ar-SA" sz="2500" b="1" dirty="0">
                <a:ln w="18415" cmpd="sng">
                  <a:noFill/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مؤشرات الخدمات المساندة</a:t>
            </a:r>
            <a:endParaRPr lang="ar-SA" sz="2500" b="1" dirty="0">
              <a:ln w="18415" cmpd="sng">
                <a:noFill/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e_Hani" panose="02060603050605020204" pitchFamily="18" charset="-78"/>
              <a:cs typeface="AL-Mohanad Bold" pitchFamily="2" charset="-78"/>
            </a:endParaRPr>
          </a:p>
        </p:txBody>
      </p:sp>
      <p:sp>
        <p:nvSpPr>
          <p:cNvPr id="10" name="مربع نص 9"/>
          <p:cNvSpPr txBox="1"/>
          <p:nvPr/>
        </p:nvSpPr>
        <p:spPr>
          <a:xfrm>
            <a:off x="6831251" y="1988840"/>
            <a:ext cx="2070231" cy="400110"/>
          </a:xfrm>
          <a:prstGeom prst="rect">
            <a:avLst/>
          </a:prstGeom>
          <a:solidFill>
            <a:srgbClr val="FFC000"/>
          </a:solidFill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itchFamily="18" charset="-78"/>
                <a:cs typeface="AL-Mohanad Bold" pitchFamily="2" charset="-78"/>
              </a:rPr>
              <a:t>الضوابط و </a:t>
            </a:r>
            <a:r>
              <a:rPr lang="ar-S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itchFamily="18" charset="-78"/>
                <a:cs typeface="AL-Mohanad Bold" pitchFamily="2" charset="-78"/>
              </a:rPr>
              <a:t>التعليمات </a:t>
            </a:r>
            <a:endParaRPr lang="ar-SA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Arabic" pitchFamily="18" charset="-78"/>
              <a:cs typeface="AL-Mohanad Bold" pitchFamily="2" charset="-78"/>
            </a:endParaRPr>
          </a:p>
        </p:txBody>
      </p:sp>
      <p:sp>
        <p:nvSpPr>
          <p:cNvPr id="11" name="TextBox 1"/>
          <p:cNvSpPr txBox="1"/>
          <p:nvPr/>
        </p:nvSpPr>
        <p:spPr>
          <a:xfrm>
            <a:off x="899592" y="2492896"/>
            <a:ext cx="8014654" cy="40011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1. اصدار تعميم من مدير التعليم بمخاطبة جميع الأقسام المعنية لضرورة العمل بهذا المؤشر وتفعيله.</a:t>
            </a:r>
            <a:endParaRPr lang="ar-SA" sz="2000" b="1" dirty="0" smtClean="0">
              <a:ln w="18415" cmpd="sng">
                <a:noFill/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e_Hani" panose="02060603050605020204" pitchFamily="18" charset="-78"/>
              <a:cs typeface="AL-Mohanad Bold" pitchFamily="2" charset="-78"/>
            </a:endParaRPr>
          </a:p>
        </p:txBody>
      </p:sp>
      <p:sp>
        <p:nvSpPr>
          <p:cNvPr id="15" name="TextBox 1"/>
          <p:cNvSpPr txBox="1"/>
          <p:nvPr/>
        </p:nvSpPr>
        <p:spPr>
          <a:xfrm>
            <a:off x="1083318" y="2996952"/>
            <a:ext cx="7848872" cy="40011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2. يصمم كل قسم من الأقسام المعنية استمارة أداة لقياس المؤشر, وتزويد قسم الإشراف بالنتيجة.</a:t>
            </a:r>
            <a:endParaRPr lang="ar-SA" sz="2000" b="1" dirty="0" smtClean="0">
              <a:ln w="18415" cmpd="sng">
                <a:noFill/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e_Hani" panose="02060603050605020204" pitchFamily="18" charset="-78"/>
              <a:cs typeface="AL-Mohanad Bold" pitchFamily="2" charset="-78"/>
            </a:endParaRPr>
          </a:p>
        </p:txBody>
      </p:sp>
      <p:sp>
        <p:nvSpPr>
          <p:cNvPr id="14" name="TextBox 1"/>
          <p:cNvSpPr txBox="1"/>
          <p:nvPr/>
        </p:nvSpPr>
        <p:spPr>
          <a:xfrm>
            <a:off x="7226692" y="639822"/>
            <a:ext cx="1705498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1. معامل الحاسب.</a:t>
            </a:r>
            <a:endParaRPr lang="ar-SA" sz="2000" b="1" dirty="0" smtClean="0">
              <a:ln w="18415" cmpd="sng">
                <a:noFill/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e_Hani" panose="02060603050605020204" pitchFamily="18" charset="-78"/>
              <a:cs typeface="AL-Mohanad Bold" pitchFamily="2" charset="-78"/>
            </a:endParaRPr>
          </a:p>
        </p:txBody>
      </p:sp>
      <p:sp>
        <p:nvSpPr>
          <p:cNvPr id="16" name="TextBox 1"/>
          <p:cNvSpPr txBox="1"/>
          <p:nvPr/>
        </p:nvSpPr>
        <p:spPr>
          <a:xfrm>
            <a:off x="5085056" y="662811"/>
            <a:ext cx="1656184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2. </a:t>
            </a:r>
            <a:r>
              <a:rPr lang="ar-SA" sz="2000" b="1" dirty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مصادر التعلم</a:t>
            </a:r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.</a:t>
            </a:r>
            <a:endParaRPr lang="ar-SA" sz="2000" b="1" dirty="0" smtClean="0">
              <a:ln w="18415" cmpd="sng">
                <a:noFill/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e_Hani" panose="02060603050605020204" pitchFamily="18" charset="-78"/>
              <a:cs typeface="AL-Mohanad Bold" pitchFamily="2" charset="-78"/>
            </a:endParaRPr>
          </a:p>
        </p:txBody>
      </p:sp>
      <p:sp>
        <p:nvSpPr>
          <p:cNvPr id="17" name="TextBox 1"/>
          <p:cNvSpPr txBox="1"/>
          <p:nvPr/>
        </p:nvSpPr>
        <p:spPr>
          <a:xfrm>
            <a:off x="2339752" y="662811"/>
            <a:ext cx="2168624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3. المختبرات والمعامل.</a:t>
            </a:r>
            <a:endParaRPr lang="ar-SA" sz="2000" b="1" dirty="0" smtClean="0">
              <a:ln w="18415" cmpd="sng">
                <a:noFill/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e_Hani" panose="02060603050605020204" pitchFamily="18" charset="-78"/>
              <a:cs typeface="AL-Mohanad Bold" pitchFamily="2" charset="-78"/>
            </a:endParaRPr>
          </a:p>
        </p:txBody>
      </p:sp>
      <p:sp>
        <p:nvSpPr>
          <p:cNvPr id="18" name="TextBox 1"/>
          <p:cNvSpPr txBox="1"/>
          <p:nvPr/>
        </p:nvSpPr>
        <p:spPr>
          <a:xfrm>
            <a:off x="107504" y="662811"/>
            <a:ext cx="1828676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4. الأمن والسلامة.</a:t>
            </a:r>
            <a:endParaRPr lang="ar-SA" sz="2000" b="1" dirty="0" smtClean="0">
              <a:ln w="18415" cmpd="sng">
                <a:noFill/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e_Hani" panose="02060603050605020204" pitchFamily="18" charset="-78"/>
              <a:cs typeface="AL-Mohanad Bold" pitchFamily="2" charset="-78"/>
            </a:endParaRPr>
          </a:p>
        </p:txBody>
      </p:sp>
      <p:sp>
        <p:nvSpPr>
          <p:cNvPr id="19" name="TextBox 1"/>
          <p:cNvSpPr txBox="1"/>
          <p:nvPr/>
        </p:nvSpPr>
        <p:spPr>
          <a:xfrm>
            <a:off x="7092280" y="1268760"/>
            <a:ext cx="1800200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5. الإرشاد الطلابي</a:t>
            </a:r>
            <a:endParaRPr lang="ar-SA" sz="2000" b="1" dirty="0" smtClean="0">
              <a:ln w="18415" cmpd="sng">
                <a:noFill/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e_Hani" panose="02060603050605020204" pitchFamily="18" charset="-78"/>
              <a:cs typeface="AL-Mohanad Bold" pitchFamily="2" charset="-78"/>
            </a:endParaRPr>
          </a:p>
        </p:txBody>
      </p:sp>
      <p:sp>
        <p:nvSpPr>
          <p:cNvPr id="20" name="TextBox 1"/>
          <p:cNvSpPr txBox="1"/>
          <p:nvPr/>
        </p:nvSpPr>
        <p:spPr>
          <a:xfrm>
            <a:off x="4603071" y="1268760"/>
            <a:ext cx="2193776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6. التوعية </a:t>
            </a:r>
            <a:r>
              <a:rPr lang="ar-SA" sz="2000" b="1" dirty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الإسلامية.</a:t>
            </a:r>
            <a:endParaRPr lang="ar-SA" sz="2000" b="1" dirty="0" smtClean="0">
              <a:ln w="18415" cmpd="sng">
                <a:noFill/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e_Hani" panose="02060603050605020204" pitchFamily="18" charset="-78"/>
              <a:cs typeface="AL-Mohanad Bold" pitchFamily="2" charset="-78"/>
            </a:endParaRPr>
          </a:p>
        </p:txBody>
      </p:sp>
      <p:sp>
        <p:nvSpPr>
          <p:cNvPr id="21" name="TextBox 1"/>
          <p:cNvSpPr txBox="1"/>
          <p:nvPr/>
        </p:nvSpPr>
        <p:spPr>
          <a:xfrm>
            <a:off x="2222739" y="1268760"/>
            <a:ext cx="1818201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7. النشاط الطلابي.</a:t>
            </a:r>
            <a:endParaRPr lang="ar-SA" sz="2000" b="1" dirty="0" smtClean="0">
              <a:ln w="18415" cmpd="sng">
                <a:noFill/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e_Hani" panose="02060603050605020204" pitchFamily="18" charset="-78"/>
              <a:cs typeface="AL-Mohanad Bold" pitchFamily="2" charset="-78"/>
            </a:endParaRPr>
          </a:p>
        </p:txBody>
      </p:sp>
      <p:sp>
        <p:nvSpPr>
          <p:cNvPr id="22" name="TextBox 1"/>
          <p:cNvSpPr txBox="1"/>
          <p:nvPr/>
        </p:nvSpPr>
        <p:spPr>
          <a:xfrm>
            <a:off x="3945694" y="3558769"/>
            <a:ext cx="4968552" cy="40011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3. </a:t>
            </a:r>
            <a:r>
              <a:rPr lang="ar-SA" sz="2000" b="1" dirty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ترتب كل إدارة إشراف </a:t>
            </a:r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أو مكتب </a:t>
            </a:r>
            <a:r>
              <a:rPr lang="ar-SA" sz="2000" b="1" dirty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تعليم لمدارسها ترتيبًا رتبيًا</a:t>
            </a:r>
            <a:endParaRPr lang="ar-SA" sz="2000" b="1" dirty="0" smtClean="0">
              <a:ln w="18415" cmpd="sng">
                <a:noFill/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e_Hani" panose="02060603050605020204" pitchFamily="18" charset="-78"/>
              <a:cs typeface="AL-Mohanad Bold" pitchFamily="2" charset="-78"/>
            </a:endParaRPr>
          </a:p>
        </p:txBody>
      </p:sp>
      <p:sp>
        <p:nvSpPr>
          <p:cNvPr id="23" name="TextBox 1"/>
          <p:cNvSpPr txBox="1"/>
          <p:nvPr/>
        </p:nvSpPr>
        <p:spPr>
          <a:xfrm>
            <a:off x="1663450" y="4037002"/>
            <a:ext cx="7268740" cy="40011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4.  </a:t>
            </a:r>
            <a:r>
              <a:rPr lang="ar-SA" sz="2000" b="1" dirty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الترتيب إلزامي بتوزيع إجباري لجميع المدارس </a:t>
            </a:r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 بحيث </a:t>
            </a:r>
            <a:r>
              <a:rPr lang="ar-SA" sz="2000" b="1" dirty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لا تقع </a:t>
            </a:r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مدرستان في رتبة </a:t>
            </a:r>
            <a:r>
              <a:rPr lang="ar-SA" sz="2000" b="1" dirty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واحدة.</a:t>
            </a:r>
            <a:endParaRPr lang="ar-SA" sz="2000" b="1" dirty="0" smtClean="0">
              <a:ln w="18415" cmpd="sng">
                <a:noFill/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e_Hani" panose="02060603050605020204" pitchFamily="18" charset="-78"/>
              <a:cs typeface="AL-Mohanad Bold" pitchFamily="2" charset="-78"/>
            </a:endParaRPr>
          </a:p>
        </p:txBody>
      </p:sp>
      <p:sp>
        <p:nvSpPr>
          <p:cNvPr id="24" name="TextBox 1"/>
          <p:cNvSpPr txBox="1"/>
          <p:nvPr/>
        </p:nvSpPr>
        <p:spPr>
          <a:xfrm>
            <a:off x="4672611" y="4575214"/>
            <a:ext cx="4248472" cy="40011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5. </a:t>
            </a:r>
            <a:r>
              <a:rPr lang="ar-SA" sz="2000" b="1" dirty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يهدف المؤشر لقياس فاعلية الخدمات المساندة.</a:t>
            </a:r>
            <a:endParaRPr lang="ar-SA" sz="2000" b="1" dirty="0" smtClean="0">
              <a:ln w="18415" cmpd="sng">
                <a:noFill/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e_Hani" panose="02060603050605020204" pitchFamily="18" charset="-78"/>
              <a:cs typeface="AL-Mohanad Bold" pitchFamily="2" charset="-78"/>
            </a:endParaRPr>
          </a:p>
        </p:txBody>
      </p:sp>
      <p:sp>
        <p:nvSpPr>
          <p:cNvPr id="25" name="TextBox 1"/>
          <p:cNvSpPr txBox="1"/>
          <p:nvPr/>
        </p:nvSpPr>
        <p:spPr>
          <a:xfrm>
            <a:off x="3016427" y="5127724"/>
            <a:ext cx="5904656" cy="40011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000" b="1" dirty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6. </a:t>
            </a:r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مسؤولية </a:t>
            </a:r>
            <a:r>
              <a:rPr lang="ar-SA" sz="2000" b="1" dirty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تحديد </a:t>
            </a:r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المعايير والأدوات </a:t>
            </a:r>
            <a:r>
              <a:rPr lang="ar-SA" sz="2000" b="1" dirty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والإجراءات من مهام القسم </a:t>
            </a:r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المختص.</a:t>
            </a:r>
            <a:endParaRPr lang="ar-SA" sz="2000" b="1" dirty="0" smtClean="0">
              <a:ln w="18415" cmpd="sng">
                <a:noFill/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e_Hani" panose="02060603050605020204" pitchFamily="18" charset="-78"/>
              <a:cs typeface="AL-Mohanad Bold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93997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11" grpId="0" animBg="1"/>
      <p:bldP spid="15" grpId="0" animBg="1"/>
      <p:bldP spid="14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2339752" y="44624"/>
            <a:ext cx="5526615" cy="4770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ar-SA" sz="2500" b="1" dirty="0">
                <a:ln w="18415" cmpd="sng">
                  <a:noFill/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مؤشر زيارات القيادات للمدارس</a:t>
            </a:r>
            <a:endParaRPr lang="ar-SA" sz="2500" b="1" dirty="0">
              <a:ln w="18415" cmpd="sng">
                <a:noFill/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e_Hani" panose="02060603050605020204" pitchFamily="18" charset="-78"/>
              <a:cs typeface="AL-Mohanad Bold" pitchFamily="2" charset="-78"/>
            </a:endParaRPr>
          </a:p>
        </p:txBody>
      </p:sp>
      <p:sp>
        <p:nvSpPr>
          <p:cNvPr id="10" name="مربع نص 9"/>
          <p:cNvSpPr txBox="1"/>
          <p:nvPr/>
        </p:nvSpPr>
        <p:spPr>
          <a:xfrm>
            <a:off x="3691783" y="3848596"/>
            <a:ext cx="2070231" cy="400110"/>
          </a:xfrm>
          <a:prstGeom prst="rect">
            <a:avLst/>
          </a:prstGeom>
          <a:solidFill>
            <a:srgbClr val="FFC000"/>
          </a:solidFill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itchFamily="18" charset="-78"/>
                <a:cs typeface="AL-Mohanad Bold" pitchFamily="2" charset="-78"/>
              </a:rPr>
              <a:t>الضوابط و </a:t>
            </a:r>
            <a:r>
              <a:rPr lang="ar-S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itchFamily="18" charset="-78"/>
                <a:cs typeface="AL-Mohanad Bold" pitchFamily="2" charset="-78"/>
              </a:rPr>
              <a:t>التعليمات </a:t>
            </a:r>
            <a:endParaRPr lang="ar-SA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Arabic" pitchFamily="18" charset="-78"/>
              <a:cs typeface="AL-Mohanad Bold" pitchFamily="2" charset="-78"/>
            </a:endParaRPr>
          </a:p>
        </p:txBody>
      </p:sp>
      <p:sp>
        <p:nvSpPr>
          <p:cNvPr id="11" name="TextBox 1"/>
          <p:cNvSpPr txBox="1"/>
          <p:nvPr/>
        </p:nvSpPr>
        <p:spPr>
          <a:xfrm>
            <a:off x="539552" y="4397042"/>
            <a:ext cx="8374694" cy="40011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000" b="1" dirty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1. أن تستهدف الزيارة أحد المحاور التالية ( التحصيل الدراسي – سلوكيات الطلاب – التعلم النشط ).</a:t>
            </a:r>
            <a:endParaRPr lang="ar-SA" sz="2000" b="1" dirty="0" smtClean="0">
              <a:ln w="18415" cmpd="sng">
                <a:noFill/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e_Hani" panose="02060603050605020204" pitchFamily="18" charset="-78"/>
              <a:cs typeface="AL-Mohanad Bold" pitchFamily="2" charset="-78"/>
            </a:endParaRPr>
          </a:p>
        </p:txBody>
      </p:sp>
      <p:sp>
        <p:nvSpPr>
          <p:cNvPr id="15" name="TextBox 1"/>
          <p:cNvSpPr txBox="1"/>
          <p:nvPr/>
        </p:nvSpPr>
        <p:spPr>
          <a:xfrm>
            <a:off x="2051720" y="4901098"/>
            <a:ext cx="6840760" cy="40011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2. ليس </a:t>
            </a:r>
            <a:r>
              <a:rPr lang="ar-SA" sz="2000" b="1" dirty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منها حضور الاحتفالات أو زيارات بداية العام ( الأسبوع الأول ) </a:t>
            </a:r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والاختبارات.</a:t>
            </a:r>
            <a:endParaRPr lang="ar-SA" sz="2000" b="1" dirty="0" smtClean="0">
              <a:ln w="18415" cmpd="sng">
                <a:noFill/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e_Hani" panose="02060603050605020204" pitchFamily="18" charset="-78"/>
              <a:cs typeface="AL-Mohanad Bold" pitchFamily="2" charset="-78"/>
            </a:endParaRPr>
          </a:p>
        </p:txBody>
      </p:sp>
      <p:sp>
        <p:nvSpPr>
          <p:cNvPr id="14" name="TextBox 1"/>
          <p:cNvSpPr txBox="1"/>
          <p:nvPr/>
        </p:nvSpPr>
        <p:spPr>
          <a:xfrm>
            <a:off x="210604" y="692696"/>
            <a:ext cx="8752678" cy="707886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* القيادات </a:t>
            </a:r>
            <a:r>
              <a:rPr lang="ar-SA" sz="2000" b="1" dirty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( مدير التعليم – المساعد للشؤون التعليمية – </a:t>
            </a:r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مدير </a:t>
            </a:r>
            <a:r>
              <a:rPr lang="ar-SA" sz="2000" b="1" dirty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الإشراف – مدير مكتب التعليم – </a:t>
            </a:r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رئيس </a:t>
            </a:r>
            <a:r>
              <a:rPr lang="ar-SA" sz="2000" b="1" dirty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قسم الشؤون التعليمية )</a:t>
            </a:r>
            <a:endParaRPr lang="ar-SA" sz="2000" b="1" dirty="0" smtClean="0">
              <a:ln w="18415" cmpd="sng">
                <a:noFill/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e_Hani" panose="02060603050605020204" pitchFamily="18" charset="-78"/>
              <a:cs typeface="AL-Mohanad Bold" pitchFamily="2" charset="-78"/>
            </a:endParaRPr>
          </a:p>
        </p:txBody>
      </p:sp>
      <p:sp>
        <p:nvSpPr>
          <p:cNvPr id="16" name="TextBox 1"/>
          <p:cNvSpPr txBox="1"/>
          <p:nvPr/>
        </p:nvSpPr>
        <p:spPr>
          <a:xfrm>
            <a:off x="6107184" y="1493223"/>
            <a:ext cx="2856098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* مدير </a:t>
            </a:r>
            <a:r>
              <a:rPr lang="ar-SA" sz="2000" b="1" dirty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التعليم </a:t>
            </a:r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المعيار ( </a:t>
            </a:r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20</a:t>
            </a:r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 ).</a:t>
            </a:r>
            <a:endParaRPr lang="ar-SA" sz="2000" b="1" dirty="0" smtClean="0">
              <a:ln w="18415" cmpd="sng">
                <a:noFill/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e_Hani" panose="02060603050605020204" pitchFamily="18" charset="-78"/>
              <a:cs typeface="AL-Mohanad Bold" pitchFamily="2" charset="-78"/>
            </a:endParaRPr>
          </a:p>
        </p:txBody>
      </p:sp>
      <p:sp>
        <p:nvSpPr>
          <p:cNvPr id="22" name="TextBox 1"/>
          <p:cNvSpPr txBox="1"/>
          <p:nvPr/>
        </p:nvSpPr>
        <p:spPr>
          <a:xfrm>
            <a:off x="899592" y="5445224"/>
            <a:ext cx="7992888" cy="40011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3. رصد الزيارات من المدارس المزارة ( </a:t>
            </a:r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خاصية الزيارة ترصدها المدرسة في البرنامج </a:t>
            </a:r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).</a:t>
            </a:r>
            <a:endParaRPr lang="ar-SA" sz="2000" b="1" dirty="0" smtClean="0">
              <a:ln w="18415" cmpd="sng">
                <a:noFill/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e_Hani" panose="02060603050605020204" pitchFamily="18" charset="-78"/>
              <a:cs typeface="AL-Mohanad Bold" pitchFamily="2" charset="-78"/>
            </a:endParaRPr>
          </a:p>
        </p:txBody>
      </p:sp>
      <p:sp>
        <p:nvSpPr>
          <p:cNvPr id="23" name="TextBox 1"/>
          <p:cNvSpPr txBox="1"/>
          <p:nvPr/>
        </p:nvSpPr>
        <p:spPr>
          <a:xfrm>
            <a:off x="1623740" y="5949280"/>
            <a:ext cx="7268740" cy="40011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4. يحيل البرنامج الإلكتروني  </a:t>
            </a:r>
            <a:r>
              <a:rPr lang="ar-SA" sz="2000" b="1" dirty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نقاط زيارة مدير التعليم والمساعد لجميع مكاتب التعليم.</a:t>
            </a:r>
            <a:endParaRPr lang="ar-SA" sz="2000" b="1" dirty="0" smtClean="0">
              <a:ln w="18415" cmpd="sng">
                <a:noFill/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e_Hani" panose="02060603050605020204" pitchFamily="18" charset="-78"/>
              <a:cs typeface="AL-Mohanad Bold" pitchFamily="2" charset="-78"/>
            </a:endParaRPr>
          </a:p>
        </p:txBody>
      </p:sp>
      <p:sp>
        <p:nvSpPr>
          <p:cNvPr id="26" name="TextBox 1"/>
          <p:cNvSpPr txBox="1"/>
          <p:nvPr/>
        </p:nvSpPr>
        <p:spPr>
          <a:xfrm>
            <a:off x="5796136" y="2037294"/>
            <a:ext cx="3167146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* المساعد للشؤون التعليمية  ( </a:t>
            </a:r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30</a:t>
            </a:r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 ).</a:t>
            </a:r>
            <a:endParaRPr lang="ar-SA" sz="2000" b="1" dirty="0" smtClean="0">
              <a:ln w="18415" cmpd="sng">
                <a:noFill/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e_Hani" panose="02060603050605020204" pitchFamily="18" charset="-78"/>
              <a:cs typeface="AL-Mohanad Bold" pitchFamily="2" charset="-78"/>
            </a:endParaRPr>
          </a:p>
        </p:txBody>
      </p:sp>
      <p:sp>
        <p:nvSpPr>
          <p:cNvPr id="27" name="TextBox 1"/>
          <p:cNvSpPr txBox="1"/>
          <p:nvPr/>
        </p:nvSpPr>
        <p:spPr>
          <a:xfrm>
            <a:off x="179512" y="2589804"/>
            <a:ext cx="8783770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000" b="1" dirty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* </a:t>
            </a:r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مدير </a:t>
            </a:r>
            <a:r>
              <a:rPr lang="ar-SA" sz="2000" b="1" dirty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الإشراف أو مدير مكتب التعليم و رئيس قسم الشؤون التعليمية </a:t>
            </a:r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(المساعد </a:t>
            </a:r>
            <a:r>
              <a:rPr lang="ar-SA" sz="2000" b="1" dirty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أو من ينيبه ) المعيار </a:t>
            </a:r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( </a:t>
            </a:r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40</a:t>
            </a:r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).</a:t>
            </a:r>
            <a:endParaRPr lang="ar-SA" sz="2000" b="1" dirty="0" smtClean="0">
              <a:ln w="18415" cmpd="sng">
                <a:noFill/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e_Hani" panose="02060603050605020204" pitchFamily="18" charset="-78"/>
              <a:cs typeface="AL-Mohanad Bold" pitchFamily="2" charset="-78"/>
            </a:endParaRPr>
          </a:p>
        </p:txBody>
      </p:sp>
      <p:sp>
        <p:nvSpPr>
          <p:cNvPr id="28" name="TextBox 1"/>
          <p:cNvSpPr txBox="1"/>
          <p:nvPr/>
        </p:nvSpPr>
        <p:spPr>
          <a:xfrm>
            <a:off x="107504" y="3142314"/>
            <a:ext cx="8855778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000" b="1" dirty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* </a:t>
            </a:r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المعيار الإجمالي </a:t>
            </a:r>
            <a:r>
              <a:rPr lang="ar-SA" sz="2000" b="1" dirty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لإدارة  </a:t>
            </a:r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الإشراف أو مكتب </a:t>
            </a:r>
            <a:r>
              <a:rPr lang="ar-SA" sz="2000" b="1" dirty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التعليم </a:t>
            </a:r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( </a:t>
            </a:r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130</a:t>
            </a:r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 ) </a:t>
            </a:r>
            <a:r>
              <a:rPr lang="ar-SA" sz="2000" b="1" dirty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زيارة </a:t>
            </a:r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خلال العام  </a:t>
            </a:r>
            <a:r>
              <a:rPr lang="ar-SA" sz="2000" b="1" dirty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منها إلزاما الفصل الدراسي </a:t>
            </a:r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الأول.</a:t>
            </a:r>
            <a:endParaRPr lang="ar-SA" sz="2000" b="1" dirty="0" smtClean="0">
              <a:ln w="18415" cmpd="sng">
                <a:noFill/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e_Hani" panose="02060603050605020204" pitchFamily="18" charset="-78"/>
              <a:cs typeface="AL-Mohanad Bold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34592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11" grpId="0" animBg="1"/>
      <p:bldP spid="15" grpId="0" animBg="1"/>
      <p:bldP spid="14" grpId="0" animBg="1"/>
      <p:bldP spid="16" grpId="0" animBg="1"/>
      <p:bldP spid="22" grpId="0" animBg="1"/>
      <p:bldP spid="23" grpId="0" animBg="1"/>
      <p:bldP spid="26" grpId="0" animBg="1"/>
      <p:bldP spid="27" grpId="0" animBg="1"/>
      <p:bldP spid="2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C2B6D8-2D89-4EC8-8A76-FC193C2E522D}" type="slidenum">
              <a:rPr lang="ar-SA" smtClean="0"/>
              <a:pPr>
                <a:defRPr/>
              </a:pPr>
              <a:t>5</a:t>
            </a:fld>
            <a:endParaRPr lang="hy-AM"/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7" t="13512" r="4779" b="9699"/>
          <a:stretch/>
        </p:blipFill>
        <p:spPr>
          <a:xfrm>
            <a:off x="35496" y="521678"/>
            <a:ext cx="9036496" cy="6336322"/>
          </a:xfrm>
          <a:prstGeom prst="rect">
            <a:avLst/>
          </a:prstGeom>
        </p:spPr>
      </p:pic>
      <p:sp>
        <p:nvSpPr>
          <p:cNvPr id="5" name="مستطيل 4"/>
          <p:cNvSpPr/>
          <p:nvPr/>
        </p:nvSpPr>
        <p:spPr>
          <a:xfrm>
            <a:off x="2051720" y="44624"/>
            <a:ext cx="4968552" cy="4770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ar-SA" sz="2500" b="1" dirty="0" smtClean="0">
                <a:ln w="18415" cmpd="sng">
                  <a:noFill/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عوامل النجاح الحاسمة </a:t>
            </a:r>
            <a:endParaRPr lang="ar-SA" sz="2500" b="1" dirty="0">
              <a:ln w="18415" cmpd="sng">
                <a:noFill/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e_Hani" panose="02060603050605020204" pitchFamily="18" charset="-78"/>
              <a:cs typeface="AL-Mohanad Bold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2200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1259632" y="44624"/>
            <a:ext cx="6606735" cy="86177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ar-SA" sz="2500" b="1" dirty="0">
                <a:ln w="18415" cmpd="sng">
                  <a:noFill/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مشاركة قائد أو وكيل المدرسة </a:t>
            </a:r>
            <a:r>
              <a:rPr lang="ar-SA" sz="2500" b="1" dirty="0" err="1">
                <a:ln w="18415" cmpd="sng">
                  <a:noFill/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فى</a:t>
            </a:r>
            <a:r>
              <a:rPr lang="ar-SA" sz="2500" b="1" dirty="0">
                <a:ln w="18415" cmpd="sng">
                  <a:noFill/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 قياس(فرق) الأداء النوعي للإجراءات التصحيحية</a:t>
            </a:r>
            <a:endParaRPr lang="ar-SA" sz="2500" b="1" dirty="0">
              <a:ln w="18415" cmpd="sng">
                <a:noFill/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e_Hani" panose="02060603050605020204" pitchFamily="18" charset="-78"/>
              <a:cs typeface="AL-Mohanad Bold" pitchFamily="2" charset="-78"/>
            </a:endParaRPr>
          </a:p>
        </p:txBody>
      </p:sp>
      <p:sp>
        <p:nvSpPr>
          <p:cNvPr id="10" name="مربع نص 9"/>
          <p:cNvSpPr txBox="1"/>
          <p:nvPr/>
        </p:nvSpPr>
        <p:spPr>
          <a:xfrm>
            <a:off x="3691783" y="1124744"/>
            <a:ext cx="2070231" cy="400110"/>
          </a:xfrm>
          <a:prstGeom prst="rect">
            <a:avLst/>
          </a:prstGeom>
          <a:solidFill>
            <a:srgbClr val="FFC000"/>
          </a:solidFill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itchFamily="18" charset="-78"/>
                <a:cs typeface="AL-Mohanad Bold" pitchFamily="2" charset="-78"/>
              </a:rPr>
              <a:t>الضوابط و </a:t>
            </a:r>
            <a:r>
              <a:rPr lang="ar-S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itchFamily="18" charset="-78"/>
                <a:cs typeface="AL-Mohanad Bold" pitchFamily="2" charset="-78"/>
              </a:rPr>
              <a:t>التعليمات </a:t>
            </a:r>
            <a:endParaRPr lang="ar-SA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Arabic" pitchFamily="18" charset="-78"/>
              <a:cs typeface="AL-Mohanad Bold" pitchFamily="2" charset="-78"/>
            </a:endParaRPr>
          </a:p>
        </p:txBody>
      </p:sp>
      <p:sp>
        <p:nvSpPr>
          <p:cNvPr id="11" name="TextBox 1"/>
          <p:cNvSpPr txBox="1"/>
          <p:nvPr/>
        </p:nvSpPr>
        <p:spPr>
          <a:xfrm>
            <a:off x="5148064" y="1700808"/>
            <a:ext cx="3744416" cy="40011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1. تنطبق </a:t>
            </a:r>
            <a:r>
              <a:rPr lang="ar-SA" sz="2000" b="1" dirty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على المشرفين وعلى قادة المدارس .</a:t>
            </a:r>
            <a:endParaRPr lang="ar-SA" sz="2000" b="1" dirty="0" smtClean="0">
              <a:ln w="18415" cmpd="sng">
                <a:noFill/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e_Hani" panose="02060603050605020204" pitchFamily="18" charset="-78"/>
              <a:cs typeface="AL-Mohanad Bold" pitchFamily="2" charset="-78"/>
            </a:endParaRPr>
          </a:p>
        </p:txBody>
      </p:sp>
      <p:sp>
        <p:nvSpPr>
          <p:cNvPr id="15" name="TextBox 1"/>
          <p:cNvSpPr txBox="1"/>
          <p:nvPr/>
        </p:nvSpPr>
        <p:spPr>
          <a:xfrm>
            <a:off x="5148064" y="2204864"/>
            <a:ext cx="3744416" cy="40011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2. </a:t>
            </a:r>
            <a:r>
              <a:rPr lang="ar-SA" sz="2000" b="1" dirty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معيار المشاركة </a:t>
            </a:r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أربع مدارس </a:t>
            </a:r>
            <a:r>
              <a:rPr lang="ar-SA" sz="2000" b="1" dirty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حدا </a:t>
            </a:r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أعلى.</a:t>
            </a:r>
            <a:endParaRPr lang="ar-SA" sz="2000" b="1" dirty="0" smtClean="0">
              <a:ln w="18415" cmpd="sng">
                <a:noFill/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e_Hani" panose="02060603050605020204" pitchFamily="18" charset="-78"/>
              <a:cs typeface="AL-Mohanad Bold" pitchFamily="2" charset="-78"/>
            </a:endParaRPr>
          </a:p>
        </p:txBody>
      </p:sp>
      <p:sp>
        <p:nvSpPr>
          <p:cNvPr id="22" name="TextBox 1"/>
          <p:cNvSpPr txBox="1"/>
          <p:nvPr/>
        </p:nvSpPr>
        <p:spPr>
          <a:xfrm>
            <a:off x="467544" y="2708920"/>
            <a:ext cx="8435056" cy="707886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3. </a:t>
            </a:r>
            <a:r>
              <a:rPr lang="ar-SA" sz="2000" b="1" dirty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اجتياز </a:t>
            </a:r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اختبار بنسبة </a:t>
            </a:r>
            <a:r>
              <a:rPr lang="ar-SA" sz="2000" b="1" dirty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لا تقل عن </a:t>
            </a:r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 </a:t>
            </a:r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80% </a:t>
            </a:r>
            <a:r>
              <a:rPr lang="ar-SA" sz="2000" b="1" dirty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في القياس النوعي للإجراءات التصحيحية من إدارة الإشراف أو من مكتب التعليم للعام الحالي </a:t>
            </a:r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ولا يعتد بالسابق.</a:t>
            </a:r>
            <a:endParaRPr lang="ar-SA" sz="2000" b="1" dirty="0" smtClean="0">
              <a:ln w="18415" cmpd="sng">
                <a:noFill/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e_Hani" panose="02060603050605020204" pitchFamily="18" charset="-78"/>
              <a:cs typeface="AL-Mohanad Bold" pitchFamily="2" charset="-78"/>
            </a:endParaRPr>
          </a:p>
        </p:txBody>
      </p:sp>
      <p:sp>
        <p:nvSpPr>
          <p:cNvPr id="23" name="TextBox 1"/>
          <p:cNvSpPr txBox="1"/>
          <p:nvPr/>
        </p:nvSpPr>
        <p:spPr>
          <a:xfrm>
            <a:off x="2665884" y="3501008"/>
            <a:ext cx="6221064" cy="40011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4</a:t>
            </a:r>
            <a:r>
              <a:rPr lang="ar-SA" sz="2000" b="1" dirty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. مدة برنامج </a:t>
            </a:r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التأهيل </a:t>
            </a:r>
            <a:r>
              <a:rPr lang="ar-SA" sz="2000" b="1" dirty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يوما </a:t>
            </a:r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واحدا على أن </a:t>
            </a:r>
            <a:r>
              <a:rPr lang="ar-SA" sz="2000" b="1" dirty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يكون الاختبار </a:t>
            </a:r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في نهاية </a:t>
            </a:r>
            <a:r>
              <a:rPr lang="ar-SA" sz="2000" b="1" dirty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البرنامج .</a:t>
            </a:r>
            <a:endParaRPr lang="ar-SA" sz="2000" b="1" dirty="0" smtClean="0">
              <a:ln w="18415" cmpd="sng">
                <a:noFill/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e_Hani" panose="02060603050605020204" pitchFamily="18" charset="-78"/>
              <a:cs typeface="AL-Mohanad Bold" pitchFamily="2" charset="-78"/>
            </a:endParaRPr>
          </a:p>
        </p:txBody>
      </p:sp>
      <p:sp>
        <p:nvSpPr>
          <p:cNvPr id="13" name="TextBox 1"/>
          <p:cNvSpPr txBox="1"/>
          <p:nvPr/>
        </p:nvSpPr>
        <p:spPr>
          <a:xfrm>
            <a:off x="971600" y="4049326"/>
            <a:ext cx="7949256" cy="1015663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000" b="1" dirty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5. أن يكون التأهيل </a:t>
            </a:r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في عنصرين :</a:t>
            </a:r>
          </a:p>
          <a:p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• </a:t>
            </a:r>
            <a:r>
              <a:rPr lang="ar-SA" sz="2000" b="1" dirty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مفاهيم وضوابط وتعليمات الأداء النوعي للإجراءات التصحيحية الواردة حصرا عن المنظومة </a:t>
            </a:r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.</a:t>
            </a:r>
          </a:p>
          <a:p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• </a:t>
            </a:r>
            <a:r>
              <a:rPr lang="ar-SA" sz="2000" b="1" dirty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أداة المقابلة حصرا .</a:t>
            </a:r>
            <a:endParaRPr lang="ar-SA" sz="2000" b="1" dirty="0" smtClean="0">
              <a:ln w="18415" cmpd="sng">
                <a:noFill/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e_Hani" panose="02060603050605020204" pitchFamily="18" charset="-78"/>
              <a:cs typeface="AL-Mohanad Bold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86826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11" grpId="0" animBg="1"/>
      <p:bldP spid="15" grpId="0" animBg="1"/>
      <p:bldP spid="22" grpId="0" animBg="1"/>
      <p:bldP spid="23" grpId="0" animBg="1"/>
      <p:bldP spid="13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2771800" y="71626"/>
            <a:ext cx="4174584" cy="4770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ar-SA" sz="2500" b="1" dirty="0" smtClean="0">
                <a:ln w="18415" cmpd="sng">
                  <a:noFill/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مؤشرات الأساليب الإشرافية</a:t>
            </a:r>
            <a:endParaRPr lang="ar-SA" sz="2500" b="1" dirty="0">
              <a:ln w="18415" cmpd="sng">
                <a:noFill/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e_Hani" panose="02060603050605020204" pitchFamily="18" charset="-78"/>
              <a:cs typeface="AL-Mohanad Bold" pitchFamily="2" charset="-78"/>
            </a:endParaRPr>
          </a:p>
        </p:txBody>
      </p:sp>
      <p:sp>
        <p:nvSpPr>
          <p:cNvPr id="10" name="مربع نص 9"/>
          <p:cNvSpPr txBox="1"/>
          <p:nvPr/>
        </p:nvSpPr>
        <p:spPr>
          <a:xfrm rot="5400000">
            <a:off x="7293020" y="2325937"/>
            <a:ext cx="2070231" cy="400110"/>
          </a:xfrm>
          <a:prstGeom prst="rect">
            <a:avLst/>
          </a:prstGeom>
          <a:solidFill>
            <a:srgbClr val="FFC000"/>
          </a:solidFill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itchFamily="18" charset="-78"/>
                <a:cs typeface="AL-Mohanad Bold" pitchFamily="2" charset="-78"/>
              </a:rPr>
              <a:t>الضوابط و </a:t>
            </a:r>
            <a:r>
              <a:rPr lang="ar-S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itchFamily="18" charset="-78"/>
                <a:cs typeface="AL-Mohanad Bold" pitchFamily="2" charset="-78"/>
              </a:rPr>
              <a:t>التعليمات </a:t>
            </a:r>
            <a:endParaRPr lang="ar-SA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Arabic" pitchFamily="18" charset="-78"/>
              <a:cs typeface="AL-Mohanad Bold" pitchFamily="2" charset="-78"/>
            </a:endParaRPr>
          </a:p>
        </p:txBody>
      </p:sp>
      <p:sp>
        <p:nvSpPr>
          <p:cNvPr id="11" name="TextBox 1"/>
          <p:cNvSpPr txBox="1"/>
          <p:nvPr/>
        </p:nvSpPr>
        <p:spPr>
          <a:xfrm>
            <a:off x="5880528" y="1300934"/>
            <a:ext cx="2063464" cy="40011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1. الدرس المخطط له .</a:t>
            </a:r>
            <a:endParaRPr lang="ar-SA" sz="2000" b="1" dirty="0" smtClean="0">
              <a:ln w="18415" cmpd="sng">
                <a:noFill/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e_Hani" panose="02060603050605020204" pitchFamily="18" charset="-78"/>
              <a:cs typeface="AL-Mohanad Bold" pitchFamily="2" charset="-78"/>
            </a:endParaRPr>
          </a:p>
        </p:txBody>
      </p:sp>
      <p:sp>
        <p:nvSpPr>
          <p:cNvPr id="9" name="TextBox 1"/>
          <p:cNvSpPr txBox="1"/>
          <p:nvPr/>
        </p:nvSpPr>
        <p:spPr>
          <a:xfrm>
            <a:off x="5688124" y="745897"/>
            <a:ext cx="2640012" cy="40011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الدرس التطبيقي : ( المعيار 2 )</a:t>
            </a:r>
            <a:endParaRPr lang="ar-SA" sz="2000" b="1" dirty="0" smtClean="0">
              <a:ln w="18415" cmpd="sng">
                <a:noFill/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e_Hani" panose="02060603050605020204" pitchFamily="18" charset="-78"/>
              <a:cs typeface="AL-Mohanad Bold" pitchFamily="2" charset="-78"/>
            </a:endParaRPr>
          </a:p>
        </p:txBody>
      </p:sp>
      <p:sp>
        <p:nvSpPr>
          <p:cNvPr id="12" name="TextBox 1"/>
          <p:cNvSpPr txBox="1"/>
          <p:nvPr/>
        </p:nvSpPr>
        <p:spPr>
          <a:xfrm>
            <a:off x="4078976" y="1793032"/>
            <a:ext cx="3863664" cy="40011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2. الذي ينفذه المشرف التربوي أو من يختاره.</a:t>
            </a:r>
            <a:endParaRPr lang="ar-SA" sz="2000" b="1" dirty="0" smtClean="0">
              <a:ln w="18415" cmpd="sng">
                <a:noFill/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e_Hani" panose="02060603050605020204" pitchFamily="18" charset="-78"/>
              <a:cs typeface="AL-Mohanad Bold" pitchFamily="2" charset="-78"/>
            </a:endParaRPr>
          </a:p>
        </p:txBody>
      </p:sp>
      <p:sp>
        <p:nvSpPr>
          <p:cNvPr id="14" name="TextBox 1"/>
          <p:cNvSpPr txBox="1"/>
          <p:nvPr/>
        </p:nvSpPr>
        <p:spPr>
          <a:xfrm>
            <a:off x="4551616" y="2350968"/>
            <a:ext cx="3384376" cy="40011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3. أمام مجموعة من المعلمين المسندين .</a:t>
            </a:r>
            <a:endParaRPr lang="ar-SA" sz="2000" b="1" dirty="0" smtClean="0">
              <a:ln w="18415" cmpd="sng">
                <a:noFill/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e_Hani" panose="02060603050605020204" pitchFamily="18" charset="-78"/>
              <a:cs typeface="AL-Mohanad Bold" pitchFamily="2" charset="-78"/>
            </a:endParaRPr>
          </a:p>
        </p:txBody>
      </p:sp>
      <p:sp>
        <p:nvSpPr>
          <p:cNvPr id="16" name="TextBox 1"/>
          <p:cNvSpPr txBox="1"/>
          <p:nvPr/>
        </p:nvSpPr>
        <p:spPr>
          <a:xfrm>
            <a:off x="4559616" y="2860072"/>
            <a:ext cx="3384376" cy="40011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4. على أن يباشره المشرف بنفسه.</a:t>
            </a:r>
            <a:endParaRPr lang="ar-SA" sz="2000" b="1" dirty="0" smtClean="0">
              <a:ln w="18415" cmpd="sng">
                <a:noFill/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e_Hani" panose="02060603050605020204" pitchFamily="18" charset="-78"/>
              <a:cs typeface="AL-Mohanad Bold" pitchFamily="2" charset="-78"/>
            </a:endParaRPr>
          </a:p>
        </p:txBody>
      </p:sp>
      <p:sp>
        <p:nvSpPr>
          <p:cNvPr id="17" name="TextBox 1"/>
          <p:cNvSpPr txBox="1"/>
          <p:nvPr/>
        </p:nvSpPr>
        <p:spPr>
          <a:xfrm>
            <a:off x="1221992" y="3361053"/>
            <a:ext cx="6722000" cy="40011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5. ولا يدخل فيه الدروس المنفذة في أساليب أخرى كالزيارة الصفية وتبادل الزيارات. </a:t>
            </a:r>
            <a:endParaRPr lang="ar-SA" sz="2000" b="1" dirty="0" smtClean="0">
              <a:ln w="18415" cmpd="sng">
                <a:noFill/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e_Hani" panose="02060603050605020204" pitchFamily="18" charset="-78"/>
              <a:cs typeface="AL-Mohanad Bold" pitchFamily="2" charset="-78"/>
            </a:endParaRPr>
          </a:p>
        </p:txBody>
      </p:sp>
      <p:sp>
        <p:nvSpPr>
          <p:cNvPr id="18" name="TextBox 1"/>
          <p:cNvSpPr txBox="1"/>
          <p:nvPr/>
        </p:nvSpPr>
        <p:spPr>
          <a:xfrm>
            <a:off x="6087660" y="3933056"/>
            <a:ext cx="2240476" cy="40011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ورش العمل : ( المعيار 2 )</a:t>
            </a:r>
            <a:endParaRPr lang="ar-SA" sz="2000" b="1" dirty="0" smtClean="0">
              <a:ln w="18415" cmpd="sng">
                <a:noFill/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e_Hani" panose="02060603050605020204" pitchFamily="18" charset="-78"/>
              <a:cs typeface="AL-Mohanad Bold" pitchFamily="2" charset="-78"/>
            </a:endParaRPr>
          </a:p>
        </p:txBody>
      </p:sp>
      <p:sp>
        <p:nvSpPr>
          <p:cNvPr id="19" name="مربع نص 18"/>
          <p:cNvSpPr txBox="1"/>
          <p:nvPr/>
        </p:nvSpPr>
        <p:spPr>
          <a:xfrm rot="5400000">
            <a:off x="7293020" y="5362181"/>
            <a:ext cx="2070231" cy="400110"/>
          </a:xfrm>
          <a:prstGeom prst="rect">
            <a:avLst/>
          </a:prstGeom>
          <a:solidFill>
            <a:srgbClr val="FFC000"/>
          </a:solidFill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itchFamily="18" charset="-78"/>
                <a:cs typeface="AL-Mohanad Bold" pitchFamily="2" charset="-78"/>
              </a:rPr>
              <a:t>الضوابط و </a:t>
            </a:r>
            <a:r>
              <a:rPr lang="ar-S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itchFamily="18" charset="-78"/>
                <a:cs typeface="AL-Mohanad Bold" pitchFamily="2" charset="-78"/>
              </a:rPr>
              <a:t>التعليمات </a:t>
            </a:r>
            <a:endParaRPr lang="ar-SA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Arabic" pitchFamily="18" charset="-78"/>
              <a:cs typeface="AL-Mohanad Bold" pitchFamily="2" charset="-78"/>
            </a:endParaRPr>
          </a:p>
        </p:txBody>
      </p:sp>
      <p:sp>
        <p:nvSpPr>
          <p:cNvPr id="20" name="TextBox 1"/>
          <p:cNvSpPr txBox="1"/>
          <p:nvPr/>
        </p:nvSpPr>
        <p:spPr>
          <a:xfrm>
            <a:off x="2754120" y="4581128"/>
            <a:ext cx="5181872" cy="40011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1. نشاط تعاوني عملي يعده ويخطط له المشرف التربوي.</a:t>
            </a:r>
            <a:endParaRPr lang="ar-SA" sz="2000" b="1" dirty="0" smtClean="0">
              <a:ln w="18415" cmpd="sng">
                <a:noFill/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e_Hani" panose="02060603050605020204" pitchFamily="18" charset="-78"/>
              <a:cs typeface="AL-Mohanad Bold" pitchFamily="2" charset="-78"/>
            </a:endParaRPr>
          </a:p>
        </p:txBody>
      </p:sp>
      <p:sp>
        <p:nvSpPr>
          <p:cNvPr id="21" name="TextBox 1"/>
          <p:cNvSpPr txBox="1"/>
          <p:nvPr/>
        </p:nvSpPr>
        <p:spPr>
          <a:xfrm>
            <a:off x="5634440" y="5045114"/>
            <a:ext cx="2301552" cy="40011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2. يباشره المشرف بنفسه.</a:t>
            </a:r>
            <a:endParaRPr lang="ar-SA" sz="2000" b="1" dirty="0" smtClean="0">
              <a:ln w="18415" cmpd="sng">
                <a:noFill/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e_Hani" panose="02060603050605020204" pitchFamily="18" charset="-78"/>
              <a:cs typeface="AL-Mohanad Bold" pitchFamily="2" charset="-78"/>
            </a:endParaRPr>
          </a:p>
        </p:txBody>
      </p:sp>
      <p:sp>
        <p:nvSpPr>
          <p:cNvPr id="24" name="TextBox 1"/>
          <p:cNvSpPr txBox="1"/>
          <p:nvPr/>
        </p:nvSpPr>
        <p:spPr>
          <a:xfrm>
            <a:off x="2103344" y="5517232"/>
            <a:ext cx="5832648" cy="40011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3. </a:t>
            </a:r>
            <a:r>
              <a:rPr lang="ar-SA" sz="2000" b="1" dirty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ل</a:t>
            </a:r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مجموعة من معلميه المسندين لدراسة مشكلة تربوية أو إنجاز عمل ما.</a:t>
            </a:r>
            <a:endParaRPr lang="ar-SA" sz="2000" b="1" dirty="0" smtClean="0">
              <a:ln w="18415" cmpd="sng">
                <a:noFill/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e_Hani" panose="02060603050605020204" pitchFamily="18" charset="-78"/>
              <a:cs typeface="AL-Mohanad Bold" pitchFamily="2" charset="-78"/>
            </a:endParaRPr>
          </a:p>
        </p:txBody>
      </p:sp>
      <p:sp>
        <p:nvSpPr>
          <p:cNvPr id="25" name="TextBox 1"/>
          <p:cNvSpPr txBox="1"/>
          <p:nvPr/>
        </p:nvSpPr>
        <p:spPr>
          <a:xfrm>
            <a:off x="1475656" y="5981218"/>
            <a:ext cx="6468336" cy="40011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4. ولا تدخل فيه الورش التي تعقد خلال الدورات التدريبية أو اللقاءات التربوية. </a:t>
            </a:r>
            <a:endParaRPr lang="ar-SA" sz="2000" b="1" dirty="0" smtClean="0">
              <a:ln w="18415" cmpd="sng">
                <a:noFill/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e_Hani" panose="02060603050605020204" pitchFamily="18" charset="-78"/>
              <a:cs typeface="AL-Mohanad Bold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27428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11" grpId="0" animBg="1"/>
      <p:bldP spid="9" grpId="0" animBg="1"/>
      <p:bldP spid="12" grpId="0" animBg="1"/>
      <p:bldP spid="14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4" grpId="0" animBg="1"/>
      <p:bldP spid="25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2771800" y="71626"/>
            <a:ext cx="4174584" cy="4770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ar-SA" sz="2500" b="1" dirty="0" smtClean="0">
                <a:ln w="18415" cmpd="sng">
                  <a:noFill/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مؤشرات الأساليب الإشرافية</a:t>
            </a:r>
            <a:endParaRPr lang="ar-SA" sz="2500" b="1" dirty="0">
              <a:ln w="18415" cmpd="sng">
                <a:noFill/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e_Hani" panose="02060603050605020204" pitchFamily="18" charset="-78"/>
              <a:cs typeface="AL-Mohanad Bold" pitchFamily="2" charset="-78"/>
            </a:endParaRPr>
          </a:p>
        </p:txBody>
      </p:sp>
      <p:sp>
        <p:nvSpPr>
          <p:cNvPr id="10" name="مربع نص 9"/>
          <p:cNvSpPr txBox="1"/>
          <p:nvPr/>
        </p:nvSpPr>
        <p:spPr>
          <a:xfrm rot="5400000">
            <a:off x="7801325" y="1887797"/>
            <a:ext cx="2070231" cy="400110"/>
          </a:xfrm>
          <a:prstGeom prst="rect">
            <a:avLst/>
          </a:prstGeom>
          <a:solidFill>
            <a:srgbClr val="FFC000"/>
          </a:solidFill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itchFamily="18" charset="-78"/>
                <a:cs typeface="AL-Mohanad Bold" pitchFamily="2" charset="-78"/>
              </a:rPr>
              <a:t>الضوابط و </a:t>
            </a:r>
            <a:r>
              <a:rPr lang="ar-S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itchFamily="18" charset="-78"/>
                <a:cs typeface="AL-Mohanad Bold" pitchFamily="2" charset="-78"/>
              </a:rPr>
              <a:t>التعليمات </a:t>
            </a:r>
            <a:endParaRPr lang="ar-SA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Arabic" pitchFamily="18" charset="-78"/>
              <a:cs typeface="AL-Mohanad Bold" pitchFamily="2" charset="-78"/>
            </a:endParaRPr>
          </a:p>
        </p:txBody>
      </p:sp>
      <p:sp>
        <p:nvSpPr>
          <p:cNvPr id="11" name="TextBox 1"/>
          <p:cNvSpPr txBox="1"/>
          <p:nvPr/>
        </p:nvSpPr>
        <p:spPr>
          <a:xfrm>
            <a:off x="4872416" y="1196752"/>
            <a:ext cx="3732032" cy="40011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1. اجتماع هادف يخطط له المشرف التربوي.</a:t>
            </a:r>
            <a:endParaRPr lang="ar-SA" sz="2000" b="1" dirty="0" smtClean="0">
              <a:ln w="18415" cmpd="sng">
                <a:noFill/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e_Hani" panose="02060603050605020204" pitchFamily="18" charset="-78"/>
              <a:cs typeface="AL-Mohanad Bold" pitchFamily="2" charset="-78"/>
            </a:endParaRPr>
          </a:p>
        </p:txBody>
      </p:sp>
      <p:sp>
        <p:nvSpPr>
          <p:cNvPr id="9" name="TextBox 1"/>
          <p:cNvSpPr txBox="1"/>
          <p:nvPr/>
        </p:nvSpPr>
        <p:spPr>
          <a:xfrm>
            <a:off x="5892428" y="620688"/>
            <a:ext cx="2640012" cy="40011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اللقاء التربوي : ( المعيار 2 )</a:t>
            </a:r>
            <a:endParaRPr lang="ar-SA" sz="2000" b="1" dirty="0" smtClean="0">
              <a:ln w="18415" cmpd="sng">
                <a:noFill/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e_Hani" panose="02060603050605020204" pitchFamily="18" charset="-78"/>
              <a:cs typeface="AL-Mohanad Bold" pitchFamily="2" charset="-78"/>
            </a:endParaRPr>
          </a:p>
        </p:txBody>
      </p:sp>
      <p:sp>
        <p:nvSpPr>
          <p:cNvPr id="17" name="TextBox 1"/>
          <p:cNvSpPr txBox="1"/>
          <p:nvPr/>
        </p:nvSpPr>
        <p:spPr>
          <a:xfrm>
            <a:off x="2424144" y="2630750"/>
            <a:ext cx="6180304" cy="40011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4. ولا تدخل فيه المداولات الإشرافية أو الاجتماعات التنظيمية والتنسيقية. </a:t>
            </a:r>
            <a:endParaRPr lang="ar-SA" sz="2000" b="1" dirty="0" smtClean="0">
              <a:ln w="18415" cmpd="sng">
                <a:noFill/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e_Hani" panose="02060603050605020204" pitchFamily="18" charset="-78"/>
              <a:cs typeface="AL-Mohanad Bold" pitchFamily="2" charset="-78"/>
            </a:endParaRPr>
          </a:p>
        </p:txBody>
      </p:sp>
      <p:sp>
        <p:nvSpPr>
          <p:cNvPr id="18" name="TextBox 1"/>
          <p:cNvSpPr txBox="1"/>
          <p:nvPr/>
        </p:nvSpPr>
        <p:spPr>
          <a:xfrm>
            <a:off x="5063396" y="3316922"/>
            <a:ext cx="3469044" cy="40011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الفئة الأولى بالرعاية: ( المعيار 3 أيام )</a:t>
            </a:r>
            <a:endParaRPr lang="ar-SA" sz="2000" b="1" dirty="0" smtClean="0">
              <a:ln w="18415" cmpd="sng">
                <a:noFill/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e_Hani" panose="02060603050605020204" pitchFamily="18" charset="-78"/>
              <a:cs typeface="AL-Mohanad Bold" pitchFamily="2" charset="-78"/>
            </a:endParaRPr>
          </a:p>
        </p:txBody>
      </p:sp>
      <p:sp>
        <p:nvSpPr>
          <p:cNvPr id="19" name="مربع نص 18"/>
          <p:cNvSpPr txBox="1"/>
          <p:nvPr/>
        </p:nvSpPr>
        <p:spPr>
          <a:xfrm rot="5400000">
            <a:off x="7801324" y="5522850"/>
            <a:ext cx="2070231" cy="400110"/>
          </a:xfrm>
          <a:prstGeom prst="rect">
            <a:avLst/>
          </a:prstGeom>
          <a:solidFill>
            <a:srgbClr val="FFC000"/>
          </a:solidFill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itchFamily="18" charset="-78"/>
                <a:cs typeface="AL-Mohanad Bold" pitchFamily="2" charset="-78"/>
              </a:rPr>
              <a:t>الضوابط و </a:t>
            </a:r>
            <a:r>
              <a:rPr lang="ar-S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itchFamily="18" charset="-78"/>
                <a:cs typeface="AL-Mohanad Bold" pitchFamily="2" charset="-78"/>
              </a:rPr>
              <a:t>التعليمات </a:t>
            </a:r>
            <a:endParaRPr lang="ar-SA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Arabic" pitchFamily="18" charset="-78"/>
              <a:cs typeface="AL-Mohanad Bold" pitchFamily="2" charset="-78"/>
            </a:endParaRPr>
          </a:p>
        </p:txBody>
      </p:sp>
      <p:sp>
        <p:nvSpPr>
          <p:cNvPr id="20" name="TextBox 1"/>
          <p:cNvSpPr txBox="1"/>
          <p:nvPr/>
        </p:nvSpPr>
        <p:spPr>
          <a:xfrm>
            <a:off x="2000096" y="3833753"/>
            <a:ext cx="6460336" cy="1323439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وهي الفئة التي يحددها المشرف من الفئات التالية :</a:t>
            </a:r>
          </a:p>
          <a:p>
            <a:pPr marL="457200" indent="-457200">
              <a:buAutoNum type="arabicPeriod"/>
            </a:pPr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المعلم الجديد.</a:t>
            </a:r>
          </a:p>
          <a:p>
            <a:pPr marL="457200" indent="-457200">
              <a:buAutoNum type="arabicPeriod"/>
            </a:pPr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المعلم المنقول.</a:t>
            </a:r>
          </a:p>
          <a:p>
            <a:pPr marL="457200" indent="-457200">
              <a:buAutoNum type="arabicPeriod"/>
            </a:pPr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المعلم الأقل سواء كان الأداء قليلا في عمومه أو في مهارة محددة</a:t>
            </a:r>
            <a:endParaRPr lang="ar-SA" sz="2000" b="1" dirty="0" smtClean="0">
              <a:ln w="18415" cmpd="sng">
                <a:noFill/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e_Hani" panose="02060603050605020204" pitchFamily="18" charset="-78"/>
              <a:cs typeface="AL-Mohanad Bold" pitchFamily="2" charset="-78"/>
            </a:endParaRPr>
          </a:p>
        </p:txBody>
      </p:sp>
      <p:sp>
        <p:nvSpPr>
          <p:cNvPr id="21" name="TextBox 1"/>
          <p:cNvSpPr txBox="1"/>
          <p:nvPr/>
        </p:nvSpPr>
        <p:spPr>
          <a:xfrm>
            <a:off x="6296956" y="1687742"/>
            <a:ext cx="2301552" cy="40011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2. يباشره المشرف بنفسه.</a:t>
            </a:r>
            <a:endParaRPr lang="ar-SA" sz="2000" b="1" dirty="0" smtClean="0">
              <a:ln w="18415" cmpd="sng">
                <a:noFill/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e_Hani" panose="02060603050605020204" pitchFamily="18" charset="-78"/>
              <a:cs typeface="AL-Mohanad Bold" pitchFamily="2" charset="-78"/>
            </a:endParaRPr>
          </a:p>
        </p:txBody>
      </p:sp>
      <p:sp>
        <p:nvSpPr>
          <p:cNvPr id="24" name="TextBox 1"/>
          <p:cNvSpPr txBox="1"/>
          <p:nvPr/>
        </p:nvSpPr>
        <p:spPr>
          <a:xfrm>
            <a:off x="2424144" y="2151230"/>
            <a:ext cx="6180304" cy="40011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3. </a:t>
            </a:r>
            <a:r>
              <a:rPr lang="ar-SA" sz="2000" b="1" dirty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ل</a:t>
            </a:r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مجموعة من معلميه المسندين يشتمل على أهداف واضحة ومحاور محددة.</a:t>
            </a:r>
            <a:endParaRPr lang="ar-SA" sz="2000" b="1" dirty="0" smtClean="0">
              <a:ln w="18415" cmpd="sng">
                <a:noFill/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e_Hani" panose="02060603050605020204" pitchFamily="18" charset="-78"/>
              <a:cs typeface="AL-Mohanad Bold" pitchFamily="2" charset="-78"/>
            </a:endParaRPr>
          </a:p>
        </p:txBody>
      </p:sp>
      <p:sp>
        <p:nvSpPr>
          <p:cNvPr id="25" name="TextBox 1"/>
          <p:cNvSpPr txBox="1"/>
          <p:nvPr/>
        </p:nvSpPr>
        <p:spPr>
          <a:xfrm>
            <a:off x="4434428" y="5261138"/>
            <a:ext cx="4164080" cy="40011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1. ثلاثة أيام في العام الدراسي متصلة أو منفصلة .</a:t>
            </a:r>
            <a:endParaRPr lang="ar-SA" sz="2000" b="1" dirty="0" smtClean="0">
              <a:ln w="18415" cmpd="sng">
                <a:noFill/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e_Hani" panose="02060603050605020204" pitchFamily="18" charset="-78"/>
              <a:cs typeface="AL-Mohanad Bold" pitchFamily="2" charset="-78"/>
            </a:endParaRPr>
          </a:p>
        </p:txBody>
      </p:sp>
      <p:sp>
        <p:nvSpPr>
          <p:cNvPr id="22" name="TextBox 1"/>
          <p:cNvSpPr txBox="1"/>
          <p:nvPr/>
        </p:nvSpPr>
        <p:spPr>
          <a:xfrm>
            <a:off x="35496" y="5733256"/>
            <a:ext cx="8563012" cy="40011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2. تقدم لإجمالي المستهدفين من المعلمين المسندين وليس لكل واحد منهم , وبأي أسلوب إشرافي يراه المشرف.</a:t>
            </a:r>
            <a:endParaRPr lang="ar-SA" sz="2000" b="1" dirty="0" smtClean="0">
              <a:ln w="18415" cmpd="sng">
                <a:noFill/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e_Hani" panose="02060603050605020204" pitchFamily="18" charset="-78"/>
              <a:cs typeface="AL-Mohanad Bold" pitchFamily="2" charset="-78"/>
            </a:endParaRPr>
          </a:p>
        </p:txBody>
      </p:sp>
      <p:sp>
        <p:nvSpPr>
          <p:cNvPr id="23" name="TextBox 1"/>
          <p:cNvSpPr txBox="1"/>
          <p:nvPr/>
        </p:nvSpPr>
        <p:spPr>
          <a:xfrm>
            <a:off x="5270684" y="6197242"/>
            <a:ext cx="3327824" cy="40011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3.  شرطية أن يباشره المشرف بنفسه.</a:t>
            </a:r>
            <a:endParaRPr lang="ar-SA" sz="2000" b="1" dirty="0" smtClean="0">
              <a:ln w="18415" cmpd="sng">
                <a:noFill/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e_Hani" panose="02060603050605020204" pitchFamily="18" charset="-78"/>
              <a:cs typeface="AL-Mohanad Bold" pitchFamily="2" charset="-78"/>
            </a:endParaRPr>
          </a:p>
        </p:txBody>
      </p:sp>
      <p:sp>
        <p:nvSpPr>
          <p:cNvPr id="26" name="TextBox 1"/>
          <p:cNvSpPr txBox="1"/>
          <p:nvPr/>
        </p:nvSpPr>
        <p:spPr>
          <a:xfrm>
            <a:off x="35496" y="404664"/>
            <a:ext cx="2302804" cy="317009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كل مشاركة ل</a:t>
            </a:r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مشرف التربية البدنية </a:t>
            </a:r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مع الإدارة العامة للنشاط الطلابي لمدة لا تقل عن ثلاثة أيام يتم احتسابها </a:t>
            </a:r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لقاء تربوياً </a:t>
            </a:r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واحدا وبحد أعلى ستة أيام في العام الدراسي ويكون شاهدها إفادة مشاركة من الإدارة العامة للنشاط أو من رئيس القسم</a:t>
            </a:r>
            <a:endParaRPr lang="ar-SA" sz="2000" b="1" dirty="0" smtClean="0">
              <a:ln w="18415" cmpd="sng">
                <a:noFill/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e_Hani" panose="02060603050605020204" pitchFamily="18" charset="-78"/>
              <a:cs typeface="AL-Mohanad Bold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62078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11" grpId="0" animBg="1"/>
      <p:bldP spid="9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4" grpId="0" animBg="1"/>
      <p:bldP spid="25" grpId="0" animBg="1"/>
      <p:bldP spid="22" grpId="0" animBg="1"/>
      <p:bldP spid="23" grpId="0" animBg="1"/>
      <p:bldP spid="26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1475656" y="190962"/>
            <a:ext cx="6192688" cy="86177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ar-SA" sz="2500" b="1" dirty="0" smtClean="0">
                <a:ln w="18415" cmpd="sng">
                  <a:noFill/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مؤشر ممارسات التقويم الجماعية للفرق أو للفردية للمشرفين التربويين كما يراها قادة المدارس</a:t>
            </a:r>
            <a:endParaRPr lang="ar-SA" sz="2500" b="1" dirty="0">
              <a:ln w="18415" cmpd="sng">
                <a:noFill/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e_Hani" panose="02060603050605020204" pitchFamily="18" charset="-78"/>
              <a:cs typeface="AL-Mohanad Bold" pitchFamily="2" charset="-78"/>
            </a:endParaRPr>
          </a:p>
        </p:txBody>
      </p:sp>
      <p:sp>
        <p:nvSpPr>
          <p:cNvPr id="10" name="مربع نص 9"/>
          <p:cNvSpPr txBox="1"/>
          <p:nvPr/>
        </p:nvSpPr>
        <p:spPr>
          <a:xfrm rot="5400000">
            <a:off x="7293020" y="2103821"/>
            <a:ext cx="2070231" cy="400110"/>
          </a:xfrm>
          <a:prstGeom prst="rect">
            <a:avLst/>
          </a:prstGeom>
          <a:solidFill>
            <a:srgbClr val="FFC000"/>
          </a:solidFill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itchFamily="18" charset="-78"/>
                <a:cs typeface="AL-Mohanad Bold" pitchFamily="2" charset="-78"/>
              </a:rPr>
              <a:t>الضوابط و </a:t>
            </a:r>
            <a:r>
              <a:rPr lang="ar-S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itchFamily="18" charset="-78"/>
                <a:cs typeface="AL-Mohanad Bold" pitchFamily="2" charset="-78"/>
              </a:rPr>
              <a:t>التعليمات </a:t>
            </a:r>
            <a:endParaRPr lang="ar-SA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Arabic" pitchFamily="18" charset="-78"/>
              <a:cs typeface="AL-Mohanad Bold" pitchFamily="2" charset="-78"/>
            </a:endParaRPr>
          </a:p>
        </p:txBody>
      </p:sp>
      <p:sp>
        <p:nvSpPr>
          <p:cNvPr id="11" name="TextBox 1"/>
          <p:cNvSpPr txBox="1"/>
          <p:nvPr/>
        </p:nvSpPr>
        <p:spPr>
          <a:xfrm>
            <a:off x="1720608" y="1484784"/>
            <a:ext cx="6252312" cy="40011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1. يجيب قائد المدرسة على استطلاع إلكتروني حول ممارسات فرق التقويم. </a:t>
            </a:r>
            <a:endParaRPr lang="ar-SA" sz="2000" b="1" dirty="0" smtClean="0">
              <a:ln w="18415" cmpd="sng">
                <a:noFill/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e_Hani" panose="02060603050605020204" pitchFamily="18" charset="-78"/>
              <a:cs typeface="AL-Mohanad Bold" pitchFamily="2" charset="-78"/>
            </a:endParaRPr>
          </a:p>
        </p:txBody>
      </p:sp>
      <p:sp>
        <p:nvSpPr>
          <p:cNvPr id="12" name="TextBox 1"/>
          <p:cNvSpPr txBox="1"/>
          <p:nvPr/>
        </p:nvSpPr>
        <p:spPr>
          <a:xfrm>
            <a:off x="3347864" y="2060848"/>
            <a:ext cx="4619748" cy="40011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2. يرصد المتوسط لإدارة الإشراف أو مكتب التعليم.</a:t>
            </a:r>
            <a:endParaRPr lang="ar-SA" sz="2000" b="1" dirty="0" smtClean="0">
              <a:ln w="18415" cmpd="sng">
                <a:noFill/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e_Hani" panose="02060603050605020204" pitchFamily="18" charset="-78"/>
              <a:cs typeface="AL-Mohanad Bold" pitchFamily="2" charset="-78"/>
            </a:endParaRPr>
          </a:p>
        </p:txBody>
      </p:sp>
      <p:sp>
        <p:nvSpPr>
          <p:cNvPr id="19" name="مربع نص 18"/>
          <p:cNvSpPr txBox="1"/>
          <p:nvPr/>
        </p:nvSpPr>
        <p:spPr>
          <a:xfrm rot="5400000">
            <a:off x="7293020" y="5506197"/>
            <a:ext cx="2070231" cy="400110"/>
          </a:xfrm>
          <a:prstGeom prst="rect">
            <a:avLst/>
          </a:prstGeom>
          <a:solidFill>
            <a:srgbClr val="FFC000"/>
          </a:solidFill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itchFamily="18" charset="-78"/>
                <a:cs typeface="AL-Mohanad Bold" pitchFamily="2" charset="-78"/>
              </a:rPr>
              <a:t>الضوابط و </a:t>
            </a:r>
            <a:r>
              <a:rPr lang="ar-S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itchFamily="18" charset="-78"/>
                <a:cs typeface="AL-Mohanad Bold" pitchFamily="2" charset="-78"/>
              </a:rPr>
              <a:t>التعليمات </a:t>
            </a:r>
            <a:endParaRPr lang="ar-SA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Arabic" pitchFamily="18" charset="-78"/>
              <a:cs typeface="AL-Mohanad Bold" pitchFamily="2" charset="-78"/>
            </a:endParaRPr>
          </a:p>
        </p:txBody>
      </p:sp>
      <p:sp>
        <p:nvSpPr>
          <p:cNvPr id="22" name="مستطيل 21"/>
          <p:cNvSpPr/>
          <p:nvPr/>
        </p:nvSpPr>
        <p:spPr>
          <a:xfrm>
            <a:off x="1475656" y="3647346"/>
            <a:ext cx="6192688" cy="86177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ar-SA" sz="2500" b="1" dirty="0" smtClean="0">
                <a:ln w="18415" cmpd="sng">
                  <a:noFill/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مؤشر فاعلية دعم الإجراءات التصحيحية والوقائية كما يراها قادة المدارس</a:t>
            </a:r>
            <a:endParaRPr lang="ar-SA" sz="2500" b="1" dirty="0">
              <a:ln w="18415" cmpd="sng">
                <a:noFill/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e_Hani" panose="02060603050605020204" pitchFamily="18" charset="-78"/>
              <a:cs typeface="AL-Mohanad Bold" pitchFamily="2" charset="-78"/>
            </a:endParaRPr>
          </a:p>
        </p:txBody>
      </p:sp>
      <p:sp>
        <p:nvSpPr>
          <p:cNvPr id="23" name="TextBox 1"/>
          <p:cNvSpPr txBox="1"/>
          <p:nvPr/>
        </p:nvSpPr>
        <p:spPr>
          <a:xfrm>
            <a:off x="1720608" y="4869160"/>
            <a:ext cx="6151376" cy="707886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1. يجيب قائد المدرسة على استطلاع إلكتروني حول فاعلية الدعم للإجراءات التصحيحية والوقائية. </a:t>
            </a:r>
            <a:endParaRPr lang="ar-SA" sz="2000" b="1" dirty="0" smtClean="0">
              <a:ln w="18415" cmpd="sng">
                <a:noFill/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e_Hani" panose="02060603050605020204" pitchFamily="18" charset="-78"/>
              <a:cs typeface="AL-Mohanad Bold" pitchFamily="2" charset="-78"/>
            </a:endParaRPr>
          </a:p>
        </p:txBody>
      </p:sp>
      <p:sp>
        <p:nvSpPr>
          <p:cNvPr id="26" name="TextBox 1"/>
          <p:cNvSpPr txBox="1"/>
          <p:nvPr/>
        </p:nvSpPr>
        <p:spPr>
          <a:xfrm>
            <a:off x="3252236" y="5805264"/>
            <a:ext cx="4619748" cy="40011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2. يرصد المتوسط لإدارة الإشراف أو مكتب التعليم.</a:t>
            </a:r>
            <a:endParaRPr lang="ar-SA" sz="2000" b="1" dirty="0" smtClean="0">
              <a:ln w="18415" cmpd="sng">
                <a:noFill/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e_Hani" panose="02060603050605020204" pitchFamily="18" charset="-78"/>
              <a:cs typeface="AL-Mohanad Bold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37249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11" grpId="0" animBg="1"/>
      <p:bldP spid="12" grpId="0" animBg="1"/>
      <p:bldP spid="19" grpId="0" animBg="1"/>
      <p:bldP spid="22" grpId="0" animBg="1"/>
      <p:bldP spid="23" grpId="0" animBg="1"/>
      <p:bldP spid="26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1475656" y="190962"/>
            <a:ext cx="6192688" cy="4770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ar-SA" sz="2500" b="1" dirty="0" smtClean="0">
                <a:ln w="18415" cmpd="sng">
                  <a:noFill/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مؤشرات ترصدها الإدارة العامة للإشراف التربوي بالوزارة</a:t>
            </a:r>
            <a:endParaRPr lang="ar-SA" sz="2500" b="1" dirty="0">
              <a:ln w="18415" cmpd="sng">
                <a:noFill/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e_Hani" panose="02060603050605020204" pitchFamily="18" charset="-78"/>
              <a:cs typeface="AL-Mohanad Bold" pitchFamily="2" charset="-78"/>
            </a:endParaRPr>
          </a:p>
        </p:txBody>
      </p:sp>
      <p:sp>
        <p:nvSpPr>
          <p:cNvPr id="11" name="TextBox 1"/>
          <p:cNvSpPr txBox="1"/>
          <p:nvPr/>
        </p:nvSpPr>
        <p:spPr>
          <a:xfrm>
            <a:off x="1475656" y="908720"/>
            <a:ext cx="6652424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1. نتائج قياس بناء خطط المكاتب وإدارات الإشراف التربوي. ( </a:t>
            </a:r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يشكل لها فريق </a:t>
            </a:r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) .</a:t>
            </a:r>
            <a:endParaRPr lang="ar-SA" sz="2000" b="1" dirty="0" smtClean="0">
              <a:ln w="18415" cmpd="sng">
                <a:noFill/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e_Hani" panose="02060603050605020204" pitchFamily="18" charset="-78"/>
              <a:cs typeface="AL-Mohanad Bold" pitchFamily="2" charset="-78"/>
            </a:endParaRPr>
          </a:p>
        </p:txBody>
      </p:sp>
      <p:sp>
        <p:nvSpPr>
          <p:cNvPr id="13" name="TextBox 1"/>
          <p:cNvSpPr txBox="1"/>
          <p:nvPr/>
        </p:nvSpPr>
        <p:spPr>
          <a:xfrm>
            <a:off x="539552" y="1412776"/>
            <a:ext cx="7601116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2. نتائج قياس تنفيذ ( منجزات )خطط المكاتب وإدارات الإشراف التربوي. </a:t>
            </a:r>
            <a:r>
              <a:rPr lang="ar-SA" sz="2000" b="1" dirty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( </a:t>
            </a:r>
            <a:r>
              <a:rPr lang="ar-SA" sz="2000" b="1" dirty="0">
                <a:ln w="18415" cmpd="sng">
                  <a:noFill/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يشكل لها فريق </a:t>
            </a:r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).</a:t>
            </a:r>
            <a:endParaRPr lang="ar-SA" sz="2000" b="1" dirty="0">
              <a:ln w="18415" cmpd="sng">
                <a:noFill/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e_Hani" panose="02060603050605020204" pitchFamily="18" charset="-78"/>
              <a:cs typeface="AL-Mohanad Bold" pitchFamily="2" charset="-78"/>
            </a:endParaRPr>
          </a:p>
        </p:txBody>
      </p:sp>
      <p:sp>
        <p:nvSpPr>
          <p:cNvPr id="14" name="TextBox 1"/>
          <p:cNvSpPr txBox="1"/>
          <p:nvPr/>
        </p:nvSpPr>
        <p:spPr>
          <a:xfrm>
            <a:off x="4317798" y="1916832"/>
            <a:ext cx="382287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3. الدراسة الإجرائية </a:t>
            </a:r>
            <a:r>
              <a:rPr lang="ar-SA" sz="2000" b="1" dirty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( </a:t>
            </a:r>
            <a:r>
              <a:rPr lang="ar-SA" sz="2000" b="1" dirty="0">
                <a:ln w="18415" cmpd="sng">
                  <a:noFill/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يشكل لها فريق </a:t>
            </a:r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)</a:t>
            </a:r>
            <a:r>
              <a:rPr lang="ar-SA" sz="2000" b="1" dirty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.</a:t>
            </a:r>
            <a:endParaRPr lang="ar-SA" sz="2000" b="1" dirty="0">
              <a:ln w="18415" cmpd="sng">
                <a:noFill/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e_Hani" panose="02060603050605020204" pitchFamily="18" charset="-78"/>
              <a:cs typeface="AL-Mohanad Bold" pitchFamily="2" charset="-78"/>
            </a:endParaRPr>
          </a:p>
        </p:txBody>
      </p:sp>
      <p:sp>
        <p:nvSpPr>
          <p:cNvPr id="15" name="TextBox 1"/>
          <p:cNvSpPr txBox="1"/>
          <p:nvPr/>
        </p:nvSpPr>
        <p:spPr>
          <a:xfrm>
            <a:off x="5076056" y="2490729"/>
            <a:ext cx="3086924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4. ترتيب الإدارة في اختبار القدرات .</a:t>
            </a:r>
            <a:endParaRPr lang="ar-SA" sz="2000" b="1" dirty="0">
              <a:ln w="18415" cmpd="sng">
                <a:noFill/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e_Hani" panose="02060603050605020204" pitchFamily="18" charset="-78"/>
              <a:cs typeface="AL-Mohanad Bold" pitchFamily="2" charset="-78"/>
            </a:endParaRPr>
          </a:p>
        </p:txBody>
      </p:sp>
      <p:sp>
        <p:nvSpPr>
          <p:cNvPr id="16" name="TextBox 1"/>
          <p:cNvSpPr txBox="1"/>
          <p:nvPr/>
        </p:nvSpPr>
        <p:spPr>
          <a:xfrm>
            <a:off x="4067944" y="3067023"/>
            <a:ext cx="4095036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5. ترتيب الإدارة في الاختبار التحصيلي للطلاب.</a:t>
            </a:r>
            <a:endParaRPr lang="ar-SA" sz="2000" b="1" dirty="0">
              <a:ln w="18415" cmpd="sng">
                <a:noFill/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e_Hani" panose="02060603050605020204" pitchFamily="18" charset="-78"/>
              <a:cs typeface="AL-Mohanad Bold" pitchFamily="2" charset="-78"/>
            </a:endParaRPr>
          </a:p>
        </p:txBody>
      </p:sp>
      <p:sp>
        <p:nvSpPr>
          <p:cNvPr id="17" name="TextBox 1"/>
          <p:cNvSpPr txBox="1"/>
          <p:nvPr/>
        </p:nvSpPr>
        <p:spPr>
          <a:xfrm>
            <a:off x="1510928" y="2800236"/>
            <a:ext cx="1695862" cy="400110"/>
          </a:xfrm>
          <a:prstGeom prst="rect">
            <a:avLst/>
          </a:prstGeom>
          <a:solidFill>
            <a:schemeClr val="bg1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000" b="1" dirty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( </a:t>
            </a:r>
            <a:r>
              <a:rPr lang="ar-SA" sz="2000" b="1" dirty="0">
                <a:ln w="18415" cmpd="sng">
                  <a:noFill/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يشكل لها فريق </a:t>
            </a:r>
            <a:r>
              <a:rPr lang="ar-SA" sz="2000" b="1" dirty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)</a:t>
            </a:r>
          </a:p>
        </p:txBody>
      </p:sp>
      <p:cxnSp>
        <p:nvCxnSpPr>
          <p:cNvPr id="3" name="رابط كسهم مستقيم 2"/>
          <p:cNvCxnSpPr>
            <a:stCxn id="15" idx="1"/>
          </p:cNvCxnSpPr>
          <p:nvPr/>
        </p:nvCxnSpPr>
        <p:spPr>
          <a:xfrm flipH="1">
            <a:off x="3206790" y="2690784"/>
            <a:ext cx="1869266" cy="20005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رابط كسهم مستقيم 17"/>
          <p:cNvCxnSpPr>
            <a:stCxn id="16" idx="1"/>
            <a:endCxn id="17" idx="3"/>
          </p:cNvCxnSpPr>
          <p:nvPr/>
        </p:nvCxnSpPr>
        <p:spPr>
          <a:xfrm flipH="1" flipV="1">
            <a:off x="3206790" y="3000291"/>
            <a:ext cx="861154" cy="26678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"/>
          <p:cNvSpPr txBox="1"/>
          <p:nvPr/>
        </p:nvSpPr>
        <p:spPr>
          <a:xfrm>
            <a:off x="4340110" y="3573016"/>
            <a:ext cx="382287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6. تفعيل مؤشرات قيادة أداء المعلمين / المدرسي</a:t>
            </a:r>
            <a:endParaRPr lang="ar-SA" sz="2000" b="1" dirty="0">
              <a:ln w="18415" cmpd="sng">
                <a:noFill/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e_Hani" panose="02060603050605020204" pitchFamily="18" charset="-78"/>
              <a:cs typeface="AL-Mohanad Bold" pitchFamily="2" charset="-78"/>
            </a:endParaRPr>
          </a:p>
        </p:txBody>
      </p:sp>
      <p:sp>
        <p:nvSpPr>
          <p:cNvPr id="21" name="TextBox 1"/>
          <p:cNvSpPr txBox="1"/>
          <p:nvPr/>
        </p:nvSpPr>
        <p:spPr>
          <a:xfrm>
            <a:off x="539552" y="4221088"/>
            <a:ext cx="5399564" cy="132343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457200" indent="-457200">
              <a:buAutoNum type="arabicPeriod"/>
            </a:pPr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استكمال العمل على جميع المؤشرات سواء المعلم أو المدرسة.</a:t>
            </a:r>
          </a:p>
          <a:p>
            <a:pPr marL="457200" indent="-457200">
              <a:buAutoNum type="arabicPeriod"/>
            </a:pPr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أي خلل يعرض المكتب للحسم .</a:t>
            </a:r>
          </a:p>
          <a:p>
            <a:pPr marL="457200" indent="-457200">
              <a:buAutoNum type="arabicPeriod"/>
            </a:pPr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نقص أي مؤشر يؤثر على المكتب .</a:t>
            </a:r>
          </a:p>
          <a:p>
            <a:pPr marL="457200" indent="-457200">
              <a:buAutoNum type="arabicPeriod"/>
            </a:pPr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كثرة الشكاوي تعرض المكتب والإدارة للحسم .</a:t>
            </a:r>
            <a:endParaRPr lang="ar-SA" sz="2000" b="1" dirty="0">
              <a:ln w="18415" cmpd="sng">
                <a:noFill/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e_Hani" panose="02060603050605020204" pitchFamily="18" charset="-78"/>
              <a:cs typeface="AL-Mohanad Bold" pitchFamily="2" charset="-78"/>
            </a:endParaRPr>
          </a:p>
        </p:txBody>
      </p:sp>
      <p:sp>
        <p:nvSpPr>
          <p:cNvPr id="24" name="TextBox 1"/>
          <p:cNvSpPr txBox="1"/>
          <p:nvPr/>
        </p:nvSpPr>
        <p:spPr>
          <a:xfrm>
            <a:off x="4572000" y="5661248"/>
            <a:ext cx="382287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7. درجة مصداقية البيانات ( </a:t>
            </a:r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الفريق الوزاري</a:t>
            </a:r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)</a:t>
            </a:r>
            <a:endParaRPr lang="ar-SA" sz="2000" b="1" dirty="0">
              <a:ln w="18415" cmpd="sng">
                <a:noFill/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e_Hani" panose="02060603050605020204" pitchFamily="18" charset="-78"/>
              <a:cs typeface="AL-Mohanad Bold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40114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20" grpId="0" animBg="1"/>
      <p:bldP spid="21" grpId="0" animBg="1"/>
      <p:bldP spid="24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07" t="20348" r="19375" b="13272"/>
          <a:stretch/>
        </p:blipFill>
        <p:spPr bwMode="auto">
          <a:xfrm>
            <a:off x="0" y="260648"/>
            <a:ext cx="9144000" cy="6563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مستطيل 4"/>
          <p:cNvSpPr/>
          <p:nvPr/>
        </p:nvSpPr>
        <p:spPr>
          <a:xfrm>
            <a:off x="1475656" y="71626"/>
            <a:ext cx="6192688" cy="4770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ar-SA" sz="2500" b="1" dirty="0" smtClean="0">
                <a:ln w="18415" cmpd="sng">
                  <a:noFill/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مؤشرات رؤساء الأقسام</a:t>
            </a:r>
            <a:endParaRPr lang="ar-SA" sz="2500" b="1" dirty="0">
              <a:ln w="18415" cmpd="sng">
                <a:noFill/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e_Hani" panose="02060603050605020204" pitchFamily="18" charset="-78"/>
              <a:cs typeface="AL-Mohanad Bold" pitchFamily="2" charset="-78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332532" y="908720"/>
            <a:ext cx="8352928" cy="386259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ar-SA" sz="2500" b="1" dirty="0">
                <a:ln w="18415" cmpd="sng">
                  <a:noFill/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ملاحظات هامة:</a:t>
            </a:r>
          </a:p>
          <a:p>
            <a:pPr marL="457200" indent="-457200">
              <a:buAutoNum type="arabicPeriod"/>
            </a:pPr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المهمة </a:t>
            </a:r>
            <a:r>
              <a:rPr lang="ar-SA" sz="2000" b="1" dirty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الأساسية لرئيس </a:t>
            </a:r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القسم هي تتبع وتقدير الأثر الإشرافي للمشرف التربوي فهي عملية نوعية بحته , وعليها يقدم دعم وخبرات لهذا المشرف.</a:t>
            </a:r>
          </a:p>
          <a:p>
            <a:pPr marL="457200" indent="-457200">
              <a:buAutoNum type="arabicPeriod"/>
            </a:pPr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حتى يقوم رئيس القسم بهذا الدور يحتاج لمهارات أهمها :</a:t>
            </a:r>
          </a:p>
          <a:p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أ)  القدرة على التفريق بين الخبرة والتوصية والتوجيه .</a:t>
            </a:r>
          </a:p>
          <a:p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ب)  دراسة تحليل المحتوى  للبرامج المقدمة ( بمعنى تحويل الوصف إلى أرقام )</a:t>
            </a:r>
          </a:p>
          <a:p>
            <a:pPr marL="457200" indent="-457200">
              <a:buAutoNum type="arabicPeriod" startAt="3"/>
            </a:pPr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يقيس رئيس القسم جميع أعمال المشرف التربوي.</a:t>
            </a:r>
          </a:p>
          <a:p>
            <a:pPr marL="457200" indent="-457200">
              <a:buAutoNum type="arabicPeriod" startAt="3"/>
            </a:pPr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إذا لم يوجد في الإدارة التعليمية رئيس قسم تحول إلى الرئيس المباشر وينيب من يراه مناسب .</a:t>
            </a:r>
          </a:p>
          <a:p>
            <a:pPr marL="457200" indent="-457200">
              <a:buAutoNum type="arabicPeriod" startAt="3"/>
            </a:pPr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رئيس القسم يضع ترتيب لأنه خارجي , بينما الرئيس المباشر يوزع توزيع اجباري لأنه تقويم داخلي.</a:t>
            </a:r>
          </a:p>
          <a:p>
            <a:pPr marL="457200" indent="-457200">
              <a:buAutoNum type="arabicPeriod" startAt="3"/>
            </a:pPr>
            <a:r>
              <a:rPr lang="ar-SA" sz="2000" b="1" dirty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توزيع المشرفين </a:t>
            </a:r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وترتيبهم هو </a:t>
            </a:r>
            <a:r>
              <a:rPr lang="ar-SA" sz="2000" b="1" dirty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توزيع فئة التميز ( </a:t>
            </a:r>
            <a:r>
              <a:rPr lang="ar-SA" sz="2000" b="1" dirty="0">
                <a:ln w="18415" cmpd="sng">
                  <a:noFill/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مبدع   ,  احترافي   ,  خبير  ,  متميز ,   ممتاز </a:t>
            </a:r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).</a:t>
            </a:r>
          </a:p>
          <a:p>
            <a:pPr marL="457200" indent="-457200">
              <a:buAutoNum type="arabicPeriod" startAt="3"/>
            </a:pPr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يوزع رؤساء الأقسام حسب الأداء ثلاثي </a:t>
            </a:r>
            <a:r>
              <a:rPr lang="ar-SA" sz="2000" b="1" dirty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( </a:t>
            </a:r>
            <a:r>
              <a:rPr lang="ar-SA" sz="2000" b="1" dirty="0">
                <a:ln w="18415" cmpd="sng">
                  <a:noFill/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مبدع   ,  احترافي   ,  خبير </a:t>
            </a:r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 </a:t>
            </a:r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).</a:t>
            </a:r>
          </a:p>
          <a:p>
            <a:pPr marL="457200" indent="-457200">
              <a:buAutoNum type="arabicPeriod" startAt="3"/>
            </a:pPr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تحليل المحتوى للأعمال الكتابية عند المشرف بأخذ عينات من الاختبارات وبطاقات التعلم النشط...</a:t>
            </a:r>
            <a:endParaRPr lang="ar-SA" sz="2000" b="1" dirty="0">
              <a:ln w="18415" cmpd="sng">
                <a:noFill/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e_Hani" panose="02060603050605020204" pitchFamily="18" charset="-78"/>
              <a:cs typeface="AL-Mohanad Bold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73921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69" t="20623" r="20547" b="48400"/>
          <a:stretch/>
        </p:blipFill>
        <p:spPr bwMode="auto">
          <a:xfrm>
            <a:off x="107504" y="476672"/>
            <a:ext cx="9036496" cy="40626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1"/>
          <p:cNvSpPr txBox="1"/>
          <p:nvPr/>
        </p:nvSpPr>
        <p:spPr>
          <a:xfrm>
            <a:off x="2843808" y="620688"/>
            <a:ext cx="3822870" cy="47705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500" b="1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بطاقة تقييم أداء رئيس قسم</a:t>
            </a:r>
            <a:endParaRPr lang="ar-SA" sz="2500" b="1" dirty="0">
              <a:ln w="18415" cmpd="sng">
                <a:noFill/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e_Hani" panose="02060603050605020204" pitchFamily="18" charset="-78"/>
              <a:cs typeface="AL-Mohanad Bold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27741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74" t="21434" r="16979" b="27572"/>
          <a:stretch/>
        </p:blipFill>
        <p:spPr bwMode="auto">
          <a:xfrm>
            <a:off x="0" y="216024"/>
            <a:ext cx="9144000" cy="6669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1"/>
          <p:cNvSpPr txBox="1"/>
          <p:nvPr/>
        </p:nvSpPr>
        <p:spPr>
          <a:xfrm>
            <a:off x="5292080" y="143634"/>
            <a:ext cx="3822870" cy="477054"/>
          </a:xfrm>
          <a:prstGeom prst="rect">
            <a:avLst/>
          </a:prstGeom>
          <a:solidFill>
            <a:schemeClr val="bg1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500" b="1" dirty="0" smtClean="0">
                <a:ln w="18415" cmpd="sng">
                  <a:noFill/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نصاب رئيس القسم</a:t>
            </a:r>
            <a:endParaRPr lang="ar-SA" sz="2500" b="1" dirty="0">
              <a:ln w="18415" cmpd="sng">
                <a:noFill/>
                <a:prstDash val="solid"/>
              </a:ln>
              <a:solidFill>
                <a:srgbClr val="0070C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e_Hani" panose="02060603050605020204" pitchFamily="18" charset="-78"/>
              <a:cs typeface="AL-Mohanad Bold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04372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71" t="32277" r="16329" b="14313"/>
          <a:stretch/>
        </p:blipFill>
        <p:spPr bwMode="auto">
          <a:xfrm>
            <a:off x="0" y="620688"/>
            <a:ext cx="9144000" cy="623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مستطيل 4"/>
          <p:cNvSpPr/>
          <p:nvPr/>
        </p:nvSpPr>
        <p:spPr>
          <a:xfrm>
            <a:off x="1763688" y="19224"/>
            <a:ext cx="6192688" cy="4770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ar-SA" sz="2500" b="1" dirty="0" smtClean="0">
                <a:ln w="18415" cmpd="sng">
                  <a:noFill/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مؤشر تقييم جودة أداء المشرف التربوي ورئيس القسم</a:t>
            </a:r>
            <a:endParaRPr lang="ar-SA" sz="2500" b="1" dirty="0">
              <a:ln w="18415" cmpd="sng">
                <a:noFill/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e_Hani" panose="02060603050605020204" pitchFamily="18" charset="-78"/>
              <a:cs typeface="AL-Mohanad Bold" pitchFamily="2" charset="-78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35496" y="548680"/>
            <a:ext cx="9036496" cy="7078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المشرف التربوي ورئيس القسم يستهدف بأدائه إحداث تغير نوعي احترافي في رؤية وكفايات ومهارات المستفيد وهذا يتطلب أداء نوعيا يتصف بالجودة</a:t>
            </a:r>
            <a:endParaRPr lang="ar-SA" sz="2500" b="1" dirty="0">
              <a:ln w="18415" cmpd="sng">
                <a:noFill/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e_Hani" panose="02060603050605020204" pitchFamily="18" charset="-78"/>
              <a:cs typeface="AL-Mohanad Bold" pitchFamily="2" charset="-78"/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7236296" y="2564904"/>
            <a:ext cx="1699704" cy="55399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ar-SA" sz="3000" b="1" dirty="0" smtClean="0">
                <a:ln w="18415" cmpd="sng">
                  <a:noFill/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المشرف</a:t>
            </a:r>
            <a:endParaRPr lang="ar-SA" sz="3000" b="1" dirty="0">
              <a:ln w="18415" cmpd="sng">
                <a:noFill/>
                <a:prstDash val="solid"/>
              </a:ln>
              <a:solidFill>
                <a:srgbClr val="0070C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e_Hani" panose="02060603050605020204" pitchFamily="18" charset="-78"/>
              <a:cs typeface="AL-Mohanad Bold" pitchFamily="2" charset="-78"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7236296" y="5301208"/>
            <a:ext cx="1699704" cy="55399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ar-SA" sz="3000" b="1" dirty="0" smtClean="0">
                <a:ln w="18415" cmpd="sng">
                  <a:noFill/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رئيس القسم</a:t>
            </a:r>
            <a:endParaRPr lang="ar-SA" sz="3000" b="1" dirty="0">
              <a:ln w="18415" cmpd="sng">
                <a:noFill/>
                <a:prstDash val="solid"/>
              </a:ln>
              <a:solidFill>
                <a:srgbClr val="0070C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e_Hani" panose="02060603050605020204" pitchFamily="18" charset="-78"/>
              <a:cs typeface="AL-Mohanad Bold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76117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1763689" y="5791476"/>
            <a:ext cx="604867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ar-SA" sz="2000" b="1" dirty="0" smtClean="0">
                <a:ln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e_Hani" panose="02060603050605020204" pitchFamily="18" charset="-78"/>
                <a:cs typeface="ae_Hani" panose="02060603050605020204" pitchFamily="18" charset="-78"/>
              </a:rPr>
              <a:t>أخوكم أخصائي التقويم : منصور بن محمد المطيري </a:t>
            </a:r>
            <a:endParaRPr lang="ar-SA" sz="2000" b="1" dirty="0" smtClean="0">
              <a:ln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e_Hani" panose="02060603050605020204" pitchFamily="18" charset="-78"/>
              <a:cs typeface="ae_Hani" panose="02060603050605020204" pitchFamily="18" charset="-78"/>
            </a:endParaRPr>
          </a:p>
          <a:p>
            <a:pPr algn="ctr"/>
            <a:r>
              <a:rPr lang="ar-SA" sz="2000" b="1" dirty="0" smtClean="0">
                <a:ln>
                  <a:prstDash val="solid"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e_Hani" panose="02060603050605020204" pitchFamily="18" charset="-78"/>
                <a:cs typeface="ae_Hani" panose="02060603050605020204" pitchFamily="18" charset="-78"/>
              </a:rPr>
              <a:t>عنيزة</a:t>
            </a:r>
            <a:endParaRPr lang="ar-SA" sz="1400" b="1" dirty="0">
              <a:ln>
                <a:prstDash val="solid"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e_Hani" panose="02060603050605020204" pitchFamily="18" charset="-78"/>
              <a:cs typeface="ae_Hani" panose="02060603050605020204" pitchFamily="18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99592" y="1884888"/>
            <a:ext cx="7704856" cy="240065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e_AlHor" panose="02060603050605020204" pitchFamily="18" charset="-78"/>
                <a:cs typeface="AL-Mohanad Bold" pitchFamily="2" charset="-78"/>
              </a:rPr>
              <a:t>ختاماً: كما قال الرسول صلى الله عليه وسلم « من لا يشكر الناس لا يشكر الله  ,, </a:t>
            </a:r>
          </a:p>
          <a:p>
            <a:pPr algn="ctr"/>
            <a:r>
              <a:rPr lang="ar-SA" sz="3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e_AlHor" panose="02060603050605020204" pitchFamily="18" charset="-78"/>
                <a:cs typeface="AL-Mohanad Bold" pitchFamily="2" charset="-78"/>
              </a:rPr>
              <a:t>شكرا لكل من ساهم في انجاح هذا البرنامج </a:t>
            </a:r>
          </a:p>
          <a:p>
            <a:pPr algn="ctr"/>
            <a:r>
              <a:rPr lang="ar-SA" sz="3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e_AlHor" panose="02060603050605020204" pitchFamily="18" charset="-78"/>
                <a:cs typeface="AL-Mohanad Bold" pitchFamily="2" charset="-78"/>
              </a:rPr>
              <a:t>وأسأل الله أن  نكون عن حسن الظن. </a:t>
            </a:r>
          </a:p>
          <a:p>
            <a:pPr algn="ctr"/>
            <a:endParaRPr lang="ar-SA" sz="30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e_AlHor" panose="02060603050605020204" pitchFamily="18" charset="-78"/>
              <a:cs typeface="AL-Mohanad Bold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88852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13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58006" y="138074"/>
            <a:ext cx="8751198" cy="55399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Papa"/>
                <a:cs typeface="AL-Mohanad Bold" pitchFamily="2" charset="-78"/>
              </a:rPr>
              <a:t>الزيارة التشخيصية للتحصيل الدراسي التي يجريها المشرف وقائد المدرسة </a:t>
            </a:r>
            <a:endParaRPr lang="ar-SA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 Papa"/>
              <a:cs typeface="AL-Mohanad Bold" pitchFamily="2" charset="-78"/>
            </a:endParaRPr>
          </a:p>
        </p:txBody>
      </p:sp>
      <p:sp>
        <p:nvSpPr>
          <p:cNvPr id="9" name="عنصر نائب للمحتوى 8"/>
          <p:cNvSpPr>
            <a:spLocks noGrp="1"/>
          </p:cNvSpPr>
          <p:nvPr>
            <p:ph idx="1"/>
          </p:nvPr>
        </p:nvSpPr>
        <p:spPr>
          <a:xfrm>
            <a:off x="305272" y="3068960"/>
            <a:ext cx="8587208" cy="1224136"/>
          </a:xfrm>
          <a:ln>
            <a:solidFill>
              <a:srgbClr val="2315D3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ar-SA" sz="2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itchFamily="18" charset="-78"/>
                <a:cs typeface="AL-Mohanad Bold" pitchFamily="2" charset="-78"/>
              </a:rPr>
              <a:t>القيمة المضافة للتحصيل الدراسي </a:t>
            </a:r>
            <a:r>
              <a:rPr lang="ar-SA" sz="2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itchFamily="18" charset="-78"/>
                <a:cs typeface="AL-Mohanad Bold" pitchFamily="2" charset="-78"/>
              </a:rPr>
              <a:t>: </a:t>
            </a:r>
            <a:r>
              <a:rPr lang="ar-SA" sz="25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itchFamily="18" charset="-78"/>
                <a:cs typeface="AL-Mohanad Bold" pitchFamily="2" charset="-78"/>
              </a:rPr>
              <a:t>يقصد </a:t>
            </a:r>
            <a:r>
              <a:rPr lang="ar-SA" sz="25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itchFamily="18" charset="-78"/>
                <a:cs typeface="AL-Mohanad Bold" pitchFamily="2" charset="-78"/>
              </a:rPr>
              <a:t>بها كل </a:t>
            </a:r>
            <a:r>
              <a:rPr lang="ar-SA" sz="25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itchFamily="18" charset="-78"/>
                <a:cs typeface="AL-Mohanad Bold" pitchFamily="2" charset="-78"/>
              </a:rPr>
              <a:t>ما اضافه </a:t>
            </a:r>
            <a:r>
              <a:rPr lang="ar-SA" sz="25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itchFamily="18" charset="-78"/>
                <a:cs typeface="AL-Mohanad Bold" pitchFamily="2" charset="-78"/>
              </a:rPr>
              <a:t>المعلم للتحصيل الدراسي من المعارف </a:t>
            </a:r>
            <a:r>
              <a:rPr lang="ar-SA" sz="25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itchFamily="18" charset="-78"/>
                <a:cs typeface="AL-Mohanad Bold" pitchFamily="2" charset="-78"/>
              </a:rPr>
              <a:t>والمهارات من </a:t>
            </a:r>
            <a:r>
              <a:rPr lang="ar-SA" sz="25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itchFamily="18" charset="-78"/>
                <a:cs typeface="AL-Mohanad Bold" pitchFamily="2" charset="-78"/>
              </a:rPr>
              <a:t>الحد </a:t>
            </a:r>
            <a:r>
              <a:rPr lang="ar-SA" sz="25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itchFamily="18" charset="-78"/>
                <a:cs typeface="AL-Mohanad Bold" pitchFamily="2" charset="-78"/>
              </a:rPr>
              <a:t>الأدنى ( المفاهيم الأساسية </a:t>
            </a:r>
            <a:r>
              <a:rPr lang="ar-SA" sz="25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itchFamily="18" charset="-78"/>
                <a:cs typeface="AL-Mohanad Bold" pitchFamily="2" charset="-78"/>
              </a:rPr>
              <a:t>للمقرر والمعلومات البسيطة والسهلة والمتوسطة في </a:t>
            </a:r>
            <a:r>
              <a:rPr lang="ar-SA" sz="25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itchFamily="18" charset="-78"/>
                <a:cs typeface="AL-Mohanad Bold" pitchFamily="2" charset="-78"/>
              </a:rPr>
              <a:t>المقرر ) .</a:t>
            </a:r>
            <a:endParaRPr lang="ar-SA" sz="25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Arabic" pitchFamily="18" charset="-78"/>
              <a:cs typeface="AL-Mohanad Bold" pitchFamily="2" charset="-78"/>
            </a:endParaRPr>
          </a:p>
        </p:txBody>
      </p:sp>
      <p:sp>
        <p:nvSpPr>
          <p:cNvPr id="11" name="مستطيل مستدير الزوايا 10"/>
          <p:cNvSpPr/>
          <p:nvPr/>
        </p:nvSpPr>
        <p:spPr>
          <a:xfrm>
            <a:off x="4950296" y="1988840"/>
            <a:ext cx="4064130" cy="100811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ar-SA" sz="22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itchFamily="18" charset="-78"/>
                <a:cs typeface="AL-Mohanad Bold" pitchFamily="2" charset="-78"/>
              </a:rPr>
              <a:t>زيارة صفية </a:t>
            </a:r>
            <a:r>
              <a:rPr lang="ar-SA" sz="2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itchFamily="18" charset="-78"/>
                <a:cs typeface="AL-Mohanad Bold" pitchFamily="2" charset="-78"/>
              </a:rPr>
              <a:t> لتقويم (</a:t>
            </a:r>
            <a:r>
              <a:rPr lang="ar-SA" sz="2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itchFamily="18" charset="-78"/>
                <a:cs typeface="AL-Mohanad Bold" pitchFamily="2" charset="-78"/>
              </a:rPr>
              <a:t>الأداء الفني </a:t>
            </a:r>
            <a:r>
              <a:rPr lang="ar-SA" sz="2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itchFamily="18" charset="-78"/>
                <a:cs typeface="AL-Mohanad Bold" pitchFamily="2" charset="-78"/>
              </a:rPr>
              <a:t>) </a:t>
            </a:r>
            <a:r>
              <a:rPr lang="ar-SA" sz="22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itchFamily="18" charset="-78"/>
                <a:cs typeface="AL-Mohanad Bold" pitchFamily="2" charset="-78"/>
              </a:rPr>
              <a:t>للمعلم </a:t>
            </a:r>
            <a:r>
              <a:rPr lang="ar-SA" sz="2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itchFamily="18" charset="-78"/>
                <a:cs typeface="AL-Mohanad Bold" pitchFamily="2" charset="-78"/>
              </a:rPr>
              <a:t>التي </a:t>
            </a:r>
            <a:r>
              <a:rPr lang="ar-SA" sz="22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itchFamily="18" charset="-78"/>
                <a:cs typeface="AL-Mohanad Bold" pitchFamily="2" charset="-78"/>
              </a:rPr>
              <a:t>يقيس في كل كفايات </a:t>
            </a:r>
            <a:r>
              <a:rPr lang="ar-SA" sz="2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itchFamily="18" charset="-78"/>
                <a:cs typeface="AL-Mohanad Bold" pitchFamily="2" charset="-78"/>
              </a:rPr>
              <a:t>التدريس.</a:t>
            </a:r>
          </a:p>
          <a:p>
            <a:pPr algn="ctr"/>
            <a:r>
              <a:rPr lang="ar-SA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itchFamily="18" charset="-78"/>
                <a:cs typeface="AL-Mohanad Bold" pitchFamily="2" charset="-78"/>
              </a:rPr>
              <a:t>(تكون بنسبة 50% من المعلمين)</a:t>
            </a:r>
            <a:endParaRPr lang="ar-SA" sz="2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Arabic" pitchFamily="18" charset="-78"/>
              <a:cs typeface="AL-Mohanad Bold" pitchFamily="2" charset="-78"/>
            </a:endParaRPr>
          </a:p>
        </p:txBody>
      </p:sp>
      <p:sp>
        <p:nvSpPr>
          <p:cNvPr id="17" name="مستطيل مستدير الزوايا 16"/>
          <p:cNvSpPr/>
          <p:nvPr/>
        </p:nvSpPr>
        <p:spPr>
          <a:xfrm>
            <a:off x="2504193" y="879114"/>
            <a:ext cx="4374232" cy="72008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ar-SA" sz="3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itchFamily="18" charset="-78"/>
                <a:cs typeface="AL-Mohanad Bold" pitchFamily="2" charset="-78"/>
              </a:rPr>
              <a:t>يزور المشرف  المعلم في </a:t>
            </a:r>
            <a:r>
              <a:rPr lang="ar-SA" sz="3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itchFamily="18" charset="-78"/>
                <a:cs typeface="AL-Mohanad Bold" pitchFamily="2" charset="-78"/>
              </a:rPr>
              <a:t>العام </a:t>
            </a:r>
            <a:r>
              <a:rPr lang="ar-SA" sz="3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itchFamily="18" charset="-78"/>
                <a:cs typeface="AL-Mohanad Bold" pitchFamily="2" charset="-78"/>
              </a:rPr>
              <a:t>زيارتان</a:t>
            </a:r>
            <a:endParaRPr lang="ar-SA" sz="30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Arabic" pitchFamily="18" charset="-78"/>
              <a:cs typeface="AL-Mohanad Bold" pitchFamily="2" charset="-78"/>
            </a:endParaRPr>
          </a:p>
        </p:txBody>
      </p:sp>
      <p:sp>
        <p:nvSpPr>
          <p:cNvPr id="18" name="مستطيل مستدير الزوايا 17"/>
          <p:cNvSpPr/>
          <p:nvPr/>
        </p:nvSpPr>
        <p:spPr>
          <a:xfrm>
            <a:off x="835050" y="1995913"/>
            <a:ext cx="3856259" cy="100103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endParaRPr lang="ar-SA" sz="2200" b="1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Arabic" pitchFamily="18" charset="-78"/>
              <a:cs typeface="AL-Mohanad Bold" pitchFamily="2" charset="-78"/>
            </a:endParaRPr>
          </a:p>
          <a:p>
            <a:r>
              <a:rPr lang="ar-SA" sz="2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itchFamily="18" charset="-78"/>
                <a:cs typeface="AL-Mohanad Bold" pitchFamily="2" charset="-78"/>
              </a:rPr>
              <a:t>زيارة </a:t>
            </a:r>
            <a:r>
              <a:rPr lang="ar-SA" sz="22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itchFamily="18" charset="-78"/>
                <a:cs typeface="AL-Mohanad Bold" pitchFamily="2" charset="-78"/>
              </a:rPr>
              <a:t>صفية لتشخيص التحصيل الدراسي لطالب والتي تسمى </a:t>
            </a:r>
            <a:r>
              <a:rPr lang="ar-SA" sz="2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itchFamily="18" charset="-78"/>
                <a:cs typeface="AL-Mohanad Bold" pitchFamily="2" charset="-78"/>
              </a:rPr>
              <a:t>( </a:t>
            </a:r>
            <a:r>
              <a:rPr lang="ar-SA" sz="2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itchFamily="18" charset="-78"/>
                <a:cs typeface="AL-Mohanad Bold" pitchFamily="2" charset="-78"/>
              </a:rPr>
              <a:t>القيمة المضافة </a:t>
            </a:r>
            <a:r>
              <a:rPr lang="ar-SA" sz="2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itchFamily="18" charset="-78"/>
                <a:cs typeface="AL-Mohanad Bold" pitchFamily="2" charset="-78"/>
              </a:rPr>
              <a:t>).</a:t>
            </a:r>
          </a:p>
          <a:p>
            <a:r>
              <a:rPr lang="ar-SA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itchFamily="18" charset="-78"/>
                <a:cs typeface="AL-Mohanad Bold" pitchFamily="2" charset="-78"/>
              </a:rPr>
              <a:t>(تكون بنسبة 50% من المعلمين)</a:t>
            </a:r>
          </a:p>
          <a:p>
            <a:endParaRPr lang="ar-SA" sz="22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Arabic" pitchFamily="18" charset="-78"/>
              <a:cs typeface="AL-Mohanad Bold" pitchFamily="2" charset="-78"/>
            </a:endParaRPr>
          </a:p>
        </p:txBody>
      </p:sp>
      <p:cxnSp>
        <p:nvCxnSpPr>
          <p:cNvPr id="4" name="رابط كسهم مستقيم 3"/>
          <p:cNvCxnSpPr/>
          <p:nvPr/>
        </p:nvCxnSpPr>
        <p:spPr>
          <a:xfrm flipH="1">
            <a:off x="4254736" y="1569974"/>
            <a:ext cx="666328" cy="36004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رابط كسهم مستقيم 11"/>
          <p:cNvCxnSpPr/>
          <p:nvPr/>
        </p:nvCxnSpPr>
        <p:spPr>
          <a:xfrm>
            <a:off x="4950296" y="1599387"/>
            <a:ext cx="557808" cy="36004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مستطيل مستدير الزوايا 22"/>
          <p:cNvSpPr/>
          <p:nvPr/>
        </p:nvSpPr>
        <p:spPr>
          <a:xfrm>
            <a:off x="202022" y="4722571"/>
            <a:ext cx="8114394" cy="173076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marL="457200" indent="-457200">
              <a:buAutoNum type="arabicPeriod"/>
            </a:pPr>
            <a:r>
              <a:rPr lang="ar-SA" sz="2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itchFamily="18" charset="-78"/>
                <a:cs typeface="AL-Mohanad Bold" pitchFamily="2" charset="-78"/>
              </a:rPr>
              <a:t>قائد المدرسة يعمل نفس عمل المشرف لكن بطريقة عكسية .</a:t>
            </a:r>
          </a:p>
          <a:p>
            <a:pPr marL="457200" indent="-457200">
              <a:buAutoNum type="arabicPeriod"/>
            </a:pPr>
            <a:r>
              <a:rPr lang="ar-SA" sz="2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itchFamily="18" charset="-78"/>
                <a:cs typeface="AL-Mohanad Bold" pitchFamily="2" charset="-78"/>
              </a:rPr>
              <a:t>لا بد يكون هناك تنسيق بين المشرف والقائد من أجل الزيارات لهدف القياس المستمر.</a:t>
            </a:r>
          </a:p>
          <a:p>
            <a:pPr marL="457200" indent="-457200">
              <a:buAutoNum type="arabicPeriod"/>
            </a:pPr>
            <a:r>
              <a:rPr lang="ar-SA" sz="2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itchFamily="18" charset="-78"/>
                <a:cs typeface="AL-Mohanad Bold" pitchFamily="2" charset="-78"/>
              </a:rPr>
              <a:t>يلزم قائد المدرسة باستهداف المعلمين الذين لم يتم تشخيص التحصيل لهم من قبل المشرف</a:t>
            </a:r>
          </a:p>
          <a:p>
            <a:pPr marL="457200" indent="-457200">
              <a:buAutoNum type="arabicPeriod"/>
            </a:pPr>
            <a:r>
              <a:rPr lang="ar-SA" sz="2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itchFamily="18" charset="-78"/>
                <a:cs typeface="AL-Mohanad Bold" pitchFamily="2" charset="-78"/>
              </a:rPr>
              <a:t>الزيارة التشخصية للتحصيل الدراسي التي ينفذها قائد المدرسة تسمى ( </a:t>
            </a:r>
            <a:r>
              <a:rPr lang="ar-SA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itchFamily="18" charset="-78"/>
                <a:cs typeface="AL-Mohanad Bold" pitchFamily="2" charset="-78"/>
              </a:rPr>
              <a:t>التحصيل الدراسي</a:t>
            </a:r>
            <a:r>
              <a:rPr lang="ar-SA" sz="2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itchFamily="18" charset="-78"/>
                <a:cs typeface="AL-Mohanad Bold" pitchFamily="2" charset="-78"/>
              </a:rPr>
              <a:t>)</a:t>
            </a:r>
            <a:endParaRPr lang="ar-SA" sz="20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Arabic" pitchFamily="18" charset="-78"/>
              <a:cs typeface="AL-Mohanad Bold" pitchFamily="2" charset="-78"/>
            </a:endParaRPr>
          </a:p>
        </p:txBody>
      </p:sp>
      <p:sp>
        <p:nvSpPr>
          <p:cNvPr id="25" name="مربع نص 24"/>
          <p:cNvSpPr txBox="1"/>
          <p:nvPr/>
        </p:nvSpPr>
        <p:spPr>
          <a:xfrm rot="5400000">
            <a:off x="8002154" y="5142230"/>
            <a:ext cx="1213989" cy="400110"/>
          </a:xfrm>
          <a:prstGeom prst="rect">
            <a:avLst/>
          </a:prstGeom>
          <a:solidFill>
            <a:srgbClr val="FF0000"/>
          </a:solidFill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itchFamily="18" charset="-78"/>
                <a:cs typeface="AL-Mohanad Bold" pitchFamily="2" charset="-78"/>
              </a:rPr>
              <a:t>ملاحظات</a:t>
            </a:r>
          </a:p>
        </p:txBody>
      </p:sp>
    </p:spTree>
    <p:extLst>
      <p:ext uri="{BB962C8B-B14F-4D97-AF65-F5344CB8AC3E}">
        <p14:creationId xmlns:p14="http://schemas.microsoft.com/office/powerpoint/2010/main" val="3277852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7" y="548680"/>
            <a:ext cx="7416824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000" b="1" dirty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1. مدة الاختبارات لا يقل عن ٢٥دقيقة ولا يزيد عن ٣٠دقيقة 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115617" y="1052736"/>
            <a:ext cx="7444074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000" b="1" dirty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2. أن يستهدف الاختبار الحد الأدنى والأوسط من مستوى التحصيل الدراسي ويبتعد عن اسئلة التحدي ومهارات التفكير العليا </a:t>
            </a:r>
            <a:r>
              <a:rPr lang="ar-SA" sz="2000" dirty="0"/>
              <a:t>.</a:t>
            </a:r>
            <a:endParaRPr lang="ar-SA" sz="2000" dirty="0">
              <a:solidFill>
                <a:srgbClr val="00B050"/>
              </a:solidFill>
              <a:cs typeface="AL-Mohanad Bold" pitchFamily="2" charset="-78"/>
            </a:endParaRPr>
          </a:p>
        </p:txBody>
      </p:sp>
      <p:sp>
        <p:nvSpPr>
          <p:cNvPr id="26" name="TextBox 16"/>
          <p:cNvSpPr txBox="1"/>
          <p:nvPr/>
        </p:nvSpPr>
        <p:spPr>
          <a:xfrm>
            <a:off x="1115617" y="1804754"/>
            <a:ext cx="7444074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>
              <a:defRPr/>
            </a:pPr>
            <a:r>
              <a:rPr lang="ar-SA" sz="2000" b="1" dirty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3. أن يشمل الاختبار جميع المحاور الأساسية فيما سبق دراسته من المقرر.</a:t>
            </a:r>
          </a:p>
        </p:txBody>
      </p:sp>
      <p:sp>
        <p:nvSpPr>
          <p:cNvPr id="27" name="TextBox 16"/>
          <p:cNvSpPr txBox="1"/>
          <p:nvPr/>
        </p:nvSpPr>
        <p:spPr>
          <a:xfrm>
            <a:off x="1115617" y="2276872"/>
            <a:ext cx="7444074" cy="40011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>
              <a:defRPr/>
            </a:pPr>
            <a:r>
              <a:rPr lang="ar-SA" sz="2000" b="1" dirty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4. أن يشمل الاختبار ٤٠٪ من المقرر حداً ادنى.</a:t>
            </a:r>
          </a:p>
        </p:txBody>
      </p:sp>
      <p:sp>
        <p:nvSpPr>
          <p:cNvPr id="28" name="TextBox 16"/>
          <p:cNvSpPr txBox="1"/>
          <p:nvPr/>
        </p:nvSpPr>
        <p:spPr>
          <a:xfrm>
            <a:off x="1115617" y="2780928"/>
            <a:ext cx="7444074" cy="70788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000" b="1" dirty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5. المعلم المتأخر في تدريس المقرر عن الحد المقبول يكون الاختبار فيما وصل إليه الطالب ويحسم عليه من نقاط الأداء </a:t>
            </a:r>
            <a:r>
              <a:rPr lang="ar-SA" sz="2000" b="1" dirty="0">
                <a:ln w="18415" cmpd="sng">
                  <a:noFill/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(</a:t>
            </a:r>
            <a:r>
              <a:rPr lang="ar-SA" sz="2000" b="1" dirty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 </a:t>
            </a:r>
            <a:r>
              <a:rPr lang="ar-SA" sz="2000" b="1" dirty="0">
                <a:ln w="18415" cmpd="sng">
                  <a:noFill/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من مؤشر استكمال المقرر ) </a:t>
            </a:r>
            <a:r>
              <a:rPr lang="ar-SA" b="1" dirty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.</a:t>
            </a:r>
            <a:endParaRPr lang="ar-SA" dirty="0">
              <a:latin typeface="Adobe Arabic" pitchFamily="18" charset="-78"/>
              <a:cs typeface="AL-Mohanad Bold" pitchFamily="2" charset="-78"/>
            </a:endParaRPr>
          </a:p>
        </p:txBody>
      </p:sp>
      <p:sp>
        <p:nvSpPr>
          <p:cNvPr id="29" name="TextBox 16"/>
          <p:cNvSpPr txBox="1"/>
          <p:nvPr/>
        </p:nvSpPr>
        <p:spPr>
          <a:xfrm>
            <a:off x="1115617" y="3573016"/>
            <a:ext cx="7444074" cy="40011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>
              <a:defRPr/>
            </a:pPr>
            <a:r>
              <a:rPr lang="ar-SA" sz="2000" b="1" dirty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6. أن تكون الأسئلة متنوعة بين المقالي والموضوعي.</a:t>
            </a:r>
          </a:p>
        </p:txBody>
      </p:sp>
      <p:sp>
        <p:nvSpPr>
          <p:cNvPr id="30" name="TextBox 16"/>
          <p:cNvSpPr txBox="1"/>
          <p:nvPr/>
        </p:nvSpPr>
        <p:spPr>
          <a:xfrm>
            <a:off x="1115617" y="4077072"/>
            <a:ext cx="7444074" cy="40011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>
              <a:defRPr/>
            </a:pPr>
            <a:r>
              <a:rPr lang="ar-SA" sz="2000" b="1" dirty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7. أن تكون الأسئلة مباشرة مما هو منصوص عليه في المقرر تحديداً.</a:t>
            </a:r>
          </a:p>
        </p:txBody>
      </p:sp>
      <p:sp>
        <p:nvSpPr>
          <p:cNvPr id="31" name="TextBox 16"/>
          <p:cNvSpPr txBox="1"/>
          <p:nvPr/>
        </p:nvSpPr>
        <p:spPr>
          <a:xfrm>
            <a:off x="1115617" y="4581128"/>
            <a:ext cx="7444074" cy="70788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>
              <a:defRPr/>
            </a:pPr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8. لا  </a:t>
            </a:r>
            <a:r>
              <a:rPr lang="ar-SA" sz="2000" b="1" dirty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تزيد </a:t>
            </a:r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الأسئلة </a:t>
            </a:r>
            <a:r>
              <a:rPr lang="ar-SA" sz="2000" b="1" dirty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عن صفحة واحدة وتكون </a:t>
            </a:r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الإجابة </a:t>
            </a:r>
            <a:r>
              <a:rPr lang="ar-SA" sz="2000" b="1" dirty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في ورقة </a:t>
            </a:r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الأسئلة </a:t>
            </a:r>
            <a:r>
              <a:rPr lang="ar-SA" sz="2000" b="1" dirty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نفسها مع زمن </a:t>
            </a:r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الاختبار </a:t>
            </a:r>
            <a:r>
              <a:rPr lang="ar-SA" sz="2000" b="1" dirty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المقرر وال تشمل ورقة </a:t>
            </a:r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الأسئلة </a:t>
            </a:r>
            <a:r>
              <a:rPr lang="ar-SA" sz="2000" b="1" dirty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أية بيانات سوى اسم الطالب .</a:t>
            </a:r>
          </a:p>
        </p:txBody>
      </p:sp>
      <p:sp>
        <p:nvSpPr>
          <p:cNvPr id="32" name="TextBox 1"/>
          <p:cNvSpPr txBox="1"/>
          <p:nvPr/>
        </p:nvSpPr>
        <p:spPr>
          <a:xfrm>
            <a:off x="1115617" y="5445224"/>
            <a:ext cx="7444074" cy="10156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9. توزع </a:t>
            </a:r>
            <a:r>
              <a:rPr lang="ar-SA" sz="2000" b="1" dirty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درجات إجابة الطالب عن </a:t>
            </a:r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الأسئلة </a:t>
            </a:r>
            <a:r>
              <a:rPr lang="ar-SA" sz="2000" b="1" dirty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على النحو التالي </a:t>
            </a:r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: </a:t>
            </a:r>
          </a:p>
          <a:p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أ. </a:t>
            </a:r>
            <a:r>
              <a:rPr lang="ar-SA" sz="2000" b="1" dirty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١٣درجة على المعارف والمهارات من المستوى </a:t>
            </a:r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الأدنى (السهل) .</a:t>
            </a:r>
          </a:p>
          <a:p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ب. </a:t>
            </a:r>
            <a:r>
              <a:rPr lang="ar-SA" sz="2000" b="1" dirty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7 درجات على المستوى </a:t>
            </a:r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الأوسط </a:t>
            </a:r>
            <a:r>
              <a:rPr lang="ar-SA" sz="2000" b="1" dirty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)متوسط(</a:t>
            </a:r>
          </a:p>
        </p:txBody>
      </p:sp>
      <p:sp>
        <p:nvSpPr>
          <p:cNvPr id="33" name="مستطيل 32"/>
          <p:cNvSpPr/>
          <p:nvPr/>
        </p:nvSpPr>
        <p:spPr>
          <a:xfrm>
            <a:off x="827584" y="116632"/>
            <a:ext cx="8064897" cy="43088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ar-SA" sz="2200" b="1" dirty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ضوابط الزيارة  التشخيصية للتحصيل الدراسي التي يجريها المشرف التربوي وقائد المدرسة </a:t>
            </a:r>
          </a:p>
        </p:txBody>
      </p:sp>
    </p:spTree>
    <p:extLst>
      <p:ext uri="{BB962C8B-B14F-4D97-AF65-F5344CB8AC3E}">
        <p14:creationId xmlns:p14="http://schemas.microsoft.com/office/powerpoint/2010/main" val="1759095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7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7" y="632882"/>
            <a:ext cx="7416824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000" b="1" dirty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10. </a:t>
            </a:r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ينفذ الاختبار </a:t>
            </a:r>
            <a:r>
              <a:rPr lang="ar-SA" sz="2000" b="1" dirty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اثناء الزيارة التشخيصية للتحصيل الدراسي وفق الخطة الزمنية </a:t>
            </a:r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( الجدول </a:t>
            </a:r>
            <a:r>
              <a:rPr lang="ar-SA" sz="2000" b="1" dirty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المدرسي </a:t>
            </a:r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) </a:t>
            </a:r>
            <a:r>
              <a:rPr lang="ar-SA" sz="2000" b="1" dirty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دون تغيير الصف أو المادة الدراسية أو </a:t>
            </a:r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الحصة.</a:t>
            </a:r>
            <a:endParaRPr lang="ar-SA" sz="2000" b="1" dirty="0">
              <a:ln w="18415" cmpd="sng">
                <a:noFill/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e_Hani" panose="02060603050605020204" pitchFamily="18" charset="-78"/>
              <a:cs typeface="AL-Mohanad Bold" pitchFamily="2" charset="-78"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827584" y="116632"/>
            <a:ext cx="8064897" cy="43088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ar-SA" sz="2200" b="1" dirty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ضوابط الزيارة  التشخيصية للتحصيل الدراسي التي يجريها المشرف التربوي وقائد المدرسة </a:t>
            </a:r>
          </a:p>
        </p:txBody>
      </p:sp>
      <p:sp>
        <p:nvSpPr>
          <p:cNvPr id="26" name="TextBox 16"/>
          <p:cNvSpPr txBox="1"/>
          <p:nvPr/>
        </p:nvSpPr>
        <p:spPr>
          <a:xfrm>
            <a:off x="1115617" y="1372706"/>
            <a:ext cx="7416824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>
              <a:defRPr/>
            </a:pPr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11. الزيارة </a:t>
            </a:r>
            <a:r>
              <a:rPr lang="ar-SA" sz="2000" b="1" dirty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غير معلومة من المعلم أو الطالب مسبقاً وتنفذ وفق الجدول المدرسي</a:t>
            </a:r>
            <a:r>
              <a:rPr lang="ar-SA" sz="2000" dirty="0"/>
              <a:t>. </a:t>
            </a:r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.</a:t>
            </a:r>
            <a:endParaRPr lang="ar-SA" sz="2000" b="1" dirty="0">
              <a:ln w="18415" cmpd="sng">
                <a:noFill/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e_Hani" panose="02060603050605020204" pitchFamily="18" charset="-78"/>
              <a:cs typeface="AL-Mohanad Bold" pitchFamily="2" charset="-78"/>
            </a:endParaRPr>
          </a:p>
        </p:txBody>
      </p:sp>
      <p:sp>
        <p:nvSpPr>
          <p:cNvPr id="27" name="TextBox 16"/>
          <p:cNvSpPr txBox="1"/>
          <p:nvPr/>
        </p:nvSpPr>
        <p:spPr>
          <a:xfrm>
            <a:off x="1115617" y="1893329"/>
            <a:ext cx="7444074" cy="40011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>
              <a:defRPr/>
            </a:pPr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12. يتخذ </a:t>
            </a:r>
            <a:r>
              <a:rPr lang="ar-SA" sz="2000" b="1" dirty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قائد المدرسة كافة </a:t>
            </a:r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الإجراءات </a:t>
            </a:r>
            <a:r>
              <a:rPr lang="ar-SA" sz="2000" b="1" dirty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التي تضمن جدية </a:t>
            </a:r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الاختبار .</a:t>
            </a:r>
            <a:endParaRPr lang="ar-SA" sz="2000" b="1" dirty="0">
              <a:ln w="18415" cmpd="sng">
                <a:noFill/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e_Hani" panose="02060603050605020204" pitchFamily="18" charset="-78"/>
              <a:cs typeface="AL-Mohanad Bold" pitchFamily="2" charset="-78"/>
            </a:endParaRPr>
          </a:p>
        </p:txBody>
      </p:sp>
      <p:sp>
        <p:nvSpPr>
          <p:cNvPr id="28" name="TextBox 16"/>
          <p:cNvSpPr txBox="1"/>
          <p:nvPr/>
        </p:nvSpPr>
        <p:spPr>
          <a:xfrm>
            <a:off x="1115617" y="2348880"/>
            <a:ext cx="7444074" cy="40011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000" b="1" dirty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13. يفضل أن ينفذ </a:t>
            </a:r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الاختبار </a:t>
            </a:r>
            <a:r>
              <a:rPr lang="ar-SA" sz="2000" b="1" dirty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أكثر من نموذج لتغطية أكبر محاور ممكنة من المقرر.</a:t>
            </a:r>
          </a:p>
        </p:txBody>
      </p:sp>
      <p:sp>
        <p:nvSpPr>
          <p:cNvPr id="29" name="TextBox 16"/>
          <p:cNvSpPr txBox="1"/>
          <p:nvPr/>
        </p:nvSpPr>
        <p:spPr>
          <a:xfrm>
            <a:off x="1115617" y="2852936"/>
            <a:ext cx="7444074" cy="40011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>
              <a:defRPr/>
            </a:pPr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14. أن </a:t>
            </a:r>
            <a:r>
              <a:rPr lang="ar-SA" sz="2000" b="1" dirty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ينفذ </a:t>
            </a:r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الاختبار </a:t>
            </a:r>
            <a:r>
              <a:rPr lang="ar-SA" sz="2000" b="1" dirty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على جميع طالب الفصل دون استثناء او استبعاد طالب من </a:t>
            </a:r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الصف. </a:t>
            </a:r>
            <a:endParaRPr lang="ar-SA" sz="2000" b="1" dirty="0">
              <a:ln w="18415" cmpd="sng">
                <a:noFill/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e_Hani" panose="02060603050605020204" pitchFamily="18" charset="-78"/>
              <a:cs typeface="AL-Mohanad Bold" pitchFamily="2" charset="-78"/>
            </a:endParaRPr>
          </a:p>
        </p:txBody>
      </p:sp>
      <p:sp>
        <p:nvSpPr>
          <p:cNvPr id="30" name="TextBox 16"/>
          <p:cNvSpPr txBox="1"/>
          <p:nvPr/>
        </p:nvSpPr>
        <p:spPr>
          <a:xfrm>
            <a:off x="1115617" y="3356992"/>
            <a:ext cx="7444074" cy="70788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>
              <a:defRPr/>
            </a:pPr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15. يلزم </a:t>
            </a:r>
            <a:r>
              <a:rPr lang="ar-SA" sz="2000" b="1" dirty="0">
                <a:ln w="18415" cmpd="sng">
                  <a:noFill/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وجود خطة موحدة إلزامية لكل مقرر دراسي من مكتب التعليم أو إدارة </a:t>
            </a:r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الإشراف </a:t>
            </a:r>
            <a:r>
              <a:rPr lang="ar-SA" sz="2000" b="1" dirty="0">
                <a:ln w="18415" cmpd="sng">
                  <a:noFill/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توزيع </a:t>
            </a:r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المنهج, ويقدر الحالات الاستثنائية المشرف المختص بالتواصل معه قبل يوم الزيارة.</a:t>
            </a:r>
            <a:endParaRPr lang="ar-SA" sz="2000" b="1" dirty="0">
              <a:ln w="18415" cmpd="sng">
                <a:noFill/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e_Hani" panose="02060603050605020204" pitchFamily="18" charset="-78"/>
              <a:cs typeface="AL-Mohanad Bold" pitchFamily="2" charset="-78"/>
            </a:endParaRPr>
          </a:p>
        </p:txBody>
      </p:sp>
      <p:sp>
        <p:nvSpPr>
          <p:cNvPr id="31" name="TextBox 16"/>
          <p:cNvSpPr txBox="1"/>
          <p:nvPr/>
        </p:nvSpPr>
        <p:spPr>
          <a:xfrm>
            <a:off x="1115617" y="4209017"/>
            <a:ext cx="7444074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>
              <a:defRPr/>
            </a:pPr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لا يشترط </a:t>
            </a:r>
            <a:r>
              <a:rPr lang="ar-SA" sz="2000" b="1" dirty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أن يضعه المشرف ممكن أن </a:t>
            </a:r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يستفاد من </a:t>
            </a:r>
            <a:r>
              <a:rPr lang="ar-SA" sz="2000" b="1" dirty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توزيع معلم متميز </a:t>
            </a:r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و يوزعها على باقي المعلمين ويتم </a:t>
            </a:r>
            <a:r>
              <a:rPr lang="ar-SA" sz="2000" b="1" dirty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متابعة </a:t>
            </a:r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ما نفذ من </a:t>
            </a:r>
            <a:r>
              <a:rPr lang="ar-SA" sz="2000" b="1" dirty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المقرر من </a:t>
            </a:r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خلال </a:t>
            </a:r>
            <a:r>
              <a:rPr lang="ar-SA" sz="2000" b="1" dirty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توزيع المنهج حتى يتمكن من الزيارة </a:t>
            </a:r>
            <a:r>
              <a:rPr lang="ar-SA" sz="2000" dirty="0"/>
              <a:t>.</a:t>
            </a:r>
            <a:endParaRPr lang="ar-SA" sz="2000" b="1" dirty="0">
              <a:ln w="18415" cmpd="sng">
                <a:noFill/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e_Hani" panose="02060603050605020204" pitchFamily="18" charset="-78"/>
              <a:cs typeface="AL-Mohanad Bold" pitchFamily="2" charset="-78"/>
            </a:endParaRPr>
          </a:p>
        </p:txBody>
      </p:sp>
      <p:sp>
        <p:nvSpPr>
          <p:cNvPr id="32" name="TextBox 1"/>
          <p:cNvSpPr txBox="1"/>
          <p:nvPr/>
        </p:nvSpPr>
        <p:spPr>
          <a:xfrm>
            <a:off x="1115617" y="5013176"/>
            <a:ext cx="7444074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16. معرفة </a:t>
            </a:r>
            <a:r>
              <a:rPr lang="ar-SA" sz="2000" b="1" dirty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المشرف المختص بالتأخر في المقرر يوم الزيارة فقط يستلزم حسم نقاط أداء مباشرة وليس تقديرا من المشرف للمعلم والمدرسة</a:t>
            </a:r>
          </a:p>
        </p:txBody>
      </p:sp>
      <p:sp>
        <p:nvSpPr>
          <p:cNvPr id="13" name="TextBox 16"/>
          <p:cNvSpPr txBox="1"/>
          <p:nvPr/>
        </p:nvSpPr>
        <p:spPr>
          <a:xfrm>
            <a:off x="1137995" y="5765194"/>
            <a:ext cx="7444074" cy="70788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>
              <a:defRPr/>
            </a:pPr>
            <a:r>
              <a:rPr lang="ar-SA" sz="2000" b="1" dirty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17. يؤكد المشرف للمعلم أن التشخيص ليس له ارتباط بانتقال الطالب من صف لصف آخر او تقديره في المادة أو تقويم </a:t>
            </a:r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الأداء </a:t>
            </a:r>
            <a:r>
              <a:rPr lang="ar-SA" sz="2000" b="1" dirty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الوظيفي للمعلم .</a:t>
            </a:r>
          </a:p>
        </p:txBody>
      </p:sp>
    </p:spTree>
    <p:extLst>
      <p:ext uri="{BB962C8B-B14F-4D97-AF65-F5344CB8AC3E}">
        <p14:creationId xmlns:p14="http://schemas.microsoft.com/office/powerpoint/2010/main" val="2873874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620688"/>
            <a:ext cx="8064897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1</a:t>
            </a:r>
            <a:r>
              <a:rPr lang="ar-SA" sz="2000" b="1" dirty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8. </a:t>
            </a:r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لا يصح </a:t>
            </a:r>
            <a:r>
              <a:rPr lang="ar-SA" sz="2000" b="1" dirty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وجود تشخيص اثنين </a:t>
            </a:r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لطلاب </a:t>
            </a:r>
            <a:r>
              <a:rPr lang="ar-SA" sz="2000" b="1" dirty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معلم واحد في فصل دراسي واحد من قائد المدرسة أو المشرف </a:t>
            </a:r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.</a:t>
            </a:r>
            <a:endParaRPr lang="ar-SA" sz="2000" b="1" dirty="0">
              <a:ln w="18415" cmpd="sng">
                <a:noFill/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e_Hani" panose="02060603050605020204" pitchFamily="18" charset="-78"/>
              <a:cs typeface="AL-Mohanad Bold" pitchFamily="2" charset="-78"/>
            </a:endParaRPr>
          </a:p>
        </p:txBody>
      </p:sp>
      <p:sp>
        <p:nvSpPr>
          <p:cNvPr id="26" name="TextBox 16"/>
          <p:cNvSpPr txBox="1"/>
          <p:nvPr/>
        </p:nvSpPr>
        <p:spPr>
          <a:xfrm>
            <a:off x="827585" y="1095994"/>
            <a:ext cx="8064896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>
              <a:defRPr/>
            </a:pPr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19. التوزيع الأصل </a:t>
            </a:r>
            <a:r>
              <a:rPr lang="ar-SA" sz="2000" b="1" dirty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فيه المشرف </a:t>
            </a:r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 لأنه مقوم خارجي فهو </a:t>
            </a:r>
            <a:r>
              <a:rPr lang="ar-SA" sz="2000" b="1" dirty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الي يحدد البرنامج ويوزع المعلمين في الفصل الدراسي </a:t>
            </a:r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الأول والثاني.</a:t>
            </a:r>
            <a:endParaRPr lang="ar-SA" sz="2000" b="1" dirty="0">
              <a:ln w="18415" cmpd="sng">
                <a:noFill/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e_Hani" panose="02060603050605020204" pitchFamily="18" charset="-78"/>
              <a:cs typeface="AL-Mohanad Bold" pitchFamily="2" charset="-78"/>
            </a:endParaRPr>
          </a:p>
        </p:txBody>
      </p:sp>
      <p:sp>
        <p:nvSpPr>
          <p:cNvPr id="27" name="TextBox 16"/>
          <p:cNvSpPr txBox="1"/>
          <p:nvPr/>
        </p:nvSpPr>
        <p:spPr>
          <a:xfrm>
            <a:off x="827585" y="1916832"/>
            <a:ext cx="8064896" cy="70788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>
              <a:defRPr/>
            </a:pPr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20. عند </a:t>
            </a:r>
            <a:r>
              <a:rPr lang="ar-SA" sz="2000" b="1" dirty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عدم اكتمال التشخيص لجميع </a:t>
            </a:r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معلمي المدرسة </a:t>
            </a:r>
            <a:r>
              <a:rPr lang="ar-SA" sz="2000" b="1" dirty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من المشرف أو </a:t>
            </a:r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القائد </a:t>
            </a:r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(يتم احتسابها بالسالب على المدرسة )</a:t>
            </a:r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.</a:t>
            </a:r>
            <a:endParaRPr lang="ar-SA" sz="2000" b="1" dirty="0">
              <a:ln w="18415" cmpd="sng">
                <a:noFill/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e_Hani" panose="02060603050605020204" pitchFamily="18" charset="-78"/>
              <a:cs typeface="AL-Mohanad Bold" pitchFamily="2" charset="-78"/>
            </a:endParaRPr>
          </a:p>
        </p:txBody>
      </p:sp>
      <p:sp>
        <p:nvSpPr>
          <p:cNvPr id="29" name="TextBox 16"/>
          <p:cNvSpPr txBox="1"/>
          <p:nvPr/>
        </p:nvSpPr>
        <p:spPr>
          <a:xfrm>
            <a:off x="827584" y="2721114"/>
            <a:ext cx="8064897" cy="70788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>
              <a:defRPr/>
            </a:pPr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21. يجري </a:t>
            </a:r>
            <a:r>
              <a:rPr lang="ar-SA" sz="2000" b="1" dirty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قائد المدرسة اختباراً واحد لمقرر واحد في أحد فصول المعلم لتحصيل الطالب مرة واحدة في العام .</a:t>
            </a:r>
          </a:p>
        </p:txBody>
      </p:sp>
      <p:sp>
        <p:nvSpPr>
          <p:cNvPr id="30" name="TextBox 16"/>
          <p:cNvSpPr txBox="1"/>
          <p:nvPr/>
        </p:nvSpPr>
        <p:spPr>
          <a:xfrm>
            <a:off x="827585" y="3501008"/>
            <a:ext cx="8064896" cy="70788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>
              <a:defRPr/>
            </a:pPr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22. يلزم </a:t>
            </a:r>
            <a:r>
              <a:rPr lang="ar-SA" sz="2000" b="1" dirty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أن يستكمل كل من المشرف التربوي وقائد المدرسة ومدير المكتب أو رئيس القسم ٥٠ %من المسندين </a:t>
            </a:r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لديه كل فصل دراسي .</a:t>
            </a:r>
            <a:endParaRPr lang="ar-SA" sz="2000" b="1" dirty="0">
              <a:ln w="18415" cmpd="sng">
                <a:noFill/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e_Hani" panose="02060603050605020204" pitchFamily="18" charset="-78"/>
              <a:cs typeface="AL-Mohanad Bold" pitchFamily="2" charset="-78"/>
            </a:endParaRPr>
          </a:p>
        </p:txBody>
      </p:sp>
      <p:sp>
        <p:nvSpPr>
          <p:cNvPr id="31" name="TextBox 16"/>
          <p:cNvSpPr txBox="1"/>
          <p:nvPr/>
        </p:nvSpPr>
        <p:spPr>
          <a:xfrm>
            <a:off x="827584" y="4285545"/>
            <a:ext cx="8064897" cy="70788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>
              <a:defRPr/>
            </a:pPr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23. يحق </a:t>
            </a:r>
            <a:r>
              <a:rPr lang="ar-SA" sz="2000" b="1" dirty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لقائد المدرسة </a:t>
            </a:r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الاستعانة </a:t>
            </a:r>
            <a:r>
              <a:rPr lang="ar-SA" sz="2000" b="1" dirty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بمصادر خارجية موثوقة للتغلب على مشكلة </a:t>
            </a:r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التخصص,</a:t>
            </a:r>
            <a:r>
              <a:rPr lang="ar-SA" sz="2000" b="1" dirty="0">
                <a:ln w="18415" cmpd="sng">
                  <a:noFill/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(يستعين </a:t>
            </a:r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فيه في عملية الاختبار أو التصحيح)</a:t>
            </a:r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.</a:t>
            </a:r>
            <a:endParaRPr lang="ar-SA" sz="2000" b="1" dirty="0">
              <a:ln w="18415" cmpd="sng">
                <a:noFill/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e_Hani" panose="02060603050605020204" pitchFamily="18" charset="-78"/>
              <a:cs typeface="AL-Mohanad Bold" pitchFamily="2" charset="-78"/>
            </a:endParaRPr>
          </a:p>
        </p:txBody>
      </p:sp>
      <p:sp>
        <p:nvSpPr>
          <p:cNvPr id="33" name="مستطيل 32"/>
          <p:cNvSpPr/>
          <p:nvPr/>
        </p:nvSpPr>
        <p:spPr>
          <a:xfrm>
            <a:off x="827584" y="116632"/>
            <a:ext cx="8064897" cy="43088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ar-SA" sz="2200" b="1" dirty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ضوابط الزيارة  التشخيصية للتحصيل الدراسي التي يجريها المشرف التربوي وقائد المدرسة </a:t>
            </a:r>
          </a:p>
        </p:txBody>
      </p:sp>
      <p:sp>
        <p:nvSpPr>
          <p:cNvPr id="12" name="TextBox 16"/>
          <p:cNvSpPr txBox="1"/>
          <p:nvPr/>
        </p:nvSpPr>
        <p:spPr>
          <a:xfrm>
            <a:off x="827584" y="5301208"/>
            <a:ext cx="8064897" cy="70788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>
              <a:defRPr/>
            </a:pPr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Hani" panose="02060603050605020204" pitchFamily="18" charset="-78"/>
                <a:cs typeface="AL-Mohanad Bold" pitchFamily="2" charset="-78"/>
              </a:rPr>
              <a:t>مطلوب من إدارة الإشراف أو مكتب التعليم استكمال قياس القيمة المضافة للتحصيل الدراسي لجميع معلمي المكتب وترتيبهم اجباريا .</a:t>
            </a:r>
            <a:endParaRPr lang="ar-SA" sz="2000" b="1" dirty="0">
              <a:ln w="18415" cmpd="sng">
                <a:noFill/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e_Hani" panose="02060603050605020204" pitchFamily="18" charset="-78"/>
              <a:cs typeface="AL-Mohanad Bold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52764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6" grpId="0" animBg="1"/>
      <p:bldP spid="27" grpId="0" animBg="1"/>
      <p:bldP spid="29" grpId="0" animBg="1"/>
      <p:bldP spid="30" grpId="0" animBg="1"/>
      <p:bldP spid="31" grpId="0" animBg="1"/>
      <p:bldP spid="12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مدير تنفيذي">
  <a:themeElements>
    <a:clrScheme name="مدير تنفيذي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مدير تنفيذي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مدير تنفيذي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9259</TotalTime>
  <Words>6761</Words>
  <Application>Microsoft Office PowerPoint</Application>
  <PresentationFormat>عرض على الشاشة (3:4)‏</PresentationFormat>
  <Paragraphs>557</Paragraphs>
  <Slides>59</Slides>
  <Notes>6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59</vt:i4>
      </vt:variant>
    </vt:vector>
  </HeadingPairs>
  <TitlesOfParts>
    <vt:vector size="60" baseType="lpstr">
      <vt:lpstr>مدير تنفيذي</vt:lpstr>
      <vt:lpstr>عرض تقديمي في PowerPoint</vt:lpstr>
      <vt:lpstr>السلام عليكم ورحمة الله وبركاته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برنامج كفايات معلمي العلوم</dc:title>
  <dc:creator>Toshiba</dc:creator>
  <cp:lastModifiedBy>ash</cp:lastModifiedBy>
  <cp:revision>328</cp:revision>
  <cp:lastPrinted>2016-10-06T06:16:19Z</cp:lastPrinted>
  <dcterms:created xsi:type="dcterms:W3CDTF">2015-08-30T14:21:59Z</dcterms:created>
  <dcterms:modified xsi:type="dcterms:W3CDTF">2017-10-21T12:04:37Z</dcterms:modified>
</cp:coreProperties>
</file>