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2" r:id="rId4"/>
    <p:sldId id="261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ED084A-A110-4F6D-8065-696399E57E86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0169BC-4B51-49C3-9142-988CB036711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1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2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4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6</a:t>
            </a:fld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7</a:t>
            </a:fld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1C4DE-FFE6-4166-9628-F1290F075761}" type="slidenum">
              <a:rPr lang="ar-EG" smtClean="0"/>
              <a:pPr>
                <a:defRPr/>
              </a:pPr>
              <a:t>8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5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21429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مكونات المدخل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1142982"/>
          <a:ext cx="7828646" cy="5072099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119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274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035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0790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2143108" y="1785926"/>
            <a:ext cx="4031873" cy="1446550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/>
              <a:t>1</a:t>
            </a:r>
            <a:r>
              <a:rPr lang="ar-SA" sz="2800" b="1" dirty="0"/>
              <a:t>- استنتاج عنوان الوحدة .</a:t>
            </a:r>
          </a:p>
          <a:p>
            <a:r>
              <a:rPr lang="ar-SA" sz="2800" b="1" dirty="0"/>
              <a:t>2-التحدث حول مضامين الوحدة. </a:t>
            </a:r>
          </a:p>
          <a:p>
            <a:r>
              <a:rPr lang="ar-SA" sz="2800" b="1" dirty="0"/>
              <a:t>3- التهيؤ لدراسة الوحدة .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929454" y="1928802"/>
            <a:ext cx="1271502" cy="1323439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غلاف 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الوحدة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6858016" y="4357694"/>
            <a:ext cx="1622559" cy="1323439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نشاطات 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التهيئة 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003474" y="1071546"/>
            <a:ext cx="1342034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43511" y="1142984"/>
            <a:ext cx="5703805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86520"/>
            <a:ext cx="2101857" cy="369332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1071538" y="3357562"/>
            <a:ext cx="5353444" cy="329320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/>
              <a:t>1</a:t>
            </a:r>
            <a:r>
              <a:rPr lang="ar-SA" sz="2800" b="1" dirty="0"/>
              <a:t>- التمهيد لدراسة الوحدة .</a:t>
            </a:r>
          </a:p>
          <a:p>
            <a:r>
              <a:rPr lang="ar-SA" sz="2800" b="1" dirty="0"/>
              <a:t>2- إكساب مهارات التحدث بطلاقة. </a:t>
            </a:r>
          </a:p>
          <a:p>
            <a:r>
              <a:rPr lang="ar-SA" sz="2800" b="1" dirty="0"/>
              <a:t>3- إكساب مهارات التعبير .</a:t>
            </a:r>
          </a:p>
          <a:p>
            <a:r>
              <a:rPr lang="ar-SA" sz="2800" b="1" dirty="0"/>
              <a:t>4- إكساب بعض القيم الإيجابية .</a:t>
            </a:r>
          </a:p>
          <a:p>
            <a:r>
              <a:rPr lang="ar-SA" sz="2800" b="1" dirty="0"/>
              <a:t>5- إكساب مهارة التفكير </a:t>
            </a:r>
            <a:r>
              <a:rPr lang="ar-SA" sz="3200" b="1" dirty="0"/>
              <a:t>.</a:t>
            </a:r>
            <a:endParaRPr lang="ar-SA" sz="2800" b="1" dirty="0"/>
          </a:p>
          <a:p>
            <a:r>
              <a:rPr lang="ar-SA" sz="2800" b="1" dirty="0"/>
              <a:t>6- التوصل لعنوان الوحدة.</a:t>
            </a:r>
          </a:p>
          <a:p>
            <a:endParaRPr lang="ar-SA" sz="3200" b="1" dirty="0"/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0"/>
            <a:ext cx="1000108" cy="1000108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5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نص الاســتــمـاع 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0"/>
          <a:ext cx="7828646" cy="5433554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6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998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176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1500166" y="1714488"/>
            <a:ext cx="5317774" cy="1261884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2800" b="1" dirty="0"/>
              <a:t>1</a:t>
            </a:r>
            <a:r>
              <a:rPr lang="ar-SA" sz="2400" b="1" dirty="0"/>
              <a:t>- تطبيق آداب الاستماع.</a:t>
            </a:r>
          </a:p>
          <a:p>
            <a:r>
              <a:rPr lang="ar-SA" sz="2400" b="1" dirty="0"/>
              <a:t>2- التعبير شفهيًا عن محتوى كل صورة .</a:t>
            </a:r>
          </a:p>
          <a:p>
            <a:r>
              <a:rPr lang="ar-SA" sz="2400" b="1" dirty="0"/>
              <a:t>3-استنتاج أحداث القصة المصورة حسب تسلسلها. 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7072330" y="1643050"/>
            <a:ext cx="1534394" cy="1200329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ألاحظ </a:t>
            </a:r>
          </a:p>
          <a:p>
            <a:pPr algn="ctr"/>
            <a:r>
              <a:rPr lang="ar-SA" sz="3600" b="1" dirty="0">
                <a:solidFill>
                  <a:srgbClr val="FF0000"/>
                </a:solidFill>
              </a:rPr>
              <a:t>وأستنتج 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7139865" y="3429000"/>
            <a:ext cx="1486304" cy="1323439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 استمع 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وأجيب 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286435" y="1000108"/>
            <a:ext cx="1342034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الـمـكـون</a:t>
            </a:r>
            <a:endParaRPr lang="ar-SA" sz="36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285852" y="1000108"/>
            <a:ext cx="5703805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86520"/>
            <a:ext cx="2101857" cy="369332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785786" y="3000372"/>
            <a:ext cx="6286544" cy="341632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تسمية الشخصيات والأحداث التي وردت في النص المسموع .</a:t>
            </a:r>
            <a:endParaRPr lang="en-US" sz="2400" dirty="0"/>
          </a:p>
          <a:p>
            <a:pPr lvl="0"/>
            <a:r>
              <a:rPr lang="ar-SA" sz="2400" b="1" dirty="0"/>
              <a:t>2- الربط بين الشخصية والدور الذي تمثله .</a:t>
            </a:r>
            <a:endParaRPr lang="en-US" sz="2400" dirty="0"/>
          </a:p>
          <a:p>
            <a:pPr lvl="0"/>
            <a:r>
              <a:rPr lang="ar-SA" sz="2400" b="1" dirty="0"/>
              <a:t>3- استنتاج المعنى العام من النص المسموع .</a:t>
            </a:r>
            <a:endParaRPr lang="en-US" sz="2400" dirty="0"/>
          </a:p>
          <a:p>
            <a:pPr lvl="0"/>
            <a:r>
              <a:rPr lang="ar-SA" sz="2400" b="1" dirty="0"/>
              <a:t>4-تحديد الجوانب الإيجابية أو السلبية في النص المسموع .</a:t>
            </a:r>
            <a:endParaRPr lang="en-US" sz="2400" dirty="0"/>
          </a:p>
          <a:p>
            <a:pPr lvl="0"/>
            <a:r>
              <a:rPr lang="ar-SA" sz="2400" b="1" dirty="0"/>
              <a:t>5-تعليل الانطباع تجاه المسموع (استحسان – قبول – رفض)</a:t>
            </a:r>
            <a:endParaRPr lang="en-US" sz="2400" dirty="0"/>
          </a:p>
          <a:p>
            <a:pPr lvl="0"/>
            <a:r>
              <a:rPr lang="ar-SA" sz="2400" b="1" dirty="0"/>
              <a:t>6- صياغة أسئلة تذكرية حول المسموع .</a:t>
            </a:r>
          </a:p>
          <a:p>
            <a:pPr lvl="0"/>
            <a:r>
              <a:rPr lang="ar-SA" sz="2400" b="1" dirty="0"/>
              <a:t>7- الإجابة عن أسئلة النص المسموع إجابة صحيحة.</a:t>
            </a:r>
            <a:endParaRPr lang="en-US" sz="2400" dirty="0"/>
          </a:p>
          <a:p>
            <a:pPr lvl="0"/>
            <a:r>
              <a:rPr lang="ar-SA" sz="2400" b="1" dirty="0"/>
              <a:t>8- التحدث والإجابة باللغة الفصحى .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5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643174" y="21429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الـنـشـيـد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1142976" y="1214422"/>
          <a:ext cx="7614332" cy="4143404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1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331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073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1571604" y="2500306"/>
            <a:ext cx="5317774" cy="2000548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2800" b="1" dirty="0"/>
              <a:t>1</a:t>
            </a:r>
            <a:r>
              <a:rPr lang="ar-SA" sz="2400" b="1" dirty="0"/>
              <a:t>- قراءة أبيات النشيد قراءة منغمة مقتدية بالمعلمة.</a:t>
            </a:r>
          </a:p>
          <a:p>
            <a:r>
              <a:rPr lang="ar-SA" sz="2400" b="1" dirty="0"/>
              <a:t>2- تطبيق القيم الإيجابية الواردة في النص.</a:t>
            </a:r>
          </a:p>
          <a:p>
            <a:r>
              <a:rPr lang="ar-SA" sz="2400" b="1" dirty="0"/>
              <a:t>3- الإجابة عن الأسئلة المتعلقة بالنشيد .</a:t>
            </a:r>
          </a:p>
          <a:p>
            <a:r>
              <a:rPr lang="ar-SA" sz="2400" b="1" dirty="0"/>
              <a:t>4- تأدية المعنى صحيحًا أثناء الإنشاد . </a:t>
            </a:r>
          </a:p>
          <a:p>
            <a:r>
              <a:rPr lang="ar-SA" sz="2400" b="1" dirty="0"/>
              <a:t>5- حفظ النشيد .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7429520" y="2714620"/>
            <a:ext cx="103105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أنـشـد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143768" y="1285860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428728" y="1357298"/>
            <a:ext cx="5655714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143644"/>
            <a:ext cx="2101857" cy="369332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0"/>
            <a:ext cx="1071570" cy="107152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428596" y="6072206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5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النص القرائي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1"/>
          <a:ext cx="7828646" cy="4500593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6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255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338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مستطيل 10"/>
          <p:cNvSpPr/>
          <p:nvPr/>
        </p:nvSpPr>
        <p:spPr>
          <a:xfrm>
            <a:off x="7072330" y="2643182"/>
            <a:ext cx="1577676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أقر النص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143768" y="1071546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2" y="1142984"/>
            <a:ext cx="5953755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11669"/>
            <a:ext cx="2113143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  <a:p>
            <a:r>
              <a:rPr lang="ar-SA" b="1" dirty="0"/>
              <a:t>المهارات من نظام نور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1142976" y="2285992"/>
            <a:ext cx="5786478" cy="224676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800" b="1" dirty="0"/>
              <a:t>1- تطبيق قوانين التحدث .</a:t>
            </a:r>
          </a:p>
          <a:p>
            <a:pPr lvl="0"/>
            <a:r>
              <a:rPr lang="ar-SA" sz="2800" b="1" dirty="0"/>
              <a:t>2- التعبير شفهيًا عن محتوى الصور.</a:t>
            </a:r>
          </a:p>
          <a:p>
            <a:pPr lvl="0"/>
            <a:r>
              <a:rPr lang="ar-SA" sz="2800" b="1" dirty="0"/>
              <a:t>3- قراءة النص قراءة صحيحة مسترسلة.</a:t>
            </a:r>
          </a:p>
          <a:p>
            <a:pPr lvl="0"/>
            <a:r>
              <a:rPr lang="ar-SA" sz="2800" b="1" dirty="0"/>
              <a:t>4- تلوين الصوت وفق مقتضيات المعنى .</a:t>
            </a:r>
          </a:p>
          <a:p>
            <a:pPr lvl="0"/>
            <a:r>
              <a:rPr lang="ar-SA" sz="2800" b="1" dirty="0"/>
              <a:t>5- مراعاة علامات الوقف والوصل عند القراءة </a:t>
            </a:r>
            <a:r>
              <a:rPr lang="ar-SA" sz="2400" b="1" dirty="0"/>
              <a:t>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44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النص القرائي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1"/>
          <a:ext cx="7971522" cy="492922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18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8898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339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074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909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مستطيل 10"/>
          <p:cNvSpPr/>
          <p:nvPr/>
        </p:nvSpPr>
        <p:spPr>
          <a:xfrm>
            <a:off x="6858016" y="1857364"/>
            <a:ext cx="1774357" cy="954107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2800" b="1" dirty="0"/>
              <a:t>أولاً: الفهم والاستيعاب 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143768" y="1071546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3" y="1142984"/>
            <a:ext cx="5786478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11669"/>
            <a:ext cx="2113143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  <a:p>
            <a:r>
              <a:rPr lang="ar-SA" b="1" dirty="0"/>
              <a:t>المهارات من نظام نور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7000892" y="3214686"/>
            <a:ext cx="1692396" cy="646331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1- أجيب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6715140" y="4786322"/>
            <a:ext cx="2204450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2- أنمي لغتي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857224" y="4572008"/>
            <a:ext cx="5643602" cy="120032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اكتشاف المعاني الغامضة في النص باستخدام الترادف والتضاد .</a:t>
            </a:r>
          </a:p>
          <a:p>
            <a:pPr lvl="0"/>
            <a:r>
              <a:rPr lang="ar-SA" sz="2400" b="1" dirty="0"/>
              <a:t>2- اكتساب حصيلة لغوية جديدة .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928662" y="2143116"/>
            <a:ext cx="5643602" cy="2308324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الإجابة عن الأسئلة المتعلقة بالنص شفهيًا.</a:t>
            </a:r>
          </a:p>
          <a:p>
            <a:pPr lvl="0"/>
            <a:r>
              <a:rPr lang="ar-SA" sz="2400" b="1" dirty="0"/>
              <a:t>2- توظيف جذر السؤال عند الإجابة.</a:t>
            </a:r>
          </a:p>
          <a:p>
            <a:pPr lvl="0"/>
            <a:r>
              <a:rPr lang="ar-SA" sz="2400" b="1" dirty="0"/>
              <a:t>3- استنتاج المعنى العام للنص المقروء.</a:t>
            </a:r>
          </a:p>
          <a:p>
            <a:pPr lvl="0"/>
            <a:r>
              <a:rPr lang="ar-SA" sz="2400" b="1" dirty="0"/>
              <a:t>4- التعبير عن القيم الواردة النص .</a:t>
            </a:r>
          </a:p>
          <a:p>
            <a:pPr lvl="0"/>
            <a:r>
              <a:rPr lang="ar-SA" sz="2400" b="1" dirty="0"/>
              <a:t>5-إبداء الرأي والمناقشة في مضامين النص .</a:t>
            </a:r>
          </a:p>
          <a:p>
            <a:pPr lvl="0"/>
            <a:r>
              <a:rPr lang="ar-SA" sz="2400" b="1" dirty="0"/>
              <a:t>6- صياغة إجابات الأسئلة بأسلوبها 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44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النص القرائي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0"/>
          <a:ext cx="7971522" cy="4714908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26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274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469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165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مستطيل 10"/>
          <p:cNvSpPr/>
          <p:nvPr/>
        </p:nvSpPr>
        <p:spPr>
          <a:xfrm>
            <a:off x="6643702" y="2143116"/>
            <a:ext cx="2060109" cy="954107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2800" b="1" dirty="0"/>
              <a:t>ثانيًا: </a:t>
            </a:r>
          </a:p>
          <a:p>
            <a:pPr algn="ctr"/>
            <a:r>
              <a:rPr lang="ar-SA" sz="2800" b="1" dirty="0"/>
              <a:t>الأداء القرائي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143768" y="1071546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3" y="1142984"/>
            <a:ext cx="5786478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11669"/>
            <a:ext cx="2113143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  <a:p>
            <a:r>
              <a:rPr lang="ar-SA" b="1" dirty="0"/>
              <a:t>المهارات من نظام نور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6786578" y="3429000"/>
            <a:ext cx="2071702" cy="646331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 ألاحظ وأقرأ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857224" y="2143116"/>
            <a:ext cx="5643602" cy="341632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قراءة كلمات من النص تشكل صعوبة .</a:t>
            </a:r>
          </a:p>
          <a:p>
            <a:pPr lvl="0"/>
            <a:r>
              <a:rPr lang="ar-SA" sz="2400" b="1" dirty="0"/>
              <a:t>2- قراءة مقطع من النص يحوي ظاهرة صوتية قراءة صحيحة  مسترسلة.</a:t>
            </a:r>
          </a:p>
          <a:p>
            <a:pPr lvl="0"/>
            <a:r>
              <a:rPr lang="ar-SA" sz="2400" b="1" dirty="0"/>
              <a:t>3- قراءة مقطع من النص قراءة صحيحة مسترسلة ومعبرة .</a:t>
            </a:r>
          </a:p>
          <a:p>
            <a:pPr lvl="0"/>
            <a:r>
              <a:rPr lang="ar-SA" sz="2400" b="1" dirty="0"/>
              <a:t>4- قراءة مقطع من النص قراءة صحيحة مــراعــيةً صحة الوصل والوقف.</a:t>
            </a:r>
          </a:p>
          <a:p>
            <a:pPr lvl="0"/>
            <a:r>
              <a:rPr lang="ar-SA" sz="2400" b="1" dirty="0"/>
              <a:t>5- تلوين الصوت وفق مقتضيات المعنى .</a:t>
            </a:r>
          </a:p>
          <a:p>
            <a:pPr lvl="0"/>
            <a:r>
              <a:rPr lang="ar-SA" sz="2400" b="1" dirty="0"/>
              <a:t>6- قراءة مقطع من النص يحوي أسلوبًا لغويًّــا 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44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النص القرائي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1"/>
          <a:ext cx="7971522" cy="5286411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18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8838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761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642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373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8797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مستطيل 10"/>
          <p:cNvSpPr/>
          <p:nvPr/>
        </p:nvSpPr>
        <p:spPr>
          <a:xfrm>
            <a:off x="6643702" y="1785926"/>
            <a:ext cx="2500298" cy="954107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2800" b="1" dirty="0"/>
              <a:t>ثالثًا: </a:t>
            </a:r>
          </a:p>
          <a:p>
            <a:pPr algn="ctr"/>
            <a:r>
              <a:rPr lang="ar-SA" sz="2800" b="1" dirty="0"/>
              <a:t>التراكيب اللغـوية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143768" y="1071546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3" y="1142984"/>
            <a:ext cx="5786478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11669"/>
            <a:ext cx="2113143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  <a:p>
            <a:r>
              <a:rPr lang="ar-SA" b="1" dirty="0"/>
              <a:t>المهارات من نظام نور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6715140" y="2786058"/>
            <a:ext cx="2121024" cy="646331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1- أستخرج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6929454" y="3786190"/>
            <a:ext cx="1798890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2- أستخدم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1000100" y="3500438"/>
            <a:ext cx="5643602" cy="120032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استخدام الأساليب اللغوية ( توكيد -  تمني – استثناء – نهي– نفي- نداء .......)  في سياقات لغوية استخدامًا صحيحًا يناسب المعنى .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1000100" y="2357430"/>
            <a:ext cx="5643602" cy="830997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استخراج كلمات تحوي ظواهر صوتية .</a:t>
            </a:r>
          </a:p>
          <a:p>
            <a:pPr lvl="0"/>
            <a:r>
              <a:rPr lang="ar-SA" sz="2400" b="1" dirty="0"/>
              <a:t>2-  تصنيف الكلمات حسب الظاهرة الصوتية.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7072330" y="4929198"/>
            <a:ext cx="1484702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3- أحول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1071538" y="4857760"/>
            <a:ext cx="5643602" cy="1200329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محاكاة تحويل الأساليب اللغوية وفق مقتضيات السياق اللغوي .</a:t>
            </a:r>
          </a:p>
          <a:p>
            <a:pPr lvl="0"/>
            <a:r>
              <a:rPr lang="ar-SA" sz="2400" b="1" dirty="0"/>
              <a:t>2- التمييز بين الكلمات 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44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 descr="نتيجة بحث الصور عن خلفية اقلام تلوين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3143240" y="6286520"/>
            <a:ext cx="353856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نتيجة بحث الصور عن قلم رصاص كليب ارت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49979" flipV="1">
            <a:off x="6303642" y="281637"/>
            <a:ext cx="2524869" cy="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2428860" y="0"/>
            <a:ext cx="4000528" cy="830997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ar-SA" sz="48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النص القرائي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958196" y="928670"/>
          <a:ext cx="7971522" cy="5072097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91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3309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701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/>
                    </a:p>
                    <a:p>
                      <a:pPr rtl="1"/>
                      <a:endParaRPr lang="ar-SA" b="1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087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مستطيل 14"/>
          <p:cNvSpPr/>
          <p:nvPr/>
        </p:nvSpPr>
        <p:spPr>
          <a:xfrm>
            <a:off x="7143768" y="1071546"/>
            <a:ext cx="1484701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600" b="1" dirty="0">
                <a:solidFill>
                  <a:srgbClr val="7030A0"/>
                </a:solidFill>
              </a:rPr>
              <a:t>الـمـكـون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3" y="1142984"/>
            <a:ext cx="5786478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يتوقع من التلميذة تحقيق </a:t>
            </a:r>
            <a:r>
              <a:rPr lang="ar-SA" sz="3200" b="1" dirty="0">
                <a:solidFill>
                  <a:srgbClr val="FF0000"/>
                </a:solidFill>
              </a:rPr>
              <a:t>الأهداف</a:t>
            </a:r>
            <a:r>
              <a:rPr lang="ar-SA" sz="3200" b="1" dirty="0">
                <a:solidFill>
                  <a:srgbClr val="7030A0"/>
                </a:solidFill>
              </a:rPr>
              <a:t> التالية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715140" y="6211669"/>
            <a:ext cx="2113143" cy="64633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ar-SA" b="1" dirty="0"/>
              <a:t>المرجع : كتاب معلم لغتي </a:t>
            </a:r>
          </a:p>
          <a:p>
            <a:r>
              <a:rPr lang="ar-SA" b="1" dirty="0"/>
              <a:t>المهارات من نظام نور</a:t>
            </a:r>
          </a:p>
        </p:txBody>
      </p:sp>
      <p:pic>
        <p:nvPicPr>
          <p:cNvPr id="1026" name="Picture 2" descr="C:\Users\DELL\Downloads\1\C9ZTjK6XsAAQkh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000108" cy="857232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571472" y="6273225"/>
            <a:ext cx="3147513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1600" b="1" dirty="0"/>
              <a:t> جمع وتنسيق </a:t>
            </a:r>
          </a:p>
          <a:p>
            <a:pPr algn="ctr"/>
            <a:r>
              <a:rPr lang="ar-SA" sz="1600" b="1" dirty="0"/>
              <a:t>أ/ نورة مساعد المر واني 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7072298" y="4000504"/>
            <a:ext cx="2071702" cy="769441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4400" b="1" dirty="0">
                <a:solidFill>
                  <a:srgbClr val="FF0000"/>
                </a:solidFill>
              </a:rPr>
              <a:t>أعــبــر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785786" y="2214554"/>
            <a:ext cx="6357982" cy="4154984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lvl="0"/>
            <a:r>
              <a:rPr lang="ar-SA" sz="2400" b="1" dirty="0"/>
              <a:t>1- ترتيب كلمات لبناء جملة مفيدة .</a:t>
            </a:r>
          </a:p>
          <a:p>
            <a:pPr lvl="0"/>
            <a:r>
              <a:rPr lang="ar-SA" sz="2400" b="1" dirty="0"/>
              <a:t>2- إكمال عبارات قصيرة بكلمات من مكتسباتها حسب السياق.</a:t>
            </a:r>
          </a:p>
          <a:p>
            <a:pPr lvl="0"/>
            <a:r>
              <a:rPr lang="ar-SA" sz="2400" b="1" dirty="0"/>
              <a:t>3- إعادة تنظيم مفردات جملة .</a:t>
            </a:r>
          </a:p>
          <a:p>
            <a:pPr lvl="0"/>
            <a:r>
              <a:rPr lang="ar-SA" sz="2400" b="1" dirty="0"/>
              <a:t>4- إغناء النص بجملة مفيدة .</a:t>
            </a:r>
          </a:p>
          <a:p>
            <a:pPr lvl="0"/>
            <a:r>
              <a:rPr lang="ar-SA" sz="2400" b="1" dirty="0"/>
              <a:t>5- إعادة تنظيم جمل نص قصير .</a:t>
            </a:r>
          </a:p>
          <a:p>
            <a:pPr lvl="0"/>
            <a:r>
              <a:rPr lang="ar-SA" sz="2400" b="1" dirty="0"/>
              <a:t>6- ترتيب كلمات مكونة جملًا في ضوء أساليب تعلمتها.</a:t>
            </a:r>
          </a:p>
          <a:p>
            <a:pPr lvl="0"/>
            <a:r>
              <a:rPr lang="ar-SA" sz="2400" b="1" dirty="0"/>
              <a:t>7- التعبير شفهيًا عن أحداث قصة مصورة .</a:t>
            </a:r>
          </a:p>
          <a:p>
            <a:pPr lvl="0"/>
            <a:r>
              <a:rPr lang="ar-SA" sz="2400" b="1" dirty="0"/>
              <a:t>8- الكتابة عن بعض الصور التي تشكل قصة .</a:t>
            </a:r>
          </a:p>
          <a:p>
            <a:pPr lvl="0"/>
            <a:r>
              <a:rPr lang="ar-SA" sz="2400" b="1" dirty="0"/>
              <a:t>9- التحدث بما يناسب المقام ( دعاء – طلب -......)</a:t>
            </a:r>
          </a:p>
          <a:p>
            <a:pPr lvl="0"/>
            <a:endParaRPr lang="ar-SA" sz="2400" b="1" dirty="0"/>
          </a:p>
          <a:p>
            <a:pPr lvl="0"/>
            <a:endParaRPr lang="ar-SA" sz="2400" b="1" dirty="0"/>
          </a:p>
        </p:txBody>
      </p:sp>
      <p:sp>
        <p:nvSpPr>
          <p:cNvPr id="26" name="مستطيل 25"/>
          <p:cNvSpPr/>
          <p:nvPr/>
        </p:nvSpPr>
        <p:spPr>
          <a:xfrm>
            <a:off x="6643702" y="2143116"/>
            <a:ext cx="2500298" cy="954107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ar-SA" sz="2800" b="1" dirty="0"/>
              <a:t>رابعًــا: </a:t>
            </a:r>
          </a:p>
          <a:p>
            <a:pPr algn="ctr"/>
            <a:r>
              <a:rPr lang="ar-SA" sz="2800" b="1" dirty="0"/>
              <a:t>الـتـعـبـيـر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707</Words>
  <Application>Microsoft Office PowerPoint</Application>
  <PresentationFormat>عرض على الشاشة (4:3)</PresentationFormat>
  <Paragraphs>153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19</cp:revision>
  <dcterms:created xsi:type="dcterms:W3CDTF">2017-04-15T00:32:23Z</dcterms:created>
  <dcterms:modified xsi:type="dcterms:W3CDTF">2017-04-18T17:53:41Z</dcterms:modified>
</cp:coreProperties>
</file>