
<file path=[Content_Types].xml><?xml version="1.0" encoding="utf-8"?>
<Types xmlns="http://schemas.openxmlformats.org/package/2006/content-types">
  <Default Extension="png" ContentType="image/png"/>
  <Default Extension="tmp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>
        <p:scale>
          <a:sx n="40" d="100"/>
          <a:sy n="40" d="100"/>
        </p:scale>
        <p:origin x="4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5C37-68D5-4668-9F1C-AE7EB128847E}" type="datetimeFigureOut">
              <a:rPr lang="ar-KW" smtClean="0"/>
              <a:t>05/02/1439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09FC-C527-4E63-ADC4-81B5D98E85C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69707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5C37-68D5-4668-9F1C-AE7EB128847E}" type="datetimeFigureOut">
              <a:rPr lang="ar-KW" smtClean="0"/>
              <a:t>05/02/1439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09FC-C527-4E63-ADC4-81B5D98E85C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51263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5C37-68D5-4668-9F1C-AE7EB128847E}" type="datetimeFigureOut">
              <a:rPr lang="ar-KW" smtClean="0"/>
              <a:t>05/02/1439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09FC-C527-4E63-ADC4-81B5D98E85C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1738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5C37-68D5-4668-9F1C-AE7EB128847E}" type="datetimeFigureOut">
              <a:rPr lang="ar-KW" smtClean="0"/>
              <a:t>05/02/1439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09FC-C527-4E63-ADC4-81B5D98E85C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704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5C37-68D5-4668-9F1C-AE7EB128847E}" type="datetimeFigureOut">
              <a:rPr lang="ar-KW" smtClean="0"/>
              <a:t>05/02/1439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09FC-C527-4E63-ADC4-81B5D98E85C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7333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5C37-68D5-4668-9F1C-AE7EB128847E}" type="datetimeFigureOut">
              <a:rPr lang="ar-KW" smtClean="0"/>
              <a:t>05/02/1439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09FC-C527-4E63-ADC4-81B5D98E85C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5595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5C37-68D5-4668-9F1C-AE7EB128847E}" type="datetimeFigureOut">
              <a:rPr lang="ar-KW" smtClean="0"/>
              <a:t>05/02/1439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09FC-C527-4E63-ADC4-81B5D98E85C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3874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5C37-68D5-4668-9F1C-AE7EB128847E}" type="datetimeFigureOut">
              <a:rPr lang="ar-KW" smtClean="0"/>
              <a:t>05/02/1439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09FC-C527-4E63-ADC4-81B5D98E85C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8601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5C37-68D5-4668-9F1C-AE7EB128847E}" type="datetimeFigureOut">
              <a:rPr lang="ar-KW" smtClean="0"/>
              <a:t>05/02/1439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09FC-C527-4E63-ADC4-81B5D98E85C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97033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5C37-68D5-4668-9F1C-AE7EB128847E}" type="datetimeFigureOut">
              <a:rPr lang="ar-KW" smtClean="0"/>
              <a:t>05/02/1439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09FC-C527-4E63-ADC4-81B5D98E85C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796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5C37-68D5-4668-9F1C-AE7EB128847E}" type="datetimeFigureOut">
              <a:rPr lang="ar-KW" smtClean="0"/>
              <a:t>05/02/1439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A09FC-C527-4E63-ADC4-81B5D98E85C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70167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F5C37-68D5-4668-9F1C-AE7EB128847E}" type="datetimeFigureOut">
              <a:rPr lang="ar-KW" smtClean="0"/>
              <a:t>05/02/1439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A09FC-C527-4E63-ADC4-81B5D98E85C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3990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42">
            <a:hlinkClick r:id="" action="ppaction://media"/>
            <a:extLst>
              <a:ext uri="{FF2B5EF4-FFF2-40B4-BE49-F238E27FC236}">
                <a16:creationId xmlns:a16="http://schemas.microsoft.com/office/drawing/2014/main" id="{2386D932-28ED-4C12-BCA2-B0514BFE1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2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وصف منشأ بثقة عالية جداً">
            <a:extLst>
              <a:ext uri="{FF2B5EF4-FFF2-40B4-BE49-F238E27FC236}">
                <a16:creationId xmlns:a16="http://schemas.microsoft.com/office/drawing/2014/main" id="{9606510A-9B51-4322-8EBD-186FDD4EB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4" name="رابط كسهم مستقيم 3">
            <a:extLst>
              <a:ext uri="{FF2B5EF4-FFF2-40B4-BE49-F238E27FC236}">
                <a16:creationId xmlns:a16="http://schemas.microsoft.com/office/drawing/2014/main" id="{F851CA79-8F91-4F17-BD3C-72EBD625746C}"/>
              </a:ext>
            </a:extLst>
          </p:cNvPr>
          <p:cNvCxnSpPr>
            <a:cxnSpLocks/>
          </p:cNvCxnSpPr>
          <p:nvPr/>
        </p:nvCxnSpPr>
        <p:spPr>
          <a:xfrm>
            <a:off x="3364992" y="1399695"/>
            <a:ext cx="959722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C65C828F-CDF7-4DC7-BF7B-234B7DACEB4C}"/>
              </a:ext>
            </a:extLst>
          </p:cNvPr>
          <p:cNvCxnSpPr>
            <a:cxnSpLocks/>
          </p:cNvCxnSpPr>
          <p:nvPr/>
        </p:nvCxnSpPr>
        <p:spPr>
          <a:xfrm flipH="1" flipV="1">
            <a:off x="5966593" y="2559791"/>
            <a:ext cx="1289237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909E9698-7BD5-4DAE-88B1-EAACF5AB2520}"/>
              </a:ext>
            </a:extLst>
          </p:cNvPr>
          <p:cNvCxnSpPr>
            <a:cxnSpLocks/>
          </p:cNvCxnSpPr>
          <p:nvPr/>
        </p:nvCxnSpPr>
        <p:spPr>
          <a:xfrm flipH="1" flipV="1">
            <a:off x="5303520" y="6084736"/>
            <a:ext cx="1326146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مخطط انسيابي: محطة طرفية 10">
            <a:extLst>
              <a:ext uri="{FF2B5EF4-FFF2-40B4-BE49-F238E27FC236}">
                <a16:creationId xmlns:a16="http://schemas.microsoft.com/office/drawing/2014/main" id="{6705F013-7F52-470B-B7F8-13BED1D71F24}"/>
              </a:ext>
            </a:extLst>
          </p:cNvPr>
          <p:cNvSpPr/>
          <p:nvPr/>
        </p:nvSpPr>
        <p:spPr>
          <a:xfrm>
            <a:off x="4435523" y="1183635"/>
            <a:ext cx="3254183" cy="43212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2- اختيار الاسم المناسب للصورة </a:t>
            </a:r>
          </a:p>
        </p:txBody>
      </p:sp>
      <p:sp>
        <p:nvSpPr>
          <p:cNvPr id="12" name="مخطط انسيابي: محطة طرفية 11">
            <a:extLst>
              <a:ext uri="{FF2B5EF4-FFF2-40B4-BE49-F238E27FC236}">
                <a16:creationId xmlns:a16="http://schemas.microsoft.com/office/drawing/2014/main" id="{C407D303-1698-4B60-84A8-7ADEAAF6E041}"/>
              </a:ext>
            </a:extLst>
          </p:cNvPr>
          <p:cNvSpPr/>
          <p:nvPr/>
        </p:nvSpPr>
        <p:spPr>
          <a:xfrm>
            <a:off x="3440565" y="2348444"/>
            <a:ext cx="2410615" cy="390836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1- اختيار مجلد الصورة</a:t>
            </a:r>
          </a:p>
        </p:txBody>
      </p:sp>
      <p:sp>
        <p:nvSpPr>
          <p:cNvPr id="13" name="مخطط انسيابي: محطة طرفية 12">
            <a:extLst>
              <a:ext uri="{FF2B5EF4-FFF2-40B4-BE49-F238E27FC236}">
                <a16:creationId xmlns:a16="http://schemas.microsoft.com/office/drawing/2014/main" id="{93AB73F1-77C1-49BE-89BD-83BFEF5B118D}"/>
              </a:ext>
            </a:extLst>
          </p:cNvPr>
          <p:cNvSpPr/>
          <p:nvPr/>
        </p:nvSpPr>
        <p:spPr>
          <a:xfrm>
            <a:off x="4025358" y="5869396"/>
            <a:ext cx="1241031" cy="381279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3- حفظ</a:t>
            </a:r>
          </a:p>
        </p:txBody>
      </p:sp>
    </p:spTree>
    <p:extLst>
      <p:ext uri="{BB962C8B-B14F-4D97-AF65-F5344CB8AC3E}">
        <p14:creationId xmlns:p14="http://schemas.microsoft.com/office/powerpoint/2010/main" val="1505051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وصف منشأ بثقة عالية جداً">
            <a:extLst>
              <a:ext uri="{FF2B5EF4-FFF2-40B4-BE49-F238E27FC236}">
                <a16:creationId xmlns:a16="http://schemas.microsoft.com/office/drawing/2014/main" id="{B61A7E02-74A6-4B96-890D-047911F8C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مخطط انسيابي: محطة طرفية 3">
            <a:extLst>
              <a:ext uri="{FF2B5EF4-FFF2-40B4-BE49-F238E27FC236}">
                <a16:creationId xmlns:a16="http://schemas.microsoft.com/office/drawing/2014/main" id="{36ED6E22-C3A0-4451-8177-E89CB17C897C}"/>
              </a:ext>
            </a:extLst>
          </p:cNvPr>
          <p:cNvSpPr/>
          <p:nvPr/>
        </p:nvSpPr>
        <p:spPr>
          <a:xfrm>
            <a:off x="6567787" y="1846490"/>
            <a:ext cx="1542340" cy="405391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التالي</a:t>
            </a: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DFB5D53F-F9B0-4B74-BDD9-E250E2E94867}"/>
              </a:ext>
            </a:extLst>
          </p:cNvPr>
          <p:cNvCxnSpPr>
            <a:cxnSpLocks/>
          </p:cNvCxnSpPr>
          <p:nvPr/>
        </p:nvCxnSpPr>
        <p:spPr>
          <a:xfrm flipH="1">
            <a:off x="7338957" y="1134754"/>
            <a:ext cx="1" cy="5752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191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وصف منشأ بثقة عالية جداً">
            <a:extLst>
              <a:ext uri="{FF2B5EF4-FFF2-40B4-BE49-F238E27FC236}">
                <a16:creationId xmlns:a16="http://schemas.microsoft.com/office/drawing/2014/main" id="{201419AA-8B87-4C48-9597-718DE7C9A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مخطط انسيابي: محطة طرفية 3">
            <a:extLst>
              <a:ext uri="{FF2B5EF4-FFF2-40B4-BE49-F238E27FC236}">
                <a16:creationId xmlns:a16="http://schemas.microsoft.com/office/drawing/2014/main" id="{B307C219-1A7E-48C8-898F-0776D7633AD5}"/>
              </a:ext>
            </a:extLst>
          </p:cNvPr>
          <p:cNvSpPr/>
          <p:nvPr/>
        </p:nvSpPr>
        <p:spPr>
          <a:xfrm>
            <a:off x="5390871" y="4084104"/>
            <a:ext cx="3729916" cy="819396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اختيار الواقع المعزز</a:t>
            </a:r>
          </a:p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(فيديو ,صورة, صور ثلاثية الابعاد ,مواقع )</a:t>
            </a: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4D0650AE-1DA5-44EB-8535-3C268916AB01}"/>
              </a:ext>
            </a:extLst>
          </p:cNvPr>
          <p:cNvCxnSpPr>
            <a:cxnSpLocks/>
          </p:cNvCxnSpPr>
          <p:nvPr/>
        </p:nvCxnSpPr>
        <p:spPr>
          <a:xfrm>
            <a:off x="6716239" y="3214897"/>
            <a:ext cx="697043" cy="8692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928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وصف منشأ بثقة عالية جداً">
            <a:extLst>
              <a:ext uri="{FF2B5EF4-FFF2-40B4-BE49-F238E27FC236}">
                <a16:creationId xmlns:a16="http://schemas.microsoft.com/office/drawing/2014/main" id="{12CF2753-5DB1-4366-8A80-646A6B098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41" y="27296"/>
            <a:ext cx="9182241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مخطط انسيابي: محطة طرفية 3">
            <a:extLst>
              <a:ext uri="{FF2B5EF4-FFF2-40B4-BE49-F238E27FC236}">
                <a16:creationId xmlns:a16="http://schemas.microsoft.com/office/drawing/2014/main" id="{55DC2848-9D78-4F97-A5F3-FA05A48F8AEE}"/>
              </a:ext>
            </a:extLst>
          </p:cNvPr>
          <p:cNvSpPr/>
          <p:nvPr/>
        </p:nvSpPr>
        <p:spPr>
          <a:xfrm>
            <a:off x="4155388" y="1111238"/>
            <a:ext cx="3460063" cy="414738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2- اختيار الاسم المناسب للواقع المعزز </a:t>
            </a:r>
          </a:p>
        </p:txBody>
      </p:sp>
      <p:sp>
        <p:nvSpPr>
          <p:cNvPr id="5" name="مخطط انسيابي: محطة طرفية 4">
            <a:extLst>
              <a:ext uri="{FF2B5EF4-FFF2-40B4-BE49-F238E27FC236}">
                <a16:creationId xmlns:a16="http://schemas.microsoft.com/office/drawing/2014/main" id="{473F0FB9-E17D-4B2F-8337-B2C5F2E388B1}"/>
              </a:ext>
            </a:extLst>
          </p:cNvPr>
          <p:cNvSpPr/>
          <p:nvPr/>
        </p:nvSpPr>
        <p:spPr>
          <a:xfrm>
            <a:off x="2402006" y="2906973"/>
            <a:ext cx="3868525" cy="427874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1- استعراض الملف الخاص بالواقع المعزز</a:t>
            </a:r>
          </a:p>
        </p:txBody>
      </p:sp>
      <p:sp>
        <p:nvSpPr>
          <p:cNvPr id="6" name="مخطط انسيابي: محطة طرفية 5">
            <a:extLst>
              <a:ext uri="{FF2B5EF4-FFF2-40B4-BE49-F238E27FC236}">
                <a16:creationId xmlns:a16="http://schemas.microsoft.com/office/drawing/2014/main" id="{021ACA45-EE41-49DE-9CB3-D253737CBC5D}"/>
              </a:ext>
            </a:extLst>
          </p:cNvPr>
          <p:cNvSpPr/>
          <p:nvPr/>
        </p:nvSpPr>
        <p:spPr>
          <a:xfrm>
            <a:off x="4422414" y="5363019"/>
            <a:ext cx="1033638" cy="390229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3- حفظ</a:t>
            </a:r>
          </a:p>
        </p:txBody>
      </p: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0737E63D-B165-4EC2-B8B2-69AA95FB4E0C}"/>
              </a:ext>
            </a:extLst>
          </p:cNvPr>
          <p:cNvCxnSpPr>
            <a:cxnSpLocks/>
          </p:cNvCxnSpPr>
          <p:nvPr/>
        </p:nvCxnSpPr>
        <p:spPr>
          <a:xfrm flipH="1">
            <a:off x="6270531" y="2438400"/>
            <a:ext cx="997044" cy="6610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9C9A4246-26F0-4793-9514-030AE70D51D8}"/>
              </a:ext>
            </a:extLst>
          </p:cNvPr>
          <p:cNvCxnSpPr>
            <a:cxnSpLocks/>
          </p:cNvCxnSpPr>
          <p:nvPr/>
        </p:nvCxnSpPr>
        <p:spPr>
          <a:xfrm>
            <a:off x="3141181" y="1291583"/>
            <a:ext cx="91220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59C815B4-92B4-41B5-932E-D0A5A9FC1880}"/>
              </a:ext>
            </a:extLst>
          </p:cNvPr>
          <p:cNvCxnSpPr>
            <a:cxnSpLocks/>
          </p:cNvCxnSpPr>
          <p:nvPr/>
        </p:nvCxnSpPr>
        <p:spPr>
          <a:xfrm flipH="1" flipV="1">
            <a:off x="5479816" y="5558133"/>
            <a:ext cx="1289237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189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, داخلي&#10;&#10;وصف منشأ بثقة عالية جداً">
            <a:extLst>
              <a:ext uri="{FF2B5EF4-FFF2-40B4-BE49-F238E27FC236}">
                <a16:creationId xmlns:a16="http://schemas.microsoft.com/office/drawing/2014/main" id="{B9A7CEC9-B011-48A2-B040-44B305A99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2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مخطط انسيابي: محطة طرفية 3">
            <a:extLst>
              <a:ext uri="{FF2B5EF4-FFF2-40B4-BE49-F238E27FC236}">
                <a16:creationId xmlns:a16="http://schemas.microsoft.com/office/drawing/2014/main" id="{FBAE216B-EEE5-433B-890E-C8D6E32B7747}"/>
              </a:ext>
            </a:extLst>
          </p:cNvPr>
          <p:cNvSpPr/>
          <p:nvPr/>
        </p:nvSpPr>
        <p:spPr>
          <a:xfrm>
            <a:off x="4261756" y="728527"/>
            <a:ext cx="1108819" cy="264936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التالي</a:t>
            </a:r>
          </a:p>
        </p:txBody>
      </p:sp>
      <p:sp>
        <p:nvSpPr>
          <p:cNvPr id="5" name="مخطط انسيابي: محطة طرفية 4">
            <a:extLst>
              <a:ext uri="{FF2B5EF4-FFF2-40B4-BE49-F238E27FC236}">
                <a16:creationId xmlns:a16="http://schemas.microsoft.com/office/drawing/2014/main" id="{116B7A63-2889-413E-A3EC-7157D6A65D49}"/>
              </a:ext>
            </a:extLst>
          </p:cNvPr>
          <p:cNvSpPr/>
          <p:nvPr/>
        </p:nvSpPr>
        <p:spPr>
          <a:xfrm>
            <a:off x="5614008" y="4065035"/>
            <a:ext cx="1990560" cy="42815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إضافة أوامر معينة</a:t>
            </a:r>
          </a:p>
        </p:txBody>
      </p:sp>
      <p:sp>
        <p:nvSpPr>
          <p:cNvPr id="6" name="مخطط انسيابي: محطة طرفية 5">
            <a:extLst>
              <a:ext uri="{FF2B5EF4-FFF2-40B4-BE49-F238E27FC236}">
                <a16:creationId xmlns:a16="http://schemas.microsoft.com/office/drawing/2014/main" id="{DFA15B78-F583-47BC-B437-091AFB783A4D}"/>
              </a:ext>
            </a:extLst>
          </p:cNvPr>
          <p:cNvSpPr/>
          <p:nvPr/>
        </p:nvSpPr>
        <p:spPr>
          <a:xfrm>
            <a:off x="6382064" y="6210964"/>
            <a:ext cx="2669385" cy="431357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أوامر لتنسيق الواقع المعزز</a:t>
            </a:r>
          </a:p>
        </p:txBody>
      </p: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774BE72E-0D90-44EC-8252-085289F2D104}"/>
              </a:ext>
            </a:extLst>
          </p:cNvPr>
          <p:cNvCxnSpPr>
            <a:cxnSpLocks/>
          </p:cNvCxnSpPr>
          <p:nvPr/>
        </p:nvCxnSpPr>
        <p:spPr>
          <a:xfrm flipH="1">
            <a:off x="5492496" y="860995"/>
            <a:ext cx="79701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005B4125-EACD-4871-B05C-69AFCD448E27}"/>
              </a:ext>
            </a:extLst>
          </p:cNvPr>
          <p:cNvCxnSpPr>
            <a:cxnSpLocks/>
          </p:cNvCxnSpPr>
          <p:nvPr/>
        </p:nvCxnSpPr>
        <p:spPr>
          <a:xfrm>
            <a:off x="6609288" y="3429000"/>
            <a:ext cx="1" cy="5938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55A243FB-69F1-4C16-872B-7A2EE76A2A56}"/>
              </a:ext>
            </a:extLst>
          </p:cNvPr>
          <p:cNvCxnSpPr>
            <a:cxnSpLocks/>
          </p:cNvCxnSpPr>
          <p:nvPr/>
        </p:nvCxnSpPr>
        <p:spPr>
          <a:xfrm>
            <a:off x="5586916" y="6426643"/>
            <a:ext cx="702597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705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وصف منشأ بثقة عالية جداً">
            <a:extLst>
              <a:ext uri="{FF2B5EF4-FFF2-40B4-BE49-F238E27FC236}">
                <a16:creationId xmlns:a16="http://schemas.microsoft.com/office/drawing/2014/main" id="{CBD2A870-447B-4DB5-B756-1F4D52214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مخطط انسيابي: محطة طرفية 3">
            <a:extLst>
              <a:ext uri="{FF2B5EF4-FFF2-40B4-BE49-F238E27FC236}">
                <a16:creationId xmlns:a16="http://schemas.microsoft.com/office/drawing/2014/main" id="{74B9BD0D-09C7-4C56-8C2A-1A1F0D08297D}"/>
              </a:ext>
            </a:extLst>
          </p:cNvPr>
          <p:cNvSpPr/>
          <p:nvPr/>
        </p:nvSpPr>
        <p:spPr>
          <a:xfrm>
            <a:off x="6739847" y="1863940"/>
            <a:ext cx="1523207" cy="418471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حفظ ومشاركة</a:t>
            </a:r>
          </a:p>
        </p:txBody>
      </p:sp>
      <p:sp>
        <p:nvSpPr>
          <p:cNvPr id="5" name="مخطط انسيابي: محطة طرفية 4">
            <a:extLst>
              <a:ext uri="{FF2B5EF4-FFF2-40B4-BE49-F238E27FC236}">
                <a16:creationId xmlns:a16="http://schemas.microsoft.com/office/drawing/2014/main" id="{88DE747E-97FC-4C85-B538-89A1A7FE2933}"/>
              </a:ext>
            </a:extLst>
          </p:cNvPr>
          <p:cNvSpPr/>
          <p:nvPr/>
        </p:nvSpPr>
        <p:spPr>
          <a:xfrm>
            <a:off x="2774022" y="2282411"/>
            <a:ext cx="1654141" cy="475529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اسم الواقع المعزز</a:t>
            </a:r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1656CE73-1CD0-42AB-AE44-F0696F8D0DBB}"/>
              </a:ext>
            </a:extLst>
          </p:cNvPr>
          <p:cNvCxnSpPr>
            <a:cxnSpLocks/>
          </p:cNvCxnSpPr>
          <p:nvPr/>
        </p:nvCxnSpPr>
        <p:spPr>
          <a:xfrm flipH="1">
            <a:off x="8263054" y="1577649"/>
            <a:ext cx="292015" cy="2862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9A1E7498-CB23-4F17-B6AB-40C4CE2BDF2A}"/>
              </a:ext>
            </a:extLst>
          </p:cNvPr>
          <p:cNvCxnSpPr>
            <a:cxnSpLocks/>
          </p:cNvCxnSpPr>
          <p:nvPr/>
        </p:nvCxnSpPr>
        <p:spPr>
          <a:xfrm>
            <a:off x="2157949" y="2571547"/>
            <a:ext cx="53525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803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وصف منشأ بثقة عالية جداً">
            <a:extLst>
              <a:ext uri="{FF2B5EF4-FFF2-40B4-BE49-F238E27FC236}">
                <a16:creationId xmlns:a16="http://schemas.microsoft.com/office/drawing/2014/main" id="{03836927-26BF-476D-A89D-A7886898C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18332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0742">
            <a:hlinkClick r:id="" action="ppaction://media"/>
            <a:extLst>
              <a:ext uri="{FF2B5EF4-FFF2-40B4-BE49-F238E27FC236}">
                <a16:creationId xmlns:a16="http://schemas.microsoft.com/office/drawing/2014/main" id="{5B146F20-C301-4F9D-ABBE-E6A77C2ED4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53" end="311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91" y="1078174"/>
            <a:ext cx="8576093" cy="5581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خطط انسيابي: محطة طرفية 5">
            <a:extLst>
              <a:ext uri="{FF2B5EF4-FFF2-40B4-BE49-F238E27FC236}">
                <a16:creationId xmlns:a16="http://schemas.microsoft.com/office/drawing/2014/main" id="{A2C4B078-A021-4B46-B253-22DEDE356009}"/>
              </a:ext>
            </a:extLst>
          </p:cNvPr>
          <p:cNvSpPr/>
          <p:nvPr/>
        </p:nvSpPr>
        <p:spPr>
          <a:xfrm>
            <a:off x="95534" y="133580"/>
            <a:ext cx="8899188" cy="76559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  <a:cs typeface="+mj-cs"/>
              </a:rPr>
              <a:t>كتاب العلوم للصف السابع </a:t>
            </a:r>
            <a:r>
              <a:rPr lang="ar-KW" sz="3200" b="1" dirty="0">
                <a:solidFill>
                  <a:srgbClr val="FF0000"/>
                </a:solidFill>
                <a:cs typeface="+mj-cs"/>
              </a:rPr>
              <a:t>للمعلمة</a:t>
            </a:r>
            <a:r>
              <a:rPr lang="ar-KW" sz="3200" b="1" dirty="0">
                <a:solidFill>
                  <a:schemeClr val="tx1"/>
                </a:solidFill>
                <a:cs typeface="+mj-cs"/>
              </a:rPr>
              <a:t> : مستورة بدر</a:t>
            </a:r>
          </a:p>
        </p:txBody>
      </p:sp>
    </p:spTree>
    <p:extLst>
      <p:ext uri="{BB962C8B-B14F-4D97-AF65-F5344CB8AC3E}">
        <p14:creationId xmlns:p14="http://schemas.microsoft.com/office/powerpoint/2010/main" val="68549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صورة تحتوي على لقطة شاشة&#10;&#10;وصف منشأ بثقة عالية">
            <a:extLst>
              <a:ext uri="{FF2B5EF4-FFF2-40B4-BE49-F238E27FC236}">
                <a16:creationId xmlns:a16="http://schemas.microsoft.com/office/drawing/2014/main" id="{FCD2B6A8-B54D-4D73-AF39-36D394B9F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46" y="1064524"/>
            <a:ext cx="3808573" cy="5636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وسيلة الشرح: سهم إلى اليمين 6">
            <a:extLst>
              <a:ext uri="{FF2B5EF4-FFF2-40B4-BE49-F238E27FC236}">
                <a16:creationId xmlns:a16="http://schemas.microsoft.com/office/drawing/2014/main" id="{6ABEA6F8-36BB-4490-AC00-84182C9C8502}"/>
              </a:ext>
            </a:extLst>
          </p:cNvPr>
          <p:cNvSpPr/>
          <p:nvPr/>
        </p:nvSpPr>
        <p:spPr>
          <a:xfrm>
            <a:off x="368490" y="1064524"/>
            <a:ext cx="4394580" cy="5636525"/>
          </a:xfrm>
          <a:prstGeom prst="rightArrowCallout">
            <a:avLst>
              <a:gd name="adj1" fmla="val 7864"/>
              <a:gd name="adj2" fmla="val 13889"/>
              <a:gd name="adj3" fmla="val 11401"/>
              <a:gd name="adj4" fmla="val 8500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indent="-457200" algn="r" rtl="1">
              <a:buFontTx/>
              <a:buChar char="-"/>
            </a:pPr>
            <a:r>
              <a:rPr lang="ar-KW" sz="2800" b="1" dirty="0">
                <a:solidFill>
                  <a:srgbClr val="FF0000"/>
                </a:solidFill>
                <a:cs typeface="+mj-cs"/>
              </a:rPr>
              <a:t>البحث عن القناة او الحساب المراد اضافته</a:t>
            </a:r>
          </a:p>
          <a:p>
            <a:pPr marL="457200" indent="-457200" algn="r" rtl="1">
              <a:buFontTx/>
              <a:buChar char="-"/>
            </a:pPr>
            <a:endParaRPr lang="ar-KW" sz="2800" b="1" dirty="0">
              <a:solidFill>
                <a:srgbClr val="FF0000"/>
              </a:solidFill>
              <a:cs typeface="+mj-cs"/>
            </a:endParaRPr>
          </a:p>
          <a:p>
            <a:pPr marL="457200" indent="-457200" algn="r" rtl="1">
              <a:buFontTx/>
              <a:buChar char="-"/>
            </a:pPr>
            <a:r>
              <a:rPr lang="ar-KW" sz="2800" b="1" dirty="0">
                <a:solidFill>
                  <a:schemeClr val="accent1"/>
                </a:solidFill>
                <a:cs typeface="+mj-cs"/>
              </a:rPr>
              <a:t>لإضافة كتاب العلوم للصف السابع للمعلمة مستورة بدر </a:t>
            </a:r>
          </a:p>
          <a:p>
            <a:pPr algn="ctr" rtl="1"/>
            <a:endParaRPr lang="ar-KW" sz="3200" b="1" dirty="0">
              <a:solidFill>
                <a:schemeClr val="tx1"/>
              </a:solidFill>
              <a:cs typeface="+mj-cs"/>
            </a:endParaRPr>
          </a:p>
          <a:p>
            <a:pPr algn="ctr" rtl="1"/>
            <a:r>
              <a:rPr lang="ar-KW" sz="3200" b="1" dirty="0" err="1">
                <a:solidFill>
                  <a:srgbClr val="FF0000"/>
                </a:solidFill>
                <a:cs typeface="+mj-cs"/>
              </a:rPr>
              <a:t>أ.مستورة</a:t>
            </a:r>
            <a:r>
              <a:rPr lang="ar-KW" sz="3200" b="1" dirty="0">
                <a:solidFill>
                  <a:srgbClr val="FF0000"/>
                </a:solidFill>
                <a:cs typeface="+mj-cs"/>
              </a:rPr>
              <a:t> بدر</a:t>
            </a:r>
          </a:p>
          <a:p>
            <a:pPr algn="ctr" rtl="1"/>
            <a:r>
              <a:rPr lang="ar-KW" sz="3200" b="1" dirty="0">
                <a:solidFill>
                  <a:schemeClr val="tx1"/>
                </a:solidFill>
                <a:cs typeface="+mj-cs"/>
              </a:rPr>
              <a:t>او</a:t>
            </a:r>
          </a:p>
          <a:p>
            <a:pPr algn="ctr" rtl="1"/>
            <a:r>
              <a:rPr lang="en-US" sz="3200" b="1" dirty="0">
                <a:solidFill>
                  <a:srgbClr val="00B050"/>
                </a:solidFill>
                <a:cs typeface="+mj-cs"/>
              </a:rPr>
              <a:t>#mastourah-bader</a:t>
            </a:r>
            <a:endParaRPr lang="ar-KW" sz="3200" b="1" dirty="0">
              <a:solidFill>
                <a:srgbClr val="00B050"/>
              </a:solidFill>
              <a:cs typeface="+mj-cs"/>
            </a:endParaRPr>
          </a:p>
          <a:p>
            <a:pPr algn="ctr" rtl="1"/>
            <a:r>
              <a:rPr lang="ar-KW" sz="3200" b="1" dirty="0">
                <a:solidFill>
                  <a:schemeClr val="tx1"/>
                </a:solidFill>
                <a:cs typeface="+mj-cs"/>
              </a:rPr>
              <a:t>او</a:t>
            </a:r>
          </a:p>
          <a:p>
            <a:pPr algn="ctr" rtl="1"/>
            <a:r>
              <a:rPr lang="en-GB" sz="3200" b="1" dirty="0">
                <a:solidFill>
                  <a:schemeClr val="tx1"/>
                </a:solidFill>
                <a:cs typeface="+mj-cs"/>
              </a:rPr>
              <a:t>#taima-school</a:t>
            </a:r>
            <a:endParaRPr lang="ar-KW" sz="32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904640C6-85C5-4FF3-BE5D-2F03058802AC}"/>
              </a:ext>
            </a:extLst>
          </p:cNvPr>
          <p:cNvSpPr/>
          <p:nvPr/>
        </p:nvSpPr>
        <p:spPr>
          <a:xfrm>
            <a:off x="95534" y="133580"/>
            <a:ext cx="8899188" cy="76559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  <a:cs typeface="+mj-cs"/>
              </a:rPr>
              <a:t>كتاب العلوم للصف السابع </a:t>
            </a:r>
            <a:r>
              <a:rPr lang="ar-KW" sz="3200" b="1" dirty="0">
                <a:solidFill>
                  <a:srgbClr val="FF0000"/>
                </a:solidFill>
                <a:cs typeface="+mj-cs"/>
              </a:rPr>
              <a:t>للمعلمة</a:t>
            </a:r>
            <a:r>
              <a:rPr lang="ar-KW" sz="3200" b="1" dirty="0">
                <a:solidFill>
                  <a:schemeClr val="tx1"/>
                </a:solidFill>
                <a:cs typeface="+mj-cs"/>
              </a:rPr>
              <a:t> : مستورة بدر</a:t>
            </a:r>
          </a:p>
        </p:txBody>
      </p: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CE1D3BF4-512A-411D-9F5E-2BC622CF4C80}"/>
              </a:ext>
            </a:extLst>
          </p:cNvPr>
          <p:cNvCxnSpPr>
            <a:cxnSpLocks/>
          </p:cNvCxnSpPr>
          <p:nvPr/>
        </p:nvCxnSpPr>
        <p:spPr>
          <a:xfrm>
            <a:off x="3643953" y="1433016"/>
            <a:ext cx="148760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01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قطة شاشة&#10;&#10;وصف منشأ بثقة عالية جداً">
            <a:extLst>
              <a:ext uri="{FF2B5EF4-FFF2-40B4-BE49-F238E27FC236}">
                <a16:creationId xmlns:a16="http://schemas.microsoft.com/office/drawing/2014/main" id="{6DFE83E0-10A3-4324-ABD0-996DA16C7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46" y="1064524"/>
            <a:ext cx="3808573" cy="5636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A60B3AAE-69CA-4A58-95BE-C59808639B9C}"/>
              </a:ext>
            </a:extLst>
          </p:cNvPr>
          <p:cNvSpPr/>
          <p:nvPr/>
        </p:nvSpPr>
        <p:spPr>
          <a:xfrm>
            <a:off x="95534" y="133580"/>
            <a:ext cx="8899188" cy="76559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  <a:cs typeface="+mj-cs"/>
              </a:rPr>
              <a:t>كتاب العلوم للصف السابع </a:t>
            </a:r>
            <a:r>
              <a:rPr lang="ar-KW" sz="3200" b="1" dirty="0">
                <a:solidFill>
                  <a:srgbClr val="FF0000"/>
                </a:solidFill>
                <a:cs typeface="+mj-cs"/>
              </a:rPr>
              <a:t>للمعلمة</a:t>
            </a:r>
            <a:r>
              <a:rPr lang="ar-KW" sz="3200" b="1" dirty="0">
                <a:solidFill>
                  <a:schemeClr val="tx1"/>
                </a:solidFill>
                <a:cs typeface="+mj-cs"/>
              </a:rPr>
              <a:t> : مستورة بدر</a:t>
            </a:r>
          </a:p>
        </p:txBody>
      </p:sp>
      <p:sp>
        <p:nvSpPr>
          <p:cNvPr id="13" name="وسيلة الشرح: سهم إلى اليمين 12">
            <a:extLst>
              <a:ext uri="{FF2B5EF4-FFF2-40B4-BE49-F238E27FC236}">
                <a16:creationId xmlns:a16="http://schemas.microsoft.com/office/drawing/2014/main" id="{31C5C3D4-7352-4F7B-83FB-776F38DD9019}"/>
              </a:ext>
            </a:extLst>
          </p:cNvPr>
          <p:cNvSpPr/>
          <p:nvPr/>
        </p:nvSpPr>
        <p:spPr>
          <a:xfrm>
            <a:off x="368490" y="1064524"/>
            <a:ext cx="4394580" cy="5636525"/>
          </a:xfrm>
          <a:prstGeom prst="rightArrowCallout">
            <a:avLst>
              <a:gd name="adj1" fmla="val 7864"/>
              <a:gd name="adj2" fmla="val 13889"/>
              <a:gd name="adj3" fmla="val 11401"/>
              <a:gd name="adj4" fmla="val 8500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KW" sz="2800" b="1" dirty="0">
                <a:solidFill>
                  <a:srgbClr val="FF0000"/>
                </a:solidFill>
                <a:cs typeface="+mj-cs"/>
              </a:rPr>
              <a:t>اختيار القناة الخاصة بالكتاب او احد الصور للدخول الى الحساب</a:t>
            </a:r>
            <a:endParaRPr lang="ar-KW" sz="2800" b="1" dirty="0">
              <a:solidFill>
                <a:schemeClr val="accent1"/>
              </a:solidFill>
              <a:cs typeface="+mj-cs"/>
            </a:endParaRPr>
          </a:p>
          <a:p>
            <a:pPr algn="ctr" rtl="1"/>
            <a:endParaRPr lang="ar-KW" sz="3200" b="1" dirty="0">
              <a:solidFill>
                <a:schemeClr val="tx1"/>
              </a:solidFill>
              <a:cs typeface="+mj-cs"/>
            </a:endParaRPr>
          </a:p>
          <a:p>
            <a:pPr algn="ctr" rtl="1"/>
            <a:endParaRPr lang="ar-KW" sz="3200" b="1" dirty="0">
              <a:solidFill>
                <a:schemeClr val="tx1"/>
              </a:solidFill>
              <a:cs typeface="+mj-cs"/>
            </a:endParaRPr>
          </a:p>
          <a:p>
            <a:pPr algn="ctr" rtl="1"/>
            <a:endParaRPr lang="ar-KW" sz="3200" b="1" dirty="0">
              <a:solidFill>
                <a:schemeClr val="tx1"/>
              </a:solidFill>
              <a:cs typeface="+mj-cs"/>
            </a:endParaRPr>
          </a:p>
          <a:p>
            <a:pPr algn="ctr" rtl="1"/>
            <a:endParaRPr lang="ar-KW" sz="3200" b="1" dirty="0">
              <a:solidFill>
                <a:schemeClr val="tx1"/>
              </a:solidFill>
              <a:cs typeface="+mj-cs"/>
            </a:endParaRPr>
          </a:p>
          <a:p>
            <a:pPr algn="ctr" rtl="1"/>
            <a:endParaRPr lang="ar-KW" sz="3200" b="1" dirty="0">
              <a:solidFill>
                <a:schemeClr val="tx1"/>
              </a:solidFill>
              <a:cs typeface="+mj-cs"/>
            </a:endParaRPr>
          </a:p>
          <a:p>
            <a:pPr rtl="1"/>
            <a:r>
              <a:rPr lang="ar-KW" sz="2800" b="1" dirty="0" err="1">
                <a:solidFill>
                  <a:srgbClr val="FF0000"/>
                </a:solidFill>
                <a:cs typeface="+mj-cs"/>
              </a:rPr>
              <a:t>أ.مستورة</a:t>
            </a:r>
            <a:r>
              <a:rPr lang="ar-KW" sz="2800" b="1" dirty="0">
                <a:solidFill>
                  <a:srgbClr val="FF0000"/>
                </a:solidFill>
                <a:cs typeface="+mj-cs"/>
              </a:rPr>
              <a:t> بدر</a:t>
            </a:r>
          </a:p>
          <a:p>
            <a:pPr rtl="1"/>
            <a:r>
              <a:rPr lang="en-US" sz="2800" b="1" dirty="0">
                <a:solidFill>
                  <a:srgbClr val="00B050"/>
                </a:solidFill>
                <a:cs typeface="+mj-cs"/>
              </a:rPr>
              <a:t>#mastourah-bader</a:t>
            </a:r>
          </a:p>
          <a:p>
            <a:pPr rtl="1"/>
            <a:r>
              <a:rPr lang="en-GB" sz="2800" b="1" dirty="0">
                <a:solidFill>
                  <a:schemeClr val="tx1"/>
                </a:solidFill>
                <a:cs typeface="+mj-cs"/>
              </a:rPr>
              <a:t>#taima-school</a:t>
            </a:r>
            <a:endParaRPr lang="ar-KW" sz="2800" b="1" dirty="0">
              <a:solidFill>
                <a:schemeClr val="tx1"/>
              </a:solidFill>
              <a:cs typeface="+mj-cs"/>
            </a:endParaRPr>
          </a:p>
        </p:txBody>
      </p: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8736D134-0225-45A0-83FE-EE606EB0A7D0}"/>
              </a:ext>
            </a:extLst>
          </p:cNvPr>
          <p:cNvCxnSpPr>
            <a:cxnSpLocks/>
          </p:cNvCxnSpPr>
          <p:nvPr/>
        </p:nvCxnSpPr>
        <p:spPr>
          <a:xfrm>
            <a:off x="4312693" y="1937983"/>
            <a:ext cx="81886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928A0757-E2E8-4874-934A-D7559ED52DFA}"/>
              </a:ext>
            </a:extLst>
          </p:cNvPr>
          <p:cNvCxnSpPr>
            <a:cxnSpLocks/>
          </p:cNvCxnSpPr>
          <p:nvPr/>
        </p:nvCxnSpPr>
        <p:spPr>
          <a:xfrm>
            <a:off x="4312693" y="4657579"/>
            <a:ext cx="81886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374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" t="24961" r="30921" b="30674"/>
          <a:stretch/>
        </p:blipFill>
        <p:spPr bwMode="auto">
          <a:xfrm>
            <a:off x="0" y="5392"/>
            <a:ext cx="9144000" cy="6852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165413" y="714671"/>
            <a:ext cx="6597149" cy="50322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14671"/>
            <a:ext cx="1008112" cy="90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4499992" y="1574958"/>
            <a:ext cx="331236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b="1" dirty="0"/>
              <a:t>وزارة التربية</a:t>
            </a:r>
          </a:p>
          <a:p>
            <a:pPr algn="ctr"/>
            <a:r>
              <a:rPr lang="ar-KW" b="1" dirty="0"/>
              <a:t>الادارة العامة لمنطقة الجهراء التعليمية</a:t>
            </a:r>
          </a:p>
          <a:p>
            <a:pPr algn="ctr"/>
            <a:r>
              <a:rPr lang="ar-KW" b="1" dirty="0"/>
              <a:t>مدرسة تيماء </a:t>
            </a:r>
            <a:r>
              <a:rPr lang="ar-KW" b="1" dirty="0" err="1"/>
              <a:t>م.بنات</a:t>
            </a:r>
            <a:endParaRPr lang="ar-KW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165413" y="4664181"/>
            <a:ext cx="65971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2000" b="1" dirty="0"/>
              <a:t> رئيسة القسم: </a:t>
            </a:r>
            <a:r>
              <a:rPr lang="ar-KW" sz="2000" b="1" dirty="0">
                <a:solidFill>
                  <a:srgbClr val="FF0000"/>
                </a:solidFill>
              </a:rPr>
              <a:t>اماني العنزي  </a:t>
            </a:r>
          </a:p>
          <a:p>
            <a:pPr algn="r" rtl="1"/>
            <a:r>
              <a:rPr lang="ar-KW" sz="2000" b="1" dirty="0"/>
              <a:t>                          الموجهة الفنية: </a:t>
            </a:r>
            <a:r>
              <a:rPr lang="ar-KW" sz="2000" b="1" dirty="0">
                <a:solidFill>
                  <a:srgbClr val="FF0000"/>
                </a:solidFill>
              </a:rPr>
              <a:t>بدرية الشمري</a:t>
            </a:r>
          </a:p>
          <a:p>
            <a:pPr algn="r" rtl="1"/>
            <a:r>
              <a:rPr lang="ar-KW" sz="2000" b="1" dirty="0"/>
              <a:t>                                                       مديرة المدرسة: </a:t>
            </a:r>
            <a:r>
              <a:rPr lang="ar-KW" sz="2000" b="1" dirty="0">
                <a:solidFill>
                  <a:srgbClr val="FF0000"/>
                </a:solidFill>
              </a:rPr>
              <a:t>لطيفة السعيدي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1758696" y="2523162"/>
            <a:ext cx="54825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KW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العلــــوم والواقع المعزز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36A24ED-3EBF-4A26-A792-6B9B48B2F94C}"/>
              </a:ext>
            </a:extLst>
          </p:cNvPr>
          <p:cNvSpPr/>
          <p:nvPr/>
        </p:nvSpPr>
        <p:spPr>
          <a:xfrm>
            <a:off x="2743614" y="3486025"/>
            <a:ext cx="36567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40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للمعلمة: مستورة بدر</a:t>
            </a:r>
            <a:endParaRPr lang="ar-SA" sz="40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DFE46A2-793F-43AF-9004-DC154FEE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92" y="803748"/>
            <a:ext cx="2324195" cy="174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45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لقطة شاشة&#10;&#10;وصف منشأ بثقة عالية جداً">
            <a:extLst>
              <a:ext uri="{FF2B5EF4-FFF2-40B4-BE49-F238E27FC236}">
                <a16:creationId xmlns:a16="http://schemas.microsoft.com/office/drawing/2014/main" id="{6F813B6F-583B-493F-A03F-C8496256E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46" y="1064524"/>
            <a:ext cx="3808573" cy="5636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792D327F-D6FB-4234-BF0A-DB4C8186CEDD}"/>
              </a:ext>
            </a:extLst>
          </p:cNvPr>
          <p:cNvSpPr/>
          <p:nvPr/>
        </p:nvSpPr>
        <p:spPr>
          <a:xfrm>
            <a:off x="95534" y="133580"/>
            <a:ext cx="8899188" cy="76559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  <a:cs typeface="+mj-cs"/>
              </a:rPr>
              <a:t>كتاب العلوم للصف السابع </a:t>
            </a:r>
            <a:r>
              <a:rPr lang="ar-KW" sz="3200" b="1" dirty="0">
                <a:solidFill>
                  <a:srgbClr val="FF0000"/>
                </a:solidFill>
                <a:cs typeface="+mj-cs"/>
              </a:rPr>
              <a:t>للمعلمة</a:t>
            </a:r>
            <a:r>
              <a:rPr lang="ar-KW" sz="3200" b="1" dirty="0">
                <a:solidFill>
                  <a:schemeClr val="tx1"/>
                </a:solidFill>
                <a:cs typeface="+mj-cs"/>
              </a:rPr>
              <a:t> : مستورة بدر</a:t>
            </a:r>
          </a:p>
        </p:txBody>
      </p:sp>
      <p:sp>
        <p:nvSpPr>
          <p:cNvPr id="13" name="وسيلة الشرح: سهم إلى اليمين 12">
            <a:extLst>
              <a:ext uri="{FF2B5EF4-FFF2-40B4-BE49-F238E27FC236}">
                <a16:creationId xmlns:a16="http://schemas.microsoft.com/office/drawing/2014/main" id="{2B3979C5-7B01-4744-93D0-F0587F17DFA9}"/>
              </a:ext>
            </a:extLst>
          </p:cNvPr>
          <p:cNvSpPr/>
          <p:nvPr/>
        </p:nvSpPr>
        <p:spPr>
          <a:xfrm>
            <a:off x="368490" y="1064524"/>
            <a:ext cx="4394580" cy="5636525"/>
          </a:xfrm>
          <a:prstGeom prst="rightArrowCallout">
            <a:avLst>
              <a:gd name="adj1" fmla="val 7864"/>
              <a:gd name="adj2" fmla="val 13889"/>
              <a:gd name="adj3" fmla="val 11401"/>
              <a:gd name="adj4" fmla="val 8500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ar-KW" sz="2800" b="1" dirty="0">
              <a:solidFill>
                <a:srgbClr val="FF0000"/>
              </a:solidFill>
              <a:cs typeface="+mj-cs"/>
            </a:endParaRPr>
          </a:p>
          <a:p>
            <a:pPr algn="r" rtl="1"/>
            <a:r>
              <a:rPr lang="ar-KW" sz="2800" b="1" dirty="0">
                <a:solidFill>
                  <a:srgbClr val="FF0000"/>
                </a:solidFill>
                <a:cs typeface="+mj-cs"/>
              </a:rPr>
              <a:t>الضغط على زر </a:t>
            </a:r>
            <a:r>
              <a:rPr lang="en-GB" sz="2800" b="1" dirty="0">
                <a:solidFill>
                  <a:schemeClr val="tx1"/>
                </a:solidFill>
                <a:cs typeface="+mj-cs"/>
              </a:rPr>
              <a:t>follow</a:t>
            </a:r>
            <a:r>
              <a:rPr lang="ar-KW" sz="2800" b="1" dirty="0">
                <a:solidFill>
                  <a:srgbClr val="FF0000"/>
                </a:solidFill>
                <a:cs typeface="+mj-cs"/>
              </a:rPr>
              <a:t> للتمكن من الاستفادة من صور الكتاب</a:t>
            </a:r>
          </a:p>
          <a:p>
            <a:pPr algn="r" rtl="1"/>
            <a:endParaRPr lang="ar-KW" sz="2800" b="1" dirty="0">
              <a:solidFill>
                <a:srgbClr val="FF0000"/>
              </a:solidFill>
              <a:cs typeface="+mj-cs"/>
            </a:endParaRPr>
          </a:p>
          <a:p>
            <a:pPr algn="r" rtl="1"/>
            <a:endParaRPr lang="ar-KW" sz="2800" b="1" dirty="0">
              <a:solidFill>
                <a:srgbClr val="FF0000"/>
              </a:solidFill>
              <a:cs typeface="+mj-cs"/>
            </a:endParaRPr>
          </a:p>
          <a:p>
            <a:pPr algn="r" rtl="1"/>
            <a:endParaRPr lang="ar-KW" sz="2800" b="1" dirty="0">
              <a:solidFill>
                <a:srgbClr val="FF0000"/>
              </a:solidFill>
              <a:cs typeface="+mj-cs"/>
            </a:endParaRPr>
          </a:p>
          <a:p>
            <a:pPr algn="r" rtl="1"/>
            <a:endParaRPr lang="ar-KW" sz="2800" b="1" dirty="0">
              <a:solidFill>
                <a:srgbClr val="FF0000"/>
              </a:solidFill>
              <a:cs typeface="+mj-cs"/>
            </a:endParaRPr>
          </a:p>
          <a:p>
            <a:pPr algn="r" rtl="1"/>
            <a:endParaRPr lang="ar-KW" sz="2800" b="1" dirty="0">
              <a:solidFill>
                <a:srgbClr val="FF0000"/>
              </a:solidFill>
              <a:cs typeface="+mj-cs"/>
            </a:endParaRPr>
          </a:p>
          <a:p>
            <a:pPr marL="457200" indent="-457200" algn="r" rtl="1">
              <a:buFontTx/>
              <a:buChar char="-"/>
            </a:pPr>
            <a:endParaRPr lang="ar-KW" sz="2800" b="1" dirty="0">
              <a:solidFill>
                <a:srgbClr val="FF0000"/>
              </a:solidFill>
              <a:cs typeface="+mj-cs"/>
            </a:endParaRPr>
          </a:p>
          <a:p>
            <a:pPr rtl="1"/>
            <a:r>
              <a:rPr lang="ar-KW" sz="2800" b="1" dirty="0" err="1">
                <a:solidFill>
                  <a:srgbClr val="FF0000"/>
                </a:solidFill>
              </a:rPr>
              <a:t>أ.مستورة</a:t>
            </a:r>
            <a:r>
              <a:rPr lang="ar-KW" sz="2800" b="1" dirty="0">
                <a:solidFill>
                  <a:srgbClr val="FF0000"/>
                </a:solidFill>
              </a:rPr>
              <a:t> بدر</a:t>
            </a:r>
          </a:p>
          <a:p>
            <a:pPr rtl="1"/>
            <a:r>
              <a:rPr lang="en-US" sz="2800" b="1" dirty="0">
                <a:solidFill>
                  <a:srgbClr val="00B050"/>
                </a:solidFill>
              </a:rPr>
              <a:t>#mastourah-bader</a:t>
            </a:r>
          </a:p>
          <a:p>
            <a:pPr rtl="1"/>
            <a:r>
              <a:rPr lang="en-GB" sz="2800" b="1" dirty="0">
                <a:solidFill>
                  <a:schemeClr val="tx1"/>
                </a:solidFill>
              </a:rPr>
              <a:t>#taima-school</a:t>
            </a:r>
            <a:endParaRPr lang="ar-KW" sz="2800" b="1" dirty="0">
              <a:solidFill>
                <a:schemeClr val="tx1"/>
              </a:solidFill>
            </a:endParaRPr>
          </a:p>
          <a:p>
            <a:pPr marL="457200" indent="-457200" algn="r" rtl="1">
              <a:buFontTx/>
              <a:buChar char="-"/>
            </a:pPr>
            <a:endParaRPr lang="ar-KW" sz="3200" b="1" dirty="0">
              <a:solidFill>
                <a:schemeClr val="tx1"/>
              </a:solidFill>
              <a:cs typeface="+mj-cs"/>
            </a:endParaRPr>
          </a:p>
        </p:txBody>
      </p: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7F15CB86-D4D4-4682-9A00-7BC172B42A64}"/>
              </a:ext>
            </a:extLst>
          </p:cNvPr>
          <p:cNvCxnSpPr>
            <a:cxnSpLocks/>
          </p:cNvCxnSpPr>
          <p:nvPr/>
        </p:nvCxnSpPr>
        <p:spPr>
          <a:xfrm>
            <a:off x="3643952" y="2442949"/>
            <a:ext cx="1569493" cy="4640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165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صورة تحتوي على لقطة شاشة&#10;&#10;وصف منشأ بثقة عالية جداً">
            <a:extLst>
              <a:ext uri="{FF2B5EF4-FFF2-40B4-BE49-F238E27FC236}">
                <a16:creationId xmlns:a16="http://schemas.microsoft.com/office/drawing/2014/main" id="{E35F6467-DDD1-4AE0-96A1-E0ED3E47A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46" y="1064524"/>
            <a:ext cx="3808573" cy="5636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مخطط انسيابي: محطة طرفية 8">
            <a:extLst>
              <a:ext uri="{FF2B5EF4-FFF2-40B4-BE49-F238E27FC236}">
                <a16:creationId xmlns:a16="http://schemas.microsoft.com/office/drawing/2014/main" id="{237BC409-2174-4BC0-8410-C588E47F7552}"/>
              </a:ext>
            </a:extLst>
          </p:cNvPr>
          <p:cNvSpPr/>
          <p:nvPr/>
        </p:nvSpPr>
        <p:spPr>
          <a:xfrm>
            <a:off x="95534" y="133580"/>
            <a:ext cx="8899188" cy="76559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  <a:cs typeface="+mj-cs"/>
              </a:rPr>
              <a:t>كتاب العلوم للصف السابع </a:t>
            </a:r>
            <a:r>
              <a:rPr lang="ar-KW" sz="3200" b="1" dirty="0">
                <a:solidFill>
                  <a:srgbClr val="FF0000"/>
                </a:solidFill>
                <a:cs typeface="+mj-cs"/>
              </a:rPr>
              <a:t>للمعلمة</a:t>
            </a:r>
            <a:r>
              <a:rPr lang="ar-KW" sz="3200" b="1" dirty="0">
                <a:solidFill>
                  <a:schemeClr val="tx1"/>
                </a:solidFill>
                <a:cs typeface="+mj-cs"/>
              </a:rPr>
              <a:t> : مستورة بدر</a:t>
            </a:r>
          </a:p>
        </p:txBody>
      </p:sp>
      <p:sp>
        <p:nvSpPr>
          <p:cNvPr id="13" name="وسيلة الشرح: سهم إلى اليمين 12">
            <a:extLst>
              <a:ext uri="{FF2B5EF4-FFF2-40B4-BE49-F238E27FC236}">
                <a16:creationId xmlns:a16="http://schemas.microsoft.com/office/drawing/2014/main" id="{1E2F57DF-F232-4BB0-B861-D524E67D6916}"/>
              </a:ext>
            </a:extLst>
          </p:cNvPr>
          <p:cNvSpPr/>
          <p:nvPr/>
        </p:nvSpPr>
        <p:spPr>
          <a:xfrm>
            <a:off x="368490" y="1064524"/>
            <a:ext cx="4394580" cy="5636525"/>
          </a:xfrm>
          <a:prstGeom prst="rightArrowCallout">
            <a:avLst>
              <a:gd name="adj1" fmla="val 7864"/>
              <a:gd name="adj2" fmla="val 13889"/>
              <a:gd name="adj3" fmla="val 11401"/>
              <a:gd name="adj4" fmla="val 8500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KW" sz="2800" b="1" dirty="0">
                <a:solidFill>
                  <a:srgbClr val="FF0000"/>
                </a:solidFill>
                <a:cs typeface="+mj-cs"/>
              </a:rPr>
              <a:t>تشغيل الكاميرا الخاصة بالبرنامج وتوجيهها للصورة المراد عرضها من الكتاب لبدء عرض الواقع المعزز</a:t>
            </a:r>
            <a:endParaRPr lang="ar-KW" sz="2800" b="1" dirty="0">
              <a:solidFill>
                <a:schemeClr val="accent1"/>
              </a:solidFill>
              <a:cs typeface="+mj-cs"/>
            </a:endParaRPr>
          </a:p>
          <a:p>
            <a:pPr algn="ctr" rtl="1"/>
            <a:r>
              <a:rPr lang="ar-KW" sz="3200" b="1" dirty="0">
                <a:solidFill>
                  <a:schemeClr val="tx1"/>
                </a:solidFill>
                <a:cs typeface="+mj-cs"/>
              </a:rPr>
              <a:t> </a:t>
            </a:r>
          </a:p>
          <a:p>
            <a:pPr algn="ctr" rtl="1"/>
            <a:r>
              <a:rPr lang="ar-KW" sz="3200" b="1" dirty="0">
                <a:solidFill>
                  <a:schemeClr val="tx1"/>
                </a:solidFill>
                <a:cs typeface="+mj-cs"/>
              </a:rPr>
              <a:t>  </a:t>
            </a:r>
          </a:p>
          <a:p>
            <a:pPr algn="ctr" rtl="1"/>
            <a:endParaRPr lang="ar-KW" sz="3200" b="1" dirty="0">
              <a:solidFill>
                <a:schemeClr val="tx1"/>
              </a:solidFill>
              <a:cs typeface="+mj-cs"/>
            </a:endParaRPr>
          </a:p>
          <a:p>
            <a:pPr rtl="1"/>
            <a:r>
              <a:rPr lang="ar-KW" sz="2800" b="1" dirty="0" err="1">
                <a:solidFill>
                  <a:srgbClr val="FF0000"/>
                </a:solidFill>
              </a:rPr>
              <a:t>أ.مستورة</a:t>
            </a:r>
            <a:r>
              <a:rPr lang="ar-KW" sz="2800" b="1" dirty="0">
                <a:solidFill>
                  <a:srgbClr val="FF0000"/>
                </a:solidFill>
              </a:rPr>
              <a:t> بدر</a:t>
            </a:r>
          </a:p>
          <a:p>
            <a:pPr rtl="1"/>
            <a:r>
              <a:rPr lang="en-US" sz="2800" b="1" dirty="0">
                <a:solidFill>
                  <a:srgbClr val="00B050"/>
                </a:solidFill>
              </a:rPr>
              <a:t>#mastourah-bader</a:t>
            </a:r>
          </a:p>
          <a:p>
            <a:pPr rtl="1"/>
            <a:r>
              <a:rPr lang="en-GB" sz="2800" b="1" dirty="0">
                <a:solidFill>
                  <a:schemeClr val="tx1"/>
                </a:solidFill>
              </a:rPr>
              <a:t>#taima-school</a:t>
            </a:r>
            <a:endParaRPr lang="ar-KW" sz="2800" b="1" dirty="0">
              <a:solidFill>
                <a:schemeClr val="tx1"/>
              </a:solidFill>
            </a:endParaRPr>
          </a:p>
        </p:txBody>
      </p: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47CBA8D5-4328-4FB8-BFF7-865183C21C12}"/>
              </a:ext>
            </a:extLst>
          </p:cNvPr>
          <p:cNvCxnSpPr>
            <a:cxnSpLocks/>
          </p:cNvCxnSpPr>
          <p:nvPr/>
        </p:nvCxnSpPr>
        <p:spPr>
          <a:xfrm>
            <a:off x="3084394" y="3425588"/>
            <a:ext cx="3507475" cy="26340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301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G_0752.TRIM">
            <a:hlinkClick r:id="" action="ppaction://media"/>
            <a:extLst>
              <a:ext uri="{FF2B5EF4-FFF2-40B4-BE49-F238E27FC236}">
                <a16:creationId xmlns:a16="http://schemas.microsoft.com/office/drawing/2014/main" id="{ED44DB3E-35DD-4386-B1A9-87433A76A8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9545" y="1088753"/>
            <a:ext cx="3808573" cy="561229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مخطط انسيابي: محطة طرفية 13">
            <a:extLst>
              <a:ext uri="{FF2B5EF4-FFF2-40B4-BE49-F238E27FC236}">
                <a16:creationId xmlns:a16="http://schemas.microsoft.com/office/drawing/2014/main" id="{B4898D82-588C-48E0-8BF1-4AF34F0E2C36}"/>
              </a:ext>
            </a:extLst>
          </p:cNvPr>
          <p:cNvSpPr/>
          <p:nvPr/>
        </p:nvSpPr>
        <p:spPr>
          <a:xfrm>
            <a:off x="95534" y="133580"/>
            <a:ext cx="8899188" cy="76559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  <a:cs typeface="+mj-cs"/>
              </a:rPr>
              <a:t>كتاب العلوم للصف السابع </a:t>
            </a:r>
            <a:r>
              <a:rPr lang="ar-KW" sz="3200" b="1" dirty="0">
                <a:solidFill>
                  <a:srgbClr val="FF0000"/>
                </a:solidFill>
                <a:cs typeface="+mj-cs"/>
              </a:rPr>
              <a:t>للمعلمة</a:t>
            </a:r>
            <a:r>
              <a:rPr lang="ar-KW" sz="3200" b="1" dirty="0">
                <a:solidFill>
                  <a:schemeClr val="tx1"/>
                </a:solidFill>
                <a:cs typeface="+mj-cs"/>
              </a:rPr>
              <a:t> : مستورة بدر</a:t>
            </a:r>
          </a:p>
        </p:txBody>
      </p:sp>
      <p:sp>
        <p:nvSpPr>
          <p:cNvPr id="16" name="وسيلة الشرح: سهم إلى اليمين 15">
            <a:extLst>
              <a:ext uri="{FF2B5EF4-FFF2-40B4-BE49-F238E27FC236}">
                <a16:creationId xmlns:a16="http://schemas.microsoft.com/office/drawing/2014/main" id="{DBF1118C-A131-40F6-BEB8-D5CA9247E8DD}"/>
              </a:ext>
            </a:extLst>
          </p:cNvPr>
          <p:cNvSpPr/>
          <p:nvPr/>
        </p:nvSpPr>
        <p:spPr>
          <a:xfrm>
            <a:off x="368490" y="1064524"/>
            <a:ext cx="4394580" cy="5636525"/>
          </a:xfrm>
          <a:prstGeom prst="rightArrowCallout">
            <a:avLst>
              <a:gd name="adj1" fmla="val 7864"/>
              <a:gd name="adj2" fmla="val 13889"/>
              <a:gd name="adj3" fmla="val 11401"/>
              <a:gd name="adj4" fmla="val 8500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KW" sz="2800" b="1" dirty="0">
                <a:solidFill>
                  <a:srgbClr val="FF0000"/>
                </a:solidFill>
                <a:cs typeface="+mj-cs"/>
              </a:rPr>
              <a:t>الضغط على الفيديو لعرضه بشكل كامل</a:t>
            </a:r>
            <a:endParaRPr lang="ar-KW" sz="2800" b="1" dirty="0">
              <a:solidFill>
                <a:schemeClr val="accent1"/>
              </a:solidFill>
              <a:cs typeface="+mj-cs"/>
            </a:endParaRPr>
          </a:p>
          <a:p>
            <a:pPr algn="ctr" rtl="1"/>
            <a:r>
              <a:rPr lang="ar-KW" sz="3200" b="1" dirty="0">
                <a:solidFill>
                  <a:schemeClr val="tx1"/>
                </a:solidFill>
                <a:cs typeface="+mj-cs"/>
              </a:rPr>
              <a:t> </a:t>
            </a:r>
          </a:p>
          <a:p>
            <a:pPr algn="ctr" rtl="1"/>
            <a:r>
              <a:rPr lang="ar-KW" sz="3200" b="1" dirty="0">
                <a:solidFill>
                  <a:schemeClr val="tx1"/>
                </a:solidFill>
                <a:cs typeface="+mj-cs"/>
              </a:rPr>
              <a:t>  </a:t>
            </a:r>
          </a:p>
          <a:p>
            <a:pPr algn="ctr" rtl="1"/>
            <a:endParaRPr lang="ar-KW" sz="3200" b="1" dirty="0">
              <a:solidFill>
                <a:schemeClr val="tx1"/>
              </a:solidFill>
              <a:cs typeface="+mj-cs"/>
            </a:endParaRPr>
          </a:p>
          <a:p>
            <a:pPr rtl="1"/>
            <a:r>
              <a:rPr lang="ar-KW" sz="2800" b="1" dirty="0" err="1">
                <a:solidFill>
                  <a:srgbClr val="FF0000"/>
                </a:solidFill>
              </a:rPr>
              <a:t>أ.مستورة</a:t>
            </a:r>
            <a:r>
              <a:rPr lang="ar-KW" sz="2800" b="1" dirty="0">
                <a:solidFill>
                  <a:srgbClr val="FF0000"/>
                </a:solidFill>
              </a:rPr>
              <a:t> بدر</a:t>
            </a:r>
          </a:p>
          <a:p>
            <a:pPr rtl="1"/>
            <a:r>
              <a:rPr lang="en-US" sz="2800" b="1" dirty="0">
                <a:solidFill>
                  <a:srgbClr val="00B050"/>
                </a:solidFill>
              </a:rPr>
              <a:t>#mastourah-bader</a:t>
            </a:r>
          </a:p>
          <a:p>
            <a:pPr rtl="1"/>
            <a:r>
              <a:rPr lang="en-GB" sz="2800" b="1" dirty="0">
                <a:solidFill>
                  <a:schemeClr val="tx1"/>
                </a:solidFill>
              </a:rPr>
              <a:t>#taima-school</a:t>
            </a:r>
            <a:endParaRPr lang="ar-KW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0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لقطة الشاشة">
            <a:extLst>
              <a:ext uri="{FF2B5EF4-FFF2-40B4-BE49-F238E27FC236}">
                <a16:creationId xmlns:a16="http://schemas.microsoft.com/office/drawing/2014/main" id="{2AEABB70-16B9-4534-913E-70F9C326F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7921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942182-AF75-4DBA-8064-25DE904F1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0018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06852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7583AF2-C11A-4428-9750-D8CC69466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83060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سماء, خارجي, الطبيعة, أرض&#10;&#10;وصف منشأ بثقة عالية جداً">
            <a:extLst>
              <a:ext uri="{FF2B5EF4-FFF2-40B4-BE49-F238E27FC236}">
                <a16:creationId xmlns:a16="http://schemas.microsoft.com/office/drawing/2014/main" id="{EAE6CA22-9555-4BEB-B94B-268D87CC6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1384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سماء, خارجي, الطبيعة&#10;&#10;وصف منشأ بثقة عالية جداً">
            <a:extLst>
              <a:ext uri="{FF2B5EF4-FFF2-40B4-BE49-F238E27FC236}">
                <a16:creationId xmlns:a16="http://schemas.microsoft.com/office/drawing/2014/main" id="{55332E4E-08EF-48FE-AD7C-0AFCAB7F9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79252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لقطة الشاشة">
            <a:extLst>
              <a:ext uri="{FF2B5EF4-FFF2-40B4-BE49-F238E27FC236}">
                <a16:creationId xmlns:a16="http://schemas.microsoft.com/office/drawing/2014/main" id="{72091CE0-C7BC-4077-9BC9-A1430A4BD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388"/>
            <a:ext cx="9144000" cy="46250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86444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وصف منشأ بثقة عالية جداً">
            <a:extLst>
              <a:ext uri="{FF2B5EF4-FFF2-40B4-BE49-F238E27FC236}">
                <a16:creationId xmlns:a16="http://schemas.microsoft.com/office/drawing/2014/main" id="{5920B6FF-05C1-46A3-BDF1-A976D4C65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مخطط انسيابي: محطة طرفية 1">
            <a:extLst>
              <a:ext uri="{FF2B5EF4-FFF2-40B4-BE49-F238E27FC236}">
                <a16:creationId xmlns:a16="http://schemas.microsoft.com/office/drawing/2014/main" id="{13C10F90-FB3C-4824-88E5-DE45A5C633CF}"/>
              </a:ext>
            </a:extLst>
          </p:cNvPr>
          <p:cNvSpPr/>
          <p:nvPr/>
        </p:nvSpPr>
        <p:spPr>
          <a:xfrm>
            <a:off x="1961322" y="901147"/>
            <a:ext cx="5221356" cy="463629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انشاء واقع معزز جديد</a:t>
            </a: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90996D88-813F-4171-BDE4-83C8ED1C9AF9}"/>
              </a:ext>
            </a:extLst>
          </p:cNvPr>
          <p:cNvCxnSpPr>
            <a:cxnSpLocks/>
          </p:cNvCxnSpPr>
          <p:nvPr/>
        </p:nvCxnSpPr>
        <p:spPr>
          <a:xfrm flipV="1">
            <a:off x="7182678" y="503583"/>
            <a:ext cx="927652" cy="5565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029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وصف منشأ بثقة عالية جداً">
            <a:extLst>
              <a:ext uri="{FF2B5EF4-FFF2-40B4-BE49-F238E27FC236}">
                <a16:creationId xmlns:a16="http://schemas.microsoft.com/office/drawing/2014/main" id="{CAA62EEE-F6AC-40E7-8269-EE81B41E8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77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مخطط انسيابي: محطة طرفية 3">
            <a:extLst>
              <a:ext uri="{FF2B5EF4-FFF2-40B4-BE49-F238E27FC236}">
                <a16:creationId xmlns:a16="http://schemas.microsoft.com/office/drawing/2014/main" id="{A99BEB1F-C0B8-4664-81C8-84F1B1892ECF}"/>
              </a:ext>
            </a:extLst>
          </p:cNvPr>
          <p:cNvSpPr/>
          <p:nvPr/>
        </p:nvSpPr>
        <p:spPr>
          <a:xfrm>
            <a:off x="192299" y="5875483"/>
            <a:ext cx="5221356" cy="498021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b="1" dirty="0">
                <a:solidFill>
                  <a:schemeClr val="tx1"/>
                </a:solidFill>
                <a:cs typeface="+mj-cs"/>
              </a:rPr>
              <a:t>اختيار الصورة المراد إضافة الواقع المعزز لها </a:t>
            </a:r>
            <a:endParaRPr lang="en-GB" b="1" dirty="0">
              <a:solidFill>
                <a:schemeClr val="tx1"/>
              </a:solidFill>
              <a:cs typeface="+mj-cs"/>
            </a:endParaRP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5ACC077E-31DF-47F4-B655-C0FCE1B7EBF5}"/>
              </a:ext>
            </a:extLst>
          </p:cNvPr>
          <p:cNvCxnSpPr>
            <a:cxnSpLocks/>
          </p:cNvCxnSpPr>
          <p:nvPr/>
        </p:nvCxnSpPr>
        <p:spPr>
          <a:xfrm flipV="1">
            <a:off x="3090672" y="4709824"/>
            <a:ext cx="374506" cy="11656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87682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250</Words>
  <Application>Microsoft Office PowerPoint</Application>
  <PresentationFormat>عرض على الشاشة (4:3)</PresentationFormat>
  <Paragraphs>73</Paragraphs>
  <Slides>23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Malslman .</dc:creator>
  <cp:lastModifiedBy>Malslman .</cp:lastModifiedBy>
  <cp:revision>1</cp:revision>
  <dcterms:created xsi:type="dcterms:W3CDTF">2017-10-24T21:51:40Z</dcterms:created>
  <dcterms:modified xsi:type="dcterms:W3CDTF">2017-10-24T21:53:47Z</dcterms:modified>
</cp:coreProperties>
</file>