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8" r:id="rId4"/>
    <p:sldId id="260" r:id="rId5"/>
    <p:sldId id="280" r:id="rId6"/>
    <p:sldId id="276" r:id="rId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r" defTabSz="914400" rtl="1" eaLnBrk="1" latinLnBrk="0" hangingPunct="1">
      <a:defRPr kern="1200">
        <a:solidFill>
          <a:schemeClr val="tx1"/>
        </a:solidFill>
        <a:latin typeface="Verdana" pitchFamily="34" charset="0"/>
        <a:ea typeface="+mn-ea"/>
        <a:cs typeface="+mn-cs"/>
      </a:defRPr>
    </a:lvl6pPr>
    <a:lvl7pPr marL="2743200" algn="r" defTabSz="914400" rtl="1" eaLnBrk="1" latinLnBrk="0" hangingPunct="1">
      <a:defRPr kern="1200">
        <a:solidFill>
          <a:schemeClr val="tx1"/>
        </a:solidFill>
        <a:latin typeface="Verdana" pitchFamily="34" charset="0"/>
        <a:ea typeface="+mn-ea"/>
        <a:cs typeface="+mn-cs"/>
      </a:defRPr>
    </a:lvl7pPr>
    <a:lvl8pPr marL="3200400" algn="r" defTabSz="914400" rtl="1" eaLnBrk="1" latinLnBrk="0" hangingPunct="1">
      <a:defRPr kern="1200">
        <a:solidFill>
          <a:schemeClr val="tx1"/>
        </a:solidFill>
        <a:latin typeface="Verdana" pitchFamily="34" charset="0"/>
        <a:ea typeface="+mn-ea"/>
        <a:cs typeface="+mn-cs"/>
      </a:defRPr>
    </a:lvl8pPr>
    <a:lvl9pPr marL="3657600" algn="r" defTabSz="914400" rtl="1"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A484"/>
    <a:srgbClr val="000000"/>
    <a:srgbClr val="B7CBCD"/>
    <a:srgbClr val="30A383"/>
    <a:srgbClr val="1481B8"/>
    <a:srgbClr val="D6E1E2"/>
    <a:srgbClr val="D6FDFF"/>
    <a:srgbClr val="1F528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40" autoAdjust="0"/>
    <p:restoredTop sz="94660" autoAdjust="0"/>
  </p:normalViewPr>
  <p:slideViewPr>
    <p:cSldViewPr>
      <p:cViewPr varScale="1">
        <p:scale>
          <a:sx n="69" d="100"/>
          <a:sy n="69" d="100"/>
        </p:scale>
        <p:origin x="-54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3089" name="Rectangle 17"/>
          <p:cNvSpPr>
            <a:spLocks noChangeArrowheads="1"/>
          </p:cNvSpPr>
          <p:nvPr/>
        </p:nvSpPr>
        <p:spPr bwMode="white">
          <a:xfrm>
            <a:off x="0" y="6350"/>
            <a:ext cx="9144000" cy="2946400"/>
          </a:xfrm>
          <a:prstGeom prst="rect">
            <a:avLst/>
          </a:prstGeom>
          <a:solidFill>
            <a:srgbClr val="1F5281"/>
          </a:solidFill>
          <a:ln w="9525">
            <a:noFill/>
            <a:miter lim="800000"/>
            <a:headEnd/>
            <a:tailEnd/>
          </a:ln>
          <a:effectLst/>
        </p:spPr>
        <p:txBody>
          <a:bodyPr wrap="none" anchor="ctr"/>
          <a:lstStyle/>
          <a:p>
            <a:endParaRPr lang="ar-SA"/>
          </a:p>
        </p:txBody>
      </p:sp>
      <p:sp>
        <p:nvSpPr>
          <p:cNvPr id="3093" name="Freeform 21"/>
          <p:cNvSpPr>
            <a:spLocks/>
          </p:cNvSpPr>
          <p:nvPr/>
        </p:nvSpPr>
        <p:spPr bwMode="gray">
          <a:xfrm>
            <a:off x="-14288" y="1931988"/>
            <a:ext cx="9158288" cy="2506662"/>
          </a:xfrm>
          <a:custGeom>
            <a:avLst/>
            <a:gdLst/>
            <a:ahLst/>
            <a:cxnLst>
              <a:cxn ang="0">
                <a:pos x="0" y="465"/>
              </a:cxn>
              <a:cxn ang="0">
                <a:pos x="2916" y="18"/>
              </a:cxn>
              <a:cxn ang="0">
                <a:pos x="5769" y="475"/>
              </a:cxn>
              <a:cxn ang="0">
                <a:pos x="5766" y="1579"/>
              </a:cxn>
              <a:cxn ang="0">
                <a:pos x="6" y="1579"/>
              </a:cxn>
              <a:cxn ang="0">
                <a:pos x="0" y="465"/>
              </a:cxn>
            </a:cxnLst>
            <a:rect l="0" t="0" r="r" b="b"/>
            <a:pathLst>
              <a:path w="5769" h="1579">
                <a:moveTo>
                  <a:pt x="0" y="465"/>
                </a:moveTo>
                <a:cubicBezTo>
                  <a:pt x="722" y="228"/>
                  <a:pt x="1673" y="36"/>
                  <a:pt x="2916" y="18"/>
                </a:cubicBezTo>
                <a:cubicBezTo>
                  <a:pt x="4159" y="0"/>
                  <a:pt x="5348" y="247"/>
                  <a:pt x="5769" y="475"/>
                </a:cubicBezTo>
                <a:lnTo>
                  <a:pt x="5766" y="1579"/>
                </a:lnTo>
                <a:lnTo>
                  <a:pt x="6" y="1579"/>
                </a:lnTo>
                <a:lnTo>
                  <a:pt x="0" y="465"/>
                </a:lnTo>
                <a:close/>
              </a:path>
            </a:pathLst>
          </a:custGeom>
          <a:solidFill>
            <a:schemeClr val="tx1"/>
          </a:solidFill>
          <a:ln w="57150" cmpd="sng">
            <a:noFill/>
            <a:round/>
            <a:headEnd/>
            <a:tailEnd/>
          </a:ln>
          <a:effectLst/>
        </p:spPr>
        <p:txBody>
          <a:bodyPr/>
          <a:lstStyle/>
          <a:p>
            <a:endParaRPr lang="ar-SA"/>
          </a:p>
        </p:txBody>
      </p:sp>
      <p:sp>
        <p:nvSpPr>
          <p:cNvPr id="3090" name="Rectangle 18"/>
          <p:cNvSpPr>
            <a:spLocks noChangeArrowheads="1"/>
          </p:cNvSpPr>
          <p:nvPr/>
        </p:nvSpPr>
        <p:spPr bwMode="white">
          <a:xfrm>
            <a:off x="0" y="4933950"/>
            <a:ext cx="9163050" cy="1941513"/>
          </a:xfrm>
          <a:prstGeom prst="rect">
            <a:avLst/>
          </a:prstGeom>
          <a:solidFill>
            <a:srgbClr val="30A484"/>
          </a:solidFill>
          <a:ln w="9525">
            <a:noFill/>
            <a:miter lim="800000"/>
            <a:headEnd/>
            <a:tailEnd/>
          </a:ln>
          <a:effectLst/>
        </p:spPr>
        <p:txBody>
          <a:bodyPr wrap="none" anchor="ctr"/>
          <a:lstStyle/>
          <a:p>
            <a:endParaRPr lang="ar-SA"/>
          </a:p>
        </p:txBody>
      </p:sp>
      <p:sp>
        <p:nvSpPr>
          <p:cNvPr id="3091" name="Freeform 19" descr="108a"/>
          <p:cNvSpPr>
            <a:spLocks/>
          </p:cNvSpPr>
          <p:nvPr/>
        </p:nvSpPr>
        <p:spPr bwMode="gray">
          <a:xfrm>
            <a:off x="-4763" y="2046288"/>
            <a:ext cx="9148763" cy="2787650"/>
          </a:xfrm>
          <a:custGeom>
            <a:avLst/>
            <a:gdLst/>
            <a:ahLst/>
            <a:cxnLst>
              <a:cxn ang="0">
                <a:pos x="0" y="586"/>
              </a:cxn>
              <a:cxn ang="0">
                <a:pos x="2929" y="18"/>
              </a:cxn>
              <a:cxn ang="0">
                <a:pos x="5763" y="593"/>
              </a:cxn>
              <a:cxn ang="0">
                <a:pos x="5763" y="1756"/>
              </a:cxn>
              <a:cxn ang="0">
                <a:pos x="0" y="1752"/>
              </a:cxn>
              <a:cxn ang="0">
                <a:pos x="0" y="586"/>
              </a:cxn>
            </a:cxnLst>
            <a:rect l="0" t="0" r="r" b="b"/>
            <a:pathLst>
              <a:path w="5763" h="1756">
                <a:moveTo>
                  <a:pt x="0" y="586"/>
                </a:moveTo>
                <a:cubicBezTo>
                  <a:pt x="693" y="340"/>
                  <a:pt x="1521" y="0"/>
                  <a:pt x="2929" y="18"/>
                </a:cubicBezTo>
                <a:cubicBezTo>
                  <a:pt x="4337" y="36"/>
                  <a:pt x="5292" y="322"/>
                  <a:pt x="5763" y="593"/>
                </a:cubicBezTo>
                <a:lnTo>
                  <a:pt x="5763" y="1756"/>
                </a:lnTo>
                <a:lnTo>
                  <a:pt x="0" y="1752"/>
                </a:lnTo>
                <a:lnTo>
                  <a:pt x="0" y="586"/>
                </a:lnTo>
                <a:close/>
              </a:path>
            </a:pathLst>
          </a:custGeom>
          <a:blipFill dpi="0" rotWithShape="1">
            <a:blip r:embed="rId2"/>
            <a:srcRect/>
            <a:stretch>
              <a:fillRect/>
            </a:stretch>
          </a:blipFill>
          <a:ln w="57150" cmpd="sng">
            <a:noFill/>
            <a:round/>
            <a:headEnd/>
            <a:tailEnd/>
          </a:ln>
          <a:effectLst/>
        </p:spPr>
        <p:txBody>
          <a:bodyPr/>
          <a:lstStyle/>
          <a:p>
            <a:endParaRPr lang="ar-SA"/>
          </a:p>
        </p:txBody>
      </p:sp>
      <p:sp>
        <p:nvSpPr>
          <p:cNvPr id="3092" name="Rectangle 20"/>
          <p:cNvSpPr>
            <a:spLocks noChangeArrowheads="1"/>
          </p:cNvSpPr>
          <p:nvPr/>
        </p:nvSpPr>
        <p:spPr bwMode="gray">
          <a:xfrm>
            <a:off x="0" y="4826000"/>
            <a:ext cx="9156700" cy="168275"/>
          </a:xfrm>
          <a:prstGeom prst="rect">
            <a:avLst/>
          </a:prstGeom>
          <a:gradFill rotWithShape="1">
            <a:gsLst>
              <a:gs pos="0">
                <a:srgbClr val="30A484"/>
              </a:gs>
              <a:gs pos="100000">
                <a:srgbClr val="30A484">
                  <a:gamma/>
                  <a:shade val="46275"/>
                  <a:invGamma/>
                </a:srgbClr>
              </a:gs>
            </a:gsLst>
            <a:lin ang="5400000" scaled="1"/>
          </a:gradFill>
          <a:ln w="9525">
            <a:noFill/>
            <a:miter lim="800000"/>
            <a:headEnd/>
            <a:tailEnd/>
          </a:ln>
          <a:effectLst/>
        </p:spPr>
        <p:txBody>
          <a:bodyPr wrap="none" anchor="ctr"/>
          <a:lstStyle/>
          <a:p>
            <a:endParaRPr lang="ar-SA"/>
          </a:p>
        </p:txBody>
      </p:sp>
      <p:sp>
        <p:nvSpPr>
          <p:cNvPr id="3074" name="Rectangle 2"/>
          <p:cNvSpPr>
            <a:spLocks noGrp="1" noChangeArrowheads="1"/>
          </p:cNvSpPr>
          <p:nvPr>
            <p:ph type="ctrTitle"/>
          </p:nvPr>
        </p:nvSpPr>
        <p:spPr bwMode="black">
          <a:xfrm>
            <a:off x="914400" y="900113"/>
            <a:ext cx="7239000" cy="784225"/>
          </a:xfrm>
        </p:spPr>
        <p:txBody>
          <a:bodyPr/>
          <a:lstStyle>
            <a:lvl1pPr>
              <a:defRPr sz="2400" b="1"/>
            </a:lvl1pPr>
          </a:lstStyle>
          <a:p>
            <a:r>
              <a:rPr lang="ar-SA" smtClean="0"/>
              <a:t>انقر لتحرير نمط العنوان الرئيسي</a:t>
            </a:r>
            <a:endParaRPr lang="en-US"/>
          </a:p>
        </p:txBody>
      </p:sp>
      <p:sp>
        <p:nvSpPr>
          <p:cNvPr id="3075" name="Rectangle 3"/>
          <p:cNvSpPr>
            <a:spLocks noGrp="1" noChangeArrowheads="1"/>
          </p:cNvSpPr>
          <p:nvPr>
            <p:ph type="subTitle" idx="1"/>
          </p:nvPr>
        </p:nvSpPr>
        <p:spPr bwMode="black">
          <a:xfrm>
            <a:off x="1828800" y="5314950"/>
            <a:ext cx="6019800" cy="381000"/>
          </a:xfrm>
        </p:spPr>
        <p:txBody>
          <a:bodyPr/>
          <a:lstStyle>
            <a:lvl1pPr marL="0" indent="0" algn="ctr">
              <a:buFont typeface="Wingdings" pitchFamily="2" charset="2"/>
              <a:buNone/>
              <a:defRPr sz="1800">
                <a:solidFill>
                  <a:schemeClr val="bg1"/>
                </a:solidFill>
              </a:defRPr>
            </a:lvl1pPr>
          </a:lstStyle>
          <a:p>
            <a:r>
              <a:rPr lang="ar-SA" smtClean="0"/>
              <a:t>انقر لتحرير نمط العنوان الثانوي الرئيسي</a:t>
            </a:r>
            <a:endParaRPr lang="en-US"/>
          </a:p>
        </p:txBody>
      </p:sp>
      <p:sp>
        <p:nvSpPr>
          <p:cNvPr id="3086" name="Text Box 14"/>
          <p:cNvSpPr txBox="1">
            <a:spLocks noChangeArrowheads="1"/>
          </p:cNvSpPr>
          <p:nvPr/>
        </p:nvSpPr>
        <p:spPr bwMode="auto">
          <a:xfrm>
            <a:off x="304800" y="228600"/>
            <a:ext cx="1079500" cy="396875"/>
          </a:xfrm>
          <a:prstGeom prst="rect">
            <a:avLst/>
          </a:prstGeom>
          <a:noFill/>
          <a:ln w="9525">
            <a:noFill/>
            <a:miter lim="800000"/>
            <a:headEnd/>
            <a:tailEnd/>
          </a:ln>
          <a:effectLst/>
        </p:spPr>
        <p:txBody>
          <a:bodyPr>
            <a:spAutoFit/>
          </a:bodyPr>
          <a:lstStyle/>
          <a:p>
            <a:r>
              <a:rPr lang="en-US" sz="2000" b="1">
                <a:solidFill>
                  <a:srgbClr val="D6E1E2"/>
                </a:solidFill>
              </a:rPr>
              <a:t>LOGO</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319088"/>
            <a:ext cx="2057400" cy="6005512"/>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319088"/>
            <a:ext cx="6019800" cy="6005512"/>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عنوان وجدول">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19088"/>
            <a:ext cx="8229600" cy="671512"/>
          </a:xfrm>
        </p:spPr>
        <p:txBody>
          <a:bodyPr/>
          <a:lstStyle/>
          <a:p>
            <a:r>
              <a:rPr lang="ar-SA" smtClean="0"/>
              <a:t>انقر لتحرير نمط العنوان الرئيسي</a:t>
            </a:r>
            <a:endParaRPr lang="ar-SA"/>
          </a:p>
        </p:txBody>
      </p:sp>
      <p:sp>
        <p:nvSpPr>
          <p:cNvPr id="3" name="عنصر نائب للجدول 2"/>
          <p:cNvSpPr>
            <a:spLocks noGrp="1"/>
          </p:cNvSpPr>
          <p:nvPr>
            <p:ph type="tbl" idx="1"/>
          </p:nvPr>
        </p:nvSpPr>
        <p:spPr>
          <a:xfrm>
            <a:off x="457200" y="1393825"/>
            <a:ext cx="8229600" cy="4930775"/>
          </a:xfrm>
        </p:spPr>
        <p:txBody>
          <a:bodyPr/>
          <a:lstStyle/>
          <a:p>
            <a:r>
              <a:rPr lang="ar-SA" smtClean="0"/>
              <a:t>انقر فوق الرمز لإضافة جدول</a:t>
            </a:r>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393825"/>
            <a:ext cx="4038600" cy="4930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393825"/>
            <a:ext cx="4038600" cy="4930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الرمز لإضافة صورة</a:t>
            </a:r>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vmlDrawing" Target="../drawings/vmlDrawing1.v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039" name="Object 15"/>
          <p:cNvGraphicFramePr>
            <a:graphicFrameLocks noChangeAspect="1"/>
          </p:cNvGraphicFramePr>
          <p:nvPr/>
        </p:nvGraphicFramePr>
        <p:xfrm>
          <a:off x="0" y="247650"/>
          <a:ext cx="9144000" cy="1155700"/>
        </p:xfrm>
        <a:graphic>
          <a:graphicData uri="http://schemas.openxmlformats.org/presentationml/2006/ole">
            <p:oleObj spid="_x0000_s1039" name="Image" r:id="rId15" imgW="6311111" imgH="1155148" progId="">
              <p:embed/>
            </p:oleObj>
          </a:graphicData>
        </a:graphic>
      </p:graphicFrame>
      <p:sp>
        <p:nvSpPr>
          <p:cNvPr id="1040" name="Rectangle 16"/>
          <p:cNvSpPr>
            <a:spLocks noChangeArrowheads="1"/>
          </p:cNvSpPr>
          <p:nvPr/>
        </p:nvSpPr>
        <p:spPr bwMode="ltGray">
          <a:xfrm>
            <a:off x="0" y="6524625"/>
            <a:ext cx="9144000" cy="333375"/>
          </a:xfrm>
          <a:prstGeom prst="rect">
            <a:avLst/>
          </a:prstGeom>
          <a:solidFill>
            <a:srgbClr val="30A383"/>
          </a:solidFill>
          <a:ln w="9525">
            <a:noFill/>
            <a:miter lim="800000"/>
            <a:headEnd/>
            <a:tailEnd/>
          </a:ln>
          <a:effectLst/>
        </p:spPr>
        <p:txBody>
          <a:bodyPr wrap="none" anchor="ctr"/>
          <a:lstStyle/>
          <a:p>
            <a:endParaRPr lang="ar-SA"/>
          </a:p>
        </p:txBody>
      </p:sp>
      <p:sp>
        <p:nvSpPr>
          <p:cNvPr id="1041" name="Rectangle 17"/>
          <p:cNvSpPr>
            <a:spLocks noChangeArrowheads="1"/>
          </p:cNvSpPr>
          <p:nvPr/>
        </p:nvSpPr>
        <p:spPr bwMode="white">
          <a:xfrm>
            <a:off x="0" y="0"/>
            <a:ext cx="9144000" cy="241300"/>
          </a:xfrm>
          <a:prstGeom prst="rect">
            <a:avLst/>
          </a:prstGeom>
          <a:solidFill>
            <a:srgbClr val="1F5281"/>
          </a:solidFill>
          <a:ln w="9525">
            <a:noFill/>
            <a:miter lim="800000"/>
            <a:headEnd/>
            <a:tailEnd/>
          </a:ln>
          <a:effectLst/>
        </p:spPr>
        <p:txBody>
          <a:bodyPr wrap="none" anchor="ctr"/>
          <a:lstStyle/>
          <a:p>
            <a:pPr algn="ctr"/>
            <a:endParaRPr lang="ar-SA"/>
          </a:p>
        </p:txBody>
      </p:sp>
      <p:sp>
        <p:nvSpPr>
          <p:cNvPr id="1026" name="Rectangle 2"/>
          <p:cNvSpPr>
            <a:spLocks noGrp="1" noChangeArrowheads="1"/>
          </p:cNvSpPr>
          <p:nvPr>
            <p:ph type="title"/>
          </p:nvPr>
        </p:nvSpPr>
        <p:spPr bwMode="white">
          <a:xfrm>
            <a:off x="457200" y="319088"/>
            <a:ext cx="8229600" cy="6715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endParaRPr lang="en-US" smtClean="0"/>
          </a:p>
        </p:txBody>
      </p:sp>
      <p:sp>
        <p:nvSpPr>
          <p:cNvPr id="1037" name="Text Box 13"/>
          <p:cNvSpPr txBox="1">
            <a:spLocks noChangeArrowheads="1"/>
          </p:cNvSpPr>
          <p:nvPr/>
        </p:nvSpPr>
        <p:spPr bwMode="white">
          <a:xfrm>
            <a:off x="6096000" y="6567488"/>
            <a:ext cx="2667000" cy="274637"/>
          </a:xfrm>
          <a:prstGeom prst="rect">
            <a:avLst/>
          </a:prstGeom>
          <a:noFill/>
          <a:ln w="9525">
            <a:noFill/>
            <a:miter lim="800000"/>
            <a:headEnd/>
            <a:tailEnd/>
          </a:ln>
          <a:effectLst/>
        </p:spPr>
        <p:txBody>
          <a:bodyPr>
            <a:spAutoFit/>
          </a:bodyPr>
          <a:lstStyle/>
          <a:p>
            <a:pPr algn="r"/>
            <a:r>
              <a:rPr lang="en-US" sz="1200" b="1">
                <a:solidFill>
                  <a:schemeClr val="bg1"/>
                </a:solidFill>
              </a:rPr>
              <a:t>COMPANY LOGO</a:t>
            </a:r>
          </a:p>
        </p:txBody>
      </p:sp>
      <p:sp>
        <p:nvSpPr>
          <p:cNvPr id="1042" name="Freeform 18"/>
          <p:cNvSpPr>
            <a:spLocks/>
          </p:cNvSpPr>
          <p:nvPr/>
        </p:nvSpPr>
        <p:spPr bwMode="white">
          <a:xfrm>
            <a:off x="3175" y="963613"/>
            <a:ext cx="9140825" cy="461962"/>
          </a:xfrm>
          <a:custGeom>
            <a:avLst/>
            <a:gdLst/>
            <a:ahLst/>
            <a:cxnLst>
              <a:cxn ang="0">
                <a:pos x="0" y="290"/>
              </a:cxn>
              <a:cxn ang="0">
                <a:pos x="1" y="193"/>
              </a:cxn>
              <a:cxn ang="0">
                <a:pos x="1833" y="25"/>
              </a:cxn>
              <a:cxn ang="0">
                <a:pos x="3966" y="41"/>
              </a:cxn>
              <a:cxn ang="0">
                <a:pos x="5760" y="184"/>
              </a:cxn>
              <a:cxn ang="0">
                <a:pos x="5764" y="291"/>
              </a:cxn>
              <a:cxn ang="0">
                <a:pos x="0" y="290"/>
              </a:cxn>
            </a:cxnLst>
            <a:rect l="0" t="0" r="r" b="b"/>
            <a:pathLst>
              <a:path w="5764" h="291">
                <a:moveTo>
                  <a:pt x="0" y="290"/>
                </a:moveTo>
                <a:lnTo>
                  <a:pt x="1" y="193"/>
                </a:lnTo>
                <a:cubicBezTo>
                  <a:pt x="305" y="150"/>
                  <a:pt x="1172" y="50"/>
                  <a:pt x="1833" y="25"/>
                </a:cubicBezTo>
                <a:cubicBezTo>
                  <a:pt x="2494" y="0"/>
                  <a:pt x="3312" y="15"/>
                  <a:pt x="3966" y="41"/>
                </a:cubicBezTo>
                <a:cubicBezTo>
                  <a:pt x="4620" y="68"/>
                  <a:pt x="5460" y="142"/>
                  <a:pt x="5760" y="184"/>
                </a:cubicBezTo>
                <a:lnTo>
                  <a:pt x="5764" y="291"/>
                </a:lnTo>
                <a:lnTo>
                  <a:pt x="0" y="290"/>
                </a:lnTo>
                <a:close/>
              </a:path>
            </a:pathLst>
          </a:custGeom>
          <a:solidFill>
            <a:schemeClr val="bg1"/>
          </a:solidFill>
          <a:ln w="9525">
            <a:noFill/>
            <a:round/>
            <a:headEnd/>
            <a:tailEnd/>
          </a:ln>
          <a:effectLst/>
        </p:spPr>
        <p:txBody>
          <a:bodyPr/>
          <a:lstStyle/>
          <a:p>
            <a:endParaRPr lang="ar-SA"/>
          </a:p>
        </p:txBody>
      </p:sp>
      <p:sp>
        <p:nvSpPr>
          <p:cNvPr id="1027" name="Rectangle 3"/>
          <p:cNvSpPr>
            <a:spLocks noGrp="1" noChangeArrowheads="1"/>
          </p:cNvSpPr>
          <p:nvPr>
            <p:ph type="body" idx="1"/>
          </p:nvPr>
        </p:nvSpPr>
        <p:spPr bwMode="auto">
          <a:xfrm>
            <a:off x="457200" y="1393825"/>
            <a:ext cx="8229600" cy="4930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6" name="Text Box 22"/>
          <p:cNvSpPr txBox="1">
            <a:spLocks noChangeArrowheads="1"/>
          </p:cNvSpPr>
          <p:nvPr/>
        </p:nvSpPr>
        <p:spPr bwMode="auto">
          <a:xfrm>
            <a:off x="6829425" y="14288"/>
            <a:ext cx="1884363" cy="244475"/>
          </a:xfrm>
          <a:prstGeom prst="rect">
            <a:avLst/>
          </a:prstGeom>
          <a:noFill/>
          <a:ln w="9525">
            <a:noFill/>
            <a:miter lim="800000"/>
            <a:headEnd/>
            <a:tailEnd/>
          </a:ln>
          <a:effectLst/>
        </p:spPr>
        <p:txBody>
          <a:bodyPr wrap="none">
            <a:spAutoFit/>
          </a:bodyPr>
          <a:lstStyle/>
          <a:p>
            <a:r>
              <a:rPr lang="en-US" sz="1000" b="1">
                <a:solidFill>
                  <a:schemeClr val="bg1"/>
                </a:solidFill>
              </a:rPr>
              <a:t>www.themegallery.com</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1" eaLnBrk="1" fontAlgn="base" hangingPunct="1">
        <a:spcBef>
          <a:spcPct val="0"/>
        </a:spcBef>
        <a:spcAft>
          <a:spcPct val="0"/>
        </a:spcAft>
        <a:defRPr sz="2800">
          <a:solidFill>
            <a:schemeClr val="bg1"/>
          </a:solidFill>
          <a:latin typeface="+mj-lt"/>
          <a:ea typeface="+mj-ea"/>
          <a:cs typeface="+mj-cs"/>
        </a:defRPr>
      </a:lvl1pPr>
      <a:lvl2pPr algn="ctr" rtl="1" eaLnBrk="1" fontAlgn="base" hangingPunct="1">
        <a:spcBef>
          <a:spcPct val="0"/>
        </a:spcBef>
        <a:spcAft>
          <a:spcPct val="0"/>
        </a:spcAft>
        <a:defRPr sz="2800">
          <a:solidFill>
            <a:schemeClr val="bg1"/>
          </a:solidFill>
          <a:latin typeface="Verdana" pitchFamily="34" charset="0"/>
        </a:defRPr>
      </a:lvl2pPr>
      <a:lvl3pPr algn="ctr" rtl="1" eaLnBrk="1" fontAlgn="base" hangingPunct="1">
        <a:spcBef>
          <a:spcPct val="0"/>
        </a:spcBef>
        <a:spcAft>
          <a:spcPct val="0"/>
        </a:spcAft>
        <a:defRPr sz="2800">
          <a:solidFill>
            <a:schemeClr val="bg1"/>
          </a:solidFill>
          <a:latin typeface="Verdana" pitchFamily="34" charset="0"/>
        </a:defRPr>
      </a:lvl3pPr>
      <a:lvl4pPr algn="ctr" rtl="1" eaLnBrk="1" fontAlgn="base" hangingPunct="1">
        <a:spcBef>
          <a:spcPct val="0"/>
        </a:spcBef>
        <a:spcAft>
          <a:spcPct val="0"/>
        </a:spcAft>
        <a:defRPr sz="2800">
          <a:solidFill>
            <a:schemeClr val="bg1"/>
          </a:solidFill>
          <a:latin typeface="Verdana" pitchFamily="34" charset="0"/>
        </a:defRPr>
      </a:lvl4pPr>
      <a:lvl5pPr algn="ctr" rtl="1" eaLnBrk="1" fontAlgn="base" hangingPunct="1">
        <a:spcBef>
          <a:spcPct val="0"/>
        </a:spcBef>
        <a:spcAft>
          <a:spcPct val="0"/>
        </a:spcAft>
        <a:defRPr sz="2800">
          <a:solidFill>
            <a:schemeClr val="bg1"/>
          </a:solidFill>
          <a:latin typeface="Verdana" pitchFamily="34" charset="0"/>
        </a:defRPr>
      </a:lvl5pPr>
      <a:lvl6pPr marL="457200" algn="ctr" rtl="1" eaLnBrk="1" fontAlgn="base" hangingPunct="1">
        <a:spcBef>
          <a:spcPct val="0"/>
        </a:spcBef>
        <a:spcAft>
          <a:spcPct val="0"/>
        </a:spcAft>
        <a:defRPr sz="2800">
          <a:solidFill>
            <a:schemeClr val="bg1"/>
          </a:solidFill>
          <a:latin typeface="Verdana" pitchFamily="34" charset="0"/>
        </a:defRPr>
      </a:lvl6pPr>
      <a:lvl7pPr marL="914400" algn="ctr" rtl="1" eaLnBrk="1" fontAlgn="base" hangingPunct="1">
        <a:spcBef>
          <a:spcPct val="0"/>
        </a:spcBef>
        <a:spcAft>
          <a:spcPct val="0"/>
        </a:spcAft>
        <a:defRPr sz="2800">
          <a:solidFill>
            <a:schemeClr val="bg1"/>
          </a:solidFill>
          <a:latin typeface="Verdana" pitchFamily="34" charset="0"/>
        </a:defRPr>
      </a:lvl7pPr>
      <a:lvl8pPr marL="1371600" algn="ctr" rtl="1" eaLnBrk="1" fontAlgn="base" hangingPunct="1">
        <a:spcBef>
          <a:spcPct val="0"/>
        </a:spcBef>
        <a:spcAft>
          <a:spcPct val="0"/>
        </a:spcAft>
        <a:defRPr sz="2800">
          <a:solidFill>
            <a:schemeClr val="bg1"/>
          </a:solidFill>
          <a:latin typeface="Verdana" pitchFamily="34" charset="0"/>
        </a:defRPr>
      </a:lvl8pPr>
      <a:lvl9pPr marL="1828800" algn="ctr" rtl="1" eaLnBrk="1" fontAlgn="base" hangingPunct="1">
        <a:spcBef>
          <a:spcPct val="0"/>
        </a:spcBef>
        <a:spcAft>
          <a:spcPct val="0"/>
        </a:spcAft>
        <a:defRPr sz="2800">
          <a:solidFill>
            <a:schemeClr val="bg1"/>
          </a:solidFill>
          <a:latin typeface="Verdana" pitchFamily="34" charset="0"/>
        </a:defRPr>
      </a:lvl9pPr>
    </p:titleStyle>
    <p:bodyStyle>
      <a:lvl1pPr marL="342900" indent="-342900" algn="r" rtl="1" eaLnBrk="1" fontAlgn="base" hangingPunct="1">
        <a:spcBef>
          <a:spcPct val="20000"/>
        </a:spcBef>
        <a:spcAft>
          <a:spcPct val="0"/>
        </a:spcAft>
        <a:buClr>
          <a:schemeClr val="hlink"/>
        </a:buClr>
        <a:buFont typeface="Wingdings" pitchFamily="2" charset="2"/>
        <a:buChar char="v"/>
        <a:defRPr sz="2800" b="1">
          <a:solidFill>
            <a:srgbClr val="1481B8"/>
          </a:solidFill>
          <a:latin typeface="+mn-lt"/>
          <a:ea typeface="+mn-ea"/>
          <a:cs typeface="+mn-cs"/>
        </a:defRPr>
      </a:lvl1pPr>
      <a:lvl2pPr marL="742950" indent="-285750" algn="r" rtl="1" eaLnBrk="1" fontAlgn="base" hangingPunct="1">
        <a:spcBef>
          <a:spcPct val="20000"/>
        </a:spcBef>
        <a:spcAft>
          <a:spcPct val="0"/>
        </a:spcAft>
        <a:buClr>
          <a:schemeClr val="accent1"/>
        </a:buClr>
        <a:buFont typeface="Wingdings" pitchFamily="2" charset="2"/>
        <a:buChar char="§"/>
        <a:defRPr sz="2800">
          <a:solidFill>
            <a:schemeClr val="tx1"/>
          </a:solidFill>
          <a:latin typeface="Arial" charset="0"/>
        </a:defRPr>
      </a:lvl2pPr>
      <a:lvl3pPr marL="1143000" indent="-228600" algn="r" rtl="1" eaLnBrk="1" fontAlgn="base" hangingPunct="1">
        <a:spcBef>
          <a:spcPct val="20000"/>
        </a:spcBef>
        <a:spcAft>
          <a:spcPct val="0"/>
        </a:spcAft>
        <a:buClr>
          <a:schemeClr val="tx1"/>
        </a:buClr>
        <a:buChar char="•"/>
        <a:defRPr sz="2400">
          <a:solidFill>
            <a:schemeClr val="tx1"/>
          </a:solidFill>
          <a:latin typeface="Arial" charset="0"/>
        </a:defRPr>
      </a:lvl3pPr>
      <a:lvl4pPr marL="1600200" indent="-228600" algn="r" rtl="1" eaLnBrk="1" fontAlgn="base" hangingPunct="1">
        <a:spcBef>
          <a:spcPct val="20000"/>
        </a:spcBef>
        <a:spcAft>
          <a:spcPct val="0"/>
        </a:spcAft>
        <a:buChar char="–"/>
        <a:defRPr sz="2000">
          <a:solidFill>
            <a:schemeClr val="tx1"/>
          </a:solidFill>
          <a:latin typeface="Arial" charset="0"/>
        </a:defRPr>
      </a:lvl4pPr>
      <a:lvl5pPr marL="2057400" indent="-228600" algn="r" rtl="1" eaLnBrk="1" fontAlgn="base" hangingPunct="1">
        <a:spcBef>
          <a:spcPct val="20000"/>
        </a:spcBef>
        <a:spcAft>
          <a:spcPct val="0"/>
        </a:spcAft>
        <a:buChar char="»"/>
        <a:defRPr sz="2000">
          <a:solidFill>
            <a:schemeClr val="tx1"/>
          </a:solidFill>
          <a:latin typeface="Arial" charset="0"/>
        </a:defRPr>
      </a:lvl5pPr>
      <a:lvl6pPr marL="2514600" indent="-228600" algn="r" rtl="1" eaLnBrk="1" fontAlgn="base" hangingPunct="1">
        <a:spcBef>
          <a:spcPct val="20000"/>
        </a:spcBef>
        <a:spcAft>
          <a:spcPct val="0"/>
        </a:spcAft>
        <a:buChar char="»"/>
        <a:defRPr sz="2000">
          <a:solidFill>
            <a:schemeClr val="tx1"/>
          </a:solidFill>
          <a:latin typeface="Arial" charset="0"/>
        </a:defRPr>
      </a:lvl6pPr>
      <a:lvl7pPr marL="2971800" indent="-228600" algn="r" rtl="1" eaLnBrk="1" fontAlgn="base" hangingPunct="1">
        <a:spcBef>
          <a:spcPct val="20000"/>
        </a:spcBef>
        <a:spcAft>
          <a:spcPct val="0"/>
        </a:spcAft>
        <a:buChar char="»"/>
        <a:defRPr sz="2000">
          <a:solidFill>
            <a:schemeClr val="tx1"/>
          </a:solidFill>
          <a:latin typeface="Arial" charset="0"/>
        </a:defRPr>
      </a:lvl7pPr>
      <a:lvl8pPr marL="3429000" indent="-228600" algn="r" rtl="1" eaLnBrk="1" fontAlgn="base" hangingPunct="1">
        <a:spcBef>
          <a:spcPct val="20000"/>
        </a:spcBef>
        <a:spcAft>
          <a:spcPct val="0"/>
        </a:spcAft>
        <a:buChar char="»"/>
        <a:defRPr sz="2000">
          <a:solidFill>
            <a:schemeClr val="tx1"/>
          </a:solidFill>
          <a:latin typeface="Arial" charset="0"/>
        </a:defRPr>
      </a:lvl8pPr>
      <a:lvl9pPr marL="3886200" indent="-228600" algn="r" rtl="1" eaLnBrk="1" fontAlgn="base" hangingPunct="1">
        <a:spcBef>
          <a:spcPct val="20000"/>
        </a:spcBef>
        <a:spcAft>
          <a:spcPct val="0"/>
        </a:spcAft>
        <a:buChar char="»"/>
        <a:defRPr sz="2000">
          <a:solidFill>
            <a:schemeClr val="tx1"/>
          </a:solidFill>
          <a:latin typeface="Arial" charset="0"/>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ar-SA" sz="3200" dirty="0" smtClean="0"/>
              <a:t>مهارات استخدام الموسوعات</a:t>
            </a:r>
            <a:endParaRPr lang="en-US" sz="3200" dirty="0"/>
          </a:p>
        </p:txBody>
      </p:sp>
      <p:sp>
        <p:nvSpPr>
          <p:cNvPr id="2051" name="Rectangle 3"/>
          <p:cNvSpPr>
            <a:spLocks noGrp="1" noChangeArrowheads="1"/>
          </p:cNvSpPr>
          <p:nvPr>
            <p:ph type="subTitle" idx="1"/>
          </p:nvPr>
        </p:nvSpPr>
        <p:spPr>
          <a:xfrm>
            <a:off x="1757363" y="5314950"/>
            <a:ext cx="6019800" cy="381000"/>
          </a:xfrm>
        </p:spPr>
        <p:txBody>
          <a:bodyPr/>
          <a:lstStyle/>
          <a:p>
            <a:pPr>
              <a:lnSpc>
                <a:spcPct val="90000"/>
              </a:lnSpc>
            </a:pPr>
            <a:r>
              <a:rPr lang="ar-SA" sz="2000" b="0" dirty="0" smtClean="0"/>
              <a:t>إعداد المعلم / محمد </a:t>
            </a:r>
            <a:r>
              <a:rPr lang="ar-SA" sz="2000" b="0" dirty="0" err="1" smtClean="0"/>
              <a:t>الغامدي</a:t>
            </a:r>
            <a:endParaRPr lang="en-US" sz="2000" b="0" dirty="0"/>
          </a:p>
        </p:txBody>
      </p:sp>
      <p:sp>
        <p:nvSpPr>
          <p:cNvPr id="2052" name="Freeform 4"/>
          <p:cNvSpPr>
            <a:spLocks noEditPoints="1"/>
          </p:cNvSpPr>
          <p:nvPr/>
        </p:nvSpPr>
        <p:spPr bwMode="ltGray">
          <a:xfrm rot="621035" flipH="1" flipV="1">
            <a:off x="7446963" y="1031875"/>
            <a:ext cx="1017587" cy="1223963"/>
          </a:xfrm>
          <a:custGeom>
            <a:avLst/>
            <a:gdLst/>
            <a:ahLst/>
            <a:cxnLst>
              <a:cxn ang="0">
                <a:pos x="1092" y="50"/>
              </a:cxn>
              <a:cxn ang="0">
                <a:pos x="822" y="168"/>
              </a:cxn>
              <a:cxn ang="0">
                <a:pos x="594" y="300"/>
              </a:cxn>
              <a:cxn ang="0">
                <a:pos x="406" y="446"/>
              </a:cxn>
              <a:cxn ang="0">
                <a:pos x="254" y="604"/>
              </a:cxn>
              <a:cxn ang="0">
                <a:pos x="140" y="772"/>
              </a:cxn>
              <a:cxn ang="0">
                <a:pos x="60" y="944"/>
              </a:cxn>
              <a:cxn ang="0">
                <a:pos x="14" y="1122"/>
              </a:cxn>
              <a:cxn ang="0">
                <a:pos x="0" y="1300"/>
              </a:cxn>
              <a:cxn ang="0">
                <a:pos x="18" y="1476"/>
              </a:cxn>
              <a:cxn ang="0">
                <a:pos x="64" y="1650"/>
              </a:cxn>
              <a:cxn ang="0">
                <a:pos x="138" y="1818"/>
              </a:cxn>
              <a:cxn ang="0">
                <a:pos x="238" y="1978"/>
              </a:cxn>
              <a:cxn ang="0">
                <a:pos x="364" y="2126"/>
              </a:cxn>
              <a:cxn ang="0">
                <a:pos x="512" y="2262"/>
              </a:cxn>
              <a:cxn ang="0">
                <a:pos x="684" y="2382"/>
              </a:cxn>
              <a:cxn ang="0">
                <a:pos x="874" y="2484"/>
              </a:cxn>
              <a:cxn ang="0">
                <a:pos x="1086" y="2564"/>
              </a:cxn>
              <a:cxn ang="0">
                <a:pos x="1314" y="2622"/>
              </a:cxn>
              <a:cxn ang="0">
                <a:pos x="1558" y="2654"/>
              </a:cxn>
              <a:cxn ang="0">
                <a:pos x="1818" y="2658"/>
              </a:cxn>
              <a:cxn ang="0">
                <a:pos x="2090" y="2632"/>
              </a:cxn>
              <a:cxn ang="0">
                <a:pos x="2374" y="2574"/>
              </a:cxn>
              <a:cxn ang="0">
                <a:pos x="2544" y="2912"/>
              </a:cxn>
              <a:cxn ang="0">
                <a:pos x="1868" y="1552"/>
              </a:cxn>
              <a:cxn ang="0">
                <a:pos x="1956" y="1914"/>
              </a:cxn>
              <a:cxn ang="0">
                <a:pos x="1788" y="1936"/>
              </a:cxn>
              <a:cxn ang="0">
                <a:pos x="1616" y="1934"/>
              </a:cxn>
              <a:cxn ang="0">
                <a:pos x="1442" y="1912"/>
              </a:cxn>
              <a:cxn ang="0">
                <a:pos x="1272" y="1872"/>
              </a:cxn>
              <a:cxn ang="0">
                <a:pos x="1108" y="1812"/>
              </a:cxn>
              <a:cxn ang="0">
                <a:pos x="952" y="1736"/>
              </a:cxn>
              <a:cxn ang="0">
                <a:pos x="810" y="1646"/>
              </a:cxn>
              <a:cxn ang="0">
                <a:pos x="684" y="1542"/>
              </a:cxn>
              <a:cxn ang="0">
                <a:pos x="578" y="1428"/>
              </a:cxn>
              <a:cxn ang="0">
                <a:pos x="494" y="1304"/>
              </a:cxn>
              <a:cxn ang="0">
                <a:pos x="438" y="1170"/>
              </a:cxn>
              <a:cxn ang="0">
                <a:pos x="410" y="1032"/>
              </a:cxn>
              <a:cxn ang="0">
                <a:pos x="416" y="888"/>
              </a:cxn>
              <a:cxn ang="0">
                <a:pos x="460" y="742"/>
              </a:cxn>
              <a:cxn ang="0">
                <a:pos x="544" y="592"/>
              </a:cxn>
              <a:cxn ang="0">
                <a:pos x="670" y="444"/>
              </a:cxn>
              <a:cxn ang="0">
                <a:pos x="844" y="298"/>
              </a:cxn>
              <a:cxn ang="0">
                <a:pos x="1070" y="154"/>
              </a:cxn>
              <a:cxn ang="0">
                <a:pos x="1348" y="16"/>
              </a:cxn>
              <a:cxn ang="0">
                <a:pos x="1244" y="0"/>
              </a:cxn>
              <a:cxn ang="0">
                <a:pos x="2820" y="1934"/>
              </a:cxn>
              <a:cxn ang="0">
                <a:pos x="2820" y="1934"/>
              </a:cxn>
            </a:cxnLst>
            <a:rect l="0" t="0" r="r" b="b"/>
            <a:pathLst>
              <a:path w="2820" h="2912">
                <a:moveTo>
                  <a:pt x="1244" y="0"/>
                </a:moveTo>
                <a:lnTo>
                  <a:pt x="1092" y="50"/>
                </a:lnTo>
                <a:lnTo>
                  <a:pt x="952" y="106"/>
                </a:lnTo>
                <a:lnTo>
                  <a:pt x="822" y="168"/>
                </a:lnTo>
                <a:lnTo>
                  <a:pt x="704" y="232"/>
                </a:lnTo>
                <a:lnTo>
                  <a:pt x="594" y="300"/>
                </a:lnTo>
                <a:lnTo>
                  <a:pt x="494" y="372"/>
                </a:lnTo>
                <a:lnTo>
                  <a:pt x="406" y="446"/>
                </a:lnTo>
                <a:lnTo>
                  <a:pt x="324" y="524"/>
                </a:lnTo>
                <a:lnTo>
                  <a:pt x="254" y="604"/>
                </a:lnTo>
                <a:lnTo>
                  <a:pt x="192" y="686"/>
                </a:lnTo>
                <a:lnTo>
                  <a:pt x="140" y="772"/>
                </a:lnTo>
                <a:lnTo>
                  <a:pt x="96" y="856"/>
                </a:lnTo>
                <a:lnTo>
                  <a:pt x="60" y="944"/>
                </a:lnTo>
                <a:lnTo>
                  <a:pt x="32" y="1032"/>
                </a:lnTo>
                <a:lnTo>
                  <a:pt x="14" y="1122"/>
                </a:lnTo>
                <a:lnTo>
                  <a:pt x="2" y="1210"/>
                </a:lnTo>
                <a:lnTo>
                  <a:pt x="0" y="1300"/>
                </a:lnTo>
                <a:lnTo>
                  <a:pt x="4" y="1388"/>
                </a:lnTo>
                <a:lnTo>
                  <a:pt x="18" y="1476"/>
                </a:lnTo>
                <a:lnTo>
                  <a:pt x="36" y="1564"/>
                </a:lnTo>
                <a:lnTo>
                  <a:pt x="64" y="1650"/>
                </a:lnTo>
                <a:lnTo>
                  <a:pt x="96" y="1736"/>
                </a:lnTo>
                <a:lnTo>
                  <a:pt x="138" y="1818"/>
                </a:lnTo>
                <a:lnTo>
                  <a:pt x="184" y="1900"/>
                </a:lnTo>
                <a:lnTo>
                  <a:pt x="238" y="1978"/>
                </a:lnTo>
                <a:lnTo>
                  <a:pt x="298" y="2054"/>
                </a:lnTo>
                <a:lnTo>
                  <a:pt x="364" y="2126"/>
                </a:lnTo>
                <a:lnTo>
                  <a:pt x="434" y="2196"/>
                </a:lnTo>
                <a:lnTo>
                  <a:pt x="512" y="2262"/>
                </a:lnTo>
                <a:lnTo>
                  <a:pt x="596" y="2324"/>
                </a:lnTo>
                <a:lnTo>
                  <a:pt x="684" y="2382"/>
                </a:lnTo>
                <a:lnTo>
                  <a:pt x="776" y="2436"/>
                </a:lnTo>
                <a:lnTo>
                  <a:pt x="874" y="2484"/>
                </a:lnTo>
                <a:lnTo>
                  <a:pt x="978" y="2526"/>
                </a:lnTo>
                <a:lnTo>
                  <a:pt x="1086" y="2564"/>
                </a:lnTo>
                <a:lnTo>
                  <a:pt x="1198" y="2596"/>
                </a:lnTo>
                <a:lnTo>
                  <a:pt x="1314" y="2622"/>
                </a:lnTo>
                <a:lnTo>
                  <a:pt x="1434" y="2642"/>
                </a:lnTo>
                <a:lnTo>
                  <a:pt x="1558" y="2654"/>
                </a:lnTo>
                <a:lnTo>
                  <a:pt x="1686" y="2660"/>
                </a:lnTo>
                <a:lnTo>
                  <a:pt x="1818" y="2658"/>
                </a:lnTo>
                <a:lnTo>
                  <a:pt x="1952" y="2650"/>
                </a:lnTo>
                <a:lnTo>
                  <a:pt x="2090" y="2632"/>
                </a:lnTo>
                <a:lnTo>
                  <a:pt x="2230" y="2608"/>
                </a:lnTo>
                <a:lnTo>
                  <a:pt x="2374" y="2574"/>
                </a:lnTo>
                <a:lnTo>
                  <a:pt x="2542" y="2912"/>
                </a:lnTo>
                <a:lnTo>
                  <a:pt x="2544" y="2912"/>
                </a:lnTo>
                <a:lnTo>
                  <a:pt x="2820" y="1934"/>
                </a:lnTo>
                <a:lnTo>
                  <a:pt x="1868" y="1552"/>
                </a:lnTo>
                <a:lnTo>
                  <a:pt x="2036" y="1894"/>
                </a:lnTo>
                <a:lnTo>
                  <a:pt x="1956" y="1914"/>
                </a:lnTo>
                <a:lnTo>
                  <a:pt x="1872" y="1928"/>
                </a:lnTo>
                <a:lnTo>
                  <a:pt x="1788" y="1936"/>
                </a:lnTo>
                <a:lnTo>
                  <a:pt x="1702" y="1938"/>
                </a:lnTo>
                <a:lnTo>
                  <a:pt x="1616" y="1934"/>
                </a:lnTo>
                <a:lnTo>
                  <a:pt x="1528" y="1926"/>
                </a:lnTo>
                <a:lnTo>
                  <a:pt x="1442" y="1912"/>
                </a:lnTo>
                <a:lnTo>
                  <a:pt x="1356" y="1894"/>
                </a:lnTo>
                <a:lnTo>
                  <a:pt x="1272" y="1872"/>
                </a:lnTo>
                <a:lnTo>
                  <a:pt x="1188" y="1844"/>
                </a:lnTo>
                <a:lnTo>
                  <a:pt x="1108" y="1812"/>
                </a:lnTo>
                <a:lnTo>
                  <a:pt x="1028" y="1776"/>
                </a:lnTo>
                <a:lnTo>
                  <a:pt x="952" y="1736"/>
                </a:lnTo>
                <a:lnTo>
                  <a:pt x="880" y="1692"/>
                </a:lnTo>
                <a:lnTo>
                  <a:pt x="810" y="1646"/>
                </a:lnTo>
                <a:lnTo>
                  <a:pt x="744" y="1596"/>
                </a:lnTo>
                <a:lnTo>
                  <a:pt x="684" y="1542"/>
                </a:lnTo>
                <a:lnTo>
                  <a:pt x="628" y="1486"/>
                </a:lnTo>
                <a:lnTo>
                  <a:pt x="578" y="1428"/>
                </a:lnTo>
                <a:lnTo>
                  <a:pt x="532" y="1366"/>
                </a:lnTo>
                <a:lnTo>
                  <a:pt x="494" y="1304"/>
                </a:lnTo>
                <a:lnTo>
                  <a:pt x="462" y="1238"/>
                </a:lnTo>
                <a:lnTo>
                  <a:pt x="438" y="1170"/>
                </a:lnTo>
                <a:lnTo>
                  <a:pt x="420" y="1102"/>
                </a:lnTo>
                <a:lnTo>
                  <a:pt x="410" y="1032"/>
                </a:lnTo>
                <a:lnTo>
                  <a:pt x="410" y="960"/>
                </a:lnTo>
                <a:lnTo>
                  <a:pt x="416" y="888"/>
                </a:lnTo>
                <a:lnTo>
                  <a:pt x="434" y="816"/>
                </a:lnTo>
                <a:lnTo>
                  <a:pt x="460" y="742"/>
                </a:lnTo>
                <a:lnTo>
                  <a:pt x="496" y="668"/>
                </a:lnTo>
                <a:lnTo>
                  <a:pt x="544" y="592"/>
                </a:lnTo>
                <a:lnTo>
                  <a:pt x="602" y="518"/>
                </a:lnTo>
                <a:lnTo>
                  <a:pt x="670" y="444"/>
                </a:lnTo>
                <a:lnTo>
                  <a:pt x="752" y="370"/>
                </a:lnTo>
                <a:lnTo>
                  <a:pt x="844" y="298"/>
                </a:lnTo>
                <a:lnTo>
                  <a:pt x="950" y="226"/>
                </a:lnTo>
                <a:lnTo>
                  <a:pt x="1070" y="154"/>
                </a:lnTo>
                <a:lnTo>
                  <a:pt x="1202" y="84"/>
                </a:lnTo>
                <a:lnTo>
                  <a:pt x="1348" y="16"/>
                </a:lnTo>
                <a:lnTo>
                  <a:pt x="1244" y="0"/>
                </a:lnTo>
                <a:lnTo>
                  <a:pt x="1244" y="0"/>
                </a:lnTo>
                <a:lnTo>
                  <a:pt x="1244" y="0"/>
                </a:lnTo>
                <a:close/>
                <a:moveTo>
                  <a:pt x="2820" y="1934"/>
                </a:moveTo>
                <a:lnTo>
                  <a:pt x="2820" y="1934"/>
                </a:lnTo>
                <a:lnTo>
                  <a:pt x="2820" y="1934"/>
                </a:lnTo>
                <a:close/>
              </a:path>
            </a:pathLst>
          </a:custGeom>
          <a:gradFill rotWithShape="1">
            <a:gsLst>
              <a:gs pos="0">
                <a:schemeClr val="hlink"/>
              </a:gs>
              <a:gs pos="100000">
                <a:schemeClr val="accent1"/>
              </a:gs>
            </a:gsLst>
            <a:lin ang="5400000" scaled="1"/>
          </a:gradFill>
          <a:ln w="0">
            <a:noFill/>
            <a:prstDash val="solid"/>
            <a:round/>
            <a:headEnd/>
            <a:tailEnd/>
          </a:ln>
          <a:effectLst/>
        </p:spPr>
        <p:txBody>
          <a:bodyPr/>
          <a:lstStyle/>
          <a:p>
            <a:endParaRPr lang="ar-S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dissolve">
                                      <p:cBhvr>
                                        <p:cTn id="7" dur="20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051">
                                            <p:txEl>
                                              <p:pRg st="0" end="0"/>
                                            </p:txEl>
                                          </p:spTgt>
                                        </p:tgtEl>
                                        <p:attrNameLst>
                                          <p:attrName>style.visibility</p:attrName>
                                        </p:attrNameLst>
                                      </p:cBhvr>
                                      <p:to>
                                        <p:strVal val="visible"/>
                                      </p:to>
                                    </p:set>
                                    <p:animEffect transition="in" filter="checkerboard(across)">
                                      <p:cBhvr>
                                        <p:cTn id="12" dur="2000"/>
                                        <p:tgtEl>
                                          <p:spTgt spid="20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ar-SA" sz="3600" b="1" dirty="0" smtClean="0"/>
              <a:t>الكتب الموسوعية</a:t>
            </a:r>
            <a:endParaRPr lang="en-US" sz="3600" b="1" dirty="0"/>
          </a:p>
        </p:txBody>
      </p:sp>
      <p:sp>
        <p:nvSpPr>
          <p:cNvPr id="66563" name="Rectangle 3"/>
          <p:cNvSpPr>
            <a:spLocks noGrp="1" noChangeArrowheads="1"/>
          </p:cNvSpPr>
          <p:nvPr>
            <p:ph type="body" idx="1"/>
          </p:nvPr>
        </p:nvSpPr>
        <p:spPr>
          <a:xfrm>
            <a:off x="714348" y="1714488"/>
            <a:ext cx="7824788" cy="4643470"/>
          </a:xfrm>
        </p:spPr>
        <p:txBody>
          <a:bodyPr/>
          <a:lstStyle/>
          <a:p>
            <a:pPr>
              <a:lnSpc>
                <a:spcPct val="80000"/>
              </a:lnSpc>
            </a:pPr>
            <a:r>
              <a:rPr lang="ar-SA" sz="2900" dirty="0" smtClean="0">
                <a:latin typeface="Arial Unicode MS" pitchFamily="34" charset="-128"/>
                <a:ea typeface="Arial Unicode MS" pitchFamily="34" charset="-128"/>
                <a:cs typeface="Arial Unicode MS" pitchFamily="34" charset="-128"/>
              </a:rPr>
              <a:t>لم تعرف </a:t>
            </a:r>
            <a:r>
              <a:rPr lang="ar-SA" sz="2900" dirty="0" smtClean="0">
                <a:solidFill>
                  <a:srgbClr val="FF0000"/>
                </a:solidFill>
                <a:latin typeface="Arial Unicode MS" pitchFamily="34" charset="-128"/>
                <a:ea typeface="Arial Unicode MS" pitchFamily="34" charset="-128"/>
                <a:cs typeface="Arial Unicode MS" pitchFamily="34" charset="-128"/>
              </a:rPr>
              <a:t>الموسوعات</a:t>
            </a:r>
            <a:r>
              <a:rPr lang="ar-SA" sz="2900" dirty="0" smtClean="0">
                <a:latin typeface="Arial Unicode MS" pitchFamily="34" charset="-128"/>
                <a:ea typeface="Arial Unicode MS" pitchFamily="34" charset="-128"/>
                <a:cs typeface="Arial Unicode MS" pitchFamily="34" charset="-128"/>
              </a:rPr>
              <a:t> بمفهومها الحديث إلا في أواخر القرن الثالث عشر الهجري ... لكن كانت تعرف </a:t>
            </a:r>
            <a:r>
              <a:rPr lang="ar-SA" sz="2900" dirty="0" smtClean="0">
                <a:solidFill>
                  <a:srgbClr val="FF0000"/>
                </a:solidFill>
                <a:latin typeface="Arial Unicode MS" pitchFamily="34" charset="-128"/>
                <a:ea typeface="Arial Unicode MS" pitchFamily="34" charset="-128"/>
                <a:cs typeface="Arial Unicode MS" pitchFamily="34" charset="-128"/>
              </a:rPr>
              <a:t>بالكتب الموسوعية </a:t>
            </a:r>
            <a:r>
              <a:rPr lang="ar-SA" sz="2900" dirty="0" smtClean="0">
                <a:latin typeface="Arial Unicode MS" pitchFamily="34" charset="-128"/>
                <a:ea typeface="Arial Unicode MS" pitchFamily="34" charset="-128"/>
                <a:cs typeface="Arial Unicode MS" pitchFamily="34" charset="-128"/>
              </a:rPr>
              <a:t>التي تتشابه بشكل كبير مع </a:t>
            </a:r>
            <a:r>
              <a:rPr lang="ar-SA" sz="2900" dirty="0" smtClean="0">
                <a:solidFill>
                  <a:srgbClr val="FF0000"/>
                </a:solidFill>
                <a:latin typeface="Arial Unicode MS" pitchFamily="34" charset="-128"/>
                <a:ea typeface="Arial Unicode MS" pitchFamily="34" charset="-128"/>
                <a:cs typeface="Arial Unicode MS" pitchFamily="34" charset="-128"/>
              </a:rPr>
              <a:t>الموسوعات</a:t>
            </a:r>
            <a:r>
              <a:rPr lang="ar-SA" sz="2900" dirty="0" smtClean="0">
                <a:latin typeface="Arial Unicode MS" pitchFamily="34" charset="-128"/>
                <a:ea typeface="Arial Unicode MS" pitchFamily="34" charset="-128"/>
                <a:cs typeface="Arial Unicode MS" pitchFamily="34" charset="-128"/>
              </a:rPr>
              <a:t> بعصرنا الحاضر من حيث معالجتها لبعض المواضيع .</a:t>
            </a:r>
            <a:endParaRPr lang="en-US" sz="2900" dirty="0" smtClean="0">
              <a:latin typeface="Arial Unicode MS" pitchFamily="34" charset="-128"/>
              <a:ea typeface="Arial Unicode MS" pitchFamily="34" charset="-128"/>
              <a:cs typeface="Arial Unicode MS" pitchFamily="34" charset="-128"/>
            </a:endParaRPr>
          </a:p>
          <a:p>
            <a:pPr>
              <a:lnSpc>
                <a:spcPct val="80000"/>
              </a:lnSpc>
            </a:pPr>
            <a:endParaRPr lang="en-US" sz="2900" dirty="0" smtClean="0">
              <a:latin typeface="Arial Unicode MS" pitchFamily="34" charset="-128"/>
              <a:ea typeface="Arial Unicode MS" pitchFamily="34" charset="-128"/>
              <a:cs typeface="Arial Unicode MS" pitchFamily="34" charset="-128"/>
            </a:endParaRPr>
          </a:p>
          <a:p>
            <a:pPr>
              <a:lnSpc>
                <a:spcPct val="80000"/>
              </a:lnSpc>
            </a:pPr>
            <a:r>
              <a:rPr lang="ar-SA" sz="2900" dirty="0" smtClean="0">
                <a:latin typeface="Arial Unicode MS" pitchFamily="34" charset="-128"/>
                <a:ea typeface="Arial Unicode MS" pitchFamily="34" charset="-128"/>
                <a:cs typeface="Arial Unicode MS" pitchFamily="34" charset="-128"/>
              </a:rPr>
              <a:t>ما هي </a:t>
            </a:r>
            <a:r>
              <a:rPr lang="ar-SA" sz="2900" dirty="0" smtClean="0">
                <a:solidFill>
                  <a:srgbClr val="FF0000"/>
                </a:solidFill>
                <a:latin typeface="Arial Unicode MS" pitchFamily="34" charset="-128"/>
                <a:ea typeface="Arial Unicode MS" pitchFamily="34" charset="-128"/>
                <a:cs typeface="Arial Unicode MS" pitchFamily="34" charset="-128"/>
              </a:rPr>
              <a:t>الكتب الموسوعية </a:t>
            </a:r>
            <a:r>
              <a:rPr lang="ar-SA" sz="2900" dirty="0" smtClean="0">
                <a:latin typeface="Arial Unicode MS" pitchFamily="34" charset="-128"/>
                <a:ea typeface="Arial Unicode MS" pitchFamily="34" charset="-128"/>
                <a:cs typeface="Arial Unicode MS" pitchFamily="34" charset="-128"/>
              </a:rPr>
              <a:t>؟</a:t>
            </a:r>
          </a:p>
          <a:p>
            <a:pPr>
              <a:lnSpc>
                <a:spcPct val="80000"/>
              </a:lnSpc>
            </a:pPr>
            <a:r>
              <a:rPr lang="ar-SA" sz="2900" dirty="0" smtClean="0">
                <a:latin typeface="Arial Unicode MS" pitchFamily="34" charset="-128"/>
                <a:ea typeface="Arial Unicode MS" pitchFamily="34" charset="-128"/>
                <a:cs typeface="Arial Unicode MS" pitchFamily="34" charset="-128"/>
              </a:rPr>
              <a:t>هي كتب جامعة تشتمل على معلومات أو مختصرات للمعارف والعلوم مرتبة موضوعاتها على شكل أبواب وفصول .</a:t>
            </a:r>
          </a:p>
          <a:p>
            <a:pPr>
              <a:lnSpc>
                <a:spcPct val="80000"/>
              </a:lnSpc>
            </a:pPr>
            <a:r>
              <a:rPr lang="ar-SA" sz="2900" dirty="0" smtClean="0">
                <a:latin typeface="Arial Unicode MS" pitchFamily="34" charset="-128"/>
                <a:ea typeface="Arial Unicode MS" pitchFamily="34" charset="-128"/>
                <a:cs typeface="Arial Unicode MS" pitchFamily="34" charset="-128"/>
              </a:rPr>
              <a:t>مثل / </a:t>
            </a:r>
            <a:r>
              <a:rPr lang="ar-SA" sz="2900" dirty="0" smtClean="0">
                <a:solidFill>
                  <a:srgbClr val="FF0000"/>
                </a:solidFill>
                <a:latin typeface="Arial Unicode MS" pitchFamily="34" charset="-128"/>
                <a:ea typeface="Arial Unicode MS" pitchFamily="34" charset="-128"/>
                <a:cs typeface="Arial Unicode MS" pitchFamily="34" charset="-128"/>
              </a:rPr>
              <a:t>عيون الأخبار </a:t>
            </a:r>
            <a:r>
              <a:rPr lang="ar-SA" sz="2900" dirty="0" smtClean="0">
                <a:solidFill>
                  <a:schemeClr val="accent2">
                    <a:lumMod val="60000"/>
                    <a:lumOff val="40000"/>
                  </a:schemeClr>
                </a:solidFill>
                <a:latin typeface="Arial Unicode MS" pitchFamily="34" charset="-128"/>
                <a:ea typeface="Arial Unicode MS" pitchFamily="34" charset="-128"/>
                <a:cs typeface="Arial Unicode MS" pitchFamily="34" charset="-128"/>
              </a:rPr>
              <a:t>لأبن </a:t>
            </a:r>
            <a:r>
              <a:rPr lang="ar-SA" sz="2900" dirty="0" err="1" smtClean="0">
                <a:solidFill>
                  <a:schemeClr val="accent2">
                    <a:lumMod val="60000"/>
                    <a:lumOff val="40000"/>
                  </a:schemeClr>
                </a:solidFill>
                <a:latin typeface="Arial Unicode MS" pitchFamily="34" charset="-128"/>
                <a:ea typeface="Arial Unicode MS" pitchFamily="34" charset="-128"/>
                <a:cs typeface="Arial Unicode MS" pitchFamily="34" charset="-128"/>
              </a:rPr>
              <a:t>قتيبة</a:t>
            </a:r>
            <a:r>
              <a:rPr lang="ar-SA" sz="2900" dirty="0" smtClean="0">
                <a:solidFill>
                  <a:schemeClr val="accent2">
                    <a:lumMod val="60000"/>
                    <a:lumOff val="40000"/>
                  </a:schemeClr>
                </a:solidFill>
                <a:latin typeface="Arial Unicode MS" pitchFamily="34" charset="-128"/>
                <a:ea typeface="Arial Unicode MS" pitchFamily="34" charset="-128"/>
                <a:cs typeface="Arial Unicode MS" pitchFamily="34" charset="-128"/>
              </a:rPr>
              <a:t> </a:t>
            </a:r>
            <a:r>
              <a:rPr lang="ar-SA" sz="2900" dirty="0" smtClean="0">
                <a:latin typeface="Arial Unicode MS" pitchFamily="34" charset="-128"/>
                <a:ea typeface="Arial Unicode MS" pitchFamily="34" charset="-128"/>
                <a:cs typeface="Arial Unicode MS" pitchFamily="34" charset="-128"/>
              </a:rPr>
              <a:t>وهو أول كتاب أدبي يحتوي على أخبار وقصص ونصوص وهو مكون من </a:t>
            </a:r>
            <a:r>
              <a:rPr lang="ar-SA" sz="2900" dirty="0" smtClean="0">
                <a:solidFill>
                  <a:srgbClr val="FF0000"/>
                </a:solidFill>
                <a:latin typeface="Arial Unicode MS" pitchFamily="34" charset="-128"/>
                <a:ea typeface="Arial Unicode MS" pitchFamily="34" charset="-128"/>
                <a:cs typeface="Arial Unicode MS" pitchFamily="34" charset="-128"/>
              </a:rPr>
              <a:t>عشرة كتب .</a:t>
            </a:r>
            <a:r>
              <a:rPr lang="en-US" sz="2900" dirty="0"/>
              <a:t/>
            </a:r>
            <a:br>
              <a:rPr lang="en-US" sz="2900" dirty="0"/>
            </a:br>
            <a:endParaRPr lang="en-US" sz="2900" dirty="0"/>
          </a:p>
          <a:p>
            <a:pPr lvl="1">
              <a:lnSpc>
                <a:spcPct val="80000"/>
              </a:lnSpc>
            </a:pPr>
            <a:endParaRPr lang="en-US" sz="29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6562"/>
                                        </p:tgtEl>
                                        <p:attrNameLst>
                                          <p:attrName>style.visibility</p:attrName>
                                        </p:attrNameLst>
                                      </p:cBhvr>
                                      <p:to>
                                        <p:strVal val="visible"/>
                                      </p:to>
                                    </p:set>
                                    <p:anim calcmode="lin" valueType="num">
                                      <p:cBhvr additive="base">
                                        <p:cTn id="7" dur="3000" fill="hold"/>
                                        <p:tgtEl>
                                          <p:spTgt spid="66562"/>
                                        </p:tgtEl>
                                        <p:attrNameLst>
                                          <p:attrName>ppt_x</p:attrName>
                                        </p:attrNameLst>
                                      </p:cBhvr>
                                      <p:tavLst>
                                        <p:tav tm="0">
                                          <p:val>
                                            <p:strVal val="#ppt_x"/>
                                          </p:val>
                                        </p:tav>
                                        <p:tav tm="100000">
                                          <p:val>
                                            <p:strVal val="#ppt_x"/>
                                          </p:val>
                                        </p:tav>
                                      </p:tavLst>
                                    </p:anim>
                                    <p:anim calcmode="lin" valueType="num">
                                      <p:cBhvr additive="base">
                                        <p:cTn id="8" dur="3000" fill="hold"/>
                                        <p:tgtEl>
                                          <p:spTgt spid="6656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66563">
                                            <p:txEl>
                                              <p:pRg st="0" end="0"/>
                                            </p:txEl>
                                          </p:spTgt>
                                        </p:tgtEl>
                                        <p:attrNameLst>
                                          <p:attrName>style.visibility</p:attrName>
                                        </p:attrNameLst>
                                      </p:cBhvr>
                                      <p:to>
                                        <p:strVal val="visible"/>
                                      </p:to>
                                    </p:set>
                                    <p:animEffect transition="in" filter="circle(in)">
                                      <p:cBhvr>
                                        <p:cTn id="13" dur="2000"/>
                                        <p:tgtEl>
                                          <p:spTgt spid="6656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nodeType="clickEffect">
                                  <p:stCondLst>
                                    <p:cond delay="0"/>
                                  </p:stCondLst>
                                  <p:childTnLst>
                                    <p:set>
                                      <p:cBhvr>
                                        <p:cTn id="17" dur="1" fill="hold">
                                          <p:stCondLst>
                                            <p:cond delay="0"/>
                                          </p:stCondLst>
                                        </p:cTn>
                                        <p:tgtEl>
                                          <p:spTgt spid="66563">
                                            <p:txEl>
                                              <p:pRg st="2" end="2"/>
                                            </p:txEl>
                                          </p:spTgt>
                                        </p:tgtEl>
                                        <p:attrNameLst>
                                          <p:attrName>style.visibility</p:attrName>
                                        </p:attrNameLst>
                                      </p:cBhvr>
                                      <p:to>
                                        <p:strVal val="visible"/>
                                      </p:to>
                                    </p:set>
                                    <p:animEffect transition="in" filter="checkerboard(across)">
                                      <p:cBhvr>
                                        <p:cTn id="18" dur="2000"/>
                                        <p:tgtEl>
                                          <p:spTgt spid="6656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7" presetClass="entr" presetSubtype="4" fill="hold" nodeType="clickEffect">
                                  <p:stCondLst>
                                    <p:cond delay="0"/>
                                  </p:stCondLst>
                                  <p:childTnLst>
                                    <p:set>
                                      <p:cBhvr>
                                        <p:cTn id="22" dur="1" fill="hold">
                                          <p:stCondLst>
                                            <p:cond delay="0"/>
                                          </p:stCondLst>
                                        </p:cTn>
                                        <p:tgtEl>
                                          <p:spTgt spid="66563">
                                            <p:txEl>
                                              <p:pRg st="3" end="3"/>
                                            </p:txEl>
                                          </p:spTgt>
                                        </p:tgtEl>
                                        <p:attrNameLst>
                                          <p:attrName>style.visibility</p:attrName>
                                        </p:attrNameLst>
                                      </p:cBhvr>
                                      <p:to>
                                        <p:strVal val="visible"/>
                                      </p:to>
                                    </p:set>
                                    <p:anim calcmode="lin" valueType="num">
                                      <p:cBhvr additive="base">
                                        <p:cTn id="23" dur="5000" fill="hold"/>
                                        <p:tgtEl>
                                          <p:spTgt spid="66563">
                                            <p:txEl>
                                              <p:pRg st="3" end="3"/>
                                            </p:txEl>
                                          </p:spTgt>
                                        </p:tgtEl>
                                        <p:attrNameLst>
                                          <p:attrName>ppt_x</p:attrName>
                                        </p:attrNameLst>
                                      </p:cBhvr>
                                      <p:tavLst>
                                        <p:tav tm="0">
                                          <p:val>
                                            <p:strVal val="#ppt_x"/>
                                          </p:val>
                                        </p:tav>
                                        <p:tav tm="100000">
                                          <p:val>
                                            <p:strVal val="#ppt_x"/>
                                          </p:val>
                                        </p:tav>
                                      </p:tavLst>
                                    </p:anim>
                                    <p:anim calcmode="lin" valueType="num">
                                      <p:cBhvr additive="base">
                                        <p:cTn id="24" dur="5000" fill="hold"/>
                                        <p:tgtEl>
                                          <p:spTgt spid="6656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nodeType="clickEffect">
                                  <p:stCondLst>
                                    <p:cond delay="0"/>
                                  </p:stCondLst>
                                  <p:childTnLst>
                                    <p:set>
                                      <p:cBhvr>
                                        <p:cTn id="28" dur="1" fill="hold">
                                          <p:stCondLst>
                                            <p:cond delay="0"/>
                                          </p:stCondLst>
                                        </p:cTn>
                                        <p:tgtEl>
                                          <p:spTgt spid="66563">
                                            <p:txEl>
                                              <p:pRg st="4" end="4"/>
                                            </p:txEl>
                                          </p:spTgt>
                                        </p:tgtEl>
                                        <p:attrNameLst>
                                          <p:attrName>style.visibility</p:attrName>
                                        </p:attrNameLst>
                                      </p:cBhvr>
                                      <p:to>
                                        <p:strVal val="visible"/>
                                      </p:to>
                                    </p:set>
                                    <p:animEffect transition="in" filter="circle(in)">
                                      <p:cBhvr>
                                        <p:cTn id="29" dur="2000"/>
                                        <p:tgtEl>
                                          <p:spTgt spid="6656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571472" y="3214686"/>
            <a:ext cx="8229600" cy="671512"/>
          </a:xfrm>
        </p:spPr>
        <p:txBody>
          <a:bodyPr/>
          <a:lstStyle/>
          <a:p>
            <a:r>
              <a:rPr lang="ar-SA" dirty="0" smtClean="0">
                <a:solidFill>
                  <a:srgbClr val="FFFF00"/>
                </a:solidFill>
              </a:rPr>
              <a:t/>
            </a:r>
            <a:br>
              <a:rPr lang="ar-SA" dirty="0" smtClean="0">
                <a:solidFill>
                  <a:srgbClr val="FFFF00"/>
                </a:solidFill>
              </a:rPr>
            </a:br>
            <a:r>
              <a:rPr lang="ar-SA" dirty="0" smtClean="0">
                <a:solidFill>
                  <a:srgbClr val="30A484"/>
                </a:solidFill>
              </a:rPr>
              <a:t>الموسوعات</a:t>
            </a:r>
            <a:r>
              <a:rPr lang="ar-SA" dirty="0" smtClean="0">
                <a:solidFill>
                  <a:schemeClr val="tx2"/>
                </a:solidFill>
              </a:rPr>
              <a:t/>
            </a:r>
            <a:br>
              <a:rPr lang="ar-SA" dirty="0" smtClean="0">
                <a:solidFill>
                  <a:schemeClr val="tx2"/>
                </a:solidFill>
              </a:rPr>
            </a:br>
            <a:r>
              <a:rPr lang="ar-SA" dirty="0" smtClean="0">
                <a:solidFill>
                  <a:schemeClr val="tx2"/>
                </a:solidFill>
              </a:rPr>
              <a:t>هي عمل </a:t>
            </a:r>
            <a:r>
              <a:rPr lang="ar-SA" dirty="0" smtClean="0">
                <a:solidFill>
                  <a:srgbClr val="FF0000"/>
                </a:solidFill>
              </a:rPr>
              <a:t>مرجعي</a:t>
            </a:r>
            <a:r>
              <a:rPr lang="ar-SA" dirty="0" smtClean="0">
                <a:solidFill>
                  <a:schemeClr val="tx2"/>
                </a:solidFill>
              </a:rPr>
              <a:t> يعطي معلومات مطولة أو مختصرة للموضوعات المهمة في واحد أو أكثر من فنون المعرفة البشرية.. </a:t>
            </a:r>
            <a:br>
              <a:rPr lang="ar-SA" dirty="0" smtClean="0">
                <a:solidFill>
                  <a:schemeClr val="tx2"/>
                </a:solidFill>
              </a:rPr>
            </a:br>
            <a:r>
              <a:rPr lang="ar-SA" dirty="0" smtClean="0">
                <a:solidFill>
                  <a:schemeClr val="tx2"/>
                </a:solidFill>
              </a:rPr>
              <a:t>ترتب </a:t>
            </a:r>
            <a:r>
              <a:rPr lang="ar-SA" dirty="0" smtClean="0">
                <a:solidFill>
                  <a:srgbClr val="C00000"/>
                </a:solidFill>
              </a:rPr>
              <a:t>هجائياً</a:t>
            </a:r>
            <a:r>
              <a:rPr lang="ar-SA" dirty="0" smtClean="0">
                <a:solidFill>
                  <a:schemeClr val="tx2"/>
                </a:solidFill>
              </a:rPr>
              <a:t/>
            </a:r>
            <a:br>
              <a:rPr lang="ar-SA" dirty="0" smtClean="0">
                <a:solidFill>
                  <a:schemeClr val="tx2"/>
                </a:solidFill>
              </a:rPr>
            </a:br>
            <a:r>
              <a:rPr lang="ar-SA" dirty="0" smtClean="0">
                <a:solidFill>
                  <a:schemeClr val="tx2"/>
                </a:solidFill>
              </a:rPr>
              <a:t>وهي </a:t>
            </a:r>
            <a:r>
              <a:rPr lang="ar-SA" dirty="0" smtClean="0">
                <a:solidFill>
                  <a:srgbClr val="C00000"/>
                </a:solidFill>
              </a:rPr>
              <a:t>تصدر</a:t>
            </a:r>
            <a:r>
              <a:rPr lang="ar-SA" dirty="0" smtClean="0">
                <a:solidFill>
                  <a:schemeClr val="tx2"/>
                </a:solidFill>
              </a:rPr>
              <a:t> في مجلد واحد أو عدة مجلدات ..</a:t>
            </a:r>
            <a:br>
              <a:rPr lang="ar-SA" dirty="0" smtClean="0">
                <a:solidFill>
                  <a:schemeClr val="tx2"/>
                </a:solidFill>
              </a:rPr>
            </a:br>
            <a:r>
              <a:rPr lang="ar-SA" dirty="0" smtClean="0">
                <a:solidFill>
                  <a:srgbClr val="C00000"/>
                </a:solidFill>
              </a:rPr>
              <a:t>يشارك بكتابتها </a:t>
            </a:r>
            <a:r>
              <a:rPr lang="ar-SA" dirty="0" smtClean="0">
                <a:solidFill>
                  <a:schemeClr val="tx2"/>
                </a:solidFill>
              </a:rPr>
              <a:t>مجموعة من المتخصصين كل في مجاله .</a:t>
            </a:r>
            <a:br>
              <a:rPr lang="ar-SA" dirty="0" smtClean="0">
                <a:solidFill>
                  <a:schemeClr val="tx2"/>
                </a:solidFill>
              </a:rPr>
            </a:br>
            <a:r>
              <a:rPr lang="ar-SA" dirty="0" smtClean="0">
                <a:solidFill>
                  <a:schemeClr val="tx2"/>
                </a:solidFill>
              </a:rPr>
              <a:t/>
            </a:r>
            <a:br>
              <a:rPr lang="ar-SA" dirty="0" smtClean="0">
                <a:solidFill>
                  <a:schemeClr val="tx2"/>
                </a:solidFill>
              </a:rPr>
            </a:br>
            <a:r>
              <a:rPr lang="ar-SA" dirty="0" smtClean="0">
                <a:solidFill>
                  <a:srgbClr val="C00000"/>
                </a:solidFill>
              </a:rPr>
              <a:t>سؤال ؟</a:t>
            </a:r>
            <a:br>
              <a:rPr lang="ar-SA" dirty="0" smtClean="0">
                <a:solidFill>
                  <a:srgbClr val="C00000"/>
                </a:solidFill>
              </a:rPr>
            </a:br>
            <a:r>
              <a:rPr lang="ar-SA" dirty="0" smtClean="0">
                <a:solidFill>
                  <a:schemeClr val="tx2">
                    <a:lumMod val="60000"/>
                    <a:lumOff val="40000"/>
                  </a:schemeClr>
                </a:solidFill>
              </a:rPr>
              <a:t>لماذا يتم الرجوع إلى الموسوعات ؟</a:t>
            </a:r>
            <a:r>
              <a:rPr lang="ar-SA" dirty="0" smtClean="0">
                <a:solidFill>
                  <a:srgbClr val="C00000"/>
                </a:solidFill>
              </a:rPr>
              <a:t/>
            </a:r>
            <a:br>
              <a:rPr lang="ar-SA" dirty="0" smtClean="0">
                <a:solidFill>
                  <a:srgbClr val="C00000"/>
                </a:solidFill>
              </a:rPr>
            </a:br>
            <a:r>
              <a:rPr lang="ar-SA" dirty="0" smtClean="0">
                <a:solidFill>
                  <a:srgbClr val="C00000"/>
                </a:solidFill>
              </a:rPr>
              <a:t>*توفر الوقت للباحث .</a:t>
            </a:r>
            <a:br>
              <a:rPr lang="ar-SA" dirty="0" smtClean="0">
                <a:solidFill>
                  <a:srgbClr val="C00000"/>
                </a:solidFill>
              </a:rPr>
            </a:br>
            <a:r>
              <a:rPr lang="ar-SA" dirty="0" smtClean="0">
                <a:solidFill>
                  <a:srgbClr val="C00000"/>
                </a:solidFill>
              </a:rPr>
              <a:t> * تقدم معلومات موثقة .</a:t>
            </a:r>
            <a:br>
              <a:rPr lang="ar-SA" dirty="0" smtClean="0">
                <a:solidFill>
                  <a:srgbClr val="C00000"/>
                </a:solidFill>
              </a:rPr>
            </a:br>
            <a:r>
              <a:rPr lang="ar-SA" dirty="0" smtClean="0">
                <a:solidFill>
                  <a:srgbClr val="C00000"/>
                </a:solidFill>
              </a:rPr>
              <a:t>       * تعطي معلومات مختصرة .</a:t>
            </a:r>
            <a:br>
              <a:rPr lang="ar-SA" dirty="0" smtClean="0">
                <a:solidFill>
                  <a:srgbClr val="C00000"/>
                </a:solidFill>
              </a:rPr>
            </a:br>
            <a:r>
              <a:rPr lang="ar-SA" dirty="0" smtClean="0">
                <a:solidFill>
                  <a:srgbClr val="C00000"/>
                </a:solidFill>
              </a:rPr>
              <a:t>  * تقدم معلومات متنوعة .</a:t>
            </a:r>
            <a:endParaRPr lang="en-US" dirty="0">
              <a:solidFill>
                <a:srgbClr val="C00000"/>
              </a:solidFill>
            </a:endParaRPr>
          </a:p>
        </p:txBody>
      </p:sp>
      <p:sp>
        <p:nvSpPr>
          <p:cNvPr id="65567" name="Text Box 31"/>
          <p:cNvSpPr txBox="1">
            <a:spLocks noChangeArrowheads="1"/>
          </p:cNvSpPr>
          <p:nvPr/>
        </p:nvSpPr>
        <p:spPr bwMode="auto">
          <a:xfrm>
            <a:off x="1660525" y="722313"/>
            <a:ext cx="184150" cy="366712"/>
          </a:xfrm>
          <a:prstGeom prst="rect">
            <a:avLst/>
          </a:prstGeom>
          <a:noFill/>
          <a:ln w="9525">
            <a:noFill/>
            <a:miter lim="800000"/>
            <a:headEnd/>
            <a:tailEnd/>
          </a:ln>
          <a:effectLst/>
        </p:spPr>
        <p:txBody>
          <a:bodyPr wrap="none">
            <a:spAutoFit/>
          </a:bodyPr>
          <a:lstStyle/>
          <a:p>
            <a:endParaRPr lang="ar-SA">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5538"/>
                                        </p:tgtEl>
                                        <p:attrNameLst>
                                          <p:attrName>style.visibility</p:attrName>
                                        </p:attrNameLst>
                                      </p:cBhvr>
                                      <p:to>
                                        <p:strVal val="visible"/>
                                      </p:to>
                                    </p:set>
                                    <p:animEffect transition="in" filter="dissolve">
                                      <p:cBhvr>
                                        <p:cTn id="7" dur="5000"/>
                                        <p:tgtEl>
                                          <p:spTgt spid="655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AutoShape 3"/>
          <p:cNvSpPr>
            <a:spLocks noChangeArrowheads="1"/>
          </p:cNvSpPr>
          <p:nvPr/>
        </p:nvSpPr>
        <p:spPr bwMode="auto">
          <a:xfrm>
            <a:off x="5562600" y="3352800"/>
            <a:ext cx="2286000" cy="2667000"/>
          </a:xfrm>
          <a:prstGeom prst="roundRect">
            <a:avLst>
              <a:gd name="adj" fmla="val 16667"/>
            </a:avLst>
          </a:prstGeom>
          <a:noFill/>
          <a:ln w="38100">
            <a:solidFill>
              <a:schemeClr val="tx1"/>
            </a:solidFill>
            <a:round/>
            <a:headEnd/>
            <a:tailEnd/>
          </a:ln>
          <a:effectLst/>
        </p:spPr>
        <p:txBody>
          <a:bodyPr wrap="none" anchor="ctr"/>
          <a:lstStyle/>
          <a:p>
            <a:pPr algn="ctr" eaLnBrk="0" hangingPunct="0"/>
            <a:endParaRPr lang="ar-SA"/>
          </a:p>
        </p:txBody>
      </p:sp>
      <p:sp>
        <p:nvSpPr>
          <p:cNvPr id="67589" name="AutoShape 5"/>
          <p:cNvSpPr>
            <a:spLocks noChangeArrowheads="1"/>
          </p:cNvSpPr>
          <p:nvPr/>
        </p:nvSpPr>
        <p:spPr bwMode="auto">
          <a:xfrm>
            <a:off x="1143000" y="3352800"/>
            <a:ext cx="2286000" cy="2667000"/>
          </a:xfrm>
          <a:prstGeom prst="roundRect">
            <a:avLst>
              <a:gd name="adj" fmla="val 16667"/>
            </a:avLst>
          </a:prstGeom>
          <a:noFill/>
          <a:ln w="38100">
            <a:solidFill>
              <a:schemeClr val="tx1"/>
            </a:solidFill>
            <a:round/>
            <a:headEnd/>
            <a:tailEnd/>
          </a:ln>
          <a:effectLst/>
        </p:spPr>
        <p:txBody>
          <a:bodyPr wrap="none" anchor="ctr"/>
          <a:lstStyle/>
          <a:p>
            <a:pPr algn="ctr" eaLnBrk="0" hangingPunct="0"/>
            <a:endParaRPr lang="ar-SA"/>
          </a:p>
        </p:txBody>
      </p:sp>
      <p:sp>
        <p:nvSpPr>
          <p:cNvPr id="67590" name="Text Box 6"/>
          <p:cNvSpPr txBox="1">
            <a:spLocks noChangeArrowheads="1"/>
          </p:cNvSpPr>
          <p:nvPr/>
        </p:nvSpPr>
        <p:spPr bwMode="auto">
          <a:xfrm>
            <a:off x="1142976" y="3552824"/>
            <a:ext cx="2214578" cy="1938992"/>
          </a:xfrm>
          <a:prstGeom prst="rect">
            <a:avLst/>
          </a:prstGeom>
          <a:noFill/>
          <a:ln w="9525">
            <a:noFill/>
            <a:miter lim="800000"/>
            <a:headEnd/>
            <a:tailEnd/>
          </a:ln>
          <a:effectLst/>
        </p:spPr>
        <p:txBody>
          <a:bodyPr wrap="square">
            <a:spAutoFit/>
          </a:bodyPr>
          <a:lstStyle/>
          <a:p>
            <a:pPr algn="ctr" eaLnBrk="0" hangingPunct="0"/>
            <a:r>
              <a:rPr lang="ar-SA" sz="2000" b="1" dirty="0" smtClean="0">
                <a:solidFill>
                  <a:srgbClr val="000000"/>
                </a:solidFill>
                <a:latin typeface="Arial Unicode MS" pitchFamily="34" charset="-128"/>
                <a:ea typeface="Arial Unicode MS" pitchFamily="34" charset="-128"/>
                <a:cs typeface="Arial Unicode MS" pitchFamily="34" charset="-128"/>
              </a:rPr>
              <a:t>الموسوعات </a:t>
            </a:r>
            <a:r>
              <a:rPr lang="ar-SA" sz="2000" b="1" dirty="0" smtClean="0">
                <a:solidFill>
                  <a:srgbClr val="FF0000"/>
                </a:solidFill>
                <a:latin typeface="Arial Unicode MS" pitchFamily="34" charset="-128"/>
                <a:ea typeface="Arial Unicode MS" pitchFamily="34" charset="-128"/>
                <a:cs typeface="Arial Unicode MS" pitchFamily="34" charset="-128"/>
              </a:rPr>
              <a:t>المتخصصة</a:t>
            </a:r>
            <a:r>
              <a:rPr lang="ar-SA" sz="2000" b="1" dirty="0" smtClean="0">
                <a:solidFill>
                  <a:srgbClr val="000000"/>
                </a:solidFill>
                <a:latin typeface="Arial Unicode MS" pitchFamily="34" charset="-128"/>
                <a:ea typeface="Arial Unicode MS" pitchFamily="34" charset="-128"/>
                <a:cs typeface="Arial Unicode MS" pitchFamily="34" charset="-128"/>
              </a:rPr>
              <a:t> /</a:t>
            </a:r>
          </a:p>
          <a:p>
            <a:pPr algn="ctr" eaLnBrk="0" hangingPunct="0"/>
            <a:r>
              <a:rPr lang="ar-SA" sz="2000" b="1" dirty="0" smtClean="0">
                <a:solidFill>
                  <a:srgbClr val="000000"/>
                </a:solidFill>
                <a:latin typeface="Arial Unicode MS" pitchFamily="34" charset="-128"/>
                <a:ea typeface="Arial Unicode MS" pitchFamily="34" charset="-128"/>
                <a:cs typeface="Arial Unicode MS" pitchFamily="34" charset="-128"/>
              </a:rPr>
              <a:t>هي التي تعالج موضوع واحد فقط .</a:t>
            </a:r>
          </a:p>
          <a:p>
            <a:pPr algn="ctr" eaLnBrk="0" hangingPunct="0"/>
            <a:r>
              <a:rPr lang="ar-SA" sz="2000" b="1" dirty="0" smtClean="0">
                <a:solidFill>
                  <a:srgbClr val="000000"/>
                </a:solidFill>
                <a:latin typeface="Arial Unicode MS" pitchFamily="34" charset="-128"/>
                <a:ea typeface="Arial Unicode MS" pitchFamily="34" charset="-128"/>
                <a:cs typeface="Arial Unicode MS" pitchFamily="34" charset="-128"/>
              </a:rPr>
              <a:t>مثل / </a:t>
            </a:r>
            <a:r>
              <a:rPr lang="ar-SA" sz="2000" b="1" dirty="0" smtClean="0">
                <a:solidFill>
                  <a:srgbClr val="FF0000"/>
                </a:solidFill>
                <a:latin typeface="Arial Unicode MS" pitchFamily="34" charset="-128"/>
                <a:ea typeface="Arial Unicode MS" pitchFamily="34" charset="-128"/>
                <a:cs typeface="Arial Unicode MS" pitchFamily="34" charset="-128"/>
              </a:rPr>
              <a:t>الموسوعات الطبية</a:t>
            </a:r>
            <a:r>
              <a:rPr lang="en-US" sz="1400" dirty="0" smtClean="0">
                <a:solidFill>
                  <a:srgbClr val="000000"/>
                </a:solidFill>
                <a:latin typeface="Arial" charset="0"/>
              </a:rPr>
              <a:t>.</a:t>
            </a:r>
            <a:endParaRPr lang="en-US" sz="1400" dirty="0">
              <a:solidFill>
                <a:srgbClr val="000000"/>
              </a:solidFill>
              <a:latin typeface="Arial" charset="0"/>
            </a:endParaRPr>
          </a:p>
        </p:txBody>
      </p:sp>
      <p:sp>
        <p:nvSpPr>
          <p:cNvPr id="67591" name="Freeform 7"/>
          <p:cNvSpPr>
            <a:spLocks/>
          </p:cNvSpPr>
          <p:nvPr/>
        </p:nvSpPr>
        <p:spPr bwMode="gray">
          <a:xfrm>
            <a:off x="3222625" y="3255963"/>
            <a:ext cx="903288" cy="1241425"/>
          </a:xfrm>
          <a:custGeom>
            <a:avLst/>
            <a:gdLst/>
            <a:ahLst/>
            <a:cxnLst>
              <a:cxn ang="0">
                <a:pos x="580" y="0"/>
              </a:cxn>
              <a:cxn ang="0">
                <a:pos x="578" y="90"/>
              </a:cxn>
              <a:cxn ang="0">
                <a:pos x="568" y="174"/>
              </a:cxn>
              <a:cxn ang="0">
                <a:pos x="552" y="252"/>
              </a:cxn>
              <a:cxn ang="0">
                <a:pos x="526" y="324"/>
              </a:cxn>
              <a:cxn ang="0">
                <a:pos x="494" y="390"/>
              </a:cxn>
              <a:cxn ang="0">
                <a:pos x="452" y="450"/>
              </a:cxn>
              <a:cxn ang="0">
                <a:pos x="402" y="508"/>
              </a:cxn>
              <a:cxn ang="0">
                <a:pos x="342" y="560"/>
              </a:cxn>
              <a:cxn ang="0">
                <a:pos x="270" y="610"/>
              </a:cxn>
              <a:cxn ang="0">
                <a:pos x="188" y="656"/>
              </a:cxn>
              <a:cxn ang="0">
                <a:pos x="188" y="798"/>
              </a:cxn>
              <a:cxn ang="0">
                <a:pos x="0" y="514"/>
              </a:cxn>
              <a:cxn ang="0">
                <a:pos x="188" y="230"/>
              </a:cxn>
              <a:cxn ang="0">
                <a:pos x="188" y="372"/>
              </a:cxn>
              <a:cxn ang="0">
                <a:pos x="224" y="368"/>
              </a:cxn>
              <a:cxn ang="0">
                <a:pos x="264" y="356"/>
              </a:cxn>
              <a:cxn ang="0">
                <a:pos x="306" y="336"/>
              </a:cxn>
              <a:cxn ang="0">
                <a:pos x="348" y="310"/>
              </a:cxn>
              <a:cxn ang="0">
                <a:pos x="392" y="280"/>
              </a:cxn>
              <a:cxn ang="0">
                <a:pos x="432" y="246"/>
              </a:cxn>
              <a:cxn ang="0">
                <a:pos x="472" y="208"/>
              </a:cxn>
              <a:cxn ang="0">
                <a:pos x="506" y="166"/>
              </a:cxn>
              <a:cxn ang="0">
                <a:pos x="536" y="124"/>
              </a:cxn>
              <a:cxn ang="0">
                <a:pos x="558" y="82"/>
              </a:cxn>
              <a:cxn ang="0">
                <a:pos x="574" y="40"/>
              </a:cxn>
              <a:cxn ang="0">
                <a:pos x="578" y="0"/>
              </a:cxn>
              <a:cxn ang="0">
                <a:pos x="580" y="0"/>
              </a:cxn>
            </a:cxnLst>
            <a:rect l="0" t="0" r="r" b="b"/>
            <a:pathLst>
              <a:path w="580" h="798">
                <a:moveTo>
                  <a:pt x="580" y="0"/>
                </a:moveTo>
                <a:lnTo>
                  <a:pt x="578" y="90"/>
                </a:lnTo>
                <a:lnTo>
                  <a:pt x="568" y="174"/>
                </a:lnTo>
                <a:lnTo>
                  <a:pt x="552" y="252"/>
                </a:lnTo>
                <a:lnTo>
                  <a:pt x="526" y="324"/>
                </a:lnTo>
                <a:lnTo>
                  <a:pt x="494" y="390"/>
                </a:lnTo>
                <a:lnTo>
                  <a:pt x="452" y="450"/>
                </a:lnTo>
                <a:lnTo>
                  <a:pt x="402" y="508"/>
                </a:lnTo>
                <a:lnTo>
                  <a:pt x="342" y="560"/>
                </a:lnTo>
                <a:lnTo>
                  <a:pt x="270" y="610"/>
                </a:lnTo>
                <a:lnTo>
                  <a:pt x="188" y="656"/>
                </a:lnTo>
                <a:lnTo>
                  <a:pt x="188" y="798"/>
                </a:lnTo>
                <a:lnTo>
                  <a:pt x="0" y="514"/>
                </a:lnTo>
                <a:lnTo>
                  <a:pt x="188" y="230"/>
                </a:lnTo>
                <a:lnTo>
                  <a:pt x="188" y="372"/>
                </a:lnTo>
                <a:lnTo>
                  <a:pt x="224" y="368"/>
                </a:lnTo>
                <a:lnTo>
                  <a:pt x="264" y="356"/>
                </a:lnTo>
                <a:lnTo>
                  <a:pt x="306" y="336"/>
                </a:lnTo>
                <a:lnTo>
                  <a:pt x="348" y="310"/>
                </a:lnTo>
                <a:lnTo>
                  <a:pt x="392" y="280"/>
                </a:lnTo>
                <a:lnTo>
                  <a:pt x="432" y="246"/>
                </a:lnTo>
                <a:lnTo>
                  <a:pt x="472" y="208"/>
                </a:lnTo>
                <a:lnTo>
                  <a:pt x="506" y="166"/>
                </a:lnTo>
                <a:lnTo>
                  <a:pt x="536" y="124"/>
                </a:lnTo>
                <a:lnTo>
                  <a:pt x="558" y="82"/>
                </a:lnTo>
                <a:lnTo>
                  <a:pt x="574" y="40"/>
                </a:lnTo>
                <a:lnTo>
                  <a:pt x="578" y="0"/>
                </a:lnTo>
                <a:lnTo>
                  <a:pt x="580" y="0"/>
                </a:lnTo>
                <a:close/>
              </a:path>
            </a:pathLst>
          </a:custGeom>
          <a:gradFill rotWithShape="1">
            <a:gsLst>
              <a:gs pos="0">
                <a:schemeClr val="accent2"/>
              </a:gs>
              <a:gs pos="100000">
                <a:schemeClr val="accent2">
                  <a:gamma/>
                  <a:tint val="63529"/>
                  <a:invGamma/>
                </a:schemeClr>
              </a:gs>
            </a:gsLst>
            <a:lin ang="0" scaled="1"/>
          </a:gradFill>
          <a:ln w="0">
            <a:noFill/>
            <a:prstDash val="solid"/>
            <a:round/>
            <a:headEnd/>
            <a:tailEnd/>
          </a:ln>
        </p:spPr>
        <p:txBody>
          <a:bodyPr/>
          <a:lstStyle/>
          <a:p>
            <a:endParaRPr lang="ar-SA"/>
          </a:p>
        </p:txBody>
      </p:sp>
      <p:sp>
        <p:nvSpPr>
          <p:cNvPr id="67592" name="AutoShape 8"/>
          <p:cNvSpPr>
            <a:spLocks noChangeAspect="1" noChangeArrowheads="1" noTextEdit="1"/>
          </p:cNvSpPr>
          <p:nvPr/>
        </p:nvSpPr>
        <p:spPr bwMode="gray">
          <a:xfrm flipH="1">
            <a:off x="4868863" y="3252788"/>
            <a:ext cx="909637" cy="1244600"/>
          </a:xfrm>
          <a:prstGeom prst="rect">
            <a:avLst/>
          </a:prstGeom>
          <a:noFill/>
          <a:ln w="9525">
            <a:noFill/>
            <a:miter lim="800000"/>
            <a:headEnd/>
            <a:tailEnd/>
          </a:ln>
        </p:spPr>
        <p:txBody>
          <a:bodyPr/>
          <a:lstStyle/>
          <a:p>
            <a:endParaRPr lang="ar-SA"/>
          </a:p>
        </p:txBody>
      </p:sp>
      <p:sp>
        <p:nvSpPr>
          <p:cNvPr id="67593" name="Freeform 9"/>
          <p:cNvSpPr>
            <a:spLocks/>
          </p:cNvSpPr>
          <p:nvPr/>
        </p:nvSpPr>
        <p:spPr bwMode="gray">
          <a:xfrm flipH="1">
            <a:off x="4875213" y="3255963"/>
            <a:ext cx="903287" cy="1241425"/>
          </a:xfrm>
          <a:custGeom>
            <a:avLst/>
            <a:gdLst/>
            <a:ahLst/>
            <a:cxnLst>
              <a:cxn ang="0">
                <a:pos x="580" y="0"/>
              </a:cxn>
              <a:cxn ang="0">
                <a:pos x="578" y="90"/>
              </a:cxn>
              <a:cxn ang="0">
                <a:pos x="568" y="174"/>
              </a:cxn>
              <a:cxn ang="0">
                <a:pos x="552" y="252"/>
              </a:cxn>
              <a:cxn ang="0">
                <a:pos x="526" y="324"/>
              </a:cxn>
              <a:cxn ang="0">
                <a:pos x="494" y="390"/>
              </a:cxn>
              <a:cxn ang="0">
                <a:pos x="452" y="450"/>
              </a:cxn>
              <a:cxn ang="0">
                <a:pos x="402" y="508"/>
              </a:cxn>
              <a:cxn ang="0">
                <a:pos x="342" y="560"/>
              </a:cxn>
              <a:cxn ang="0">
                <a:pos x="270" y="610"/>
              </a:cxn>
              <a:cxn ang="0">
                <a:pos x="188" y="656"/>
              </a:cxn>
              <a:cxn ang="0">
                <a:pos x="188" y="798"/>
              </a:cxn>
              <a:cxn ang="0">
                <a:pos x="0" y="514"/>
              </a:cxn>
              <a:cxn ang="0">
                <a:pos x="188" y="230"/>
              </a:cxn>
              <a:cxn ang="0">
                <a:pos x="188" y="372"/>
              </a:cxn>
              <a:cxn ang="0">
                <a:pos x="224" y="368"/>
              </a:cxn>
              <a:cxn ang="0">
                <a:pos x="264" y="356"/>
              </a:cxn>
              <a:cxn ang="0">
                <a:pos x="306" y="336"/>
              </a:cxn>
              <a:cxn ang="0">
                <a:pos x="348" y="310"/>
              </a:cxn>
              <a:cxn ang="0">
                <a:pos x="392" y="280"/>
              </a:cxn>
              <a:cxn ang="0">
                <a:pos x="432" y="246"/>
              </a:cxn>
              <a:cxn ang="0">
                <a:pos x="472" y="208"/>
              </a:cxn>
              <a:cxn ang="0">
                <a:pos x="506" y="166"/>
              </a:cxn>
              <a:cxn ang="0">
                <a:pos x="536" y="124"/>
              </a:cxn>
              <a:cxn ang="0">
                <a:pos x="558" y="82"/>
              </a:cxn>
              <a:cxn ang="0">
                <a:pos x="574" y="40"/>
              </a:cxn>
              <a:cxn ang="0">
                <a:pos x="578" y="0"/>
              </a:cxn>
              <a:cxn ang="0">
                <a:pos x="580" y="0"/>
              </a:cxn>
            </a:cxnLst>
            <a:rect l="0" t="0" r="r" b="b"/>
            <a:pathLst>
              <a:path w="580" h="798">
                <a:moveTo>
                  <a:pt x="580" y="0"/>
                </a:moveTo>
                <a:lnTo>
                  <a:pt x="578" y="90"/>
                </a:lnTo>
                <a:lnTo>
                  <a:pt x="568" y="174"/>
                </a:lnTo>
                <a:lnTo>
                  <a:pt x="552" y="252"/>
                </a:lnTo>
                <a:lnTo>
                  <a:pt x="526" y="324"/>
                </a:lnTo>
                <a:lnTo>
                  <a:pt x="494" y="390"/>
                </a:lnTo>
                <a:lnTo>
                  <a:pt x="452" y="450"/>
                </a:lnTo>
                <a:lnTo>
                  <a:pt x="402" y="508"/>
                </a:lnTo>
                <a:lnTo>
                  <a:pt x="342" y="560"/>
                </a:lnTo>
                <a:lnTo>
                  <a:pt x="270" y="610"/>
                </a:lnTo>
                <a:lnTo>
                  <a:pt x="188" y="656"/>
                </a:lnTo>
                <a:lnTo>
                  <a:pt x="188" y="798"/>
                </a:lnTo>
                <a:lnTo>
                  <a:pt x="0" y="514"/>
                </a:lnTo>
                <a:lnTo>
                  <a:pt x="188" y="230"/>
                </a:lnTo>
                <a:lnTo>
                  <a:pt x="188" y="372"/>
                </a:lnTo>
                <a:lnTo>
                  <a:pt x="224" y="368"/>
                </a:lnTo>
                <a:lnTo>
                  <a:pt x="264" y="356"/>
                </a:lnTo>
                <a:lnTo>
                  <a:pt x="306" y="336"/>
                </a:lnTo>
                <a:lnTo>
                  <a:pt x="348" y="310"/>
                </a:lnTo>
                <a:lnTo>
                  <a:pt x="392" y="280"/>
                </a:lnTo>
                <a:lnTo>
                  <a:pt x="432" y="246"/>
                </a:lnTo>
                <a:lnTo>
                  <a:pt x="472" y="208"/>
                </a:lnTo>
                <a:lnTo>
                  <a:pt x="506" y="166"/>
                </a:lnTo>
                <a:lnTo>
                  <a:pt x="536" y="124"/>
                </a:lnTo>
                <a:lnTo>
                  <a:pt x="558" y="82"/>
                </a:lnTo>
                <a:lnTo>
                  <a:pt x="574" y="40"/>
                </a:lnTo>
                <a:lnTo>
                  <a:pt x="578" y="0"/>
                </a:lnTo>
                <a:lnTo>
                  <a:pt x="580" y="0"/>
                </a:lnTo>
                <a:close/>
              </a:path>
            </a:pathLst>
          </a:custGeom>
          <a:gradFill rotWithShape="1">
            <a:gsLst>
              <a:gs pos="0">
                <a:schemeClr val="hlink"/>
              </a:gs>
              <a:gs pos="100000">
                <a:schemeClr val="hlink">
                  <a:gamma/>
                  <a:tint val="31765"/>
                  <a:invGamma/>
                </a:schemeClr>
              </a:gs>
            </a:gsLst>
            <a:lin ang="0" scaled="1"/>
          </a:gradFill>
          <a:ln w="0">
            <a:noFill/>
            <a:prstDash val="solid"/>
            <a:round/>
            <a:headEnd/>
            <a:tailEnd/>
          </a:ln>
        </p:spPr>
        <p:txBody>
          <a:bodyPr/>
          <a:lstStyle/>
          <a:p>
            <a:endParaRPr lang="ar-SA"/>
          </a:p>
        </p:txBody>
      </p:sp>
      <p:grpSp>
        <p:nvGrpSpPr>
          <p:cNvPr id="67594" name="Group 10"/>
          <p:cNvGrpSpPr>
            <a:grpSpLocks/>
          </p:cNvGrpSpPr>
          <p:nvPr/>
        </p:nvGrpSpPr>
        <p:grpSpPr bwMode="auto">
          <a:xfrm>
            <a:off x="3048000" y="1628775"/>
            <a:ext cx="2998788" cy="1601788"/>
            <a:chOff x="1997" y="1314"/>
            <a:chExt cx="1889" cy="1009"/>
          </a:xfrm>
        </p:grpSpPr>
        <p:grpSp>
          <p:nvGrpSpPr>
            <p:cNvPr id="67595" name="Group 11"/>
            <p:cNvGrpSpPr>
              <a:grpSpLocks/>
            </p:cNvGrpSpPr>
            <p:nvPr/>
          </p:nvGrpSpPr>
          <p:grpSpPr bwMode="auto">
            <a:xfrm>
              <a:off x="1997" y="1404"/>
              <a:ext cx="1889" cy="919"/>
              <a:chOff x="1973" y="1027"/>
              <a:chExt cx="1926" cy="937"/>
            </a:xfrm>
          </p:grpSpPr>
          <p:sp>
            <p:nvSpPr>
              <p:cNvPr id="67596" name="Oval 12"/>
              <p:cNvSpPr>
                <a:spLocks noChangeArrowheads="1"/>
              </p:cNvSpPr>
              <p:nvPr/>
            </p:nvSpPr>
            <p:spPr bwMode="gray">
              <a:xfrm>
                <a:off x="1994" y="1057"/>
                <a:ext cx="1905" cy="907"/>
              </a:xfrm>
              <a:prstGeom prst="ellipse">
                <a:avLst/>
              </a:prstGeom>
              <a:gradFill rotWithShape="1">
                <a:gsLst>
                  <a:gs pos="0">
                    <a:schemeClr val="hlink"/>
                  </a:gs>
                  <a:gs pos="100000">
                    <a:schemeClr val="hlink">
                      <a:gamma/>
                      <a:shade val="48627"/>
                      <a:invGamma/>
                    </a:schemeClr>
                  </a:gs>
                </a:gsLst>
                <a:lin ang="2700000" scaled="1"/>
              </a:gradFill>
              <a:ln w="9525">
                <a:noFill/>
                <a:round/>
                <a:headEnd/>
                <a:tailEnd/>
              </a:ln>
              <a:effectLst/>
            </p:spPr>
            <p:txBody>
              <a:bodyPr wrap="none" anchor="ctr"/>
              <a:lstStyle/>
              <a:p>
                <a:endParaRPr lang="ar-SA"/>
              </a:p>
            </p:txBody>
          </p:sp>
          <p:sp>
            <p:nvSpPr>
              <p:cNvPr id="67597" name="Oval 13"/>
              <p:cNvSpPr>
                <a:spLocks noChangeArrowheads="1"/>
              </p:cNvSpPr>
              <p:nvPr/>
            </p:nvSpPr>
            <p:spPr bwMode="gray">
              <a:xfrm>
                <a:off x="1973" y="1027"/>
                <a:ext cx="1905" cy="907"/>
              </a:xfrm>
              <a:prstGeom prst="ellipse">
                <a:avLst/>
              </a:prstGeom>
              <a:gradFill rotWithShape="1">
                <a:gsLst>
                  <a:gs pos="0">
                    <a:schemeClr val="hlink">
                      <a:gamma/>
                      <a:tint val="44314"/>
                      <a:invGamma/>
                    </a:schemeClr>
                  </a:gs>
                  <a:gs pos="100000">
                    <a:schemeClr val="hlink"/>
                  </a:gs>
                </a:gsLst>
                <a:lin ang="2700000" scaled="1"/>
              </a:gradFill>
              <a:ln w="9525">
                <a:noFill/>
                <a:round/>
                <a:headEnd/>
                <a:tailEnd/>
              </a:ln>
              <a:effectLst/>
            </p:spPr>
            <p:txBody>
              <a:bodyPr wrap="none" anchor="ctr"/>
              <a:lstStyle/>
              <a:p>
                <a:endParaRPr lang="ar-SA"/>
              </a:p>
            </p:txBody>
          </p:sp>
        </p:grpSp>
        <p:sp>
          <p:nvSpPr>
            <p:cNvPr id="67598" name="Oval 14"/>
            <p:cNvSpPr>
              <a:spLocks noChangeArrowheads="1"/>
            </p:cNvSpPr>
            <p:nvPr/>
          </p:nvSpPr>
          <p:spPr bwMode="gray">
            <a:xfrm>
              <a:off x="2086" y="1314"/>
              <a:ext cx="1691" cy="845"/>
            </a:xfrm>
            <a:prstGeom prst="ellipse">
              <a:avLst/>
            </a:prstGeom>
            <a:gradFill rotWithShape="1">
              <a:gsLst>
                <a:gs pos="0">
                  <a:schemeClr val="accent1">
                    <a:gamma/>
                    <a:shade val="46275"/>
                    <a:invGamma/>
                  </a:schemeClr>
                </a:gs>
                <a:gs pos="100000">
                  <a:schemeClr val="accent1"/>
                </a:gs>
              </a:gsLst>
              <a:lin ang="2700000" scaled="1"/>
            </a:gradFill>
            <a:ln w="9525" algn="ctr">
              <a:noFill/>
              <a:round/>
              <a:headEnd/>
              <a:tailEnd/>
            </a:ln>
            <a:effectLst/>
          </p:spPr>
          <p:txBody>
            <a:bodyPr vert="eaVert" wrap="none" anchor="ctr"/>
            <a:lstStyle/>
            <a:p>
              <a:endParaRPr lang="ar-SA"/>
            </a:p>
          </p:txBody>
        </p:sp>
        <p:sp>
          <p:nvSpPr>
            <p:cNvPr id="67599" name="Oval 15"/>
            <p:cNvSpPr>
              <a:spLocks noChangeArrowheads="1"/>
            </p:cNvSpPr>
            <p:nvPr/>
          </p:nvSpPr>
          <p:spPr bwMode="gray">
            <a:xfrm>
              <a:off x="2108" y="1319"/>
              <a:ext cx="1650" cy="824"/>
            </a:xfrm>
            <a:prstGeom prst="ellipse">
              <a:avLst/>
            </a:prstGeom>
            <a:gradFill rotWithShape="1">
              <a:gsLst>
                <a:gs pos="0">
                  <a:schemeClr val="accent1">
                    <a:alpha val="0"/>
                  </a:schemeClr>
                </a:gs>
                <a:gs pos="100000">
                  <a:schemeClr val="accent1">
                    <a:gamma/>
                    <a:tint val="34902"/>
                    <a:invGamma/>
                  </a:schemeClr>
                </a:gs>
              </a:gsLst>
              <a:lin ang="2700000" scaled="1"/>
            </a:gradFill>
            <a:ln w="9525" algn="ctr">
              <a:noFill/>
              <a:round/>
              <a:headEnd/>
              <a:tailEnd/>
            </a:ln>
            <a:effectLst/>
          </p:spPr>
          <p:txBody>
            <a:bodyPr vert="eaVert" wrap="none" anchor="ctr"/>
            <a:lstStyle/>
            <a:p>
              <a:endParaRPr lang="ar-SA"/>
            </a:p>
          </p:txBody>
        </p:sp>
        <p:sp>
          <p:nvSpPr>
            <p:cNvPr id="67600" name="Oval 16"/>
            <p:cNvSpPr>
              <a:spLocks noChangeArrowheads="1"/>
            </p:cNvSpPr>
            <p:nvPr/>
          </p:nvSpPr>
          <p:spPr bwMode="gray">
            <a:xfrm>
              <a:off x="2125" y="1327"/>
              <a:ext cx="1570" cy="770"/>
            </a:xfrm>
            <a:prstGeom prst="ellipse">
              <a:avLst/>
            </a:prstGeom>
            <a:gradFill rotWithShape="1">
              <a:gsLst>
                <a:gs pos="0">
                  <a:schemeClr val="accent1">
                    <a:gamma/>
                    <a:shade val="79216"/>
                    <a:invGamma/>
                  </a:schemeClr>
                </a:gs>
                <a:gs pos="100000">
                  <a:schemeClr val="accent1">
                    <a:alpha val="48000"/>
                  </a:schemeClr>
                </a:gs>
              </a:gsLst>
              <a:lin ang="2700000" scaled="1"/>
            </a:gradFill>
            <a:ln w="9525" algn="ctr">
              <a:noFill/>
              <a:round/>
              <a:headEnd/>
              <a:tailEnd/>
            </a:ln>
            <a:effectLst/>
          </p:spPr>
          <p:txBody>
            <a:bodyPr vert="eaVert" wrap="none" anchor="ctr"/>
            <a:lstStyle/>
            <a:p>
              <a:endParaRPr lang="ar-SA"/>
            </a:p>
          </p:txBody>
        </p:sp>
        <p:sp>
          <p:nvSpPr>
            <p:cNvPr id="67601" name="Oval 17"/>
            <p:cNvSpPr>
              <a:spLocks noChangeArrowheads="1"/>
            </p:cNvSpPr>
            <p:nvPr/>
          </p:nvSpPr>
          <p:spPr bwMode="gray">
            <a:xfrm>
              <a:off x="2208" y="1344"/>
              <a:ext cx="1382" cy="624"/>
            </a:xfrm>
            <a:prstGeom prst="ellipse">
              <a:avLst/>
            </a:prstGeom>
            <a:gradFill rotWithShape="1">
              <a:gsLst>
                <a:gs pos="0">
                  <a:schemeClr val="accent1">
                    <a:gamma/>
                    <a:tint val="0"/>
                    <a:invGamma/>
                  </a:schemeClr>
                </a:gs>
                <a:gs pos="100000">
                  <a:schemeClr val="accent1">
                    <a:alpha val="38000"/>
                  </a:schemeClr>
                </a:gs>
              </a:gsLst>
              <a:lin ang="2700000" scaled="1"/>
            </a:gradFill>
            <a:ln w="9525" algn="ctr">
              <a:noFill/>
              <a:round/>
              <a:headEnd/>
              <a:tailEnd/>
            </a:ln>
            <a:effectLst/>
          </p:spPr>
          <p:txBody>
            <a:bodyPr vert="eaVert" wrap="none" anchor="ctr"/>
            <a:lstStyle/>
            <a:p>
              <a:endParaRPr lang="ar-SA"/>
            </a:p>
          </p:txBody>
        </p:sp>
      </p:grpSp>
      <p:sp>
        <p:nvSpPr>
          <p:cNvPr id="67602" name="Text Box 18"/>
          <p:cNvSpPr txBox="1">
            <a:spLocks noChangeArrowheads="1"/>
          </p:cNvSpPr>
          <p:nvPr/>
        </p:nvSpPr>
        <p:spPr bwMode="auto">
          <a:xfrm>
            <a:off x="3500430" y="1785926"/>
            <a:ext cx="2143140" cy="830997"/>
          </a:xfrm>
          <a:prstGeom prst="rect">
            <a:avLst/>
          </a:prstGeom>
          <a:noFill/>
          <a:ln w="9525" algn="ctr">
            <a:noFill/>
            <a:miter lim="800000"/>
            <a:headEnd/>
            <a:tailEnd/>
          </a:ln>
          <a:effectLst/>
        </p:spPr>
        <p:txBody>
          <a:bodyPr wrap="square">
            <a:spAutoFit/>
          </a:bodyPr>
          <a:lstStyle/>
          <a:p>
            <a:pPr algn="ctr" eaLnBrk="0" hangingPunct="0"/>
            <a:r>
              <a:rPr lang="ar-SA" sz="2400" b="1" dirty="0" smtClean="0">
                <a:solidFill>
                  <a:srgbClr val="000000"/>
                </a:solidFill>
                <a:latin typeface="Arial Unicode MS" pitchFamily="34" charset="-128"/>
                <a:ea typeface="Arial Unicode MS" pitchFamily="34" charset="-128"/>
                <a:cs typeface="Arial Unicode MS" pitchFamily="34" charset="-128"/>
              </a:rPr>
              <a:t>أقسام الموسوعات</a:t>
            </a:r>
            <a:endParaRPr lang="en-US" sz="1400" dirty="0">
              <a:solidFill>
                <a:srgbClr val="000000"/>
              </a:solidFill>
              <a:latin typeface="Arial Unicode MS" pitchFamily="34" charset="-128"/>
              <a:ea typeface="Arial Unicode MS" pitchFamily="34" charset="-128"/>
              <a:cs typeface="Arial Unicode MS" pitchFamily="34" charset="-128"/>
            </a:endParaRPr>
          </a:p>
        </p:txBody>
      </p:sp>
      <p:sp>
        <p:nvSpPr>
          <p:cNvPr id="67603" name="Text Box 19"/>
          <p:cNvSpPr txBox="1">
            <a:spLocks noChangeArrowheads="1"/>
          </p:cNvSpPr>
          <p:nvPr/>
        </p:nvSpPr>
        <p:spPr bwMode="auto">
          <a:xfrm>
            <a:off x="5715008" y="3552825"/>
            <a:ext cx="2114542" cy="1938992"/>
          </a:xfrm>
          <a:prstGeom prst="rect">
            <a:avLst/>
          </a:prstGeom>
          <a:noFill/>
          <a:ln w="9525">
            <a:noFill/>
            <a:miter lim="800000"/>
            <a:headEnd/>
            <a:tailEnd/>
          </a:ln>
          <a:effectLst/>
        </p:spPr>
        <p:txBody>
          <a:bodyPr wrap="square">
            <a:spAutoFit/>
          </a:bodyPr>
          <a:lstStyle/>
          <a:p>
            <a:pPr algn="ctr" eaLnBrk="0" hangingPunct="0"/>
            <a:r>
              <a:rPr lang="ar-SA" sz="2000" b="1" dirty="0" smtClean="0">
                <a:solidFill>
                  <a:srgbClr val="000000"/>
                </a:solidFill>
                <a:latin typeface="Arial Unicode MS" pitchFamily="34" charset="-128"/>
                <a:ea typeface="Arial Unicode MS" pitchFamily="34" charset="-128"/>
                <a:cs typeface="Arial Unicode MS" pitchFamily="34" charset="-128"/>
              </a:rPr>
              <a:t>الموسوعات </a:t>
            </a:r>
            <a:r>
              <a:rPr lang="ar-SA" sz="2000" b="1" dirty="0" smtClean="0">
                <a:solidFill>
                  <a:srgbClr val="FF0000"/>
                </a:solidFill>
                <a:latin typeface="Arial Unicode MS" pitchFamily="34" charset="-128"/>
                <a:ea typeface="Arial Unicode MS" pitchFamily="34" charset="-128"/>
                <a:cs typeface="Arial Unicode MS" pitchFamily="34" charset="-128"/>
              </a:rPr>
              <a:t>العامة</a:t>
            </a:r>
            <a:r>
              <a:rPr lang="ar-SA" sz="2000" b="1" dirty="0" smtClean="0">
                <a:solidFill>
                  <a:srgbClr val="000000"/>
                </a:solidFill>
                <a:latin typeface="Arial Unicode MS" pitchFamily="34" charset="-128"/>
                <a:ea typeface="Arial Unicode MS" pitchFamily="34" charset="-128"/>
                <a:cs typeface="Arial Unicode MS" pitchFamily="34" charset="-128"/>
              </a:rPr>
              <a:t> /</a:t>
            </a:r>
          </a:p>
          <a:p>
            <a:pPr algn="ctr" eaLnBrk="0" hangingPunct="0"/>
            <a:r>
              <a:rPr lang="ar-SA" sz="2000" b="1" dirty="0" smtClean="0">
                <a:solidFill>
                  <a:srgbClr val="000000"/>
                </a:solidFill>
                <a:latin typeface="Arial Unicode MS" pitchFamily="34" charset="-128"/>
                <a:ea typeface="Arial Unicode MS" pitchFamily="34" charset="-128"/>
                <a:cs typeface="Arial Unicode MS" pitchFamily="34" charset="-128"/>
              </a:rPr>
              <a:t>تعالج مختلف موضوعات المعرفة البشرية .</a:t>
            </a:r>
          </a:p>
          <a:p>
            <a:pPr algn="ctr" eaLnBrk="0" hangingPunct="0"/>
            <a:r>
              <a:rPr lang="ar-SA" sz="2000" b="1" dirty="0" smtClean="0">
                <a:solidFill>
                  <a:srgbClr val="000000"/>
                </a:solidFill>
                <a:latin typeface="Arial Unicode MS" pitchFamily="34" charset="-128"/>
                <a:ea typeface="Arial Unicode MS" pitchFamily="34" charset="-128"/>
                <a:cs typeface="Arial Unicode MS" pitchFamily="34" charset="-128"/>
              </a:rPr>
              <a:t>مثل / </a:t>
            </a:r>
            <a:r>
              <a:rPr lang="ar-SA" sz="2000" b="1" dirty="0" smtClean="0">
                <a:solidFill>
                  <a:srgbClr val="FF0000"/>
                </a:solidFill>
                <a:latin typeface="Arial Unicode MS" pitchFamily="34" charset="-128"/>
                <a:ea typeface="Arial Unicode MS" pitchFamily="34" charset="-128"/>
                <a:cs typeface="Arial Unicode MS" pitchFamily="34" charset="-128"/>
              </a:rPr>
              <a:t>الموسوعة العربية العالمية</a:t>
            </a:r>
            <a:endParaRPr lang="en-US" sz="1400" dirty="0">
              <a:solidFill>
                <a:srgbClr val="FF0000"/>
              </a:solidFill>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7594"/>
                                        </p:tgtEl>
                                        <p:attrNameLst>
                                          <p:attrName>style.visibility</p:attrName>
                                        </p:attrNameLst>
                                      </p:cBhvr>
                                      <p:to>
                                        <p:strVal val="visible"/>
                                      </p:to>
                                    </p:set>
                                    <p:animEffect transition="in" filter="dissolve">
                                      <p:cBhvr>
                                        <p:cTn id="7" dur="3000"/>
                                        <p:tgtEl>
                                          <p:spTgt spid="6759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67602">
                                            <p:txEl>
                                              <p:pRg st="0" end="0"/>
                                            </p:txEl>
                                          </p:spTgt>
                                        </p:tgtEl>
                                        <p:attrNameLst>
                                          <p:attrName>style.visibility</p:attrName>
                                        </p:attrNameLst>
                                      </p:cBhvr>
                                      <p:to>
                                        <p:strVal val="visible"/>
                                      </p:to>
                                    </p:set>
                                    <p:animEffect transition="in" filter="circle(in)">
                                      <p:cBhvr>
                                        <p:cTn id="12" dur="2000"/>
                                        <p:tgtEl>
                                          <p:spTgt spid="6760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7593"/>
                                        </p:tgtEl>
                                        <p:attrNameLst>
                                          <p:attrName>style.visibility</p:attrName>
                                        </p:attrNameLst>
                                      </p:cBhvr>
                                      <p:to>
                                        <p:strVal val="visible"/>
                                      </p:to>
                                    </p:set>
                                    <p:animEffect transition="in" filter="checkerboard(across)">
                                      <p:cBhvr>
                                        <p:cTn id="17" dur="500"/>
                                        <p:tgtEl>
                                          <p:spTgt spid="67593"/>
                                        </p:tgtEl>
                                      </p:cBhvr>
                                    </p:animEffect>
                                  </p:childTnLst>
                                </p:cTn>
                              </p:par>
                            </p:childTnLst>
                          </p:cTn>
                        </p:par>
                      </p:childTnLst>
                    </p:cTn>
                  </p:par>
                  <p:par>
                    <p:cTn id="18" fill="hold">
                      <p:stCondLst>
                        <p:cond delay="indefinite"/>
                      </p:stCondLst>
                      <p:childTnLst>
                        <p:par>
                          <p:cTn id="19" fill="hold">
                            <p:stCondLst>
                              <p:cond delay="0"/>
                            </p:stCondLst>
                            <p:childTnLst>
                              <p:par>
                                <p:cTn id="20" presetID="7" presetClass="entr" presetSubtype="4" fill="hold" grpId="0" nodeType="clickEffect">
                                  <p:stCondLst>
                                    <p:cond delay="0"/>
                                  </p:stCondLst>
                                  <p:childTnLst>
                                    <p:set>
                                      <p:cBhvr>
                                        <p:cTn id="21" dur="1" fill="hold">
                                          <p:stCondLst>
                                            <p:cond delay="0"/>
                                          </p:stCondLst>
                                        </p:cTn>
                                        <p:tgtEl>
                                          <p:spTgt spid="67587"/>
                                        </p:tgtEl>
                                        <p:attrNameLst>
                                          <p:attrName>style.visibility</p:attrName>
                                        </p:attrNameLst>
                                      </p:cBhvr>
                                      <p:to>
                                        <p:strVal val="visible"/>
                                      </p:to>
                                    </p:set>
                                    <p:anim calcmode="lin" valueType="num">
                                      <p:cBhvr additive="base">
                                        <p:cTn id="22" dur="5000" fill="hold"/>
                                        <p:tgtEl>
                                          <p:spTgt spid="67587"/>
                                        </p:tgtEl>
                                        <p:attrNameLst>
                                          <p:attrName>ppt_x</p:attrName>
                                        </p:attrNameLst>
                                      </p:cBhvr>
                                      <p:tavLst>
                                        <p:tav tm="0">
                                          <p:val>
                                            <p:strVal val="#ppt_x"/>
                                          </p:val>
                                        </p:tav>
                                        <p:tav tm="100000">
                                          <p:val>
                                            <p:strVal val="#ppt_x"/>
                                          </p:val>
                                        </p:tav>
                                      </p:tavLst>
                                    </p:anim>
                                    <p:anim calcmode="lin" valueType="num">
                                      <p:cBhvr additive="base">
                                        <p:cTn id="23" dur="5000" fill="hold"/>
                                        <p:tgtEl>
                                          <p:spTgt spid="67587"/>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67603"/>
                                        </p:tgtEl>
                                        <p:attrNameLst>
                                          <p:attrName>style.visibility</p:attrName>
                                        </p:attrNameLst>
                                      </p:cBhvr>
                                      <p:to>
                                        <p:strVal val="visible"/>
                                      </p:to>
                                    </p:set>
                                    <p:animEffect transition="in" filter="blinds(horizontal)">
                                      <p:cBhvr>
                                        <p:cTn id="28" dur="2000"/>
                                        <p:tgtEl>
                                          <p:spTgt spid="67603"/>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67591"/>
                                        </p:tgtEl>
                                        <p:attrNameLst>
                                          <p:attrName>style.visibility</p:attrName>
                                        </p:attrNameLst>
                                      </p:cBhvr>
                                      <p:to>
                                        <p:strVal val="visible"/>
                                      </p:to>
                                    </p:set>
                                    <p:animEffect transition="in" filter="dissolve">
                                      <p:cBhvr>
                                        <p:cTn id="33" dur="2000"/>
                                        <p:tgtEl>
                                          <p:spTgt spid="67591"/>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67589"/>
                                        </p:tgtEl>
                                        <p:attrNameLst>
                                          <p:attrName>style.visibility</p:attrName>
                                        </p:attrNameLst>
                                      </p:cBhvr>
                                      <p:to>
                                        <p:strVal val="visible"/>
                                      </p:to>
                                    </p:set>
                                    <p:animEffect transition="in" filter="dissolve">
                                      <p:cBhvr>
                                        <p:cTn id="38" dur="500"/>
                                        <p:tgtEl>
                                          <p:spTgt spid="67589"/>
                                        </p:tgtEl>
                                      </p:cBhvr>
                                    </p:animEffect>
                                  </p:childTnLst>
                                </p:cTn>
                              </p:par>
                            </p:childTnLst>
                          </p:cTn>
                        </p:par>
                      </p:childTnLst>
                    </p:cTn>
                  </p:par>
                  <p:par>
                    <p:cTn id="39" fill="hold">
                      <p:stCondLst>
                        <p:cond delay="indefinite"/>
                      </p:stCondLst>
                      <p:childTnLst>
                        <p:par>
                          <p:cTn id="40" fill="hold">
                            <p:stCondLst>
                              <p:cond delay="0"/>
                            </p:stCondLst>
                            <p:childTnLst>
                              <p:par>
                                <p:cTn id="41" presetID="9" presetClass="entr" presetSubtype="0" fill="hold" grpId="0" nodeType="clickEffect">
                                  <p:stCondLst>
                                    <p:cond delay="0"/>
                                  </p:stCondLst>
                                  <p:childTnLst>
                                    <p:set>
                                      <p:cBhvr>
                                        <p:cTn id="42" dur="1" fill="hold">
                                          <p:stCondLst>
                                            <p:cond delay="0"/>
                                          </p:stCondLst>
                                        </p:cTn>
                                        <p:tgtEl>
                                          <p:spTgt spid="67590"/>
                                        </p:tgtEl>
                                        <p:attrNameLst>
                                          <p:attrName>style.visibility</p:attrName>
                                        </p:attrNameLst>
                                      </p:cBhvr>
                                      <p:to>
                                        <p:strVal val="visible"/>
                                      </p:to>
                                    </p:set>
                                    <p:animEffect transition="in" filter="dissolve">
                                      <p:cBhvr>
                                        <p:cTn id="43" dur="3000"/>
                                        <p:tgtEl>
                                          <p:spTgt spid="675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animBg="1"/>
      <p:bldP spid="67589" grpId="0" animBg="1"/>
      <p:bldP spid="67590" grpId="0"/>
      <p:bldP spid="67591" grpId="0" animBg="1"/>
      <p:bldP spid="67593" grpId="0" animBg="1"/>
      <p:bldP spid="6760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ar-SA" sz="3200" dirty="0" smtClean="0"/>
              <a:t>قارن بين الموسوعات والكتب الموسوعية</a:t>
            </a:r>
            <a:endParaRPr lang="en-US" sz="1800" dirty="0"/>
          </a:p>
        </p:txBody>
      </p:sp>
      <p:grpSp>
        <p:nvGrpSpPr>
          <p:cNvPr id="88067" name="Group 3"/>
          <p:cNvGrpSpPr>
            <a:grpSpLocks/>
          </p:cNvGrpSpPr>
          <p:nvPr/>
        </p:nvGrpSpPr>
        <p:grpSpPr bwMode="auto">
          <a:xfrm>
            <a:off x="1219200" y="1831975"/>
            <a:ext cx="2170113" cy="4035425"/>
            <a:chOff x="720" y="1296"/>
            <a:chExt cx="1367" cy="2542"/>
          </a:xfrm>
        </p:grpSpPr>
        <p:sp>
          <p:nvSpPr>
            <p:cNvPr id="88068" name="AutoShape 4"/>
            <p:cNvSpPr>
              <a:spLocks noChangeArrowheads="1"/>
            </p:cNvSpPr>
            <p:nvPr/>
          </p:nvSpPr>
          <p:spPr bwMode="gray">
            <a:xfrm>
              <a:off x="720" y="1490"/>
              <a:ext cx="1363" cy="1800"/>
            </a:xfrm>
            <a:prstGeom prst="roundRect">
              <a:avLst>
                <a:gd name="adj" fmla="val 17509"/>
              </a:avLst>
            </a:prstGeom>
            <a:gradFill rotWithShape="1">
              <a:gsLst>
                <a:gs pos="0">
                  <a:srgbClr val="4E91D4"/>
                </a:gs>
                <a:gs pos="100000">
                  <a:srgbClr val="3477A4"/>
                </a:gs>
              </a:gsLst>
              <a:lin ang="2700000" scaled="1"/>
            </a:gradFill>
            <a:ln w="9525">
              <a:noFill/>
              <a:round/>
              <a:headEnd/>
              <a:tailEnd/>
            </a:ln>
            <a:effectLst/>
          </p:spPr>
          <p:txBody>
            <a:bodyPr wrap="none" anchor="ctr"/>
            <a:lstStyle/>
            <a:p>
              <a:endParaRPr lang="ar-SA"/>
            </a:p>
          </p:txBody>
        </p:sp>
        <p:sp>
          <p:nvSpPr>
            <p:cNvPr id="88069" name="AutoShape 5"/>
            <p:cNvSpPr>
              <a:spLocks noChangeArrowheads="1"/>
            </p:cNvSpPr>
            <p:nvPr/>
          </p:nvSpPr>
          <p:spPr bwMode="gray">
            <a:xfrm>
              <a:off x="741" y="1495"/>
              <a:ext cx="1322" cy="1766"/>
            </a:xfrm>
            <a:prstGeom prst="roundRect">
              <a:avLst>
                <a:gd name="adj" fmla="val 16667"/>
              </a:avLst>
            </a:prstGeom>
            <a:solidFill>
              <a:srgbClr val="3CA1E6"/>
            </a:solidFill>
            <a:ln w="9525">
              <a:noFill/>
              <a:round/>
              <a:headEnd/>
              <a:tailEnd/>
            </a:ln>
            <a:effectLst/>
          </p:spPr>
          <p:txBody>
            <a:bodyPr wrap="none" anchor="ctr"/>
            <a:lstStyle/>
            <a:p>
              <a:endParaRPr lang="ar-SA"/>
            </a:p>
          </p:txBody>
        </p:sp>
        <p:sp>
          <p:nvSpPr>
            <p:cNvPr id="88070" name="AutoShape 6"/>
            <p:cNvSpPr>
              <a:spLocks noChangeArrowheads="1"/>
            </p:cNvSpPr>
            <p:nvPr/>
          </p:nvSpPr>
          <p:spPr bwMode="gray">
            <a:xfrm>
              <a:off x="752" y="2795"/>
              <a:ext cx="1304" cy="447"/>
            </a:xfrm>
            <a:prstGeom prst="roundRect">
              <a:avLst>
                <a:gd name="adj" fmla="val 50000"/>
              </a:avLst>
            </a:prstGeom>
            <a:gradFill rotWithShape="1">
              <a:gsLst>
                <a:gs pos="0">
                  <a:srgbClr val="3CA1E6">
                    <a:alpha val="0"/>
                  </a:srgbClr>
                </a:gs>
                <a:gs pos="100000">
                  <a:srgbClr val="3CA1E6">
                    <a:gamma/>
                    <a:tint val="51373"/>
                    <a:invGamma/>
                  </a:srgbClr>
                </a:gs>
              </a:gsLst>
              <a:lin ang="5400000" scaled="1"/>
            </a:gradFill>
            <a:ln w="9525">
              <a:noFill/>
              <a:round/>
              <a:headEnd/>
              <a:tailEnd/>
            </a:ln>
            <a:effectLst/>
          </p:spPr>
          <p:txBody>
            <a:bodyPr wrap="none" anchor="ctr"/>
            <a:lstStyle/>
            <a:p>
              <a:endParaRPr lang="ar-SA"/>
            </a:p>
          </p:txBody>
        </p:sp>
        <p:sp>
          <p:nvSpPr>
            <p:cNvPr id="88071" name="AutoShape 7"/>
            <p:cNvSpPr>
              <a:spLocks noChangeArrowheads="1"/>
            </p:cNvSpPr>
            <p:nvPr/>
          </p:nvSpPr>
          <p:spPr bwMode="gray">
            <a:xfrm>
              <a:off x="752" y="1509"/>
              <a:ext cx="1304" cy="446"/>
            </a:xfrm>
            <a:prstGeom prst="roundRect">
              <a:avLst>
                <a:gd name="adj" fmla="val 50000"/>
              </a:avLst>
            </a:prstGeom>
            <a:gradFill rotWithShape="1">
              <a:gsLst>
                <a:gs pos="0">
                  <a:srgbClr val="3CA1E6">
                    <a:gamma/>
                    <a:tint val="33333"/>
                    <a:invGamma/>
                  </a:srgbClr>
                </a:gs>
                <a:gs pos="100000">
                  <a:srgbClr val="3CA1E6">
                    <a:alpha val="0"/>
                  </a:srgbClr>
                </a:gs>
              </a:gsLst>
              <a:lin ang="5400000" scaled="1"/>
            </a:gradFill>
            <a:ln w="9525">
              <a:noFill/>
              <a:round/>
              <a:headEnd/>
              <a:tailEnd/>
            </a:ln>
            <a:effectLst/>
          </p:spPr>
          <p:txBody>
            <a:bodyPr wrap="none" anchor="ctr"/>
            <a:lstStyle/>
            <a:p>
              <a:endParaRPr lang="ar-SA"/>
            </a:p>
          </p:txBody>
        </p:sp>
        <p:sp>
          <p:nvSpPr>
            <p:cNvPr id="88072" name="AutoShape 8"/>
            <p:cNvSpPr>
              <a:spLocks noChangeArrowheads="1"/>
            </p:cNvSpPr>
            <p:nvPr/>
          </p:nvSpPr>
          <p:spPr bwMode="gray">
            <a:xfrm>
              <a:off x="724" y="3290"/>
              <a:ext cx="1363" cy="548"/>
            </a:xfrm>
            <a:prstGeom prst="roundRect">
              <a:avLst>
                <a:gd name="adj" fmla="val 40389"/>
              </a:avLst>
            </a:prstGeom>
            <a:gradFill rotWithShape="1">
              <a:gsLst>
                <a:gs pos="0">
                  <a:srgbClr val="729EB4"/>
                </a:gs>
                <a:gs pos="100000">
                  <a:schemeClr val="bg1"/>
                </a:gs>
              </a:gsLst>
              <a:lin ang="5400000" scaled="1"/>
            </a:gradFill>
            <a:ln w="9525">
              <a:noFill/>
              <a:round/>
              <a:headEnd/>
              <a:tailEnd/>
            </a:ln>
            <a:effectLst/>
          </p:spPr>
          <p:txBody>
            <a:bodyPr wrap="none" anchor="ctr"/>
            <a:lstStyle/>
            <a:p>
              <a:endParaRPr lang="ar-SA"/>
            </a:p>
          </p:txBody>
        </p:sp>
        <p:sp>
          <p:nvSpPr>
            <p:cNvPr id="88073" name="AutoShape 9"/>
            <p:cNvSpPr>
              <a:spLocks noChangeArrowheads="1"/>
            </p:cNvSpPr>
            <p:nvPr/>
          </p:nvSpPr>
          <p:spPr bwMode="gray">
            <a:xfrm>
              <a:off x="752" y="3305"/>
              <a:ext cx="1304" cy="487"/>
            </a:xfrm>
            <a:prstGeom prst="roundRect">
              <a:avLst>
                <a:gd name="adj" fmla="val 50000"/>
              </a:avLst>
            </a:prstGeom>
            <a:gradFill rotWithShape="1">
              <a:gsLst>
                <a:gs pos="0">
                  <a:srgbClr val="7DAFD4"/>
                </a:gs>
                <a:gs pos="100000">
                  <a:schemeClr val="bg1"/>
                </a:gs>
              </a:gsLst>
              <a:lin ang="5400000" scaled="1"/>
            </a:gradFill>
            <a:ln w="9525">
              <a:noFill/>
              <a:round/>
              <a:headEnd/>
              <a:tailEnd/>
            </a:ln>
            <a:effectLst/>
          </p:spPr>
          <p:txBody>
            <a:bodyPr wrap="none" anchor="ctr"/>
            <a:lstStyle/>
            <a:p>
              <a:endParaRPr lang="ar-SA"/>
            </a:p>
          </p:txBody>
        </p:sp>
        <p:sp>
          <p:nvSpPr>
            <p:cNvPr id="88075" name="Oval 11"/>
            <p:cNvSpPr>
              <a:spLocks noChangeArrowheads="1"/>
            </p:cNvSpPr>
            <p:nvPr/>
          </p:nvSpPr>
          <p:spPr bwMode="gray">
            <a:xfrm>
              <a:off x="762" y="1296"/>
              <a:ext cx="1215" cy="327"/>
            </a:xfrm>
            <a:prstGeom prst="ellipse">
              <a:avLst/>
            </a:prstGeom>
            <a:solidFill>
              <a:srgbClr val="333333"/>
            </a:solidFill>
            <a:ln w="38100" algn="ctr">
              <a:noFill/>
              <a:round/>
              <a:headEnd/>
              <a:tailEnd/>
            </a:ln>
            <a:effectLst/>
          </p:spPr>
          <p:txBody>
            <a:bodyPr wrap="square" anchor="ctr">
              <a:spAutoFit/>
            </a:bodyPr>
            <a:lstStyle/>
            <a:p>
              <a:endParaRPr lang="ar-SA"/>
            </a:p>
          </p:txBody>
        </p:sp>
        <p:sp>
          <p:nvSpPr>
            <p:cNvPr id="88080" name="Text Box 16"/>
            <p:cNvSpPr txBox="1">
              <a:spLocks noChangeArrowheads="1"/>
            </p:cNvSpPr>
            <p:nvPr/>
          </p:nvSpPr>
          <p:spPr bwMode="gray">
            <a:xfrm>
              <a:off x="987" y="1312"/>
              <a:ext cx="829" cy="291"/>
            </a:xfrm>
            <a:prstGeom prst="rect">
              <a:avLst/>
            </a:prstGeom>
            <a:noFill/>
            <a:ln w="9525" algn="ctr">
              <a:noFill/>
              <a:miter lim="800000"/>
              <a:headEnd/>
              <a:tailEnd/>
            </a:ln>
            <a:effectLst/>
          </p:spPr>
          <p:txBody>
            <a:bodyPr wrap="none">
              <a:spAutoFit/>
            </a:bodyPr>
            <a:lstStyle/>
            <a:p>
              <a:pPr algn="ctr"/>
              <a:r>
                <a:rPr lang="ar-SA" sz="2400" dirty="0" smtClean="0">
                  <a:solidFill>
                    <a:srgbClr val="FFFF00"/>
                  </a:solidFill>
                  <a:latin typeface="Arial" charset="0"/>
                </a:rPr>
                <a:t>الموسوعات</a:t>
              </a:r>
              <a:endParaRPr lang="en-US" dirty="0">
                <a:solidFill>
                  <a:srgbClr val="FFFF00"/>
                </a:solidFill>
                <a:latin typeface="Arial" charset="0"/>
              </a:endParaRPr>
            </a:p>
          </p:txBody>
        </p:sp>
        <p:sp>
          <p:nvSpPr>
            <p:cNvPr id="88081" name="Text Box 17"/>
            <p:cNvSpPr txBox="1">
              <a:spLocks noChangeArrowheads="1"/>
            </p:cNvSpPr>
            <p:nvPr/>
          </p:nvSpPr>
          <p:spPr bwMode="gray">
            <a:xfrm>
              <a:off x="768" y="1776"/>
              <a:ext cx="1296" cy="233"/>
            </a:xfrm>
            <a:prstGeom prst="rect">
              <a:avLst/>
            </a:prstGeom>
            <a:noFill/>
            <a:ln w="9525" algn="ctr">
              <a:noFill/>
              <a:miter lim="800000"/>
              <a:headEnd/>
              <a:tailEnd/>
            </a:ln>
            <a:effectLst/>
          </p:spPr>
          <p:txBody>
            <a:bodyPr>
              <a:spAutoFit/>
            </a:bodyPr>
            <a:lstStyle/>
            <a:p>
              <a:endParaRPr lang="en-US" dirty="0">
                <a:latin typeface="Arial" charset="0"/>
              </a:endParaRPr>
            </a:p>
          </p:txBody>
        </p:sp>
      </p:grpSp>
      <p:grpSp>
        <p:nvGrpSpPr>
          <p:cNvPr id="88082" name="Group 18"/>
          <p:cNvGrpSpPr>
            <a:grpSpLocks/>
          </p:cNvGrpSpPr>
          <p:nvPr/>
        </p:nvGrpSpPr>
        <p:grpSpPr bwMode="auto">
          <a:xfrm>
            <a:off x="3581402" y="1831975"/>
            <a:ext cx="2166939" cy="4035425"/>
            <a:chOff x="2208" y="1296"/>
            <a:chExt cx="1365" cy="2542"/>
          </a:xfrm>
        </p:grpSpPr>
        <p:sp>
          <p:nvSpPr>
            <p:cNvPr id="88083" name="AutoShape 19"/>
            <p:cNvSpPr>
              <a:spLocks noChangeArrowheads="1"/>
            </p:cNvSpPr>
            <p:nvPr/>
          </p:nvSpPr>
          <p:spPr bwMode="gray">
            <a:xfrm>
              <a:off x="2208" y="1490"/>
              <a:ext cx="1363" cy="1800"/>
            </a:xfrm>
            <a:prstGeom prst="roundRect">
              <a:avLst>
                <a:gd name="adj" fmla="val 17509"/>
              </a:avLst>
            </a:prstGeom>
            <a:gradFill rotWithShape="1">
              <a:gsLst>
                <a:gs pos="0">
                  <a:srgbClr val="34B034"/>
                </a:gs>
                <a:gs pos="100000">
                  <a:srgbClr val="3F8B4A"/>
                </a:gs>
              </a:gsLst>
              <a:lin ang="2700000" scaled="1"/>
            </a:gradFill>
            <a:ln w="9525">
              <a:noFill/>
              <a:round/>
              <a:headEnd/>
              <a:tailEnd/>
            </a:ln>
            <a:effectLst/>
          </p:spPr>
          <p:txBody>
            <a:bodyPr wrap="none" anchor="ctr"/>
            <a:lstStyle/>
            <a:p>
              <a:endParaRPr lang="ar-SA"/>
            </a:p>
          </p:txBody>
        </p:sp>
        <p:sp>
          <p:nvSpPr>
            <p:cNvPr id="88084" name="AutoShape 20"/>
            <p:cNvSpPr>
              <a:spLocks noChangeArrowheads="1"/>
            </p:cNvSpPr>
            <p:nvPr/>
          </p:nvSpPr>
          <p:spPr bwMode="gray">
            <a:xfrm>
              <a:off x="2229" y="1495"/>
              <a:ext cx="1322" cy="1766"/>
            </a:xfrm>
            <a:prstGeom prst="roundRect">
              <a:avLst>
                <a:gd name="adj" fmla="val 16667"/>
              </a:avLst>
            </a:prstGeom>
            <a:solidFill>
              <a:srgbClr val="73E77E"/>
            </a:solidFill>
            <a:ln w="9525">
              <a:noFill/>
              <a:round/>
              <a:headEnd/>
              <a:tailEnd/>
            </a:ln>
            <a:effectLst/>
          </p:spPr>
          <p:txBody>
            <a:bodyPr wrap="none" anchor="ctr"/>
            <a:lstStyle/>
            <a:p>
              <a:endParaRPr lang="ar-SA"/>
            </a:p>
          </p:txBody>
        </p:sp>
        <p:sp>
          <p:nvSpPr>
            <p:cNvPr id="88085" name="AutoShape 21"/>
            <p:cNvSpPr>
              <a:spLocks noChangeArrowheads="1"/>
            </p:cNvSpPr>
            <p:nvPr/>
          </p:nvSpPr>
          <p:spPr bwMode="gray">
            <a:xfrm>
              <a:off x="2240" y="2795"/>
              <a:ext cx="1304" cy="447"/>
            </a:xfrm>
            <a:prstGeom prst="roundRect">
              <a:avLst>
                <a:gd name="adj" fmla="val 50000"/>
              </a:avLst>
            </a:prstGeom>
            <a:gradFill rotWithShape="1">
              <a:gsLst>
                <a:gs pos="0">
                  <a:srgbClr val="73E77E"/>
                </a:gs>
                <a:gs pos="100000">
                  <a:srgbClr val="73E77E">
                    <a:gamma/>
                    <a:tint val="54510"/>
                    <a:invGamma/>
                  </a:srgbClr>
                </a:gs>
              </a:gsLst>
              <a:lin ang="5400000" scaled="1"/>
            </a:gradFill>
            <a:ln w="9525">
              <a:noFill/>
              <a:round/>
              <a:headEnd/>
              <a:tailEnd/>
            </a:ln>
            <a:effectLst/>
          </p:spPr>
          <p:txBody>
            <a:bodyPr wrap="none" anchor="ctr"/>
            <a:lstStyle/>
            <a:p>
              <a:endParaRPr lang="ar-SA"/>
            </a:p>
          </p:txBody>
        </p:sp>
        <p:sp>
          <p:nvSpPr>
            <p:cNvPr id="88086" name="AutoShape 22"/>
            <p:cNvSpPr>
              <a:spLocks noChangeArrowheads="1"/>
            </p:cNvSpPr>
            <p:nvPr/>
          </p:nvSpPr>
          <p:spPr bwMode="gray">
            <a:xfrm>
              <a:off x="2240" y="1509"/>
              <a:ext cx="1304" cy="446"/>
            </a:xfrm>
            <a:prstGeom prst="roundRect">
              <a:avLst>
                <a:gd name="adj" fmla="val 50000"/>
              </a:avLst>
            </a:prstGeom>
            <a:gradFill rotWithShape="1">
              <a:gsLst>
                <a:gs pos="0">
                  <a:srgbClr val="73E77E">
                    <a:gamma/>
                    <a:tint val="33333"/>
                    <a:invGamma/>
                  </a:srgbClr>
                </a:gs>
                <a:gs pos="100000">
                  <a:srgbClr val="73E77E"/>
                </a:gs>
              </a:gsLst>
              <a:lin ang="5400000" scaled="1"/>
            </a:gradFill>
            <a:ln w="9525">
              <a:noFill/>
              <a:round/>
              <a:headEnd/>
              <a:tailEnd/>
            </a:ln>
            <a:effectLst/>
          </p:spPr>
          <p:txBody>
            <a:bodyPr wrap="none" anchor="ctr"/>
            <a:lstStyle/>
            <a:p>
              <a:endParaRPr lang="ar-SA"/>
            </a:p>
          </p:txBody>
        </p:sp>
        <p:sp>
          <p:nvSpPr>
            <p:cNvPr id="88087" name="Oval 23"/>
            <p:cNvSpPr>
              <a:spLocks noChangeArrowheads="1"/>
            </p:cNvSpPr>
            <p:nvPr/>
          </p:nvSpPr>
          <p:spPr bwMode="gray">
            <a:xfrm>
              <a:off x="2247" y="1296"/>
              <a:ext cx="1215" cy="327"/>
            </a:xfrm>
            <a:prstGeom prst="ellipse">
              <a:avLst/>
            </a:prstGeom>
            <a:solidFill>
              <a:srgbClr val="333333"/>
            </a:solidFill>
            <a:ln w="38100" algn="ctr">
              <a:noFill/>
              <a:round/>
              <a:headEnd/>
              <a:tailEnd/>
            </a:ln>
            <a:effectLst/>
          </p:spPr>
          <p:txBody>
            <a:bodyPr wrap="square" anchor="ctr">
              <a:spAutoFit/>
            </a:bodyPr>
            <a:lstStyle/>
            <a:p>
              <a:endParaRPr lang="ar-SA"/>
            </a:p>
          </p:txBody>
        </p:sp>
        <p:sp>
          <p:nvSpPr>
            <p:cNvPr id="88092" name="Text Box 28"/>
            <p:cNvSpPr txBox="1">
              <a:spLocks noChangeArrowheads="1"/>
            </p:cNvSpPr>
            <p:nvPr/>
          </p:nvSpPr>
          <p:spPr bwMode="gray">
            <a:xfrm>
              <a:off x="2247" y="1312"/>
              <a:ext cx="1163" cy="252"/>
            </a:xfrm>
            <a:prstGeom prst="rect">
              <a:avLst/>
            </a:prstGeom>
            <a:noFill/>
            <a:ln w="9525" algn="ctr">
              <a:noFill/>
              <a:miter lim="800000"/>
              <a:headEnd/>
              <a:tailEnd/>
            </a:ln>
            <a:effectLst/>
          </p:spPr>
          <p:txBody>
            <a:bodyPr wrap="square">
              <a:spAutoFit/>
            </a:bodyPr>
            <a:lstStyle/>
            <a:p>
              <a:pPr algn="ctr"/>
              <a:r>
                <a:rPr lang="ar-SA" sz="2000" dirty="0" smtClean="0">
                  <a:solidFill>
                    <a:srgbClr val="FFFF00"/>
                  </a:solidFill>
                  <a:latin typeface="Arial" charset="0"/>
                </a:rPr>
                <a:t>الكتب الموسوعية</a:t>
              </a:r>
              <a:endParaRPr lang="en-US" sz="1600" dirty="0">
                <a:solidFill>
                  <a:srgbClr val="FFFF00"/>
                </a:solidFill>
                <a:latin typeface="Arial" charset="0"/>
              </a:endParaRPr>
            </a:p>
          </p:txBody>
        </p:sp>
        <p:sp>
          <p:nvSpPr>
            <p:cNvPr id="88093" name="Text Box 29"/>
            <p:cNvSpPr txBox="1">
              <a:spLocks noChangeArrowheads="1"/>
            </p:cNvSpPr>
            <p:nvPr/>
          </p:nvSpPr>
          <p:spPr bwMode="gray">
            <a:xfrm>
              <a:off x="2256" y="1776"/>
              <a:ext cx="1296" cy="194"/>
            </a:xfrm>
            <a:prstGeom prst="rect">
              <a:avLst/>
            </a:prstGeom>
            <a:noFill/>
            <a:ln w="9525" algn="ctr">
              <a:noFill/>
              <a:miter lim="800000"/>
              <a:headEnd/>
              <a:tailEnd/>
            </a:ln>
            <a:effectLst/>
          </p:spPr>
          <p:txBody>
            <a:bodyPr>
              <a:spAutoFit/>
            </a:bodyPr>
            <a:lstStyle/>
            <a:p>
              <a:r>
                <a:rPr lang="en-US" sz="1400" dirty="0" smtClean="0">
                  <a:solidFill>
                    <a:srgbClr val="000000"/>
                  </a:solidFill>
                </a:rPr>
                <a:t>.</a:t>
              </a:r>
              <a:endParaRPr lang="en-US" dirty="0">
                <a:latin typeface="Arial" charset="0"/>
              </a:endParaRPr>
            </a:p>
          </p:txBody>
        </p:sp>
        <p:sp>
          <p:nvSpPr>
            <p:cNvPr id="88094" name="AutoShape 30"/>
            <p:cNvSpPr>
              <a:spLocks noChangeArrowheads="1"/>
            </p:cNvSpPr>
            <p:nvPr/>
          </p:nvSpPr>
          <p:spPr bwMode="gray">
            <a:xfrm>
              <a:off x="2210" y="3290"/>
              <a:ext cx="1363" cy="548"/>
            </a:xfrm>
            <a:prstGeom prst="roundRect">
              <a:avLst>
                <a:gd name="adj" fmla="val 40389"/>
              </a:avLst>
            </a:prstGeom>
            <a:gradFill rotWithShape="1">
              <a:gsLst>
                <a:gs pos="0">
                  <a:srgbClr val="58A4AE"/>
                </a:gs>
                <a:gs pos="100000">
                  <a:schemeClr val="bg1"/>
                </a:gs>
              </a:gsLst>
              <a:lin ang="5400000" scaled="1"/>
            </a:gradFill>
            <a:ln w="9525">
              <a:noFill/>
              <a:round/>
              <a:headEnd/>
              <a:tailEnd/>
            </a:ln>
            <a:effectLst/>
          </p:spPr>
          <p:txBody>
            <a:bodyPr wrap="none" anchor="ctr"/>
            <a:lstStyle/>
            <a:p>
              <a:endParaRPr lang="ar-SA"/>
            </a:p>
          </p:txBody>
        </p:sp>
        <p:sp>
          <p:nvSpPr>
            <p:cNvPr id="88095" name="AutoShape 31"/>
            <p:cNvSpPr>
              <a:spLocks noChangeArrowheads="1"/>
            </p:cNvSpPr>
            <p:nvPr/>
          </p:nvSpPr>
          <p:spPr bwMode="gray">
            <a:xfrm>
              <a:off x="2238" y="3305"/>
              <a:ext cx="1304" cy="487"/>
            </a:xfrm>
            <a:prstGeom prst="roundRect">
              <a:avLst>
                <a:gd name="adj" fmla="val 50000"/>
              </a:avLst>
            </a:prstGeom>
            <a:gradFill rotWithShape="1">
              <a:gsLst>
                <a:gs pos="0">
                  <a:srgbClr val="72B2BB"/>
                </a:gs>
                <a:gs pos="100000">
                  <a:schemeClr val="bg1"/>
                </a:gs>
              </a:gsLst>
              <a:lin ang="5400000" scaled="1"/>
            </a:gradFill>
            <a:ln w="9525">
              <a:noFill/>
              <a:round/>
              <a:headEnd/>
              <a:tailEnd/>
            </a:ln>
            <a:effectLst/>
          </p:spPr>
          <p:txBody>
            <a:bodyPr wrap="none" anchor="ctr"/>
            <a:lstStyle/>
            <a:p>
              <a:endParaRPr lang="ar-SA"/>
            </a:p>
          </p:txBody>
        </p:sp>
      </p:grpSp>
      <p:grpSp>
        <p:nvGrpSpPr>
          <p:cNvPr id="88096" name="Group 32"/>
          <p:cNvGrpSpPr>
            <a:grpSpLocks/>
          </p:cNvGrpSpPr>
          <p:nvPr/>
        </p:nvGrpSpPr>
        <p:grpSpPr bwMode="auto">
          <a:xfrm>
            <a:off x="5937250" y="1831975"/>
            <a:ext cx="2170113" cy="4035425"/>
            <a:chOff x="3692" y="1296"/>
            <a:chExt cx="1367" cy="2542"/>
          </a:xfrm>
        </p:grpSpPr>
        <p:sp>
          <p:nvSpPr>
            <p:cNvPr id="88097" name="AutoShape 33"/>
            <p:cNvSpPr>
              <a:spLocks noChangeArrowheads="1"/>
            </p:cNvSpPr>
            <p:nvPr/>
          </p:nvSpPr>
          <p:spPr bwMode="gray">
            <a:xfrm>
              <a:off x="3696" y="1490"/>
              <a:ext cx="1363" cy="1800"/>
            </a:xfrm>
            <a:prstGeom prst="roundRect">
              <a:avLst>
                <a:gd name="adj" fmla="val 17509"/>
              </a:avLst>
            </a:prstGeom>
            <a:gradFill rotWithShape="1">
              <a:gsLst>
                <a:gs pos="0">
                  <a:srgbClr val="B59F43"/>
                </a:gs>
                <a:gs pos="100000">
                  <a:srgbClr val="8F8849"/>
                </a:gs>
              </a:gsLst>
              <a:lin ang="2700000" scaled="1"/>
            </a:gradFill>
            <a:ln w="9525">
              <a:noFill/>
              <a:round/>
              <a:headEnd/>
              <a:tailEnd/>
            </a:ln>
            <a:effectLst/>
          </p:spPr>
          <p:txBody>
            <a:bodyPr wrap="none" anchor="ctr"/>
            <a:lstStyle/>
            <a:p>
              <a:endParaRPr lang="ar-SA"/>
            </a:p>
          </p:txBody>
        </p:sp>
        <p:sp>
          <p:nvSpPr>
            <p:cNvPr id="88098" name="AutoShape 34"/>
            <p:cNvSpPr>
              <a:spLocks noChangeArrowheads="1"/>
            </p:cNvSpPr>
            <p:nvPr/>
          </p:nvSpPr>
          <p:spPr bwMode="gray">
            <a:xfrm>
              <a:off x="3717" y="1495"/>
              <a:ext cx="1322" cy="1766"/>
            </a:xfrm>
            <a:prstGeom prst="roundRect">
              <a:avLst>
                <a:gd name="adj" fmla="val 16667"/>
              </a:avLst>
            </a:prstGeom>
            <a:solidFill>
              <a:srgbClr val="E9E065"/>
            </a:solidFill>
            <a:ln w="9525">
              <a:noFill/>
              <a:round/>
              <a:headEnd/>
              <a:tailEnd/>
            </a:ln>
            <a:effectLst/>
          </p:spPr>
          <p:txBody>
            <a:bodyPr wrap="none" anchor="ctr"/>
            <a:lstStyle/>
            <a:p>
              <a:endParaRPr lang="ar-SA"/>
            </a:p>
          </p:txBody>
        </p:sp>
        <p:sp>
          <p:nvSpPr>
            <p:cNvPr id="88099" name="AutoShape 35"/>
            <p:cNvSpPr>
              <a:spLocks noChangeArrowheads="1"/>
            </p:cNvSpPr>
            <p:nvPr/>
          </p:nvSpPr>
          <p:spPr bwMode="gray">
            <a:xfrm>
              <a:off x="3728" y="2795"/>
              <a:ext cx="1304" cy="447"/>
            </a:xfrm>
            <a:prstGeom prst="roundRect">
              <a:avLst>
                <a:gd name="adj" fmla="val 50000"/>
              </a:avLst>
            </a:prstGeom>
            <a:gradFill rotWithShape="1">
              <a:gsLst>
                <a:gs pos="0">
                  <a:srgbClr val="E9E065"/>
                </a:gs>
                <a:gs pos="100000">
                  <a:srgbClr val="E9E065">
                    <a:gamma/>
                    <a:tint val="57647"/>
                    <a:invGamma/>
                  </a:srgbClr>
                </a:gs>
              </a:gsLst>
              <a:lin ang="5400000" scaled="1"/>
            </a:gradFill>
            <a:ln w="9525">
              <a:noFill/>
              <a:round/>
              <a:headEnd/>
              <a:tailEnd/>
            </a:ln>
            <a:effectLst/>
          </p:spPr>
          <p:txBody>
            <a:bodyPr wrap="none" anchor="ctr"/>
            <a:lstStyle/>
            <a:p>
              <a:endParaRPr lang="ar-SA"/>
            </a:p>
          </p:txBody>
        </p:sp>
        <p:sp>
          <p:nvSpPr>
            <p:cNvPr id="88100" name="AutoShape 36"/>
            <p:cNvSpPr>
              <a:spLocks noChangeArrowheads="1"/>
            </p:cNvSpPr>
            <p:nvPr/>
          </p:nvSpPr>
          <p:spPr bwMode="gray">
            <a:xfrm>
              <a:off x="3728" y="1509"/>
              <a:ext cx="1304" cy="446"/>
            </a:xfrm>
            <a:prstGeom prst="roundRect">
              <a:avLst>
                <a:gd name="adj" fmla="val 50000"/>
              </a:avLst>
            </a:prstGeom>
            <a:gradFill rotWithShape="1">
              <a:gsLst>
                <a:gs pos="0">
                  <a:srgbClr val="E9E065">
                    <a:gamma/>
                    <a:tint val="33333"/>
                    <a:invGamma/>
                  </a:srgbClr>
                </a:gs>
                <a:gs pos="100000">
                  <a:srgbClr val="E9E065"/>
                </a:gs>
              </a:gsLst>
              <a:lin ang="5400000" scaled="1"/>
            </a:gradFill>
            <a:ln w="9525">
              <a:noFill/>
              <a:round/>
              <a:headEnd/>
              <a:tailEnd/>
            </a:ln>
            <a:effectLst/>
          </p:spPr>
          <p:txBody>
            <a:bodyPr wrap="none" anchor="ctr"/>
            <a:lstStyle/>
            <a:p>
              <a:endParaRPr lang="ar-SA"/>
            </a:p>
          </p:txBody>
        </p:sp>
        <p:sp>
          <p:nvSpPr>
            <p:cNvPr id="88102" name="Oval 38"/>
            <p:cNvSpPr>
              <a:spLocks noChangeArrowheads="1"/>
            </p:cNvSpPr>
            <p:nvPr/>
          </p:nvSpPr>
          <p:spPr bwMode="gray">
            <a:xfrm>
              <a:off x="3777" y="1296"/>
              <a:ext cx="1125" cy="327"/>
            </a:xfrm>
            <a:prstGeom prst="ellipse">
              <a:avLst/>
            </a:prstGeom>
            <a:solidFill>
              <a:srgbClr val="333333"/>
            </a:solidFill>
            <a:ln w="38100" algn="ctr">
              <a:noFill/>
              <a:round/>
              <a:headEnd/>
              <a:tailEnd/>
            </a:ln>
            <a:effectLst/>
          </p:spPr>
          <p:txBody>
            <a:bodyPr wrap="square" anchor="ctr">
              <a:spAutoFit/>
            </a:bodyPr>
            <a:lstStyle/>
            <a:p>
              <a:endParaRPr lang="ar-SA"/>
            </a:p>
          </p:txBody>
        </p:sp>
        <p:sp>
          <p:nvSpPr>
            <p:cNvPr id="88107" name="Text Box 43"/>
            <p:cNvSpPr txBox="1">
              <a:spLocks noChangeArrowheads="1"/>
            </p:cNvSpPr>
            <p:nvPr/>
          </p:nvSpPr>
          <p:spPr bwMode="gray">
            <a:xfrm>
              <a:off x="3867" y="1312"/>
              <a:ext cx="959" cy="291"/>
            </a:xfrm>
            <a:prstGeom prst="rect">
              <a:avLst/>
            </a:prstGeom>
            <a:noFill/>
            <a:ln w="9525" algn="ctr">
              <a:noFill/>
              <a:miter lim="800000"/>
              <a:headEnd/>
              <a:tailEnd/>
            </a:ln>
            <a:effectLst/>
          </p:spPr>
          <p:txBody>
            <a:bodyPr wrap="none">
              <a:spAutoFit/>
            </a:bodyPr>
            <a:lstStyle/>
            <a:p>
              <a:pPr algn="ctr"/>
              <a:r>
                <a:rPr lang="ar-SA" sz="2400" dirty="0" smtClean="0">
                  <a:solidFill>
                    <a:srgbClr val="FFFF00"/>
                  </a:solidFill>
                  <a:latin typeface="Arial" charset="0"/>
                </a:rPr>
                <a:t>مجال المقارنة</a:t>
              </a:r>
              <a:endParaRPr lang="en-US" dirty="0">
                <a:solidFill>
                  <a:srgbClr val="FFFF00"/>
                </a:solidFill>
                <a:latin typeface="Arial" charset="0"/>
              </a:endParaRPr>
            </a:p>
          </p:txBody>
        </p:sp>
        <p:sp>
          <p:nvSpPr>
            <p:cNvPr id="88108" name="Text Box 44"/>
            <p:cNvSpPr txBox="1">
              <a:spLocks noChangeArrowheads="1"/>
            </p:cNvSpPr>
            <p:nvPr/>
          </p:nvSpPr>
          <p:spPr bwMode="gray">
            <a:xfrm>
              <a:off x="3744" y="1776"/>
              <a:ext cx="1296" cy="1570"/>
            </a:xfrm>
            <a:prstGeom prst="rect">
              <a:avLst/>
            </a:prstGeom>
            <a:noFill/>
            <a:ln w="9525" algn="ctr">
              <a:noFill/>
              <a:miter lim="800000"/>
              <a:headEnd/>
              <a:tailEnd/>
            </a:ln>
            <a:effectLst/>
          </p:spPr>
          <p:txBody>
            <a:bodyPr>
              <a:spAutoFit/>
            </a:bodyPr>
            <a:lstStyle/>
            <a:p>
              <a:pPr algn="ctr"/>
              <a:r>
                <a:rPr lang="ar-SA" sz="2400" b="1" dirty="0" smtClean="0">
                  <a:latin typeface="Arial Unicode MS" pitchFamily="34" charset="-128"/>
                  <a:ea typeface="Arial Unicode MS" pitchFamily="34" charset="-128"/>
                  <a:cs typeface="Arial Unicode MS" pitchFamily="34" charset="-128"/>
                </a:rPr>
                <a:t>الإعداد</a:t>
              </a:r>
            </a:p>
            <a:p>
              <a:pPr algn="ctr"/>
              <a:endParaRPr lang="ar-SA" sz="2400" b="1" dirty="0" smtClean="0">
                <a:latin typeface="Arial Unicode MS" pitchFamily="34" charset="-128"/>
                <a:ea typeface="Arial Unicode MS" pitchFamily="34" charset="-128"/>
                <a:cs typeface="Arial Unicode MS" pitchFamily="34" charset="-128"/>
              </a:endParaRPr>
            </a:p>
            <a:p>
              <a:pPr algn="ctr"/>
              <a:r>
                <a:rPr lang="ar-SA" sz="2400" b="1" dirty="0" smtClean="0">
                  <a:latin typeface="Arial Unicode MS" pitchFamily="34" charset="-128"/>
                  <a:ea typeface="Arial Unicode MS" pitchFamily="34" charset="-128"/>
                  <a:cs typeface="Arial Unicode MS" pitchFamily="34" charset="-128"/>
                </a:rPr>
                <a:t>طريقة العرض</a:t>
              </a:r>
            </a:p>
            <a:p>
              <a:pPr algn="ctr"/>
              <a:endParaRPr lang="ar-SA" sz="2400" b="1" dirty="0" smtClean="0">
                <a:latin typeface="Arial Unicode MS" pitchFamily="34" charset="-128"/>
                <a:ea typeface="Arial Unicode MS" pitchFamily="34" charset="-128"/>
                <a:cs typeface="Arial Unicode MS" pitchFamily="34" charset="-128"/>
              </a:endParaRPr>
            </a:p>
            <a:p>
              <a:pPr algn="ctr"/>
              <a:r>
                <a:rPr lang="ar-SA" sz="2400" b="1" dirty="0" smtClean="0">
                  <a:latin typeface="Arial Unicode MS" pitchFamily="34" charset="-128"/>
                  <a:ea typeface="Arial Unicode MS" pitchFamily="34" charset="-128"/>
                  <a:cs typeface="Arial Unicode MS" pitchFamily="34" charset="-128"/>
                </a:rPr>
                <a:t>التغطية</a:t>
              </a:r>
            </a:p>
            <a:p>
              <a:endParaRPr lang="ar-SA" dirty="0" smtClean="0">
                <a:latin typeface="Arial" charset="0"/>
              </a:endParaRPr>
            </a:p>
            <a:p>
              <a:endParaRPr lang="en-US" dirty="0">
                <a:latin typeface="Arial" charset="0"/>
              </a:endParaRPr>
            </a:p>
          </p:txBody>
        </p:sp>
        <p:sp>
          <p:nvSpPr>
            <p:cNvPr id="88109" name="AutoShape 45"/>
            <p:cNvSpPr>
              <a:spLocks noChangeArrowheads="1"/>
            </p:cNvSpPr>
            <p:nvPr/>
          </p:nvSpPr>
          <p:spPr bwMode="gray">
            <a:xfrm>
              <a:off x="3692" y="3290"/>
              <a:ext cx="1363" cy="548"/>
            </a:xfrm>
            <a:prstGeom prst="roundRect">
              <a:avLst>
                <a:gd name="adj" fmla="val 40389"/>
              </a:avLst>
            </a:prstGeom>
            <a:gradFill rotWithShape="1">
              <a:gsLst>
                <a:gs pos="0">
                  <a:srgbClr val="99BACC"/>
                </a:gs>
                <a:gs pos="100000">
                  <a:schemeClr val="bg1"/>
                </a:gs>
              </a:gsLst>
              <a:lin ang="5400000" scaled="1"/>
            </a:gradFill>
            <a:ln w="9525">
              <a:noFill/>
              <a:round/>
              <a:headEnd/>
              <a:tailEnd/>
            </a:ln>
            <a:effectLst/>
          </p:spPr>
          <p:txBody>
            <a:bodyPr wrap="none" anchor="ctr"/>
            <a:lstStyle/>
            <a:p>
              <a:endParaRPr lang="ar-SA"/>
            </a:p>
          </p:txBody>
        </p:sp>
        <p:sp>
          <p:nvSpPr>
            <p:cNvPr id="88110" name="AutoShape 46"/>
            <p:cNvSpPr>
              <a:spLocks noChangeArrowheads="1"/>
            </p:cNvSpPr>
            <p:nvPr/>
          </p:nvSpPr>
          <p:spPr bwMode="gray">
            <a:xfrm>
              <a:off x="3720" y="3305"/>
              <a:ext cx="1304" cy="487"/>
            </a:xfrm>
            <a:prstGeom prst="roundRect">
              <a:avLst>
                <a:gd name="adj" fmla="val 50000"/>
              </a:avLst>
            </a:prstGeom>
            <a:gradFill rotWithShape="1">
              <a:gsLst>
                <a:gs pos="0">
                  <a:srgbClr val="C8DAD4"/>
                </a:gs>
                <a:gs pos="100000">
                  <a:srgbClr val="FFFFFF"/>
                </a:gs>
              </a:gsLst>
              <a:lin ang="5400000" scaled="1"/>
            </a:gradFill>
            <a:ln w="9525">
              <a:noFill/>
              <a:round/>
              <a:headEnd/>
              <a:tailEnd/>
            </a:ln>
            <a:effectLst/>
          </p:spPr>
          <p:txBody>
            <a:bodyPr wrap="none" anchor="ctr"/>
            <a:lstStyle/>
            <a:p>
              <a:endParaRPr lang="ar-SA"/>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88066"/>
                                        </p:tgtEl>
                                        <p:attrNameLst>
                                          <p:attrName>style.visibility</p:attrName>
                                        </p:attrNameLst>
                                      </p:cBhvr>
                                      <p:to>
                                        <p:strVal val="visible"/>
                                      </p:to>
                                    </p:set>
                                    <p:animEffect transition="in" filter="circle(in)">
                                      <p:cBhvr>
                                        <p:cTn id="7" dur="2000"/>
                                        <p:tgtEl>
                                          <p:spTgt spid="8806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88096"/>
                                        </p:tgtEl>
                                        <p:attrNameLst>
                                          <p:attrName>style.visibility</p:attrName>
                                        </p:attrNameLst>
                                      </p:cBhvr>
                                      <p:to>
                                        <p:strVal val="visible"/>
                                      </p:to>
                                    </p:set>
                                    <p:animEffect transition="in" filter="dissolve">
                                      <p:cBhvr>
                                        <p:cTn id="12" dur="3000"/>
                                        <p:tgtEl>
                                          <p:spTgt spid="88096"/>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88082"/>
                                        </p:tgtEl>
                                        <p:attrNameLst>
                                          <p:attrName>style.visibility</p:attrName>
                                        </p:attrNameLst>
                                      </p:cBhvr>
                                      <p:to>
                                        <p:strVal val="visible"/>
                                      </p:to>
                                    </p:set>
                                    <p:animEffect transition="in" filter="dissolve">
                                      <p:cBhvr>
                                        <p:cTn id="17" dur="3000"/>
                                        <p:tgtEl>
                                          <p:spTgt spid="88082"/>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88067"/>
                                        </p:tgtEl>
                                        <p:attrNameLst>
                                          <p:attrName>style.visibility</p:attrName>
                                        </p:attrNameLst>
                                      </p:cBhvr>
                                      <p:to>
                                        <p:strVal val="visible"/>
                                      </p:to>
                                    </p:set>
                                    <p:animEffect transition="in" filter="dissolve">
                                      <p:cBhvr>
                                        <p:cTn id="22" dur="3000"/>
                                        <p:tgtEl>
                                          <p:spTgt spid="880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subTitle" idx="1"/>
          </p:nvPr>
        </p:nvSpPr>
        <p:spPr>
          <a:xfrm>
            <a:off x="1981200" y="5486400"/>
            <a:ext cx="5167313" cy="1014434"/>
          </a:xfrm>
          <a:ln/>
        </p:spPr>
        <p:txBody>
          <a:bodyPr/>
          <a:lstStyle/>
          <a:p>
            <a:pPr>
              <a:lnSpc>
                <a:spcPct val="80000"/>
              </a:lnSpc>
            </a:pPr>
            <a:r>
              <a:rPr lang="ar-SA" sz="2800" dirty="0" smtClean="0">
                <a:solidFill>
                  <a:srgbClr val="FFFF00"/>
                </a:solidFill>
                <a:latin typeface="Arial Unicode MS" pitchFamily="34" charset="-128"/>
                <a:ea typeface="Arial Unicode MS" pitchFamily="34" charset="-128"/>
                <a:cs typeface="Arial Unicode MS" pitchFamily="34" charset="-128"/>
              </a:rPr>
              <a:t>سبحان الله والحمد لله ولا إله إلا الله والله أكبر ولا حول ولا قوة إلا بالله</a:t>
            </a:r>
            <a:endParaRPr lang="en-US" sz="2800" dirty="0">
              <a:solidFill>
                <a:srgbClr val="FFFF00"/>
              </a:solidFill>
              <a:latin typeface="Arial Unicode MS" pitchFamily="34" charset="-128"/>
              <a:ea typeface="Arial Unicode MS" pitchFamily="34" charset="-128"/>
              <a:cs typeface="Arial Unicode MS" pitchFamily="34" charset="-128"/>
            </a:endParaRPr>
          </a:p>
        </p:txBody>
      </p:sp>
      <p:sp>
        <p:nvSpPr>
          <p:cNvPr id="83971" name="WordArt 3"/>
          <p:cNvSpPr>
            <a:spLocks noChangeArrowheads="1" noChangeShapeType="1" noTextEdit="1"/>
          </p:cNvSpPr>
          <p:nvPr/>
        </p:nvSpPr>
        <p:spPr bwMode="gray">
          <a:xfrm>
            <a:off x="1928794" y="714356"/>
            <a:ext cx="5249862" cy="722312"/>
          </a:xfrm>
          <a:prstGeom prst="rect">
            <a:avLst/>
          </a:prstGeom>
        </p:spPr>
        <p:txBody>
          <a:bodyPr wrap="none" fromWordArt="1">
            <a:prstTxWarp prst="textDeflate">
              <a:avLst>
                <a:gd name="adj" fmla="val 0"/>
              </a:avLst>
            </a:prstTxWarp>
          </a:bodyPr>
          <a:lstStyle/>
          <a:p>
            <a:pPr algn="ctr"/>
            <a:r>
              <a:rPr lang="ar-SA" sz="5400" b="1" kern="10" dirty="0" smtClean="0">
                <a:ln w="38100">
                  <a:solidFill>
                    <a:schemeClr val="bg1"/>
                  </a:solidFill>
                  <a:round/>
                  <a:headEnd/>
                  <a:tailEnd/>
                </a:ln>
                <a:gradFill rotWithShape="1">
                  <a:gsLst>
                    <a:gs pos="0">
                      <a:schemeClr val="tx2"/>
                    </a:gs>
                    <a:gs pos="100000">
                      <a:schemeClr val="hlink"/>
                    </a:gs>
                  </a:gsLst>
                  <a:lin ang="0" scaled="1"/>
                </a:gradFill>
                <a:effectLst>
                  <a:outerShdw dist="35921" dir="2700000" algn="ctr" rotWithShape="0">
                    <a:srgbClr val="B2B2B2">
                      <a:alpha val="50000"/>
                    </a:srgbClr>
                  </a:outerShdw>
                </a:effectLst>
                <a:latin typeface="Verdana"/>
                <a:ea typeface="Verdana"/>
              </a:rPr>
              <a:t>شكرا لكم</a:t>
            </a:r>
            <a:endParaRPr lang="ar-SA" sz="5400" b="1" kern="10" dirty="0">
              <a:ln w="38100">
                <a:solidFill>
                  <a:schemeClr val="bg1"/>
                </a:solidFill>
                <a:round/>
                <a:headEnd/>
                <a:tailEnd/>
              </a:ln>
              <a:gradFill rotWithShape="1">
                <a:gsLst>
                  <a:gs pos="0">
                    <a:schemeClr val="tx2"/>
                  </a:gs>
                  <a:gs pos="100000">
                    <a:schemeClr val="hlink"/>
                  </a:gs>
                </a:gsLst>
                <a:lin ang="0" scaled="1"/>
              </a:gradFill>
              <a:effectLst>
                <a:outerShdw dist="35921" dir="2700000" algn="ctr" rotWithShape="0">
                  <a:srgbClr val="B2B2B2">
                    <a:alpha val="50000"/>
                  </a:srgbClr>
                </a:outerShdw>
              </a:effectLst>
              <a:latin typeface="Verdana"/>
              <a:ea typeface="Verdan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3971"/>
                                        </p:tgtEl>
                                        <p:attrNameLst>
                                          <p:attrName>style.visibility</p:attrName>
                                        </p:attrNameLst>
                                      </p:cBhvr>
                                      <p:to>
                                        <p:strVal val="visible"/>
                                      </p:to>
                                    </p:set>
                                    <p:animEffect transition="in" filter="dissolve">
                                      <p:cBhvr>
                                        <p:cTn id="7" dur="5000"/>
                                        <p:tgtEl>
                                          <p:spTgt spid="83971"/>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4" fill="hold" grpId="0" nodeType="clickEffect">
                                  <p:stCondLst>
                                    <p:cond delay="0"/>
                                  </p:stCondLst>
                                  <p:childTnLst>
                                    <p:set>
                                      <p:cBhvr>
                                        <p:cTn id="11" dur="1" fill="hold">
                                          <p:stCondLst>
                                            <p:cond delay="0"/>
                                          </p:stCondLst>
                                        </p:cTn>
                                        <p:tgtEl>
                                          <p:spTgt spid="83970">
                                            <p:txEl>
                                              <p:pRg st="0" end="0"/>
                                            </p:txEl>
                                          </p:spTgt>
                                        </p:tgtEl>
                                        <p:attrNameLst>
                                          <p:attrName>style.visibility</p:attrName>
                                        </p:attrNameLst>
                                      </p:cBhvr>
                                      <p:to>
                                        <p:strVal val="visible"/>
                                      </p:to>
                                    </p:set>
                                    <p:anim calcmode="lin" valueType="num">
                                      <p:cBhvr additive="base">
                                        <p:cTn id="12" dur="5000" fill="hold"/>
                                        <p:tgtEl>
                                          <p:spTgt spid="83970">
                                            <p:txEl>
                                              <p:pRg st="0" end="0"/>
                                            </p:txEl>
                                          </p:spTgt>
                                        </p:tgtEl>
                                        <p:attrNameLst>
                                          <p:attrName>ppt_x</p:attrName>
                                        </p:attrNameLst>
                                      </p:cBhvr>
                                      <p:tavLst>
                                        <p:tav tm="0">
                                          <p:val>
                                            <p:strVal val="#ppt_x"/>
                                          </p:val>
                                        </p:tav>
                                        <p:tav tm="100000">
                                          <p:val>
                                            <p:strVal val="#ppt_x"/>
                                          </p:val>
                                        </p:tav>
                                      </p:tavLst>
                                    </p:anim>
                                    <p:anim calcmode="lin" valueType="num">
                                      <p:cBhvr additive="base">
                                        <p:cTn id="13" dur="5000" fill="hold"/>
                                        <p:tgtEl>
                                          <p:spTgt spid="8397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0" grpId="0" build="p"/>
      <p:bldP spid="83971" grpId="0"/>
    </p:bldLst>
  </p:timing>
</p:sld>
</file>

<file path=ppt/theme/theme1.xml><?xml version="1.0" encoding="utf-8"?>
<a:theme xmlns:a="http://schemas.openxmlformats.org/drawingml/2006/main" name="template (20)">
  <a:themeElements>
    <a:clrScheme name="sample 3">
      <a:dk1>
        <a:srgbClr val="1F5281"/>
      </a:dk1>
      <a:lt1>
        <a:srgbClr val="FFFFFF"/>
      </a:lt1>
      <a:dk2>
        <a:srgbClr val="003399"/>
      </a:dk2>
      <a:lt2>
        <a:srgbClr val="D6E1E2"/>
      </a:lt2>
      <a:accent1>
        <a:srgbClr val="30A483"/>
      </a:accent1>
      <a:accent2>
        <a:srgbClr val="CC9900"/>
      </a:accent2>
      <a:accent3>
        <a:srgbClr val="FFFFFF"/>
      </a:accent3>
      <a:accent4>
        <a:srgbClr val="19456D"/>
      </a:accent4>
      <a:accent5>
        <a:srgbClr val="ADCFC1"/>
      </a:accent5>
      <a:accent6>
        <a:srgbClr val="B98A00"/>
      </a:accent6>
      <a:hlink>
        <a:srgbClr val="1481B8"/>
      </a:hlink>
      <a:folHlink>
        <a:srgbClr val="83A6A7"/>
      </a:folHlink>
    </a:clrScheme>
    <a:fontScheme name="samp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sample 1">
        <a:dk1>
          <a:srgbClr val="666699"/>
        </a:dk1>
        <a:lt1>
          <a:srgbClr val="FFFFFF"/>
        </a:lt1>
        <a:dk2>
          <a:srgbClr val="000000"/>
        </a:dk2>
        <a:lt2>
          <a:srgbClr val="F7F4D5"/>
        </a:lt2>
        <a:accent1>
          <a:srgbClr val="72B88E"/>
        </a:accent1>
        <a:accent2>
          <a:srgbClr val="C78DD7"/>
        </a:accent2>
        <a:accent3>
          <a:srgbClr val="FFFFFF"/>
        </a:accent3>
        <a:accent4>
          <a:srgbClr val="565682"/>
        </a:accent4>
        <a:accent5>
          <a:srgbClr val="BCD8C6"/>
        </a:accent5>
        <a:accent6>
          <a:srgbClr val="B47FC3"/>
        </a:accent6>
        <a:hlink>
          <a:srgbClr val="3197BB"/>
        </a:hlink>
        <a:folHlink>
          <a:srgbClr val="878FA5"/>
        </a:folHlink>
      </a:clrScheme>
      <a:clrMap bg1="lt1" tx1="dk1" bg2="lt2" tx2="dk2" accent1="accent1" accent2="accent2" accent3="accent3" accent4="accent4" accent5="accent5" accent6="accent6" hlink="hlink" folHlink="folHlink"/>
    </a:extraClrScheme>
    <a:extraClrScheme>
      <a:clrScheme name="sample 2">
        <a:dk1>
          <a:srgbClr val="1D528D"/>
        </a:dk1>
        <a:lt1>
          <a:srgbClr val="FFFFFF"/>
        </a:lt1>
        <a:dk2>
          <a:srgbClr val="000000"/>
        </a:dk2>
        <a:lt2>
          <a:srgbClr val="DDDDDD"/>
        </a:lt2>
        <a:accent1>
          <a:srgbClr val="2CA3C8"/>
        </a:accent1>
        <a:accent2>
          <a:srgbClr val="00CC99"/>
        </a:accent2>
        <a:accent3>
          <a:srgbClr val="FFFFFF"/>
        </a:accent3>
        <a:accent4>
          <a:srgbClr val="174578"/>
        </a:accent4>
        <a:accent5>
          <a:srgbClr val="ACCEE0"/>
        </a:accent5>
        <a:accent6>
          <a:srgbClr val="00B98A"/>
        </a:accent6>
        <a:hlink>
          <a:srgbClr val="9999FF"/>
        </a:hlink>
        <a:folHlink>
          <a:srgbClr val="333399"/>
        </a:folHlink>
      </a:clrScheme>
      <a:clrMap bg1="lt1" tx1="dk1" bg2="lt2" tx2="dk2" accent1="accent1" accent2="accent2" accent3="accent3" accent4="accent4" accent5="accent5" accent6="accent6" hlink="hlink" folHlink="folHlink"/>
    </a:extraClrScheme>
    <a:extraClrScheme>
      <a:clrScheme name="sample 3">
        <a:dk1>
          <a:srgbClr val="1F5281"/>
        </a:dk1>
        <a:lt1>
          <a:srgbClr val="FFFFFF"/>
        </a:lt1>
        <a:dk2>
          <a:srgbClr val="003399"/>
        </a:dk2>
        <a:lt2>
          <a:srgbClr val="D6E1E2"/>
        </a:lt2>
        <a:accent1>
          <a:srgbClr val="30A483"/>
        </a:accent1>
        <a:accent2>
          <a:srgbClr val="CC9900"/>
        </a:accent2>
        <a:accent3>
          <a:srgbClr val="FFFFFF"/>
        </a:accent3>
        <a:accent4>
          <a:srgbClr val="19456D"/>
        </a:accent4>
        <a:accent5>
          <a:srgbClr val="ADCFC1"/>
        </a:accent5>
        <a:accent6>
          <a:srgbClr val="B98A00"/>
        </a:accent6>
        <a:hlink>
          <a:srgbClr val="1481B8"/>
        </a:hlink>
        <a:folHlink>
          <a:srgbClr val="83A6A7"/>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template (20)</Template>
  <TotalTime>93</TotalTime>
  <Words>149</Words>
  <Application>Microsoft PowerPoint</Application>
  <PresentationFormat>عرض على الشاشة (3:4)‏</PresentationFormat>
  <Paragraphs>28</Paragraphs>
  <Slides>6</Slides>
  <Notes>0</Notes>
  <HiddenSlides>0</HiddenSlides>
  <MMClips>0</MMClips>
  <ScaleCrop>false</ScaleCrop>
  <HeadingPairs>
    <vt:vector size="6" baseType="variant">
      <vt:variant>
        <vt:lpstr>سمة</vt:lpstr>
      </vt:variant>
      <vt:variant>
        <vt:i4>1</vt:i4>
      </vt:variant>
      <vt:variant>
        <vt:lpstr>خوادم OLE مضمنة</vt:lpstr>
      </vt:variant>
      <vt:variant>
        <vt:i4>1</vt:i4>
      </vt:variant>
      <vt:variant>
        <vt:lpstr>عناوين الشرائح</vt:lpstr>
      </vt:variant>
      <vt:variant>
        <vt:i4>6</vt:i4>
      </vt:variant>
    </vt:vector>
  </HeadingPairs>
  <TitlesOfParts>
    <vt:vector size="8" baseType="lpstr">
      <vt:lpstr>template (20)</vt:lpstr>
      <vt:lpstr>Image</vt:lpstr>
      <vt:lpstr>مهارات استخدام الموسوعات</vt:lpstr>
      <vt:lpstr>الكتب الموسوعية</vt:lpstr>
      <vt:lpstr> الموسوعات هي عمل مرجعي يعطي معلومات مطولة أو مختصرة للموضوعات المهمة في واحد أو أكثر من فنون المعرفة البشرية..  ترتب هجائياً وهي تصدر في مجلد واحد أو عدة مجلدات .. يشارك بكتابتها مجموعة من المتخصصين كل في مجاله .  سؤال ؟ لماذا يتم الرجوع إلى الموسوعات ؟ *توفر الوقت للباحث .  * تقدم معلومات موثقة .        * تعطي معلومات مختصرة .   * تقدم معلومات متنوعة .</vt:lpstr>
      <vt:lpstr>الشريحة 4</vt:lpstr>
      <vt:lpstr>قارن بين الموسوعات والكتب الموسوعية</vt:lpstr>
      <vt:lpstr>الشريحة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مهارات استخدام الموسوعات</dc:title>
  <dc:creator>win 7</dc:creator>
  <cp:lastModifiedBy>win 7</cp:lastModifiedBy>
  <cp:revision>13</cp:revision>
  <dcterms:created xsi:type="dcterms:W3CDTF">2015-09-02T04:48:59Z</dcterms:created>
  <dcterms:modified xsi:type="dcterms:W3CDTF">2015-09-02T08:41:21Z</dcterms:modified>
</cp:coreProperties>
</file>