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60" r:id="rId5"/>
    <p:sldId id="277" r:id="rId6"/>
    <p:sldId id="262" r:id="rId7"/>
    <p:sldId id="281" r:id="rId8"/>
    <p:sldId id="27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5868"/>
    <a:srgbClr val="5F5F5F"/>
    <a:srgbClr val="808080"/>
    <a:srgbClr val="669900"/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77" autoAdjust="0"/>
    <p:restoredTop sz="94660" autoAdjust="0"/>
  </p:normalViewPr>
  <p:slideViewPr>
    <p:cSldViewPr>
      <p:cViewPr varScale="1">
        <p:scale>
          <a:sx n="69" d="100"/>
          <a:sy n="69" d="100"/>
        </p:scale>
        <p:origin x="-8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Rectangle 17"/>
          <p:cNvSpPr>
            <a:spLocks noChangeArrowheads="1"/>
          </p:cNvSpPr>
          <p:nvPr/>
        </p:nvSpPr>
        <p:spPr bwMode="gray">
          <a:xfrm>
            <a:off x="8004175" y="0"/>
            <a:ext cx="1139825" cy="6858000"/>
          </a:xfrm>
          <a:prstGeom prst="rect">
            <a:avLst/>
          </a:prstGeom>
          <a:solidFill>
            <a:schemeClr val="bg2">
              <a:alpha val="3999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white">
          <a:xfrm>
            <a:off x="0" y="4638675"/>
            <a:ext cx="9144000" cy="2219325"/>
          </a:xfrm>
          <a:prstGeom prst="rect">
            <a:avLst/>
          </a:prstGeom>
          <a:solidFill>
            <a:schemeClr val="folHlink">
              <a:alpha val="31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gray">
          <a:xfrm>
            <a:off x="0" y="2149475"/>
            <a:ext cx="9144000" cy="24987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3092" name="Freeform 20"/>
          <p:cNvSpPr>
            <a:spLocks/>
          </p:cNvSpPr>
          <p:nvPr/>
        </p:nvSpPr>
        <p:spPr bwMode="gray">
          <a:xfrm>
            <a:off x="-9525" y="2138363"/>
            <a:ext cx="8015288" cy="22717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49" y="2"/>
              </a:cxn>
              <a:cxn ang="0">
                <a:pos x="5048" y="1458"/>
              </a:cxn>
              <a:cxn ang="0">
                <a:pos x="0" y="1471"/>
              </a:cxn>
              <a:cxn ang="0">
                <a:pos x="0" y="0"/>
              </a:cxn>
            </a:cxnLst>
            <a:rect l="0" t="0" r="r" b="b"/>
            <a:pathLst>
              <a:path w="5049" h="1471">
                <a:moveTo>
                  <a:pt x="0" y="0"/>
                </a:moveTo>
                <a:lnTo>
                  <a:pt x="5049" y="2"/>
                </a:lnTo>
                <a:lnTo>
                  <a:pt x="5048" y="1458"/>
                </a:lnTo>
                <a:lnTo>
                  <a:pt x="0" y="1471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>
              <a:alpha val="73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3093" name="AutoShape 21"/>
          <p:cNvSpPr>
            <a:spLocks noChangeArrowheads="1"/>
          </p:cNvSpPr>
          <p:nvPr/>
        </p:nvSpPr>
        <p:spPr bwMode="gray">
          <a:xfrm>
            <a:off x="7696200" y="5943600"/>
            <a:ext cx="6096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3094" name="AutoShape 22"/>
          <p:cNvSpPr>
            <a:spLocks noChangeArrowheads="1"/>
          </p:cNvSpPr>
          <p:nvPr/>
        </p:nvSpPr>
        <p:spPr bwMode="gray">
          <a:xfrm>
            <a:off x="8229600" y="5638800"/>
            <a:ext cx="6096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3095" name="AutoShape 23"/>
          <p:cNvSpPr>
            <a:spLocks noChangeArrowheads="1"/>
          </p:cNvSpPr>
          <p:nvPr/>
        </p:nvSpPr>
        <p:spPr bwMode="gray">
          <a:xfrm>
            <a:off x="8220075" y="6229350"/>
            <a:ext cx="6096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1143000" y="990600"/>
            <a:ext cx="6705600" cy="1012825"/>
          </a:xfrm>
        </p:spPr>
        <p:txBody>
          <a:bodyPr/>
          <a:lstStyle>
            <a:lvl1pPr algn="ctr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3505200" y="2971800"/>
            <a:ext cx="4343400" cy="6858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352800" y="6553200"/>
            <a:ext cx="2133600" cy="152400"/>
          </a:xfrm>
        </p:spPr>
        <p:txBody>
          <a:bodyPr/>
          <a:lstStyle>
            <a:lvl1pPr algn="r"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4800" y="6477000"/>
            <a:ext cx="2590800" cy="228600"/>
          </a:xfrm>
        </p:spPr>
        <p:txBody>
          <a:bodyPr/>
          <a:lstStyle>
            <a:lvl1pPr algn="ctr">
              <a:defRPr sz="1200">
                <a:solidFill>
                  <a:schemeClr val="tx2"/>
                </a:solidFill>
                <a:latin typeface="Arial" charset="0"/>
              </a:defRPr>
            </a:lvl1pPr>
          </a:lstStyle>
          <a:p>
            <a:endParaRPr lang="ar-SA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210550" y="6467475"/>
            <a:ext cx="533400" cy="244475"/>
          </a:xfrm>
        </p:spPr>
        <p:txBody>
          <a:bodyPr/>
          <a:lstStyle>
            <a:lvl1pPr>
              <a:defRPr sz="1200">
                <a:latin typeface="Arial" charset="0"/>
              </a:defRPr>
            </a:lvl1pPr>
          </a:lstStyle>
          <a:p>
            <a:fld id="{AB46AD8D-0196-462B-845F-915932F0013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04800" y="2286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chemeClr val="tx2"/>
                </a:solidFill>
                <a:latin typeface="Verdana" pitchFamily="34" charset="0"/>
              </a:rPr>
              <a:t>LOGO</a:t>
            </a:r>
          </a:p>
        </p:txBody>
      </p:sp>
      <p:grpSp>
        <p:nvGrpSpPr>
          <p:cNvPr id="3188" name="Group 116"/>
          <p:cNvGrpSpPr>
            <a:grpSpLocks/>
          </p:cNvGrpSpPr>
          <p:nvPr/>
        </p:nvGrpSpPr>
        <p:grpSpPr bwMode="auto">
          <a:xfrm>
            <a:off x="190500" y="2324100"/>
            <a:ext cx="3276600" cy="3314700"/>
            <a:chOff x="120" y="1464"/>
            <a:chExt cx="2064" cy="2088"/>
          </a:xfrm>
        </p:grpSpPr>
        <p:sp>
          <p:nvSpPr>
            <p:cNvPr id="3185" name="AutoShape 113" descr="gdd01"/>
            <p:cNvSpPr>
              <a:spLocks noChangeArrowheads="1"/>
            </p:cNvSpPr>
            <p:nvPr userDrawn="1"/>
          </p:nvSpPr>
          <p:spPr bwMode="gray">
            <a:xfrm>
              <a:off x="120" y="1992"/>
              <a:ext cx="1104" cy="1008"/>
            </a:xfrm>
            <a:prstGeom prst="hexagon">
              <a:avLst>
                <a:gd name="adj" fmla="val 27381"/>
                <a:gd name="vf" fmla="val 115470"/>
              </a:avLst>
            </a:prstGeom>
            <a:blipFill dpi="0" rotWithShape="1">
              <a:blip r:embed="rId2"/>
              <a:srcRect/>
              <a:stretch>
                <a:fillRect/>
              </a:stretch>
            </a:blipFill>
            <a:ln w="28575">
              <a:solidFill>
                <a:schemeClr val="bg1"/>
              </a:solidFill>
              <a:miter lim="800000"/>
              <a:headEnd/>
              <a:tailEnd/>
            </a:ln>
            <a:effectLst>
              <a:outerShdw dist="125080" dir="1437749" algn="ctr" rotWithShape="0">
                <a:schemeClr val="bg2">
                  <a:alpha val="32001"/>
                </a:schemeClr>
              </a:outerShdw>
            </a:effectLst>
          </p:spPr>
          <p:txBody>
            <a:bodyPr wrap="none" anchor="ctr"/>
            <a:lstStyle/>
            <a:p>
              <a:pPr algn="ctr" eaLnBrk="0" hangingPunct="0"/>
              <a:endParaRPr lang="ko-KR" altLang="en-US">
                <a:latin typeface="Times New Roman" pitchFamily="18" charset="0"/>
                <a:ea typeface="Gulim" pitchFamily="34" charset="-127"/>
              </a:endParaRPr>
            </a:p>
          </p:txBody>
        </p:sp>
        <p:sp>
          <p:nvSpPr>
            <p:cNvPr id="3186" name="AutoShape 114" descr="gdd04"/>
            <p:cNvSpPr>
              <a:spLocks noChangeArrowheads="1"/>
            </p:cNvSpPr>
            <p:nvPr userDrawn="1"/>
          </p:nvSpPr>
          <p:spPr bwMode="gray">
            <a:xfrm>
              <a:off x="1032" y="1464"/>
              <a:ext cx="1152" cy="1008"/>
            </a:xfrm>
            <a:prstGeom prst="hexagon">
              <a:avLst>
                <a:gd name="adj" fmla="val 28571"/>
                <a:gd name="vf" fmla="val 115470"/>
              </a:avLst>
            </a:prstGeom>
            <a:blipFill dpi="0" rotWithShape="1">
              <a:blip r:embed="rId3"/>
              <a:srcRect/>
              <a:stretch>
                <a:fillRect/>
              </a:stretch>
            </a:blipFill>
            <a:ln w="28575">
              <a:solidFill>
                <a:schemeClr val="bg1"/>
              </a:solidFill>
              <a:miter lim="800000"/>
              <a:headEnd/>
              <a:tailEnd/>
            </a:ln>
            <a:effectLst>
              <a:outerShdw dist="125080" dir="1437749" algn="ctr" rotWithShape="0">
                <a:schemeClr val="bg2">
                  <a:alpha val="32001"/>
                </a:schemeClr>
              </a:outerShdw>
            </a:effectLst>
          </p:spPr>
          <p:txBody>
            <a:bodyPr wrap="none" anchor="ctr"/>
            <a:lstStyle/>
            <a:p>
              <a:pPr algn="ctr" eaLnBrk="0" hangingPunct="0"/>
              <a:endParaRPr lang="ko-KR" altLang="en-US">
                <a:latin typeface="Times New Roman" pitchFamily="18" charset="0"/>
                <a:ea typeface="Gulim" pitchFamily="34" charset="-127"/>
              </a:endParaRPr>
            </a:p>
          </p:txBody>
        </p:sp>
        <p:sp>
          <p:nvSpPr>
            <p:cNvPr id="3187" name="AutoShape 115" descr="gdd03"/>
            <p:cNvSpPr>
              <a:spLocks noChangeArrowheads="1"/>
            </p:cNvSpPr>
            <p:nvPr userDrawn="1"/>
          </p:nvSpPr>
          <p:spPr bwMode="gray">
            <a:xfrm>
              <a:off x="1008" y="2544"/>
              <a:ext cx="1152" cy="1008"/>
            </a:xfrm>
            <a:prstGeom prst="hexagon">
              <a:avLst>
                <a:gd name="adj" fmla="val 28571"/>
                <a:gd name="vf" fmla="val 115470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28575">
              <a:solidFill>
                <a:schemeClr val="bg1"/>
              </a:solidFill>
              <a:miter lim="800000"/>
              <a:headEnd/>
              <a:tailEnd/>
            </a:ln>
            <a:effectLst>
              <a:outerShdw dist="125080" dir="1437749" algn="ctr" rotWithShape="0">
                <a:schemeClr val="bg2">
                  <a:alpha val="32001"/>
                </a:schemeClr>
              </a:outerShdw>
            </a:effectLst>
          </p:spPr>
          <p:txBody>
            <a:bodyPr wrap="none" anchor="ctr"/>
            <a:lstStyle/>
            <a:p>
              <a:pPr algn="ctr" eaLnBrk="0" hangingPunct="0"/>
              <a:endParaRPr lang="ko-KR" altLang="en-US">
                <a:latin typeface="Times New Roman" pitchFamily="18" charset="0"/>
                <a:ea typeface="Gulim" pitchFamily="34" charset="-127"/>
              </a:endParaRPr>
            </a:p>
          </p:txBody>
        </p:sp>
      </p:grp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29A807-5EE3-4175-B1FF-8C6D926DC6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9436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9436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14806-7C62-4B4C-AC2B-4D60002722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عنوان وجدو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705600" cy="563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جدول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ar-SA" smtClean="0"/>
              <a:t>انقر فوق الرمز لإضافة جدول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57200" y="6519863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5181600" y="6477000"/>
            <a:ext cx="2895600" cy="2333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286750" y="6386513"/>
            <a:ext cx="457200" cy="228600"/>
          </a:xfrm>
        </p:spPr>
        <p:txBody>
          <a:bodyPr/>
          <a:lstStyle>
            <a:lvl1pPr>
              <a:defRPr/>
            </a:lvl1pPr>
          </a:lstStyle>
          <a:p>
            <a:fld id="{21CF97EA-C88E-4A90-BB20-E67FCFAF47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عنوان ومخط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705600" cy="563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خطط 2"/>
          <p:cNvSpPr>
            <a:spLocks noGrp="1"/>
          </p:cNvSpPr>
          <p:nvPr>
            <p:ph type="chart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ar-SA" smtClean="0"/>
              <a:t>انقر فوق الرمز لإضافة مخطط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57200" y="6519863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5181600" y="6477000"/>
            <a:ext cx="2895600" cy="2333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286750" y="6386513"/>
            <a:ext cx="457200" cy="228600"/>
          </a:xfrm>
        </p:spPr>
        <p:txBody>
          <a:bodyPr/>
          <a:lstStyle>
            <a:lvl1pPr>
              <a:defRPr/>
            </a:lvl1pPr>
          </a:lstStyle>
          <a:p>
            <a:fld id="{578F4BF4-94A5-47C4-AF9B-15863483C9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190E7D-C3A3-42DC-9686-7C4D731111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35ECDC-0281-4BCE-A4F7-0D06B0327E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EEE6C-1430-4C4A-AAB9-C289E6BA70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B8EE88-20DE-45EB-BB7E-EFE7935E2C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56A46-248E-4739-9FEE-FFF7EF598A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03A83-F4E8-4EDC-B44A-7516F42579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1253F1-63AB-4255-954E-36E5C2A8E4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الرمز لإضافة صورة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232E38-91FF-49A4-9F2D-B15F5E46B4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Freeform 15"/>
          <p:cNvSpPr>
            <a:spLocks/>
          </p:cNvSpPr>
          <p:nvPr/>
        </p:nvSpPr>
        <p:spPr bwMode="gray">
          <a:xfrm>
            <a:off x="-9525" y="344488"/>
            <a:ext cx="8194675" cy="6334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49" y="2"/>
              </a:cxn>
              <a:cxn ang="0">
                <a:pos x="5048" y="1458"/>
              </a:cxn>
              <a:cxn ang="0">
                <a:pos x="0" y="1471"/>
              </a:cxn>
              <a:cxn ang="0">
                <a:pos x="0" y="0"/>
              </a:cxn>
            </a:cxnLst>
            <a:rect l="0" t="0" r="r" b="b"/>
            <a:pathLst>
              <a:path w="5049" h="1471">
                <a:moveTo>
                  <a:pt x="0" y="0"/>
                </a:moveTo>
                <a:lnTo>
                  <a:pt x="5049" y="2"/>
                </a:lnTo>
                <a:lnTo>
                  <a:pt x="5048" y="1458"/>
                </a:lnTo>
                <a:lnTo>
                  <a:pt x="0" y="147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grpSp>
        <p:nvGrpSpPr>
          <p:cNvPr id="1040" name="Group 16"/>
          <p:cNvGrpSpPr>
            <a:grpSpLocks/>
          </p:cNvGrpSpPr>
          <p:nvPr/>
        </p:nvGrpSpPr>
        <p:grpSpPr bwMode="auto">
          <a:xfrm>
            <a:off x="8153400" y="0"/>
            <a:ext cx="990600" cy="6858000"/>
            <a:chOff x="5040" y="0"/>
            <a:chExt cx="720" cy="4320"/>
          </a:xfrm>
        </p:grpSpPr>
        <p:sp>
          <p:nvSpPr>
            <p:cNvPr id="1041" name="Rectangle 17"/>
            <p:cNvSpPr>
              <a:spLocks noChangeArrowheads="1"/>
            </p:cNvSpPr>
            <p:nvPr/>
          </p:nvSpPr>
          <p:spPr bwMode="gray">
            <a:xfrm>
              <a:off x="5042" y="0"/>
              <a:ext cx="718" cy="4320"/>
            </a:xfrm>
            <a:prstGeom prst="rect">
              <a:avLst/>
            </a:prstGeom>
            <a:solidFill>
              <a:schemeClr val="folHlink">
                <a:alpha val="39999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gray">
            <a:xfrm>
              <a:off x="5040" y="219"/>
              <a:ext cx="720" cy="393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1043" name="AutoShape 19"/>
          <p:cNvSpPr>
            <a:spLocks noChangeArrowheads="1"/>
          </p:cNvSpPr>
          <p:nvPr/>
        </p:nvSpPr>
        <p:spPr bwMode="gray">
          <a:xfrm>
            <a:off x="7696200" y="5943600"/>
            <a:ext cx="6096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rgbClr val="5086C2">
              <a:alpha val="3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1044" name="AutoShape 20"/>
          <p:cNvSpPr>
            <a:spLocks noChangeArrowheads="1"/>
          </p:cNvSpPr>
          <p:nvPr/>
        </p:nvSpPr>
        <p:spPr bwMode="gray">
          <a:xfrm>
            <a:off x="8229600" y="5638800"/>
            <a:ext cx="6096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rgbClr val="5086C2">
              <a:alpha val="3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1045" name="AutoShape 21"/>
          <p:cNvSpPr>
            <a:spLocks noChangeArrowheads="1"/>
          </p:cNvSpPr>
          <p:nvPr/>
        </p:nvSpPr>
        <p:spPr bwMode="gray">
          <a:xfrm>
            <a:off x="8220075" y="6229350"/>
            <a:ext cx="6096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rgbClr val="5086C2">
              <a:alpha val="3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19863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ar-S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181600" y="6477000"/>
            <a:ext cx="2895600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86750" y="6386513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BA097AD5-3F2A-49F5-806C-EC822BC8F41E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46" name="Group 22"/>
          <p:cNvGrpSpPr>
            <a:grpSpLocks/>
          </p:cNvGrpSpPr>
          <p:nvPr/>
        </p:nvGrpSpPr>
        <p:grpSpPr bwMode="auto">
          <a:xfrm>
            <a:off x="152400" y="228600"/>
            <a:ext cx="838200" cy="838200"/>
            <a:chOff x="18" y="144"/>
            <a:chExt cx="510" cy="480"/>
          </a:xfrm>
        </p:grpSpPr>
        <p:sp>
          <p:nvSpPr>
            <p:cNvPr id="1047" name="AutoShape 23"/>
            <p:cNvSpPr>
              <a:spLocks noChangeArrowheads="1"/>
            </p:cNvSpPr>
            <p:nvPr userDrawn="1"/>
          </p:nvSpPr>
          <p:spPr bwMode="gray">
            <a:xfrm>
              <a:off x="18" y="258"/>
              <a:ext cx="288" cy="240"/>
            </a:xfrm>
            <a:prstGeom prst="hexagon">
              <a:avLst>
                <a:gd name="adj" fmla="val 30000"/>
                <a:gd name="vf" fmla="val 115470"/>
              </a:avLst>
            </a:prstGeom>
            <a:solidFill>
              <a:schemeClr val="hlink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  <a:effectLst>
              <a:outerShdw dist="56796" dir="1593903" algn="ctr" rotWithShape="0">
                <a:srgbClr val="6666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048" name="AutoShape 24"/>
            <p:cNvSpPr>
              <a:spLocks noChangeArrowheads="1"/>
            </p:cNvSpPr>
            <p:nvPr userDrawn="1"/>
          </p:nvSpPr>
          <p:spPr bwMode="gray">
            <a:xfrm>
              <a:off x="240" y="144"/>
              <a:ext cx="288" cy="240"/>
            </a:xfrm>
            <a:prstGeom prst="hexagon">
              <a:avLst>
                <a:gd name="adj" fmla="val 30000"/>
                <a:gd name="vf" fmla="val 115470"/>
              </a:avLst>
            </a:prstGeom>
            <a:solidFill>
              <a:schemeClr val="accent2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  <a:effectLst>
              <a:outerShdw dist="56796" dir="1593903" algn="ctr" rotWithShape="0">
                <a:srgbClr val="6666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049" name="AutoShape 25"/>
            <p:cNvSpPr>
              <a:spLocks noChangeArrowheads="1"/>
            </p:cNvSpPr>
            <p:nvPr userDrawn="1"/>
          </p:nvSpPr>
          <p:spPr bwMode="gray">
            <a:xfrm>
              <a:off x="240" y="384"/>
              <a:ext cx="288" cy="240"/>
            </a:xfrm>
            <a:prstGeom prst="hexagon">
              <a:avLst>
                <a:gd name="adj" fmla="val 30000"/>
                <a:gd name="vf" fmla="val 115470"/>
              </a:avLst>
            </a:prstGeom>
            <a:solidFill>
              <a:schemeClr val="accent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  <a:effectLst>
              <a:outerShdw dist="56796" dir="1593903" algn="ctr" rotWithShape="0">
                <a:srgbClr val="6666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1143000" y="381000"/>
            <a:ext cx="6705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newsflash/>
  </p:transition>
  <p:hf sldNum="0" hdr="0" dt="0"/>
  <p:txStyles>
    <p:titleStyle>
      <a:lvl1pPr algn="l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l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l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l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l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l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l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l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ar-SA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مهارات استخدام الأدلة</a:t>
            </a:r>
            <a:endParaRPr lang="en-US" sz="4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5720" y="5929330"/>
            <a:ext cx="4343400" cy="685800"/>
          </a:xfrm>
        </p:spPr>
        <p:txBody>
          <a:bodyPr/>
          <a:lstStyle/>
          <a:p>
            <a:r>
              <a:rPr lang="ar-SA" sz="1800" dirty="0" smtClean="0"/>
              <a:t>إعداد </a:t>
            </a:r>
            <a:r>
              <a:rPr lang="ar-SA" sz="28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الأستاذ / محمد </a:t>
            </a:r>
            <a:r>
              <a:rPr lang="ar-SA" sz="2800" dirty="0" err="1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الغامدي</a:t>
            </a:r>
            <a:endParaRPr lang="en-US" sz="180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285728"/>
            <a:ext cx="6705600" cy="563563"/>
          </a:xfrm>
        </p:spPr>
        <p:txBody>
          <a:bodyPr/>
          <a:lstStyle/>
          <a:p>
            <a:pPr algn="ctr"/>
            <a:r>
              <a:rPr lang="ar-SA" sz="4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تمهيد</a:t>
            </a:r>
            <a:endParaRPr lang="en-US" sz="4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9125" y="1392238"/>
            <a:ext cx="7229475" cy="4852987"/>
          </a:xfrm>
        </p:spPr>
        <p:txBody>
          <a:bodyPr/>
          <a:lstStyle/>
          <a:p>
            <a:pPr lvl="1">
              <a:lnSpc>
                <a:spcPct val="80000"/>
              </a:lnSpc>
            </a:pPr>
            <a:r>
              <a:rPr lang="ar-SA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تهتم الأدلة بالمؤسسات والهيئات سواء الاجتماعية والسياسية والعلمية والتربوية والتقنية والصناعية والتجارية والزراعية وتقسم </a:t>
            </a:r>
            <a:r>
              <a:rPr lang="ar-SA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ع</a:t>
            </a:r>
            <a:r>
              <a:rPr lang="ar-SA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أساس الموضوع .</a:t>
            </a:r>
          </a:p>
          <a:p>
            <a:pPr lvl="1">
              <a:lnSpc>
                <a:spcPct val="80000"/>
              </a:lnSpc>
            </a:pPr>
            <a:endParaRPr lang="ar-SA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>
              <a:lnSpc>
                <a:spcPct val="80000"/>
              </a:lnSpc>
            </a:pPr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س1 / هل نستطيع قراءة دليل الهاتف من أوله لآخره ؟ ولماذا !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07" name="Group 3"/>
          <p:cNvGrpSpPr>
            <a:grpSpLocks/>
          </p:cNvGrpSpPr>
          <p:nvPr/>
        </p:nvGrpSpPr>
        <p:grpSpPr bwMode="auto">
          <a:xfrm>
            <a:off x="1142976" y="1142984"/>
            <a:ext cx="6429080" cy="3791220"/>
            <a:chOff x="578" y="1248"/>
            <a:chExt cx="4464" cy="2551"/>
          </a:xfrm>
        </p:grpSpPr>
        <p:grpSp>
          <p:nvGrpSpPr>
            <p:cNvPr id="72708" name="Group 4"/>
            <p:cNvGrpSpPr>
              <a:grpSpLocks/>
            </p:cNvGrpSpPr>
            <p:nvPr/>
          </p:nvGrpSpPr>
          <p:grpSpPr bwMode="auto">
            <a:xfrm>
              <a:off x="1824" y="1248"/>
              <a:ext cx="2014" cy="1821"/>
              <a:chOff x="1872" y="1824"/>
              <a:chExt cx="2014" cy="1821"/>
            </a:xfrm>
          </p:grpSpPr>
          <p:sp>
            <p:nvSpPr>
              <p:cNvPr id="72709" name="AutoShape 5"/>
              <p:cNvSpPr>
                <a:spLocks noChangeArrowheads="1"/>
              </p:cNvSpPr>
              <p:nvPr/>
            </p:nvSpPr>
            <p:spPr bwMode="gray">
              <a:xfrm rot="16200000" flipH="1">
                <a:off x="1820" y="2528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72710" name="AutoShape 6"/>
              <p:cNvSpPr>
                <a:spLocks noChangeArrowheads="1"/>
              </p:cNvSpPr>
              <p:nvPr/>
            </p:nvSpPr>
            <p:spPr bwMode="gray">
              <a:xfrm rot="5400000" flipH="1">
                <a:off x="3628" y="2494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72711" name="AutoShape 7"/>
              <p:cNvSpPr>
                <a:spLocks noChangeArrowheads="1"/>
              </p:cNvSpPr>
              <p:nvPr/>
            </p:nvSpPr>
            <p:spPr bwMode="gray">
              <a:xfrm rot="10800000" flipH="1">
                <a:off x="2725" y="3439"/>
                <a:ext cx="308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72712" name="Oval 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72713" name="Oval 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72714" name="Oval 10"/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ar-SA"/>
              </a:p>
            </p:txBody>
          </p:sp>
          <p:sp>
            <p:nvSpPr>
              <p:cNvPr id="72715" name="Oval 11"/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ar-SA"/>
              </a:p>
            </p:txBody>
          </p:sp>
          <p:sp>
            <p:nvSpPr>
              <p:cNvPr id="72716" name="Oval 12"/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ar-SA"/>
              </a:p>
            </p:txBody>
          </p:sp>
          <p:sp>
            <p:nvSpPr>
              <p:cNvPr id="72717" name="Oval 13"/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ar-SA"/>
              </a:p>
            </p:txBody>
          </p:sp>
        </p:grpSp>
        <p:sp>
          <p:nvSpPr>
            <p:cNvPr id="72724" name="Text Box 20"/>
            <p:cNvSpPr txBox="1">
              <a:spLocks noChangeArrowheads="1"/>
            </p:cNvSpPr>
            <p:nvPr/>
          </p:nvSpPr>
          <p:spPr bwMode="gray">
            <a:xfrm>
              <a:off x="2264" y="1920"/>
              <a:ext cx="1218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ar-SA" sz="2400" b="1" dirty="0" smtClean="0">
                  <a:solidFill>
                    <a:schemeClr val="bg1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مفهوم الأدلة</a:t>
              </a:r>
              <a:endParaRPr lang="en-US" sz="24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2725" name="AutoShape 21"/>
            <p:cNvSpPr>
              <a:spLocks noChangeArrowheads="1"/>
            </p:cNvSpPr>
            <p:nvPr/>
          </p:nvSpPr>
          <p:spPr bwMode="auto">
            <a:xfrm>
              <a:off x="578" y="3168"/>
              <a:ext cx="4464" cy="63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ar-SA" sz="2000" b="1" dirty="0" smtClean="0">
                  <a:latin typeface="Verdana" pitchFamily="34" charset="0"/>
                </a:rPr>
                <a:t>هي مصدر يحوي قائمة للتعرف بأسماء الأفراد والمتخصصين في مجال معين </a:t>
              </a:r>
            </a:p>
            <a:p>
              <a:pPr algn="ctr" eaLnBrk="0" hangingPunct="0"/>
              <a:r>
                <a:rPr lang="ar-SA" sz="2000" b="1" dirty="0" smtClean="0">
                  <a:latin typeface="Verdana" pitchFamily="34" charset="0"/>
                </a:rPr>
                <a:t>وكذلك أسماء المنظمات والهيئات . وترتب ترتيب هجائياً في الغالب.</a:t>
              </a:r>
              <a:endParaRPr lang="en-US" b="1" dirty="0">
                <a:latin typeface="Verdana" pitchFamily="34" charset="0"/>
              </a:endParaRPr>
            </a:p>
          </p:txBody>
        </p:sp>
      </p:grp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أهمية الأدلة</a:t>
            </a:r>
            <a:endParaRPr lang="en-US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9635" name="AutoShape 3"/>
          <p:cNvSpPr>
            <a:spLocks noChangeArrowheads="1"/>
          </p:cNvSpPr>
          <p:nvPr/>
        </p:nvSpPr>
        <p:spPr bwMode="auto">
          <a:xfrm>
            <a:off x="5562600" y="3248025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ar-SA">
              <a:latin typeface="Verdana" pitchFamily="34" charset="0"/>
            </a:endParaRPr>
          </a:p>
        </p:txBody>
      </p:sp>
      <p:sp>
        <p:nvSpPr>
          <p:cNvPr id="69637" name="AutoShape 5"/>
          <p:cNvSpPr>
            <a:spLocks noChangeArrowheads="1"/>
          </p:cNvSpPr>
          <p:nvPr/>
        </p:nvSpPr>
        <p:spPr bwMode="auto">
          <a:xfrm>
            <a:off x="1143000" y="3248025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ar-SA">
              <a:latin typeface="Verdana" pitchFamily="34" charset="0"/>
            </a:endParaRP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1238250" y="3448050"/>
            <a:ext cx="20383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ar-SA" sz="2000" b="1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أداة للتعريف بالهيئات والمنظمات ووظائف ونشاطاتها المختلفة</a:t>
            </a:r>
            <a:endParaRPr lang="en-US" sz="14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9639" name="Freeform 7"/>
          <p:cNvSpPr>
            <a:spLocks/>
          </p:cNvSpPr>
          <p:nvPr/>
        </p:nvSpPr>
        <p:spPr bwMode="gray">
          <a:xfrm>
            <a:off x="3222625" y="3151188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69640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148013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69641" name="Freeform 9"/>
          <p:cNvSpPr>
            <a:spLocks/>
          </p:cNvSpPr>
          <p:nvPr/>
        </p:nvSpPr>
        <p:spPr bwMode="gray">
          <a:xfrm flipH="1">
            <a:off x="4875213" y="3151188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grpSp>
        <p:nvGrpSpPr>
          <p:cNvPr id="69642" name="Group 10"/>
          <p:cNvGrpSpPr>
            <a:grpSpLocks/>
          </p:cNvGrpSpPr>
          <p:nvPr/>
        </p:nvGrpSpPr>
        <p:grpSpPr bwMode="auto">
          <a:xfrm>
            <a:off x="3048000" y="1524000"/>
            <a:ext cx="2998788" cy="1601788"/>
            <a:chOff x="1997" y="1314"/>
            <a:chExt cx="1889" cy="1009"/>
          </a:xfrm>
        </p:grpSpPr>
        <p:grpSp>
          <p:nvGrpSpPr>
            <p:cNvPr id="69643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69644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69645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tx2">
                      <a:gamma/>
                      <a:tint val="44314"/>
                      <a:invGamma/>
                    </a:schemeClr>
                  </a:gs>
                  <a:gs pos="100000">
                    <a:schemeClr val="tx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</p:grpSp>
        <p:sp>
          <p:nvSpPr>
            <p:cNvPr id="69646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ar-SA"/>
            </a:p>
          </p:txBody>
        </p:sp>
        <p:sp>
          <p:nvSpPr>
            <p:cNvPr id="69647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ar-SA"/>
            </a:p>
          </p:txBody>
        </p:sp>
        <p:sp>
          <p:nvSpPr>
            <p:cNvPr id="69648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ar-SA"/>
            </a:p>
          </p:txBody>
        </p:sp>
        <p:sp>
          <p:nvSpPr>
            <p:cNvPr id="69649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ar-SA"/>
            </a:p>
          </p:txBody>
        </p:sp>
      </p:grpSp>
      <p:sp>
        <p:nvSpPr>
          <p:cNvPr id="69650" name="Text Box 18"/>
          <p:cNvSpPr txBox="1">
            <a:spLocks noChangeArrowheads="1"/>
          </p:cNvSpPr>
          <p:nvPr/>
        </p:nvSpPr>
        <p:spPr bwMode="auto">
          <a:xfrm>
            <a:off x="3500430" y="1785926"/>
            <a:ext cx="2084225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ar-SA" sz="2400" b="1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فيم تكمن أهمية</a:t>
            </a:r>
          </a:p>
          <a:p>
            <a:pPr algn="ctr" eaLnBrk="0" hangingPunct="0"/>
            <a:r>
              <a:rPr lang="ar-SA" sz="2400" b="1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الأدلة ؟</a:t>
            </a:r>
            <a:endParaRPr lang="en-US" sz="14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9651" name="Text Box 19"/>
          <p:cNvSpPr txBox="1">
            <a:spLocks noChangeArrowheads="1"/>
          </p:cNvSpPr>
          <p:nvPr/>
        </p:nvSpPr>
        <p:spPr bwMode="auto">
          <a:xfrm>
            <a:off x="5810250" y="3429000"/>
            <a:ext cx="20383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ar-SA" sz="2000" b="1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مصدر رئيسي في الحصول على معلومات عن أسماء وأرقام هواتف الأفراد والمنظمات</a:t>
            </a:r>
            <a:endParaRPr lang="en-US" sz="14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69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6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6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20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20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35" grpId="0" animBg="1"/>
      <p:bldP spid="69637" grpId="0" animBg="1"/>
      <p:bldP spid="69639" grpId="0" animBg="1"/>
      <p:bldP spid="696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3600" dirty="0" smtClean="0">
                <a:solidFill>
                  <a:schemeClr val="bg1">
                    <a:lumMod val="9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خصائص الأدلة</a:t>
            </a:r>
            <a:endParaRPr lang="en-US" sz="3600" dirty="0">
              <a:solidFill>
                <a:schemeClr val="bg1">
                  <a:lumMod val="9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ar-SA"/>
          </a:p>
        </p:txBody>
      </p:sp>
      <p:grpSp>
        <p:nvGrpSpPr>
          <p:cNvPr id="88110" name="Group 46"/>
          <p:cNvGrpSpPr>
            <a:grpSpLocks/>
          </p:cNvGrpSpPr>
          <p:nvPr/>
        </p:nvGrpSpPr>
        <p:grpSpPr bwMode="auto">
          <a:xfrm>
            <a:off x="2133600" y="1905000"/>
            <a:ext cx="4724400" cy="685800"/>
            <a:chOff x="1296" y="1824"/>
            <a:chExt cx="2976" cy="432"/>
          </a:xfrm>
        </p:grpSpPr>
        <p:sp>
          <p:nvSpPr>
            <p:cNvPr id="88111" name="AutoShape 47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2">
                    <a:gamma/>
                    <a:tint val="21176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8112" name="AutoShape 48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2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8113" name="Text Box 49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ar-SA" b="1" dirty="0" smtClean="0">
                  <a:solidFill>
                    <a:srgbClr val="000000"/>
                  </a:solidFill>
                </a:rPr>
                <a:t>محدودة التوزيع بسبب قلة أعدادها </a:t>
              </a:r>
              <a:endParaRPr lang="en-US" b="1" dirty="0">
                <a:solidFill>
                  <a:srgbClr val="000000"/>
                </a:solidFill>
              </a:endParaRPr>
            </a:p>
          </p:txBody>
        </p:sp>
        <p:sp>
          <p:nvSpPr>
            <p:cNvPr id="88114" name="Text Box 50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88115" name="Group 51"/>
          <p:cNvGrpSpPr>
            <a:grpSpLocks/>
          </p:cNvGrpSpPr>
          <p:nvPr/>
        </p:nvGrpSpPr>
        <p:grpSpPr bwMode="auto">
          <a:xfrm>
            <a:off x="2133600" y="2743200"/>
            <a:ext cx="4724400" cy="685800"/>
            <a:chOff x="1296" y="1824"/>
            <a:chExt cx="2976" cy="432"/>
          </a:xfrm>
        </p:grpSpPr>
        <p:sp>
          <p:nvSpPr>
            <p:cNvPr id="88116" name="AutoShape 52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>
                    <a:gamma/>
                    <a:tint val="21176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8117" name="AutoShape 53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1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8118" name="Text Box 54"/>
            <p:cNvSpPr txBox="1">
              <a:spLocks noChangeArrowheads="1"/>
            </p:cNvSpPr>
            <p:nvPr/>
          </p:nvSpPr>
          <p:spPr bwMode="gray">
            <a:xfrm>
              <a:off x="1680" y="1934"/>
              <a:ext cx="2547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ar-SA" b="1" dirty="0" smtClean="0">
                  <a:solidFill>
                    <a:srgbClr val="000000"/>
                  </a:solidFill>
                </a:rPr>
                <a:t>تتخصص في مجال موضوعي وجغرافي محدود</a:t>
              </a:r>
              <a:endParaRPr lang="en-US" b="1" dirty="0">
                <a:solidFill>
                  <a:srgbClr val="000000"/>
                </a:solidFill>
              </a:endParaRPr>
            </a:p>
          </p:txBody>
        </p:sp>
        <p:sp>
          <p:nvSpPr>
            <p:cNvPr id="88119" name="Text Box 55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88120" name="Group 56"/>
          <p:cNvGrpSpPr>
            <a:grpSpLocks/>
          </p:cNvGrpSpPr>
          <p:nvPr/>
        </p:nvGrpSpPr>
        <p:grpSpPr bwMode="auto">
          <a:xfrm>
            <a:off x="2133600" y="3581400"/>
            <a:ext cx="4795838" cy="685800"/>
            <a:chOff x="1296" y="1824"/>
            <a:chExt cx="3021" cy="432"/>
          </a:xfrm>
        </p:grpSpPr>
        <p:sp>
          <p:nvSpPr>
            <p:cNvPr id="88121" name="AutoShape 57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tx2">
                    <a:gamma/>
                    <a:tint val="21176"/>
                    <a:invGamma/>
                  </a:schemeClr>
                </a:gs>
                <a:gs pos="100000">
                  <a:schemeClr val="tx2"/>
                </a:gs>
              </a:gsLst>
              <a:lin ang="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8122" name="AutoShape 58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8123" name="Text Box 59"/>
            <p:cNvSpPr txBox="1">
              <a:spLocks noChangeArrowheads="1"/>
            </p:cNvSpPr>
            <p:nvPr/>
          </p:nvSpPr>
          <p:spPr bwMode="gray">
            <a:xfrm>
              <a:off x="1680" y="1934"/>
              <a:ext cx="2637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ar-SA" b="1" dirty="0" smtClean="0">
                  <a:solidFill>
                    <a:srgbClr val="000000"/>
                  </a:solidFill>
                </a:rPr>
                <a:t>تصدر بجهود بعض المؤسسات التجارية أو الحكومية </a:t>
              </a:r>
              <a:endParaRPr lang="en-US" b="1" dirty="0">
                <a:solidFill>
                  <a:srgbClr val="000000"/>
                </a:solidFill>
              </a:endParaRPr>
            </a:p>
          </p:txBody>
        </p:sp>
        <p:sp>
          <p:nvSpPr>
            <p:cNvPr id="88124" name="Text Box 60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88125" name="Group 61"/>
          <p:cNvGrpSpPr>
            <a:grpSpLocks/>
          </p:cNvGrpSpPr>
          <p:nvPr/>
        </p:nvGrpSpPr>
        <p:grpSpPr bwMode="auto">
          <a:xfrm>
            <a:off x="2133600" y="4495800"/>
            <a:ext cx="4795838" cy="685800"/>
            <a:chOff x="1296" y="1824"/>
            <a:chExt cx="3021" cy="432"/>
          </a:xfrm>
        </p:grpSpPr>
        <p:sp>
          <p:nvSpPr>
            <p:cNvPr id="88126" name="AutoShape 62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>
                    <a:gamma/>
                    <a:tint val="21176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8127" name="AutoShape 63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fol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8128" name="Text Box 64"/>
            <p:cNvSpPr txBox="1">
              <a:spLocks noChangeArrowheads="1"/>
            </p:cNvSpPr>
            <p:nvPr/>
          </p:nvSpPr>
          <p:spPr bwMode="gray">
            <a:xfrm>
              <a:off x="1680" y="1934"/>
              <a:ext cx="2637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ar-SA" b="1" dirty="0" smtClean="0">
                  <a:solidFill>
                    <a:srgbClr val="000000"/>
                  </a:solidFill>
                </a:rPr>
                <a:t>تصدر غالباً على فترة واحدة أو عدة فترات متباعدة</a:t>
              </a:r>
              <a:endParaRPr lang="en-US" b="1" dirty="0">
                <a:solidFill>
                  <a:srgbClr val="000000"/>
                </a:solidFill>
              </a:endParaRPr>
            </a:p>
          </p:txBody>
        </p:sp>
        <p:sp>
          <p:nvSpPr>
            <p:cNvPr id="88129" name="Text Box 65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dirty="0">
                  <a:solidFill>
                    <a:schemeClr val="bg1"/>
                  </a:solidFill>
                </a:rPr>
                <a:t>4</a:t>
              </a:r>
            </a:p>
          </p:txBody>
        </p:sp>
      </p:grp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88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88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88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2000"/>
                                        <p:tgtEl>
                                          <p:spTgt spid="88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83" name="Group 3"/>
          <p:cNvGrpSpPr>
            <a:grpSpLocks/>
          </p:cNvGrpSpPr>
          <p:nvPr/>
        </p:nvGrpSpPr>
        <p:grpSpPr bwMode="auto">
          <a:xfrm>
            <a:off x="1295400" y="1752600"/>
            <a:ext cx="6477000" cy="3536213"/>
            <a:chOff x="624" y="967"/>
            <a:chExt cx="4416" cy="2345"/>
          </a:xfrm>
        </p:grpSpPr>
        <p:sp>
          <p:nvSpPr>
            <p:cNvPr id="71690" name="AutoShape 10"/>
            <p:cNvSpPr>
              <a:spLocks noChangeArrowheads="1"/>
            </p:cNvSpPr>
            <p:nvPr/>
          </p:nvSpPr>
          <p:spPr bwMode="gray">
            <a:xfrm>
              <a:off x="1872" y="1680"/>
              <a:ext cx="336" cy="1296"/>
            </a:xfrm>
            <a:prstGeom prst="leftArrow">
              <a:avLst>
                <a:gd name="adj1" fmla="val 65583"/>
                <a:gd name="adj2" fmla="val 65181"/>
              </a:avLst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  <a:alpha val="12000"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71691" name="AutoShape 11"/>
            <p:cNvSpPr>
              <a:spLocks noChangeArrowheads="1"/>
            </p:cNvSpPr>
            <p:nvPr/>
          </p:nvSpPr>
          <p:spPr bwMode="auto">
            <a:xfrm>
              <a:off x="624" y="1344"/>
              <a:ext cx="1152" cy="196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ar-SA">
                <a:latin typeface="Verdana" pitchFamily="34" charset="0"/>
              </a:endParaRPr>
            </a:p>
          </p:txBody>
        </p:sp>
        <p:sp>
          <p:nvSpPr>
            <p:cNvPr id="71692" name="Text Box 12"/>
            <p:cNvSpPr txBox="1">
              <a:spLocks noChangeArrowheads="1"/>
            </p:cNvSpPr>
            <p:nvPr/>
          </p:nvSpPr>
          <p:spPr bwMode="auto">
            <a:xfrm>
              <a:off x="672" y="1488"/>
              <a:ext cx="1056" cy="1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ar-SA" b="1" dirty="0" smtClean="0">
                  <a:solidFill>
                    <a:srgbClr val="001D3A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الأدلة </a:t>
              </a:r>
              <a:r>
                <a:rPr lang="ar-SA" b="1" dirty="0" smtClean="0">
                  <a:solidFill>
                    <a:srgbClr val="FF0000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المتخصصة</a:t>
              </a:r>
            </a:p>
            <a:p>
              <a:pPr algn="ctr" eaLnBrk="0" hangingPunct="0"/>
              <a:r>
                <a:rPr lang="ar-SA" sz="1400" b="1" dirty="0" smtClean="0">
                  <a:solidFill>
                    <a:srgbClr val="001D3A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تتناول عدد من المجالات والقطاعات المتخصصة في مجال </a:t>
              </a:r>
              <a:endParaRPr lang="en-US" sz="1400" b="1" dirty="0" smtClean="0">
                <a:solidFill>
                  <a:srgbClr val="001D3A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  <a:p>
              <a:pPr algn="ctr" eaLnBrk="0" hangingPunct="0"/>
              <a:r>
                <a:rPr lang="ar-SA" sz="1400" b="1" dirty="0" smtClean="0">
                  <a:solidFill>
                    <a:srgbClr val="001D3A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معين . ومن أمثلتها :</a:t>
              </a:r>
            </a:p>
            <a:p>
              <a:pPr algn="ctr" eaLnBrk="0" hangingPunct="0"/>
              <a:r>
                <a:rPr lang="ar-SA" sz="1400" b="1" dirty="0" smtClean="0">
                  <a:solidFill>
                    <a:srgbClr val="001D3A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1- دليل المكتبات والمراكز السعودية </a:t>
              </a:r>
              <a:endParaRPr lang="en-US" sz="1400" dirty="0">
                <a:solidFill>
                  <a:srgbClr val="001D3A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1693" name="AutoShape 13"/>
            <p:cNvSpPr>
              <a:spLocks noChangeArrowheads="1"/>
            </p:cNvSpPr>
            <p:nvPr/>
          </p:nvSpPr>
          <p:spPr bwMode="auto">
            <a:xfrm>
              <a:off x="3888" y="1344"/>
              <a:ext cx="1152" cy="196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ar-SA">
                <a:latin typeface="Verdana" pitchFamily="34" charset="0"/>
              </a:endParaRPr>
            </a:p>
          </p:txBody>
        </p:sp>
        <p:sp>
          <p:nvSpPr>
            <p:cNvPr id="71694" name="Text Box 14"/>
            <p:cNvSpPr txBox="1">
              <a:spLocks noChangeArrowheads="1"/>
            </p:cNvSpPr>
            <p:nvPr/>
          </p:nvSpPr>
          <p:spPr bwMode="auto">
            <a:xfrm>
              <a:off x="3936" y="1488"/>
              <a:ext cx="1056" cy="15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ar-SA" sz="2000" b="1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الأدلة </a:t>
              </a:r>
              <a:r>
                <a:rPr lang="ar-SA" sz="2000" b="1" dirty="0" smtClean="0">
                  <a:solidFill>
                    <a:srgbClr val="FF0000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العامة</a:t>
              </a:r>
            </a:p>
            <a:p>
              <a:pPr algn="ctr" eaLnBrk="0" hangingPunct="0"/>
              <a:r>
                <a:rPr lang="ar-SA" sz="1600" b="1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وهي تتناول مجالات وقطاعات متعددة ذات علاقة بالحياة العامة ومن أمثلتها :-</a:t>
              </a:r>
            </a:p>
            <a:p>
              <a:pPr algn="ctr" eaLnBrk="0" hangingPunct="0"/>
              <a:r>
                <a:rPr lang="ar-SA" sz="1600" b="1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1- دليل الجامعات السعودية .</a:t>
              </a:r>
              <a:endParaRPr lang="en-US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1695" name="AutoShape 15"/>
            <p:cNvSpPr>
              <a:spLocks noChangeArrowheads="1"/>
            </p:cNvSpPr>
            <p:nvPr/>
          </p:nvSpPr>
          <p:spPr bwMode="gray">
            <a:xfrm>
              <a:off x="3458" y="1680"/>
              <a:ext cx="334" cy="1296"/>
            </a:xfrm>
            <a:prstGeom prst="rightArrow">
              <a:avLst>
                <a:gd name="adj1" fmla="val 67750"/>
                <a:gd name="adj2" fmla="val 66167"/>
              </a:avLst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  <a:alpha val="12000"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71696" name="AutoShape 16"/>
            <p:cNvSpPr>
              <a:spLocks noChangeArrowheads="1"/>
            </p:cNvSpPr>
            <p:nvPr/>
          </p:nvSpPr>
          <p:spPr bwMode="gray">
            <a:xfrm>
              <a:off x="1824" y="967"/>
              <a:ext cx="1920" cy="384"/>
            </a:xfrm>
            <a:prstGeom prst="can">
              <a:avLst>
                <a:gd name="adj" fmla="val 27866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71697" name="AutoShape 17"/>
            <p:cNvSpPr>
              <a:spLocks noChangeArrowheads="1"/>
            </p:cNvSpPr>
            <p:nvPr/>
          </p:nvSpPr>
          <p:spPr bwMode="gray">
            <a:xfrm>
              <a:off x="2283" y="1440"/>
              <a:ext cx="1104" cy="336"/>
            </a:xfrm>
            <a:prstGeom prst="upArrow">
              <a:avLst>
                <a:gd name="adj1" fmla="val 68380"/>
                <a:gd name="adj2" fmla="val 70833"/>
              </a:avLst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63529"/>
                    <a:invGamma/>
                    <a:alpha val="1200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71698" name="Text Box 18"/>
            <p:cNvSpPr txBox="1">
              <a:spLocks noChangeArrowheads="1"/>
            </p:cNvSpPr>
            <p:nvPr/>
          </p:nvSpPr>
          <p:spPr bwMode="gray">
            <a:xfrm>
              <a:off x="2420" y="1036"/>
              <a:ext cx="984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ar-SA" sz="2400" b="1" dirty="0" smtClean="0">
                  <a:solidFill>
                    <a:schemeClr val="bg1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أنواع الأدلة</a:t>
              </a:r>
              <a:endParaRPr lang="en-US" sz="24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7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976" y="3286124"/>
            <a:ext cx="6705600" cy="563563"/>
          </a:xfrm>
        </p:spPr>
        <p:txBody>
          <a:bodyPr/>
          <a:lstStyle/>
          <a:p>
            <a:pPr algn="ctr"/>
            <a:r>
              <a:rPr lang="ar-SA" sz="44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الواجب</a:t>
            </a:r>
            <a:r>
              <a:rPr lang="ar-SA" sz="4400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ar-SA" sz="4400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ar-SA" sz="4400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من خلال تعرفك على الأدلة وما تقدمه من معلومات اختر أحد ألأدلة الموجود على شبكة الانترنت وقدم </a:t>
            </a:r>
            <a:r>
              <a:rPr lang="ar-SA" sz="44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تقرير</a:t>
            </a:r>
            <a:r>
              <a:rPr lang="ar-SA" sz="4400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حول هذا </a:t>
            </a:r>
            <a:r>
              <a:rPr lang="ar-SA" sz="44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الدليل</a:t>
            </a:r>
            <a:r>
              <a:rPr lang="ar-SA" sz="4400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وما يتضمنه من </a:t>
            </a:r>
            <a:r>
              <a:rPr lang="ar-SA" sz="44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معلومات </a:t>
            </a:r>
            <a:r>
              <a:rPr lang="ar-SA" sz="4400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en-US" sz="2800" b="1" dirty="0">
              <a:solidFill>
                <a:schemeClr val="tx1">
                  <a:lumMod val="60000"/>
                  <a:lumOff val="4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2" name="WordArt 6"/>
          <p:cNvSpPr>
            <a:spLocks noChangeArrowheads="1" noChangeShapeType="1" noTextEdit="1"/>
          </p:cNvSpPr>
          <p:nvPr/>
        </p:nvSpPr>
        <p:spPr bwMode="gray">
          <a:xfrm>
            <a:off x="2500298" y="571480"/>
            <a:ext cx="4486276" cy="1285884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ar-SA" sz="3600" b="1" kern="10" dirty="0" smtClean="0"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7184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شكراً لكم</a:t>
            </a:r>
            <a:endParaRPr lang="ar-SA" sz="3600" b="1" kern="10" dirty="0">
              <a:ln w="28575">
                <a:solidFill>
                  <a:srgbClr val="FFFFFF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2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71842" dir="2700000" algn="ctr" rotWithShape="0">
                  <a:schemeClr val="tx1">
                    <a:alpha val="50000"/>
                  </a:scheme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2" grpId="0" animBg="1"/>
    </p:bldLst>
  </p:timing>
</p:sld>
</file>

<file path=ppt/theme/theme1.xml><?xml version="1.0" encoding="utf-8"?>
<a:theme xmlns:a="http://schemas.openxmlformats.org/drawingml/2006/main" name="template (22)">
  <a:themeElements>
    <a:clrScheme name="sample 3">
      <a:dk1>
        <a:srgbClr val="003366"/>
      </a:dk1>
      <a:lt1>
        <a:srgbClr val="FFFFFF"/>
      </a:lt1>
      <a:dk2>
        <a:srgbClr val="5086C2"/>
      </a:dk2>
      <a:lt2>
        <a:srgbClr val="C0C0C0"/>
      </a:lt2>
      <a:accent1>
        <a:srgbClr val="DE8848"/>
      </a:accent1>
      <a:accent2>
        <a:srgbClr val="85BA54"/>
      </a:accent2>
      <a:accent3>
        <a:srgbClr val="FFFFFF"/>
      </a:accent3>
      <a:accent4>
        <a:srgbClr val="002A56"/>
      </a:accent4>
      <a:accent5>
        <a:srgbClr val="ECC3B1"/>
      </a:accent5>
      <a:accent6>
        <a:srgbClr val="78A84B"/>
      </a:accent6>
      <a:hlink>
        <a:srgbClr val="4C59D2"/>
      </a:hlink>
      <a:folHlink>
        <a:srgbClr val="A0B5C4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48806B"/>
        </a:dk1>
        <a:lt1>
          <a:srgbClr val="FFFFFF"/>
        </a:lt1>
        <a:dk2>
          <a:srgbClr val="77956D"/>
        </a:dk2>
        <a:lt2>
          <a:srgbClr val="C0C0C0"/>
        </a:lt2>
        <a:accent1>
          <a:srgbClr val="6BB9C3"/>
        </a:accent1>
        <a:accent2>
          <a:srgbClr val="E7BA15"/>
        </a:accent2>
        <a:accent3>
          <a:srgbClr val="FFFFFF"/>
        </a:accent3>
        <a:accent4>
          <a:srgbClr val="3C6C5A"/>
        </a:accent4>
        <a:accent5>
          <a:srgbClr val="BAD9DE"/>
        </a:accent5>
        <a:accent6>
          <a:srgbClr val="D1A812"/>
        </a:accent6>
        <a:hlink>
          <a:srgbClr val="76C14D"/>
        </a:hlink>
        <a:folHlink>
          <a:srgbClr val="B0C2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5F5F5F"/>
        </a:dk1>
        <a:lt1>
          <a:srgbClr val="FFFFFF"/>
        </a:lt1>
        <a:dk2>
          <a:srgbClr val="8D8D8D"/>
        </a:dk2>
        <a:lt2>
          <a:srgbClr val="C0C0C0"/>
        </a:lt2>
        <a:accent1>
          <a:srgbClr val="8EC072"/>
        </a:accent1>
        <a:accent2>
          <a:srgbClr val="5DB8CD"/>
        </a:accent2>
        <a:accent3>
          <a:srgbClr val="FFFFFF"/>
        </a:accent3>
        <a:accent4>
          <a:srgbClr val="505050"/>
        </a:accent4>
        <a:accent5>
          <a:srgbClr val="C6DCBC"/>
        </a:accent5>
        <a:accent6>
          <a:srgbClr val="53A6BA"/>
        </a:accent6>
        <a:hlink>
          <a:srgbClr val="D68B40"/>
        </a:hlink>
        <a:folHlink>
          <a:srgbClr val="D5D17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3366"/>
        </a:dk1>
        <a:lt1>
          <a:srgbClr val="FFFFFF"/>
        </a:lt1>
        <a:dk2>
          <a:srgbClr val="5086C2"/>
        </a:dk2>
        <a:lt2>
          <a:srgbClr val="C0C0C0"/>
        </a:lt2>
        <a:accent1>
          <a:srgbClr val="DE8848"/>
        </a:accent1>
        <a:accent2>
          <a:srgbClr val="85BA54"/>
        </a:accent2>
        <a:accent3>
          <a:srgbClr val="FFFFFF"/>
        </a:accent3>
        <a:accent4>
          <a:srgbClr val="002A56"/>
        </a:accent4>
        <a:accent5>
          <a:srgbClr val="ECC3B1"/>
        </a:accent5>
        <a:accent6>
          <a:srgbClr val="78A84B"/>
        </a:accent6>
        <a:hlink>
          <a:srgbClr val="4C59D2"/>
        </a:hlink>
        <a:folHlink>
          <a:srgbClr val="A0B5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(22)</Template>
  <TotalTime>53</TotalTime>
  <Words>167</Words>
  <Application>Microsoft PowerPoint</Application>
  <PresentationFormat>عرض على الشاشة (3:4)‏</PresentationFormat>
  <Paragraphs>33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template (22)</vt:lpstr>
      <vt:lpstr>مهارات استخدام الأدلة</vt:lpstr>
      <vt:lpstr>تمهيد</vt:lpstr>
      <vt:lpstr>الشريحة 3</vt:lpstr>
      <vt:lpstr>أهمية الأدلة</vt:lpstr>
      <vt:lpstr>خصائص الأدلة</vt:lpstr>
      <vt:lpstr>الشريحة 6</vt:lpstr>
      <vt:lpstr>الواجب من خلال تعرفك على الأدلة وما تقدمه من معلومات اختر أحد ألأدلة الموجود على شبكة الانترنت وقدم تقرير حول هذا الدليل وما يتضمنه من معلومات .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مهارات استخدام الأدلة</dc:title>
  <dc:creator>win 7</dc:creator>
  <cp:lastModifiedBy>win 7</cp:lastModifiedBy>
  <cp:revision>8</cp:revision>
  <dcterms:created xsi:type="dcterms:W3CDTF">2015-09-06T05:19:12Z</dcterms:created>
  <dcterms:modified xsi:type="dcterms:W3CDTF">2015-09-07T06:40:02Z</dcterms:modified>
</cp:coreProperties>
</file>