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117"/>
  </p:notesMasterIdLst>
  <p:sldIdLst>
    <p:sldId id="256" r:id="rId2"/>
    <p:sldId id="257" r:id="rId3"/>
    <p:sldId id="333" r:id="rId4"/>
    <p:sldId id="39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278" r:id="rId29"/>
    <p:sldId id="504" r:id="rId30"/>
    <p:sldId id="505" r:id="rId31"/>
    <p:sldId id="451" r:id="rId32"/>
    <p:sldId id="506" r:id="rId33"/>
    <p:sldId id="452" r:id="rId34"/>
    <p:sldId id="453" r:id="rId35"/>
    <p:sldId id="454" r:id="rId36"/>
    <p:sldId id="455" r:id="rId37"/>
    <p:sldId id="456" r:id="rId38"/>
    <p:sldId id="277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503" r:id="rId49"/>
    <p:sldId id="294" r:id="rId50"/>
    <p:sldId id="507" r:id="rId51"/>
    <p:sldId id="508" r:id="rId52"/>
    <p:sldId id="509" r:id="rId53"/>
    <p:sldId id="466" r:id="rId54"/>
    <p:sldId id="467" r:id="rId55"/>
    <p:sldId id="296" r:id="rId56"/>
    <p:sldId id="468" r:id="rId57"/>
    <p:sldId id="320" r:id="rId58"/>
    <p:sldId id="469" r:id="rId59"/>
    <p:sldId id="470" r:id="rId60"/>
    <p:sldId id="471" r:id="rId61"/>
    <p:sldId id="500" r:id="rId62"/>
    <p:sldId id="501" r:id="rId63"/>
    <p:sldId id="502" r:id="rId64"/>
    <p:sldId id="325" r:id="rId65"/>
    <p:sldId id="472" r:id="rId66"/>
    <p:sldId id="473" r:id="rId67"/>
    <p:sldId id="474" r:id="rId68"/>
    <p:sldId id="497" r:id="rId69"/>
    <p:sldId id="498" r:id="rId70"/>
    <p:sldId id="499" r:id="rId71"/>
    <p:sldId id="303" r:id="rId72"/>
    <p:sldId id="305" r:id="rId73"/>
    <p:sldId id="475" r:id="rId74"/>
    <p:sldId id="476" r:id="rId75"/>
    <p:sldId id="477" r:id="rId76"/>
    <p:sldId id="307" r:id="rId77"/>
    <p:sldId id="478" r:id="rId78"/>
    <p:sldId id="311" r:id="rId79"/>
    <p:sldId id="479" r:id="rId80"/>
    <p:sldId id="480" r:id="rId81"/>
    <p:sldId id="313" r:id="rId82"/>
    <p:sldId id="378" r:id="rId83"/>
    <p:sldId id="481" r:id="rId84"/>
    <p:sldId id="482" r:id="rId85"/>
    <p:sldId id="483" r:id="rId86"/>
    <p:sldId id="484" r:id="rId87"/>
    <p:sldId id="485" r:id="rId88"/>
    <p:sldId id="486" r:id="rId89"/>
    <p:sldId id="487" r:id="rId90"/>
    <p:sldId id="488" r:id="rId91"/>
    <p:sldId id="489" r:id="rId92"/>
    <p:sldId id="490" r:id="rId93"/>
    <p:sldId id="491" r:id="rId94"/>
    <p:sldId id="492" r:id="rId95"/>
    <p:sldId id="493" r:id="rId96"/>
    <p:sldId id="494" r:id="rId97"/>
    <p:sldId id="495" r:id="rId98"/>
    <p:sldId id="496" r:id="rId99"/>
    <p:sldId id="426" r:id="rId100"/>
    <p:sldId id="427" r:id="rId101"/>
    <p:sldId id="428" r:id="rId102"/>
    <p:sldId id="430" r:id="rId103"/>
    <p:sldId id="429" r:id="rId104"/>
    <p:sldId id="431" r:id="rId105"/>
    <p:sldId id="432" r:id="rId106"/>
    <p:sldId id="435" r:id="rId107"/>
    <p:sldId id="436" r:id="rId108"/>
    <p:sldId id="437" r:id="rId109"/>
    <p:sldId id="438" r:id="rId110"/>
    <p:sldId id="439" r:id="rId111"/>
    <p:sldId id="440" r:id="rId112"/>
    <p:sldId id="441" r:id="rId113"/>
    <p:sldId id="442" r:id="rId114"/>
    <p:sldId id="443" r:id="rId115"/>
    <p:sldId id="444" r:id="rId116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6600"/>
    <a:srgbClr val="E67C08"/>
    <a:srgbClr val="C0D6A2"/>
    <a:srgbClr val="FFDF57"/>
    <a:srgbClr val="FF0066"/>
    <a:srgbClr val="FFD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7158" autoAdjust="0"/>
  </p:normalViewPr>
  <p:slideViewPr>
    <p:cSldViewPr>
      <p:cViewPr varScale="1">
        <p:scale>
          <a:sx n="72" d="100"/>
          <a:sy n="72" d="100"/>
        </p:scale>
        <p:origin x="-13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3A8A-FD8A-4F18-B5BA-B544E0D78BB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A9E6-38A4-4829-96EB-380EECFF3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A9E6-38A4-4829-96EB-380EECFF3A0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3EE3E1-E15A-4967-B297-88AA4BD87CA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7CC4C5-CCB9-4D19-9827-6404BBF0F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13" Type="http://schemas.openxmlformats.org/officeDocument/2006/relationships/slide" Target="slide86.xml"/><Relationship Id="rId3" Type="http://schemas.openxmlformats.org/officeDocument/2006/relationships/slide" Target="slide64.xml"/><Relationship Id="rId7" Type="http://schemas.openxmlformats.org/officeDocument/2006/relationships/slide" Target="slide82.xml"/><Relationship Id="rId12" Type="http://schemas.openxmlformats.org/officeDocument/2006/relationships/slide" Target="slide84.xml"/><Relationship Id="rId17" Type="http://schemas.openxmlformats.org/officeDocument/2006/relationships/slide" Target="slide90.xml"/><Relationship Id="rId2" Type="http://schemas.openxmlformats.org/officeDocument/2006/relationships/image" Target="../media/image10.png"/><Relationship Id="rId16" Type="http://schemas.openxmlformats.org/officeDocument/2006/relationships/slide" Target="slide8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0.xml"/><Relationship Id="rId11" Type="http://schemas.openxmlformats.org/officeDocument/2006/relationships/image" Target="../media/image11.png"/><Relationship Id="rId5" Type="http://schemas.openxmlformats.org/officeDocument/2006/relationships/slide" Target="slide81.xml"/><Relationship Id="rId15" Type="http://schemas.openxmlformats.org/officeDocument/2006/relationships/slide" Target="slide88.xml"/><Relationship Id="rId10" Type="http://schemas.openxmlformats.org/officeDocument/2006/relationships/slide" Target="slide4.xml"/><Relationship Id="rId4" Type="http://schemas.openxmlformats.org/officeDocument/2006/relationships/slide" Target="slide79.xml"/><Relationship Id="rId9" Type="http://schemas.openxmlformats.org/officeDocument/2006/relationships/slide" Target="slide85.xml"/><Relationship Id="rId14" Type="http://schemas.openxmlformats.org/officeDocument/2006/relationships/slide" Target="slide8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64.xml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3.xml"/><Relationship Id="rId5" Type="http://schemas.openxmlformats.org/officeDocument/2006/relationships/slide" Target="slide94.xml"/><Relationship Id="rId4" Type="http://schemas.openxmlformats.org/officeDocument/2006/relationships/slide" Target="slide9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7" Type="http://schemas.openxmlformats.org/officeDocument/2006/relationships/slide" Target="slide9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6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72.xml"/><Relationship Id="rId7" Type="http://schemas.openxmlformats.org/officeDocument/2006/relationships/slide" Target="slide10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6.xml"/><Relationship Id="rId5" Type="http://schemas.openxmlformats.org/officeDocument/2006/relationships/slide" Target="slide102.xml"/><Relationship Id="rId10" Type="http://schemas.openxmlformats.org/officeDocument/2006/relationships/image" Target="../media/image11.png"/><Relationship Id="rId4" Type="http://schemas.openxmlformats.org/officeDocument/2006/relationships/slide" Target="slide100.xml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slide" Target="slide10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82.xml"/><Relationship Id="rId7" Type="http://schemas.openxmlformats.org/officeDocument/2006/relationships/slide" Target="slide1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9.xml"/><Relationship Id="rId5" Type="http://schemas.openxmlformats.org/officeDocument/2006/relationships/slide" Target="slide110.xml"/><Relationship Id="rId10" Type="http://schemas.openxmlformats.org/officeDocument/2006/relationships/slide" Target="slide112.xml"/><Relationship Id="rId4" Type="http://schemas.openxmlformats.org/officeDocument/2006/relationships/slide" Target="slide108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99.xml"/><Relationship Id="rId7" Type="http://schemas.openxmlformats.org/officeDocument/2006/relationships/slide" Target="slide10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1.xml"/><Relationship Id="rId5" Type="http://schemas.openxmlformats.org/officeDocument/2006/relationships/slide" Target="slide103.xml"/><Relationship Id="rId4" Type="http://schemas.openxmlformats.org/officeDocument/2006/relationships/slide" Target="slide100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slide" Target="slide1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08.xml"/><Relationship Id="rId4" Type="http://schemas.openxmlformats.org/officeDocument/2006/relationships/slide" Target="slide10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slide" Target="slide1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slide" Target="slide1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slide" Target="slide1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18.xml"/><Relationship Id="rId3" Type="http://schemas.openxmlformats.org/officeDocument/2006/relationships/slide" Target="slide5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.xml"/><Relationship Id="rId2" Type="http://schemas.openxmlformats.org/officeDocument/2006/relationships/image" Target="../media/image7.png"/><Relationship Id="rId16" Type="http://schemas.openxmlformats.org/officeDocument/2006/relationships/image" Target="../media/image9.jpeg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4" Type="http://schemas.openxmlformats.org/officeDocument/2006/relationships/image" Target="../media/image8.png"/><Relationship Id="rId9" Type="http://schemas.openxmlformats.org/officeDocument/2006/relationships/slide" Target="slide10.xml"/><Relationship Id="rId14" Type="http://schemas.openxmlformats.org/officeDocument/2006/relationships/slide" Target="slide16.xml"/><Relationship Id="rId22" Type="http://schemas.openxmlformats.org/officeDocument/2006/relationships/slide" Target="slide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3.xml"/><Relationship Id="rId3" Type="http://schemas.openxmlformats.org/officeDocument/2006/relationships/image" Target="../media/image10.png"/><Relationship Id="rId7" Type="http://schemas.openxmlformats.org/officeDocument/2006/relationships/slide" Target="slide38.xml"/><Relationship Id="rId12" Type="http://schemas.openxmlformats.org/officeDocument/2006/relationships/slide" Target="slide42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40.xml"/><Relationship Id="rId5" Type="http://schemas.openxmlformats.org/officeDocument/2006/relationships/slide" Target="slide33.xml"/><Relationship Id="rId10" Type="http://schemas.openxmlformats.org/officeDocument/2006/relationships/image" Target="../media/image11.png"/><Relationship Id="rId4" Type="http://schemas.openxmlformats.org/officeDocument/2006/relationships/slide" Target="slide28.xml"/><Relationship Id="rId9" Type="http://schemas.openxmlformats.org/officeDocument/2006/relationships/slide" Target="slide4.xml"/><Relationship Id="rId14" Type="http://schemas.openxmlformats.org/officeDocument/2006/relationships/slide" Target="slide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8.xml"/><Relationship Id="rId7" Type="http://schemas.openxmlformats.org/officeDocument/2006/relationships/slide" Target="slide5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10" Type="http://schemas.openxmlformats.org/officeDocument/2006/relationships/slide" Target="slide54.xml"/><Relationship Id="rId4" Type="http://schemas.openxmlformats.org/officeDocument/2006/relationships/slide" Target="slide46.xml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49.xml"/><Relationship Id="rId7" Type="http://schemas.openxmlformats.org/officeDocument/2006/relationships/slide" Target="slide5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10" Type="http://schemas.openxmlformats.org/officeDocument/2006/relationships/slide" Target="slide60.xml"/><Relationship Id="rId4" Type="http://schemas.openxmlformats.org/officeDocument/2006/relationships/slide" Target="slide58.xml"/><Relationship Id="rId9" Type="http://schemas.openxmlformats.org/officeDocument/2006/relationships/slide" Target="slide5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slide" Target="slide6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7.xml"/><Relationship Id="rId7" Type="http://schemas.openxmlformats.org/officeDocument/2006/relationships/slide" Target="slide7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3.xml"/><Relationship Id="rId5" Type="http://schemas.openxmlformats.org/officeDocument/2006/relationships/slide" Target="slide74.xml"/><Relationship Id="rId4" Type="http://schemas.openxmlformats.org/officeDocument/2006/relationships/slide" Target="slide72.xml"/><Relationship Id="rId9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archive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828800"/>
            <a:ext cx="9144000" cy="32766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77000" y="319445"/>
            <a:ext cx="2362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  <a:endParaRPr kumimoji="0" lang="en-US" sz="11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ادارة </a:t>
            </a:r>
            <a:r>
              <a:rPr kumimoji="0" lang="ar-SA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االتعليم</a:t>
            </a:r>
            <a:r>
              <a:rPr kumimoji="0" lang="ar-SA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بجدة </a:t>
            </a:r>
            <a:endParaRPr kumimoji="0" lang="en-US" sz="11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 مكتب</a:t>
            </a:r>
            <a:r>
              <a:rPr kumimoji="0" lang="ar-SA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تعليم خليص</a:t>
            </a:r>
            <a:endParaRPr kumimoji="0" lang="en-US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ابتدائية </a:t>
            </a:r>
            <a:r>
              <a:rPr lang="ar-S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ماود</a:t>
            </a:r>
            <a:r>
              <a:rPr kumimoji="0" lang="en-US" sz="11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en-US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248400" y="520568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أعدته الناسخة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سلمى الشيخ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52210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cap="all" dirty="0" smtClean="0">
                <a:ln w="3175" cmpd="sng">
                  <a:noFill/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ransparent"/>
                <a:ea typeface="Times New Roman" pitchFamily="18" charset="0"/>
                <a:cs typeface="Arial" pitchFamily="34" charset="0"/>
              </a:rPr>
              <a:t> </a:t>
            </a:r>
            <a:r>
              <a:rPr lang="ar-SA" b="1" cap="all" dirty="0" smtClean="0">
                <a:ln w="3175" cmpd="sng">
                  <a:noFill/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تحت إشراف قائدة المدرسة</a:t>
            </a:r>
          </a:p>
          <a:p>
            <a:r>
              <a:rPr lang="ar-SA" b="1" cap="all" dirty="0" smtClean="0">
                <a:ln w="3175" cmpd="sng">
                  <a:noFill/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T Bold Heading" pitchFamily="2" charset="-78"/>
              </a:rPr>
              <a:t>فاطمة سند الشيخ</a:t>
            </a:r>
            <a:endParaRPr lang="en-US" b="1" cap="all" dirty="0">
              <a:ln w="3175" cmpd="sng">
                <a:noFill/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325" y="6172200"/>
            <a:ext cx="59104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27688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@jedu.gov.sa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البريد الإلكتروني للمدرسة   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صورة 7" descr="C:\Users\dell\Desktop\MOELogo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49212"/>
            <a:ext cx="9155113" cy="68087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1211197">
            <a:off x="1465269" y="751390"/>
            <a:ext cx="37930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القبول والتسجيل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 rot="21001321">
            <a:off x="6222771" y="16004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 rot="15401033">
            <a:off x="5920292" y="2859964"/>
            <a:ext cx="2004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قي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 الطالبات</a:t>
            </a:r>
            <a:endParaRPr lang="ar-SA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715000" y="1676400"/>
            <a:ext cx="457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95800" y="1752600"/>
            <a:ext cx="3896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105400" y="1686580"/>
            <a:ext cx="381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877579" y="1828800"/>
            <a:ext cx="6182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358268" y="2860953"/>
            <a:ext cx="13067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تسجيل الطالبات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 rot="16200000">
            <a:off x="4383749" y="2886044"/>
            <a:ext cx="1905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سحب ملفات</a:t>
            </a:r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المنتظمات والمنازل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 rot="16200000">
            <a:off x="3302288" y="2886046"/>
            <a:ext cx="1752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ملفات الطالبات المنقطعات</a:t>
            </a:r>
            <a:endParaRPr lang="ar-SA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 rot="16200000">
            <a:off x="3850338" y="2855266"/>
            <a:ext cx="175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سحب ملفات المنقطعات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3352800" y="19050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 rot="16200000">
            <a:off x="2059633" y="2847946"/>
            <a:ext cx="152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استمارات الثانوية العامة</a:t>
            </a:r>
          </a:p>
        </p:txBody>
      </p:sp>
      <p:pic>
        <p:nvPicPr>
          <p:cNvPr id="24" name="Picture 2" descr="C:\Users\Owner\Desktop\Archiv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2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4876800"/>
            <a:ext cx="533400" cy="533400"/>
          </a:xfrm>
          <a:prstGeom prst="rect">
            <a:avLst/>
          </a:prstGeom>
          <a:noFill/>
        </p:spPr>
      </p:pic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3048000" y="1962090"/>
            <a:ext cx="381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7</a:t>
            </a:r>
            <a:endParaRPr lang="en-US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2209800" y="1992868"/>
            <a:ext cx="3913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9</a:t>
            </a:r>
            <a:endParaRPr lang="en-US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2580420" y="1962090"/>
            <a:ext cx="3913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8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1828800" y="2057400"/>
            <a:ext cx="4675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10</a:t>
            </a:r>
            <a:endParaRPr lang="en-US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 rot="16200000">
            <a:off x="2526808" y="2877188"/>
            <a:ext cx="13516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بيانات قبول الطالبات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 rot="16200000">
            <a:off x="1748353" y="2823648"/>
            <a:ext cx="14446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البيانات الشخصية للطالبة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 rot="16200000">
            <a:off x="1060966" y="2901434"/>
            <a:ext cx="1295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نماذج تسجيل طالبة</a:t>
            </a:r>
          </a:p>
        </p:txBody>
      </p:sp>
      <p:sp>
        <p:nvSpPr>
          <p:cNvPr id="31" name="Rectangle 30">
            <a:hlinkClick r:id="rId14" action="ppaction://hlinksldjump"/>
          </p:cNvPr>
          <p:cNvSpPr/>
          <p:nvPr/>
        </p:nvSpPr>
        <p:spPr>
          <a:xfrm rot="16200000">
            <a:off x="1274178" y="2809845"/>
            <a:ext cx="16001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اسماء طالبات المجموعة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2" name="Rectangle 31">
            <a:hlinkClick r:id="rId15" action="ppaction://hlinksldjump"/>
          </p:cNvPr>
          <p:cNvSpPr/>
          <p:nvPr/>
        </p:nvSpPr>
        <p:spPr>
          <a:xfrm>
            <a:off x="1447800" y="2069068"/>
            <a:ext cx="476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11</a:t>
            </a:r>
            <a:endParaRPr lang="en-US" sz="1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 rot="16200000">
            <a:off x="740777" y="2840623"/>
            <a:ext cx="1295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السجل الأكاديمي للطالبة</a:t>
            </a:r>
          </a:p>
        </p:txBody>
      </p:sp>
      <p:sp>
        <p:nvSpPr>
          <p:cNvPr id="44" name="Rectangle 43">
            <a:hlinkClick r:id="rId8" action="ppaction://hlinksldjump"/>
          </p:cNvPr>
          <p:cNvSpPr/>
          <p:nvPr/>
        </p:nvSpPr>
        <p:spPr>
          <a:xfrm rot="16200000">
            <a:off x="2985610" y="2881791"/>
            <a:ext cx="13484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أوامر القبول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5" name="Rectangle 44">
            <a:hlinkClick r:id="rId17" action="ppaction://hlinksldjump"/>
          </p:cNvPr>
          <p:cNvSpPr/>
          <p:nvPr/>
        </p:nvSpPr>
        <p:spPr>
          <a:xfrm>
            <a:off x="838200" y="2133600"/>
            <a:ext cx="476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13</a:t>
            </a:r>
            <a:endParaRPr lang="en-US" sz="1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6" name="Rectangle 45">
            <a:hlinkClick r:id="rId16" action="ppaction://hlinksldjump"/>
          </p:cNvPr>
          <p:cNvSpPr/>
          <p:nvPr/>
        </p:nvSpPr>
        <p:spPr>
          <a:xfrm>
            <a:off x="1143000" y="2099846"/>
            <a:ext cx="476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12</a:t>
            </a:r>
            <a:endParaRPr lang="en-US" sz="1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8" name="Rectangle 47">
            <a:hlinkClick r:id="rId17" action="ppaction://hlinksldjump"/>
          </p:cNvPr>
          <p:cNvSpPr/>
          <p:nvPr/>
        </p:nvSpPr>
        <p:spPr>
          <a:xfrm rot="16200000">
            <a:off x="435978" y="2840624"/>
            <a:ext cx="1295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حذف </a:t>
            </a:r>
            <a:r>
              <a:rPr lang="ar-SA" sz="1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واضافة</a:t>
            </a:r>
            <a:r>
              <a:rPr lang="ar-SA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المقررات</a:t>
            </a:r>
          </a:p>
        </p:txBody>
      </p:sp>
      <p:pic>
        <p:nvPicPr>
          <p:cNvPr id="34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35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36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37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38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4267200"/>
            <a:ext cx="381000" cy="381000"/>
          </a:xfrm>
          <a:prstGeom prst="rect">
            <a:avLst/>
          </a:prstGeom>
          <a:noFill/>
        </p:spPr>
      </p:pic>
      <p:pic>
        <p:nvPicPr>
          <p:cNvPr id="39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267200"/>
            <a:ext cx="457200" cy="457200"/>
          </a:xfrm>
          <a:prstGeom prst="rect">
            <a:avLst/>
          </a:prstGeom>
          <a:noFill/>
        </p:spPr>
      </p:pic>
      <p:pic>
        <p:nvPicPr>
          <p:cNvPr id="40" name="Picture 2" descr="C:\Users\Owner\Desktop\Archiv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24200" y="4191000"/>
            <a:ext cx="381000" cy="381000"/>
          </a:xfrm>
          <a:prstGeom prst="rect">
            <a:avLst/>
          </a:prstGeom>
          <a:noFill/>
        </p:spPr>
      </p:pic>
      <p:pic>
        <p:nvPicPr>
          <p:cNvPr id="41" name="Picture 2" descr="C:\Users\Owner\Desktop\Archiv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7000" y="4114800"/>
            <a:ext cx="381000" cy="381000"/>
          </a:xfrm>
          <a:prstGeom prst="rect">
            <a:avLst/>
          </a:prstGeom>
          <a:noFill/>
        </p:spPr>
      </p:pic>
      <p:pic>
        <p:nvPicPr>
          <p:cNvPr id="42" name="Picture 2" descr="C:\Users\Owner\Desktop\Archiv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81200" y="4038600"/>
            <a:ext cx="304800" cy="304800"/>
          </a:xfrm>
          <a:prstGeom prst="rect">
            <a:avLst/>
          </a:prstGeom>
          <a:noFill/>
        </p:spPr>
      </p:pic>
      <p:pic>
        <p:nvPicPr>
          <p:cNvPr id="43" name="Picture 2" descr="C:\Users\Owner\Desktop\Archive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4114800"/>
            <a:ext cx="304800" cy="304800"/>
          </a:xfrm>
          <a:prstGeom prst="rect">
            <a:avLst/>
          </a:prstGeom>
          <a:noFill/>
        </p:spPr>
      </p:pic>
      <p:pic>
        <p:nvPicPr>
          <p:cNvPr id="47" name="Picture 2" descr="C:\Users\Owner\Desktop\Archive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3886200"/>
            <a:ext cx="304800" cy="304800"/>
          </a:xfrm>
          <a:prstGeom prst="rect">
            <a:avLst/>
          </a:prstGeom>
          <a:noFill/>
        </p:spPr>
      </p:pic>
      <p:pic>
        <p:nvPicPr>
          <p:cNvPr id="49" name="Picture 2" descr="C:\Users\Owner\Desktop\Archive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95400" y="3962400"/>
            <a:ext cx="304800" cy="304800"/>
          </a:xfrm>
          <a:prstGeom prst="rect">
            <a:avLst/>
          </a:prstGeom>
          <a:noFill/>
        </p:spPr>
      </p:pic>
      <p:pic>
        <p:nvPicPr>
          <p:cNvPr id="50" name="Picture 2" descr="C:\Users\Owner\Desktop\Archive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4038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تحويل الطالبات الة الوكيلة والمرشدة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غياب الطالبات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743200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اشعارات الغياب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استئذان الطالبات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667000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47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123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3289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النشاط الطلابي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النشاط الغير صفي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 )           رقم الارشفة (    )           مدة الحفظ ( 3سنوات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78087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74289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051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النشاط الطلابي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حضور الطالبات 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للمجالات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 موافقة اولياء الامور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اعداد الجداول والاحتياط والمناوبة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</a:t>
            </a:r>
            <a:r>
              <a:rPr kumimoji="0" lang="ar-SA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جدو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ل الحصص الدراسية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اعداد الجداول والاحتياط والمناوبة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(جدول توزيع حصص الانتظار/ سجل</a:t>
            </a:r>
            <a:r>
              <a:rPr kumimoji="0" lang="ar-SA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حصص الانتظار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اعداد الجداول والاحتياط والمناوبة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الاشراف اليومي/</a:t>
            </a:r>
            <a:r>
              <a:rPr kumimoji="0" lang="ar-SA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سجل المناوبة اليومية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الكتب المدرسية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تسليم الكتب الدراسية للطلاب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 )           رقم الارشفة ( 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708921" y="797556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الإرشاد الطلابي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239104" y="16394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23474" y="3034265"/>
            <a:ext cx="2421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لجنة توجيه وإرشاد الطالبات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410979" y="1752600"/>
            <a:ext cx="6944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029200" y="1686580"/>
            <a:ext cx="685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 rot="16200000">
            <a:off x="5097044" y="2843892"/>
            <a:ext cx="18822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مخالفات الطالبات السلوكية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 rot="16200000">
            <a:off x="4660750" y="2878586"/>
            <a:ext cx="1342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البرامج الارشادية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 rot="16200000">
            <a:off x="3714065" y="2886046"/>
            <a:ext cx="20574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الطلاب المستحقين للإعانة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8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6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1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الكتب المدرسية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محاضر وبيانات المستلمة</a:t>
            </a:r>
            <a:r>
              <a:rPr kumimoji="0" lang="ar-SA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وحصر العجز والزيادة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الصيانة والنظافة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تقارير الصيانة الدوري وملف خطاب طلب صيانة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الصيانة والنظافة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مخاطبات الصيانة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 )           رقم الارشفة (    )           مدة الحفظ ( سنتان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النقل المدرسي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القوائم والتقارير والمتابعة الدورية لمستخدمي النقل المدرسي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الامن والسلامة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(ملف استمارات تقويم السلامة</a:t>
            </a:r>
            <a:r>
              <a:rPr kumimoji="0" lang="ar-SA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بالمدرسة وملف التقارير والمحاضر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( 3سنوات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238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000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1405116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الامن والسلامة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الامن والسلامة بالمدرسة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pic>
        <p:nvPicPr>
          <p:cNvPr id="15" name="صورة 14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23910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6235576" y="2823146"/>
            <a:ext cx="1367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عهدة 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المكتبة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 rot="21211197">
            <a:off x="553156" y="751390"/>
            <a:ext cx="5617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المكتبة ومصادر التعلم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 rot="16200000">
            <a:off x="5288607" y="2819378"/>
            <a:ext cx="14991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استعارة الكتب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 rot="16200000">
            <a:off x="4584609" y="2816973"/>
            <a:ext cx="1494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المترددات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6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168994" y="857522"/>
            <a:ext cx="37609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سجلات الزائرات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528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6084685" y="2986935"/>
            <a:ext cx="1638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زيارة المشرفات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8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239104" y="16394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856640" y="3055788"/>
            <a:ext cx="2164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بطاقات </a:t>
            </a:r>
            <a:r>
              <a:rPr lang="ar-SA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الآداء</a:t>
            </a:r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الوظيفي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 rot="21211197">
            <a:off x="727049" y="837405"/>
            <a:ext cx="50289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أعمال مديرة المدرسة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410979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953000" y="167640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877579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 rot="16200000">
            <a:off x="5031251" y="2852387"/>
            <a:ext cx="1960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متابعة المديرة للموظفات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 rot="16200000">
            <a:off x="4450757" y="2829201"/>
            <a:ext cx="1762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الاجتماعات المدرسية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 rot="16200000">
            <a:off x="4021240" y="2846948"/>
            <a:ext cx="1492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النشرات الداخلية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 rot="16200000">
            <a:off x="3320588" y="2877932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المجلس واللجان وتوزيع العمل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Action Button: Return 20">
            <a:hlinkClick r:id="rId8" action="ppaction://hlinksldjump" highlightClick="1"/>
          </p:cNvPr>
          <p:cNvSpPr/>
          <p:nvPr/>
        </p:nvSpPr>
        <p:spPr>
          <a:xfrm>
            <a:off x="6705600" y="2819400"/>
            <a:ext cx="609600" cy="1524000"/>
          </a:xfrm>
          <a:prstGeom prst="actionButtonRetur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C:\Users\Owner\Desktop\Archiv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20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22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267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239104" y="16766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22453" y="2987622"/>
            <a:ext cx="23743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استمارات تشخيص الواقع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249786" y="2852239"/>
            <a:ext cx="15648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الخطة التشغيلية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 rot="21211197">
            <a:off x="1504539" y="751390"/>
            <a:ext cx="37144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الخطة المدرسية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6766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6037737" y="2982781"/>
            <a:ext cx="1737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الكراس الإحصائي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 rot="21211197">
            <a:off x="2006277" y="751390"/>
            <a:ext cx="2710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الإحصائيات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9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402748" y="797556"/>
            <a:ext cx="391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الاتصالات الإدارية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884174" y="3088310"/>
            <a:ext cx="2111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قيد المعاملات الصادرة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410979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877579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125832" y="2864788"/>
            <a:ext cx="177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تسليم المعاملات الصادرة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 rot="16200000">
            <a:off x="4445610" y="2878208"/>
            <a:ext cx="1781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قيد المعاملات الواردة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 rot="16200000">
            <a:off x="3312227" y="2850557"/>
            <a:ext cx="1762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حفظ المعاملات الصادرة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 rot="16200000">
            <a:off x="3736035" y="2817168"/>
            <a:ext cx="1981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إستلام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المعاملات الواردة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3352800" y="1828801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 rot="16200000">
            <a:off x="2814088" y="2809622"/>
            <a:ext cx="16914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حفظ المعاملات الواردة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4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25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6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7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2" descr="C:\Users\Owner\Desktop\Archiv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4267200"/>
            <a:ext cx="381000" cy="381000"/>
          </a:xfrm>
          <a:prstGeom prst="rect">
            <a:avLst/>
          </a:prstGeom>
          <a:noFill/>
        </p:spPr>
      </p:pic>
      <p:pic>
        <p:nvPicPr>
          <p:cNvPr id="29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267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451370" y="797556"/>
            <a:ext cx="5820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متابعة تأخر وغياب الطالبات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974745" y="3088310"/>
            <a:ext cx="1930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تأخر الطالبات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410979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877579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070532" y="2864788"/>
            <a:ext cx="18822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تحويل الطالبات الى الوكيلة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 rot="16200000">
            <a:off x="4586428" y="2847431"/>
            <a:ext cx="1519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غياب الطالبات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 rot="16200000">
            <a:off x="3477339" y="2819780"/>
            <a:ext cx="14318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اشعارات الغياب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 rot="16200000">
            <a:off x="3850334" y="2824491"/>
            <a:ext cx="17526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استئذان الطالبات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7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5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7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267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773044" y="797556"/>
            <a:ext cx="3177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النشاط الطلابي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48091" y="3001081"/>
            <a:ext cx="2332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النشاط الغير صفي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054503" y="2864788"/>
            <a:ext cx="19143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حضور الطالبات للمجالات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ث 61 بجدة\ماما\الأيقونات\التركي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152400"/>
            <a:ext cx="37337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spc="50" dirty="0" smtClean="0">
                <a:ln w="11430">
                  <a:solidFill>
                    <a:srgbClr val="336600"/>
                  </a:solidFill>
                </a:ln>
                <a:solidFill>
                  <a:srgbClr val="E67C08"/>
                </a:solidFill>
                <a:effectLst>
                  <a:glow rad="101600">
                    <a:srgbClr val="3366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Kufi Extended Outline" pitchFamily="82" charset="-78"/>
              </a:rPr>
              <a:t>طريقة حفظ </a:t>
            </a:r>
          </a:p>
          <a:p>
            <a:pPr algn="ctr"/>
            <a:r>
              <a:rPr lang="ar-SA" sz="4800" b="1" spc="50" dirty="0" smtClean="0">
                <a:ln w="11430">
                  <a:solidFill>
                    <a:srgbClr val="336600"/>
                  </a:solidFill>
                </a:ln>
                <a:solidFill>
                  <a:srgbClr val="E67C08"/>
                </a:solidFill>
                <a:effectLst>
                  <a:glow rad="101600">
                    <a:srgbClr val="3366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Kufi Extended Outline" pitchFamily="82" charset="-78"/>
              </a:rPr>
              <a:t>السجلات</a:t>
            </a:r>
          </a:p>
          <a:p>
            <a:pPr algn="ctr"/>
            <a:r>
              <a:rPr lang="ar-SA" sz="4800" b="1" spc="50" dirty="0" smtClean="0">
                <a:ln w="11430">
                  <a:solidFill>
                    <a:srgbClr val="336600"/>
                  </a:solidFill>
                </a:ln>
                <a:solidFill>
                  <a:srgbClr val="E67C08"/>
                </a:solidFill>
                <a:effectLst>
                  <a:glow rad="101600">
                    <a:srgbClr val="3366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Kufi Extended Outline" pitchFamily="82" charset="-78"/>
              </a:rPr>
              <a:t> في الأرشيف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3505200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50" dirty="0" smtClean="0">
                <a:ln w="11430">
                  <a:solidFill>
                    <a:srgbClr val="E67C08"/>
                  </a:solidFill>
                </a:ln>
                <a:solidFill>
                  <a:srgbClr val="3366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Kufi Extended Outline" pitchFamily="82" charset="-78"/>
              </a:rPr>
              <a:t>وطريقة الوصول إليها</a:t>
            </a:r>
            <a:endParaRPr lang="en-US" sz="4800" b="1" spc="50" dirty="0">
              <a:ln w="11430">
                <a:solidFill>
                  <a:srgbClr val="E67C08"/>
                </a:solidFill>
              </a:ln>
              <a:solidFill>
                <a:srgbClr val="3366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Kufi Extended Outline" pitchFamily="8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654952" y="797556"/>
            <a:ext cx="541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رعاية الطالبات الموهوبات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 rot="20769440">
            <a:off x="6239104" y="16004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 rot="15401033">
            <a:off x="5680595" y="3057818"/>
            <a:ext cx="2518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بيانات الطالبات الموهوبات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 rot="16200000">
            <a:off x="5237244" y="2803234"/>
            <a:ext cx="15488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رعاية الموهوبات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90696" y="843722"/>
            <a:ext cx="6542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أعداد الجداول </a:t>
            </a:r>
            <a:r>
              <a:rPr lang="ar-S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والإحتياط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والمناوبة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6072347" y="2850134"/>
            <a:ext cx="1670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جدول الحصص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143468" y="2864788"/>
            <a:ext cx="1736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جدول حصص الانتظار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 rot="16200000">
            <a:off x="4340615" y="2791416"/>
            <a:ext cx="1991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الإشراف والمناوبة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558242" y="797556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الكتب المدرسية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929062" y="2944743"/>
            <a:ext cx="2021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تسليم الكتب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056905" y="2864788"/>
            <a:ext cx="19094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محاضر وحصر العجز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561448" y="797556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الصيانة والنظافة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909823" y="3088310"/>
            <a:ext cx="2060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تقارير الصيانة الدوري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068929" y="2834011"/>
            <a:ext cx="1885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مخاطبات الصيانة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720144" y="797556"/>
            <a:ext cx="32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النقل المدرسي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940283" y="3088310"/>
            <a:ext cx="1999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متابعة النقل المدرسي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9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837964" y="797556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الامن والسلامة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807233" y="3010786"/>
            <a:ext cx="2265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استمارات تقويم السلامة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102592" y="2864788"/>
            <a:ext cx="1818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الامن والسلامة بالمدرسة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282527" y="797556"/>
            <a:ext cx="415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المختبرات والمعامل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 rot="15401033">
            <a:off x="5999593" y="3088310"/>
            <a:ext cx="18806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جرد المختبر والمعامل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4410979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953000" y="16865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 rot="16200000">
            <a:off x="5136255" y="2834011"/>
            <a:ext cx="1750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حصر النواقص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 rot="16200000">
            <a:off x="4419966" y="2922268"/>
            <a:ext cx="18325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الخطة الفصلية للتجارب العملية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 rot="16200000">
            <a:off x="3736035" y="2817168"/>
            <a:ext cx="1981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تنفيذ التجارب العملية</a:t>
            </a:r>
            <a:endParaRPr lang="en-US" sz="2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7" name="Picture 2" descr="C:\Users\Owner\Desktop\Archiv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0" name="Picture 2" descr="C:\Users\Owner\Desktop\Archiv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384846" y="843722"/>
            <a:ext cx="59538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اتجاهات المتعلمين نحو المدرسة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 rot="20769440">
            <a:off x="6302434" y="1715650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 rot="15401033">
            <a:off x="5838490" y="3056567"/>
            <a:ext cx="22028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اتجاهات المتعلمين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57150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 rot="16200000">
            <a:off x="4975154" y="2847466"/>
            <a:ext cx="20730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 خلاصة الاستطلاعات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" descr="C:\Users\Owner\Desktop\Archiv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9138" y="6197025"/>
            <a:ext cx="7755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</a:t>
            </a:r>
            <a:r>
              <a:rPr lang="ar-SA" sz="1600" b="1" dirty="0" err="1" smtClean="0">
                <a:latin typeface="Arabic Transparent"/>
                <a:cs typeface="Arial" pitchFamily="34" charset="0"/>
              </a:rPr>
              <a:t>الشيخ..سلمى</a:t>
            </a:r>
            <a:r>
              <a:rPr lang="ar-SA" sz="1600" b="1" dirty="0" smtClean="0">
                <a:latin typeface="Arabic Transparent"/>
                <a:cs typeface="Arial" pitchFamily="34" charset="0"/>
              </a:rPr>
              <a:t>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32829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 حضور وانصراف الموظفات 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(1/1 </a:t>
            </a:r>
            <a:r>
              <a:rPr lang="ar-SA" sz="2400" b="1" dirty="0" smtClean="0">
                <a:solidFill>
                  <a:srgbClr val="FF0000"/>
                </a:solidFill>
              </a:rPr>
              <a:t>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9138" y="6197025"/>
            <a:ext cx="7755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</a:t>
            </a:r>
            <a:r>
              <a:rPr lang="ar-SA" sz="1600" b="1" dirty="0" err="1" smtClean="0">
                <a:latin typeface="Arabic Transparent"/>
                <a:cs typeface="Arial" pitchFamily="34" charset="0"/>
              </a:rPr>
              <a:t>الشيخ..سلمى</a:t>
            </a:r>
            <a:r>
              <a:rPr lang="ar-SA" sz="1600" b="1" dirty="0" smtClean="0">
                <a:latin typeface="Arabic Transparent"/>
                <a:cs typeface="Arial" pitchFamily="34" charset="0"/>
              </a:rPr>
              <a:t>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51829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 حضور وانصراف الموظفات 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(1/1 </a:t>
            </a:r>
            <a:r>
              <a:rPr lang="ar-SA" sz="2400" b="1" dirty="0" smtClean="0">
                <a:solidFill>
                  <a:srgbClr val="FF0000"/>
                </a:solidFill>
              </a:rPr>
              <a:t>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6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D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Owner\Desktop\almstba.com_1350130578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"/>
            <a:ext cx="518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1295400"/>
            <a:ext cx="39597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8800" b="1" cap="none" spc="0" dirty="0" smtClean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PT Bold Arch" pitchFamily="2" charset="-78"/>
              </a:rPr>
              <a:t>اقســـام</a:t>
            </a:r>
          </a:p>
          <a:p>
            <a:pPr algn="ctr"/>
            <a:endParaRPr lang="ar-SA" sz="4000" b="1" dirty="0" smtClean="0">
              <a:ln>
                <a:solidFill>
                  <a:srgbClr val="336600"/>
                </a:solidFill>
              </a:ln>
              <a:solidFill>
                <a:srgbClr val="3366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PT Bold Arch" pitchFamily="2" charset="-78"/>
            </a:endParaRPr>
          </a:p>
          <a:p>
            <a:pPr algn="ctr"/>
            <a:r>
              <a:rPr lang="ar-SA" sz="8800" b="1" dirty="0" smtClean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PT Bold Arch" pitchFamily="2" charset="-78"/>
              </a:rPr>
              <a:t>الأرشيف</a:t>
            </a:r>
            <a:endParaRPr lang="en-US" sz="8800" b="1" cap="none" spc="0" dirty="0">
              <a:ln>
                <a:solidFill>
                  <a:srgbClr val="336600"/>
                </a:solidFill>
              </a:ln>
              <a:solidFill>
                <a:srgbClr val="3366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PT Bold Arc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9138" y="6197025"/>
            <a:ext cx="7755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</a:t>
            </a:r>
            <a:r>
              <a:rPr lang="ar-SA" sz="1600" b="1" dirty="0" err="1" smtClean="0">
                <a:latin typeface="Arabic Transparent"/>
                <a:cs typeface="Arial" pitchFamily="34" charset="0"/>
              </a:rPr>
              <a:t>الشيخ..سلمى</a:t>
            </a:r>
            <a:r>
              <a:rPr lang="ar-SA" sz="1600" b="1" dirty="0" smtClean="0">
                <a:latin typeface="Arabic Transparent"/>
                <a:cs typeface="Arial" pitchFamily="34" charset="0"/>
              </a:rPr>
              <a:t>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51829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 حضور وانصراف الموظفات 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(1/1 </a:t>
            </a:r>
            <a:r>
              <a:rPr lang="ar-SA" sz="2400" b="1" dirty="0" smtClean="0">
                <a:solidFill>
                  <a:srgbClr val="FF0000"/>
                </a:solidFill>
              </a:rPr>
              <a:t>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6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9138" y="6197025"/>
            <a:ext cx="7755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</a:t>
            </a:r>
            <a:r>
              <a:rPr lang="ar-SA" sz="1600" b="1" dirty="0" err="1" smtClean="0">
                <a:latin typeface="Arabic Transparent"/>
                <a:cs typeface="Arial" pitchFamily="34" charset="0"/>
              </a:rPr>
              <a:t>الشيخ..سلمى</a:t>
            </a:r>
            <a:r>
              <a:rPr lang="ar-SA" sz="1600" b="1" dirty="0" smtClean="0">
                <a:latin typeface="Arabic Transparent"/>
                <a:cs typeface="Arial" pitchFamily="34" charset="0"/>
              </a:rPr>
              <a:t>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2370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ملفات التقارير الطبية للموظفات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( </a:t>
            </a:r>
            <a:r>
              <a:rPr lang="ar-SA" sz="2400" b="1" dirty="0" smtClean="0">
                <a:solidFill>
                  <a:srgbClr val="FF0000"/>
                </a:solidFill>
              </a:rPr>
              <a:t>2/1)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06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9138" y="6197025"/>
            <a:ext cx="7755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</a:t>
            </a:r>
            <a:r>
              <a:rPr lang="ar-SA" sz="1600" b="1" dirty="0" err="1" smtClean="0">
                <a:latin typeface="Arabic Transparent"/>
                <a:cs typeface="Arial" pitchFamily="34" charset="0"/>
              </a:rPr>
              <a:t>الشيخ..سلمى</a:t>
            </a:r>
            <a:r>
              <a:rPr lang="ar-SA" sz="1600" b="1" dirty="0" smtClean="0">
                <a:latin typeface="Arabic Transparent"/>
                <a:cs typeface="Arial" pitchFamily="34" charset="0"/>
              </a:rPr>
              <a:t>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05198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rgbClr val="33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سجل حصر الغياب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للموظفات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( </a:t>
            </a:r>
            <a:r>
              <a:rPr lang="ar-SA" sz="2400" b="1" dirty="0" smtClean="0">
                <a:solidFill>
                  <a:srgbClr val="FF0000"/>
                </a:solidFill>
              </a:rPr>
              <a:t>3/1)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7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36733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سجل حصر الاجازات الاضطرارية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(4/1 </a:t>
            </a:r>
            <a:r>
              <a:rPr lang="ar-SA" sz="2400" b="1" dirty="0" smtClean="0">
                <a:solidFill>
                  <a:srgbClr val="FF0000"/>
                </a:solidFill>
              </a:rPr>
              <a:t>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مدة الحفظ ( 3سنوات)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2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68950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000" b="1" dirty="0">
                <a:solidFill>
                  <a:srgbClr val="336600"/>
                </a:solidFill>
              </a:rPr>
              <a:t>سجل حصر دقائق التأخير للموظفات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( </a:t>
            </a:r>
            <a:r>
              <a:rPr lang="ar-SA" sz="2400" b="1" dirty="0" smtClean="0">
                <a:solidFill>
                  <a:srgbClr val="FF0000"/>
                </a:solidFill>
              </a:rPr>
              <a:t>5/1)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مدة الحفظ ( 3سنوات)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8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75178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000" b="1" dirty="0">
                <a:solidFill>
                  <a:srgbClr val="336600"/>
                </a:solidFill>
              </a:rPr>
              <a:t>سجل حصر الخروج الاضطراري للموظفات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(6/1 </a:t>
            </a:r>
            <a:r>
              <a:rPr lang="ar-SA" sz="2400" b="1" dirty="0" smtClean="0">
                <a:solidFill>
                  <a:srgbClr val="FF0000"/>
                </a:solidFill>
              </a:rPr>
              <a:t>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مدة الحفظ ( 3سنوات)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2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51892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000" b="1" dirty="0">
                <a:solidFill>
                  <a:srgbClr val="336600"/>
                </a:solidFill>
              </a:rPr>
              <a:t>ملف قرار حسم التأخير والخروج المبكر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(7/1 </a:t>
            </a:r>
            <a:r>
              <a:rPr lang="ar-SA" sz="2400" b="1" dirty="0" smtClean="0">
                <a:solidFill>
                  <a:srgbClr val="FF0000"/>
                </a:solidFill>
              </a:rPr>
              <a:t>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مدة الحفظ ( دائم)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7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14848"/>
              </p:ext>
            </p:extLst>
          </p:nvPr>
        </p:nvGraphicFramePr>
        <p:xfrm>
          <a:off x="381000" y="2362200"/>
          <a:ext cx="8458201" cy="3735173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7"/>
                <a:gridCol w="1656115"/>
                <a:gridCol w="749398"/>
                <a:gridCol w="737555"/>
                <a:gridCol w="1078498"/>
                <a:gridCol w="1316864"/>
              </a:tblGrid>
              <a:tr h="6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latin typeface="Times New Roman"/>
                        <a:ea typeface="Times New Roman"/>
                        <a:cs typeface="Simple Bold Jut Out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33845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دوام الموظفات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000" b="1" dirty="0" smtClean="0">
                <a:solidFill>
                  <a:srgbClr val="336600"/>
                </a:solidFill>
              </a:rPr>
              <a:t>ملف قرار حسم الغياب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)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(9/1)      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   </a:t>
            </a:r>
            <a:r>
              <a:rPr lang="ar-SA" sz="2400" b="1" dirty="0" smtClean="0">
                <a:solidFill>
                  <a:srgbClr val="FF0000"/>
                </a:solidFill>
              </a:rPr>
              <a:t>مدة الحفظ ( </a:t>
            </a:r>
            <a:r>
              <a:rPr lang="ar-SA" sz="2400" b="1" dirty="0" smtClean="0">
                <a:solidFill>
                  <a:srgbClr val="FF0000"/>
                </a:solidFill>
              </a:rPr>
              <a:t>دائم</a:t>
            </a:r>
            <a:r>
              <a:rPr lang="ar-SA" sz="2400" b="1" dirty="0" smtClean="0">
                <a:solidFill>
                  <a:srgbClr val="FF0000"/>
                </a:solidFill>
              </a:rPr>
              <a:t>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3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صورة 13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0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87225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سجل الصندوق المدرسي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وفواتيره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1/2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)     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56288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سجل الصندوق المدرسي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وفواتيره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1/2)     </a:t>
            </a:r>
            <a:r>
              <a:rPr lang="ar-SA" sz="2400" b="1" dirty="0" smtClean="0">
                <a:solidFill>
                  <a:srgbClr val="FF0000"/>
                </a:solidFill>
              </a:rPr>
              <a:t>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0400" y="1219200"/>
            <a:ext cx="55626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C:\Users\Owner\Desktop\folder-icon-512x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9686" y="4929985"/>
            <a:ext cx="990600" cy="990600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9532774" y="5064204"/>
            <a:ext cx="889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r>
              <a:rPr lang="ar-SA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دوام</a:t>
            </a:r>
          </a:p>
          <a:p>
            <a:pPr algn="ctr"/>
            <a:r>
              <a:rPr lang="ar-SA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الموظفات</a:t>
            </a:r>
            <a:endParaRPr lang="en-US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" name="Picture 4" descr="C:\Users\Owner\Desktop\folder-icon-512x51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2468" y="3844378"/>
            <a:ext cx="990600" cy="990600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9444981" y="4016513"/>
            <a:ext cx="958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ar-SA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الموارد </a:t>
            </a:r>
          </a:p>
          <a:p>
            <a:pPr algn="ctr"/>
            <a:r>
              <a:rPr lang="ar-SA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المالية</a:t>
            </a:r>
            <a:endParaRPr lang="en-US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" name="Picture 4" descr="C:\Users\Owner\Desktop\folder-icon-512x51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3420" y="2518063"/>
            <a:ext cx="990600" cy="990600"/>
          </a:xfrm>
          <a:prstGeom prst="rect">
            <a:avLst/>
          </a:prstGeom>
          <a:noFill/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9501436" y="2690198"/>
            <a:ext cx="889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r>
              <a:rPr lang="ar-SA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العهده</a:t>
            </a:r>
          </a:p>
          <a:p>
            <a:pPr algn="ctr"/>
            <a:r>
              <a:rPr lang="ar-SA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المدرسية</a:t>
            </a:r>
            <a:endParaRPr lang="en-US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6" name="Picture 4" descr="C:\Users\Owner\Desktop\folder-icon-512x51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3420" y="1409700"/>
            <a:ext cx="990600" cy="990600"/>
          </a:xfrm>
          <a:prstGeom prst="rect">
            <a:avLst/>
          </a:prstGeom>
          <a:noFill/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9473727" y="1548826"/>
            <a:ext cx="889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r>
              <a:rPr lang="ar-SA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احوال</a:t>
            </a:r>
          </a:p>
          <a:p>
            <a:pPr algn="ctr"/>
            <a:r>
              <a:rPr lang="ar-SA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الموظفات</a:t>
            </a:r>
            <a:endParaRPr lang="en-US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" name="Picture 4" descr="C:\Users\Owner\Desktop\folder-icon-512x51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0640" y="158262"/>
            <a:ext cx="990600" cy="984738"/>
          </a:xfrm>
          <a:prstGeom prst="rect">
            <a:avLst/>
          </a:prstGeom>
          <a:noFill/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9346705" y="306868"/>
            <a:ext cx="9557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التقويم 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والاختبارات</a:t>
            </a:r>
          </a:p>
        </p:txBody>
      </p:sp>
      <p:pic>
        <p:nvPicPr>
          <p:cNvPr id="16" name="Picture 4" descr="C:\Users\Owner\Desktop\folder-icon-512x51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00200" y="4953000"/>
            <a:ext cx="990600" cy="990600"/>
          </a:xfrm>
          <a:prstGeom prst="rect">
            <a:avLst/>
          </a:prstGeom>
          <a:noFill/>
        </p:spPr>
      </p:pic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-1459513" y="5181600"/>
            <a:ext cx="80823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r>
              <a:rPr lang="ar-SA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القبول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والتسجيل</a:t>
            </a:r>
            <a:endParaRPr lang="en-US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Picture 4" descr="C:\Users\Owner\Desktop\folder-icon-512x51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5609" y="3813600"/>
            <a:ext cx="990600" cy="990600"/>
          </a:xfrm>
          <a:prstGeom prst="rect">
            <a:avLst/>
          </a:prstGeom>
          <a:noFill/>
        </p:spPr>
      </p:pic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-1590654" y="4016513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r>
              <a:rPr lang="ar-SA" sz="16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الارشاد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الطلابي</a:t>
            </a:r>
            <a:endParaRPr lang="en-US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Picture 4" descr="C:\Users\Owner\Desktop\folder-icon-512x512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41878" y="2704053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-1526516" y="2923888"/>
            <a:ext cx="8258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سجلات 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الزائرات</a:t>
            </a:r>
            <a:endParaRPr lang="en-US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4" descr="C:\Users\Owner\Desktop\folder-icon-512x512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6294" y="1376691"/>
            <a:ext cx="990600" cy="990600"/>
          </a:xfrm>
          <a:prstGeom prst="rect">
            <a:avLst/>
          </a:prstGeom>
          <a:noFill/>
        </p:spPr>
      </p:pic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-1619625" y="1628001"/>
            <a:ext cx="10294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r>
              <a:rPr lang="ar-SA" sz="14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أعمال</a:t>
            </a:r>
          </a:p>
          <a:p>
            <a:pPr algn="ctr"/>
            <a:r>
              <a:rPr lang="ar-SA" sz="14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مديرة المدرسة</a:t>
            </a:r>
          </a:p>
        </p:txBody>
      </p:sp>
      <p:pic>
        <p:nvPicPr>
          <p:cNvPr id="12" name="Picture 4" descr="C:\Users\Owner\Desktop\folder-icon-512x512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11548" y="2463"/>
            <a:ext cx="990600" cy="990600"/>
          </a:xfrm>
          <a:prstGeom prst="rect">
            <a:avLst/>
          </a:prstGeom>
          <a:noFill/>
        </p:spPr>
      </p:pic>
      <p:sp>
        <p:nvSpPr>
          <p:cNvPr id="33" name="Rectangle 32">
            <a:hlinkClick r:id="rId13" action="ppaction://hlinksldjump"/>
          </p:cNvPr>
          <p:cNvSpPr/>
          <p:nvPr/>
        </p:nvSpPr>
        <p:spPr>
          <a:xfrm>
            <a:off x="-1314862" y="195195"/>
            <a:ext cx="792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الخطة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التشغيلية</a:t>
            </a:r>
            <a:endParaRPr lang="en-US" sz="1600" b="1" dirty="0">
              <a:ln w="19050">
                <a:solidFill>
                  <a:schemeClr val="accent3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4" descr="C:\Users\Owner\Desktop\folder-icon-512x512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2926" y="6771013"/>
            <a:ext cx="990600" cy="990600"/>
          </a:xfrm>
          <a:prstGeom prst="rect">
            <a:avLst/>
          </a:prstGeom>
          <a:noFill/>
        </p:spPr>
      </p:pic>
      <p:sp>
        <p:nvSpPr>
          <p:cNvPr id="31" name="Rectangle 30">
            <a:hlinkClick r:id="rId14" action="ppaction://hlinksldjump"/>
          </p:cNvPr>
          <p:cNvSpPr/>
          <p:nvPr/>
        </p:nvSpPr>
        <p:spPr>
          <a:xfrm>
            <a:off x="7609951" y="7027902"/>
            <a:ext cx="883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11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الكراس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الاحصائي</a:t>
            </a:r>
          </a:p>
        </p:txBody>
      </p:sp>
      <p:pic>
        <p:nvPicPr>
          <p:cNvPr id="11" name="Picture 4" descr="C:\Users\Owner\Desktop\folder-icon-512x512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7074" y="6874057"/>
            <a:ext cx="990600" cy="990600"/>
          </a:xfrm>
          <a:prstGeom prst="rect">
            <a:avLst/>
          </a:prstGeom>
          <a:noFill/>
        </p:spPr>
      </p:pic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5621419" y="7103242"/>
            <a:ext cx="998992" cy="5693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12</a:t>
            </a:r>
            <a:r>
              <a:rPr lang="ar-SA" sz="15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الاتصالات</a:t>
            </a:r>
          </a:p>
          <a:p>
            <a:pPr algn="ctr"/>
            <a:r>
              <a:rPr lang="ar-SA" sz="15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الادارية</a:t>
            </a:r>
          </a:p>
        </p:txBody>
      </p:sp>
      <p:pic>
        <p:nvPicPr>
          <p:cNvPr id="5" name="Picture 2" descr="C:\Users\Owner\Desktop\Mosaic-Data-Archive-For-Professional-Photographer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600200" cy="1540318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064877" y="5710535"/>
            <a:ext cx="56283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3175">
                  <a:solidFill>
                    <a:srgbClr val="3366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27688</a:t>
            </a:r>
            <a:r>
              <a:rPr lang="en-US" sz="2400" b="1" dirty="0" smtClean="0">
                <a:ln w="3175">
                  <a:solidFill>
                    <a:srgbClr val="3366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@jedu.gov.sa</a:t>
            </a:r>
            <a:r>
              <a:rPr lang="ar-SA" sz="2400" b="1" dirty="0" smtClean="0">
                <a:ln w="3175">
                  <a:solidFill>
                    <a:srgbClr val="336600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البريد الإلكتروني للمدرسة   </a:t>
            </a:r>
            <a:endParaRPr lang="en-US" sz="2400" b="1" dirty="0">
              <a:ln w="3175">
                <a:solidFill>
                  <a:srgbClr val="336600"/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9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t="23333" r="90833" b="60980"/>
          <a:stretch>
            <a:fillRect/>
          </a:stretch>
        </p:blipFill>
        <p:spPr bwMode="auto">
          <a:xfrm>
            <a:off x="0" y="1676400"/>
            <a:ext cx="9499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>
            <a:hlinkClick r:id="rId17" action="ppaction://hlinksldjump"/>
          </p:cNvPr>
          <p:cNvSpPr/>
          <p:nvPr/>
        </p:nvSpPr>
        <p:spPr>
          <a:xfrm>
            <a:off x="276084" y="2133600"/>
            <a:ext cx="638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 smtClean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البداية</a:t>
            </a:r>
            <a:endParaRPr lang="en-US" b="1" dirty="0">
              <a:ln w="3175">
                <a:solidFill>
                  <a:schemeClr val="tx1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2" name="Picture 4" descr="C:\Users\Owner\Desktop\folder-icon-512x512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1620" y="6892636"/>
            <a:ext cx="990600" cy="990600"/>
          </a:xfrm>
          <a:prstGeom prst="rect">
            <a:avLst/>
          </a:prstGeom>
          <a:noFill/>
        </p:spPr>
      </p:pic>
      <p:sp>
        <p:nvSpPr>
          <p:cNvPr id="53" name="Rectangle 52">
            <a:hlinkClick r:id="rId18" action="ppaction://hlinksldjump"/>
          </p:cNvPr>
          <p:cNvSpPr/>
          <p:nvPr/>
        </p:nvSpPr>
        <p:spPr>
          <a:xfrm>
            <a:off x="3833574" y="7103242"/>
            <a:ext cx="861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13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متابعة 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الطالبات</a:t>
            </a:r>
          </a:p>
        </p:txBody>
      </p:sp>
      <p:pic>
        <p:nvPicPr>
          <p:cNvPr id="54" name="Picture 4" descr="C:\Users\Owner\Desktop\folder-icon-512x512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9471" y="6892636"/>
            <a:ext cx="990600" cy="990600"/>
          </a:xfrm>
          <a:prstGeom prst="rect">
            <a:avLst/>
          </a:prstGeom>
          <a:noFill/>
        </p:spPr>
      </p:pic>
      <p:sp>
        <p:nvSpPr>
          <p:cNvPr id="55" name="Rectangle 54">
            <a:hlinkClick r:id="rId19" action="ppaction://hlinksldjump"/>
          </p:cNvPr>
          <p:cNvSpPr/>
          <p:nvPr/>
        </p:nvSpPr>
        <p:spPr>
          <a:xfrm>
            <a:off x="1960234" y="7076970"/>
            <a:ext cx="8290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14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النشاط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الطلابي</a:t>
            </a:r>
          </a:p>
        </p:txBody>
      </p:sp>
      <p:pic>
        <p:nvPicPr>
          <p:cNvPr id="58" name="Picture 4" descr="C:\Users\Owner\Desktop\folder-icon-512x512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969" y="-935499"/>
            <a:ext cx="990600" cy="990600"/>
          </a:xfrm>
          <a:prstGeom prst="rect">
            <a:avLst/>
          </a:prstGeom>
          <a:noFill/>
        </p:spPr>
      </p:pic>
      <p:sp>
        <p:nvSpPr>
          <p:cNvPr id="59" name="Rectangle 58">
            <a:hlinkClick r:id="rId20" action="ppaction://hlinksldjump"/>
          </p:cNvPr>
          <p:cNvSpPr/>
          <p:nvPr/>
        </p:nvSpPr>
        <p:spPr>
          <a:xfrm>
            <a:off x="1960234" y="-757773"/>
            <a:ext cx="720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2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15</a:t>
            </a:r>
            <a:r>
              <a:rPr lang="ar-SA" sz="12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الجداول</a:t>
            </a:r>
          </a:p>
          <a:p>
            <a:pPr algn="ctr"/>
            <a:r>
              <a:rPr lang="ar-SA" sz="12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والاحتياط </a:t>
            </a:r>
          </a:p>
          <a:p>
            <a:pPr algn="ctr"/>
            <a:r>
              <a:rPr lang="ar-SA" sz="12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والمناوبة</a:t>
            </a:r>
          </a:p>
        </p:txBody>
      </p:sp>
      <p:pic>
        <p:nvPicPr>
          <p:cNvPr id="60" name="Picture 4" descr="C:\Users\Owner\Desktop\folder-icon-512x512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866" y="-952052"/>
            <a:ext cx="990600" cy="990600"/>
          </a:xfrm>
          <a:prstGeom prst="rect">
            <a:avLst/>
          </a:prstGeom>
          <a:noFill/>
        </p:spPr>
      </p:pic>
      <p:sp>
        <p:nvSpPr>
          <p:cNvPr id="61" name="Rectangle 60">
            <a:hlinkClick r:id="rId21" action="ppaction://hlinksldjump"/>
          </p:cNvPr>
          <p:cNvSpPr/>
          <p:nvPr/>
        </p:nvSpPr>
        <p:spPr>
          <a:xfrm>
            <a:off x="3328280" y="-810491"/>
            <a:ext cx="8130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16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الكتب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المدرسية</a:t>
            </a:r>
          </a:p>
        </p:txBody>
      </p:sp>
      <p:pic>
        <p:nvPicPr>
          <p:cNvPr id="62" name="Picture 4" descr="C:\Users\Owner\Desktop\folder-icon-512x51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1801" y="-952052"/>
            <a:ext cx="990600" cy="990600"/>
          </a:xfrm>
          <a:prstGeom prst="rect">
            <a:avLst/>
          </a:prstGeom>
          <a:noFill/>
        </p:spPr>
      </p:pic>
      <p:sp>
        <p:nvSpPr>
          <p:cNvPr id="63" name="Rectangle 62">
            <a:hlinkClick r:id="rId22" action="ppaction://hlinksldjump"/>
          </p:cNvPr>
          <p:cNvSpPr/>
          <p:nvPr/>
        </p:nvSpPr>
        <p:spPr>
          <a:xfrm>
            <a:off x="4598901" y="-760843"/>
            <a:ext cx="8964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17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الصيانة</a:t>
            </a:r>
            <a:endParaRPr lang="ar-SA" sz="1600" dirty="0">
              <a:ln w="1905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والنظافة</a:t>
            </a:r>
          </a:p>
        </p:txBody>
      </p:sp>
      <p:pic>
        <p:nvPicPr>
          <p:cNvPr id="66" name="Picture 4" descr="C:\Users\Owner\Desktop\folder-icon-512x512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5305" y="-997528"/>
            <a:ext cx="990600" cy="990600"/>
          </a:xfrm>
          <a:prstGeom prst="rect">
            <a:avLst/>
          </a:prstGeom>
          <a:noFill/>
        </p:spPr>
      </p:pic>
      <p:sp>
        <p:nvSpPr>
          <p:cNvPr id="67" name="Rectangle 66">
            <a:hlinkClick r:id="rId23" action="ppaction://hlinksldjump"/>
          </p:cNvPr>
          <p:cNvSpPr/>
          <p:nvPr/>
        </p:nvSpPr>
        <p:spPr>
          <a:xfrm>
            <a:off x="6120915" y="-732586"/>
            <a:ext cx="7793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18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النقل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المدرسي</a:t>
            </a:r>
          </a:p>
        </p:txBody>
      </p:sp>
      <p:pic>
        <p:nvPicPr>
          <p:cNvPr id="68" name="Picture 4" descr="C:\Users\Owner\Desktop\folder-icon-512x512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544" y="-990600"/>
            <a:ext cx="990600" cy="990600"/>
          </a:xfrm>
          <a:prstGeom prst="rect">
            <a:avLst/>
          </a:prstGeom>
          <a:noFill/>
        </p:spPr>
      </p:pic>
      <p:sp>
        <p:nvSpPr>
          <p:cNvPr id="69" name="Rectangle 68">
            <a:hlinkClick r:id="rId24" action="ppaction://hlinksldjump"/>
          </p:cNvPr>
          <p:cNvSpPr/>
          <p:nvPr/>
        </p:nvSpPr>
        <p:spPr>
          <a:xfrm>
            <a:off x="7605457" y="-757773"/>
            <a:ext cx="776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</a:t>
            </a:r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الأمن</a:t>
            </a:r>
          </a:p>
          <a:p>
            <a:pPr algn="ctr"/>
            <a:r>
              <a:rPr lang="ar-SA" sz="16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والسلامة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6 -0.2 L -1.23333 -0.5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79 -0.19375 L -1.23959 -0.49861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17 -0.06543 L -1.29584 -0.29896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1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29 -0.07029 L -1.30208 -0.30867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997 0.07769 L -1.34497 -0.2111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-1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309 0.08161 L -1.35313 -0.21203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0.2222 L -1.37083 -0.04439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-1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6 0.21942 L -1.36458 -0.03862 " pathEditMode="relative" rAng="0" ptsTypes="AA">
                                      <p:cBhvr>
                                        <p:cTn id="23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83 0.34404 L -0.575 0.01618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" y="-16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7 0.34913 L -0.5783 0.02728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40833 L -0.20417 -0.93064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-26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87 -0.40786 L -0.20747 -0.93017 " pathEditMode="relative" rAng="0" ptsTypes="AA">
                                      <p:cBhvr>
                                        <p:cTn id="33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375 -0.24971 L -0.24583 -0.73942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" y="-24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3663 -0.24167 L -0.2467 -0.73056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5 -0.09433 L -0.05 -0.60485 " pathEditMode="relative" rAng="0" ptsTypes="AA">
                                      <p:cBhvr>
                                        <p:cTn id="41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-25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003 -0.09688 L -0.04497 -0.60601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583 0.01596 L -0.04584 -0.48416 " pathEditMode="relative" rAng="0" ptsTypes="AA">
                                      <p:cBhvr>
                                        <p:cTn id="4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5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254 0.0141 L -0.04913 -0.49226 " pathEditMode="relative" rAng="0" ptsTypes="AA">
                                      <p:cBhvr>
                                        <p:cTn id="48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25 0.3052 L -0.10417 -0.38289 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-3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96 0.30197 L -0.10938 -0.39098 " pathEditMode="relative" rAng="0" ptsTypes="AA">
                                      <p:cBhvr>
                                        <p:cTn id="53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17 -0.24971 L -1.2875 -0.9378 " pathEditMode="relative" rAng="0" ptsTypes="AA">
                                      <p:cBhvr>
                                        <p:cTn id="5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34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83 -0.24393 L -1.2915 -0.93826 " pathEditMode="relative" rAng="0" ptsTypes="AA">
                                      <p:cBhvr>
                                        <p:cTn id="58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 -0.37248 L -1.36667 -0.9378 " pathEditMode="relative" rAng="0" ptsTypes="AA">
                                      <p:cBhvr>
                                        <p:cTn id="61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57 -0.36412 L -1.36424 -0.93101 " pathEditMode="relative" rAng="0" ptsTypes="AA">
                                      <p:cBhvr>
                                        <p:cTn id="63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-0.50566 L -1.2599 -1.07098 " pathEditMode="relative" rAng="0" ptsTypes="AA">
                                      <p:cBhvr>
                                        <p:cTn id="66" dur="2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8 -0.49861 L -1.25746 -1.0655 " pathEditMode="relative" rAng="0" ptsTypes="AA">
                                      <p:cBhvr>
                                        <p:cTn id="68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56023 L -0.98646 -1.12555 " pathEditMode="relative" rAng="0" ptsTypes="AA">
                                      <p:cBhvr>
                                        <p:cTn id="71" dur="2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-0.55417 L -0.98403 -1.12106 " pathEditMode="relative" rAng="0" ptsTypes="AA">
                                      <p:cBhvr>
                                        <p:cTn id="73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6 -0.43907 L -0.73073 -1.20416 " pathEditMode="relative" rAng="0" ptsTypes="AA">
                                      <p:cBhvr>
                                        <p:cTn id="76" dur="2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-38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43148 L -0.73247 -1.20833 " pathEditMode="relative" rAng="0" ptsTypes="AA">
                                      <p:cBhvr>
                                        <p:cTn id="78" dur="2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1 -0.43907 L -0.6224 -1.21526 " pathEditMode="relative" rAng="0" ptsTypes="AA">
                                      <p:cBhvr>
                                        <p:cTn id="81" dur="2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-38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4 -0.4331 L -0.62413 -1.22106 " pathEditMode="relative" rAng="0" ptsTypes="AA">
                                      <p:cBhvr>
                                        <p:cTn id="83" dur="2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43907 L -0.48907 -1.19306 " pathEditMode="relative" rAng="0" ptsTypes="AA">
                                      <p:cBhvr>
                                        <p:cTn id="86" dur="2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" y="-37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2 -0.4331 L -0.4908 -1.19884 " pathEditMode="relative" rAng="0" ptsTypes="AA">
                                      <p:cBhvr>
                                        <p:cTn id="88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" y="-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0"/>
                            </p:stCondLst>
                            <p:childTnLst>
                              <p:par>
                                <p:cTn id="9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43 -0.43907 L -0.16823 -1.00439 " pathEditMode="relative" rAng="0" ptsTypes="AA">
                                      <p:cBhvr>
                                        <p:cTn id="91" dur="2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087 -0.43194 L -0.1658 -0.99884 " pathEditMode="relative" rAng="0" ptsTypes="AA">
                                      <p:cBhvr>
                                        <p:cTn id="93" dur="2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23 0.82682 L -0.9474 -0.10543 " pathEditMode="relative" rAng="0" ptsTypes="AA">
                                      <p:cBhvr>
                                        <p:cTn id="96" dur="20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46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8 0.83426 L -0.94913 -0.10996 " pathEditMode="relative" rAng="0" ptsTypes="AA">
                                      <p:cBhvr>
                                        <p:cTn id="98" dur="2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4" grpId="0"/>
      <p:bldP spid="23" grpId="0"/>
      <p:bldP spid="22" grpId="0"/>
      <p:bldP spid="28" grpId="0"/>
      <p:bldP spid="27" grpId="0"/>
      <p:bldP spid="29" grpId="0"/>
      <p:bldP spid="26" grpId="0"/>
      <p:bldP spid="33" grpId="0"/>
      <p:bldP spid="31" grpId="0"/>
      <p:bldP spid="30" grpId="0"/>
      <p:bldP spid="53" grpId="0"/>
      <p:bldP spid="55" grpId="0"/>
      <p:bldP spid="59" grpId="0"/>
      <p:bldP spid="61" grpId="0"/>
      <p:bldP spid="63" grpId="0"/>
      <p:bldP spid="67" grpId="0"/>
      <p:bldP spid="6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34570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 مصروفات النظافة وفواتيرها)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2/2 </a:t>
            </a:r>
            <a:r>
              <a:rPr lang="ar-SA" sz="2400" b="1" dirty="0" smtClean="0">
                <a:solidFill>
                  <a:srgbClr val="FF0000"/>
                </a:solidFill>
              </a:rPr>
              <a:t>)     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67644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 مصروفات النظافة وفواتيرها)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2/2 </a:t>
            </a:r>
            <a:r>
              <a:rPr lang="ar-SA" sz="2400" b="1" dirty="0" smtClean="0">
                <a:solidFill>
                  <a:srgbClr val="FF0000"/>
                </a:solidFill>
              </a:rPr>
              <a:t>)     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67648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 مصروفات النظافة وفواتيرها)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2/2 </a:t>
            </a:r>
            <a:r>
              <a:rPr lang="ar-SA" sz="2400" b="1" dirty="0" smtClean="0">
                <a:solidFill>
                  <a:srgbClr val="FF0000"/>
                </a:solidFill>
              </a:rPr>
              <a:t>)     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93560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(مصروفات</a:t>
            </a:r>
            <a:r>
              <a:rPr kumimoji="0" lang="ar-SA" sz="2000" b="1" i="0" u="none" strike="noStrike" cap="none" normalizeH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التربية الفنية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وفواتيرها)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3/2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)     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61899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مصروفات</a:t>
            </a:r>
            <a:r>
              <a:rPr kumimoji="0" lang="ar-SA" sz="2000" b="1" i="0" u="none" strike="noStrike" cap="none" normalizeH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التربية الفنية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وفواتيرها)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3/2 </a:t>
            </a:r>
            <a:r>
              <a:rPr lang="ar-SA" sz="2400" b="1" dirty="0" smtClean="0">
                <a:solidFill>
                  <a:srgbClr val="FF0000"/>
                </a:solidFill>
              </a:rPr>
              <a:t>)     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61899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(الميزانية التشغيلية وفواتيرها)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4/2 </a:t>
            </a:r>
            <a:r>
              <a:rPr lang="ar-SA" sz="2400" b="1" dirty="0" smtClean="0">
                <a:solidFill>
                  <a:srgbClr val="FF0000"/>
                </a:solidFill>
              </a:rPr>
              <a:t>)     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66822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(الميزانية التشغيلية وفواتيرها)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(4/2  </a:t>
            </a:r>
            <a:r>
              <a:rPr lang="ar-SA" sz="2400" b="1" dirty="0" smtClean="0">
                <a:solidFill>
                  <a:srgbClr val="FF0000"/>
                </a:solidFill>
              </a:rPr>
              <a:t>)     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60771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4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ar-SA" sz="2000" b="1" dirty="0">
                <a:solidFill>
                  <a:srgbClr val="336600"/>
                </a:solidFill>
              </a:rPr>
              <a:t>المحاضر الختامية للموارد المالية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(5/2  </a:t>
            </a:r>
            <a:r>
              <a:rPr lang="ar-SA" sz="2400" b="1" dirty="0" smtClean="0">
                <a:solidFill>
                  <a:srgbClr val="FF0000"/>
                </a:solidFill>
              </a:rPr>
              <a:t>)     مدة الحفظ ( 10سنوات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27871"/>
              </p:ext>
            </p:extLst>
          </p:nvPr>
        </p:nvGraphicFramePr>
        <p:xfrm>
          <a:off x="381000" y="2667000"/>
          <a:ext cx="8458200" cy="3347576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83908"/>
                <a:gridCol w="1656116"/>
                <a:gridCol w="749397"/>
                <a:gridCol w="737554"/>
                <a:gridCol w="921944"/>
                <a:gridCol w="1473417"/>
              </a:tblGrid>
              <a:tr h="5901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4496" marR="44496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1359695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الموارد المالية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rgbClr val="336600"/>
                </a:solidFill>
              </a:rPr>
              <a:t>( </a:t>
            </a:r>
            <a:r>
              <a:rPr lang="ar-SA" sz="2000" b="1" dirty="0">
                <a:solidFill>
                  <a:srgbClr val="336600"/>
                </a:solidFill>
              </a:rPr>
              <a:t>سجل المشتريات المدرسية وملف أوامر المطالبة </a:t>
            </a:r>
            <a:r>
              <a:rPr lang="ar-SA" sz="2000" b="1" dirty="0" smtClean="0">
                <a:solidFill>
                  <a:srgbClr val="336600"/>
                </a:solidFill>
              </a:rPr>
              <a:t>)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رقم الدولاب (    )      رقم الارشفة </a:t>
            </a:r>
            <a:r>
              <a:rPr lang="ar-SA" sz="2400" b="1" dirty="0" smtClean="0">
                <a:solidFill>
                  <a:srgbClr val="FF0000"/>
                </a:solidFill>
              </a:rPr>
              <a:t>(6/2)     </a:t>
            </a:r>
            <a:r>
              <a:rPr lang="ar-SA" sz="2400" b="1" dirty="0" smtClean="0">
                <a:solidFill>
                  <a:srgbClr val="FF0000"/>
                </a:solidFill>
              </a:rPr>
              <a:t>مدة الحفظ ( </a:t>
            </a:r>
            <a:r>
              <a:rPr lang="ar-SA" sz="2400" b="1" dirty="0" smtClean="0">
                <a:solidFill>
                  <a:srgbClr val="FF0000"/>
                </a:solidFill>
              </a:rPr>
              <a:t>دائم)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199746" y="121920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صورة 14" descr="C:\Users\dell\Desktop\MOELogo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4554" y="6197025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62550"/>
              </p:ext>
            </p:extLst>
          </p:nvPr>
        </p:nvGraphicFramePr>
        <p:xfrm>
          <a:off x="381000" y="29381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 smtClean="0">
                <a:solidFill>
                  <a:srgbClr val="336600"/>
                </a:solidFill>
              </a:rPr>
              <a:t>( سجل العهدة </a:t>
            </a:r>
            <a:r>
              <a:rPr lang="ar-SA" sz="2000" b="1" dirty="0" err="1" smtClean="0">
                <a:solidFill>
                  <a:srgbClr val="336600"/>
                </a:solidFill>
              </a:rPr>
              <a:t>المدرسية )</a:t>
            </a:r>
            <a:endParaRPr lang="en-US" sz="2000" b="1" dirty="0" smtClean="0">
              <a:solidFill>
                <a:srgbClr val="3366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رقم الارشفة ( </a:t>
            </a:r>
            <a:r>
              <a:rPr lang="ar-SA" sz="2400" b="1" dirty="0" smtClean="0">
                <a:solidFill>
                  <a:srgbClr val="FF0000"/>
                </a:solidFill>
              </a:rPr>
              <a:t>1/3  </a:t>
            </a:r>
            <a:r>
              <a:rPr lang="ar-SA" sz="2400" b="1" dirty="0" smtClean="0">
                <a:solidFill>
                  <a:srgbClr val="FF0000"/>
                </a:solidFill>
              </a:rPr>
              <a:t>)        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2869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4857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432400" y="751390"/>
            <a:ext cx="38587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دوام الموظفات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5401033">
            <a:off x="5852132" y="2951322"/>
            <a:ext cx="21226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حضور وانصراف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 rot="16200000">
            <a:off x="5448077" y="2837241"/>
            <a:ext cx="1229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التقارير </a:t>
            </a:r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hlinkClick r:id="rId5" action="ppaction://hlinksldjump"/>
              </a:rPr>
              <a:t>الطبية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 rot="16200000">
            <a:off x="4750486" y="2768459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حصر الغياب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 rot="16200000">
            <a:off x="4006809" y="2815953"/>
            <a:ext cx="1521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حصر الاجازات ض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 rot="16200000">
            <a:off x="3712253" y="2821140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دقائق التأخير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 rot="16200000">
            <a:off x="3087939" y="2855662"/>
            <a:ext cx="12346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الخروج </a:t>
            </a:r>
            <a:r>
              <a:rPr lang="ar-SA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الإضطرارى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3" name="Picture 2" descr="C:\Users\Owner\Desktop\Archiv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248400" y="1676400"/>
            <a:ext cx="7172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28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2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44196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6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7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4267200"/>
            <a:ext cx="381000" cy="381000"/>
          </a:xfrm>
          <a:prstGeom prst="rect">
            <a:avLst/>
          </a:prstGeom>
          <a:noFill/>
        </p:spPr>
      </p:pic>
      <p:pic>
        <p:nvPicPr>
          <p:cNvPr id="28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343400"/>
            <a:ext cx="457200" cy="457200"/>
          </a:xfrm>
          <a:prstGeom prst="rect">
            <a:avLst/>
          </a:prstGeom>
          <a:noFill/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715000" y="1676400"/>
            <a:ext cx="533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3000" y="175260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4343400" y="1752600"/>
            <a:ext cx="694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3877579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429000" y="1905000"/>
            <a:ext cx="4658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 rot="16200000">
            <a:off x="2802602" y="2870032"/>
            <a:ext cx="881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حسم التأخير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 rot="16200000">
            <a:off x="2272752" y="2866563"/>
            <a:ext cx="10486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مسألة الغياب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2" name="Rectangle 31">
            <a:hlinkClick r:id="rId13" action="ppaction://hlinksldjump"/>
          </p:cNvPr>
          <p:cNvSpPr/>
          <p:nvPr/>
        </p:nvSpPr>
        <p:spPr>
          <a:xfrm rot="16200000">
            <a:off x="1851311" y="2868018"/>
            <a:ext cx="10262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حسم الغياب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3" name="Picture 2" descr="C:\Users\Owner\Desktop\Archiv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24200" y="4191000"/>
            <a:ext cx="381000" cy="381000"/>
          </a:xfrm>
          <a:prstGeom prst="rect">
            <a:avLst/>
          </a:prstGeom>
          <a:noFill/>
        </p:spPr>
      </p:pic>
      <p:pic>
        <p:nvPicPr>
          <p:cNvPr id="34" name="Picture 2" descr="C:\Users\Owner\Desktop\Archiv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7000" y="4191000"/>
            <a:ext cx="381000" cy="381000"/>
          </a:xfrm>
          <a:prstGeom prst="rect">
            <a:avLst/>
          </a:prstGeom>
          <a:noFill/>
        </p:spPr>
      </p:pic>
      <p:pic>
        <p:nvPicPr>
          <p:cNvPr id="35" name="Picture 2" descr="C:\Users\Owner\Desktop\Archive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81200" y="4114800"/>
            <a:ext cx="304800" cy="304800"/>
          </a:xfrm>
          <a:prstGeom prst="rect">
            <a:avLst/>
          </a:prstGeom>
          <a:noFill/>
        </p:spPr>
      </p:pic>
      <p:pic>
        <p:nvPicPr>
          <p:cNvPr id="36" name="Picture 2" descr="C:\Users\Owner\Desktop\Archiv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4191000"/>
            <a:ext cx="304800" cy="304800"/>
          </a:xfrm>
          <a:prstGeom prst="rect">
            <a:avLst/>
          </a:prstGeom>
          <a:noFill/>
        </p:spPr>
      </p:pic>
      <p:sp>
        <p:nvSpPr>
          <p:cNvPr id="37" name="Rectangle 36">
            <a:hlinkClick r:id="rId11" action="ppaction://hlinksldjump"/>
          </p:cNvPr>
          <p:cNvSpPr/>
          <p:nvPr/>
        </p:nvSpPr>
        <p:spPr>
          <a:xfrm>
            <a:off x="3048000" y="1905000"/>
            <a:ext cx="457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7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8" name="Rectangle 37">
            <a:hlinkClick r:id="rId14" action="ppaction://hlinksldjump"/>
          </p:cNvPr>
          <p:cNvSpPr/>
          <p:nvPr/>
        </p:nvSpPr>
        <p:spPr>
          <a:xfrm>
            <a:off x="2667000" y="1992868"/>
            <a:ext cx="381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8</a:t>
            </a:r>
            <a:endParaRPr lang="en-US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2353579" y="1981200"/>
            <a:ext cx="31342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9</a:t>
            </a:r>
            <a:endParaRPr lang="en-US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881802"/>
              </p:ext>
            </p:extLst>
          </p:nvPr>
        </p:nvGraphicFramePr>
        <p:xfrm>
          <a:off x="381000" y="29381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 smtClean="0">
                <a:solidFill>
                  <a:srgbClr val="336600"/>
                </a:solidFill>
              </a:rPr>
              <a:t>( </a:t>
            </a:r>
            <a:r>
              <a:rPr lang="ar-SA" sz="2000" b="1" dirty="0" smtClean="0">
                <a:solidFill>
                  <a:srgbClr val="336600"/>
                </a:solidFill>
              </a:rPr>
              <a:t>ملف مذكرات الادخال</a:t>
            </a:r>
            <a:r>
              <a:rPr lang="ar-SA" sz="2000" b="1" dirty="0" smtClean="0">
                <a:solidFill>
                  <a:srgbClr val="336600"/>
                </a:solidFill>
              </a:rPr>
              <a:t> </a:t>
            </a:r>
            <a:r>
              <a:rPr lang="ar-SA" sz="2000" b="1" dirty="0" smtClean="0">
                <a:solidFill>
                  <a:srgbClr val="336600"/>
                </a:solidFill>
              </a:rPr>
              <a:t>)</a:t>
            </a:r>
            <a:endParaRPr lang="en-US" sz="2000" b="1" dirty="0" smtClean="0">
              <a:solidFill>
                <a:srgbClr val="3366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رقم الارشفة (  </a:t>
            </a:r>
            <a:r>
              <a:rPr lang="ar-SA" sz="2400" b="1" dirty="0" smtClean="0">
                <a:solidFill>
                  <a:srgbClr val="FF0000"/>
                </a:solidFill>
              </a:rPr>
              <a:t>2/3 </a:t>
            </a:r>
            <a:r>
              <a:rPr lang="ar-SA" sz="2400" b="1" dirty="0" smtClean="0">
                <a:solidFill>
                  <a:srgbClr val="FF0000"/>
                </a:solidFill>
              </a:rPr>
              <a:t>)        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2869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4857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65744"/>
              </p:ext>
            </p:extLst>
          </p:nvPr>
        </p:nvGraphicFramePr>
        <p:xfrm>
          <a:off x="381000" y="29381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 smtClean="0">
                <a:solidFill>
                  <a:srgbClr val="336600"/>
                </a:solidFill>
              </a:rPr>
              <a:t>( </a:t>
            </a:r>
            <a:r>
              <a:rPr lang="ar-SA" sz="2000" b="1" dirty="0" smtClean="0">
                <a:solidFill>
                  <a:srgbClr val="336600"/>
                </a:solidFill>
              </a:rPr>
              <a:t>ملف مذكرات الاخراج</a:t>
            </a:r>
            <a:r>
              <a:rPr lang="ar-SA" sz="2000" b="1" dirty="0" smtClean="0">
                <a:solidFill>
                  <a:srgbClr val="336600"/>
                </a:solidFill>
              </a:rPr>
              <a:t> </a:t>
            </a:r>
            <a:r>
              <a:rPr lang="ar-SA" sz="2000" b="1" dirty="0" smtClean="0">
                <a:solidFill>
                  <a:srgbClr val="336600"/>
                </a:solidFill>
              </a:rPr>
              <a:t>)</a:t>
            </a:r>
            <a:endParaRPr lang="en-US" sz="2000" b="1" dirty="0" smtClean="0">
              <a:solidFill>
                <a:srgbClr val="3366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رقم الارشفة (  </a:t>
            </a:r>
            <a:r>
              <a:rPr lang="ar-SA" sz="2400" b="1" dirty="0" smtClean="0">
                <a:solidFill>
                  <a:srgbClr val="FF0000"/>
                </a:solidFill>
              </a:rPr>
              <a:t>3/3)        </a:t>
            </a:r>
            <a:r>
              <a:rPr lang="ar-SA" sz="2400" b="1" dirty="0" smtClean="0">
                <a:solidFill>
                  <a:srgbClr val="FF0000"/>
                </a:solidFill>
              </a:rPr>
              <a:t>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2869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4857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22818"/>
              </p:ext>
            </p:extLst>
          </p:nvPr>
        </p:nvGraphicFramePr>
        <p:xfrm>
          <a:off x="381000" y="29381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 smtClean="0">
                <a:solidFill>
                  <a:srgbClr val="336600"/>
                </a:solidFill>
              </a:rPr>
              <a:t>( </a:t>
            </a:r>
            <a:r>
              <a:rPr lang="ar-SA" sz="2000" b="1" dirty="0" smtClean="0">
                <a:solidFill>
                  <a:srgbClr val="336600"/>
                </a:solidFill>
              </a:rPr>
              <a:t>ملف التسليم بين المديرات</a:t>
            </a:r>
            <a:r>
              <a:rPr lang="ar-SA" sz="2000" b="1" dirty="0" smtClean="0">
                <a:solidFill>
                  <a:srgbClr val="336600"/>
                </a:solidFill>
              </a:rPr>
              <a:t> </a:t>
            </a:r>
            <a:r>
              <a:rPr lang="ar-SA" sz="2000" b="1" dirty="0" smtClean="0">
                <a:solidFill>
                  <a:srgbClr val="336600"/>
                </a:solidFill>
              </a:rPr>
              <a:t>)</a:t>
            </a:r>
            <a:endParaRPr lang="en-US" sz="2000" b="1" dirty="0" smtClean="0">
              <a:solidFill>
                <a:srgbClr val="3366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رقم الارشفة (  </a:t>
            </a:r>
            <a:r>
              <a:rPr lang="ar-SA" sz="2400" b="1" dirty="0" smtClean="0">
                <a:solidFill>
                  <a:srgbClr val="FF0000"/>
                </a:solidFill>
              </a:rPr>
              <a:t>4/3)        </a:t>
            </a:r>
            <a:r>
              <a:rPr lang="ar-SA" sz="2400" b="1" dirty="0" smtClean="0">
                <a:solidFill>
                  <a:srgbClr val="FF0000"/>
                </a:solidFill>
              </a:rPr>
              <a:t>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2869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4857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489425"/>
              </p:ext>
            </p:extLst>
          </p:nvPr>
        </p:nvGraphicFramePr>
        <p:xfrm>
          <a:off x="381000" y="29381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 smtClean="0">
                <a:solidFill>
                  <a:srgbClr val="336600"/>
                </a:solidFill>
              </a:rPr>
              <a:t>( سجل تسليم العهد للموظفات )</a:t>
            </a:r>
            <a:endParaRPr lang="en-US" sz="2000" b="1" dirty="0" smtClean="0">
              <a:solidFill>
                <a:srgbClr val="3366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رقم الارشفة (  </a:t>
            </a:r>
            <a:r>
              <a:rPr lang="ar-SA" sz="2400" b="1" dirty="0" smtClean="0">
                <a:solidFill>
                  <a:srgbClr val="FF0000"/>
                </a:solidFill>
              </a:rPr>
              <a:t>5/3)        </a:t>
            </a:r>
            <a:r>
              <a:rPr lang="ar-SA" sz="2400" b="1" dirty="0" smtClean="0">
                <a:solidFill>
                  <a:srgbClr val="FF0000"/>
                </a:solidFill>
              </a:rPr>
              <a:t>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2869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4857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948517"/>
              </p:ext>
            </p:extLst>
          </p:nvPr>
        </p:nvGraphicFramePr>
        <p:xfrm>
          <a:off x="381000" y="29381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العهد والمستودع</a:t>
            </a:r>
          </a:p>
          <a:p>
            <a:pPr algn="ctr" rtl="1"/>
            <a:r>
              <a:rPr lang="ar-SA" sz="2000" b="1" dirty="0">
                <a:solidFill>
                  <a:srgbClr val="336600"/>
                </a:solidFill>
              </a:rPr>
              <a:t>(ملف محاضر فقد وإتلاف العهد)</a:t>
            </a:r>
            <a:endParaRPr lang="en-US" sz="2000" b="1" dirty="0" smtClean="0">
              <a:solidFill>
                <a:srgbClr val="3366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رقم الارشفة ( </a:t>
            </a:r>
            <a:r>
              <a:rPr lang="ar-SA" sz="2400" b="1" dirty="0" smtClean="0">
                <a:solidFill>
                  <a:srgbClr val="FF0000"/>
                </a:solidFill>
              </a:rPr>
              <a:t>6/3  </a:t>
            </a:r>
            <a:r>
              <a:rPr lang="ar-SA" sz="2400" b="1" dirty="0" smtClean="0">
                <a:solidFill>
                  <a:srgbClr val="FF0000"/>
                </a:solidFill>
              </a:rPr>
              <a:t>)        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1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28690"/>
            <a:ext cx="3810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4857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99988"/>
              </p:ext>
            </p:extLst>
          </p:nvPr>
        </p:nvGraphicFramePr>
        <p:xfrm>
          <a:off x="381000" y="29556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538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احوال الموظفات</a:t>
            </a:r>
          </a:p>
          <a:p>
            <a:pPr algn="ctr" rtl="1"/>
            <a:r>
              <a:rPr lang="ar-SA" sz="2000" b="1" dirty="0" smtClean="0">
                <a:solidFill>
                  <a:srgbClr val="336600"/>
                </a:solidFill>
              </a:rPr>
              <a:t>( سجل احوال </a:t>
            </a:r>
            <a:r>
              <a:rPr lang="ar-SA" sz="2000" b="1" dirty="0" err="1" smtClean="0">
                <a:solidFill>
                  <a:srgbClr val="336600"/>
                </a:solidFill>
              </a:rPr>
              <a:t>الموظفات )</a:t>
            </a:r>
            <a:r>
              <a:rPr lang="ar-SA" sz="2000" b="1" dirty="0" smtClean="0">
                <a:solidFill>
                  <a:srgbClr val="336600"/>
                </a:solidFill>
              </a:rPr>
              <a:t> </a:t>
            </a:r>
            <a:endParaRPr lang="en-US" sz="2000" b="1" dirty="0" smtClean="0">
              <a:solidFill>
                <a:srgbClr val="3366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    رقم الارشفة (  </a:t>
            </a:r>
            <a:r>
              <a:rPr lang="ar-SA" sz="2400" b="1" dirty="0" smtClean="0">
                <a:solidFill>
                  <a:srgbClr val="FF0000"/>
                </a:solidFill>
              </a:rPr>
              <a:t>1/4   </a:t>
            </a:r>
            <a:r>
              <a:rPr lang="ar-SA" sz="2400" b="1" dirty="0" smtClean="0">
                <a:solidFill>
                  <a:srgbClr val="FF0000"/>
                </a:solidFill>
              </a:rPr>
              <a:t>)               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rtl="1"/>
            <a:endParaRPr lang="ar-SA" sz="2000" b="1" dirty="0" smtClean="0"/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409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371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773963"/>
              </p:ext>
            </p:extLst>
          </p:nvPr>
        </p:nvGraphicFramePr>
        <p:xfrm>
          <a:off x="381000" y="2955672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538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احوال الموظفات</a:t>
            </a:r>
          </a:p>
          <a:p>
            <a:pPr algn="ctr" rtl="1"/>
            <a:r>
              <a:rPr lang="ar-SA" sz="2000" b="1" dirty="0"/>
              <a:t>(ملفات الموظفات المتقاعدات ) </a:t>
            </a:r>
            <a:endParaRPr lang="en-US" sz="2000" b="1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    رقم الارشفة </a:t>
            </a:r>
            <a:r>
              <a:rPr lang="ar-SA" sz="2400" b="1" smtClean="0">
                <a:solidFill>
                  <a:srgbClr val="FF0000"/>
                </a:solidFill>
              </a:rPr>
              <a:t>(  </a:t>
            </a:r>
            <a:r>
              <a:rPr lang="ar-SA" sz="2400" b="1" smtClean="0">
                <a:solidFill>
                  <a:srgbClr val="FF0000"/>
                </a:solidFill>
              </a:rPr>
              <a:t>2/4   </a:t>
            </a:r>
            <a:r>
              <a:rPr lang="ar-SA" sz="2400" b="1" dirty="0" smtClean="0">
                <a:solidFill>
                  <a:srgbClr val="FF0000"/>
                </a:solidFill>
              </a:rPr>
              <a:t>)               مدة الحفظ ( دائم )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rtl="1"/>
            <a:endParaRPr lang="ar-SA" sz="2000" b="1" dirty="0" smtClean="0"/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0969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88589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409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371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157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 smtClean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 smtClean="0"/>
              <a:t>(حصر دفاتر نتيجة الطالبات)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رقم الارشفة (   )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51444"/>
              </p:ext>
            </p:extLst>
          </p:nvPr>
        </p:nvGraphicFramePr>
        <p:xfrm>
          <a:off x="381001" y="2514600"/>
          <a:ext cx="8458199" cy="3013269"/>
        </p:xfrm>
        <a:graphic>
          <a:graphicData uri="http://schemas.openxmlformats.org/drawingml/2006/table">
            <a:tbl>
              <a:tblPr rtl="1"/>
              <a:tblGrid>
                <a:gridCol w="735863"/>
                <a:gridCol w="1755922"/>
                <a:gridCol w="2068876"/>
                <a:gridCol w="774772"/>
                <a:gridCol w="737555"/>
                <a:gridCol w="916869"/>
                <a:gridCol w="1468342"/>
              </a:tblGrid>
              <a:tr h="288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157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 smtClean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 smtClean="0"/>
              <a:t>(حصر دفاتر نتيجة الطالبات)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رقم الارشفة (   )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02142"/>
              </p:ext>
            </p:extLst>
          </p:nvPr>
        </p:nvGraphicFramePr>
        <p:xfrm>
          <a:off x="381001" y="2514600"/>
          <a:ext cx="8458199" cy="3013269"/>
        </p:xfrm>
        <a:graphic>
          <a:graphicData uri="http://schemas.openxmlformats.org/drawingml/2006/table">
            <a:tbl>
              <a:tblPr rtl="1"/>
              <a:tblGrid>
                <a:gridCol w="735863"/>
                <a:gridCol w="1755922"/>
                <a:gridCol w="2068876"/>
                <a:gridCol w="774772"/>
                <a:gridCol w="737555"/>
                <a:gridCol w="916869"/>
                <a:gridCol w="1468342"/>
              </a:tblGrid>
              <a:tr h="288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157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 smtClean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 smtClean="0"/>
              <a:t>(حصر دفاتر نتيجة الطالبات)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رقم الارشفة (   )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02142"/>
              </p:ext>
            </p:extLst>
          </p:nvPr>
        </p:nvGraphicFramePr>
        <p:xfrm>
          <a:off x="381001" y="2514600"/>
          <a:ext cx="8458199" cy="3013269"/>
        </p:xfrm>
        <a:graphic>
          <a:graphicData uri="http://schemas.openxmlformats.org/drawingml/2006/table">
            <a:tbl>
              <a:tblPr rtl="1"/>
              <a:tblGrid>
                <a:gridCol w="735863"/>
                <a:gridCol w="1755922"/>
                <a:gridCol w="2068876"/>
                <a:gridCol w="774772"/>
                <a:gridCol w="737555"/>
                <a:gridCol w="916869"/>
                <a:gridCol w="1468342"/>
              </a:tblGrid>
              <a:tr h="288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625570" y="751390"/>
            <a:ext cx="34724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الموارد المالية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829924" y="2998270"/>
            <a:ext cx="2180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الصندوق المدرسي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5232427" y="2858972"/>
            <a:ext cx="15584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مصروفات النظافة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 rot="16200000">
            <a:off x="4514169" y="2893368"/>
            <a:ext cx="16763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مصروفات التربية الفنية 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 rot="16200000">
            <a:off x="4034058" y="2818152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الميزانية التشغيلية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 rot="16200000">
            <a:off x="3414918" y="2906488"/>
            <a:ext cx="15888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المحاضر الختامية للموارد المالية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4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8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0400" y="4724400"/>
            <a:ext cx="609600" cy="609600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 rot="20883179">
            <a:off x="6339679" y="1667660"/>
            <a:ext cx="533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9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495800"/>
            <a:ext cx="533400" cy="533400"/>
          </a:xfrm>
          <a:prstGeom prst="rect">
            <a:avLst/>
          </a:prstGeom>
          <a:noFill/>
        </p:spPr>
      </p:pic>
      <p:pic>
        <p:nvPicPr>
          <p:cNvPr id="20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343400"/>
            <a:ext cx="381000" cy="381000"/>
          </a:xfrm>
          <a:prstGeom prst="rect">
            <a:avLst/>
          </a:prstGeom>
          <a:noFill/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638800" y="168658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2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457200" cy="457200"/>
          </a:xfrm>
          <a:prstGeom prst="rect">
            <a:avLst/>
          </a:prstGeom>
          <a:noFill/>
        </p:spPr>
      </p:pic>
      <p:pic>
        <p:nvPicPr>
          <p:cNvPr id="23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81600" y="4495800"/>
            <a:ext cx="457200" cy="457200"/>
          </a:xfrm>
          <a:prstGeom prst="rect">
            <a:avLst/>
          </a:prstGeom>
          <a:noFill/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53000" y="176278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4495800" y="1752600"/>
            <a:ext cx="457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3810000" y="1828800"/>
            <a:ext cx="618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 rot="16200000">
            <a:off x="2970118" y="2808110"/>
            <a:ext cx="1470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المشتريات المدرسية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7" name="Picture 2" descr="C:\Users\Owner\Desktop\Archiv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4267200"/>
            <a:ext cx="381000" cy="381000"/>
          </a:xfrm>
          <a:prstGeom prst="rect">
            <a:avLst/>
          </a:prstGeom>
          <a:noFill/>
        </p:spPr>
      </p:pic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3505200" y="1828800"/>
            <a:ext cx="3896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157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التقويم </a:t>
            </a:r>
            <a:r>
              <a:rPr lang="ar-SA" sz="2000" b="1" dirty="0" err="1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والإختبارات</a:t>
            </a:r>
            <a:endParaRPr lang="ar-SA" sz="2000" b="1" dirty="0" smtClean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 smtClean="0"/>
              <a:t>(حصر دفاتر نتيجة الطالبات)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رقم الارشفة (   )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02142"/>
              </p:ext>
            </p:extLst>
          </p:nvPr>
        </p:nvGraphicFramePr>
        <p:xfrm>
          <a:off x="381001" y="2514600"/>
          <a:ext cx="8458199" cy="3013269"/>
        </p:xfrm>
        <a:graphic>
          <a:graphicData uri="http://schemas.openxmlformats.org/drawingml/2006/table">
            <a:tbl>
              <a:tblPr rtl="1"/>
              <a:tblGrid>
                <a:gridCol w="735863"/>
                <a:gridCol w="1755922"/>
                <a:gridCol w="2068876"/>
                <a:gridCol w="774772"/>
                <a:gridCol w="737555"/>
                <a:gridCol w="916869"/>
                <a:gridCol w="1468342"/>
              </a:tblGrid>
              <a:tr h="288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</a:endParaRPr>
                    </a:p>
                  </a:txBody>
                  <a:tcPr marL="40079" marR="40079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198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86504"/>
              </p:ext>
            </p:extLst>
          </p:nvPr>
        </p:nvGraphicFramePr>
        <p:xfrm>
          <a:off x="381000" y="2362201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88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 smtClean="0"/>
              <a:t>( سجل قيد الطالبات</a:t>
            </a:r>
            <a:r>
              <a:rPr lang="ar-SA" sz="2000" b="1" dirty="0" err="1" smtClean="0"/>
              <a:t>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  رقم الارشفة (    )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65973"/>
              </p:ext>
            </p:extLst>
          </p:nvPr>
        </p:nvGraphicFramePr>
        <p:xfrm>
          <a:off x="381000" y="2362201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88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 smtClean="0"/>
              <a:t>( سجل قيد الطالبات</a:t>
            </a:r>
            <a:r>
              <a:rPr lang="ar-SA" sz="2000" b="1" dirty="0" err="1" smtClean="0"/>
              <a:t>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  رقم الارشفة (    )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6467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82295"/>
              </p:ext>
            </p:extLst>
          </p:nvPr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1056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 smtClean="0"/>
              <a:t>( سجل تسجيل </a:t>
            </a:r>
            <a:r>
              <a:rPr lang="ar-SA" sz="2000" b="1" dirty="0" err="1" smtClean="0"/>
              <a:t>الطالبات 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 )          رقم الارشفة (    ) 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36467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60541"/>
              </p:ext>
            </p:extLst>
          </p:nvPr>
        </p:nvGraphicFramePr>
        <p:xfrm>
          <a:off x="381000" y="2362201"/>
          <a:ext cx="8458200" cy="37849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88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/>
              <a:t>(سجل سحب ملفات الطالبات المنتظمات والمنازل)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)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0028" y="61722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82044"/>
              </p:ext>
            </p:extLst>
          </p:nvPr>
        </p:nvGraphicFramePr>
        <p:xfrm>
          <a:off x="381000" y="2362201"/>
          <a:ext cx="8458200" cy="37849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88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 smtClean="0"/>
              <a:t>بيانات </a:t>
            </a:r>
            <a:r>
              <a:rPr lang="ar-SA" sz="2000" b="1" dirty="0"/>
              <a:t>قبول الطالبات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)         مدة الحفظ ( سنتان)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0028" y="61722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03701"/>
              </p:ext>
            </p:extLst>
          </p:nvPr>
        </p:nvGraphicFramePr>
        <p:xfrm>
          <a:off x="381000" y="2362201"/>
          <a:ext cx="8458200" cy="37849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8842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القبول والتسجيل</a:t>
            </a:r>
          </a:p>
          <a:p>
            <a:pPr algn="ctr" rtl="1"/>
            <a:r>
              <a:rPr lang="ar-SA" sz="2000" b="1" dirty="0" smtClean="0"/>
              <a:t>(</a:t>
            </a:r>
            <a:r>
              <a:rPr lang="ar-SA" sz="2000" b="1" dirty="0"/>
              <a:t>ملف البيانات الشخصية للطالبة</a:t>
            </a:r>
            <a:r>
              <a:rPr lang="ar-SA" sz="2000" b="1" dirty="0" smtClean="0"/>
              <a:t>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 )         رقم الارشفة (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  )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1809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0028" y="61722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60864"/>
              </p:ext>
            </p:extLst>
          </p:nvPr>
        </p:nvGraphicFramePr>
        <p:xfrm>
          <a:off x="381000" y="2722106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135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الإرشاد الطلابي</a:t>
            </a:r>
            <a:endParaRPr lang="en-US" sz="2000" b="1" dirty="0" smtClean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 smtClean="0"/>
              <a:t>(سجل لجنة توجيه وإرشاد الطالبات</a:t>
            </a:r>
            <a:r>
              <a:rPr lang="ar-SA" sz="2000" b="1" dirty="0" err="1" smtClean="0"/>
              <a:t>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 رقم الارشفة (   )         مدة الحفظ ( 5 سنوات 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5879812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صورة 17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146" y="2641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1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26519"/>
              </p:ext>
            </p:extLst>
          </p:nvPr>
        </p:nvGraphicFramePr>
        <p:xfrm>
          <a:off x="381000" y="2819400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659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الإرشاد الطلابي</a:t>
            </a:r>
            <a:endParaRPr lang="en-US" sz="2000" b="1" dirty="0" smtClean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 smtClean="0"/>
              <a:t>( سجل مخالفات الطالبات </a:t>
            </a:r>
            <a:r>
              <a:rPr lang="ar-SA" sz="2000" b="1" dirty="0" err="1" smtClean="0"/>
              <a:t>السلوكية )</a:t>
            </a:r>
            <a:endParaRPr lang="en-US" sz="2000" dirty="0" smtClean="0"/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رقم الدولاب (    )          رقم الارشفة (    )         مدة الحفظ ( 5سنوات 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00" y="5879812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85393"/>
              </p:ext>
            </p:extLst>
          </p:nvPr>
        </p:nvGraphicFramePr>
        <p:xfrm>
          <a:off x="381000" y="2819400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659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الإرشاد الطلابي</a:t>
            </a:r>
            <a:endParaRPr lang="en-US" sz="2000" b="1" dirty="0" smtClean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 smtClean="0"/>
              <a:t>( سجل البرامج الإرشادية )</a:t>
            </a:r>
            <a:endParaRPr lang="en-US" sz="2000" dirty="0" smtClean="0"/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رقم الدولاب (    )          رقم الارشفة (    )         مدة الحفظ (سنة واحدة)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00" y="5879812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311378" y="751390"/>
            <a:ext cx="41008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العهدة المدرسية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71597" y="2905437"/>
            <a:ext cx="2254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العهدة المدرسية</a:t>
            </a:r>
            <a:endParaRPr lang="en-US" sz="3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 rot="16200000">
            <a:off x="3980765" y="2755612"/>
            <a:ext cx="152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محاضر التسليم </a:t>
            </a:r>
            <a:r>
              <a:rPr lang="ar-SA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بين المديرات</a:t>
            </a:r>
            <a:endParaRPr lang="en-US" sz="1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0" name="Rectangle 13">
            <a:hlinkClick r:id="rId7" action="ppaction://hlinksldjump"/>
          </p:cNvPr>
          <p:cNvSpPr/>
          <p:nvPr/>
        </p:nvSpPr>
        <p:spPr>
          <a:xfrm rot="16200000">
            <a:off x="5240419" y="2842974"/>
            <a:ext cx="15339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مذكرات الادخال</a:t>
            </a:r>
            <a:endParaRPr lang="en-US" sz="2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>
            <a:hlinkClick r:id="rId8" action="ppaction://hlinksldjump"/>
          </p:cNvPr>
          <p:cNvSpPr/>
          <p:nvPr/>
        </p:nvSpPr>
        <p:spPr>
          <a:xfrm rot="16200000">
            <a:off x="4562445" y="2809846"/>
            <a:ext cx="1600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مذكرات الاخراج</a:t>
            </a:r>
            <a:endParaRPr lang="en-US" sz="2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3">
            <a:hlinkClick r:id="rId9" action="ppaction://hlinksldjump"/>
          </p:cNvPr>
          <p:cNvSpPr/>
          <p:nvPr/>
        </p:nvSpPr>
        <p:spPr>
          <a:xfrm rot="16200000">
            <a:off x="3363218" y="2915961"/>
            <a:ext cx="1610142" cy="3502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تسليم العهد للموظفات</a:t>
            </a:r>
            <a:endParaRPr lang="en-US" sz="1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Owner\Desktop\Archiv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343400"/>
            <a:ext cx="381000" cy="381000"/>
          </a:xfrm>
          <a:prstGeom prst="rect">
            <a:avLst/>
          </a:prstGeom>
          <a:noFill/>
        </p:spPr>
      </p:pic>
      <p:pic>
        <p:nvPicPr>
          <p:cNvPr id="18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381000" cy="381000"/>
          </a:xfrm>
          <a:prstGeom prst="rect">
            <a:avLst/>
          </a:prstGeom>
          <a:noFill/>
        </p:spPr>
      </p:pic>
      <p:pic>
        <p:nvPicPr>
          <p:cNvPr id="19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81600" y="44958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4800600"/>
            <a:ext cx="533400" cy="533400"/>
          </a:xfrm>
          <a:prstGeom prst="rect">
            <a:avLst/>
          </a:prstGeom>
          <a:noFill/>
        </p:spPr>
      </p:pic>
      <p:pic>
        <p:nvPicPr>
          <p:cNvPr id="20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7400" y="4572000"/>
            <a:ext cx="457200" cy="457200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6248400" y="1563469"/>
            <a:ext cx="6183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Rectangle 7">
            <a:hlinkClick r:id="rId9" action="ppaction://hlinksldjump"/>
          </p:cNvPr>
          <p:cNvSpPr/>
          <p:nvPr/>
        </p:nvSpPr>
        <p:spPr>
          <a:xfrm>
            <a:off x="3886200" y="17526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4" name="Rectangle 7">
            <a:hlinkClick r:id="rId4" action="ppaction://hlinksldjump"/>
          </p:cNvPr>
          <p:cNvSpPr/>
          <p:nvPr/>
        </p:nvSpPr>
        <p:spPr>
          <a:xfrm>
            <a:off x="4419600" y="17526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Rectangle 7">
            <a:hlinkClick r:id="rId8" action="ppaction://hlinksldjump"/>
          </p:cNvPr>
          <p:cNvSpPr/>
          <p:nvPr/>
        </p:nvSpPr>
        <p:spPr>
          <a:xfrm>
            <a:off x="51054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5" name="Rectangle 13">
            <a:hlinkClick r:id="rId10" action="ppaction://hlinksldjump"/>
          </p:cNvPr>
          <p:cNvSpPr/>
          <p:nvPr/>
        </p:nvSpPr>
        <p:spPr>
          <a:xfrm rot="16200000">
            <a:off x="2875240" y="2830206"/>
            <a:ext cx="16101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فقد وإتلاف العهد</a:t>
            </a:r>
            <a:endParaRPr lang="en-US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Owner\Desktop\Archiv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5200" y="4267200"/>
            <a:ext cx="381000" cy="381000"/>
          </a:xfrm>
          <a:prstGeom prst="rect">
            <a:avLst/>
          </a:prstGeom>
          <a:noFill/>
        </p:spPr>
      </p:pic>
      <p:sp>
        <p:nvSpPr>
          <p:cNvPr id="27" name="Rectangle 7">
            <a:hlinkClick r:id="rId10" action="ppaction://hlinksldjump"/>
          </p:cNvPr>
          <p:cNvSpPr/>
          <p:nvPr/>
        </p:nvSpPr>
        <p:spPr>
          <a:xfrm>
            <a:off x="3550622" y="1809690"/>
            <a:ext cx="335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67772"/>
              </p:ext>
            </p:extLst>
          </p:nvPr>
        </p:nvGraphicFramePr>
        <p:xfrm>
          <a:off x="381000" y="2722106"/>
          <a:ext cx="8458200" cy="292922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135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الإرشاد الطلابي</a:t>
            </a:r>
            <a:endParaRPr lang="en-US" sz="2000" b="1" dirty="0" smtClean="0">
              <a:latin typeface="Arial" pitchFamily="34" charset="0"/>
              <a:ea typeface="Times New Roman" pitchFamily="18" charset="0"/>
              <a:cs typeface="Simple Indust Shaded" pitchFamily="2" charset="-78"/>
            </a:endParaRPr>
          </a:p>
          <a:p>
            <a:pPr algn="ctr" rtl="1"/>
            <a:r>
              <a:rPr lang="ar-SA" sz="2000" b="1" dirty="0"/>
              <a:t>(متابعة الطلاب المستحقين للإعانة والمكافآت)</a:t>
            </a:r>
            <a:endParaRPr lang="en-US" sz="2000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 رقم الارشفة (   )         مدة الحفظ ( سنة واحدة)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5879812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4989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سجلات الزائرات</a:t>
            </a:r>
          </a:p>
          <a:p>
            <a:pPr algn="ctr" rtl="1"/>
            <a:r>
              <a:rPr lang="ar-SA" b="1" dirty="0" smtClean="0"/>
              <a:t>( سجلات زيارة </a:t>
            </a:r>
            <a:r>
              <a:rPr lang="ar-SA" b="1" dirty="0" err="1" smtClean="0"/>
              <a:t>المشرفات )</a:t>
            </a:r>
            <a:r>
              <a:rPr lang="ar-SA" b="1" dirty="0" smtClean="0"/>
              <a:t>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 رقم الارشفة (  )         مدة الحفظ ( دائم 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04145"/>
              </p:ext>
            </p:extLst>
          </p:nvPr>
        </p:nvGraphicFramePr>
        <p:xfrm>
          <a:off x="381000" y="2548209"/>
          <a:ext cx="8458199" cy="2810687"/>
        </p:xfrm>
        <a:graphic>
          <a:graphicData uri="http://schemas.openxmlformats.org/drawingml/2006/table">
            <a:tbl>
              <a:tblPr rtl="1"/>
              <a:tblGrid>
                <a:gridCol w="735864"/>
                <a:gridCol w="2117933"/>
                <a:gridCol w="1622283"/>
                <a:gridCol w="749396"/>
                <a:gridCol w="737556"/>
                <a:gridCol w="1055583"/>
                <a:gridCol w="1439584"/>
              </a:tblGrid>
              <a:tr h="3321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لون</a:t>
                      </a:r>
                      <a:r>
                        <a:rPr lang="ar-SA" sz="1000" baseline="0" dirty="0" smtClean="0">
                          <a:latin typeface="Times New Roman"/>
                          <a:ea typeface="Times New Roman"/>
                          <a:cs typeface="Simple Bold Jut Out"/>
                        </a:rPr>
                        <a:t> السجل أو رقمه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Times New Roman"/>
                        <a:ea typeface="Times New Roman"/>
                      </a:endParaRPr>
                    </a:p>
                  </a:txBody>
                  <a:tcPr marL="32851" marR="32851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0442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 smtClean="0"/>
              <a:t>(بطاقات </a:t>
            </a:r>
            <a:r>
              <a:rPr lang="ar-SA" sz="2000" b="1" dirty="0" err="1" smtClean="0"/>
              <a:t>الآداء</a:t>
            </a:r>
            <a:r>
              <a:rPr lang="ar-SA" sz="2000" b="1" dirty="0" smtClean="0"/>
              <a:t> الوظيفي</a:t>
            </a:r>
            <a:r>
              <a:rPr lang="ar-SA" sz="2000" b="1" dirty="0" err="1" smtClean="0"/>
              <a:t>)</a:t>
            </a:r>
            <a:endParaRPr lang="en-US" sz="2000" b="1" dirty="0" smtClean="0"/>
          </a:p>
          <a:p>
            <a:pPr algn="ctr" rtl="1"/>
            <a:r>
              <a:rPr lang="ar-SA" sz="20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رقم الدولاب (   )          رقم الارشفة (  )        مدة الحفظ ( 4سنوات 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16582"/>
              </p:ext>
            </p:extLst>
          </p:nvPr>
        </p:nvGraphicFramePr>
        <p:xfrm>
          <a:off x="381000" y="2891321"/>
          <a:ext cx="8458200" cy="3204679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6375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0442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 smtClean="0"/>
              <a:t>(بطاقات </a:t>
            </a:r>
            <a:r>
              <a:rPr lang="ar-SA" sz="2000" b="1" dirty="0" err="1" smtClean="0"/>
              <a:t>الآداء</a:t>
            </a:r>
            <a:r>
              <a:rPr lang="ar-SA" sz="2000" b="1" dirty="0" smtClean="0"/>
              <a:t> الوظيفي</a:t>
            </a:r>
            <a:r>
              <a:rPr lang="ar-SA" sz="2000" b="1" dirty="0" err="1" smtClean="0"/>
              <a:t>)</a:t>
            </a:r>
            <a:endParaRPr lang="en-US" sz="2000" b="1" dirty="0" smtClean="0"/>
          </a:p>
          <a:p>
            <a:pPr algn="ctr" rtl="1"/>
            <a:r>
              <a:rPr lang="ar-SA" sz="20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رقم الدولاب (   )          رقم الارشفة (  )        مدة الحفظ ( 4سنوات 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78728"/>
              </p:ext>
            </p:extLst>
          </p:nvPr>
        </p:nvGraphicFramePr>
        <p:xfrm>
          <a:off x="381000" y="2891321"/>
          <a:ext cx="8458200" cy="3204679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6375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0442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/>
              <a:t>(سجل متابعة المديرة للموظفات)</a:t>
            </a:r>
            <a:endParaRPr lang="en-US" sz="2000" b="1" dirty="0" smtClean="0"/>
          </a:p>
          <a:p>
            <a:pPr algn="ctr" rtl="1"/>
            <a:r>
              <a:rPr lang="ar-SA" sz="20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رقم الدولاب (   )          رقم الارشفة (  )        مدة الحفظ ( 3 سنوات)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78728"/>
              </p:ext>
            </p:extLst>
          </p:nvPr>
        </p:nvGraphicFramePr>
        <p:xfrm>
          <a:off x="381000" y="2891321"/>
          <a:ext cx="8458200" cy="3204679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6375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0442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/>
              <a:t>(سجل متابعة المديرة للموظفات)</a:t>
            </a:r>
            <a:endParaRPr lang="en-US" sz="2000" b="1" dirty="0" smtClean="0"/>
          </a:p>
          <a:p>
            <a:pPr algn="ctr" rtl="1"/>
            <a:r>
              <a:rPr lang="ar-SA" sz="20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رقم الدولاب (   )          رقم الارشفة (  )        مدة الحفظ ( 3 سنوات)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305348"/>
              </p:ext>
            </p:extLst>
          </p:nvPr>
        </p:nvGraphicFramePr>
        <p:xfrm>
          <a:off x="381000" y="2891321"/>
          <a:ext cx="8458200" cy="3204679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6375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014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 smtClean="0"/>
              <a:t>(سجل الاجتماعات المدرسية) </a:t>
            </a:r>
            <a:endParaRPr lang="en-US" sz="2000" b="1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 رقم الارشفة (  )         مدة الحفظ ( 3سنوات )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 rtl="1"/>
            <a:endParaRPr lang="ar-SA" sz="2000" b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72591"/>
              </p:ext>
            </p:extLst>
          </p:nvPr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014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أعمال مديرة المدرسة</a:t>
            </a:r>
          </a:p>
          <a:p>
            <a:pPr algn="ctr" rtl="1"/>
            <a:r>
              <a:rPr lang="ar-SA" sz="2000" b="1" dirty="0" smtClean="0"/>
              <a:t>(سجل النشرات الداخلية) </a:t>
            </a:r>
            <a:endParaRPr lang="en-US" sz="2000" b="1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 رقم الارشفة (  )         مدة الحفظ ( 3سنوات )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 rtl="1"/>
            <a:endParaRPr lang="ar-SA" sz="2000" b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25300"/>
              </p:ext>
            </p:extLst>
          </p:nvPr>
        </p:nvGraphicFramePr>
        <p:xfrm>
          <a:off x="381000" y="27389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954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9523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144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135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الخطة المدرسية</a:t>
            </a:r>
          </a:p>
          <a:p>
            <a:pPr algn="ctr" rtl="1"/>
            <a:r>
              <a:rPr lang="ar-SA" sz="2000" b="1" dirty="0" smtClean="0"/>
              <a:t>( ملف استمارات تشخيص الواقع</a:t>
            </a:r>
            <a:r>
              <a:rPr lang="ar-SA" sz="2000" b="1" dirty="0" err="1" smtClean="0"/>
              <a:t>)</a:t>
            </a:r>
            <a:r>
              <a:rPr lang="ar-SA" sz="2000" b="1" dirty="0" smtClean="0"/>
              <a:t> </a:t>
            </a:r>
            <a:endParaRPr lang="en-US" sz="2000" b="1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 رقم الارشفة (   )         مدة الحفظ ( 5سنوات)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92993"/>
              </p:ext>
            </p:extLst>
          </p:nvPr>
        </p:nvGraphicFramePr>
        <p:xfrm>
          <a:off x="381000" y="2681556"/>
          <a:ext cx="8458200" cy="3346626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3809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135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الخطة المدرسية</a:t>
            </a:r>
          </a:p>
          <a:p>
            <a:pPr algn="ctr" rtl="1"/>
            <a:r>
              <a:rPr lang="ar-SA" sz="2000" b="1" dirty="0" smtClean="0"/>
              <a:t>(سجلات الخطة التشغيلية) </a:t>
            </a:r>
            <a:endParaRPr lang="en-US" sz="2000" b="1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 رقم الارشفة (   )         مدة الحفظ ( 5سنوات)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33242"/>
              </p:ext>
            </p:extLst>
          </p:nvPr>
        </p:nvGraphicFramePr>
        <p:xfrm>
          <a:off x="381000" y="2681556"/>
          <a:ext cx="8458200" cy="3414444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3809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386717" y="751390"/>
            <a:ext cx="39501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أحوال الموظفات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 rot="20812004">
            <a:off x="6229089" y="1642834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 rot="15401033">
            <a:off x="5791383" y="3022194"/>
            <a:ext cx="2337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سجل أحوال الموظفات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7150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 rot="16200000">
            <a:off x="5019231" y="2895188"/>
            <a:ext cx="19848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ملفات الموظفات المتقاعدات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3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10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4572000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48006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135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0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الخطة المدرسية</a:t>
            </a:r>
          </a:p>
          <a:p>
            <a:pPr algn="ctr" rtl="1"/>
            <a:r>
              <a:rPr lang="ar-SA" sz="2000" b="1" dirty="0" smtClean="0"/>
              <a:t>(سجلات الخطة التشغيلية) </a:t>
            </a:r>
            <a:endParaRPr lang="en-US" sz="2000" b="1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 رقم الارشفة (   )         مدة الحفظ ( 5سنوات)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06776"/>
              </p:ext>
            </p:extLst>
          </p:nvPr>
        </p:nvGraphicFramePr>
        <p:xfrm>
          <a:off x="381000" y="2681556"/>
          <a:ext cx="8458200" cy="3414444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3809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6000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597291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400" b="1" dirty="0" smtClean="0"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الإحصائيات</a:t>
            </a:r>
          </a:p>
          <a:p>
            <a:pPr algn="ctr" rtl="1"/>
            <a:r>
              <a:rPr lang="ar-SA" sz="2000" b="1" dirty="0" smtClean="0"/>
              <a:t>( ملف الكراس </a:t>
            </a:r>
            <a:r>
              <a:rPr lang="ar-SA" sz="2000" b="1" dirty="0" err="1" smtClean="0"/>
              <a:t>الإحصائي )</a:t>
            </a:r>
            <a:r>
              <a:rPr lang="ar-SA" sz="2000" b="1" dirty="0" smtClean="0"/>
              <a:t> </a:t>
            </a:r>
            <a:endParaRPr lang="en-US" sz="2000" b="1" dirty="0" smtClean="0"/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رقم الدولاب (  )          رقم الارشفة (   )         مدة الحفظ ( دائم 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62200"/>
              </p:ext>
            </p:extLst>
          </p:nvPr>
        </p:nvGraphicFramePr>
        <p:xfrm>
          <a:off x="381000" y="2756422"/>
          <a:ext cx="8458200" cy="25013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10285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5803612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الصادرة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الصادرة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الصادرة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سجلات قيد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2"/>
            <a:ext cx="9155113" cy="6808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11197">
            <a:off x="1087756" y="751390"/>
            <a:ext cx="45480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التقويم </a:t>
            </a:r>
            <a:r>
              <a:rPr lang="ar-SA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والإختبارات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 rot="21111569">
            <a:off x="6214348" y="1524219"/>
            <a:ext cx="7172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 rot="15401033">
            <a:off x="5769688" y="3039353"/>
            <a:ext cx="2372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حصر نتائج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الإختبارات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638800" y="1676400"/>
            <a:ext cx="60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419600" y="1752600"/>
            <a:ext cx="6944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953000" y="1676400"/>
            <a:ext cx="76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886200" y="1762780"/>
            <a:ext cx="6182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 rot="16200000">
            <a:off x="5332624" y="2763490"/>
            <a:ext cx="1358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مستخرجات الحاسب</a:t>
            </a:r>
          </a:p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وأعمال السنه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 rot="16200000">
            <a:off x="4624454" y="2849533"/>
            <a:ext cx="14235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سير </a:t>
            </a:r>
            <a:r>
              <a:rPr lang="ar-SA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الإختبارات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 rot="16200000">
            <a:off x="3302288" y="2855269"/>
            <a:ext cx="17526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أوراق 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اجابات الطالبات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 rot="16200000">
            <a:off x="3793185" y="2866999"/>
            <a:ext cx="18669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تسليم الشهادات والإشعارات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2" descr="C:\Users\Owner\Desktop\Archiv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6019800"/>
            <a:ext cx="609600" cy="609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400" y="6172200"/>
            <a:ext cx="190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8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800" b="1" cap="none" spc="0" dirty="0">
              <a:ln/>
              <a:solidFill>
                <a:srgbClr val="336600"/>
              </a:solidFill>
              <a:effectLst/>
            </a:endParaRPr>
          </a:p>
        </p:txBody>
      </p:sp>
      <p:pic>
        <p:nvPicPr>
          <p:cNvPr id="21" name="Picture 2" descr="C:\Users\Owner\Desktop\Archi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6600" y="4800600"/>
            <a:ext cx="533400" cy="533400"/>
          </a:xfrm>
          <a:prstGeom prst="rect">
            <a:avLst/>
          </a:prstGeom>
          <a:noFill/>
        </p:spPr>
      </p:pic>
      <p:pic>
        <p:nvPicPr>
          <p:cNvPr id="24" name="Picture 2" descr="C:\Users\Owner\Desktop\Archi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343400"/>
            <a:ext cx="381000" cy="381000"/>
          </a:xfrm>
          <a:prstGeom prst="rect">
            <a:avLst/>
          </a:prstGeom>
          <a:noFill/>
        </p:spPr>
      </p:pic>
      <p:pic>
        <p:nvPicPr>
          <p:cNvPr id="25" name="Picture 2" descr="C:\Users\Owner\Desktop\Archi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4419600"/>
            <a:ext cx="381000" cy="381000"/>
          </a:xfrm>
          <a:prstGeom prst="rect">
            <a:avLst/>
          </a:prstGeom>
          <a:noFill/>
        </p:spPr>
      </p:pic>
      <p:pic>
        <p:nvPicPr>
          <p:cNvPr id="26" name="Picture 2" descr="C:\Users\Owner\Desktop\Archi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81600" y="4495800"/>
            <a:ext cx="457200" cy="457200"/>
          </a:xfrm>
          <a:prstGeom prst="rect">
            <a:avLst/>
          </a:prstGeom>
          <a:noFill/>
        </p:spPr>
      </p:pic>
      <p:pic>
        <p:nvPicPr>
          <p:cNvPr id="27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7400" y="45720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ملف حفظ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المعاملات الصادرة)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ملف حفظ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المعاملات الصادرة)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ملف حفظ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المعاملات الصادرة)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ملف حفظ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المعاملات الصادرة)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ملف حفظ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ملف حفظ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ملف حفظ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ملف حفظ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تنظيم الاتصالات الادارية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ar-SA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ملف حفظ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المعاملات الواردة)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دائم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5999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815122"/>
          <a:ext cx="8458200" cy="3357078"/>
        </p:xfrm>
        <a:graphic>
          <a:graphicData uri="http://schemas.openxmlformats.org/drawingml/2006/table">
            <a:tbl>
              <a:tblPr rtl="1"/>
              <a:tblGrid>
                <a:gridCol w="735863"/>
                <a:gridCol w="2183907"/>
                <a:gridCol w="1656116"/>
                <a:gridCol w="749397"/>
                <a:gridCol w="737555"/>
                <a:gridCol w="921944"/>
                <a:gridCol w="1473418"/>
              </a:tblGrid>
              <a:tr h="7899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الرقم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الموضوع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العام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latin typeface="Times New Roman"/>
                          <a:ea typeface="Times New Roman"/>
                          <a:cs typeface="Simple Bold Jut Out"/>
                        </a:rPr>
                        <a:t>العدد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الحالة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e Bold Jut Out"/>
                        </a:rPr>
                        <a:t>لون الملف او رقمه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Simple Bold Jut Out"/>
                        </a:rPr>
                        <a:t>ملاحظات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58060" marR="5806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Owner\Desktop\Archiv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381000" cy="38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336600"/>
                </a:solidFill>
                <a:effectLst/>
              </a:rPr>
              <a:t>أقسام </a:t>
            </a:r>
            <a:r>
              <a:rPr lang="ar-SA" sz="2000" b="1" cap="none" spc="0" dirty="0" err="1" smtClean="0">
                <a:ln/>
                <a:solidFill>
                  <a:srgbClr val="336600"/>
                </a:solidFill>
                <a:effectLst/>
              </a:rPr>
              <a:t>الإرشيف</a:t>
            </a:r>
            <a:endParaRPr lang="en-US" sz="2000" b="1" cap="none" spc="0" dirty="0">
              <a:ln/>
              <a:solidFill>
                <a:srgbClr val="336600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81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e Indust Shaded" pitchFamily="2" charset="-78"/>
              </a:rPr>
              <a:t>متابعة تأخر وغياب الطالبات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(سجل تأخر الطالبات</a:t>
            </a:r>
            <a:r>
              <a:rPr kumimoji="0" lang="ar-SA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</a:rPr>
              <a:t> رقم الدولاب (   )           رقم الارشفة (    )           مدة الحفظ ( سنة واحدة )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52400" y="876180"/>
            <a:ext cx="146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rgbClr val="C00000"/>
                </a:solidFill>
                <a:effectLst/>
              </a:rPr>
              <a:t>الرجوع للعنوان</a:t>
            </a:r>
            <a:endParaRPr lang="en-US" sz="2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2" name="Picture 2" descr="C:\Users\Owner\Desktop\Archi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8382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33800" y="111754"/>
            <a:ext cx="533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المملكة العربية السعودية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cs typeface="Arial" pitchFamily="34" charset="0"/>
              </a:rPr>
              <a:t>وزارة التعليم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الادارة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العامة 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عليم</a:t>
            </a: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مكتب التعليم بخليص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مدرسة </a:t>
            </a:r>
            <a:r>
              <a:rPr lang="ar-SA" sz="1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ماود</a:t>
            </a:r>
            <a:r>
              <a:rPr lang="ar-SA" sz="1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الابتدائية</a:t>
            </a:r>
            <a:endParaRPr kumimoji="0" lang="ar-SA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الأرشيف المدرسي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صورة 15" descr="C:\Users\dell\Desktop\MOELogoPN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46" y="111754"/>
            <a:ext cx="162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7200" y="6097677"/>
            <a:ext cx="787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1600" b="1" dirty="0" smtClean="0">
                <a:latin typeface="Arabic Transparent"/>
                <a:ea typeface="Times New Roman" pitchFamily="18" charset="0"/>
                <a:cs typeface="Arial" pitchFamily="34" charset="0"/>
              </a:rPr>
              <a:t>إعداد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المساعد</a:t>
            </a:r>
            <a:r>
              <a:rPr kumimoji="0" lang="ar-S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الإداري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abic Transparent"/>
                <a:ea typeface="Times New Roman" pitchFamily="18" charset="0"/>
                <a:cs typeface="Arial" pitchFamily="34" charset="0"/>
              </a:rPr>
              <a:t>                                                           قائدة المدرسة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 smtClean="0">
                <a:latin typeface="Arabic Transparent"/>
                <a:cs typeface="Arial" pitchFamily="34" charset="0"/>
              </a:rPr>
              <a:t>منى الشيخ .. سلمى الشيخ                                                          فاطمة سند الشيخ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3711</TotalTime>
  <Words>7077</Words>
  <Application>Microsoft Office PowerPoint</Application>
  <PresentationFormat>عرض على الشاشة (3:4)‏</PresentationFormat>
  <Paragraphs>2695</Paragraphs>
  <Slides>115</Slides>
  <Notes>11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115</vt:i4>
      </vt:variant>
    </vt:vector>
  </HeadingPairs>
  <TitlesOfParts>
    <vt:vector size="116" baseType="lpstr">
      <vt:lpstr>ألوان متوسطة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AHC</cp:lastModifiedBy>
  <cp:revision>317</cp:revision>
  <cp:lastPrinted>2016-03-24T08:45:53Z</cp:lastPrinted>
  <dcterms:created xsi:type="dcterms:W3CDTF">2013-10-24T02:00:17Z</dcterms:created>
  <dcterms:modified xsi:type="dcterms:W3CDTF">2016-03-24T08:57:51Z</dcterms:modified>
</cp:coreProperties>
</file>