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solidFill>
            <a:srgbClr val="CEE2EA"/>
          </a:solidFill>
        </a:fill>
      </a:tcStyle>
    </a:wholeTbl>
    <a:band2H>
      <a:tcTxStyle b="def" i="def"/>
      <a:tcStyle>
        <a:tcBdr/>
        <a:fill>
          <a:solidFill>
            <a:srgbClr val="E8F1F5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solidFill>
            <a:srgbClr val="CEE2EA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254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solidFill>
            <a:srgbClr val="E8F1F5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solidFill>
            <a:srgbClr val="E8F1F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rtl="1" latinLnBrk="0">
      <a:defRPr sz="1200">
        <a:latin typeface="+mn-lt"/>
        <a:ea typeface="+mn-ea"/>
        <a:cs typeface="+mn-cs"/>
        <a:sym typeface="Calibri"/>
      </a:defRPr>
    </a:lvl1pPr>
    <a:lvl2pPr indent="228600" rtl="1" latinLnBrk="0">
      <a:defRPr sz="1200">
        <a:latin typeface="+mn-lt"/>
        <a:ea typeface="+mn-ea"/>
        <a:cs typeface="+mn-cs"/>
        <a:sym typeface="Calibri"/>
      </a:defRPr>
    </a:lvl2pPr>
    <a:lvl3pPr indent="457200" rtl="1" latinLnBrk="0">
      <a:defRPr sz="1200">
        <a:latin typeface="+mn-lt"/>
        <a:ea typeface="+mn-ea"/>
        <a:cs typeface="+mn-cs"/>
        <a:sym typeface="Calibri"/>
      </a:defRPr>
    </a:lvl3pPr>
    <a:lvl4pPr indent="685800" rtl="1" latinLnBrk="0">
      <a:defRPr sz="1200">
        <a:latin typeface="+mn-lt"/>
        <a:ea typeface="+mn-ea"/>
        <a:cs typeface="+mn-cs"/>
        <a:sym typeface="Calibri"/>
      </a:defRPr>
    </a:lvl4pPr>
    <a:lvl5pPr indent="914400" rtl="1" latinLnBrk="0">
      <a:defRPr sz="1200">
        <a:latin typeface="+mn-lt"/>
        <a:ea typeface="+mn-ea"/>
        <a:cs typeface="+mn-cs"/>
        <a:sym typeface="Calibri"/>
      </a:defRPr>
    </a:lvl5pPr>
    <a:lvl6pPr indent="1143000" rtl="1" latinLnBrk="0">
      <a:defRPr sz="1200">
        <a:latin typeface="+mn-lt"/>
        <a:ea typeface="+mn-ea"/>
        <a:cs typeface="+mn-cs"/>
        <a:sym typeface="Calibri"/>
      </a:defRPr>
    </a:lvl6pPr>
    <a:lvl7pPr indent="1371600" rtl="1" latinLnBrk="0">
      <a:defRPr sz="1200">
        <a:latin typeface="+mn-lt"/>
        <a:ea typeface="+mn-ea"/>
        <a:cs typeface="+mn-cs"/>
        <a:sym typeface="Calibri"/>
      </a:defRPr>
    </a:lvl7pPr>
    <a:lvl8pPr indent="1600200" rtl="1" latinLnBrk="0">
      <a:defRPr sz="1200">
        <a:latin typeface="+mn-lt"/>
        <a:ea typeface="+mn-ea"/>
        <a:cs typeface="+mn-cs"/>
        <a:sym typeface="Calibri"/>
      </a:defRPr>
    </a:lvl8pPr>
    <a:lvl9pPr indent="1828800" rtl="1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93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94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نص العنوان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102" name="مستوى النص الأول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0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21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r">
              <a:defRPr b="1" cap="all" sz="4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30" name="مستوى النص الأول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9" name="مستوى النص الأول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8" name="مستوى النص الأول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9" name="عنصر نائب للنص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 rtl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نص العنوان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r">
              <a:defRPr b="1" sz="2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73" name="مستوى النص الأول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4" name="عنصر نائب للنص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 rtl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نص العنوان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r">
              <a:defRPr b="1" sz="2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83" name="عنصر نائب للصورة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مستوى النص الأول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8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457200" y="6395577"/>
            <a:ext cx="264257" cy="28667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l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عنوان 1"/>
          <p:cNvSpPr txBox="1"/>
          <p:nvPr>
            <p:ph type="ctrTitle"/>
          </p:nvPr>
        </p:nvSpPr>
        <p:spPr>
          <a:xfrm>
            <a:off x="539551" y="2924943"/>
            <a:ext cx="7772401" cy="1470026"/>
          </a:xfrm>
          <a:prstGeom prst="rect">
            <a:avLst/>
          </a:prstGeom>
        </p:spPr>
        <p:txBody>
          <a:bodyPr/>
          <a:lstStyle>
            <a:lvl1pPr defTabSz="868680">
              <a:defRPr b="1" sz="8360"/>
            </a:lvl1pPr>
          </a:lstStyle>
          <a:p>
            <a:pPr rtl="0">
              <a:defRPr/>
            </a:pPr>
            <a:r>
              <a:t>الخطط العلاجية </a:t>
            </a:r>
          </a:p>
        </p:txBody>
      </p:sp>
      <p:sp>
        <p:nvSpPr>
          <p:cNvPr id="113" name="مستطيل 2"/>
          <p:cNvSpPr txBox="1"/>
          <p:nvPr/>
        </p:nvSpPr>
        <p:spPr>
          <a:xfrm>
            <a:off x="1330929" y="5877271"/>
            <a:ext cx="5965588" cy="786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 rtl="0">
              <a:defRPr b="1" sz="2000">
                <a:ln w="10541">
                  <a:solidFill>
                    <a:srgbClr val="7D7D7D"/>
                  </a:solidFill>
                </a:ln>
              </a:defRPr>
            </a:pPr>
            <a:r>
              <a:t>تقديم </a:t>
            </a:r>
            <a:r>
              <a:t>: </a:t>
            </a:r>
            <a:r>
              <a:t>رفعة الدوسري </a:t>
            </a:r>
          </a:p>
          <a:p>
            <a:pPr algn="ctr" rtl="0">
              <a:defRPr b="1" sz="2000">
                <a:ln w="10541">
                  <a:solidFill>
                    <a:srgbClr val="7D7D7D"/>
                  </a:solidFill>
                </a:ln>
              </a:defRPr>
            </a:pPr>
            <a:r>
              <a:t>مشرفة اللغة العربيةو</a:t>
            </a:r>
            <a:r>
              <a:t> </a:t>
            </a:r>
            <a:r>
              <a:t>أخصائية التقويم بمكتب غرب الدمام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عنصر نائب للتذييل 3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230" name="مستطيل 1"/>
          <p:cNvSpPr txBox="1"/>
          <p:nvPr/>
        </p:nvSpPr>
        <p:spPr>
          <a:xfrm>
            <a:off x="539552" y="692695"/>
            <a:ext cx="7758608" cy="3050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b="1">
                <a:solidFill>
                  <a:srgbClr val="FF0000"/>
                </a:solidFill>
              </a:defRPr>
            </a:pPr>
            <a:r>
              <a:t>4- </a:t>
            </a:r>
            <a:r>
              <a:t>تحديد أسباب الضعف</a:t>
            </a:r>
            <a:r>
              <a:t>:</a:t>
            </a:r>
          </a:p>
          <a:p>
            <a:pPr rtl="0">
              <a:defRPr b="1"/>
            </a:pPr>
            <a:r>
              <a:t>تتعدد أسباب الضعف، وتحتاج لتحديدها إلى ذكاء وفطنة وموضوعية، نذكر منها</a:t>
            </a:r>
            <a:r>
              <a:t>: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أسباب تعود إلى الطالب من حيث خصائصه العقلية والنفسية والجسمية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أسباب تعود إلى المعلم وطريقة تدريسه وشخصيته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أسباب تعود إلى المنهاج من حيث تنظيمه وتصميمه ونوع المعرفة المتضمنة فيه وكميتها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أسباب تعود إلى المناخ الصفي، والزمن المتاح للتعلم وأعداد الطلبة في الصف، والنظام الصفي </a:t>
            </a:r>
            <a:r>
              <a:t>...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أسباب تعود إلى بيئة الطالب الاجتماعية، وظروفه الأسرية والاقتصادية والثقافية </a:t>
            </a:r>
          </a:p>
        </p:txBody>
      </p:sp>
      <p:sp>
        <p:nvSpPr>
          <p:cNvPr id="231" name="مستطيل 2"/>
          <p:cNvSpPr txBox="1"/>
          <p:nvPr/>
        </p:nvSpPr>
        <p:spPr>
          <a:xfrm>
            <a:off x="827584" y="2852935"/>
            <a:ext cx="7470576" cy="2594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b="1">
                <a:solidFill>
                  <a:srgbClr val="FF0000"/>
                </a:solidFill>
              </a:defRPr>
            </a:pPr>
            <a:r>
              <a:t>5- </a:t>
            </a:r>
            <a:r>
              <a:t>تصنيف الطلبة حسب نوع الضعف والموضوع الذي يعانون منه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ضعف لدى طالب معين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ضعف لدى مجموعة من الطلبة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ضعف لدى جميع الطلبة</a:t>
            </a:r>
            <a:r>
              <a:t>.</a:t>
            </a:r>
          </a:p>
          <a:p>
            <a:pPr rtl="0">
              <a:defRPr/>
            </a:pPr>
          </a:p>
          <a:p>
            <a:pPr rtl="0">
              <a:defRPr b="1">
                <a:solidFill>
                  <a:srgbClr val="FF0000"/>
                </a:solidFill>
              </a:defRPr>
            </a:pPr>
            <a:r>
              <a:t>6- </a:t>
            </a:r>
            <a:r>
              <a:t>لتعرف على إمكانات المدرسة والتسهيلات اللازمة لتنفيذ الخطة العلاجية</a:t>
            </a:r>
            <a:r>
              <a:t>.</a:t>
            </a:r>
          </a:p>
          <a:p>
            <a:pPr rtl="0">
              <a:defRPr>
                <a:solidFill>
                  <a:srgbClr val="FF0000"/>
                </a:solidFill>
              </a:defRPr>
            </a:pPr>
          </a:p>
          <a:p>
            <a:pPr rtl="0">
              <a:defRPr b="1">
                <a:solidFill>
                  <a:srgbClr val="FF0000"/>
                </a:solidFill>
              </a:defRPr>
            </a:pPr>
            <a:r>
              <a:t>7-</a:t>
            </a:r>
            <a:r>
              <a:t>الاستعانة بذوي الخبرة إن لزم</a:t>
            </a:r>
            <a:r>
              <a:t>(</a:t>
            </a:r>
            <a:r>
              <a:t>مشرف </a:t>
            </a:r>
            <a:r>
              <a:t>- </a:t>
            </a:r>
            <a:r>
              <a:t>خبير </a:t>
            </a:r>
            <a:r>
              <a:t>– </a:t>
            </a:r>
            <a:r>
              <a:t>أولياء أمور </a:t>
            </a:r>
            <a:r>
              <a:t>..).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عنصر نائب للتذييل 3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234" name="مستطيل 1"/>
          <p:cNvSpPr txBox="1"/>
          <p:nvPr/>
        </p:nvSpPr>
        <p:spPr>
          <a:xfrm>
            <a:off x="683567" y="404663"/>
            <a:ext cx="8064898" cy="671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b="1">
                <a:solidFill>
                  <a:srgbClr val="FF0000"/>
                </a:solidFill>
              </a:defRPr>
            </a:pPr>
            <a:r>
              <a:t>8- </a:t>
            </a:r>
            <a:r>
              <a:t>حدد استراتيجيات التعليم العلاجي الفعالة</a:t>
            </a:r>
            <a:r>
              <a:t>. </a:t>
            </a:r>
            <a:r>
              <a:t>مثل</a:t>
            </a:r>
            <a:r>
              <a:t>:</a:t>
            </a:r>
          </a:p>
          <a:p>
            <a:pPr rtl="0">
              <a:defRPr b="1"/>
            </a:pPr>
            <a:r>
              <a:t>أسلوب التعلم المباشر الجمعي</a:t>
            </a:r>
            <a:r>
              <a:t>.</a:t>
            </a:r>
          </a:p>
          <a:p>
            <a:pPr rtl="0">
              <a:defRPr b="1"/>
            </a:pPr>
            <a:r>
              <a:t>أسلوب التعلم الذاتي المفرد</a:t>
            </a:r>
            <a:r>
              <a:t>.</a:t>
            </a:r>
          </a:p>
          <a:p>
            <a:pPr rtl="0">
              <a:defRPr b="1"/>
            </a:pPr>
            <a:r>
              <a:t>أسلوب التعلم التعاوني</a:t>
            </a:r>
            <a:r>
              <a:t>.</a:t>
            </a:r>
          </a:p>
          <a:p>
            <a:pPr rtl="0">
              <a:defRPr b="1"/>
            </a:pPr>
            <a:r>
              <a:t>أسلوب النشاط واللعب </a:t>
            </a:r>
            <a:r>
              <a:t>.</a:t>
            </a:r>
          </a:p>
          <a:p>
            <a:pPr rtl="0">
              <a:defRPr b="1"/>
            </a:pPr>
            <a:r>
              <a:t>وغيرها</a:t>
            </a:r>
            <a:r>
              <a:t>.</a:t>
            </a:r>
          </a:p>
          <a:p>
            <a:pPr rtl="0">
              <a:defRPr b="1">
                <a:solidFill>
                  <a:srgbClr val="FF0000"/>
                </a:solidFill>
              </a:defRPr>
            </a:pPr>
            <a:r>
              <a:t>9- </a:t>
            </a:r>
            <a:r>
              <a:t>حدد الوسائل التعليمية التعلمية والمواد التعليمية الملائمة</a:t>
            </a:r>
            <a:r>
              <a:t>.</a:t>
            </a:r>
          </a:p>
          <a:p>
            <a:pPr rtl="0">
              <a:defRPr b="1">
                <a:solidFill>
                  <a:srgbClr val="FF0000"/>
                </a:solidFill>
              </a:defRPr>
            </a:pPr>
            <a:r>
              <a:t>10- </a:t>
            </a:r>
            <a:r>
              <a:t>إدارة وتنظيم الوقت المخصص للعلاج</a:t>
            </a:r>
            <a:r>
              <a:t>. </a:t>
            </a:r>
          </a:p>
          <a:p>
            <a:pPr rtl="0">
              <a:defRPr b="1"/>
            </a:pPr>
            <a:r>
              <a:t>متى ستنفذ الخطة العلاجية؟</a:t>
            </a:r>
          </a:p>
          <a:p>
            <a:pPr rtl="0">
              <a:defRPr b="1"/>
            </a:pPr>
            <a:r>
              <a:t>في الحصص العادية؟</a:t>
            </a:r>
          </a:p>
          <a:p>
            <a:pPr rtl="0">
              <a:defRPr b="1"/>
            </a:pPr>
            <a:r>
              <a:t>في حصص النشاط؟</a:t>
            </a:r>
          </a:p>
          <a:p>
            <a:pPr rtl="0">
              <a:defRPr b="1"/>
            </a:pPr>
            <a:r>
              <a:t>بعد الحصص اليومية؟</a:t>
            </a:r>
          </a:p>
          <a:p>
            <a:pPr rtl="0">
              <a:defRPr b="1"/>
            </a:pPr>
            <a:r>
              <a:t>قبل بداية الدوام اليومي؟</a:t>
            </a:r>
          </a:p>
          <a:p>
            <a:pPr rtl="0">
              <a:defRPr b="1">
                <a:solidFill>
                  <a:srgbClr val="FF0000"/>
                </a:solidFill>
              </a:defRPr>
            </a:pPr>
            <a:r>
              <a:t>11-</a:t>
            </a:r>
            <a:r>
              <a:t>إدارة وتنظيم عمليات وأدوات التقويم الملائمة</a:t>
            </a:r>
            <a:r>
              <a:t>.</a:t>
            </a:r>
          </a:p>
          <a:p>
            <a:pPr rtl="0">
              <a:defRPr b="1"/>
            </a:pPr>
            <a:r>
              <a:t>تخصيص ملف لكل طالب يحتوي على</a:t>
            </a:r>
            <a:r>
              <a:t>:</a:t>
            </a:r>
          </a:p>
          <a:p>
            <a:pPr rtl="0">
              <a:defRPr b="1"/>
            </a:pPr>
            <a:r>
              <a:t>وصف تفصيلي لـ </a:t>
            </a:r>
            <a:r>
              <a:t>(</a:t>
            </a:r>
            <a:r>
              <a:t>جوانب الضعف التي يعاني منها الطالب </a:t>
            </a:r>
            <a:r>
              <a:t>, </a:t>
            </a:r>
            <a:r>
              <a:t>تشخيص جوانب الضعف وتحديد أسبابها</a:t>
            </a:r>
            <a:r>
              <a:t>)</a:t>
            </a:r>
          </a:p>
          <a:p>
            <a:pPr rtl="0">
              <a:defRPr b="1"/>
            </a:pPr>
            <a:r>
              <a:t>سجل بعلامات الطالب قبل الشروع بتنفيذ الخطة العلاجية</a:t>
            </a:r>
            <a:r>
              <a:t>.</a:t>
            </a:r>
          </a:p>
          <a:p>
            <a:pPr rtl="0">
              <a:defRPr b="1"/>
            </a:pPr>
            <a:r>
              <a:t>نماذج من أعمال الطلبة</a:t>
            </a:r>
            <a:r>
              <a:t>.</a:t>
            </a:r>
          </a:p>
          <a:p>
            <a:pPr rtl="0">
              <a:defRPr b="1"/>
            </a:pPr>
            <a:r>
              <a:t>سجل لعلامات الطالب أثناء تطبيق الخطة العلاجية</a:t>
            </a:r>
            <a:r>
              <a:t>.</a:t>
            </a:r>
          </a:p>
        </p:txBody>
      </p:sp>
      <p:sp>
        <p:nvSpPr>
          <p:cNvPr id="235" name="مستطيل 2"/>
          <p:cNvSpPr txBox="1"/>
          <p:nvPr/>
        </p:nvSpPr>
        <p:spPr>
          <a:xfrm>
            <a:off x="539551" y="5657670"/>
            <a:ext cx="8208914" cy="1394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b="1">
                <a:solidFill>
                  <a:srgbClr val="FF0000"/>
                </a:solidFill>
              </a:defRPr>
            </a:pPr>
            <a:r>
              <a:t>12-</a:t>
            </a:r>
            <a:r>
              <a:t>تخصيص دفتر ملاحظات يخصص للتواصل بين المدرسة والأسرة بهدف تحقيق التعاون بينهما ويتضمن</a:t>
            </a:r>
            <a:r>
              <a:t>:</a:t>
            </a:r>
          </a:p>
          <a:p>
            <a:pPr rtl="0">
              <a:defRPr b="1"/>
            </a:pPr>
            <a:r>
              <a:t>إرشادات وتوجيهات المعلم للأسرة</a:t>
            </a:r>
            <a:r>
              <a:t>.</a:t>
            </a:r>
          </a:p>
          <a:p>
            <a:pPr rtl="0">
              <a:defRPr b="1"/>
            </a:pPr>
            <a:r>
              <a:t>آراء ومتابعات الأسرة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عنصر نائب للتذييل 4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238" name="مستطيل 1"/>
          <p:cNvSpPr txBox="1"/>
          <p:nvPr/>
        </p:nvSpPr>
        <p:spPr>
          <a:xfrm>
            <a:off x="971599" y="1340767"/>
            <a:ext cx="7344818" cy="6542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2000"/>
            </a:pP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توضيح أهمية المحتوى التعليمي من خلال ربطه بحياة الطالب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البدء مع الطالب من حيث مستواه وما يعرف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إشعار الطالب بقدرته على التعلم وتقوية ثقته بنفسه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تشويق الطالب للمهمة التعليمية واستثارة دافعيته باستمرار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استخدام طرائق وأساليب التعليم التي تتناسب وأنماط تفكير الطالب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>
                <a:solidFill>
                  <a:srgbClr val="FF0000"/>
                </a:solidFill>
              </a:defRPr>
            </a:pPr>
            <a:r>
              <a:t>استخدام أساليب التعزيز الإيجابي الملائمة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مراعاة التدريب الحسي قبل المجرد عند لزومه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الربط بين ما يعرفه الطالب وما يتعلمه حديثاً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تشجيع الطلبة على تجريب ما يتعلمونه في البيت وفي الحياة اليومية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>
                <a:solidFill>
                  <a:srgbClr val="FF0000"/>
                </a:solidFill>
              </a:defRPr>
            </a:pPr>
            <a:r>
              <a:t>تكليف الطلبة بواجبات مناسبة وهادفة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إعطاء الطالب الوقت الكافي الذي يتناسب مع سرعته في التعلم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استخدام الوسائل التعليمية المناسبة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>
                <a:solidFill>
                  <a:srgbClr val="FF0000"/>
                </a:solidFill>
              </a:defRPr>
            </a:pPr>
            <a:r>
              <a:t>تشجيع الطالب على أن يتعلم بالعمل ما أمكن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تجنب إصدار الأحكام التقويمية المحبطة</a:t>
            </a:r>
            <a:r>
              <a:t>.</a:t>
            </a:r>
          </a:p>
          <a:p>
            <a:pPr lvl="2" marL="1200150" indent="-285750" rtl="0">
              <a:buSzPct val="100000"/>
              <a:buFont typeface="Arial"/>
              <a:buChar char="•"/>
              <a:defRPr b="1" sz="2000">
                <a:solidFill>
                  <a:srgbClr val="FF0000"/>
                </a:solidFill>
              </a:defRPr>
            </a:pPr>
            <a:r>
              <a:t>مقارنة الطالب بنفسه بدلاً من مقارنته بزملائه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000"/>
            </a:pPr>
            <a:r>
              <a:t>تشجيع الطلبة على التعلم من بعضهم البعض</a:t>
            </a:r>
            <a:r>
              <a:t>.</a:t>
            </a:r>
          </a:p>
        </p:txBody>
      </p:sp>
      <p:sp>
        <p:nvSpPr>
          <p:cNvPr id="239" name="عنوان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الإجراءات أثناء تنفيذ الخطة</a:t>
            </a:r>
          </a:p>
        </p:txBody>
      </p:sp>
      <p:pic>
        <p:nvPicPr>
          <p:cNvPr id="240" name="صورة 5" descr="صورة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620687"/>
            <a:ext cx="2144587" cy="14401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عنصر نائب للتذييل 1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243" name="مستطيل 2"/>
          <p:cNvSpPr txBox="1"/>
          <p:nvPr/>
        </p:nvSpPr>
        <p:spPr>
          <a:xfrm>
            <a:off x="2286000" y="2274838"/>
            <a:ext cx="6174433" cy="4792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rtl="0">
              <a:buSzPct val="100000"/>
              <a:buFont typeface="Arial"/>
              <a:buChar char="•"/>
              <a:defRPr b="1" sz="2400"/>
            </a:pPr>
            <a:r>
              <a:t>هل كانت فاعلة مع كل الطلبة؟ </a:t>
            </a:r>
            <a:r>
              <a:t>(</a:t>
            </a:r>
            <a:r>
              <a:t>اختبار بعدي</a:t>
            </a:r>
            <a:r>
              <a:t>)</a:t>
            </a:r>
            <a:r>
              <a:t>ومقارنه بالاختبار القبلي</a:t>
            </a:r>
          </a:p>
          <a:p>
            <a:pPr marL="342900" indent="-342900" rtl="0">
              <a:buSzPct val="100000"/>
              <a:buFont typeface="Arial"/>
              <a:buChar char="•"/>
              <a:defRPr b="1" sz="2400"/>
            </a:pPr>
            <a:r>
              <a:t>هل ما زال هنالك طلبة يحتاجون للمتابعة؟</a:t>
            </a:r>
          </a:p>
          <a:p>
            <a:pPr marL="342900" indent="-342900" rtl="0">
              <a:buSzPct val="100000"/>
              <a:buFont typeface="Arial"/>
              <a:buChar char="•"/>
              <a:defRPr b="1" sz="2400"/>
            </a:pPr>
            <a:r>
              <a:t>في أي المجالات ؟</a:t>
            </a:r>
          </a:p>
          <a:p>
            <a:pPr marL="342900" indent="-342900" rtl="0">
              <a:buSzPct val="100000"/>
              <a:buFont typeface="Arial"/>
              <a:buChar char="•"/>
              <a:defRPr b="1" sz="2400"/>
            </a:pPr>
            <a:r>
              <a:t>ما الجوانب التي كانت فيها الخطة العلاجية فاعلة؟</a:t>
            </a:r>
          </a:p>
          <a:p>
            <a:pPr marL="342900" indent="-342900" rtl="0">
              <a:buSzPct val="100000"/>
              <a:buFont typeface="Arial"/>
              <a:buChar char="•"/>
              <a:defRPr b="1" sz="2400"/>
            </a:pPr>
            <a:r>
              <a:t>ما الجوانب التي لم تكن فيها الخطة العلاجية فاعلة؟</a:t>
            </a:r>
          </a:p>
          <a:p>
            <a:pPr marL="342900" indent="-342900" rtl="0">
              <a:buSzPct val="100000"/>
              <a:buFont typeface="Arial"/>
              <a:buChar char="•"/>
              <a:defRPr b="1" sz="2400"/>
            </a:pPr>
            <a:r>
              <a:t>ما الأسباب وراء ذلك؟</a:t>
            </a:r>
          </a:p>
          <a:p>
            <a:pPr marL="342900" indent="-342900" rtl="0">
              <a:buSzPct val="100000"/>
              <a:buFont typeface="Arial"/>
              <a:buChar char="•"/>
              <a:defRPr b="1" sz="2400"/>
            </a:pPr>
            <a:r>
              <a:t>هل يمكن إجراء التعديل المناسب على نشاطات الخطة؟</a:t>
            </a:r>
          </a:p>
        </p:txBody>
      </p:sp>
      <p:sp>
        <p:nvSpPr>
          <p:cNvPr id="244" name="عنوان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40663" rtl="0">
              <a:defRPr b="1" sz="3159"/>
            </a:pPr>
            <a:r>
              <a:t>تقويم الخطة العلاجية</a:t>
            </a:r>
            <a:br/>
          </a:p>
        </p:txBody>
      </p:sp>
      <p:pic>
        <p:nvPicPr>
          <p:cNvPr id="245" name="صورة 4" descr="صورة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560" y="764704"/>
            <a:ext cx="1971676" cy="23145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عنصر نائب للتذييل 1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248" name="Rectangle 1"/>
          <p:cNvSpPr/>
          <p:nvPr/>
        </p:nvSpPr>
        <p:spPr>
          <a:xfrm>
            <a:off x="1797099" y="137165"/>
            <a:ext cx="6044977" cy="306013"/>
          </a:xfrm>
          <a:prstGeom prst="rect">
            <a:avLst/>
          </a:prstGeom>
          <a:gradFill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/>
          </a:gradFill>
          <a:ln>
            <a:solidFill>
              <a:srgbClr val="BE4B48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48" tIns="6348" rIns="6348" bIns="6348" anchor="ctr">
            <a:spAutoFit/>
          </a:bodyPr>
          <a:lstStyle/>
          <a:p>
            <a:pPr algn="ctr" rtl="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نموذج مقترح للخطة العلاجية</a:t>
            </a:r>
            <a:r>
              <a:t>-</a:t>
            </a:r>
            <a:r>
              <a:t>بطاقة تحليل المهارات(معلمة) </a:t>
            </a:r>
          </a:p>
        </p:txBody>
      </p:sp>
      <p:pic>
        <p:nvPicPr>
          <p:cNvPr id="24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7684" y="596246"/>
            <a:ext cx="6264696" cy="61451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عنصر نائب للتذييل 1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pic>
        <p:nvPicPr>
          <p:cNvPr id="25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47913" y="552450"/>
            <a:ext cx="4448176" cy="5753100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Rectangle 1"/>
          <p:cNvSpPr/>
          <p:nvPr/>
        </p:nvSpPr>
        <p:spPr>
          <a:xfrm>
            <a:off x="1797099" y="137165"/>
            <a:ext cx="6044977" cy="306013"/>
          </a:xfrm>
          <a:prstGeom prst="rect">
            <a:avLst/>
          </a:prstGeom>
          <a:gradFill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/>
          </a:gradFill>
          <a:ln>
            <a:solidFill>
              <a:srgbClr val="BE4B48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48" tIns="6348" rIns="6348" bIns="6348" anchor="ctr">
            <a:spAutoFit/>
          </a:bodyPr>
          <a:lstStyle>
            <a:lvl1pPr algn="ctr"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>
              <a:defRPr/>
            </a:pPr>
            <a:r>
              <a:t>بطاقة زيارة المشرفة التشخيصية  </a:t>
            </a:r>
          </a:p>
        </p:txBody>
      </p:sp>
      <p:sp>
        <p:nvSpPr>
          <p:cNvPr id="254" name="سهم إلى اليسار 2"/>
          <p:cNvSpPr/>
          <p:nvPr/>
        </p:nvSpPr>
        <p:spPr>
          <a:xfrm rot="20453126">
            <a:off x="6300192" y="2924943"/>
            <a:ext cx="1296145" cy="504057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38100">
            <a:solidFill>
              <a:srgbClr val="FFFFFF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5" name="سهم إلى اليسار 5"/>
          <p:cNvSpPr/>
          <p:nvPr/>
        </p:nvSpPr>
        <p:spPr>
          <a:xfrm rot="11766479">
            <a:off x="1701137" y="4175292"/>
            <a:ext cx="1296145" cy="504057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38100">
            <a:solidFill>
              <a:srgbClr val="FFFFFF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6" name="سهم إلى اليسار 6"/>
          <p:cNvSpPr/>
          <p:nvPr/>
        </p:nvSpPr>
        <p:spPr>
          <a:xfrm rot="12300951">
            <a:off x="1699839" y="2872857"/>
            <a:ext cx="1296145" cy="504057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38100">
            <a:solidFill>
              <a:srgbClr val="FFFFFF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7" name="سهم إلى اليسار 7"/>
          <p:cNvSpPr/>
          <p:nvPr/>
        </p:nvSpPr>
        <p:spPr>
          <a:xfrm rot="20453126">
            <a:off x="6000386" y="4175292"/>
            <a:ext cx="1296145" cy="504057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38100">
            <a:solidFill>
              <a:srgbClr val="FFFFFF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عنصر نائب للتذييل 1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pic>
        <p:nvPicPr>
          <p:cNvPr id="26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1231" y="527918"/>
            <a:ext cx="8370887" cy="6330083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Rectangle 1"/>
          <p:cNvSpPr/>
          <p:nvPr/>
        </p:nvSpPr>
        <p:spPr>
          <a:xfrm>
            <a:off x="1797099" y="137165"/>
            <a:ext cx="6044977" cy="306013"/>
          </a:xfrm>
          <a:prstGeom prst="rect">
            <a:avLst/>
          </a:prstGeom>
          <a:gradFill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/>
          </a:gradFill>
          <a:ln>
            <a:solidFill>
              <a:srgbClr val="BE4B48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48" tIns="6348" rIns="6348" bIns="6348" anchor="ctr">
            <a:spAutoFit/>
          </a:bodyPr>
          <a:lstStyle/>
          <a:p>
            <a:pPr algn="ctr" rtl="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نموذج مقترح للخطة العلاجية</a:t>
            </a:r>
            <a:r>
              <a:t>-</a:t>
            </a:r>
            <a:r>
              <a:t>(فريق)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عنصر نائب للتذييل 3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264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دور المرشد في الخطة العلاجية </a:t>
            </a:r>
          </a:p>
        </p:txBody>
      </p:sp>
      <p:graphicFrame>
        <p:nvGraphicFramePr>
          <p:cNvPr id="265" name="جدول 2"/>
          <p:cNvGraphicFramePr/>
          <p:nvPr/>
        </p:nvGraphicFramePr>
        <p:xfrm>
          <a:off x="755576" y="1412775"/>
          <a:ext cx="7704857" cy="4240354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1" bandCol="0" bandRow="1" rtl="1">
                <a:tableStyleId>{4C3C2611-4C71-4FC5-86AE-919BDF0F9419}</a:tableStyleId>
              </a:tblPr>
              <a:tblGrid>
                <a:gridCol w="456731"/>
                <a:gridCol w="7248125"/>
              </a:tblGrid>
              <a:tr h="210778">
                <a:tc>
                  <a:txBody>
                    <a:bodyPr/>
                    <a:lstStyle/>
                    <a:p>
                      <a:pPr algn="ctr" rtl="0">
                        <a:defRPr sz="1600"/>
                      </a:pPr>
                      <a:r>
                        <a:t>م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ctr" rtl="0">
                        <a:defRPr sz="1600"/>
                      </a:pPr>
                      <a:r>
                        <a:t>البرنامج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يتم عمل خطة للتعامل مع هؤلاء الطلاب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2</a:t>
                      </a:r>
                    </a:p>
                  </a:txBody>
                  <a:tcPr marL="0" marR="0" marT="0" marB="0" anchor="t" anchorCtr="0" horzOverflow="overflow">
                    <a:solidFill>
                      <a:srgbClr val="E8F1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حصر الطلاب الضعاف علي فترات متفاوته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عمل مقابلات فردية مع هؤلاء الطلاب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4</a:t>
                      </a:r>
                    </a:p>
                  </a:txBody>
                  <a:tcPr marL="0" marR="0" marT="0" marB="0" anchor="t" anchorCtr="0" horzOverflow="overflow">
                    <a:solidFill>
                      <a:srgbClr val="E8F1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عمل مقابلات حماعية من خلال التوجيه والإرشاد الجمعي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5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تصنيف الطلاب حسب مواد الضعف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6</a:t>
                      </a:r>
                    </a:p>
                  </a:txBody>
                  <a:tcPr marL="0" marR="0" marT="0" marB="0" anchor="t" anchorCtr="0" horzOverflow="overflow">
                    <a:solidFill>
                      <a:srgbClr val="E8F1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إشعار أولياء أمور الطلاب الضعاف وتحديد مواد الضعف والمهارات الغير متقنة </a:t>
                      </a:r>
                    </a:p>
                  </a:txBody>
                  <a:tcPr marL="0" marR="0" marT="0" marB="0" anchor="t" anchorCtr="0" horzOverflow="overflow"/>
                </a:tc>
              </a:tr>
              <a:tr h="421555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7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استدعاء أولياء أمور هؤلاء الطلاب وعقد الاجتماعات الفردية ومناقشة ولي الأمرفي تحديد الأسباب المؤدية لضعف الطالب</a:t>
                      </a:r>
                      <a:r>
                        <a:t>  </a:t>
                      </a:r>
                      <a:r>
                        <a:t>ووضع الخطط العلاجية اللازمة</a:t>
                      </a:r>
                      <a:r>
                        <a:t>  </a:t>
                      </a:r>
                      <a:r>
                        <a:t>معه </a:t>
                      </a:r>
                    </a:p>
                  </a:txBody>
                  <a:tcPr marL="0" marR="0" marT="0" marB="0" anchor="t" anchorCtr="0" horzOverflow="overflow"/>
                </a:tc>
              </a:tr>
              <a:tr h="421555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8</a:t>
                      </a:r>
                    </a:p>
                  </a:txBody>
                  <a:tcPr marL="0" marR="0" marT="0" marB="0" anchor="t" anchorCtr="0" horzOverflow="overflow">
                    <a:solidFill>
                      <a:srgbClr val="E8F1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عرض الموضوع علي لجنة التوجيه والإرشاد ومتابعة اللجنة لهذه المشكلة لدراسة أسباب الضعف ووضع الحلول المناسبة لها ووضع الأنشطة المناسبة ومتابعة المعلمين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9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متابعة البرامج العلاجية والحلول المطروحة من المعلمين </a:t>
                      </a:r>
                    </a:p>
                  </a:txBody>
                  <a:tcPr marL="0" marR="0" marT="0" marB="0" anchor="t" anchorCtr="0" horzOverflow="overflow"/>
                </a:tc>
              </a:tr>
              <a:tr h="235573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10</a:t>
                      </a:r>
                    </a:p>
                  </a:txBody>
                  <a:tcPr marL="0" marR="0" marT="0" marB="0" anchor="t" anchorCtr="0" horzOverflow="overflow">
                    <a:solidFill>
                      <a:srgbClr val="E8F1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تشجيع المعلمين المخلصين والذين تحسنت مستويات طلابهم والذين يقدمون البرامج العلاجية المكثفة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11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استغلال حصص النشاط لهؤلاء الطلاب وتنمية المهارات الغير متقنة </a:t>
                      </a:r>
                      <a:r>
                        <a:t>(</a:t>
                      </a:r>
                      <a:r>
                        <a:t>بطريقة غير مباشره</a:t>
                      </a:r>
                      <a:r>
                        <a:t>)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12</a:t>
                      </a:r>
                    </a:p>
                  </a:txBody>
                  <a:tcPr marL="0" marR="0" marT="0" marB="0" anchor="t" anchorCtr="0" horzOverflow="overflow">
                    <a:solidFill>
                      <a:srgbClr val="E8F1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إستغلال حصص فراغ المعلمين ومتابعة الطلاب الضعاف</a:t>
                      </a:r>
                      <a:r>
                        <a:t> 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13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استخدام الوسائل التعليمية المختلفة والحديثة والمبتكرة </a:t>
                      </a:r>
                      <a:r>
                        <a:t>(</a:t>
                      </a:r>
                      <a:r>
                        <a:t>التطبيقات وأدلة المعلمين وكتب النشاط</a:t>
                      </a:r>
                      <a:r>
                        <a:t>..)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14</a:t>
                      </a:r>
                    </a:p>
                  </a:txBody>
                  <a:tcPr marL="0" marR="0" marT="0" marB="0" anchor="t" anchorCtr="0" horzOverflow="overflow">
                    <a:solidFill>
                      <a:srgbClr val="E8F1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متابعة سجلات الواجبات اليومية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15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توزيع الطريقة المثلي للاستذكار الجيد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16</a:t>
                      </a:r>
                    </a:p>
                  </a:txBody>
                  <a:tcPr marL="0" marR="0" marT="0" marB="0" anchor="t" anchorCtr="0" horzOverflow="overflow">
                    <a:solidFill>
                      <a:srgbClr val="E8F1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defRPr b="1" sz="1600"/>
                      </a:pPr>
                      <a:r>
                        <a:t>ما يستجد من أعمال أخري تخدم هذه الفئة من الطلاب </a:t>
                      </a:r>
                    </a:p>
                  </a:txBody>
                  <a:tcPr marL="0" marR="0" marT="0" marB="0" anchor="t" anchorCtr="0" horzOverflow="overflow"/>
                </a:tc>
              </a:tr>
              <a:tr h="210778">
                <a:tc>
                  <a:txBody>
                    <a:bodyPr/>
                    <a:lstStyle/>
                    <a:p>
                      <a:pPr algn="r" rtl="0">
                        <a:defRPr b="0" sz="1800"/>
                      </a:pPr>
                      <a:r>
                        <a:rPr b="1" sz="1600"/>
                        <a:t>17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r" rtl="0">
                        <a:defRPr sz="1600"/>
                      </a:pPr>
                      <a:r>
                        <a:t>متابعة لجنة التوجيه والإرشاد لهذه الفئة من الطلاب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عنصر نائب للتذييل 3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268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 rtl="0">
              <a:defRPr/>
            </a:pPr>
            <a:r>
              <a:t>فريق مؤشر معالجة المهارات الأساسية للطلاب</a:t>
            </a:r>
          </a:p>
        </p:txBody>
      </p:sp>
      <p:grpSp>
        <p:nvGrpSpPr>
          <p:cNvPr id="289" name="رسم تخطيطي 2"/>
          <p:cNvGrpSpPr/>
          <p:nvPr/>
        </p:nvGrpSpPr>
        <p:grpSpPr>
          <a:xfrm>
            <a:off x="2256709" y="1389991"/>
            <a:ext cx="4630581" cy="4020793"/>
            <a:chOff x="0" y="0"/>
            <a:chExt cx="4630579" cy="4020792"/>
          </a:xfrm>
        </p:grpSpPr>
        <p:grpSp>
          <p:nvGrpSpPr>
            <p:cNvPr id="271" name="تجميع"/>
            <p:cNvGrpSpPr/>
            <p:nvPr/>
          </p:nvGrpSpPr>
          <p:grpSpPr>
            <a:xfrm>
              <a:off x="1647795" y="-1"/>
              <a:ext cx="1334989" cy="886501"/>
              <a:chOff x="0" y="0"/>
              <a:chExt cx="1334987" cy="886499"/>
            </a:xfrm>
          </p:grpSpPr>
          <p:sp>
            <p:nvSpPr>
              <p:cNvPr id="269" name="مستطيل مستدير الزوايا"/>
              <p:cNvSpPr/>
              <p:nvPr/>
            </p:nvSpPr>
            <p:spPr>
              <a:xfrm>
                <a:off x="0" y="9378"/>
                <a:ext cx="1334988" cy="86774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77900" rtl="0">
                  <a:lnSpc>
                    <a:spcPct val="90000"/>
                  </a:lnSpc>
                  <a:spcBef>
                    <a:spcPts val="700"/>
                  </a:spcBef>
                  <a:defRPr sz="2200"/>
                </a:pPr>
              </a:p>
            </p:txBody>
          </p:sp>
          <p:sp>
            <p:nvSpPr>
              <p:cNvPr id="270" name="قائد المدرسة"/>
              <p:cNvSpPr txBox="1"/>
              <p:nvPr/>
            </p:nvSpPr>
            <p:spPr>
              <a:xfrm>
                <a:off x="42360" y="0"/>
                <a:ext cx="1250268" cy="8865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3819" tIns="83819" rIns="83819" bIns="83819" numCol="1" anchor="ctr">
                <a:spAutoFit/>
              </a:bodyPr>
              <a:lstStyle>
                <a:lvl1pPr algn="ctr" defTabSz="977900">
                  <a:lnSpc>
                    <a:spcPct val="90000"/>
                  </a:lnSpc>
                  <a:spcBef>
                    <a:spcPts val="900"/>
                  </a:spcBef>
                  <a:defRPr sz="2200"/>
                </a:lvl1pPr>
              </a:lstStyle>
              <a:p>
                <a:pPr rtl="0">
                  <a:defRPr/>
                </a:pPr>
                <a:r>
                  <a:t>قائد المدرسة </a:t>
                </a:r>
              </a:p>
            </p:txBody>
          </p:sp>
        </p:grpSp>
        <p:sp>
          <p:nvSpPr>
            <p:cNvPr id="272" name="خط"/>
            <p:cNvSpPr/>
            <p:nvPr/>
          </p:nvSpPr>
          <p:spPr>
            <a:xfrm>
              <a:off x="2991941" y="580843"/>
              <a:ext cx="753871" cy="61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0"/>
                  </a:lnTo>
                  <a:cubicBezTo>
                    <a:pt x="8744" y="4529"/>
                    <a:pt x="16241" y="12025"/>
                    <a:pt x="21600" y="21600"/>
                  </a:cubicBezTo>
                </a:path>
              </a:pathLst>
            </a:custGeom>
            <a:noFill/>
            <a:ln w="9525" cap="flat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75" name="تجميع"/>
            <p:cNvGrpSpPr/>
            <p:nvPr/>
          </p:nvGrpSpPr>
          <p:grpSpPr>
            <a:xfrm>
              <a:off x="3295591" y="1204841"/>
              <a:ext cx="1334989" cy="871204"/>
              <a:chOff x="0" y="0"/>
              <a:chExt cx="1334987" cy="871202"/>
            </a:xfrm>
          </p:grpSpPr>
          <p:sp>
            <p:nvSpPr>
              <p:cNvPr id="273" name="مستطيل مستدير الزوايا"/>
              <p:cNvSpPr/>
              <p:nvPr/>
            </p:nvSpPr>
            <p:spPr>
              <a:xfrm>
                <a:off x="0" y="1730"/>
                <a:ext cx="1334988" cy="867743"/>
              </a:xfrm>
              <a:prstGeom prst="roundRect">
                <a:avLst>
                  <a:gd name="adj" fmla="val 16667"/>
                </a:avLst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77900" rtl="0">
                  <a:lnSpc>
                    <a:spcPct val="90000"/>
                  </a:lnSpc>
                  <a:spcBef>
                    <a:spcPts val="700"/>
                  </a:spcBef>
                  <a:defRPr sz="2200"/>
                </a:pPr>
              </a:p>
            </p:txBody>
          </p:sp>
          <p:sp>
            <p:nvSpPr>
              <p:cNvPr id="274" name="معلمي المادة"/>
              <p:cNvSpPr txBox="1"/>
              <p:nvPr/>
            </p:nvSpPr>
            <p:spPr>
              <a:xfrm>
                <a:off x="42359" y="0"/>
                <a:ext cx="1250269" cy="8712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3819" tIns="83819" rIns="83819" bIns="83819" numCol="1" anchor="ctr">
                <a:spAutoFit/>
              </a:bodyPr>
              <a:lstStyle>
                <a:lvl1pPr algn="ctr" defTabSz="977900">
                  <a:lnSpc>
                    <a:spcPct val="90000"/>
                  </a:lnSpc>
                  <a:spcBef>
                    <a:spcPts val="900"/>
                  </a:spcBef>
                  <a:defRPr sz="2200"/>
                </a:lvl1pPr>
              </a:lstStyle>
              <a:p>
                <a:pPr rtl="0">
                  <a:defRPr/>
                </a:pPr>
                <a:r>
                  <a:t>معلمي المادة</a:t>
                </a:r>
              </a:p>
            </p:txBody>
          </p:sp>
        </p:grpSp>
        <p:sp>
          <p:nvSpPr>
            <p:cNvPr id="276" name="خط"/>
            <p:cNvSpPr/>
            <p:nvPr/>
          </p:nvSpPr>
          <p:spPr>
            <a:xfrm>
              <a:off x="3758530" y="2085382"/>
              <a:ext cx="289355" cy="104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600" fill="norm" stroke="1" extrusionOk="0">
                  <a:moveTo>
                    <a:pt x="20231" y="0"/>
                  </a:moveTo>
                  <a:lnTo>
                    <a:pt x="20231" y="0"/>
                  </a:lnTo>
                  <a:cubicBezTo>
                    <a:pt x="21600" y="7648"/>
                    <a:pt x="14507" y="15221"/>
                    <a:pt x="0" y="21600"/>
                  </a:cubicBezTo>
                </a:path>
              </a:pathLst>
            </a:custGeom>
            <a:noFill/>
            <a:ln w="9525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79" name="تجميع"/>
            <p:cNvGrpSpPr/>
            <p:nvPr/>
          </p:nvGrpSpPr>
          <p:grpSpPr>
            <a:xfrm>
              <a:off x="2666189" y="3134292"/>
              <a:ext cx="1334989" cy="886501"/>
              <a:chOff x="0" y="0"/>
              <a:chExt cx="1334987" cy="886499"/>
            </a:xfrm>
          </p:grpSpPr>
          <p:sp>
            <p:nvSpPr>
              <p:cNvPr id="277" name="مستطيل مستدير الزوايا"/>
              <p:cNvSpPr/>
              <p:nvPr/>
            </p:nvSpPr>
            <p:spPr>
              <a:xfrm>
                <a:off x="0" y="9378"/>
                <a:ext cx="1334988" cy="867743"/>
              </a:xfrm>
              <a:prstGeom prst="roundRect">
                <a:avLst>
                  <a:gd name="adj" fmla="val 16667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77900" rtl="0">
                  <a:lnSpc>
                    <a:spcPct val="90000"/>
                  </a:lnSpc>
                  <a:spcBef>
                    <a:spcPts val="700"/>
                  </a:spcBef>
                  <a:defRPr sz="2200"/>
                </a:pPr>
              </a:p>
            </p:txBody>
          </p:sp>
          <p:sp>
            <p:nvSpPr>
              <p:cNvPr id="278" name="المرشد الطلابي"/>
              <p:cNvSpPr txBox="1"/>
              <p:nvPr/>
            </p:nvSpPr>
            <p:spPr>
              <a:xfrm>
                <a:off x="42359" y="0"/>
                <a:ext cx="1250269" cy="8865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3819" tIns="83819" rIns="83819" bIns="83819" numCol="1" anchor="ctr">
                <a:spAutoFit/>
              </a:bodyPr>
              <a:lstStyle>
                <a:lvl1pPr algn="ctr" defTabSz="977900">
                  <a:lnSpc>
                    <a:spcPct val="90000"/>
                  </a:lnSpc>
                  <a:spcBef>
                    <a:spcPts val="900"/>
                  </a:spcBef>
                  <a:defRPr sz="2200"/>
                </a:lvl1pPr>
              </a:lstStyle>
              <a:p>
                <a:pPr rtl="0">
                  <a:defRPr/>
                </a:pPr>
                <a:r>
                  <a:t>المرشد الطلابي </a:t>
                </a:r>
              </a:p>
            </p:txBody>
          </p:sp>
        </p:grpSp>
        <p:sp>
          <p:nvSpPr>
            <p:cNvPr id="280" name="خط"/>
            <p:cNvSpPr/>
            <p:nvPr/>
          </p:nvSpPr>
          <p:spPr>
            <a:xfrm>
              <a:off x="1971265" y="3873939"/>
              <a:ext cx="688049" cy="3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72" y="21600"/>
                    <a:pt x="7128" y="2160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83" name="تجميع"/>
            <p:cNvGrpSpPr/>
            <p:nvPr/>
          </p:nvGrpSpPr>
          <p:grpSpPr>
            <a:xfrm>
              <a:off x="629402" y="3143671"/>
              <a:ext cx="1334989" cy="867743"/>
              <a:chOff x="0" y="0"/>
              <a:chExt cx="1334987" cy="867741"/>
            </a:xfrm>
          </p:grpSpPr>
          <p:sp>
            <p:nvSpPr>
              <p:cNvPr id="281" name="مستطيل مستدير الزوايا"/>
              <p:cNvSpPr/>
              <p:nvPr/>
            </p:nvSpPr>
            <p:spPr>
              <a:xfrm>
                <a:off x="0" y="0"/>
                <a:ext cx="1334988" cy="867742"/>
              </a:xfrm>
              <a:prstGeom prst="roundRect">
                <a:avLst>
                  <a:gd name="adj" fmla="val 16667"/>
                </a:avLst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77900" rtl="0">
                  <a:lnSpc>
                    <a:spcPct val="90000"/>
                  </a:lnSpc>
                  <a:spcBef>
                    <a:spcPts val="700"/>
                  </a:spcBef>
                  <a:defRPr sz="2200"/>
                </a:pPr>
              </a:p>
            </p:txBody>
          </p:sp>
          <p:sp>
            <p:nvSpPr>
              <p:cNvPr id="282" name="مشرف"/>
              <p:cNvSpPr txBox="1"/>
              <p:nvPr/>
            </p:nvSpPr>
            <p:spPr>
              <a:xfrm>
                <a:off x="42360" y="178497"/>
                <a:ext cx="1250268" cy="5107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3819" tIns="83819" rIns="83819" bIns="83819" numCol="1" anchor="ctr">
                <a:spAutoFit/>
              </a:bodyPr>
              <a:lstStyle>
                <a:lvl1pPr algn="ctr" defTabSz="977900">
                  <a:lnSpc>
                    <a:spcPct val="90000"/>
                  </a:lnSpc>
                  <a:spcBef>
                    <a:spcPts val="900"/>
                  </a:spcBef>
                  <a:defRPr sz="2200"/>
                </a:lvl1pPr>
              </a:lstStyle>
              <a:p>
                <a:pPr rtl="0">
                  <a:defRPr/>
                </a:pPr>
                <a:r>
                  <a:t>مشرف</a:t>
                </a:r>
              </a:p>
            </p:txBody>
          </p:sp>
        </p:grpSp>
        <p:sp>
          <p:nvSpPr>
            <p:cNvPr id="284" name="خط"/>
            <p:cNvSpPr/>
            <p:nvPr/>
          </p:nvSpPr>
          <p:spPr>
            <a:xfrm>
              <a:off x="582693" y="2085383"/>
              <a:ext cx="289354" cy="104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600" fill="norm" stroke="1" extrusionOk="0">
                  <a:moveTo>
                    <a:pt x="20398" y="21600"/>
                  </a:moveTo>
                  <a:lnTo>
                    <a:pt x="20398" y="21600"/>
                  </a:lnTo>
                  <a:cubicBezTo>
                    <a:pt x="5891" y="15221"/>
                    <a:pt x="-1202" y="7648"/>
                    <a:pt x="167" y="0"/>
                  </a:cubicBezTo>
                </a:path>
              </a:pathLst>
            </a:custGeom>
            <a:noFill/>
            <a:ln w="9525" cap="flat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87" name="تجميع"/>
            <p:cNvGrpSpPr/>
            <p:nvPr/>
          </p:nvGrpSpPr>
          <p:grpSpPr>
            <a:xfrm>
              <a:off x="0" y="1206571"/>
              <a:ext cx="1334988" cy="867743"/>
              <a:chOff x="0" y="0"/>
              <a:chExt cx="1334987" cy="867741"/>
            </a:xfrm>
          </p:grpSpPr>
          <p:sp>
            <p:nvSpPr>
              <p:cNvPr id="285" name="مستطيل مستدير الزوايا"/>
              <p:cNvSpPr/>
              <p:nvPr/>
            </p:nvSpPr>
            <p:spPr>
              <a:xfrm>
                <a:off x="0" y="0"/>
                <a:ext cx="1334988" cy="867742"/>
              </a:xfrm>
              <a:prstGeom prst="roundRect">
                <a:avLst>
                  <a:gd name="adj" fmla="val 16667"/>
                </a:avLst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77900" rtl="0">
                  <a:lnSpc>
                    <a:spcPct val="90000"/>
                  </a:lnSpc>
                  <a:spcBef>
                    <a:spcPts val="700"/>
                  </a:spcBef>
                  <a:defRPr sz="2200"/>
                </a:pPr>
              </a:p>
            </p:txBody>
          </p:sp>
          <p:sp>
            <p:nvSpPr>
              <p:cNvPr id="286" name="خبير"/>
              <p:cNvSpPr txBox="1"/>
              <p:nvPr/>
            </p:nvSpPr>
            <p:spPr>
              <a:xfrm>
                <a:off x="42360" y="170849"/>
                <a:ext cx="1250268" cy="5260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3819" tIns="83819" rIns="83819" bIns="83819" numCol="1" anchor="ctr">
                <a:spAutoFit/>
              </a:bodyPr>
              <a:lstStyle>
                <a:lvl1pPr algn="ctr" defTabSz="977900">
                  <a:lnSpc>
                    <a:spcPct val="90000"/>
                  </a:lnSpc>
                  <a:spcBef>
                    <a:spcPts val="900"/>
                  </a:spcBef>
                  <a:defRPr sz="2200"/>
                </a:lvl1pPr>
              </a:lstStyle>
              <a:p>
                <a:pPr rtl="0">
                  <a:defRPr/>
                </a:pPr>
                <a:r>
                  <a:t>خبير </a:t>
                </a:r>
              </a:p>
            </p:txBody>
          </p:sp>
        </p:grpSp>
        <p:sp>
          <p:nvSpPr>
            <p:cNvPr id="288" name="خط"/>
            <p:cNvSpPr/>
            <p:nvPr/>
          </p:nvSpPr>
          <p:spPr>
            <a:xfrm>
              <a:off x="884766" y="580843"/>
              <a:ext cx="753872" cy="61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21600"/>
                  </a:lnTo>
                  <a:cubicBezTo>
                    <a:pt x="5359" y="12025"/>
                    <a:pt x="12856" y="4529"/>
                    <a:pt x="21600" y="0"/>
                  </a:cubicBezTo>
                </a:path>
              </a:pathLst>
            </a:custGeom>
            <a:noFill/>
            <a:ln w="9525" cap="flat">
              <a:solidFill>
                <a:schemeClr val="accent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عنصر نائب للتذييل 2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292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كيف ستقيم الخطة العلاجية؟؟</a:t>
            </a:r>
          </a:p>
        </p:txBody>
      </p:sp>
      <p:pic>
        <p:nvPicPr>
          <p:cNvPr id="29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9711" y="1268759"/>
            <a:ext cx="5201742" cy="5048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صورة 3" descr="صورة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5536" y="980728"/>
            <a:ext cx="1475656" cy="14756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عنصر نائب للتذييل 4"/>
          <p:cNvSpPr txBox="1"/>
          <p:nvPr/>
        </p:nvSpPr>
        <p:spPr>
          <a:xfrm>
            <a:off x="1763688" y="6464497"/>
            <a:ext cx="5192217" cy="421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0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116" name="مستطيل 3"/>
          <p:cNvSpPr txBox="1"/>
          <p:nvPr/>
        </p:nvSpPr>
        <p:spPr>
          <a:xfrm>
            <a:off x="0" y="2348880"/>
            <a:ext cx="8964488" cy="2646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b="1" sz="3600"/>
            </a:pPr>
            <a:r>
              <a:t>هي عملية منظمة هادفة موجهة لتصحيح مسار العملية التعليمية عن طريق توفير بيئة تعلمية تساعد الفئة المستهدفة على استثمار قدراتها الخاصة إلى أقصى حدّ ممكن</a:t>
            </a:r>
            <a:r>
              <a:t>.</a:t>
            </a:r>
          </a:p>
        </p:txBody>
      </p:sp>
      <p:sp>
        <p:nvSpPr>
          <p:cNvPr id="117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مفهوم الخطة العلاجية</a:t>
            </a:r>
          </a:p>
        </p:txBody>
      </p:sp>
      <p:pic>
        <p:nvPicPr>
          <p:cNvPr id="118" name="صورة 2" descr="صورة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60390" y="4365104"/>
            <a:ext cx="3239182" cy="1813943"/>
          </a:xfrm>
          <a:prstGeom prst="rect">
            <a:avLst/>
          </a:prstGeom>
          <a:ln w="12700">
            <a:miter lim="400000"/>
          </a:ln>
          <a:effectLst>
            <a:reflection blurRad="0" stA="30000" stPos="0" endA="0" endPos="40000" dist="0" dir="5400000" fadeDir="5400000" sx="100000" sy="-100000" kx="0" ky="0" algn="bl" rotWithShape="0"/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عنصر نائب للتذييل 2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297" name="عنوان 1"/>
          <p:cNvSpPr txBox="1"/>
          <p:nvPr>
            <p:ph type="title"/>
          </p:nvPr>
        </p:nvSpPr>
        <p:spPr>
          <a:xfrm>
            <a:off x="395536" y="2492896"/>
            <a:ext cx="8229601" cy="1143001"/>
          </a:xfrm>
          <a:prstGeom prst="rect">
            <a:avLst/>
          </a:prstGeom>
        </p:spPr>
        <p:txBody>
          <a:bodyPr/>
          <a:lstStyle>
            <a:lvl1pPr defTabSz="850391">
              <a:defRPr sz="3627"/>
            </a:lvl1pPr>
          </a:lstStyle>
          <a:p>
            <a:pPr rtl="0">
              <a:defRPr/>
            </a:pPr>
            <a:r>
              <a:t>ما الصعوبات المتوقعة أثناء تنفيذ الخطة العلاجية ؟؟</a:t>
            </a:r>
          </a:p>
        </p:txBody>
      </p:sp>
      <p:grpSp>
        <p:nvGrpSpPr>
          <p:cNvPr id="300" name="صورة 4"/>
          <p:cNvGrpSpPr/>
          <p:nvPr/>
        </p:nvGrpSpPr>
        <p:grpSpPr>
          <a:xfrm>
            <a:off x="3347863" y="3933056"/>
            <a:ext cx="2857501" cy="1600201"/>
            <a:chOff x="0" y="0"/>
            <a:chExt cx="2857500" cy="1600200"/>
          </a:xfrm>
        </p:grpSpPr>
        <p:sp>
          <p:nvSpPr>
            <p:cNvPr id="298" name="مستطيل"/>
            <p:cNvSpPr/>
            <p:nvPr/>
          </p:nvSpPr>
          <p:spPr>
            <a:xfrm>
              <a:off x="0" y="0"/>
              <a:ext cx="2857500" cy="1600200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299" name="image13.jpeg" descr="image13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857500" cy="1600200"/>
            </a:xfrm>
            <a:prstGeom prst="rect">
              <a:avLst/>
            </a:prstGeom>
            <a:ln w="190500" cap="sq">
              <a:solidFill>
                <a:srgbClr val="FFFFFF"/>
              </a:solidFill>
              <a:prstDash val="solid"/>
              <a:miter lim="800000"/>
            </a:ln>
            <a:effectLst>
              <a:outerShdw sx="100000" sy="100000" kx="0" ky="0" algn="b" rotWithShape="0" blurRad="63500" dist="50800" dir="12900000">
                <a:srgbClr val="000000">
                  <a:alpha val="30000"/>
                </a:srgbClr>
              </a:outerShdw>
            </a:effectLst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عنصر نائب للتذييل 2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303" name="مستطيل 4"/>
          <p:cNvSpPr txBox="1"/>
          <p:nvPr/>
        </p:nvSpPr>
        <p:spPr>
          <a:xfrm>
            <a:off x="1443983" y="4222827"/>
            <a:ext cx="6390458" cy="2106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b="1" sz="2800"/>
            </a:pPr>
            <a:r>
              <a:t>انظر إلى المياه وخذ حكمتها في مسيرتها ، فإذا ما اعترضها سد أو عائق ، غيرت اتجاهها لغيره ، وإذا لم تستطع إلى غيره سبيلا اعتلته </a:t>
            </a:r>
            <a:r>
              <a:t>..</a:t>
            </a:r>
          </a:p>
        </p:txBody>
      </p:sp>
      <p:pic>
        <p:nvPicPr>
          <p:cNvPr id="304" name="صورة 5" descr="صورة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8547"/>
          <a:stretch>
            <a:fillRect/>
          </a:stretch>
        </p:blipFill>
        <p:spPr>
          <a:xfrm>
            <a:off x="1443983" y="775844"/>
            <a:ext cx="3087681" cy="2617737"/>
          </a:xfrm>
          <a:prstGeom prst="rect">
            <a:avLst/>
          </a:prstGeom>
          <a:ln w="12700">
            <a:miter lim="400000"/>
          </a:ln>
        </p:spPr>
      </p:pic>
      <p:pic>
        <p:nvPicPr>
          <p:cNvPr id="305" name="صورة 6" descr="صورة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49878" y="1307606"/>
            <a:ext cx="2200276" cy="20859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عنصر نائب للتذييل 2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308" name="عنوان 1"/>
          <p:cNvSpPr txBox="1"/>
          <p:nvPr>
            <p:ph type="title"/>
          </p:nvPr>
        </p:nvSpPr>
        <p:spPr>
          <a:xfrm>
            <a:off x="539551" y="2780927"/>
            <a:ext cx="8229601" cy="1143001"/>
          </a:xfrm>
          <a:prstGeom prst="rect">
            <a:avLst/>
          </a:prstGeom>
        </p:spPr>
        <p:txBody>
          <a:bodyPr/>
          <a:lstStyle/>
          <a:p>
            <a:pPr/>
            <a:r>
              <a:t>شكراً لحسن استماعكن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عنصر نائب للتذييل 3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121" name="مستطيل 1"/>
          <p:cNvSpPr txBox="1"/>
          <p:nvPr/>
        </p:nvSpPr>
        <p:spPr>
          <a:xfrm>
            <a:off x="179511" y="2274838"/>
            <a:ext cx="8208914" cy="3654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 rtl="0">
              <a:buSzPct val="100000"/>
              <a:buFont typeface="Arial"/>
              <a:buChar char="•"/>
              <a:defRPr b="1" sz="2800"/>
            </a:pPr>
            <a:r>
              <a:t>تحديد الأسباب التي تؤدي إلى ضعف الطلبة في مادة دراسية ما</a:t>
            </a:r>
            <a:r>
              <a:t>.</a:t>
            </a:r>
          </a:p>
          <a:p>
            <a:pPr marL="457200" indent="-457200" rtl="0">
              <a:buSzPct val="100000"/>
              <a:buFont typeface="Arial"/>
              <a:buChar char="•"/>
              <a:defRPr b="1" sz="2800"/>
            </a:pPr>
            <a:r>
              <a:t>تحديد الإجراءات التي تسبق إعداد الخطة العلاجية</a:t>
            </a:r>
            <a:r>
              <a:t>.</a:t>
            </a:r>
          </a:p>
          <a:p>
            <a:pPr marL="457200" indent="-457200" rtl="0">
              <a:buSzPct val="100000"/>
              <a:buFont typeface="Arial"/>
              <a:buChar char="•"/>
              <a:defRPr b="1" sz="2800"/>
            </a:pPr>
            <a:r>
              <a:t>بناء خطة علاجية لمهارة محددة في ضوء التحليل والتشخيص المناسبين</a:t>
            </a:r>
            <a:r>
              <a:t>.</a:t>
            </a:r>
          </a:p>
          <a:p>
            <a:pPr marL="457200" indent="-457200" rtl="0">
              <a:buSzPct val="100000"/>
              <a:buFont typeface="Arial"/>
              <a:buChar char="•"/>
              <a:defRPr b="1" sz="2800"/>
            </a:pPr>
            <a:r>
              <a:t>تطبيق الخطة العلاجية المقترحة</a:t>
            </a:r>
            <a:r>
              <a:t>.</a:t>
            </a:r>
          </a:p>
          <a:p>
            <a:pPr marL="457200" indent="-457200" rtl="0">
              <a:buSzPct val="100000"/>
              <a:buFont typeface="Arial"/>
              <a:buChar char="•"/>
              <a:defRPr b="1" sz="2800"/>
            </a:pPr>
            <a:r>
              <a:t>تقويم فاعلية الخطة العلاجية</a:t>
            </a:r>
            <a:r>
              <a:t>.</a:t>
            </a:r>
          </a:p>
        </p:txBody>
      </p:sp>
      <p:sp>
        <p:nvSpPr>
          <p:cNvPr id="122" name="عنوان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أهداف الخطة العلاجية </a:t>
            </a:r>
          </a:p>
        </p:txBody>
      </p:sp>
      <p:pic>
        <p:nvPicPr>
          <p:cNvPr id="123" name="صورة 5" descr="صورة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7583" y="3966655"/>
            <a:ext cx="2314576" cy="19716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عنصر نائب للتذييل 3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126" name="مستطيل 1"/>
          <p:cNvSpPr txBox="1"/>
          <p:nvPr/>
        </p:nvSpPr>
        <p:spPr>
          <a:xfrm>
            <a:off x="400843" y="3068959"/>
            <a:ext cx="8064898" cy="3048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2400"/>
            </a:pPr>
          </a:p>
          <a:p>
            <a:pPr marL="285750" indent="-285750" rtl="0">
              <a:buSzPct val="100000"/>
              <a:buFont typeface="Arial"/>
              <a:buChar char="•"/>
              <a:defRPr b="1" sz="2400"/>
            </a:pPr>
            <a:r>
              <a:t>مساندة المواقف التعليمية التعلمية والاستراتيجيات التعليمية في تحسين تحصيل الطلبة 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400"/>
            </a:pPr>
            <a:r>
              <a:t>سد الفجوات التي تحصل في بنية الطلبة المعرفية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400"/>
            </a:pPr>
            <a:r>
              <a:t>تأتي استجابة لعملية التقويم، حيث تشخص مواطن القوة والضعف لدى الطلبة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400"/>
            </a:pPr>
            <a:r>
              <a:t>تمهد الطريق لعملية التحسين والإصلاح والعلاج</a:t>
            </a:r>
            <a:r>
              <a:t>.</a:t>
            </a:r>
            <a:r>
              <a:rPr b="0"/>
              <a:t> </a:t>
            </a:r>
          </a:p>
        </p:txBody>
      </p:sp>
      <p:sp>
        <p:nvSpPr>
          <p:cNvPr id="127" name="عنوان 2"/>
          <p:cNvSpPr txBox="1"/>
          <p:nvPr>
            <p:ph type="title"/>
          </p:nvPr>
        </p:nvSpPr>
        <p:spPr>
          <a:xfrm>
            <a:off x="4451300" y="620687"/>
            <a:ext cx="4042792" cy="1143001"/>
          </a:xfrm>
          <a:prstGeom prst="rect">
            <a:avLst/>
          </a:prstGeom>
        </p:spPr>
        <p:txBody>
          <a:bodyPr/>
          <a:lstStyle>
            <a:lvl1pPr>
              <a:defRPr b="1"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أهميتها</a:t>
            </a:r>
          </a:p>
        </p:txBody>
      </p:sp>
      <p:grpSp>
        <p:nvGrpSpPr>
          <p:cNvPr id="130" name="صورة 4"/>
          <p:cNvGrpSpPr/>
          <p:nvPr/>
        </p:nvGrpSpPr>
        <p:grpSpPr>
          <a:xfrm>
            <a:off x="827583" y="764704"/>
            <a:ext cx="2619376" cy="1743076"/>
            <a:chOff x="0" y="0"/>
            <a:chExt cx="2619375" cy="1743075"/>
          </a:xfrm>
        </p:grpSpPr>
        <p:sp>
          <p:nvSpPr>
            <p:cNvPr id="128" name="مستطيل"/>
            <p:cNvSpPr/>
            <p:nvPr/>
          </p:nvSpPr>
          <p:spPr>
            <a:xfrm>
              <a:off x="0" y="0"/>
              <a:ext cx="2619375" cy="1743075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129" name="image4.jpeg" descr="image4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619375" cy="1743075"/>
            </a:xfrm>
            <a:prstGeom prst="rect">
              <a:avLst/>
            </a:prstGeom>
            <a:ln w="190500" cap="sq">
              <a:solidFill>
                <a:srgbClr val="FFFFFF"/>
              </a:solidFill>
              <a:prstDash val="solid"/>
              <a:miter lim="800000"/>
            </a:ln>
            <a:effectLst>
              <a:outerShdw sx="100000" sy="100000" kx="0" ky="0" algn="b" rotWithShape="0" blurRad="63500" dist="50800" dir="12900000">
                <a:srgbClr val="000000">
                  <a:alpha val="30000"/>
                </a:srgbClr>
              </a:outerShdw>
            </a:effectLst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عنصر نائب للتذييل 2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133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أسس العمل العلاجي</a:t>
            </a:r>
          </a:p>
        </p:txBody>
      </p:sp>
      <p:grpSp>
        <p:nvGrpSpPr>
          <p:cNvPr id="149" name="رسم تخطيطي 4"/>
          <p:cNvGrpSpPr/>
          <p:nvPr/>
        </p:nvGrpSpPr>
        <p:grpSpPr>
          <a:xfrm>
            <a:off x="1047412" y="1412774"/>
            <a:ext cx="7072841" cy="4624289"/>
            <a:chOff x="0" y="0"/>
            <a:chExt cx="7072839" cy="4624287"/>
          </a:xfrm>
        </p:grpSpPr>
        <p:grpSp>
          <p:nvGrpSpPr>
            <p:cNvPr id="136" name="تجميع"/>
            <p:cNvGrpSpPr/>
            <p:nvPr/>
          </p:nvGrpSpPr>
          <p:grpSpPr>
            <a:xfrm>
              <a:off x="0" y="0"/>
              <a:ext cx="1334499" cy="4624288"/>
              <a:chOff x="0" y="0"/>
              <a:chExt cx="1334498" cy="4624287"/>
            </a:xfrm>
          </p:grpSpPr>
          <p:sp>
            <p:nvSpPr>
              <p:cNvPr id="134" name="شكل"/>
              <p:cNvSpPr/>
              <p:nvPr/>
            </p:nvSpPr>
            <p:spPr>
              <a:xfrm>
                <a:off x="0" y="0"/>
                <a:ext cx="1334499" cy="462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4320"/>
                    </a:lnTo>
                    <a:lnTo>
                      <a:pt x="21600" y="17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hueOff val="249502"/>
                      <a:satOff val="48101"/>
                      <a:lumOff val="28891"/>
                    </a:schemeClr>
                  </a:gs>
                  <a:gs pos="35000">
                    <a:srgbClr val="BFEDFF"/>
                  </a:gs>
                  <a:gs pos="100000">
                    <a:schemeClr val="accent5">
                      <a:hueOff val="308963"/>
                      <a:satOff val="48101"/>
                      <a:lumOff val="41680"/>
                    </a:scheme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889000" rtl="0">
                  <a:lnSpc>
                    <a:spcPct val="90000"/>
                  </a:lnSpc>
                  <a:spcBef>
                    <a:spcPts val="700"/>
                  </a:spcBef>
                  <a:defRPr sz="2000"/>
                </a:pPr>
              </a:p>
            </p:txBody>
          </p:sp>
          <p:sp>
            <p:nvSpPr>
              <p:cNvPr id="135" name="التخطيط الإجرائي الواقعي القائم على أساس توظيف الإمكانات المتوفرة."/>
              <p:cNvSpPr txBox="1"/>
              <p:nvPr/>
            </p:nvSpPr>
            <p:spPr>
              <a:xfrm>
                <a:off x="0" y="990115"/>
                <a:ext cx="1334499" cy="26440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defTabSz="889000" rtl="0">
                  <a:lnSpc>
                    <a:spcPct val="90000"/>
                  </a:lnSpc>
                  <a:spcBef>
                    <a:spcPts val="800"/>
                  </a:spcBef>
                  <a:defRPr b="1" sz="2000"/>
                </a:pPr>
                <a:r>
                  <a:t>التخطيط الإجرائي الواقعي القائم على أساس توظيف الإمكانات المتوفرة</a:t>
                </a:r>
                <a:r>
                  <a:t>.</a:t>
                </a:r>
              </a:p>
            </p:txBody>
          </p:sp>
        </p:grpSp>
        <p:grpSp>
          <p:nvGrpSpPr>
            <p:cNvPr id="139" name="تجميع"/>
            <p:cNvGrpSpPr/>
            <p:nvPr/>
          </p:nvGrpSpPr>
          <p:grpSpPr>
            <a:xfrm>
              <a:off x="1434585" y="0"/>
              <a:ext cx="1334499" cy="4624288"/>
              <a:chOff x="0" y="0"/>
              <a:chExt cx="1334498" cy="4624287"/>
            </a:xfrm>
          </p:grpSpPr>
          <p:sp>
            <p:nvSpPr>
              <p:cNvPr id="137" name="شكل"/>
              <p:cNvSpPr/>
              <p:nvPr/>
            </p:nvSpPr>
            <p:spPr>
              <a:xfrm>
                <a:off x="0" y="0"/>
                <a:ext cx="1334499" cy="462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4320"/>
                    </a:lnTo>
                    <a:lnTo>
                      <a:pt x="21600" y="17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BFFCD"/>
                  </a:gs>
                  <a:gs pos="35000">
                    <a:srgbClr val="C3FFDB"/>
                  </a:gs>
                  <a:gs pos="100000">
                    <a:srgbClr val="E8FFF1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 rtl="0">
                  <a:lnSpc>
                    <a:spcPct val="90000"/>
                  </a:lnSpc>
                  <a:spcBef>
                    <a:spcPts val="700"/>
                  </a:spcBef>
                  <a:defRPr sz="2000"/>
                </a:pPr>
              </a:p>
            </p:txBody>
          </p:sp>
          <p:sp>
            <p:nvSpPr>
              <p:cNvPr id="138" name="تمركز الإجراءات والأنشطة العلاجية حول المهارة المستهدفة."/>
              <p:cNvSpPr txBox="1"/>
              <p:nvPr/>
            </p:nvSpPr>
            <p:spPr>
              <a:xfrm>
                <a:off x="0" y="1321959"/>
                <a:ext cx="1334499" cy="19803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ctr" defTabSz="889000" rtl="0">
                  <a:lnSpc>
                    <a:spcPct val="90000"/>
                  </a:lnSpc>
                  <a:spcBef>
                    <a:spcPts val="800"/>
                  </a:spcBef>
                  <a:defRPr b="1" sz="2000"/>
                </a:pPr>
                <a:r>
                  <a:t>تمركز الإجراءات والأنشطة العلاجية حول المهارة المستهدفة</a:t>
                </a:r>
                <a:r>
                  <a:t>.</a:t>
                </a:r>
              </a:p>
            </p:txBody>
          </p:sp>
        </p:grpSp>
        <p:grpSp>
          <p:nvGrpSpPr>
            <p:cNvPr id="142" name="تجميع"/>
            <p:cNvGrpSpPr/>
            <p:nvPr/>
          </p:nvGrpSpPr>
          <p:grpSpPr>
            <a:xfrm>
              <a:off x="2869170" y="0"/>
              <a:ext cx="1334499" cy="4624288"/>
              <a:chOff x="0" y="0"/>
              <a:chExt cx="1334498" cy="4624287"/>
            </a:xfrm>
          </p:grpSpPr>
          <p:sp>
            <p:nvSpPr>
              <p:cNvPr id="140" name="شكل"/>
              <p:cNvSpPr/>
              <p:nvPr/>
            </p:nvSpPr>
            <p:spPr>
              <a:xfrm>
                <a:off x="0" y="0"/>
                <a:ext cx="1334499" cy="462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4320"/>
                    </a:lnTo>
                    <a:lnTo>
                      <a:pt x="21600" y="17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8FFB0"/>
                  </a:gs>
                  <a:gs pos="35000">
                    <a:srgbClr val="CCFFC7"/>
                  </a:gs>
                  <a:gs pos="100000">
                    <a:srgbClr val="ECFFEA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 rtl="0">
                  <a:lnSpc>
                    <a:spcPct val="90000"/>
                  </a:lnSpc>
                  <a:spcBef>
                    <a:spcPts val="700"/>
                  </a:spcBef>
                  <a:defRPr sz="2000"/>
                </a:pPr>
              </a:p>
            </p:txBody>
          </p:sp>
          <p:sp>
            <p:nvSpPr>
              <p:cNvPr id="141" name="العمل العلاجي ليس تكراراً آلياً للإجراءات والأنشطة التي استخدمت في عملية التعليم الأولي."/>
              <p:cNvSpPr txBox="1"/>
              <p:nvPr/>
            </p:nvSpPr>
            <p:spPr>
              <a:xfrm>
                <a:off x="0" y="492349"/>
                <a:ext cx="1334499" cy="36395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ctr" defTabSz="889000" rtl="0">
                  <a:lnSpc>
                    <a:spcPct val="90000"/>
                  </a:lnSpc>
                  <a:spcBef>
                    <a:spcPts val="800"/>
                  </a:spcBef>
                  <a:defRPr b="1" sz="2000"/>
                </a:pPr>
                <a:r>
                  <a:t>العمل العلاجي ليس تكراراً آلياً للإجراءات والأنشطة التي استخدمت في عملية التعليم الأولي</a:t>
                </a:r>
                <a:r>
                  <a:t>.</a:t>
                </a:r>
              </a:p>
            </p:txBody>
          </p:sp>
        </p:grpSp>
        <p:grpSp>
          <p:nvGrpSpPr>
            <p:cNvPr id="145" name="تجميع"/>
            <p:cNvGrpSpPr/>
            <p:nvPr/>
          </p:nvGrpSpPr>
          <p:grpSpPr>
            <a:xfrm>
              <a:off x="4303755" y="0"/>
              <a:ext cx="1334499" cy="4624288"/>
              <a:chOff x="0" y="0"/>
              <a:chExt cx="1334498" cy="4624287"/>
            </a:xfrm>
          </p:grpSpPr>
          <p:sp>
            <p:nvSpPr>
              <p:cNvPr id="143" name="شكل"/>
              <p:cNvSpPr/>
              <p:nvPr/>
            </p:nvSpPr>
            <p:spPr>
              <a:xfrm>
                <a:off x="0" y="0"/>
                <a:ext cx="1334499" cy="462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4320"/>
                    </a:lnTo>
                    <a:lnTo>
                      <a:pt x="21600" y="17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1FFB6"/>
                  </a:gs>
                  <a:gs pos="35000">
                    <a:srgbClr val="F4FFCB"/>
                  </a:gs>
                  <a:gs pos="100000">
                    <a:srgbClr val="FBFFE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 rtl="0">
                  <a:lnSpc>
                    <a:spcPct val="90000"/>
                  </a:lnSpc>
                  <a:spcBef>
                    <a:spcPts val="700"/>
                  </a:spcBef>
                  <a:defRPr sz="2000"/>
                </a:pPr>
              </a:p>
            </p:txBody>
          </p:sp>
          <p:sp>
            <p:nvSpPr>
              <p:cNvPr id="144" name="مراعاة الفروق الفردية بحيث يتناسب العمل العلاجي مع قدرات جميع مستويات أفراد الفئة المستهدفة."/>
              <p:cNvSpPr txBox="1"/>
              <p:nvPr/>
            </p:nvSpPr>
            <p:spPr>
              <a:xfrm>
                <a:off x="0" y="658271"/>
                <a:ext cx="1334499" cy="33077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ctr" defTabSz="889000" rtl="0">
                  <a:lnSpc>
                    <a:spcPct val="90000"/>
                  </a:lnSpc>
                  <a:spcBef>
                    <a:spcPts val="800"/>
                  </a:spcBef>
                  <a:defRPr b="1" sz="2000"/>
                </a:pPr>
                <a:r>
                  <a:t>مراعاة الفروق الفردية بحيث يتناسب العمل العلاجي مع قدرات جميع مستويات أفراد الفئة المستهدفة</a:t>
                </a:r>
                <a:r>
                  <a:t>.</a:t>
                </a:r>
              </a:p>
            </p:txBody>
          </p:sp>
        </p:grpSp>
        <p:grpSp>
          <p:nvGrpSpPr>
            <p:cNvPr id="148" name="تجميع"/>
            <p:cNvGrpSpPr/>
            <p:nvPr/>
          </p:nvGrpSpPr>
          <p:grpSpPr>
            <a:xfrm>
              <a:off x="5738341" y="0"/>
              <a:ext cx="1334499" cy="4624288"/>
              <a:chOff x="0" y="0"/>
              <a:chExt cx="1334498" cy="4624287"/>
            </a:xfrm>
          </p:grpSpPr>
          <p:sp>
            <p:nvSpPr>
              <p:cNvPr id="146" name="شكل"/>
              <p:cNvSpPr/>
              <p:nvPr/>
            </p:nvSpPr>
            <p:spPr>
              <a:xfrm>
                <a:off x="0" y="0"/>
                <a:ext cx="1334499" cy="462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4320"/>
                    </a:lnTo>
                    <a:lnTo>
                      <a:pt x="21600" y="17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hueOff val="-456778"/>
                      <a:satOff val="8290"/>
                      <a:lumOff val="24503"/>
                    </a:schemeClr>
                  </a:gs>
                  <a:gs pos="35000">
                    <a:srgbClr val="FFDECF"/>
                  </a:gs>
                  <a:gs pos="100000">
                    <a:schemeClr val="accent6">
                      <a:hueOff val="-556026"/>
                      <a:satOff val="8290"/>
                      <a:lumOff val="34267"/>
                    </a:scheme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89000" rtl="0">
                  <a:lnSpc>
                    <a:spcPct val="90000"/>
                  </a:lnSpc>
                  <a:spcBef>
                    <a:spcPts val="700"/>
                  </a:spcBef>
                  <a:defRPr sz="2000"/>
                </a:pPr>
              </a:p>
            </p:txBody>
          </p:sp>
          <p:sp>
            <p:nvSpPr>
              <p:cNvPr id="147" name="التركيز على الأنشطة الخاصة بالمستويات الضعيفة من الطلبة."/>
              <p:cNvSpPr txBox="1"/>
              <p:nvPr/>
            </p:nvSpPr>
            <p:spPr>
              <a:xfrm>
                <a:off x="0" y="1321959"/>
                <a:ext cx="1334499" cy="19803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ctr" defTabSz="889000" rtl="0">
                  <a:lnSpc>
                    <a:spcPct val="90000"/>
                  </a:lnSpc>
                  <a:spcBef>
                    <a:spcPts val="800"/>
                  </a:spcBef>
                  <a:defRPr b="1" sz="2000"/>
                </a:pPr>
                <a:r>
                  <a:t>التركيز على الأنشطة الخاصة بالمستويات الضعيفة من الطلبة</a:t>
                </a:r>
                <a:r>
                  <a:t>.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عنصر نائب للتذييل 3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152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أسس العمل العلاجي </a:t>
            </a:r>
          </a:p>
        </p:txBody>
      </p:sp>
      <p:grpSp>
        <p:nvGrpSpPr>
          <p:cNvPr id="171" name="رسم تخطيطي 2"/>
          <p:cNvGrpSpPr/>
          <p:nvPr/>
        </p:nvGrpSpPr>
        <p:grpSpPr>
          <a:xfrm>
            <a:off x="1190452" y="1396999"/>
            <a:ext cx="7123135" cy="4840312"/>
            <a:chOff x="0" y="0"/>
            <a:chExt cx="7123134" cy="4840311"/>
          </a:xfrm>
        </p:grpSpPr>
        <p:grpSp>
          <p:nvGrpSpPr>
            <p:cNvPr id="155" name="تجميع"/>
            <p:cNvGrpSpPr/>
            <p:nvPr/>
          </p:nvGrpSpPr>
          <p:grpSpPr>
            <a:xfrm>
              <a:off x="0" y="0"/>
              <a:ext cx="1117355" cy="4840312"/>
              <a:chOff x="0" y="0"/>
              <a:chExt cx="1117354" cy="4840311"/>
            </a:xfrm>
          </p:grpSpPr>
          <p:sp>
            <p:nvSpPr>
              <p:cNvPr id="153" name="شكل"/>
              <p:cNvSpPr/>
              <p:nvPr/>
            </p:nvSpPr>
            <p:spPr>
              <a:xfrm>
                <a:off x="0" y="0"/>
                <a:ext cx="1117355" cy="4840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4320"/>
                    </a:lnTo>
                    <a:lnTo>
                      <a:pt x="21600" y="17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hueOff val="249502"/>
                      <a:satOff val="48101"/>
                      <a:lumOff val="28891"/>
                    </a:schemeClr>
                  </a:gs>
                  <a:gs pos="35000">
                    <a:srgbClr val="BFEDFF"/>
                  </a:gs>
                  <a:gs pos="100000">
                    <a:schemeClr val="accent5">
                      <a:hueOff val="308963"/>
                      <a:satOff val="48101"/>
                      <a:lumOff val="41680"/>
                    </a:scheme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755650" rtl="0">
                  <a:lnSpc>
                    <a:spcPct val="90000"/>
                  </a:lnSpc>
                  <a:spcBef>
                    <a:spcPts val="700"/>
                  </a:spcBef>
                  <a:defRPr sz="1700"/>
                </a:pPr>
              </a:p>
            </p:txBody>
          </p:sp>
          <p:sp>
            <p:nvSpPr>
              <p:cNvPr id="154" name="توظيف التعزيز الإيجابي بشكل فاعل لتحفيز الطلبة وتوفير فرص النجاح."/>
              <p:cNvSpPr txBox="1"/>
              <p:nvPr/>
            </p:nvSpPr>
            <p:spPr>
              <a:xfrm>
                <a:off x="0" y="1310182"/>
                <a:ext cx="1117354" cy="22199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defTabSz="755650" rtl="0">
                  <a:lnSpc>
                    <a:spcPct val="90000"/>
                  </a:lnSpc>
                  <a:spcBef>
                    <a:spcPts val="700"/>
                  </a:spcBef>
                  <a:defRPr b="1" sz="1700"/>
                </a:pPr>
                <a:r>
                  <a:t>توظيف التعزيز الإيجابي بشكل فاعل لتحفيز الطلبة وتوفير فرص النجاح</a:t>
                </a:r>
                <a:r>
                  <a:t>.</a:t>
                </a:r>
              </a:p>
            </p:txBody>
          </p:sp>
        </p:grpSp>
        <p:grpSp>
          <p:nvGrpSpPr>
            <p:cNvPr id="158" name="تجميع"/>
            <p:cNvGrpSpPr/>
            <p:nvPr/>
          </p:nvGrpSpPr>
          <p:grpSpPr>
            <a:xfrm>
              <a:off x="1201155" y="0"/>
              <a:ext cx="1117356" cy="4840312"/>
              <a:chOff x="0" y="0"/>
              <a:chExt cx="1117354" cy="4840311"/>
            </a:xfrm>
          </p:grpSpPr>
          <p:sp>
            <p:nvSpPr>
              <p:cNvPr id="156" name="شكل"/>
              <p:cNvSpPr/>
              <p:nvPr/>
            </p:nvSpPr>
            <p:spPr>
              <a:xfrm>
                <a:off x="0" y="0"/>
                <a:ext cx="1117355" cy="4840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4320"/>
                    </a:lnTo>
                    <a:lnTo>
                      <a:pt x="21600" y="17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AFFD9"/>
                  </a:gs>
                  <a:gs pos="35000">
                    <a:srgbClr val="C2FFE4"/>
                  </a:gs>
                  <a:gs pos="100000">
                    <a:srgbClr val="E8FFF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55650" rtl="0">
                  <a:lnSpc>
                    <a:spcPct val="90000"/>
                  </a:lnSpc>
                  <a:spcBef>
                    <a:spcPts val="700"/>
                  </a:spcBef>
                  <a:defRPr sz="1700"/>
                </a:pPr>
              </a:p>
            </p:txBody>
          </p:sp>
          <p:sp>
            <p:nvSpPr>
              <p:cNvPr id="157" name="أن يكون عملاً شيقاً محبباً لدى الفئة المستهدفة."/>
              <p:cNvSpPr txBox="1"/>
              <p:nvPr/>
            </p:nvSpPr>
            <p:spPr>
              <a:xfrm>
                <a:off x="0" y="1726425"/>
                <a:ext cx="1117354" cy="13874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ctr" defTabSz="755650" rtl="0">
                  <a:lnSpc>
                    <a:spcPct val="90000"/>
                  </a:lnSpc>
                  <a:spcBef>
                    <a:spcPts val="700"/>
                  </a:spcBef>
                  <a:defRPr b="1" sz="1700"/>
                </a:pPr>
                <a:r>
                  <a:t>أن يكون عملاً شيقاً محبباً لدى الفئة المستهدفة</a:t>
                </a:r>
                <a:r>
                  <a:t>.</a:t>
                </a:r>
              </a:p>
            </p:txBody>
          </p:sp>
        </p:grpSp>
        <p:grpSp>
          <p:nvGrpSpPr>
            <p:cNvPr id="161" name="تجميع"/>
            <p:cNvGrpSpPr/>
            <p:nvPr/>
          </p:nvGrpSpPr>
          <p:grpSpPr>
            <a:xfrm>
              <a:off x="2402311" y="0"/>
              <a:ext cx="1117355" cy="4840312"/>
              <a:chOff x="0" y="0"/>
              <a:chExt cx="1117354" cy="4840311"/>
            </a:xfrm>
          </p:grpSpPr>
          <p:sp>
            <p:nvSpPr>
              <p:cNvPr id="159" name="شكل"/>
              <p:cNvSpPr/>
              <p:nvPr/>
            </p:nvSpPr>
            <p:spPr>
              <a:xfrm>
                <a:off x="0" y="0"/>
                <a:ext cx="1117355" cy="4840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4320"/>
                    </a:lnTo>
                    <a:lnTo>
                      <a:pt x="21600" y="17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EFFB3"/>
                  </a:gs>
                  <a:gs pos="35000">
                    <a:srgbClr val="C6FFC9"/>
                  </a:gs>
                  <a:gs pos="100000">
                    <a:srgbClr val="E9FFEA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55650" rtl="0">
                  <a:lnSpc>
                    <a:spcPct val="90000"/>
                  </a:lnSpc>
                  <a:spcBef>
                    <a:spcPts val="700"/>
                  </a:spcBef>
                  <a:defRPr sz="1700"/>
                </a:pPr>
              </a:p>
            </p:txBody>
          </p:sp>
          <p:sp>
            <p:nvSpPr>
              <p:cNvPr id="160" name="أن لا يحرم العمل العلاجي الطالب من حصص الموضوعات والأنشطة المحببة للطلبة."/>
              <p:cNvSpPr txBox="1"/>
              <p:nvPr/>
            </p:nvSpPr>
            <p:spPr>
              <a:xfrm>
                <a:off x="0" y="1171435"/>
                <a:ext cx="1117354" cy="24974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ctr" defTabSz="755650" rtl="0">
                  <a:lnSpc>
                    <a:spcPct val="90000"/>
                  </a:lnSpc>
                  <a:spcBef>
                    <a:spcPts val="700"/>
                  </a:spcBef>
                  <a:defRPr b="1" sz="1700"/>
                </a:pPr>
                <a:r>
                  <a:t>أن لا يحرم العمل العلاجي الطالب من حصص الموضوعات والأنشطة المحببة للطلبة</a:t>
                </a:r>
                <a:r>
                  <a:t>.</a:t>
                </a:r>
              </a:p>
            </p:txBody>
          </p:sp>
        </p:grpSp>
        <p:grpSp>
          <p:nvGrpSpPr>
            <p:cNvPr id="164" name="تجميع"/>
            <p:cNvGrpSpPr/>
            <p:nvPr/>
          </p:nvGrpSpPr>
          <p:grpSpPr>
            <a:xfrm>
              <a:off x="3603468" y="0"/>
              <a:ext cx="1117355" cy="4840312"/>
              <a:chOff x="0" y="0"/>
              <a:chExt cx="1117354" cy="4840311"/>
            </a:xfrm>
          </p:grpSpPr>
          <p:sp>
            <p:nvSpPr>
              <p:cNvPr id="162" name="شكل"/>
              <p:cNvSpPr/>
              <p:nvPr/>
            </p:nvSpPr>
            <p:spPr>
              <a:xfrm>
                <a:off x="0" y="0"/>
                <a:ext cx="1117355" cy="4840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4320"/>
                    </a:lnTo>
                    <a:lnTo>
                      <a:pt x="21600" y="17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BFFB3"/>
                  </a:gs>
                  <a:gs pos="35000">
                    <a:srgbClr val="DAFFC9"/>
                  </a:gs>
                  <a:gs pos="100000">
                    <a:srgbClr val="F0FFEA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55650" rtl="0">
                  <a:lnSpc>
                    <a:spcPct val="90000"/>
                  </a:lnSpc>
                  <a:spcBef>
                    <a:spcPts val="700"/>
                  </a:spcBef>
                  <a:defRPr sz="1700"/>
                </a:pPr>
              </a:p>
            </p:txBody>
          </p:sp>
          <p:sp>
            <p:nvSpPr>
              <p:cNvPr id="163" name="يعتمد النجاح على مدى قناعة المعلم الذي يطبق العمل العلاجي بأهمية تطبيقه في علاج الضعف لدى الطلبة."/>
              <p:cNvSpPr txBox="1"/>
              <p:nvPr/>
            </p:nvSpPr>
            <p:spPr>
              <a:xfrm>
                <a:off x="0" y="893940"/>
                <a:ext cx="1117354" cy="30524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ctr" defTabSz="755650" rtl="0">
                  <a:lnSpc>
                    <a:spcPct val="90000"/>
                  </a:lnSpc>
                  <a:spcBef>
                    <a:spcPts val="700"/>
                  </a:spcBef>
                  <a:defRPr b="1" sz="1700"/>
                </a:pPr>
                <a:r>
                  <a:t>يعتمد النجاح على مدى قناعة المعلم الذي يطبق العمل العلاجي بأهمية تطبيقه في علاج الضعف لدى الطلبة</a:t>
                </a:r>
                <a:r>
                  <a:t>.</a:t>
                </a:r>
              </a:p>
            </p:txBody>
          </p:sp>
        </p:grpSp>
        <p:grpSp>
          <p:nvGrpSpPr>
            <p:cNvPr id="167" name="تجميع"/>
            <p:cNvGrpSpPr/>
            <p:nvPr/>
          </p:nvGrpSpPr>
          <p:grpSpPr>
            <a:xfrm>
              <a:off x="4804623" y="0"/>
              <a:ext cx="1117356" cy="4840312"/>
              <a:chOff x="0" y="0"/>
              <a:chExt cx="1117354" cy="4840311"/>
            </a:xfrm>
          </p:grpSpPr>
          <p:sp>
            <p:nvSpPr>
              <p:cNvPr id="165" name="شكل"/>
              <p:cNvSpPr/>
              <p:nvPr/>
            </p:nvSpPr>
            <p:spPr>
              <a:xfrm>
                <a:off x="0" y="0"/>
                <a:ext cx="1117355" cy="4840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4320"/>
                    </a:lnTo>
                    <a:lnTo>
                      <a:pt x="21600" y="17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B7"/>
                  </a:gs>
                  <a:gs pos="35000">
                    <a:srgbClr val="FFFFCC"/>
                  </a:gs>
                  <a:gs pos="100000">
                    <a:srgbClr val="FFFFE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55650" rtl="0">
                  <a:lnSpc>
                    <a:spcPct val="90000"/>
                  </a:lnSpc>
                  <a:spcBef>
                    <a:spcPts val="700"/>
                  </a:spcBef>
                  <a:defRPr sz="1700"/>
                </a:pPr>
              </a:p>
            </p:txBody>
          </p:sp>
          <p:sp>
            <p:nvSpPr>
              <p:cNvPr id="166" name="يتسم بالمرونة والقابلية للتعديل في ضوء التغذية الراجعة الفورية والهادية."/>
              <p:cNvSpPr txBox="1"/>
              <p:nvPr/>
            </p:nvSpPr>
            <p:spPr>
              <a:xfrm>
                <a:off x="0" y="1310182"/>
                <a:ext cx="1117354" cy="22199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algn="ctr" defTabSz="755650" rtl="0">
                  <a:lnSpc>
                    <a:spcPct val="90000"/>
                  </a:lnSpc>
                  <a:spcBef>
                    <a:spcPts val="700"/>
                  </a:spcBef>
                  <a:defRPr b="1" sz="1700"/>
                </a:pPr>
                <a:r>
                  <a:t>يتسم بالمرونة والقابلية للتعديل في ضوء التغذية الراجعة الفورية والهادية</a:t>
                </a:r>
                <a:r>
                  <a:t>.</a:t>
                </a:r>
              </a:p>
            </p:txBody>
          </p:sp>
        </p:grpSp>
        <p:grpSp>
          <p:nvGrpSpPr>
            <p:cNvPr id="170" name="تجميع"/>
            <p:cNvGrpSpPr/>
            <p:nvPr/>
          </p:nvGrpSpPr>
          <p:grpSpPr>
            <a:xfrm>
              <a:off x="6005779" y="0"/>
              <a:ext cx="1117356" cy="4840312"/>
              <a:chOff x="0" y="0"/>
              <a:chExt cx="1117354" cy="4840311"/>
            </a:xfrm>
          </p:grpSpPr>
          <p:sp>
            <p:nvSpPr>
              <p:cNvPr id="168" name="شكل"/>
              <p:cNvSpPr/>
              <p:nvPr/>
            </p:nvSpPr>
            <p:spPr>
              <a:xfrm>
                <a:off x="0" y="0"/>
                <a:ext cx="1117355" cy="4840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4320"/>
                    </a:lnTo>
                    <a:lnTo>
                      <a:pt x="21600" y="172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hueOff val="-456778"/>
                      <a:satOff val="8290"/>
                      <a:lumOff val="24503"/>
                    </a:schemeClr>
                  </a:gs>
                  <a:gs pos="35000">
                    <a:srgbClr val="FFDECF"/>
                  </a:gs>
                  <a:gs pos="100000">
                    <a:schemeClr val="accent6">
                      <a:hueOff val="-556026"/>
                      <a:satOff val="8290"/>
                      <a:lumOff val="34267"/>
                    </a:scheme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55650" rtl="0">
                  <a:lnSpc>
                    <a:spcPct val="90000"/>
                  </a:lnSpc>
                  <a:spcBef>
                    <a:spcPts val="700"/>
                  </a:spcBef>
                  <a:defRPr sz="1700"/>
                </a:pPr>
              </a:p>
            </p:txBody>
          </p:sp>
          <p:sp>
            <p:nvSpPr>
              <p:cNvPr id="169" name="الأنشطة والإجراءات تتمركز حول دور المتعلم في تنفيذها وتقويم نتائجها"/>
              <p:cNvSpPr txBox="1"/>
              <p:nvPr/>
            </p:nvSpPr>
            <p:spPr>
              <a:xfrm>
                <a:off x="0" y="1456261"/>
                <a:ext cx="1117354" cy="19277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 defTabSz="755650">
                  <a:lnSpc>
                    <a:spcPct val="90000"/>
                  </a:lnSpc>
                  <a:spcBef>
                    <a:spcPts val="700"/>
                  </a:spcBef>
                  <a:defRPr b="1" sz="1700"/>
                </a:lvl1pPr>
              </a:lstStyle>
              <a:p>
                <a:pPr rtl="0">
                  <a:defRPr/>
                </a:pPr>
                <a:r>
                  <a:t>الأنشطة والإجراءات تتمركز حول دور المتعلم في تنفيذها وتقويم نتائجها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عنصر نائب للتذييل 1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grpSp>
        <p:nvGrpSpPr>
          <p:cNvPr id="217" name="رسم تخطيطي 3"/>
          <p:cNvGrpSpPr/>
          <p:nvPr/>
        </p:nvGrpSpPr>
        <p:grpSpPr>
          <a:xfrm>
            <a:off x="1756689" y="682044"/>
            <a:ext cx="5669796" cy="6082089"/>
            <a:chOff x="0" y="0"/>
            <a:chExt cx="5669795" cy="6082087"/>
          </a:xfrm>
        </p:grpSpPr>
        <p:sp>
          <p:nvSpPr>
            <p:cNvPr id="174" name="شكل"/>
            <p:cNvSpPr/>
            <p:nvPr/>
          </p:nvSpPr>
          <p:spPr>
            <a:xfrm>
              <a:off x="1414961" y="669263"/>
              <a:ext cx="1394098" cy="55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08"/>
                  </a:moveTo>
                  <a:cubicBezTo>
                    <a:pt x="6278" y="6129"/>
                    <a:pt x="13840" y="0"/>
                    <a:pt x="21600" y="0"/>
                  </a:cubicBezTo>
                  <a:lnTo>
                    <a:pt x="21600" y="5058"/>
                  </a:lnTo>
                  <a:cubicBezTo>
                    <a:pt x="14268" y="5058"/>
                    <a:pt x="7124" y="10849"/>
                    <a:pt x="1192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hueOff val="-456778"/>
                    <a:satOff val="8290"/>
                    <a:lumOff val="24503"/>
                  </a:schemeClr>
                </a:gs>
                <a:gs pos="35000">
                  <a:srgbClr val="FFDECF"/>
                </a:gs>
                <a:gs pos="100000">
                  <a:schemeClr val="accent6">
                    <a:hueOff val="-556026"/>
                    <a:satOff val="8290"/>
                    <a:lumOff val="34267"/>
                  </a:schemeClr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5" name="شكل"/>
            <p:cNvSpPr/>
            <p:nvPr/>
          </p:nvSpPr>
          <p:spPr>
            <a:xfrm>
              <a:off x="553363" y="1122233"/>
              <a:ext cx="938526" cy="122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888"/>
                  </a:moveTo>
                  <a:cubicBezTo>
                    <a:pt x="3562" y="12497"/>
                    <a:pt x="10504" y="5185"/>
                    <a:pt x="19830" y="0"/>
                  </a:cubicBezTo>
                  <a:lnTo>
                    <a:pt x="21600" y="1865"/>
                  </a:lnTo>
                  <a:cubicBezTo>
                    <a:pt x="12789" y="6764"/>
                    <a:pt x="6230" y="13673"/>
                    <a:pt x="2865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E8B9"/>
                </a:gs>
                <a:gs pos="35000">
                  <a:srgbClr val="FFEECD"/>
                </a:gs>
                <a:gs pos="100000">
                  <a:srgbClr val="FFF8E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6" name="شكل"/>
            <p:cNvSpPr/>
            <p:nvPr/>
          </p:nvSpPr>
          <p:spPr>
            <a:xfrm>
              <a:off x="437279" y="2308122"/>
              <a:ext cx="240554" cy="146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607" h="21600" fill="norm" stroke="1" extrusionOk="0">
                  <a:moveTo>
                    <a:pt x="8979" y="21600"/>
                  </a:moveTo>
                  <a:cubicBezTo>
                    <a:pt x="-2993" y="14581"/>
                    <a:pt x="-2993" y="7019"/>
                    <a:pt x="8979" y="0"/>
                  </a:cubicBezTo>
                  <a:lnTo>
                    <a:pt x="18607" y="596"/>
                  </a:lnTo>
                  <a:cubicBezTo>
                    <a:pt x="7295" y="7228"/>
                    <a:pt x="7295" y="14372"/>
                    <a:pt x="18607" y="2100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FFB6"/>
                </a:gs>
                <a:gs pos="35000">
                  <a:srgbClr val="FAFFCC"/>
                </a:gs>
                <a:gs pos="100000">
                  <a:srgbClr val="FDFFEB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7" name="شكل"/>
            <p:cNvSpPr/>
            <p:nvPr/>
          </p:nvSpPr>
          <p:spPr>
            <a:xfrm>
              <a:off x="553362" y="3733520"/>
              <a:ext cx="938527" cy="122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30" y="21600"/>
                  </a:moveTo>
                  <a:cubicBezTo>
                    <a:pt x="10504" y="16415"/>
                    <a:pt x="3562" y="9103"/>
                    <a:pt x="0" y="712"/>
                  </a:cubicBezTo>
                  <a:lnTo>
                    <a:pt x="2865" y="0"/>
                  </a:lnTo>
                  <a:cubicBezTo>
                    <a:pt x="6230" y="7927"/>
                    <a:pt x="12789" y="14836"/>
                    <a:pt x="21600" y="1973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BFFB4"/>
                </a:gs>
                <a:gs pos="35000">
                  <a:srgbClr val="E5FFCA"/>
                </a:gs>
                <a:gs pos="100000">
                  <a:srgbClr val="F5FFEB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8" name="شكل"/>
            <p:cNvSpPr/>
            <p:nvPr/>
          </p:nvSpPr>
          <p:spPr>
            <a:xfrm>
              <a:off x="1414962" y="4853972"/>
              <a:ext cx="1394098" cy="55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3840" y="21600"/>
                    <a:pt x="6278" y="15471"/>
                    <a:pt x="0" y="4092"/>
                  </a:cubicBezTo>
                  <a:lnTo>
                    <a:pt x="1192" y="0"/>
                  </a:lnTo>
                  <a:cubicBezTo>
                    <a:pt x="7124" y="10751"/>
                    <a:pt x="14268" y="16542"/>
                    <a:pt x="21600" y="1654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2FFB2"/>
                </a:gs>
                <a:gs pos="35000">
                  <a:srgbClr val="D3FFC8"/>
                </a:gs>
                <a:gs pos="100000">
                  <a:srgbClr val="EEFFE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9" name="شكل"/>
            <p:cNvSpPr/>
            <p:nvPr/>
          </p:nvSpPr>
          <p:spPr>
            <a:xfrm>
              <a:off x="2809058" y="4853971"/>
              <a:ext cx="1394098" cy="55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092"/>
                  </a:moveTo>
                  <a:cubicBezTo>
                    <a:pt x="15322" y="15471"/>
                    <a:pt x="7760" y="21600"/>
                    <a:pt x="0" y="21600"/>
                  </a:cubicBezTo>
                  <a:lnTo>
                    <a:pt x="0" y="16542"/>
                  </a:lnTo>
                  <a:cubicBezTo>
                    <a:pt x="7332" y="16542"/>
                    <a:pt x="14476" y="10751"/>
                    <a:pt x="2040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0FFAF"/>
                </a:gs>
                <a:gs pos="35000">
                  <a:srgbClr val="C7FFC6"/>
                </a:gs>
                <a:gs pos="100000">
                  <a:srgbClr val="E9FFE9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0" name="شكل"/>
            <p:cNvSpPr/>
            <p:nvPr/>
          </p:nvSpPr>
          <p:spPr>
            <a:xfrm>
              <a:off x="4126229" y="3733520"/>
              <a:ext cx="938526" cy="122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12"/>
                  </a:moveTo>
                  <a:cubicBezTo>
                    <a:pt x="18038" y="9103"/>
                    <a:pt x="11096" y="16415"/>
                    <a:pt x="1770" y="21600"/>
                  </a:cubicBezTo>
                  <a:lnTo>
                    <a:pt x="0" y="19735"/>
                  </a:lnTo>
                  <a:cubicBezTo>
                    <a:pt x="8811" y="14836"/>
                    <a:pt x="15370" y="7927"/>
                    <a:pt x="1873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DFFBC"/>
                </a:gs>
                <a:gs pos="35000">
                  <a:srgbClr val="C5FFCF"/>
                </a:gs>
                <a:gs pos="100000">
                  <a:srgbClr val="E9FFED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1" name="شكل"/>
            <p:cNvSpPr/>
            <p:nvPr/>
          </p:nvSpPr>
          <p:spPr>
            <a:xfrm>
              <a:off x="4940285" y="2308123"/>
              <a:ext cx="240553" cy="146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607" h="21600" fill="norm" stroke="1" extrusionOk="0">
                  <a:moveTo>
                    <a:pt x="9628" y="0"/>
                  </a:moveTo>
                  <a:cubicBezTo>
                    <a:pt x="21600" y="7019"/>
                    <a:pt x="21600" y="14581"/>
                    <a:pt x="9628" y="21600"/>
                  </a:cubicBezTo>
                  <a:lnTo>
                    <a:pt x="0" y="21004"/>
                  </a:lnTo>
                  <a:cubicBezTo>
                    <a:pt x="11312" y="14372"/>
                    <a:pt x="11312" y="7228"/>
                    <a:pt x="0" y="59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AFFD4"/>
                </a:gs>
                <a:gs pos="35000">
                  <a:srgbClr val="C3FFE0"/>
                </a:gs>
                <a:gs pos="100000">
                  <a:srgbClr val="E8FFF3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2" name="شكل"/>
            <p:cNvSpPr/>
            <p:nvPr/>
          </p:nvSpPr>
          <p:spPr>
            <a:xfrm>
              <a:off x="4126229" y="1122233"/>
              <a:ext cx="938526" cy="122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0" y="0"/>
                  </a:moveTo>
                  <a:cubicBezTo>
                    <a:pt x="11096" y="5185"/>
                    <a:pt x="18038" y="12497"/>
                    <a:pt x="21600" y="20888"/>
                  </a:cubicBezTo>
                  <a:lnTo>
                    <a:pt x="18735" y="21600"/>
                  </a:lnTo>
                  <a:cubicBezTo>
                    <a:pt x="15370" y="13673"/>
                    <a:pt x="8811" y="6764"/>
                    <a:pt x="0" y="186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8FFF4"/>
                </a:gs>
                <a:gs pos="35000">
                  <a:srgbClr val="C1FFF7"/>
                </a:gs>
                <a:gs pos="100000">
                  <a:srgbClr val="E7FFF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3" name="شكل"/>
            <p:cNvSpPr/>
            <p:nvPr/>
          </p:nvSpPr>
          <p:spPr>
            <a:xfrm>
              <a:off x="2809057" y="669264"/>
              <a:ext cx="1394098" cy="55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60" y="0"/>
                    <a:pt x="15322" y="6129"/>
                    <a:pt x="21600" y="17508"/>
                  </a:cubicBezTo>
                  <a:lnTo>
                    <a:pt x="20408" y="21600"/>
                  </a:lnTo>
                  <a:cubicBezTo>
                    <a:pt x="14476" y="10849"/>
                    <a:pt x="7332" y="5058"/>
                    <a:pt x="0" y="505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hueOff val="249502"/>
                    <a:satOff val="48101"/>
                    <a:lumOff val="28891"/>
                  </a:schemeClr>
                </a:gs>
                <a:gs pos="35000">
                  <a:srgbClr val="BFEDFF"/>
                </a:gs>
                <a:gs pos="100000">
                  <a:schemeClr val="accent5">
                    <a:hueOff val="308963"/>
                    <a:satOff val="48101"/>
                    <a:lumOff val="41680"/>
                  </a:schemeClr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86" name="تجميع"/>
            <p:cNvGrpSpPr/>
            <p:nvPr/>
          </p:nvGrpSpPr>
          <p:grpSpPr>
            <a:xfrm>
              <a:off x="1722688" y="1809783"/>
              <a:ext cx="2172743" cy="2462520"/>
              <a:chOff x="0" y="0"/>
              <a:chExt cx="2172741" cy="2462519"/>
            </a:xfrm>
          </p:grpSpPr>
          <p:sp>
            <p:nvSpPr>
              <p:cNvPr id="184" name="بيضاوي"/>
              <p:cNvSpPr/>
              <p:nvPr/>
            </p:nvSpPr>
            <p:spPr>
              <a:xfrm>
                <a:off x="0" y="301210"/>
                <a:ext cx="2172742" cy="1860099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hueOff val="-206663"/>
                      <a:satOff val="29896"/>
                      <a:lumOff val="29240"/>
                    </a:schemeClr>
                  </a:gs>
                  <a:gs pos="35000">
                    <a:srgbClr val="D8C9EE"/>
                  </a:gs>
                  <a:gs pos="100000">
                    <a:schemeClr val="accent4">
                      <a:hueOff val="-242556"/>
                      <a:satOff val="32941"/>
                      <a:lumOff val="43328"/>
                    </a:scheme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 rtl="0">
                  <a:lnSpc>
                    <a:spcPct val="90000"/>
                  </a:lnSpc>
                  <a:spcBef>
                    <a:spcPts val="700"/>
                  </a:spcBef>
                  <a:defRPr b="1" sz="2400"/>
                </a:pPr>
              </a:p>
            </p:txBody>
          </p:sp>
          <p:sp>
            <p:nvSpPr>
              <p:cNvPr id="185" name="آلية إعداد وتفعيل الخطط العلاجية  للطلاب الضعاف"/>
              <p:cNvSpPr txBox="1"/>
              <p:nvPr/>
            </p:nvSpPr>
            <p:spPr>
              <a:xfrm>
                <a:off x="318190" y="0"/>
                <a:ext cx="1536361" cy="24625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0480" tIns="30480" rIns="30480" bIns="30480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b="1" sz="2400"/>
                </a:lvl1pPr>
              </a:lstStyle>
              <a:p>
                <a:pPr rtl="0">
                  <a:defRPr/>
                </a:pPr>
                <a:r>
                  <a:t>آلية إعداد وتفعيل الخطط العلاجية  للطلاب الضعاف </a:t>
                </a:r>
              </a:p>
            </p:txBody>
          </p:sp>
        </p:grpSp>
        <p:grpSp>
          <p:nvGrpSpPr>
            <p:cNvPr id="189" name="تجميع"/>
            <p:cNvGrpSpPr/>
            <p:nvPr/>
          </p:nvGrpSpPr>
          <p:grpSpPr>
            <a:xfrm>
              <a:off x="2167240" y="-1"/>
              <a:ext cx="1283637" cy="1403974"/>
              <a:chOff x="0" y="0"/>
              <a:chExt cx="1283635" cy="1403972"/>
            </a:xfrm>
          </p:grpSpPr>
          <p:sp>
            <p:nvSpPr>
              <p:cNvPr id="187" name="بيضاوي"/>
              <p:cNvSpPr/>
              <p:nvPr/>
            </p:nvSpPr>
            <p:spPr>
              <a:xfrm>
                <a:off x="0" y="90849"/>
                <a:ext cx="1283636" cy="12222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hueOff val="249502"/>
                      <a:satOff val="48101"/>
                      <a:lumOff val="28891"/>
                    </a:schemeClr>
                  </a:gs>
                  <a:gs pos="35000">
                    <a:srgbClr val="BFEDFF"/>
                  </a:gs>
                  <a:gs pos="100000">
                    <a:schemeClr val="accent5">
                      <a:hueOff val="308963"/>
                      <a:satOff val="48101"/>
                      <a:lumOff val="41680"/>
                    </a:scheme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33400" rtl="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188" name="تكوين لجنة لدراسة وتشخيص جوانب القصور الموجودة لدى الطلاب"/>
              <p:cNvSpPr txBox="1"/>
              <p:nvPr/>
            </p:nvSpPr>
            <p:spPr>
              <a:xfrm>
                <a:off x="187983" y="-1"/>
                <a:ext cx="907668" cy="140397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b="1" sz="1200"/>
                </a:lvl1pPr>
              </a:lstStyle>
              <a:p>
                <a:pPr rtl="0">
                  <a:defRPr/>
                </a:pPr>
                <a:r>
                  <a:t>تكوين لجنة لدراسة وتشخيص جوانب القصور الموجودة لدى الطلاب </a:t>
                </a:r>
              </a:p>
            </p:txBody>
          </p:sp>
        </p:grpSp>
        <p:grpSp>
          <p:nvGrpSpPr>
            <p:cNvPr id="192" name="تجميع"/>
            <p:cNvGrpSpPr/>
            <p:nvPr/>
          </p:nvGrpSpPr>
          <p:grpSpPr>
            <a:xfrm>
              <a:off x="3509552" y="492345"/>
              <a:ext cx="1348743" cy="1312723"/>
              <a:chOff x="0" y="0"/>
              <a:chExt cx="1348741" cy="1312722"/>
            </a:xfrm>
          </p:grpSpPr>
          <p:sp>
            <p:nvSpPr>
              <p:cNvPr id="190" name="بيضاوي"/>
              <p:cNvSpPr/>
              <p:nvPr/>
            </p:nvSpPr>
            <p:spPr>
              <a:xfrm>
                <a:off x="0" y="-1"/>
                <a:ext cx="1348742" cy="1312724"/>
              </a:xfrm>
              <a:prstGeom prst="ellipse">
                <a:avLst/>
              </a:prstGeom>
              <a:gradFill flip="none" rotWithShape="1">
                <a:gsLst>
                  <a:gs pos="0">
                    <a:srgbClr val="A8FFF4"/>
                  </a:gs>
                  <a:gs pos="35000">
                    <a:srgbClr val="C1FFF7"/>
                  </a:gs>
                  <a:gs pos="100000">
                    <a:srgbClr val="E7FFF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33400" rtl="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191" name="حصـر الـطـلاب المقصـريـن في كل المــواد الـدراسيـة"/>
              <p:cNvSpPr txBox="1"/>
              <p:nvPr/>
            </p:nvSpPr>
            <p:spPr>
              <a:xfrm>
                <a:off x="197518" y="248939"/>
                <a:ext cx="953705" cy="8148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b="1" sz="1200"/>
                </a:lvl1pPr>
              </a:lstStyle>
              <a:p>
                <a:pPr rtl="0">
                  <a:defRPr/>
                </a:pPr>
                <a:r>
                  <a:t>حصـر الـطـلاب المقصـريـن في كل المــواد الـدراسيـة </a:t>
                </a:r>
              </a:p>
            </p:txBody>
          </p:sp>
        </p:grpSp>
        <p:grpSp>
          <p:nvGrpSpPr>
            <p:cNvPr id="195" name="تجميع"/>
            <p:cNvGrpSpPr/>
            <p:nvPr/>
          </p:nvGrpSpPr>
          <p:grpSpPr>
            <a:xfrm>
              <a:off x="4397474" y="1616248"/>
              <a:ext cx="1272322" cy="1403973"/>
              <a:chOff x="0" y="0"/>
              <a:chExt cx="1272320" cy="1403972"/>
            </a:xfrm>
          </p:grpSpPr>
          <p:sp>
            <p:nvSpPr>
              <p:cNvPr id="193" name="بيضاوي"/>
              <p:cNvSpPr/>
              <p:nvPr/>
            </p:nvSpPr>
            <p:spPr>
              <a:xfrm>
                <a:off x="0" y="63027"/>
                <a:ext cx="1272321" cy="1277919"/>
              </a:xfrm>
              <a:prstGeom prst="ellipse">
                <a:avLst/>
              </a:prstGeom>
              <a:gradFill flip="none" rotWithShape="1">
                <a:gsLst>
                  <a:gs pos="0">
                    <a:srgbClr val="AAFFD4"/>
                  </a:gs>
                  <a:gs pos="35000">
                    <a:srgbClr val="C3FFE0"/>
                  </a:gs>
                  <a:gs pos="100000">
                    <a:srgbClr val="E8FFF3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33400" rtl="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194" name="الاجتماع بمعلمي المواد التي يوجد لديهم عدد كبير من الطلاب المقصرين"/>
              <p:cNvSpPr txBox="1"/>
              <p:nvPr/>
            </p:nvSpPr>
            <p:spPr>
              <a:xfrm>
                <a:off x="186327" y="0"/>
                <a:ext cx="899666" cy="14039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b="1" sz="1200"/>
                </a:lvl1pPr>
              </a:lstStyle>
              <a:p>
                <a:pPr rtl="0">
                  <a:defRPr/>
                </a:pPr>
                <a:r>
                  <a:t>الاجتماع بمعلمي المواد التي يوجد لديهم عدد كبير من الطلاب المقصرين </a:t>
                </a:r>
              </a:p>
            </p:txBody>
          </p:sp>
        </p:grpSp>
        <p:grpSp>
          <p:nvGrpSpPr>
            <p:cNvPr id="198" name="تجميع"/>
            <p:cNvGrpSpPr/>
            <p:nvPr/>
          </p:nvGrpSpPr>
          <p:grpSpPr>
            <a:xfrm>
              <a:off x="4450643" y="3061865"/>
              <a:ext cx="1165985" cy="1403973"/>
              <a:chOff x="0" y="0"/>
              <a:chExt cx="1165984" cy="1403972"/>
            </a:xfrm>
          </p:grpSpPr>
          <p:sp>
            <p:nvSpPr>
              <p:cNvPr id="196" name="بيضاوي"/>
              <p:cNvSpPr/>
              <p:nvPr/>
            </p:nvSpPr>
            <p:spPr>
              <a:xfrm>
                <a:off x="0" y="68485"/>
                <a:ext cx="1165985" cy="1267003"/>
              </a:xfrm>
              <a:prstGeom prst="ellipse">
                <a:avLst/>
              </a:prstGeom>
              <a:gradFill flip="none" rotWithShape="1">
                <a:gsLst>
                  <a:gs pos="0">
                    <a:srgbClr val="ADFFBC"/>
                  </a:gs>
                  <a:gs pos="35000">
                    <a:srgbClr val="C5FFCF"/>
                  </a:gs>
                  <a:gs pos="100000">
                    <a:srgbClr val="E9FFE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33400" rtl="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197" name="تصنيف جوانب القصور الموجودة لدى الطلاب حسب المواد الدراسية"/>
              <p:cNvSpPr txBox="1"/>
              <p:nvPr/>
            </p:nvSpPr>
            <p:spPr>
              <a:xfrm>
                <a:off x="170753" y="-1"/>
                <a:ext cx="824477" cy="140397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b="1" sz="1200"/>
                </a:lvl1pPr>
              </a:lstStyle>
              <a:p>
                <a:pPr rtl="0">
                  <a:defRPr/>
                </a:pPr>
                <a:r>
                  <a:t>تصنيف جوانب القصور الموجودة لدى الطلاب حسب المواد الدراسية </a:t>
                </a:r>
              </a:p>
            </p:txBody>
          </p:sp>
        </p:grpSp>
        <p:grpSp>
          <p:nvGrpSpPr>
            <p:cNvPr id="201" name="تجميع"/>
            <p:cNvGrpSpPr/>
            <p:nvPr/>
          </p:nvGrpSpPr>
          <p:grpSpPr>
            <a:xfrm>
              <a:off x="3615313" y="4133205"/>
              <a:ext cx="1137219" cy="1600351"/>
              <a:chOff x="0" y="0"/>
              <a:chExt cx="1137217" cy="1600349"/>
            </a:xfrm>
          </p:grpSpPr>
          <p:sp>
            <p:nvSpPr>
              <p:cNvPr id="199" name="بيضاوي"/>
              <p:cNvSpPr/>
              <p:nvPr/>
            </p:nvSpPr>
            <p:spPr>
              <a:xfrm>
                <a:off x="0" y="184075"/>
                <a:ext cx="1137218" cy="1232201"/>
              </a:xfrm>
              <a:prstGeom prst="ellipse">
                <a:avLst/>
              </a:prstGeom>
              <a:gradFill flip="none" rotWithShape="1">
                <a:gsLst>
                  <a:gs pos="0">
                    <a:srgbClr val="B0FFAF"/>
                  </a:gs>
                  <a:gs pos="35000">
                    <a:srgbClr val="C7FFC6"/>
                  </a:gs>
                  <a:gs pos="100000">
                    <a:srgbClr val="E9FFE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33400" rtl="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200" name="إعداد البرنامج العلاجي الخاص بكل مادة من المواد التي ظهر فيها التقصير"/>
              <p:cNvSpPr txBox="1"/>
              <p:nvPr/>
            </p:nvSpPr>
            <p:spPr>
              <a:xfrm>
                <a:off x="166542" y="0"/>
                <a:ext cx="804134" cy="16003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b="1" sz="1200"/>
                </a:lvl1pPr>
              </a:lstStyle>
              <a:p>
                <a:pPr rtl="0">
                  <a:defRPr/>
                </a:pPr>
                <a:r>
                  <a:t>إعداد البرنامج العلاجي الخاص بكل مادة من المواد التي ظهر فيها التقصير </a:t>
                </a:r>
              </a:p>
            </p:txBody>
          </p:sp>
        </p:grpSp>
        <p:grpSp>
          <p:nvGrpSpPr>
            <p:cNvPr id="204" name="تجميع"/>
            <p:cNvGrpSpPr/>
            <p:nvPr/>
          </p:nvGrpSpPr>
          <p:grpSpPr>
            <a:xfrm>
              <a:off x="2232252" y="4678114"/>
              <a:ext cx="1153615" cy="1403974"/>
              <a:chOff x="0" y="0"/>
              <a:chExt cx="1153613" cy="1403972"/>
            </a:xfrm>
          </p:grpSpPr>
          <p:sp>
            <p:nvSpPr>
              <p:cNvPr id="202" name="بيضاوي"/>
              <p:cNvSpPr/>
              <p:nvPr/>
            </p:nvSpPr>
            <p:spPr>
              <a:xfrm>
                <a:off x="0" y="79278"/>
                <a:ext cx="1153614" cy="1245417"/>
              </a:xfrm>
              <a:prstGeom prst="ellipse">
                <a:avLst/>
              </a:prstGeom>
              <a:gradFill flip="none" rotWithShape="1">
                <a:gsLst>
                  <a:gs pos="0">
                    <a:srgbClr val="C2FFB2"/>
                  </a:gs>
                  <a:gs pos="35000">
                    <a:srgbClr val="D3FFC8"/>
                  </a:gs>
                  <a:gs pos="100000">
                    <a:srgbClr val="EEFFEA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33400" rtl="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203" name="تعيين وتحديد الأوقات المناسبة لتنفيذ البرامج العلاجيـة"/>
              <p:cNvSpPr txBox="1"/>
              <p:nvPr/>
            </p:nvSpPr>
            <p:spPr>
              <a:xfrm>
                <a:off x="168942" y="0"/>
                <a:ext cx="815729" cy="14039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b="1" sz="1200"/>
                </a:lvl1pPr>
              </a:lstStyle>
              <a:p>
                <a:pPr rtl="0">
                  <a:defRPr/>
                </a:pPr>
                <a:r>
                  <a:t>تعيين وتحديد الأوقات المناسبة لتنفيذ البرامج العلاجيـة </a:t>
                </a:r>
              </a:p>
            </p:txBody>
          </p:sp>
        </p:grpSp>
        <p:grpSp>
          <p:nvGrpSpPr>
            <p:cNvPr id="207" name="تجميع"/>
            <p:cNvGrpSpPr/>
            <p:nvPr/>
          </p:nvGrpSpPr>
          <p:grpSpPr>
            <a:xfrm>
              <a:off x="852166" y="4305165"/>
              <a:ext cx="1164059" cy="1256433"/>
              <a:chOff x="0" y="0"/>
              <a:chExt cx="1164058" cy="1256432"/>
            </a:xfrm>
          </p:grpSpPr>
          <p:sp>
            <p:nvSpPr>
              <p:cNvPr id="205" name="بيضاوي"/>
              <p:cNvSpPr/>
              <p:nvPr/>
            </p:nvSpPr>
            <p:spPr>
              <a:xfrm>
                <a:off x="-1" y="-1"/>
                <a:ext cx="1164060" cy="1256434"/>
              </a:xfrm>
              <a:prstGeom prst="ellipse">
                <a:avLst/>
              </a:prstGeom>
              <a:gradFill flip="none" rotWithShape="1">
                <a:gsLst>
                  <a:gs pos="0">
                    <a:srgbClr val="DBFFB4"/>
                  </a:gs>
                  <a:gs pos="35000">
                    <a:srgbClr val="E5FFCA"/>
                  </a:gs>
                  <a:gs pos="100000">
                    <a:srgbClr val="F5FFE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33400" rtl="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206" name="توفيـر الوسـائل المناسبـة لتنفيذ البرنامـج العلاجي"/>
              <p:cNvSpPr txBox="1"/>
              <p:nvPr/>
            </p:nvSpPr>
            <p:spPr>
              <a:xfrm>
                <a:off x="170471" y="24417"/>
                <a:ext cx="823114" cy="120759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b="1" sz="1200"/>
                </a:lvl1pPr>
              </a:lstStyle>
              <a:p>
                <a:pPr rtl="0">
                  <a:defRPr/>
                </a:pPr>
                <a:r>
                  <a:t>توفيـر الوسـائل المناسبـة لتنفيذ البرنامـج العلاجي </a:t>
                </a:r>
              </a:p>
            </p:txBody>
          </p:sp>
        </p:grpSp>
        <p:grpSp>
          <p:nvGrpSpPr>
            <p:cNvPr id="210" name="تجميع"/>
            <p:cNvGrpSpPr/>
            <p:nvPr/>
          </p:nvGrpSpPr>
          <p:grpSpPr>
            <a:xfrm>
              <a:off x="0" y="3061866"/>
              <a:ext cx="1168966" cy="1403973"/>
              <a:chOff x="0" y="0"/>
              <a:chExt cx="1168965" cy="1403972"/>
            </a:xfrm>
          </p:grpSpPr>
          <p:sp>
            <p:nvSpPr>
              <p:cNvPr id="208" name="بيضاوي"/>
              <p:cNvSpPr/>
              <p:nvPr/>
            </p:nvSpPr>
            <p:spPr>
              <a:xfrm>
                <a:off x="0" y="123470"/>
                <a:ext cx="1168966" cy="1157033"/>
              </a:xfrm>
              <a:prstGeom prst="ellipse">
                <a:avLst/>
              </a:prstGeom>
              <a:gradFill flip="none" rotWithShape="1">
                <a:gsLst>
                  <a:gs pos="0">
                    <a:srgbClr val="F8FFB6"/>
                  </a:gs>
                  <a:gs pos="35000">
                    <a:srgbClr val="FAFFCC"/>
                  </a:gs>
                  <a:gs pos="100000">
                    <a:srgbClr val="FDFFE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33400" rtl="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209" name="تصميم وإعداد استمارة خاصة بمتابعة الطلاب المقصرين"/>
              <p:cNvSpPr txBox="1"/>
              <p:nvPr/>
            </p:nvSpPr>
            <p:spPr>
              <a:xfrm>
                <a:off x="171190" y="0"/>
                <a:ext cx="826586" cy="14039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b="1" sz="1200"/>
                </a:lvl1pPr>
              </a:lstStyle>
              <a:p>
                <a:pPr rtl="0">
                  <a:defRPr/>
                </a:pPr>
                <a:r>
                  <a:t>تصميم وإعداد استمارة خاصة بمتابعة الطلاب المقصرين </a:t>
                </a:r>
              </a:p>
            </p:txBody>
          </p:sp>
        </p:grpSp>
        <p:grpSp>
          <p:nvGrpSpPr>
            <p:cNvPr id="213" name="تجميع"/>
            <p:cNvGrpSpPr/>
            <p:nvPr/>
          </p:nvGrpSpPr>
          <p:grpSpPr>
            <a:xfrm>
              <a:off x="9839" y="1321683"/>
              <a:ext cx="1149289" cy="1993104"/>
              <a:chOff x="0" y="0"/>
              <a:chExt cx="1149287" cy="1993102"/>
            </a:xfrm>
          </p:grpSpPr>
          <p:sp>
            <p:nvSpPr>
              <p:cNvPr id="211" name="بيضاوي"/>
              <p:cNvSpPr/>
              <p:nvPr/>
            </p:nvSpPr>
            <p:spPr>
              <a:xfrm>
                <a:off x="0" y="417486"/>
                <a:ext cx="1149288" cy="1158132"/>
              </a:xfrm>
              <a:prstGeom prst="ellipse">
                <a:avLst/>
              </a:prstGeom>
              <a:gradFill flip="none" rotWithShape="1">
                <a:gsLst>
                  <a:gs pos="0">
                    <a:srgbClr val="FFE8B9"/>
                  </a:gs>
                  <a:gs pos="35000">
                    <a:srgbClr val="FFEECD"/>
                  </a:gs>
                  <a:gs pos="100000">
                    <a:srgbClr val="FFF8E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33400" rtl="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212" name="إعداد خطابات لأولياء أمور الطلاب المقصرين لتوضيح جوانب القصور وسبل العلاج ودورهم"/>
              <p:cNvSpPr txBox="1"/>
              <p:nvPr/>
            </p:nvSpPr>
            <p:spPr>
              <a:xfrm>
                <a:off x="168309" y="0"/>
                <a:ext cx="812670" cy="19931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b="1" sz="1200"/>
                </a:lvl1pPr>
              </a:lstStyle>
              <a:p>
                <a:pPr rtl="0">
                  <a:defRPr/>
                </a:pPr>
                <a:r>
                  <a:t>إعداد خطابات لأولياء أمور الطلاب المقصرين لتوضيح جوانب القصور وسبل العلاج ودورهم</a:t>
                </a:r>
              </a:p>
            </p:txBody>
          </p:sp>
        </p:grpSp>
        <p:grpSp>
          <p:nvGrpSpPr>
            <p:cNvPr id="216" name="تجميع"/>
            <p:cNvGrpSpPr/>
            <p:nvPr/>
          </p:nvGrpSpPr>
          <p:grpSpPr>
            <a:xfrm>
              <a:off x="845167" y="348531"/>
              <a:ext cx="1178057" cy="1600350"/>
              <a:chOff x="0" y="0"/>
              <a:chExt cx="1178055" cy="1600349"/>
            </a:xfrm>
          </p:grpSpPr>
          <p:sp>
            <p:nvSpPr>
              <p:cNvPr id="214" name="بيضاوي"/>
              <p:cNvSpPr/>
              <p:nvPr/>
            </p:nvSpPr>
            <p:spPr>
              <a:xfrm>
                <a:off x="0" y="203707"/>
                <a:ext cx="1178056" cy="1192935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hueOff val="-456778"/>
                      <a:satOff val="8290"/>
                      <a:lumOff val="24503"/>
                    </a:schemeClr>
                  </a:gs>
                  <a:gs pos="35000">
                    <a:srgbClr val="FFDECF"/>
                  </a:gs>
                  <a:gs pos="100000">
                    <a:schemeClr val="accent6">
                      <a:hueOff val="-556026"/>
                      <a:satOff val="8290"/>
                      <a:lumOff val="34267"/>
                    </a:scheme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533400" rtl="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215" name="وضع ملف لكل طالب انضم للبرنامج العلاجي يوضع  فيه كل ما يتعلق بالطالب"/>
              <p:cNvSpPr txBox="1"/>
              <p:nvPr/>
            </p:nvSpPr>
            <p:spPr>
              <a:xfrm>
                <a:off x="172522" y="0"/>
                <a:ext cx="833012" cy="16003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b="1" sz="1200"/>
                </a:lvl1pPr>
              </a:lstStyle>
              <a:p>
                <a:pPr rtl="0">
                  <a:defRPr/>
                </a:pPr>
                <a:r>
                  <a:t>وضع ملف لكل طالب انضم للبرنامج العلاجي يوضع  فيه كل ما يتعلق بالطالب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عنصر نائب للتذييل 1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220" name="مستطيل 2"/>
          <p:cNvSpPr txBox="1"/>
          <p:nvPr/>
        </p:nvSpPr>
        <p:spPr>
          <a:xfrm>
            <a:off x="467544" y="2838271"/>
            <a:ext cx="8172399" cy="2106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b="1" sz="2800"/>
            </a:pPr>
            <a:r>
              <a:t>عند التفكير في بناء الخطة العلاجية يراعى ما يلي</a:t>
            </a:r>
            <a:r>
              <a:t>:</a:t>
            </a:r>
          </a:p>
          <a:p>
            <a:pPr marL="285750" indent="-285750" rtl="0">
              <a:buSzPct val="100000"/>
              <a:buFont typeface="Arial"/>
              <a:buChar char="•"/>
              <a:defRPr b="1" sz="2800"/>
            </a:pPr>
            <a:r>
              <a:t>إجراءات تسبق إعداد الخطة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800"/>
            </a:pPr>
            <a:r>
              <a:t>إجراءات أثناء تنفيذ الخطة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 sz="2800"/>
            </a:pPr>
            <a:r>
              <a:t>إجراءات بعد تنفيذ الخطة </a:t>
            </a:r>
            <a:r>
              <a:t>.</a:t>
            </a:r>
          </a:p>
        </p:txBody>
      </p:sp>
      <p:sp>
        <p:nvSpPr>
          <p:cNvPr id="221" name="عنوان 3"/>
          <p:cNvSpPr txBox="1"/>
          <p:nvPr>
            <p:ph type="title"/>
          </p:nvPr>
        </p:nvSpPr>
        <p:spPr>
          <a:xfrm>
            <a:off x="410343" y="620687"/>
            <a:ext cx="8229601" cy="1143001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بناء الخطة العلاجية</a:t>
            </a:r>
          </a:p>
        </p:txBody>
      </p:sp>
      <p:pic>
        <p:nvPicPr>
          <p:cNvPr id="222" name="صورة 5" descr="صورة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3608" y="4195316"/>
            <a:ext cx="2857501" cy="1600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عنصر نائب للتذييل 4"/>
          <p:cNvSpPr txBox="1"/>
          <p:nvPr/>
        </p:nvSpPr>
        <p:spPr>
          <a:xfrm>
            <a:off x="3124200" y="6395577"/>
            <a:ext cx="2895600" cy="286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rtl="0">
              <a:defRPr/>
            </a:pPr>
            <a:r>
              <a:t>مكتب التعليم بغرب الدمام </a:t>
            </a:r>
          </a:p>
        </p:txBody>
      </p:sp>
      <p:sp>
        <p:nvSpPr>
          <p:cNvPr id="225" name="مستطيل 1"/>
          <p:cNvSpPr txBox="1"/>
          <p:nvPr/>
        </p:nvSpPr>
        <p:spPr>
          <a:xfrm>
            <a:off x="1403648" y="1305341"/>
            <a:ext cx="7272809" cy="4682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b="1">
                <a:solidFill>
                  <a:srgbClr val="FF0000"/>
                </a:solidFill>
              </a:defRPr>
            </a:pPr>
            <a:r>
              <a:t>1- </a:t>
            </a:r>
            <a:r>
              <a:t>معرفة مستويات الأداء المقبول </a:t>
            </a:r>
            <a:r>
              <a:t>(</a:t>
            </a:r>
            <a:r>
              <a:t>مستوى الإتقان</a:t>
            </a:r>
            <a:r>
              <a:t>).</a:t>
            </a:r>
          </a:p>
          <a:p>
            <a:pPr rtl="0">
              <a:defRPr b="1">
                <a:solidFill>
                  <a:srgbClr val="FF0000"/>
                </a:solidFill>
              </a:defRPr>
            </a:pPr>
            <a:r>
              <a:t>2- </a:t>
            </a:r>
            <a:r>
              <a:t>تحليل المحتوى التعليمي لأغراض بناء اختبارات تتصف بالصدق والشمول وقابلية التطبيق</a:t>
            </a:r>
            <a:r>
              <a:t>. </a:t>
            </a:r>
            <a:r>
              <a:t>وتتطلب</a:t>
            </a:r>
            <a:r>
              <a:t>: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تحديد المهمة التعليمية </a:t>
            </a:r>
            <a:r>
              <a:t>(</a:t>
            </a:r>
            <a:r>
              <a:t>المهارة المستهدفة</a:t>
            </a:r>
            <a:r>
              <a:t>).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تحليل المهمة لمكوناتها التفصيلية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ترتيب المتطلبات ترتيباً منطقياً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تحديد المتطلبات التعليمية السابقة </a:t>
            </a:r>
            <a:r>
              <a:t>(</a:t>
            </a:r>
            <a:r>
              <a:t>المدخلات </a:t>
            </a:r>
            <a:r>
              <a:t>)</a:t>
            </a:r>
          </a:p>
          <a:p>
            <a:pPr rtl="0">
              <a:defRPr b="1">
                <a:solidFill>
                  <a:srgbClr val="FF0000"/>
                </a:solidFill>
              </a:defRPr>
            </a:pPr>
            <a:r>
              <a:t>3-</a:t>
            </a:r>
            <a:r>
              <a:rPr>
                <a:solidFill>
                  <a:srgbClr val="000000"/>
                </a:solidFill>
              </a:rPr>
              <a:t> </a:t>
            </a:r>
            <a:r>
              <a:t>إعداد الاختبارات اللازمة</a:t>
            </a:r>
            <a:r>
              <a:rPr>
                <a:solidFill>
                  <a:srgbClr val="000000"/>
                </a:solidFill>
              </a:rP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اختبار قبلي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تطبيقه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تحليل نتائجه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تحديد جوانب الضعف</a:t>
            </a:r>
            <a:r>
              <a:t>.</a:t>
            </a:r>
          </a:p>
          <a:p>
            <a:pPr marL="285750" indent="-285750" rtl="0">
              <a:buSzPct val="100000"/>
              <a:buFont typeface="Arial"/>
              <a:buChar char="•"/>
              <a:defRPr b="1"/>
            </a:pPr>
            <a:r>
              <a:t>الاحتفاظ بسجل نتائج الاختبار القبلي لمقارنته بنتائج العلاج</a:t>
            </a:r>
            <a:r>
              <a:t>.</a:t>
            </a:r>
          </a:p>
        </p:txBody>
      </p:sp>
      <p:sp>
        <p:nvSpPr>
          <p:cNvPr id="226" name="عنوان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 b="1" sz="2800"/>
            </a:pPr>
            <a:r>
              <a:rPr>
                <a:latin typeface="Arial"/>
                <a:ea typeface="Arial"/>
                <a:cs typeface="Arial"/>
                <a:sym typeface="Arial"/>
              </a:rPr>
              <a:t>الإجراءات التي تسبق بناء الخطة</a:t>
            </a:r>
            <a:r>
              <a:t>:</a:t>
            </a:r>
            <a:br/>
          </a:p>
        </p:txBody>
      </p:sp>
      <p:pic>
        <p:nvPicPr>
          <p:cNvPr id="227" name="صورة 5" descr="صورة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7810" y="2961084"/>
            <a:ext cx="1971676" cy="23145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سمة Office">
  <a:themeElements>
    <a:clrScheme name="سمة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سمة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سمة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سمة Office">
  <a:themeElements>
    <a:clrScheme name="سمة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سمة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سمة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