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8" r:id="rId2"/>
    <p:sldId id="259" r:id="rId3"/>
    <p:sldId id="285" r:id="rId4"/>
    <p:sldId id="286" r:id="rId5"/>
    <p:sldId id="290" r:id="rId6"/>
    <p:sldId id="262" r:id="rId7"/>
    <p:sldId id="261" r:id="rId8"/>
    <p:sldId id="283" r:id="rId9"/>
    <p:sldId id="264" r:id="rId10"/>
    <p:sldId id="265" r:id="rId11"/>
    <p:sldId id="284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&#1575;&#1604;&#1593;&#1605;&#1575;&#1604;&#1577;%20&#1575;&#1604;&#1608;&#1575;&#1601;&#1583;&#1577;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4664"/>
            <a:ext cx="6400827" cy="19907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8674" name="Picture 2" descr="https://encrypted-tbn3.gstatic.com/images?q=tbn:ANd9GcS_SLqeyFQK8oesC6mOb30cZwc6TOWDY_jUIaYLGW-WU9n5Geac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36913"/>
            <a:ext cx="4572000" cy="42210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8676" name="Picture 4" descr="https://encrypted-tbn3.gstatic.com/images?q=tbn:ANd9GcRbi91-SN4jOHMWZH6fScnTj1NTzvDgUq80stHmPJPHLKpYwagkwL-i3-x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5" y="2924944"/>
            <a:ext cx="4427985" cy="3933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224698" y="764704"/>
            <a:ext cx="690285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sz="2400" b="1" dirty="0" smtClean="0"/>
              <a:t>- عدم ضبط الحسابات المالية في بعض </a:t>
            </a:r>
            <a:r>
              <a:rPr lang="ar-SA" sz="3200" b="1" dirty="0" smtClean="0"/>
              <a:t>المهن</a:t>
            </a:r>
            <a:endParaRPr lang="en-US" sz="3200" dirty="0"/>
          </a:p>
        </p:txBody>
      </p:sp>
      <p:sp>
        <p:nvSpPr>
          <p:cNvPr id="3" name="مستطيل 2"/>
          <p:cNvSpPr/>
          <p:nvPr/>
        </p:nvSpPr>
        <p:spPr>
          <a:xfrm>
            <a:off x="2691982" y="1772816"/>
            <a:ext cx="564128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sz="3200" b="1" dirty="0" smtClean="0"/>
              <a:t>- </a:t>
            </a:r>
            <a:r>
              <a:rPr lang="ar-SA" sz="2800" b="1" dirty="0" smtClean="0"/>
              <a:t>وجود عمالة رخيصة وغير ماهرة</a:t>
            </a:r>
            <a:endParaRPr lang="en-US" sz="3200" dirty="0"/>
          </a:p>
        </p:txBody>
      </p:sp>
      <p:sp>
        <p:nvSpPr>
          <p:cNvPr id="4" name="مستطيل 3"/>
          <p:cNvSpPr/>
          <p:nvPr/>
        </p:nvSpPr>
        <p:spPr>
          <a:xfrm>
            <a:off x="755576" y="2852936"/>
            <a:ext cx="80217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sz="2400" b="1" dirty="0" smtClean="0"/>
              <a:t>- التحويلات المالية الضخمة مما يضعف الاقتصاد الوطني</a:t>
            </a:r>
            <a:endParaRPr lang="ar-EG" sz="2400" b="1" dirty="0"/>
          </a:p>
        </p:txBody>
      </p:sp>
      <p:sp>
        <p:nvSpPr>
          <p:cNvPr id="5" name="WordArt 4" descr="رخام أبيض"/>
          <p:cNvSpPr>
            <a:spLocks noChangeArrowheads="1" noChangeShapeType="1" noTextEdit="1"/>
          </p:cNvSpPr>
          <p:nvPr/>
        </p:nvSpPr>
        <p:spPr bwMode="auto">
          <a:xfrm>
            <a:off x="971600" y="3717032"/>
            <a:ext cx="7429500" cy="2363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ar-SA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DecoType Naskh"/>
              </a:rPr>
              <a:t>مشكلات العمالة الوافدة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>
          <a:xfrm>
            <a:off x="1691680" y="332656"/>
            <a:ext cx="5410944" cy="1143000"/>
          </a:xfrm>
        </p:spPr>
        <p:txBody>
          <a:bodyPr/>
          <a:lstStyle/>
          <a:p>
            <a:r>
              <a:rPr lang="ar-SA" dirty="0" smtClean="0"/>
              <a:t>نشاط 2 </a:t>
            </a:r>
            <a:endParaRPr lang="ar-SA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/>
              <a:t>عبري عن </a:t>
            </a:r>
            <a:r>
              <a:rPr lang="ar-SA" dirty="0" err="1" smtClean="0"/>
              <a:t>رأيك ..</a:t>
            </a:r>
            <a:r>
              <a:rPr lang="ar-SA" dirty="0" smtClean="0"/>
              <a:t> تجاه العمالة السعودية التي تدير المحلات التجارية</a:t>
            </a:r>
          </a:p>
          <a:p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..............................................................................................................................</a:t>
            </a:r>
            <a:endParaRPr lang="ar-S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وإن كثرت مشكلات العمالة الوافدة </a:t>
            </a:r>
            <a:br>
              <a:rPr lang="ar-S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لا بد أن يكون لها </a:t>
            </a:r>
            <a:r>
              <a:rPr lang="ar-SA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حلول ..!</a:t>
            </a:r>
            <a:r>
              <a:rPr lang="ar-S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endParaRPr lang="ar-SA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72000"/>
          </a:xfrm>
        </p:spPr>
        <p:txBody>
          <a:bodyPr/>
          <a:lstStyle/>
          <a:p>
            <a:pPr algn="ctr"/>
            <a:endParaRPr lang="ar-SA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تعاوني مع من </a:t>
            </a:r>
            <a:r>
              <a:rPr lang="ar-SA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بجوارك ..</a:t>
            </a:r>
            <a:endParaRPr lang="ar-SA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في اقتراح حل لهذه </a:t>
            </a:r>
            <a:r>
              <a:rPr lang="ar-SA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المشكلات ...!</a:t>
            </a:r>
            <a:r>
              <a:rPr lang="ar-SA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/>
          <a:lstStyle/>
          <a:p>
            <a:r>
              <a:rPr lang="ar-SA" dirty="0" smtClean="0"/>
              <a:t>تقوم الأجهزة الحكومية الاعلامية بنشر الوعي </a:t>
            </a:r>
          </a:p>
          <a:p>
            <a:r>
              <a:rPr lang="ar-SA" dirty="0" smtClean="0"/>
              <a:t>وتقوم الاجهزة العمالية بتوضيح حقوق العمال وواجباتهم </a:t>
            </a:r>
          </a:p>
          <a:p>
            <a:r>
              <a:rPr lang="ar-SA" dirty="0" smtClean="0"/>
              <a:t>وتقوم الاجهزة الامنية بحملات تفتيش للحد من المخالفات </a:t>
            </a:r>
            <a:endParaRPr lang="ar-SA" dirty="0"/>
          </a:p>
        </p:txBody>
      </p:sp>
      <p:sp>
        <p:nvSpPr>
          <p:cNvPr id="8" name="شريط إلى الأسفل 7"/>
          <p:cNvSpPr/>
          <p:nvPr/>
        </p:nvSpPr>
        <p:spPr>
          <a:xfrm>
            <a:off x="2555776" y="548680"/>
            <a:ext cx="4032448" cy="1512168"/>
          </a:xfrm>
          <a:prstGeom prst="ribbon">
            <a:avLst>
              <a:gd name="adj1" fmla="val 308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مقترحات حل المشكلات </a:t>
            </a:r>
            <a:endParaRPr lang="ar-S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من حلول مشكلة العمالة </a:t>
            </a:r>
            <a:r>
              <a:rPr lang="ar-SA" b="1" dirty="0" err="1" smtClean="0"/>
              <a:t>الوافدة :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11" name="عنوان فرعي 10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ar-SA" dirty="0" smtClean="0"/>
              <a:t>تكثيف التدريب المهني للشباب السعودي </a:t>
            </a:r>
          </a:p>
          <a:p>
            <a:pPr marL="514350" indent="-514350">
              <a:buAutoNum type="arabicParenR"/>
            </a:pPr>
            <a:r>
              <a:rPr lang="ar-SA" dirty="0" smtClean="0"/>
              <a:t>تطبيق نظام </a:t>
            </a:r>
            <a:r>
              <a:rPr lang="ar-SA" dirty="0" err="1" smtClean="0"/>
              <a:t>السعودة</a:t>
            </a:r>
            <a:r>
              <a:rPr lang="ar-SA" dirty="0" smtClean="0"/>
              <a:t> </a:t>
            </a:r>
          </a:p>
          <a:p>
            <a:pPr marL="514350" indent="-514350">
              <a:buAutoNum type="arabicParenR"/>
            </a:pPr>
            <a:r>
              <a:rPr lang="ar-SA" dirty="0" smtClean="0"/>
              <a:t>نشر الوعي ضد السلوكيات السلبية </a:t>
            </a:r>
          </a:p>
          <a:p>
            <a:pPr marL="514350" indent="-514350">
              <a:buAutoNum type="arabicParenR"/>
            </a:pPr>
            <a:r>
              <a:rPr lang="ar-SA" dirty="0" smtClean="0"/>
              <a:t>تحويلات العمالة تكون عن طريق المنشاة 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lbayan.ae/polopoly_fs/1.560341.1293959582%21/image/1368828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3645024"/>
            <a:ext cx="3384376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4" name="Picture 4" descr="https://encrypted-tbn0.gstatic.com/images?q=tbn:ANd9GcR5kcySr--Mzq-djQhvYhH13wGkxm1YIM1X67hxg6hfFOAVJthyVjb3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717032"/>
            <a:ext cx="3744416" cy="25202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سهم للأسفل 7"/>
          <p:cNvSpPr/>
          <p:nvPr/>
        </p:nvSpPr>
        <p:spPr>
          <a:xfrm>
            <a:off x="3995936" y="764704"/>
            <a:ext cx="3096344" cy="2088232"/>
          </a:xfrm>
          <a:prstGeom prst="downArrow">
            <a:avLst>
              <a:gd name="adj1" fmla="val 64766"/>
              <a:gd name="adj2" fmla="val 40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cs typeface="Akhbar MT" pitchFamily="2" charset="-78"/>
            </a:endParaRPr>
          </a:p>
          <a:p>
            <a:pPr algn="ctr"/>
            <a:r>
              <a:rPr lang="ar-SA" sz="2800" b="1" dirty="0" smtClean="0">
                <a:cs typeface="Akhbar MT" pitchFamily="2" charset="-78"/>
              </a:rPr>
              <a:t>أمامك صور لعمالة غير </a:t>
            </a:r>
            <a:r>
              <a:rPr lang="ar-SA" sz="2800" b="1" dirty="0" err="1" smtClean="0">
                <a:cs typeface="Akhbar MT" pitchFamily="2" charset="-78"/>
              </a:rPr>
              <a:t>وطنية ..</a:t>
            </a:r>
            <a:r>
              <a:rPr lang="ar-SA" sz="2800" b="1" dirty="0" smtClean="0">
                <a:cs typeface="Akhbar MT" pitchFamily="2" charset="-78"/>
              </a:rPr>
              <a:t> </a:t>
            </a:r>
            <a:r>
              <a:rPr lang="ar-SA" sz="2800" b="1" dirty="0" err="1" smtClean="0">
                <a:cs typeface="Akhbar MT" pitchFamily="2" charset="-78"/>
              </a:rPr>
              <a:t>إذكري</a:t>
            </a:r>
            <a:r>
              <a:rPr lang="ar-SA" sz="2800" b="1" dirty="0" smtClean="0">
                <a:cs typeface="Akhbar MT" pitchFamily="2" charset="-78"/>
              </a:rPr>
              <a:t> ايجابياتها </a:t>
            </a:r>
            <a:r>
              <a:rPr lang="ar-SA" sz="2800" b="1" dirty="0" err="1" smtClean="0">
                <a:cs typeface="Akhbar MT" pitchFamily="2" charset="-78"/>
              </a:rPr>
              <a:t>وسلبياتها  :</a:t>
            </a:r>
            <a:r>
              <a:rPr lang="ar-SA" sz="2800" b="1" dirty="0" smtClean="0">
                <a:cs typeface="Akhbar MT" pitchFamily="2" charset="-78"/>
              </a:rPr>
              <a:t>  </a:t>
            </a:r>
            <a:endParaRPr lang="ar-SA" sz="2800" b="1" dirty="0">
              <a:cs typeface="Akhbar MT" pitchFamily="2" charset="-78"/>
            </a:endParaRPr>
          </a:p>
        </p:txBody>
      </p:sp>
      <p:sp>
        <p:nvSpPr>
          <p:cNvPr id="9" name="سهم لأعلى 8"/>
          <p:cNvSpPr/>
          <p:nvPr/>
        </p:nvSpPr>
        <p:spPr>
          <a:xfrm>
            <a:off x="1043608" y="836712"/>
            <a:ext cx="2664296" cy="1800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نشاط 3</a:t>
            </a:r>
            <a:endParaRPr lang="ar-SA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n 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مستطيلة مستديرة الزوايا 1"/>
          <p:cNvSpPr/>
          <p:nvPr/>
        </p:nvSpPr>
        <p:spPr>
          <a:xfrm>
            <a:off x="1115616" y="3789040"/>
            <a:ext cx="3456384" cy="2232248"/>
          </a:xfrm>
          <a:prstGeom prst="wedgeRoundRectCallout">
            <a:avLst>
              <a:gd name="adj1" fmla="val -19246"/>
              <a:gd name="adj2" fmla="val 766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b="1" dirty="0" smtClean="0">
              <a:latin typeface="Agency FB" pitchFamily="34" charset="0"/>
            </a:endParaRPr>
          </a:p>
          <a:p>
            <a:pPr algn="ctr"/>
            <a:r>
              <a:rPr lang="ar-SA" sz="3200" b="1" dirty="0" smtClean="0">
                <a:latin typeface="Agency FB" pitchFamily="34" charset="0"/>
              </a:rPr>
              <a:t>اعداد الطالبة سمية محمد </a:t>
            </a:r>
          </a:p>
          <a:p>
            <a:pPr algn="ctr"/>
            <a:r>
              <a:rPr lang="ar-SA" sz="3200" b="1" dirty="0" smtClean="0">
                <a:latin typeface="Agency FB" pitchFamily="34" charset="0"/>
              </a:rPr>
              <a:t>3/3 </a:t>
            </a:r>
            <a:endParaRPr lang="ar-SA" b="1" dirty="0">
              <a:latin typeface="Agency FB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23528" y="764704"/>
            <a:ext cx="8501063" cy="1446550"/>
          </a:xfrm>
          <a:prstGeom prst="rect">
            <a:avLst/>
          </a:prstGeom>
          <a:solidFill>
            <a:schemeClr val="accent1">
              <a:lumMod val="60000"/>
              <a:lumOff val="40000"/>
              <a:alpha val="25098"/>
            </a:schemeClr>
          </a:solidFill>
          <a:ln w="7620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800" b="1" dirty="0"/>
              <a:t>- </a:t>
            </a:r>
            <a:r>
              <a:rPr lang="ar-SA" sz="4000" b="1" dirty="0"/>
              <a:t>لماذا يفد كثير من العمالة إلى بلادنا ؟</a:t>
            </a:r>
            <a:endParaRPr lang="en-US" sz="4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1988840"/>
            <a:ext cx="2736304" cy="3286148"/>
          </a:xfrm>
          <a:prstGeom prst="rect">
            <a:avLst/>
          </a:prstGeom>
          <a:ln w="88900" cap="sq" cmpd="thickThin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WordArt 4" descr="رخام أبيض"/>
          <p:cNvSpPr>
            <a:spLocks noChangeArrowheads="1" noChangeShapeType="1" noTextEdit="1"/>
          </p:cNvSpPr>
          <p:nvPr/>
        </p:nvSpPr>
        <p:spPr bwMode="auto">
          <a:xfrm>
            <a:off x="3779912" y="2351088"/>
            <a:ext cx="4649712" cy="2363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ar-SA" sz="24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cs typeface="DecoType Naskh"/>
              </a:rPr>
              <a:t>العمالة الوافدة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n 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encrypted-tbn1.gstatic.com/images?q=tbn:ANd9GcSXPgIBy88z0GI7hs81zfQToDCkSCmw6rWpJJK3s_vYudWyxT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764704"/>
            <a:ext cx="3779912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https://encrypted-tbn3.gstatic.com/images?q=tbn:ANd9GcQDFB4-PYoUA71B-6ArqCk0JSIY7t1R2ggNSh7W8xe7iRGbQy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3563888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مستطيل مستدير الزوايا 5"/>
          <p:cNvSpPr/>
          <p:nvPr/>
        </p:nvSpPr>
        <p:spPr>
          <a:xfrm>
            <a:off x="395536" y="2420888"/>
            <a:ext cx="4104456" cy="2736304"/>
          </a:xfrm>
          <a:prstGeom prst="roundRect">
            <a:avLst>
              <a:gd name="adj" fmla="val 186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  <a:cs typeface="Akhbar MT" pitchFamily="2" charset="-78"/>
              </a:rPr>
              <a:t>المملكة بحاجة للعمالة الوافدة </a:t>
            </a:r>
          </a:p>
          <a:p>
            <a:pPr algn="ctr"/>
            <a:r>
              <a:rPr lang="ar-SA" sz="3200" b="1" dirty="0" smtClean="0">
                <a:solidFill>
                  <a:schemeClr val="tx1"/>
                </a:solidFill>
                <a:cs typeface="Akhbar MT" pitchFamily="2" charset="-78"/>
              </a:rPr>
              <a:t>لإنجاز خطط </a:t>
            </a:r>
            <a:r>
              <a:rPr lang="ar-SA" sz="3200" b="1" dirty="0" smtClean="0">
                <a:solidFill>
                  <a:schemeClr val="tx1"/>
                </a:solidFill>
                <a:cs typeface="Akhbar MT" pitchFamily="2" charset="-78"/>
                <a:hlinkClick r:id="rId4" action="ppaction://hlinkfile"/>
              </a:rPr>
              <a:t>التنمية</a:t>
            </a:r>
            <a:r>
              <a:rPr lang="ar-SA" sz="3200" b="1" dirty="0" smtClean="0">
                <a:solidFill>
                  <a:schemeClr val="tx1"/>
                </a:solidFill>
                <a:cs typeface="Akhbar MT" pitchFamily="2" charset="-78"/>
              </a:rPr>
              <a:t> الواسعة المتنوعة</a:t>
            </a:r>
            <a:endParaRPr lang="ar-SA" sz="3200" b="1" dirty="0">
              <a:solidFill>
                <a:schemeClr val="tx1"/>
              </a:solidFill>
              <a:cs typeface="Akhbar MT" pitchFamily="2" charset="-78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https://encrypted-tbn2.gstatic.com/images?q=tbn:ANd9GcSEomuRsGSShkmWlnhClhRSnAQgi6N27dq95LZB4_3eXx0vTK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313184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4" descr="https://encrypted-tbn3.gstatic.com/images?q=tbn:ANd9GcSnc09HIM6sO-iXSHmnIl9bEVQeabzYVaQ8y9nZ-vAyYTGsm0n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77072"/>
            <a:ext cx="3419872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وسيلة شرح على شكل سحابة 11"/>
          <p:cNvSpPr/>
          <p:nvPr/>
        </p:nvSpPr>
        <p:spPr>
          <a:xfrm>
            <a:off x="395536" y="1988840"/>
            <a:ext cx="4032448" cy="33123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b="1" dirty="0" smtClean="0">
                <a:cs typeface="Akhbar MT" pitchFamily="2" charset="-78"/>
              </a:rPr>
              <a:t>السعوديين لا يستطيعون أن يغطوا جميع المجالات </a:t>
            </a:r>
            <a:r>
              <a:rPr lang="ar-SA" sz="3600" b="1" dirty="0" smtClean="0">
                <a:cs typeface="Akhbar MT" pitchFamily="2" charset="-78"/>
              </a:rPr>
              <a:t>وبالذات المهنية </a:t>
            </a:r>
            <a:endParaRPr lang="ar-SA" sz="3600" dirty="0">
              <a:cs typeface="Akhbar MT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s://encrypted-tbn3.gstatic.com/images?q=tbn:ANd9GcRmtFtBV17u4L-cKGtgQGFQXSLIhR1x_d32r_dCoBFWEnuBP0mW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05064"/>
            <a:ext cx="2376264" cy="1847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12" descr="https://encrypted-tbn3.gstatic.com/images?q=tbn:ANd9GcRvPsoKymFl-N32EaTXnEGssnQ0N7YroDuZx4CSwH9CgT6C5f501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2232248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مستطيل 9"/>
          <p:cNvSpPr/>
          <p:nvPr/>
        </p:nvSpPr>
        <p:spPr>
          <a:xfrm>
            <a:off x="3419872" y="3068960"/>
            <a:ext cx="5436096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3200" b="1" dirty="0" smtClean="0">
                <a:cs typeface="Akhbar MT" pitchFamily="2" charset="-78"/>
              </a:rPr>
              <a:t>صدر قرار يقتضي تنظيم العمالة الوافدة إلى وطني</a:t>
            </a:r>
            <a:r>
              <a:rPr lang="ar-EG" sz="3200" b="1" dirty="0" smtClean="0">
                <a:cs typeface="Akhbar MT" pitchFamily="2" charset="-78"/>
              </a:rPr>
              <a:t> </a:t>
            </a:r>
            <a:r>
              <a:rPr lang="ar-SA" sz="3200" b="1" dirty="0" smtClean="0">
                <a:cs typeface="Akhbar MT" pitchFamily="2" charset="-78"/>
              </a:rPr>
              <a:t>وفقا للشريعة الإسلامية والأنظمة المعمول </a:t>
            </a:r>
            <a:r>
              <a:rPr lang="ar-SA" sz="3200" b="1" dirty="0" err="1" smtClean="0">
                <a:cs typeface="Akhbar MT" pitchFamily="2" charset="-78"/>
              </a:rPr>
              <a:t>بها</a:t>
            </a:r>
            <a:r>
              <a:rPr lang="ar-SA" sz="3200" b="1" dirty="0" smtClean="0">
                <a:cs typeface="Akhbar MT" pitchFamily="2" charset="-78"/>
              </a:rPr>
              <a:t> والمواثيق الدولية </a:t>
            </a:r>
            <a:endParaRPr lang="ar-SA" sz="3200" b="1" dirty="0">
              <a:cs typeface="Akhbar MT" pitchFamily="2" charset="-78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19872" y="4797152"/>
            <a:ext cx="1420581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600" b="1" dirty="0" smtClean="0"/>
              <a:t>مصر  </a:t>
            </a:r>
            <a:endParaRPr lang="ar-SA" sz="3600" dirty="0"/>
          </a:p>
        </p:txBody>
      </p:sp>
      <p:sp>
        <p:nvSpPr>
          <p:cNvPr id="3" name="مستطيل 2"/>
          <p:cNvSpPr/>
          <p:nvPr/>
        </p:nvSpPr>
        <p:spPr>
          <a:xfrm>
            <a:off x="1835696" y="3284984"/>
            <a:ext cx="130676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4000" b="1" dirty="0" smtClean="0"/>
              <a:t>الهند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1835696" y="4941168"/>
            <a:ext cx="1225015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200" b="1" dirty="0" smtClean="0"/>
              <a:t>اليمن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5724128" y="4581128"/>
            <a:ext cx="153599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2400" b="1" dirty="0" smtClean="0"/>
              <a:t>بنغلاديش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5508104" y="5589240"/>
            <a:ext cx="1776448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3200" b="1" dirty="0" smtClean="0"/>
              <a:t>باكستان</a:t>
            </a:r>
            <a:endParaRPr lang="ar-SA" sz="3600" dirty="0"/>
          </a:p>
        </p:txBody>
      </p:sp>
      <p:pic>
        <p:nvPicPr>
          <p:cNvPr id="24578" name="Picture 2" descr="https://encrypted-tbn3.gstatic.com/images?q=tbn:ANd9GcSA18OtG2HmD5XFyoQqzmFyr8v7G5W4ENv6xjgidueH8ysTBwy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4664"/>
            <a:ext cx="3312368" cy="1828800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3312368" cy="2448272"/>
          </a:xfrm>
          <a:prstGeom prst="rect">
            <a:avLst/>
          </a:prstGeom>
          <a:ln w="88900" cap="sq" cmpd="thickThin">
            <a:solidFill>
              <a:schemeClr val="tx1">
                <a:lumMod val="95000"/>
                <a:lumOff val="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مستطيل 7"/>
          <p:cNvSpPr/>
          <p:nvPr/>
        </p:nvSpPr>
        <p:spPr>
          <a:xfrm>
            <a:off x="3995936" y="2852936"/>
            <a:ext cx="4860032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800" b="1" dirty="0" smtClean="0"/>
              <a:t>   العمالة  تأتي من دول عدة </a:t>
            </a:r>
            <a:r>
              <a:rPr lang="ar-SA" sz="2800" b="1" dirty="0" err="1" smtClean="0"/>
              <a:t>أهمها :</a:t>
            </a:r>
            <a:r>
              <a:rPr lang="ar-SA" sz="2800" b="1" dirty="0" smtClean="0"/>
              <a:t> </a:t>
            </a:r>
            <a:endParaRPr lang="ar-SA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 rot="20880223">
            <a:off x="971600" y="2636912"/>
            <a:ext cx="7416824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ar-SA" sz="2800" b="1" dirty="0" smtClean="0">
                <a:solidFill>
                  <a:schemeClr val="tx1"/>
                </a:solidFill>
                <a:latin typeface="Arial Narrow" pitchFamily="34" charset="0"/>
              </a:rPr>
              <a:t>ولضخامة التنمية وتنوعها في وطني فإن عدد الوافدين كبير جدا وقد ترتب على ذلك وجود مشكلات مالية وسلوكية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943" y="267067"/>
            <a:ext cx="8715436" cy="635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>
                <a:lumMod val="95000"/>
                <a:lumOff val="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757675" y="2420888"/>
            <a:ext cx="4556055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sz="2800" b="1" dirty="0" smtClean="0"/>
              <a:t>- </a:t>
            </a:r>
            <a:r>
              <a:rPr lang="ar-SA" sz="2400" b="1" dirty="0" smtClean="0"/>
              <a:t>الجهل بأنظمة الوطن وتقاليده</a:t>
            </a:r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1735751" y="3861048"/>
            <a:ext cx="600997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ar-SA" sz="3600" b="1" dirty="0" smtClean="0"/>
              <a:t>- </a:t>
            </a:r>
            <a:r>
              <a:rPr lang="ar-SA" sz="3200" b="1" dirty="0" smtClean="0"/>
              <a:t>ممارسة تقاليد وعادات </a:t>
            </a:r>
            <a:r>
              <a:rPr lang="ar-SA" sz="3600" b="1" dirty="0" smtClean="0"/>
              <a:t>وافدة</a:t>
            </a:r>
            <a:endParaRPr lang="en-US" sz="3600" dirty="0"/>
          </a:p>
        </p:txBody>
      </p:sp>
      <p:sp>
        <p:nvSpPr>
          <p:cNvPr id="4" name="مستطيل 3"/>
          <p:cNvSpPr/>
          <p:nvPr/>
        </p:nvSpPr>
        <p:spPr>
          <a:xfrm>
            <a:off x="1619672" y="5157192"/>
            <a:ext cx="597666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ar-SA" sz="2800" b="1" dirty="0" smtClean="0"/>
              <a:t>- وجود عمالة </a:t>
            </a:r>
            <a:r>
              <a:rPr lang="ar-SA" sz="2800" b="1" dirty="0" err="1" smtClean="0"/>
              <a:t>سائبة</a:t>
            </a:r>
            <a:r>
              <a:rPr lang="ar-SA" sz="2800" b="1" dirty="0" smtClean="0"/>
              <a:t> يدعو عدم استثمارها إلى امتهانها أعمالا غير شريفة</a:t>
            </a:r>
            <a:endParaRPr lang="en-US" sz="2800" b="1" dirty="0"/>
          </a:p>
        </p:txBody>
      </p:sp>
      <p:sp>
        <p:nvSpPr>
          <p:cNvPr id="5" name="WordArt 4" descr="رخام أبيض"/>
          <p:cNvSpPr>
            <a:spLocks noChangeArrowheads="1" noChangeShapeType="1" noTextEdit="1"/>
          </p:cNvSpPr>
          <p:nvPr/>
        </p:nvSpPr>
        <p:spPr bwMode="auto">
          <a:xfrm>
            <a:off x="539552" y="476672"/>
            <a:ext cx="4003923" cy="194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ar-SA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cs typeface="DecoType Naskh"/>
              </a:rPr>
              <a:t>مشكلات العمالة الوافدة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224</Words>
  <Application>Microsoft Office PowerPoint</Application>
  <PresentationFormat>عرض على الشاشة (3:4)‏</PresentationFormat>
  <Paragraphs>44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حيوية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نشاط 2 </vt:lpstr>
      <vt:lpstr>وإن كثرت مشكلات العمالة الوافدة  لا بد أن يكون لها حلول ..!  </vt:lpstr>
      <vt:lpstr>الشريحة 13</vt:lpstr>
      <vt:lpstr>من حلول مشكلة العمالة الوافدة : 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Corporate Edition</cp:lastModifiedBy>
  <cp:revision>44</cp:revision>
  <dcterms:created xsi:type="dcterms:W3CDTF">2013-03-29T20:15:35Z</dcterms:created>
  <dcterms:modified xsi:type="dcterms:W3CDTF">2015-03-10T17:29:10Z</dcterms:modified>
</cp:coreProperties>
</file>