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B4E019-5AF2-4935-BEE7-755DB9B1E66C}" type="datetimeFigureOut">
              <a:rPr lang="ar-SA" smtClean="0"/>
              <a:t>17/03/1432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333869-F477-4F84-96AE-D7D581AE911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373902"/>
          </a:xfrm>
        </p:spPr>
        <p:txBody>
          <a:bodyPr>
            <a:normAutofit/>
          </a:bodyPr>
          <a:lstStyle/>
          <a:p>
            <a:pPr algn="ctr"/>
            <a:r>
              <a:rPr lang="ar-SA" sz="6000" b="1" dirty="0"/>
              <a:t>أثر الإيمان بأسماء الله وصفاته في حياتنا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4038600"/>
            <a:ext cx="7406640" cy="1066800"/>
          </a:xfrm>
        </p:spPr>
        <p:txBody>
          <a:bodyPr>
            <a:normAutofit/>
          </a:bodyPr>
          <a:lstStyle/>
          <a:p>
            <a:r>
              <a:rPr lang="ar-SA" sz="2800" b="1" dirty="0" smtClean="0"/>
              <a:t>الدرس الرابع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b="1" dirty="0" smtClean="0"/>
              <a:t>تمهيد :</a:t>
            </a:r>
            <a:endParaRPr lang="ar-SA" sz="6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بالتعاون مع زملائك اكتب في كل مربع اسماً من أسماء زملائك أو </a:t>
            </a:r>
            <a:r>
              <a:rPr lang="ar-SA" dirty="0" smtClean="0"/>
              <a:t>أقاربك </a:t>
            </a:r>
            <a:r>
              <a:rPr lang="ar-SA" dirty="0" smtClean="0"/>
              <a:t>ممن يبدأ اسمه </a:t>
            </a:r>
            <a:r>
              <a:rPr lang="ar-SA" dirty="0" smtClean="0"/>
              <a:t>بــ </a:t>
            </a:r>
            <a:r>
              <a:rPr lang="ar-SA" dirty="0" smtClean="0"/>
              <a:t>(عبد </a:t>
            </a:r>
            <a:r>
              <a:rPr lang="ar-SA" dirty="0" smtClean="0"/>
              <a:t>):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6400800" y="30480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عبد الرحمن</a:t>
            </a:r>
            <a:endParaRPr lang="ar-SA" sz="3600" b="1" dirty="0"/>
          </a:p>
        </p:txBody>
      </p:sp>
      <p:sp>
        <p:nvSpPr>
          <p:cNvPr id="5" name="مستطيل 4"/>
          <p:cNvSpPr/>
          <p:nvPr/>
        </p:nvSpPr>
        <p:spPr>
          <a:xfrm>
            <a:off x="3962400" y="30480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عبد الله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1524000" y="30480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عبد العزيز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6000" b="1" dirty="0" smtClean="0"/>
              <a:t>عناصر الدرس :</a:t>
            </a:r>
            <a:endParaRPr lang="ar-SA" sz="6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sz="3600" b="1" dirty="0" smtClean="0">
                <a:solidFill>
                  <a:schemeClr val="accent3"/>
                </a:solidFill>
              </a:rPr>
              <a:t>الخوف من الله ورجاؤه سبحانه :</a:t>
            </a:r>
          </a:p>
          <a:p>
            <a:pPr>
              <a:buNone/>
            </a:pPr>
            <a:r>
              <a:rPr lang="ar-SA" sz="3600" b="1" dirty="0" smtClean="0"/>
              <a:t>قال تعالى : </a:t>
            </a:r>
            <a:r>
              <a:rPr lang="ar-SA" sz="3600" b="1" dirty="0" smtClean="0"/>
              <a:t>( </a:t>
            </a:r>
            <a:r>
              <a:rPr lang="ar-SA" sz="3600" b="1" i="1" dirty="0" smtClean="0">
                <a:solidFill>
                  <a:srgbClr val="00B050"/>
                </a:solidFill>
              </a:rPr>
              <a:t>اعْلَمُواْ </a:t>
            </a:r>
            <a:r>
              <a:rPr lang="ar-SA" sz="3600" b="1" i="1" dirty="0" smtClean="0">
                <a:solidFill>
                  <a:srgbClr val="00B050"/>
                </a:solidFill>
              </a:rPr>
              <a:t>أَنَّ اللّهَ شَدِيدُ الْعِقَابِ</a:t>
            </a:r>
            <a:r>
              <a:rPr lang="ar-SA" sz="3600" b="1" dirty="0" smtClean="0">
                <a:solidFill>
                  <a:srgbClr val="00B050"/>
                </a:solidFill>
              </a:rPr>
              <a:t> وَأَنَّ اللّهَ غَفُورٌ </a:t>
            </a:r>
            <a:r>
              <a:rPr lang="ar-SA" sz="3600" b="1" dirty="0" smtClean="0">
                <a:solidFill>
                  <a:srgbClr val="00B050"/>
                </a:solidFill>
              </a:rPr>
              <a:t>رَّحِيمٌ </a:t>
            </a:r>
            <a:r>
              <a:rPr lang="ar-SA" sz="3600" b="1" dirty="0" smtClean="0"/>
              <a:t>)</a:t>
            </a:r>
            <a:endParaRPr lang="ar-SA" sz="3600" b="1" dirty="0" smtClean="0"/>
          </a:p>
          <a:p>
            <a:pPr>
              <a:buNone/>
            </a:pPr>
            <a:r>
              <a:rPr lang="ar-SA" sz="3600" b="1" dirty="0" smtClean="0"/>
              <a:t>فالمسلم عندما يعلم أن الله غفور رحيم يزداد رجاؤه لله , فيعمل الصالحات .</a:t>
            </a:r>
          </a:p>
          <a:p>
            <a:pPr>
              <a:buNone/>
            </a:pPr>
            <a:r>
              <a:rPr lang="ar-SA" sz="3600" b="1" dirty="0" smtClean="0"/>
              <a:t>وعندما يعلم أن الله شديد العقاب يخاف عقابه,فيتجنب السيئات.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rmAutofit/>
          </a:bodyPr>
          <a:lstStyle/>
          <a:p>
            <a:pPr algn="ctr"/>
            <a:r>
              <a:rPr lang="ar-SA" sz="4800" b="1" dirty="0" smtClean="0"/>
              <a:t>نشاط :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قال تعالى : (</a:t>
            </a:r>
            <a:r>
              <a:rPr lang="ar-LB" sz="3600" b="1" dirty="0" smtClean="0">
                <a:solidFill>
                  <a:srgbClr val="00B050"/>
                </a:solidFill>
              </a:rPr>
              <a:t>حم </a:t>
            </a:r>
            <a:r>
              <a:rPr lang="ar-LB" sz="3600" b="1" dirty="0" smtClean="0"/>
              <a:t>(1) </a:t>
            </a:r>
            <a:r>
              <a:rPr lang="ar-LB" sz="3600" b="1" dirty="0" smtClean="0">
                <a:solidFill>
                  <a:srgbClr val="00B050"/>
                </a:solidFill>
              </a:rPr>
              <a:t>تَنزِيلُ الْكِتَابِ مِنَ اللَّهِ الْعَزِيزِ الْعَلِيمِ </a:t>
            </a:r>
            <a:r>
              <a:rPr lang="ar-LB" sz="3600" b="1" dirty="0" smtClean="0"/>
              <a:t>(2) </a:t>
            </a:r>
            <a:r>
              <a:rPr lang="ar-LB" sz="3600" b="1" dirty="0" smtClean="0">
                <a:solidFill>
                  <a:srgbClr val="00B050"/>
                </a:solidFill>
              </a:rPr>
              <a:t>غَافِرِ الذَّنبِ وَقَابِلِ التَّوْبِ شَدِيدِ الْعِقَابِ</a:t>
            </a:r>
            <a:r>
              <a:rPr lang="ar-LB" sz="3600" b="1" dirty="0" smtClean="0"/>
              <a:t> </a:t>
            </a:r>
            <a:r>
              <a:rPr lang="ar-SA" sz="3600" b="1" dirty="0" smtClean="0"/>
              <a:t>)</a:t>
            </a:r>
            <a:endParaRPr lang="ar-SA" sz="3600" b="1" dirty="0" smtClean="0"/>
          </a:p>
          <a:p>
            <a:pPr>
              <a:buNone/>
            </a:pPr>
            <a:r>
              <a:rPr lang="ar-SA" sz="3600" b="1" dirty="0" smtClean="0"/>
              <a:t>- </a:t>
            </a:r>
            <a:r>
              <a:rPr lang="ar-SA" sz="3600" b="1" dirty="0" smtClean="0">
                <a:solidFill>
                  <a:schemeClr val="accent3"/>
                </a:solidFill>
              </a:rPr>
              <a:t>بالتعاون </a:t>
            </a:r>
            <a:r>
              <a:rPr lang="ar-SA" sz="3600" b="1" dirty="0" smtClean="0">
                <a:solidFill>
                  <a:schemeClr val="accent3"/>
                </a:solidFill>
              </a:rPr>
              <a:t>مع زميلك :اقرأ الآيات وضع خطاً تحت </a:t>
            </a:r>
            <a:r>
              <a:rPr lang="ar-SA" sz="3600" b="1" dirty="0" smtClean="0">
                <a:solidFill>
                  <a:schemeClr val="accent3"/>
                </a:solidFill>
              </a:rPr>
              <a:t>ما يدل </a:t>
            </a:r>
            <a:r>
              <a:rPr lang="ar-SA" sz="3600" b="1" dirty="0" smtClean="0">
                <a:solidFill>
                  <a:schemeClr val="accent3"/>
                </a:solidFill>
              </a:rPr>
              <a:t>على الخوف , ثم ضع خطين تحت </a:t>
            </a:r>
            <a:r>
              <a:rPr lang="ar-SA" sz="3600" b="1" dirty="0" smtClean="0">
                <a:solidFill>
                  <a:schemeClr val="accent3"/>
                </a:solidFill>
              </a:rPr>
              <a:t>ما يدل </a:t>
            </a:r>
            <a:r>
              <a:rPr lang="ar-SA" sz="3600" b="1" dirty="0" smtClean="0">
                <a:solidFill>
                  <a:schemeClr val="accent3"/>
                </a:solidFill>
              </a:rPr>
              <a:t>على </a:t>
            </a:r>
            <a:r>
              <a:rPr lang="ar-SA" sz="3600" b="1" dirty="0" smtClean="0">
                <a:solidFill>
                  <a:schemeClr val="accent3"/>
                </a:solidFill>
              </a:rPr>
              <a:t>الرجاء.</a:t>
            </a:r>
            <a:endParaRPr lang="ar-SA" sz="3600" b="1" dirty="0">
              <a:solidFill>
                <a:schemeClr val="accent3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>
            <a:off x="4267200" y="2590800"/>
            <a:ext cx="1676400" cy="1588"/>
          </a:xfrm>
          <a:prstGeom prst="line">
            <a:avLst/>
          </a:prstGeom>
          <a:ln w="889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2438400" y="2590800"/>
            <a:ext cx="1600200" cy="1588"/>
          </a:xfrm>
          <a:prstGeom prst="line">
            <a:avLst/>
          </a:prstGeom>
          <a:ln w="889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1371600" y="2590800"/>
            <a:ext cx="914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7543800" y="3124200"/>
            <a:ext cx="914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sz="3600" b="1" dirty="0" smtClean="0"/>
              <a:t> </a:t>
            </a:r>
            <a:r>
              <a:rPr lang="ar-SA" sz="3600" b="1" dirty="0" smtClean="0">
                <a:solidFill>
                  <a:schemeClr val="accent3"/>
                </a:solidFill>
              </a:rPr>
              <a:t>تعبيد </a:t>
            </a:r>
            <a:r>
              <a:rPr lang="ar-SA" sz="3600" b="1" dirty="0" smtClean="0">
                <a:solidFill>
                  <a:schemeClr val="accent3"/>
                </a:solidFill>
              </a:rPr>
              <a:t>الأسماء لله وحده :</a:t>
            </a:r>
            <a:endParaRPr lang="ar-SA" sz="3600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ar-SA" sz="3600" b="1" dirty="0" smtClean="0"/>
              <a:t>من </a:t>
            </a:r>
            <a:r>
              <a:rPr lang="ar-SA" sz="3600" b="1" dirty="0" smtClean="0"/>
              <a:t>آثار الإيمان بأسماء الله وصفاته أن تعَبِد الأسماء لله </a:t>
            </a:r>
            <a:r>
              <a:rPr lang="ar-SA" sz="3600" b="1" dirty="0" smtClean="0"/>
              <a:t>وحده, </a:t>
            </a:r>
            <a:r>
              <a:rPr lang="ar-SA" sz="3600" b="1" dirty="0" smtClean="0"/>
              <a:t>مثل </a:t>
            </a:r>
            <a:r>
              <a:rPr lang="ar-SA" sz="3600" b="1" dirty="0" smtClean="0"/>
              <a:t>:</a:t>
            </a:r>
          </a:p>
          <a:p>
            <a:pPr>
              <a:buNone/>
            </a:pPr>
            <a:r>
              <a:rPr lang="ar-SA" sz="3600" b="1" dirty="0" smtClean="0">
                <a:solidFill>
                  <a:srgbClr val="0070C0"/>
                </a:solidFill>
              </a:rPr>
              <a:t>عبد </a:t>
            </a:r>
            <a:r>
              <a:rPr lang="ar-SA" sz="3600" b="1" dirty="0" smtClean="0">
                <a:solidFill>
                  <a:srgbClr val="0070C0"/>
                </a:solidFill>
              </a:rPr>
              <a:t>الله </a:t>
            </a:r>
            <a:r>
              <a:rPr lang="ar-SA" sz="3600" b="1" dirty="0" smtClean="0">
                <a:solidFill>
                  <a:srgbClr val="0070C0"/>
                </a:solidFill>
              </a:rPr>
              <a:t>وعبد </a:t>
            </a:r>
            <a:r>
              <a:rPr lang="ar-SA" sz="3600" b="1" dirty="0" smtClean="0">
                <a:solidFill>
                  <a:srgbClr val="0070C0"/>
                </a:solidFill>
              </a:rPr>
              <a:t>الرحمن .</a:t>
            </a:r>
          </a:p>
          <a:p>
            <a:pPr>
              <a:buNone/>
            </a:pPr>
            <a:r>
              <a:rPr lang="ar-SA" sz="3600" b="1" dirty="0" smtClean="0"/>
              <a:t>ويحرم تعبيد الأسماء لغير </a:t>
            </a:r>
            <a:r>
              <a:rPr lang="ar-SA" sz="3600" b="1" dirty="0" smtClean="0"/>
              <a:t>الله, </a:t>
            </a:r>
            <a:r>
              <a:rPr lang="ar-SA" sz="3600" b="1" dirty="0" smtClean="0"/>
              <a:t>مثل </a:t>
            </a:r>
            <a:r>
              <a:rPr lang="ar-SA" sz="3600" b="1" dirty="0" smtClean="0"/>
              <a:t>:</a:t>
            </a:r>
          </a:p>
          <a:p>
            <a:pPr>
              <a:buNone/>
            </a:pPr>
            <a:r>
              <a:rPr lang="ar-SA" sz="3600" b="1" dirty="0" smtClean="0">
                <a:solidFill>
                  <a:srgbClr val="0070C0"/>
                </a:solidFill>
              </a:rPr>
              <a:t>عبد </a:t>
            </a:r>
            <a:r>
              <a:rPr lang="ar-SA" sz="3600" b="1" dirty="0" smtClean="0">
                <a:solidFill>
                  <a:srgbClr val="0070C0"/>
                </a:solidFill>
              </a:rPr>
              <a:t>الرسول أو عبد الكعبة.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نشاط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chemeClr val="accent3"/>
                </a:solidFill>
              </a:rPr>
              <a:t>بالتعاون مع زميلك , اذكر أسماء أخرى يكون التعبيد فيها لله تعالى </a:t>
            </a:r>
            <a:r>
              <a:rPr lang="ar-SA" sz="3600" b="1" dirty="0" smtClean="0">
                <a:solidFill>
                  <a:schemeClr val="accent3"/>
                </a:solidFill>
              </a:rPr>
              <a:t>:</a:t>
            </a:r>
            <a:endParaRPr lang="ar-SA" sz="3600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ar-SA" sz="3600" b="1" dirty="0" smtClean="0"/>
              <a:t>1- عبد الحميد .</a:t>
            </a:r>
          </a:p>
          <a:p>
            <a:pPr>
              <a:buNone/>
            </a:pPr>
            <a:r>
              <a:rPr lang="ar-SA" sz="3600" b="1" dirty="0" smtClean="0"/>
              <a:t>2-</a:t>
            </a:r>
            <a:endParaRPr lang="ar-SA" sz="3600" b="1" dirty="0" smtClean="0"/>
          </a:p>
          <a:p>
            <a:pPr>
              <a:buNone/>
            </a:pPr>
            <a:r>
              <a:rPr lang="ar-SA" sz="3600" b="1" dirty="0" smtClean="0"/>
              <a:t>3-</a:t>
            </a:r>
            <a:endParaRPr lang="ar-SA" sz="3600" b="1" dirty="0" smtClean="0"/>
          </a:p>
          <a:p>
            <a:pPr>
              <a:buNone/>
            </a:pPr>
            <a:r>
              <a:rPr lang="ar-SA" sz="3600" b="1" dirty="0" smtClean="0"/>
              <a:t>4-</a:t>
            </a:r>
            <a:endParaRPr lang="ar-SA" sz="3600" b="1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 rot="10800000" flipV="1">
            <a:off x="6248400" y="3200400"/>
            <a:ext cx="2133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</a:rPr>
              <a:t>عبد المجيد .</a:t>
            </a:r>
            <a:endParaRPr lang="ar-SA" sz="3600" dirty="0">
              <a:solidFill>
                <a:srgbClr val="0070C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019800" y="3886200"/>
            <a:ext cx="231833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</a:rPr>
              <a:t>عبد الرحيم .</a:t>
            </a:r>
            <a:endParaRPr lang="ar-SA" sz="3600" dirty="0">
              <a:solidFill>
                <a:srgbClr val="0070C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410200" y="4495800"/>
            <a:ext cx="2895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70C0"/>
                </a:solidFill>
              </a:rPr>
              <a:t>عبد الملك .</a:t>
            </a:r>
            <a:endParaRPr lang="ar-SA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sz="3600" b="1" dirty="0" smtClean="0">
                <a:solidFill>
                  <a:schemeClr val="accent3"/>
                </a:solidFill>
              </a:rPr>
              <a:t>الحلف </a:t>
            </a:r>
            <a:r>
              <a:rPr lang="ar-SA" sz="3600" b="1" dirty="0" smtClean="0">
                <a:solidFill>
                  <a:schemeClr val="accent3"/>
                </a:solidFill>
              </a:rPr>
              <a:t>بأسماء </a:t>
            </a:r>
            <a:r>
              <a:rPr lang="ar-SA" sz="3600" b="1" dirty="0" smtClean="0">
                <a:solidFill>
                  <a:schemeClr val="accent3"/>
                </a:solidFill>
              </a:rPr>
              <a:t>الله تعالى وصفاته :</a:t>
            </a:r>
            <a:endParaRPr lang="ar-SA" sz="3600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ar-SA" sz="3600" b="1" dirty="0" smtClean="0"/>
              <a:t>يجب </a:t>
            </a:r>
            <a:r>
              <a:rPr lang="ar-SA" sz="3600" b="1" dirty="0" smtClean="0"/>
              <a:t>على المسلم أن يعظم أسماء الله </a:t>
            </a:r>
            <a:r>
              <a:rPr lang="ar-SA" sz="3600" b="1" dirty="0" smtClean="0"/>
              <a:t>وصفاته، ومن </a:t>
            </a:r>
            <a:r>
              <a:rPr lang="ar-SA" sz="3600" b="1" dirty="0" smtClean="0"/>
              <a:t>تعظيمه لها :</a:t>
            </a:r>
          </a:p>
          <a:p>
            <a:pPr>
              <a:buNone/>
            </a:pPr>
            <a:r>
              <a:rPr lang="ar-SA" sz="3600" b="1" dirty="0" smtClean="0"/>
              <a:t>1- أن </a:t>
            </a:r>
            <a:r>
              <a:rPr lang="ar-SA" sz="3600" b="1" dirty="0" smtClean="0"/>
              <a:t>لا يحلف إلا </a:t>
            </a:r>
            <a:r>
              <a:rPr lang="ar-SA" sz="3600" b="1" dirty="0" smtClean="0"/>
              <a:t>بها .</a:t>
            </a:r>
          </a:p>
          <a:p>
            <a:pPr>
              <a:buNone/>
            </a:pPr>
            <a:r>
              <a:rPr lang="ar-SA" sz="3600" b="1" dirty="0" smtClean="0"/>
              <a:t>2- </a:t>
            </a:r>
            <a:r>
              <a:rPr lang="ar-SA" sz="3600" b="1" dirty="0" smtClean="0"/>
              <a:t>أن لا يحلف </a:t>
            </a:r>
            <a:r>
              <a:rPr lang="ar-SA" sz="3600" b="1" dirty="0" smtClean="0"/>
              <a:t>بها </a:t>
            </a:r>
            <a:r>
              <a:rPr lang="ar-SA" sz="3600" b="1" dirty="0" smtClean="0"/>
              <a:t>إلا </a:t>
            </a:r>
            <a:r>
              <a:rPr lang="ar-SA" sz="3600" b="1" dirty="0" smtClean="0"/>
              <a:t>صادقاً .</a:t>
            </a:r>
          </a:p>
          <a:p>
            <a:pPr>
              <a:buNone/>
            </a:pPr>
            <a:r>
              <a:rPr lang="ar-SA" sz="3600" b="1" dirty="0" smtClean="0"/>
              <a:t>3- أن </a:t>
            </a:r>
            <a:r>
              <a:rPr lang="ar-SA" sz="3600" b="1" dirty="0" smtClean="0"/>
              <a:t>لا يحلف </a:t>
            </a:r>
            <a:r>
              <a:rPr lang="ar-SA" sz="3600" b="1" dirty="0" smtClean="0"/>
              <a:t>بها </a:t>
            </a:r>
            <a:r>
              <a:rPr lang="ar-SA" sz="3600" b="1" dirty="0" smtClean="0"/>
              <a:t>إلا </a:t>
            </a:r>
            <a:r>
              <a:rPr lang="ar-SA" sz="3600" b="1" dirty="0" smtClean="0"/>
              <a:t>عند الحاجة </a:t>
            </a:r>
            <a:r>
              <a:rPr lang="ar-SA" sz="3600" b="1" dirty="0" smtClean="0"/>
              <a:t>إلى </a:t>
            </a:r>
            <a:r>
              <a:rPr lang="ar-SA" sz="3600" b="1" dirty="0" smtClean="0"/>
              <a:t>الحلف 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b="1" dirty="0" smtClean="0"/>
              <a:t>الأسئلة</a:t>
            </a:r>
            <a:endParaRPr lang="ar-SA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/>
          <a:lstStyle/>
          <a:p>
            <a:pPr>
              <a:buNone/>
            </a:pPr>
            <a:r>
              <a:rPr lang="ar-SA" sz="3600" b="1" dirty="0" smtClean="0"/>
              <a:t>1- </a:t>
            </a:r>
            <a:r>
              <a:rPr lang="ar-SA" sz="3600" b="1" dirty="0" smtClean="0">
                <a:solidFill>
                  <a:schemeClr val="accent3"/>
                </a:solidFill>
              </a:rPr>
              <a:t>أكمل الفراغ :</a:t>
            </a:r>
          </a:p>
          <a:p>
            <a:pPr>
              <a:buNone/>
            </a:pPr>
            <a:r>
              <a:rPr lang="ar-SA" sz="3600" b="1" dirty="0" smtClean="0"/>
              <a:t>من تعظيم المسلم لأسماء الله وصفاته تعالى :</a:t>
            </a:r>
          </a:p>
          <a:p>
            <a:pPr>
              <a:buNone/>
            </a:pPr>
            <a:r>
              <a:rPr lang="ar-SA" sz="3600" b="1" dirty="0" smtClean="0"/>
              <a:t>1- أن لا يحلف إلا </a:t>
            </a:r>
            <a:r>
              <a:rPr lang="ar-SA" sz="3600" b="1" dirty="0" smtClean="0"/>
              <a:t>بها </a:t>
            </a:r>
            <a:r>
              <a:rPr lang="ar-SA" sz="3600" b="1" dirty="0" smtClean="0"/>
              <a:t>.</a:t>
            </a:r>
          </a:p>
          <a:p>
            <a:pPr>
              <a:buNone/>
            </a:pPr>
            <a:r>
              <a:rPr lang="ar-SA" sz="3600" b="1" dirty="0" smtClean="0"/>
              <a:t>2- ..................................................</a:t>
            </a:r>
          </a:p>
          <a:p>
            <a:pPr>
              <a:buNone/>
            </a:pPr>
            <a:r>
              <a:rPr lang="ar-SA" sz="3600" b="1" dirty="0" smtClean="0"/>
              <a:t>3- ..................................................</a:t>
            </a:r>
            <a:endParaRPr lang="ar-SA" sz="3600" b="1" dirty="0" smtClean="0"/>
          </a:p>
          <a:p>
            <a:pPr>
              <a:buNone/>
            </a:pPr>
            <a:r>
              <a:rPr lang="ar-SA" sz="3600" b="1" dirty="0" smtClean="0"/>
              <a:t>2- </a:t>
            </a:r>
            <a:r>
              <a:rPr lang="ar-SA" sz="3600" b="1" dirty="0" smtClean="0">
                <a:solidFill>
                  <a:schemeClr val="accent3"/>
                </a:solidFill>
              </a:rPr>
              <a:t>ما حكم </a:t>
            </a:r>
            <a:r>
              <a:rPr lang="ar-SA" sz="3600" b="1" dirty="0" smtClean="0">
                <a:solidFill>
                  <a:schemeClr val="accent3"/>
                </a:solidFill>
              </a:rPr>
              <a:t>من سمى </a:t>
            </a:r>
            <a:r>
              <a:rPr lang="ar-SA" sz="3600" b="1" dirty="0" smtClean="0">
                <a:solidFill>
                  <a:schemeClr val="accent3"/>
                </a:solidFill>
              </a:rPr>
              <a:t>نفسه: (</a:t>
            </a:r>
            <a:r>
              <a:rPr lang="ar-SA" sz="3600" b="1" dirty="0" smtClean="0">
                <a:solidFill>
                  <a:schemeClr val="accent3"/>
                </a:solidFill>
              </a:rPr>
              <a:t>عبد </a:t>
            </a:r>
            <a:r>
              <a:rPr lang="ar-SA" sz="3600" b="1" dirty="0" smtClean="0">
                <a:solidFill>
                  <a:schemeClr val="accent3"/>
                </a:solidFill>
              </a:rPr>
              <a:t>النبي)؟ </a:t>
            </a:r>
            <a:r>
              <a:rPr lang="ar-SA" sz="3600" b="1" dirty="0" smtClean="0">
                <a:solidFill>
                  <a:schemeClr val="accent3"/>
                </a:solidFill>
              </a:rPr>
              <a:t>ولماذا ؟</a:t>
            </a:r>
          </a:p>
          <a:p>
            <a:pPr>
              <a:buNone/>
            </a:pPr>
            <a:r>
              <a:rPr lang="ar-SA" sz="3600" b="1" dirty="0" smtClean="0">
                <a:solidFill>
                  <a:srgbClr val="0070C0"/>
                </a:solidFill>
              </a:rPr>
              <a:t>محرم </a:t>
            </a:r>
            <a:r>
              <a:rPr lang="en-US" sz="3600" b="1" dirty="0" smtClean="0">
                <a:solidFill>
                  <a:srgbClr val="0070C0"/>
                </a:solidFill>
              </a:rPr>
              <a:t>/ </a:t>
            </a:r>
            <a:r>
              <a:rPr lang="ar-SA" sz="3600" b="1" dirty="0" smtClean="0">
                <a:solidFill>
                  <a:srgbClr val="0070C0"/>
                </a:solidFill>
              </a:rPr>
              <a:t> لأنه </a:t>
            </a:r>
            <a:r>
              <a:rPr lang="ar-SA" sz="3600" b="1" dirty="0" smtClean="0">
                <a:solidFill>
                  <a:srgbClr val="0070C0"/>
                </a:solidFill>
              </a:rPr>
              <a:t>لا يجوز </a:t>
            </a:r>
            <a:r>
              <a:rPr lang="ar-SA" sz="3600" b="1" dirty="0" smtClean="0">
                <a:solidFill>
                  <a:srgbClr val="0070C0"/>
                </a:solidFill>
              </a:rPr>
              <a:t>التعبيد لغير الله .</a:t>
            </a:r>
          </a:p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657600" y="3048000"/>
            <a:ext cx="475673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ar-SA" sz="3600" b="1" dirty="0" smtClean="0">
                <a:solidFill>
                  <a:srgbClr val="0070C0"/>
                </a:solidFill>
              </a:rPr>
              <a:t> أن لا يحلف بها إلا صادقاً .</a:t>
            </a:r>
            <a:endParaRPr lang="ar-SA" sz="3600" b="1" dirty="0" smtClean="0">
              <a:solidFill>
                <a:srgbClr val="0070C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371600" y="3657600"/>
            <a:ext cx="6858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ar-SA" sz="3600" b="1" dirty="0" smtClean="0">
                <a:solidFill>
                  <a:srgbClr val="0070C0"/>
                </a:solidFill>
              </a:rPr>
              <a:t>أن لا يحلف بها إلا عند الحاجة إلا الحلف . </a:t>
            </a:r>
            <a:endParaRPr lang="ar-SA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312</Words>
  <Application>Microsoft Office PowerPoint</Application>
  <PresentationFormat>عرض على الشاشة (3:4)‏</PresentationFormat>
  <Paragraphs>44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أثر الإيمان بأسماء الله وصفاته في حياتنا </vt:lpstr>
      <vt:lpstr>تمهيد :</vt:lpstr>
      <vt:lpstr>عناصر الدرس :</vt:lpstr>
      <vt:lpstr>نشاط :</vt:lpstr>
      <vt:lpstr>الشريحة 5</vt:lpstr>
      <vt:lpstr>نشاط</vt:lpstr>
      <vt:lpstr>الشريحة 7</vt:lpstr>
      <vt:lpstr>الأسئلة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أثر الإيمان بأسماء الله وصفاته في حياتنا</dc:title>
  <dc:creator>HP</dc:creator>
  <cp:lastModifiedBy>HP</cp:lastModifiedBy>
  <cp:revision>11</cp:revision>
  <dcterms:created xsi:type="dcterms:W3CDTF">2011-02-20T19:57:14Z</dcterms:created>
  <dcterms:modified xsi:type="dcterms:W3CDTF">2011-02-20T20:42:36Z</dcterms:modified>
</cp:coreProperties>
</file>