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82" r:id="rId2"/>
    <p:sldId id="275" r:id="rId3"/>
    <p:sldId id="276" r:id="rId4"/>
    <p:sldId id="283" r:id="rId5"/>
    <p:sldId id="256" r:id="rId6"/>
    <p:sldId id="284" r:id="rId7"/>
    <p:sldId id="285" r:id="rId8"/>
    <p:sldId id="286" r:id="rId9"/>
    <p:sldId id="287" r:id="rId10"/>
    <p:sldId id="288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303" r:id="rId20"/>
    <p:sldId id="304" r:id="rId21"/>
    <p:sldId id="305" r:id="rId22"/>
    <p:sldId id="306" r:id="rId23"/>
    <p:sldId id="307" r:id="rId24"/>
    <p:sldId id="318" r:id="rId25"/>
    <p:sldId id="302" r:id="rId26"/>
    <p:sldId id="289" r:id="rId27"/>
    <p:sldId id="257" r:id="rId28"/>
    <p:sldId id="260" r:id="rId29"/>
    <p:sldId id="258" r:id="rId30"/>
    <p:sldId id="261" r:id="rId31"/>
    <p:sldId id="259" r:id="rId32"/>
    <p:sldId id="264" r:id="rId33"/>
    <p:sldId id="262" r:id="rId34"/>
    <p:sldId id="265" r:id="rId35"/>
    <p:sldId id="263" r:id="rId36"/>
    <p:sldId id="266" r:id="rId37"/>
    <p:sldId id="267" r:id="rId38"/>
    <p:sldId id="268" r:id="rId39"/>
    <p:sldId id="270" r:id="rId40"/>
    <p:sldId id="273" r:id="rId41"/>
    <p:sldId id="274" r:id="rId42"/>
    <p:sldId id="271" r:id="rId43"/>
    <p:sldId id="269" r:id="rId44"/>
    <p:sldId id="278" r:id="rId45"/>
    <p:sldId id="277" r:id="rId46"/>
    <p:sldId id="280" r:id="rId47"/>
    <p:sldId id="281" r:id="rId48"/>
    <p:sldId id="309" r:id="rId49"/>
    <p:sldId id="310" r:id="rId50"/>
    <p:sldId id="308" r:id="rId51"/>
    <p:sldId id="311" r:id="rId52"/>
    <p:sldId id="313" r:id="rId53"/>
    <p:sldId id="279" r:id="rId54"/>
    <p:sldId id="312" r:id="rId55"/>
    <p:sldId id="315" r:id="rId56"/>
    <p:sldId id="314" r:id="rId57"/>
    <p:sldId id="316" r:id="rId58"/>
    <p:sldId id="317" r:id="rId59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aximized" horzBarState="maximized">
    <p:restoredLeft sz="84380"/>
    <p:restoredTop sz="94660"/>
  </p:normalViewPr>
  <p:slideViewPr>
    <p:cSldViewPr>
      <p:cViewPr>
        <p:scale>
          <a:sx n="72" d="100"/>
          <a:sy n="72" d="100"/>
        </p:scale>
        <p:origin x="-1764" y="-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1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CA17-386C-4495-A622-40F962F8972A}" type="datetimeFigureOut">
              <a:rPr lang="ar-SA" smtClean="0"/>
              <a:t>22/01/39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47E6-D986-4AEC-AC62-EBD52929BD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41789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CA17-386C-4495-A622-40F962F8972A}" type="datetimeFigureOut">
              <a:rPr lang="ar-SA" smtClean="0"/>
              <a:t>22/01/39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47E6-D986-4AEC-AC62-EBD52929BD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76970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CA17-386C-4495-A622-40F962F8972A}" type="datetimeFigureOut">
              <a:rPr lang="ar-SA" smtClean="0"/>
              <a:t>22/01/39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47E6-D986-4AEC-AC62-EBD52929BD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8248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CA17-386C-4495-A622-40F962F8972A}" type="datetimeFigureOut">
              <a:rPr lang="ar-SA" smtClean="0"/>
              <a:t>22/01/39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47E6-D986-4AEC-AC62-EBD52929BD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525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CA17-386C-4495-A622-40F962F8972A}" type="datetimeFigureOut">
              <a:rPr lang="ar-SA" smtClean="0"/>
              <a:t>22/01/39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47E6-D986-4AEC-AC62-EBD52929BD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818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CA17-386C-4495-A622-40F962F8972A}" type="datetimeFigureOut">
              <a:rPr lang="ar-SA" smtClean="0"/>
              <a:t>22/01/39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47E6-D986-4AEC-AC62-EBD52929BD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3247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CA17-386C-4495-A622-40F962F8972A}" type="datetimeFigureOut">
              <a:rPr lang="ar-SA" smtClean="0"/>
              <a:t>22/01/39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47E6-D986-4AEC-AC62-EBD52929BD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329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CA17-386C-4495-A622-40F962F8972A}" type="datetimeFigureOut">
              <a:rPr lang="ar-SA" smtClean="0"/>
              <a:t>22/01/39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47E6-D986-4AEC-AC62-EBD52929BD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9442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CA17-386C-4495-A622-40F962F8972A}" type="datetimeFigureOut">
              <a:rPr lang="ar-SA" smtClean="0"/>
              <a:t>22/01/39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47E6-D986-4AEC-AC62-EBD52929BD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631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CA17-386C-4495-A622-40F962F8972A}" type="datetimeFigureOut">
              <a:rPr lang="ar-SA" smtClean="0"/>
              <a:t>22/01/39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47E6-D986-4AEC-AC62-EBD52929BD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35127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CA17-386C-4495-A622-40F962F8972A}" type="datetimeFigureOut">
              <a:rPr lang="ar-SA" smtClean="0"/>
              <a:t>22/01/39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247E6-D986-4AEC-AC62-EBD52929BD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99272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DCA17-386C-4495-A622-40F962F8972A}" type="datetimeFigureOut">
              <a:rPr lang="ar-SA" smtClean="0"/>
              <a:t>22/01/39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247E6-D986-4AEC-AC62-EBD52929BD5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5086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15675" r="22003" b="4528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3347864" y="2204864"/>
            <a:ext cx="2232248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b="1" dirty="0" smtClean="0">
                <a:solidFill>
                  <a:schemeClr val="tx1"/>
                </a:solidFill>
              </a:rPr>
              <a:t>إدارة تعليم صبيا</a:t>
            </a:r>
          </a:p>
          <a:p>
            <a:pPr algn="ctr"/>
            <a:r>
              <a:rPr lang="ar-SA" b="1" dirty="0" smtClean="0">
                <a:solidFill>
                  <a:schemeClr val="tx1"/>
                </a:solidFill>
              </a:rPr>
              <a:t>مكتب تعليم البنات بالدرب</a:t>
            </a:r>
            <a:endParaRPr lang="ar-SA" b="1" dirty="0">
              <a:solidFill>
                <a:schemeClr val="tx1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0" y="5949280"/>
            <a:ext cx="5148064" cy="9087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 smtClean="0">
                <a:solidFill>
                  <a:srgbClr val="FFFF00"/>
                </a:solidFill>
                <a:cs typeface="PT Bold Heading" panose="02010400000000000000" pitchFamily="2" charset="-78"/>
              </a:rPr>
              <a:t>إعداد المشرفتين /غله عسيري-عزيزة كباس</a:t>
            </a:r>
            <a:endParaRPr lang="ar-SA" sz="2000" b="1" dirty="0">
              <a:solidFill>
                <a:srgbClr val="FFFF00"/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99814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 r="2009" b="4778"/>
          <a:stretch/>
        </p:blipFill>
        <p:spPr bwMode="auto">
          <a:xfrm>
            <a:off x="1" y="0"/>
            <a:ext cx="9082453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43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95" r="2860" b="5428"/>
          <a:stretch/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11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" t="14358" r="2473" b="4552"/>
          <a:stretch/>
        </p:blipFill>
        <p:spPr bwMode="auto">
          <a:xfrm>
            <a:off x="-108519" y="0"/>
            <a:ext cx="9289031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04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9" r="754" b="5163"/>
          <a:stretch/>
        </p:blipFill>
        <p:spPr bwMode="auto">
          <a:xfrm>
            <a:off x="-180528" y="116632"/>
            <a:ext cx="9254190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55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4" t="18149" r="1938" b="5462"/>
          <a:stretch/>
        </p:blipFill>
        <p:spPr bwMode="auto">
          <a:xfrm>
            <a:off x="1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26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" t="10641" r="2139" b="6026"/>
          <a:stretch/>
        </p:blipFill>
        <p:spPr bwMode="auto">
          <a:xfrm>
            <a:off x="0" y="0"/>
            <a:ext cx="9144000" cy="6847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016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11025" b="6154"/>
          <a:stretch/>
        </p:blipFill>
        <p:spPr bwMode="auto">
          <a:xfrm>
            <a:off x="-108519" y="-99393"/>
            <a:ext cx="9505056" cy="695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1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" t="12308" r="553" b="5845"/>
          <a:stretch/>
        </p:blipFill>
        <p:spPr bwMode="auto">
          <a:xfrm>
            <a:off x="61546" y="0"/>
            <a:ext cx="908245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16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8" r="1394" b="5984"/>
          <a:stretch/>
        </p:blipFill>
        <p:spPr bwMode="auto">
          <a:xfrm>
            <a:off x="107505" y="216024"/>
            <a:ext cx="9073008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63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1" t="11923" r="12451" b="5980"/>
          <a:stretch/>
        </p:blipFill>
        <p:spPr bwMode="auto">
          <a:xfrm>
            <a:off x="0" y="-27384"/>
            <a:ext cx="9036496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58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1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9" t="10769" r="12669" b="4930"/>
          <a:stretch/>
        </p:blipFill>
        <p:spPr bwMode="auto">
          <a:xfrm>
            <a:off x="35496" y="188640"/>
            <a:ext cx="9108505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59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1" t="9359" r="13606" b="5384"/>
          <a:stretch/>
        </p:blipFill>
        <p:spPr bwMode="auto">
          <a:xfrm>
            <a:off x="70337" y="476672"/>
            <a:ext cx="9073663" cy="6381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17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1" t="11539" r="13101" b="5385"/>
          <a:stretch/>
        </p:blipFill>
        <p:spPr bwMode="auto">
          <a:xfrm>
            <a:off x="0" y="-171400"/>
            <a:ext cx="9070649" cy="7128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181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9480" r="12067" b="9615"/>
          <a:stretch/>
        </p:blipFill>
        <p:spPr bwMode="auto">
          <a:xfrm>
            <a:off x="107504" y="912729"/>
            <a:ext cx="8604448" cy="554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8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25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0" t="12179" r="12884" b="10640"/>
          <a:stretch/>
        </p:blipFill>
        <p:spPr bwMode="auto">
          <a:xfrm>
            <a:off x="1" y="404664"/>
            <a:ext cx="9108503" cy="640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251520" y="3638237"/>
            <a:ext cx="4104456" cy="115891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99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1154" b="11531"/>
          <a:stretch/>
        </p:blipFill>
        <p:spPr bwMode="auto">
          <a:xfrm>
            <a:off x="123092" y="0"/>
            <a:ext cx="92014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73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1" t="13840" r="20996" b="20090"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63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2" t="24603" r="20505" b="20287"/>
          <a:stretch/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23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t="9016" r="2417" b="13319"/>
          <a:stretch/>
        </p:blipFill>
        <p:spPr bwMode="auto">
          <a:xfrm>
            <a:off x="0" y="0"/>
            <a:ext cx="9144000" cy="443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t="7992" r="3108" b="36885"/>
          <a:stretch/>
        </p:blipFill>
        <p:spPr bwMode="auto">
          <a:xfrm>
            <a:off x="0" y="3717032"/>
            <a:ext cx="9151360" cy="298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713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974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2" t="15476" r="20044" b="23360"/>
          <a:stretch/>
        </p:blipFill>
        <p:spPr bwMode="auto">
          <a:xfrm>
            <a:off x="28418" y="0"/>
            <a:ext cx="9115582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849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33" t="20238" r="23501" b="266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340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0" t="15081" r="21197" b="1885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19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t="14992" r="22955" b="4267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18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9" t="15573" r="25343" b="2291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9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2" t="22541" r="22464" b="2520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312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8" t="44990" r="28136" b="19494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264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0" t="28893" r="22575" b="2028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5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2" t="14484" r="24537" b="28074"/>
          <a:stretch/>
        </p:blipFill>
        <p:spPr bwMode="auto">
          <a:xfrm>
            <a:off x="0" y="-2461"/>
            <a:ext cx="9144000" cy="371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3" t="22689" r="24397" b="41073"/>
          <a:stretch/>
        </p:blipFill>
        <p:spPr bwMode="auto">
          <a:xfrm>
            <a:off x="0" y="3717032"/>
            <a:ext cx="9144000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398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6" t="14139" r="22002" b="251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250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0" t="68544" r="62733"/>
          <a:stretch/>
        </p:blipFill>
        <p:spPr bwMode="auto">
          <a:xfrm>
            <a:off x="35926" y="0"/>
            <a:ext cx="9108074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2035050" y="116632"/>
            <a:ext cx="5777544" cy="923330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محــــــــــــاور الورشـــــة</a:t>
            </a:r>
            <a:endParaRPr lang="ar-SA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19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0" t="16270" r="22232" b="2090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0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1" t="26639" r="22924" b="31352"/>
          <a:stretch/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229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2" t="40779" r="20504" b="18238"/>
          <a:stretch/>
        </p:blipFill>
        <p:spPr bwMode="auto">
          <a:xfrm>
            <a:off x="0" y="0"/>
            <a:ext cx="914400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47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4" t="13492" r="21311" b="2479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97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6" t="21926" r="22118" b="31762"/>
          <a:stretch/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56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3" t="18852" r="24076" b="29713"/>
          <a:stretch/>
        </p:blipFill>
        <p:spPr bwMode="auto">
          <a:xfrm>
            <a:off x="0" y="0"/>
            <a:ext cx="9144000" cy="376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6" t="8924" r="24217" b="55183"/>
          <a:stretch/>
        </p:blipFill>
        <p:spPr bwMode="auto">
          <a:xfrm>
            <a:off x="0" y="3762532"/>
            <a:ext cx="9144000" cy="3095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61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8" t="19673" r="23501" b="3524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357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11560" y="1916832"/>
            <a:ext cx="8229600" cy="2434282"/>
          </a:xfrm>
        </p:spPr>
        <p:txBody>
          <a:bodyPr>
            <a:normAutofit fontScale="90000"/>
          </a:bodyPr>
          <a:lstStyle/>
          <a:p>
            <a:r>
              <a:rPr lang="ar-SA" b="1" u="sng" dirty="0">
                <a:solidFill>
                  <a:srgbClr val="FF0000"/>
                </a:solidFill>
              </a:rPr>
              <a:t>الأسئلة الصفية والشرط الرابع من شروط التعلم النشط</a:t>
            </a:r>
            <a:br>
              <a:rPr lang="ar-SA" b="1" u="sng" dirty="0">
                <a:solidFill>
                  <a:srgbClr val="FF0000"/>
                </a:solidFill>
              </a:rPr>
            </a:br>
            <a:r>
              <a:rPr lang="ar-SA" b="1" u="sng" dirty="0">
                <a:solidFill>
                  <a:srgbClr val="FF0000"/>
                </a:solidFill>
              </a:rPr>
              <a:t/>
            </a:r>
            <a:br>
              <a:rPr lang="ar-SA" b="1" u="sng" dirty="0">
                <a:solidFill>
                  <a:srgbClr val="FF0000"/>
                </a:solidFill>
              </a:rPr>
            </a:br>
            <a:r>
              <a:rPr lang="ar-SA" b="1" u="sng" dirty="0">
                <a:solidFill>
                  <a:srgbClr val="FF0000"/>
                </a:solidFill>
              </a:rPr>
              <a:t>رابعاً : عدد الأسئلة التي سألها الطالب للمعلم أو الزملاء</a:t>
            </a:r>
            <a:br>
              <a:rPr lang="ar-SA" b="1" u="sng" dirty="0">
                <a:solidFill>
                  <a:srgbClr val="FF0000"/>
                </a:solidFill>
              </a:rPr>
            </a:br>
            <a:r>
              <a:rPr lang="ar-SA" dirty="0"/>
              <a:t/>
            </a:r>
            <a:br>
              <a:rPr lang="ar-SA" dirty="0"/>
            </a:br>
            <a:r>
              <a:rPr lang="ar-SA" dirty="0"/>
              <a:t/>
            </a:r>
            <a:br>
              <a:rPr lang="ar-SA" dirty="0"/>
            </a:br>
            <a:endParaRPr lang="ar-SA" dirty="0"/>
          </a:p>
        </p:txBody>
      </p:sp>
      <p:sp>
        <p:nvSpPr>
          <p:cNvPr id="4" name="عنصر نائب للمحتوى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7624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SA" b="1" u="sng" dirty="0">
                <a:solidFill>
                  <a:srgbClr val="FF0000"/>
                </a:solidFill>
              </a:rPr>
              <a:t>أمور هامة تحفز الطلبة على طرح الأسئلة:</a:t>
            </a:r>
            <a:br>
              <a:rPr lang="ar-SA" b="1" u="sng" dirty="0">
                <a:solidFill>
                  <a:srgbClr val="FF0000"/>
                </a:solidFill>
              </a:rPr>
            </a:br>
            <a:endParaRPr lang="ar-SA" b="1" u="sng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ar-SA" b="1" dirty="0" smtClean="0"/>
              <a:t>1</a:t>
            </a:r>
            <a:r>
              <a:rPr lang="ar-SA" b="1" dirty="0"/>
              <a:t>.	</a:t>
            </a:r>
            <a:r>
              <a:rPr lang="ar-SA" b="1" dirty="0" err="1"/>
              <a:t>النمذجة</a:t>
            </a:r>
            <a:r>
              <a:rPr lang="ar-SA" b="1" dirty="0"/>
              <a:t> أو المحاكاة بأن يكون المعلم نموذجا للطلبة في طريقة طرح الأسئلة الصحيحة وتدريبه عليها .</a:t>
            </a:r>
          </a:p>
          <a:p>
            <a:r>
              <a:rPr lang="ar-SA" b="1" dirty="0"/>
              <a:t>2.	التشجيع سواءً تشجيعاً لفظياً أو بتوفير مواد وأدوات ووسائل تشجع </a:t>
            </a:r>
            <a:r>
              <a:rPr lang="ar-SA" b="1" dirty="0" smtClean="0"/>
              <a:t>على التساؤل </a:t>
            </a:r>
            <a:r>
              <a:rPr lang="ar-SA" b="1" dirty="0"/>
              <a:t>وتثير الفضول والاستكشاف</a:t>
            </a:r>
          </a:p>
          <a:p>
            <a:r>
              <a:rPr lang="ar-SA" b="1" dirty="0"/>
              <a:t>3.	توفير الأمان في الفصل فالسخرية والاستهزاء والخوف هو ما </a:t>
            </a:r>
            <a:r>
              <a:rPr lang="ar-SA" b="1" dirty="0" smtClean="0"/>
              <a:t>يجعل الطالب </a:t>
            </a:r>
            <a:r>
              <a:rPr lang="ar-SA" b="1" dirty="0"/>
              <a:t>يتردد في طرح الأسئلة.</a:t>
            </a:r>
          </a:p>
          <a:p>
            <a:r>
              <a:rPr lang="ar-SA" b="1" dirty="0"/>
              <a:t>4.	التقويم وذلك باستخدام أسلوب طرح الأسئلة الصحيحة من قبل الطلبة </a:t>
            </a:r>
            <a:r>
              <a:rPr lang="ar-SA" b="1" dirty="0" smtClean="0"/>
              <a:t>على موضوع </a:t>
            </a:r>
            <a:r>
              <a:rPr lang="ar-SA" b="1" dirty="0"/>
              <a:t>الدرس </a:t>
            </a:r>
            <a:r>
              <a:rPr lang="ar-SA" b="1" dirty="0" err="1"/>
              <a:t>وماتم</a:t>
            </a:r>
            <a:r>
              <a:rPr lang="ar-SA" b="1" dirty="0"/>
              <a:t> فهمه كأداة تقويم مما يحفز الطلبة على التساؤل.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36473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SA" b="1" u="sng" dirty="0" smtClean="0">
                <a:solidFill>
                  <a:srgbClr val="FF0000"/>
                </a:solidFill>
              </a:rPr>
              <a:t>ا</a:t>
            </a:r>
            <a:br>
              <a:rPr lang="ar-SA" b="1" u="sng" dirty="0" smtClean="0">
                <a:solidFill>
                  <a:srgbClr val="FF0000"/>
                </a:solidFill>
              </a:rPr>
            </a:br>
            <a:r>
              <a:rPr lang="ar-SA" b="1" u="sng" dirty="0" smtClean="0">
                <a:solidFill>
                  <a:srgbClr val="FF0000"/>
                </a:solidFill>
              </a:rPr>
              <a:t>الدلائل </a:t>
            </a:r>
            <a:r>
              <a:rPr lang="ar-SA" b="1" u="sng" dirty="0">
                <a:solidFill>
                  <a:srgbClr val="FF0000"/>
                </a:solidFill>
              </a:rPr>
              <a:t>التي تشير إلى الأسئلة التي سألها الطالب</a:t>
            </a:r>
            <a:br>
              <a:rPr lang="ar-SA" b="1" u="sng" dirty="0">
                <a:solidFill>
                  <a:srgbClr val="FF0000"/>
                </a:solidFill>
              </a:rPr>
            </a:br>
            <a:r>
              <a:rPr lang="ar-SA" b="1" u="sng" dirty="0">
                <a:solidFill>
                  <a:srgbClr val="FF0000"/>
                </a:solidFill>
              </a:rPr>
              <a:t/>
            </a:r>
            <a:br>
              <a:rPr lang="ar-SA" b="1" u="sng" dirty="0">
                <a:solidFill>
                  <a:srgbClr val="FF0000"/>
                </a:solidFill>
              </a:rPr>
            </a:br>
            <a:endParaRPr lang="ar-SA" b="1" u="sng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ar-SA" b="1" dirty="0" smtClean="0"/>
              <a:t>📌</a:t>
            </a:r>
            <a:r>
              <a:rPr lang="ar-SA" b="1" dirty="0"/>
              <a:t>عدد الأسئلة التي سألها الطلبة.</a:t>
            </a:r>
          </a:p>
          <a:p>
            <a:r>
              <a:rPr lang="ar-SA" b="1" dirty="0"/>
              <a:t>📌ارتباط الأسئلة التي سألها الطلاب بموضوع الدرس والاستزادة منه.</a:t>
            </a:r>
          </a:p>
          <a:p>
            <a:r>
              <a:rPr lang="ar-SA" b="1" dirty="0"/>
              <a:t>📌نوع الأسئلة التي سألها الطلبة.</a:t>
            </a:r>
          </a:p>
          <a:p>
            <a:r>
              <a:rPr lang="ar-SA" b="1" dirty="0"/>
              <a:t>📌صحة صياغة الأسئلة التي سألها الطلبة.</a:t>
            </a:r>
          </a:p>
          <a:p>
            <a:r>
              <a:rPr lang="ar-SA" b="1" dirty="0"/>
              <a:t>📌تفاعل وحماس الطالب أثناء طرح السؤال.</a:t>
            </a:r>
          </a:p>
          <a:p>
            <a:r>
              <a:rPr lang="ar-SA" b="1" dirty="0"/>
              <a:t>📌السؤال يبين فهم الطالب .. ويعبر عن رأيه ..</a:t>
            </a:r>
          </a:p>
          <a:p>
            <a:r>
              <a:rPr lang="ar-SA" b="1" dirty="0"/>
              <a:t>📌يتضح من  الأسئلة التي يطرحها الطلبة طرق جديدة لتقديم  المادة الدراسية له.</a:t>
            </a:r>
          </a:p>
          <a:p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82025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8" t="14754" r="20735" b="19643"/>
          <a:stretch/>
        </p:blipFill>
        <p:spPr bwMode="auto">
          <a:xfrm>
            <a:off x="0" y="0"/>
            <a:ext cx="896448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96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864096"/>
          </a:xfrm>
        </p:spPr>
        <p:txBody>
          <a:bodyPr>
            <a:normAutofit/>
          </a:bodyPr>
          <a:lstStyle/>
          <a:p>
            <a:r>
              <a:rPr lang="ar-SA" sz="3600" b="1" u="sng" dirty="0">
                <a:solidFill>
                  <a:srgbClr val="FF0000"/>
                </a:solidFill>
              </a:rPr>
              <a:t>الأسئلة الصفية والشرط السابع من شروط التعلم النشط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980728"/>
            <a:ext cx="9036496" cy="58772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ar-SA" b="1" dirty="0"/>
          </a:p>
          <a:p>
            <a:r>
              <a:rPr lang="ar-SA" sz="2800" b="1" u="sng" dirty="0">
                <a:solidFill>
                  <a:srgbClr val="00B0F0"/>
                </a:solidFill>
              </a:rPr>
              <a:t>سابعاً : وصل الطلاب إلى مستوى جيد من مهارات التفكير</a:t>
            </a:r>
            <a:r>
              <a:rPr lang="ar-SA" sz="2800" b="1" u="sng" dirty="0" smtClean="0">
                <a:solidFill>
                  <a:srgbClr val="00B0F0"/>
                </a:solidFill>
              </a:rPr>
              <a:t>.</a:t>
            </a:r>
            <a:endParaRPr lang="ar-SA" sz="2800" b="1" u="sng" dirty="0">
              <a:solidFill>
                <a:srgbClr val="00B0F0"/>
              </a:solidFill>
            </a:endParaRPr>
          </a:p>
          <a:p>
            <a:r>
              <a:rPr lang="ar-SA" sz="2800" b="1" u="sng" dirty="0">
                <a:solidFill>
                  <a:srgbClr val="00B0F0"/>
                </a:solidFill>
              </a:rPr>
              <a:t> تنمية مهارات التفكير العليا لدى الطلاب:</a:t>
            </a:r>
          </a:p>
          <a:p>
            <a:r>
              <a:rPr lang="ar-SA" sz="2400" b="1" u="sng" dirty="0">
                <a:solidFill>
                  <a:srgbClr val="FFC000"/>
                </a:solidFill>
              </a:rPr>
              <a:t>📌التحليل  </a:t>
            </a:r>
          </a:p>
          <a:p>
            <a:pPr marL="0" indent="0">
              <a:buNone/>
            </a:pPr>
            <a:r>
              <a:rPr lang="ar-SA" sz="1900" b="1" dirty="0"/>
              <a:t>هو قدرة المتعلم  على تحليل مادة التعلم إلى مكوناتها الجزئية بما يساعد على فهم تنظيمها البنائي مثل : </a:t>
            </a:r>
          </a:p>
          <a:p>
            <a:r>
              <a:rPr lang="ar-SA" sz="1900" b="1" dirty="0"/>
              <a:t> يقارن من حيث التشابه والاختلاف - يرتّب – ينظّم – يحلّل -  يعرّف </a:t>
            </a:r>
            <a:r>
              <a:rPr lang="ar-SA" sz="1900" b="1" dirty="0" err="1"/>
              <a:t>الأخطاءالمنطقية</a:t>
            </a:r>
            <a:r>
              <a:rPr lang="ar-SA" sz="1900" b="1" dirty="0"/>
              <a:t> في الاستدلال - يميز بين الحقائق والاستنتاجات -  يعرف مدى </a:t>
            </a:r>
            <a:r>
              <a:rPr lang="ar-SA" sz="1900" b="1" dirty="0" err="1"/>
              <a:t>ارتباطبيانات</a:t>
            </a:r>
            <a:r>
              <a:rPr lang="ar-SA" sz="1900" b="1" dirty="0"/>
              <a:t> معينة بموضوع معين -  يجزىً - يفرّق - يستنتج - يربط - يفصّل - يقسّم– يصنّف. </a:t>
            </a:r>
          </a:p>
          <a:p>
            <a:endParaRPr lang="ar-SA" sz="2400" b="1" u="sng" dirty="0">
              <a:solidFill>
                <a:srgbClr val="FFC000"/>
              </a:solidFill>
            </a:endParaRPr>
          </a:p>
          <a:p>
            <a:r>
              <a:rPr lang="ar-SA" sz="2400" b="1" u="sng" dirty="0">
                <a:solidFill>
                  <a:srgbClr val="FFC000"/>
                </a:solidFill>
              </a:rPr>
              <a:t>📌التركيب </a:t>
            </a:r>
          </a:p>
          <a:p>
            <a:r>
              <a:rPr lang="ar-SA" sz="1900" b="1" dirty="0"/>
              <a:t>ويقصد به التأليف والابتكار والإبداع ، وهو قدرة المتعلم على وضع </a:t>
            </a:r>
            <a:r>
              <a:rPr lang="ar-SA" sz="1900" b="1" dirty="0" err="1"/>
              <a:t>الأجزاءمعاً</a:t>
            </a:r>
            <a:r>
              <a:rPr lang="ar-SA" sz="1900" b="1" dirty="0"/>
              <a:t>  لتكوين كل جديد منها . </a:t>
            </a:r>
          </a:p>
          <a:p>
            <a:r>
              <a:rPr lang="ar-SA" sz="1900" b="1" dirty="0"/>
              <a:t>ينتج – يصمّم – يبتكر – ينشئ -  يخترع - يؤلف -  يركّب - يولّد - يعدّل - ينظم - يعيد الترتيب والتنظيم - يعيد بناء -  يعيد كتابة - يكتب عن - يدمج بين . </a:t>
            </a:r>
          </a:p>
          <a:p>
            <a:endParaRPr lang="ar-SA" sz="1900" b="1" dirty="0"/>
          </a:p>
          <a:p>
            <a:endParaRPr lang="ar-SA" sz="1900" b="1" dirty="0"/>
          </a:p>
          <a:p>
            <a:endParaRPr lang="ar-SA" sz="1900" b="1" dirty="0"/>
          </a:p>
        </p:txBody>
      </p:sp>
    </p:spTree>
    <p:extLst>
      <p:ext uri="{BB962C8B-B14F-4D97-AF65-F5344CB8AC3E}">
        <p14:creationId xmlns:p14="http://schemas.microsoft.com/office/powerpoint/2010/main" val="106593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23528" y="260648"/>
            <a:ext cx="8229600" cy="4525963"/>
          </a:xfrm>
        </p:spPr>
        <p:txBody>
          <a:bodyPr/>
          <a:lstStyle/>
          <a:p>
            <a:endParaRPr lang="ar-SA" b="1" dirty="0"/>
          </a:p>
          <a:p>
            <a:r>
              <a:rPr lang="ar-SA" b="1" u="sng" dirty="0">
                <a:solidFill>
                  <a:srgbClr val="FFC000"/>
                </a:solidFill>
              </a:rPr>
              <a:t> 📌التقويم  </a:t>
            </a:r>
          </a:p>
          <a:p>
            <a:r>
              <a:rPr lang="ar-SA" b="1" dirty="0"/>
              <a:t>ويقصد به قدرة المتعلم على الحكم على قيمة المادة أو الشيء  وإعداد تقرير </a:t>
            </a:r>
            <a:r>
              <a:rPr lang="ar-SA" b="1" dirty="0" smtClean="0"/>
              <a:t>عن بحث </a:t>
            </a:r>
            <a:r>
              <a:rPr lang="ar-SA" b="1" dirty="0"/>
              <a:t>وتقويم أحكامه بناء على معايير محددة. </a:t>
            </a:r>
          </a:p>
          <a:p>
            <a:r>
              <a:rPr lang="ar-SA" b="1" dirty="0"/>
              <a:t>مثل : </a:t>
            </a:r>
          </a:p>
          <a:p>
            <a:r>
              <a:rPr lang="ar-SA" b="1" dirty="0"/>
              <a:t>يفاضل - يتأكد من صحة -  يعطي رأيه في - يقوّم – يقارن من حيث - ينقد –يصنّف حسب -  يدعّم - يربط بين  </a:t>
            </a:r>
          </a:p>
          <a:p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37745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008112"/>
          </a:xfrm>
        </p:spPr>
        <p:txBody>
          <a:bodyPr/>
          <a:lstStyle/>
          <a:p>
            <a:r>
              <a:rPr lang="ar-SA" b="1" u="sng" dirty="0" smtClean="0">
                <a:solidFill>
                  <a:srgbClr val="C00000"/>
                </a:solidFill>
              </a:rPr>
              <a:t>مثال تطبيقي من منهج الصف الثاني</a:t>
            </a:r>
            <a:endParaRPr lang="ar-SA" b="1" u="sng" dirty="0">
              <a:solidFill>
                <a:srgbClr val="C0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5472608"/>
          </a:xfrm>
        </p:spPr>
        <p:txBody>
          <a:bodyPr>
            <a:normAutofit fontScale="47500" lnSpcReduction="20000"/>
          </a:bodyPr>
          <a:lstStyle/>
          <a:p>
            <a:r>
              <a:rPr lang="ar-SA" sz="5000" b="1" u="sng" dirty="0" smtClean="0">
                <a:solidFill>
                  <a:srgbClr val="00B0F0"/>
                </a:solidFill>
              </a:rPr>
              <a:t>الدرس الأول/ </a:t>
            </a:r>
            <a:r>
              <a:rPr lang="ar-SA" sz="5000" b="1" u="sng" dirty="0">
                <a:solidFill>
                  <a:srgbClr val="00B0F0"/>
                </a:solidFill>
              </a:rPr>
              <a:t>الرسول قدوتي في توقير الكبير"</a:t>
            </a:r>
          </a:p>
          <a:p>
            <a:r>
              <a:rPr lang="ar-SA" sz="5000" b="1" dirty="0"/>
              <a:t>1.	التذكر</a:t>
            </a:r>
          </a:p>
          <a:p>
            <a:r>
              <a:rPr lang="ar-SA" sz="5000" b="1" dirty="0"/>
              <a:t>	سمي شخصيات الدرس.</a:t>
            </a:r>
          </a:p>
          <a:p>
            <a:r>
              <a:rPr lang="ar-SA" sz="5000" b="1" dirty="0"/>
              <a:t>	كيف ساعد والد عمر الرجل المسن؟</a:t>
            </a:r>
          </a:p>
          <a:p>
            <a:r>
              <a:rPr lang="ar-SA" sz="5000" b="1" dirty="0"/>
              <a:t>	من هو </a:t>
            </a:r>
            <a:r>
              <a:rPr lang="ar-SA" sz="5000" b="1" dirty="0" err="1"/>
              <a:t>قدوتنا</a:t>
            </a:r>
            <a:r>
              <a:rPr lang="ar-SA" sz="5000" b="1" dirty="0"/>
              <a:t> في توقير الكبير</a:t>
            </a:r>
            <a:r>
              <a:rPr lang="ar-SA" sz="5000" b="1" dirty="0" smtClean="0"/>
              <a:t>؟</a:t>
            </a:r>
            <a:endParaRPr lang="ar-SA" sz="5000" b="1" dirty="0"/>
          </a:p>
          <a:p>
            <a:r>
              <a:rPr lang="ar-SA" sz="5000" b="1" dirty="0"/>
              <a:t>2.	 الفهم و الاستيعاب</a:t>
            </a:r>
          </a:p>
          <a:p>
            <a:r>
              <a:rPr lang="ar-SA" sz="5000" b="1" dirty="0"/>
              <a:t>	عبري بأسلوبك عما حدث مع عمر ووالده.</a:t>
            </a:r>
          </a:p>
          <a:p>
            <a:r>
              <a:rPr lang="ar-SA" sz="5000" b="1" dirty="0"/>
              <a:t>	لماذا أوصانا الرسول صلى الله عليه وسلم باحترام الكبير ؟ تعبر بأسلوبها</a:t>
            </a:r>
          </a:p>
          <a:p>
            <a:r>
              <a:rPr lang="ar-SA" sz="5000" b="1" dirty="0"/>
              <a:t>	أعطي مثالاً من حياتك الواقعية على احترامك للكبير.</a:t>
            </a:r>
          </a:p>
          <a:p>
            <a:r>
              <a:rPr lang="ar-SA" sz="5000" b="1" dirty="0"/>
              <a:t>	لخصي ما جرى مع عمر ووالده بأسلوبك</a:t>
            </a:r>
            <a:r>
              <a:rPr lang="ar-SA" sz="5000" b="1" dirty="0" smtClean="0"/>
              <a:t>.</a:t>
            </a:r>
            <a:endParaRPr lang="ar-SA" sz="5000" b="1" dirty="0"/>
          </a:p>
          <a:p>
            <a:r>
              <a:rPr lang="ar-SA" sz="5000" b="1" dirty="0"/>
              <a:t>3.	  التطبيق </a:t>
            </a:r>
          </a:p>
          <a:p>
            <a:r>
              <a:rPr lang="ar-SA" sz="5000" b="1" dirty="0"/>
              <a:t>	تخيلي نفسك جالسة في مجلس اجتمعت فيه كثير من النساء حتى لم يعد هناك مكان للجلوس ودخلت إلى هذا المجلس امرأة كبيرة ماذا ستفعلين؟</a:t>
            </a:r>
          </a:p>
          <a:p>
            <a:r>
              <a:rPr lang="ar-SA" sz="5000" b="1" dirty="0"/>
              <a:t>	كيف ستتصرفين إذا رأيت جدتك تحتاج إلى مساعدة؟</a:t>
            </a:r>
          </a:p>
          <a:p>
            <a:r>
              <a:rPr lang="ar-SA" sz="5000" b="1" dirty="0"/>
              <a:t>	ماهي ردة فعلك عندما تواجهين طفلاً قام بالإساءة إلى شخص مسن؟</a:t>
            </a:r>
          </a:p>
          <a:p>
            <a:endParaRPr lang="ar-SA" dirty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22241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>
            <a:normAutofit fontScale="70000" lnSpcReduction="20000"/>
          </a:bodyPr>
          <a:lstStyle/>
          <a:p>
            <a:r>
              <a:rPr lang="ar-SA" u="sng" dirty="0" smtClean="0">
                <a:solidFill>
                  <a:srgbClr val="00B0F0"/>
                </a:solidFill>
              </a:rPr>
              <a:t>التحليل</a:t>
            </a:r>
            <a:endParaRPr lang="ar-SA" u="sng" dirty="0">
              <a:solidFill>
                <a:srgbClr val="00B0F0"/>
              </a:solidFill>
            </a:endParaRPr>
          </a:p>
          <a:p>
            <a:r>
              <a:rPr lang="ar-SA" dirty="0"/>
              <a:t>	هل بر الوالدين من احترام الكبير؟</a:t>
            </a:r>
          </a:p>
          <a:p>
            <a:r>
              <a:rPr lang="ar-SA" b="1" dirty="0"/>
              <a:t>	قارني بين بر الوالدين واحترام الكبير.</a:t>
            </a:r>
          </a:p>
          <a:p>
            <a:r>
              <a:rPr lang="ar-SA" b="1" dirty="0"/>
              <a:t>	هل يدل قوله تعالى " وبالوالدين إحسانا" على احترام الكبير؟</a:t>
            </a:r>
          </a:p>
          <a:p>
            <a:r>
              <a:rPr lang="ar-SA" b="1" dirty="0"/>
              <a:t>	رتبي الجملة التالية لتصبح جملة مفيدة :- فعل – أبي – فخراً به- أعجبني – وزادني.</a:t>
            </a:r>
          </a:p>
          <a:p>
            <a:r>
              <a:rPr lang="ar-SA" b="1" dirty="0"/>
              <a:t>	اذكري دليلاً عن الرسول صلى الله عليه وسلم لتوقير الكبير والعطف على الصغير.</a:t>
            </a:r>
          </a:p>
          <a:p>
            <a:endParaRPr lang="ar-SA" b="1" dirty="0"/>
          </a:p>
          <a:p>
            <a:r>
              <a:rPr lang="ar-SA" b="1" u="sng" dirty="0">
                <a:solidFill>
                  <a:srgbClr val="00B0F0"/>
                </a:solidFill>
              </a:rPr>
              <a:t>5.	 التقويم </a:t>
            </a:r>
          </a:p>
          <a:p>
            <a:r>
              <a:rPr lang="ar-SA" b="1" dirty="0"/>
              <a:t>	ما رأيك في طالبة رفعت صوتها على المعلمة ؟</a:t>
            </a:r>
          </a:p>
          <a:p>
            <a:r>
              <a:rPr lang="ar-SA" b="1" dirty="0"/>
              <a:t>	عرض مجموعة من الصور فيها لا مبالاة بالآخرين وطرح السؤال التالي: ما رأيك في كل صورة؟</a:t>
            </a:r>
          </a:p>
          <a:p>
            <a:r>
              <a:rPr lang="ar-SA" b="1" dirty="0"/>
              <a:t>	ما رأيك في العطف على الصغير.</a:t>
            </a:r>
          </a:p>
          <a:p>
            <a:r>
              <a:rPr lang="ar-SA" b="1" dirty="0"/>
              <a:t> </a:t>
            </a:r>
          </a:p>
          <a:p>
            <a:r>
              <a:rPr lang="ar-SA" b="1" u="sng" dirty="0">
                <a:solidFill>
                  <a:srgbClr val="00B0F0"/>
                </a:solidFill>
              </a:rPr>
              <a:t>6.	  الإبداع (التركيب)</a:t>
            </a:r>
          </a:p>
          <a:p>
            <a:r>
              <a:rPr lang="ar-SA" b="1" dirty="0"/>
              <a:t>	ضعي عنواناً آخر للدرس.</a:t>
            </a:r>
          </a:p>
          <a:p>
            <a:r>
              <a:rPr lang="ar-SA" b="1" dirty="0"/>
              <a:t>	ألفي قصة تنصحين من خلال أحداثها الطالبة التي لا تحترم أختها الكبيرة؟</a:t>
            </a:r>
          </a:p>
          <a:p>
            <a:r>
              <a:rPr lang="ar-SA" b="1" dirty="0"/>
              <a:t>	اكتبي قصة فيها رحمة بالكبار من خلال مشاهداتك.</a:t>
            </a:r>
          </a:p>
          <a:p>
            <a:r>
              <a:rPr lang="ar-SA" b="1" dirty="0"/>
              <a:t>	أعيدي كتابة قصة الدرس بأسلوبك .</a:t>
            </a:r>
          </a:p>
          <a:p>
            <a:r>
              <a:rPr lang="ar-SA" b="1" dirty="0"/>
              <a:t>	عدلي في أحداث القصة لتنتهي بطريقة أخرى.</a:t>
            </a:r>
          </a:p>
          <a:p>
            <a:endParaRPr lang="ar-SA" dirty="0"/>
          </a:p>
          <a:p>
            <a:endParaRPr lang="ar-SA" dirty="0"/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5153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8" t="8486" r="29752" b="20095"/>
          <a:stretch/>
        </p:blipFill>
        <p:spPr bwMode="auto">
          <a:xfrm>
            <a:off x="179512" y="188640"/>
            <a:ext cx="8856984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44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7" t="21448" r="22673" b="13842"/>
          <a:stretch/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663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8229600" cy="1143000"/>
          </a:xfrm>
        </p:spPr>
        <p:txBody>
          <a:bodyPr/>
          <a:lstStyle/>
          <a:p>
            <a:endParaRPr lang="ar-SA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3" t="12078" r="20697" b="16104"/>
          <a:stretch/>
        </p:blipFill>
        <p:spPr bwMode="auto">
          <a:xfrm>
            <a:off x="179512" y="0"/>
            <a:ext cx="8964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06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4" t="13835" r="22508" b="14721"/>
          <a:stretch/>
        </p:blipFill>
        <p:spPr bwMode="auto">
          <a:xfrm>
            <a:off x="0" y="116632"/>
            <a:ext cx="9144000" cy="674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975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التوصيــــــــــات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560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23747" b="6256"/>
          <a:stretch/>
        </p:blipFill>
        <p:spPr bwMode="auto">
          <a:xfrm>
            <a:off x="-1" y="0"/>
            <a:ext cx="925252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370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16543" r="1223" b="26543"/>
          <a:stretch/>
        </p:blipFill>
        <p:spPr bwMode="auto">
          <a:xfrm>
            <a:off x="0" y="116632"/>
            <a:ext cx="9036496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24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11" r="1862" b="54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938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" t="10769" b="4605"/>
          <a:stretch/>
        </p:blipFill>
        <p:spPr bwMode="auto">
          <a:xfrm>
            <a:off x="105508" y="44624"/>
            <a:ext cx="9219020" cy="69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15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151</Words>
  <Application>Microsoft Office PowerPoint</Application>
  <PresentationFormat>عرض على الشاشة (3:4)‏</PresentationFormat>
  <Paragraphs>70</Paragraphs>
  <Slides>58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58</vt:i4>
      </vt:variant>
    </vt:vector>
  </HeadingPairs>
  <TitlesOfParts>
    <vt:vector size="59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الأسئلة الصفية والشرط الرابع من شروط التعلم النشط  رابعاً : عدد الأسئلة التي سألها الطالب للمعلم أو الزملاء   </vt:lpstr>
      <vt:lpstr>أمور هامة تحفز الطلبة على طرح الأسئلة: </vt:lpstr>
      <vt:lpstr>ا الدلائل التي تشير إلى الأسئلة التي سألها الطالب  </vt:lpstr>
      <vt:lpstr>الأسئلة الصفية والشرط السابع من شروط التعلم النشط</vt:lpstr>
      <vt:lpstr>عرض تقديمي في PowerPoint</vt:lpstr>
      <vt:lpstr>مثال تطبيقي من منهج الصف الثاني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التوصيــــــــــات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LaYaN</dc:creator>
  <cp:lastModifiedBy>LaYaN</cp:lastModifiedBy>
  <cp:revision>25</cp:revision>
  <dcterms:created xsi:type="dcterms:W3CDTF">2017-10-09T20:29:39Z</dcterms:created>
  <dcterms:modified xsi:type="dcterms:W3CDTF">2017-10-12T05:22:06Z</dcterms:modified>
</cp:coreProperties>
</file>