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362" r:id="rId3"/>
    <p:sldId id="517" r:id="rId4"/>
    <p:sldId id="527" r:id="rId5"/>
    <p:sldId id="591" r:id="rId6"/>
    <p:sldId id="257" r:id="rId7"/>
    <p:sldId id="436" r:id="rId8"/>
    <p:sldId id="281" r:id="rId9"/>
    <p:sldId id="409" r:id="rId10"/>
    <p:sldId id="260" r:id="rId11"/>
    <p:sldId id="265" r:id="rId12"/>
    <p:sldId id="261" r:id="rId13"/>
    <p:sldId id="593" r:id="rId14"/>
    <p:sldId id="367" r:id="rId15"/>
    <p:sldId id="533" r:id="rId16"/>
    <p:sldId id="535" r:id="rId17"/>
    <p:sldId id="487" r:id="rId18"/>
    <p:sldId id="491" r:id="rId19"/>
    <p:sldId id="488" r:id="rId20"/>
    <p:sldId id="489" r:id="rId21"/>
    <p:sldId id="490" r:id="rId22"/>
    <p:sldId id="594" r:id="rId23"/>
    <p:sldId id="595" r:id="rId24"/>
    <p:sldId id="540" r:id="rId25"/>
    <p:sldId id="551" r:id="rId26"/>
    <p:sldId id="552" r:id="rId27"/>
    <p:sldId id="539" r:id="rId28"/>
    <p:sldId id="537" r:id="rId29"/>
    <p:sldId id="538" r:id="rId30"/>
    <p:sldId id="492" r:id="rId31"/>
    <p:sldId id="596" r:id="rId32"/>
    <p:sldId id="541" r:id="rId33"/>
    <p:sldId id="497" r:id="rId34"/>
    <p:sldId id="496" r:id="rId35"/>
    <p:sldId id="495" r:id="rId36"/>
    <p:sldId id="493" r:id="rId37"/>
    <p:sldId id="597" r:id="rId38"/>
    <p:sldId id="553" r:id="rId39"/>
    <p:sldId id="498" r:id="rId40"/>
    <p:sldId id="499" r:id="rId41"/>
    <p:sldId id="514" r:id="rId42"/>
    <p:sldId id="513" r:id="rId43"/>
    <p:sldId id="512" r:id="rId44"/>
    <p:sldId id="511" r:id="rId45"/>
    <p:sldId id="598" r:id="rId46"/>
    <p:sldId id="599" r:id="rId47"/>
    <p:sldId id="510" r:id="rId48"/>
    <p:sldId id="555" r:id="rId49"/>
    <p:sldId id="554" r:id="rId50"/>
    <p:sldId id="556" r:id="rId51"/>
    <p:sldId id="557" r:id="rId52"/>
    <p:sldId id="558" r:id="rId53"/>
    <p:sldId id="600" r:id="rId54"/>
    <p:sldId id="601" r:id="rId55"/>
    <p:sldId id="508" r:id="rId56"/>
    <p:sldId id="559" r:id="rId57"/>
    <p:sldId id="507" r:id="rId58"/>
    <p:sldId id="602" r:id="rId59"/>
    <p:sldId id="603" r:id="rId60"/>
    <p:sldId id="560" r:id="rId61"/>
    <p:sldId id="561" r:id="rId62"/>
    <p:sldId id="506" r:id="rId63"/>
    <p:sldId id="505" r:id="rId64"/>
    <p:sldId id="504" r:id="rId65"/>
    <p:sldId id="562" r:id="rId66"/>
    <p:sldId id="567" r:id="rId67"/>
    <p:sldId id="563" r:id="rId68"/>
    <p:sldId id="564" r:id="rId69"/>
    <p:sldId id="568" r:id="rId70"/>
    <p:sldId id="565" r:id="rId71"/>
    <p:sldId id="604" r:id="rId72"/>
    <p:sldId id="605" r:id="rId73"/>
    <p:sldId id="566" r:id="rId74"/>
    <p:sldId id="502" r:id="rId75"/>
    <p:sldId id="486" r:id="rId76"/>
    <p:sldId id="584" r:id="rId77"/>
    <p:sldId id="569" r:id="rId78"/>
    <p:sldId id="585" r:id="rId79"/>
    <p:sldId id="570" r:id="rId80"/>
    <p:sldId id="586" r:id="rId81"/>
    <p:sldId id="575" r:id="rId82"/>
    <p:sldId id="587" r:id="rId83"/>
    <p:sldId id="576" r:id="rId84"/>
    <p:sldId id="574" r:id="rId85"/>
    <p:sldId id="588" r:id="rId86"/>
    <p:sldId id="581" r:id="rId87"/>
    <p:sldId id="589" r:id="rId88"/>
    <p:sldId id="580" r:id="rId89"/>
    <p:sldId id="590" r:id="rId90"/>
    <p:sldId id="579" r:id="rId91"/>
    <p:sldId id="578" r:id="rId92"/>
    <p:sldId id="577" r:id="rId93"/>
    <p:sldId id="573" r:id="rId94"/>
    <p:sldId id="572" r:id="rId95"/>
    <p:sldId id="571" r:id="rId96"/>
    <p:sldId id="582" r:id="rId97"/>
    <p:sldId id="583" r:id="rId98"/>
    <p:sldId id="435" r:id="rId9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FF00"/>
    <a:srgbClr val="FF00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نمط فاتح 3 - تميي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نمط فاتح 2 - تميي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نمط فاتح 1 - تميي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النمط الفات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نمط فاتح 3 - تميي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نمط فاتح 3 - تميي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نمط فاتح 2 - تميي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567" autoAdjust="0"/>
    <p:restoredTop sz="94660"/>
  </p:normalViewPr>
  <p:slideViewPr>
    <p:cSldViewPr>
      <p:cViewPr varScale="1">
        <p:scale>
          <a:sx n="85" d="100"/>
          <a:sy n="85" d="100"/>
        </p:scale>
        <p:origin x="-15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F75C-7AD1-4510-9426-0DBF8736CE02}" type="datetimeFigureOut">
              <a:rPr lang="ar-SA" smtClean="0"/>
              <a:pPr/>
              <a:t>25/05/39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B8EF-B58A-4348-A1DF-C8CD42467AE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F75C-7AD1-4510-9426-0DBF8736CE02}" type="datetimeFigureOut">
              <a:rPr lang="ar-SA" smtClean="0"/>
              <a:pPr/>
              <a:t>25/05/39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B8EF-B58A-4348-A1DF-C8CD42467AE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F75C-7AD1-4510-9426-0DBF8736CE02}" type="datetimeFigureOut">
              <a:rPr lang="ar-SA" smtClean="0"/>
              <a:pPr/>
              <a:t>25/05/39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B8EF-B58A-4348-A1DF-C8CD42467AE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F75C-7AD1-4510-9426-0DBF8736CE02}" type="datetimeFigureOut">
              <a:rPr lang="ar-SA" smtClean="0"/>
              <a:pPr/>
              <a:t>25/05/39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B8EF-B58A-4348-A1DF-C8CD42467AE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F75C-7AD1-4510-9426-0DBF8736CE02}" type="datetimeFigureOut">
              <a:rPr lang="ar-SA" smtClean="0"/>
              <a:pPr/>
              <a:t>25/05/39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B8EF-B58A-4348-A1DF-C8CD42467AE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F75C-7AD1-4510-9426-0DBF8736CE02}" type="datetimeFigureOut">
              <a:rPr lang="ar-SA" smtClean="0"/>
              <a:pPr/>
              <a:t>25/05/39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B8EF-B58A-4348-A1DF-C8CD42467AE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F75C-7AD1-4510-9426-0DBF8736CE02}" type="datetimeFigureOut">
              <a:rPr lang="ar-SA" smtClean="0"/>
              <a:pPr/>
              <a:t>25/05/39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B8EF-B58A-4348-A1DF-C8CD42467AE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F75C-7AD1-4510-9426-0DBF8736CE02}" type="datetimeFigureOut">
              <a:rPr lang="ar-SA" smtClean="0"/>
              <a:pPr/>
              <a:t>25/05/39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B8EF-B58A-4348-A1DF-C8CD42467AE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F75C-7AD1-4510-9426-0DBF8736CE02}" type="datetimeFigureOut">
              <a:rPr lang="ar-SA" smtClean="0"/>
              <a:pPr/>
              <a:t>25/05/39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B8EF-B58A-4348-A1DF-C8CD42467AE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F75C-7AD1-4510-9426-0DBF8736CE02}" type="datetimeFigureOut">
              <a:rPr lang="ar-SA" smtClean="0"/>
              <a:pPr/>
              <a:t>25/05/39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B8EF-B58A-4348-A1DF-C8CD42467AE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F75C-7AD1-4510-9426-0DBF8736CE02}" type="datetimeFigureOut">
              <a:rPr lang="ar-SA" smtClean="0"/>
              <a:pPr/>
              <a:t>25/05/39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B8EF-B58A-4348-A1DF-C8CD42467AE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BF75C-7AD1-4510-9426-0DBF8736CE02}" type="datetimeFigureOut">
              <a:rPr lang="ar-SA" smtClean="0"/>
              <a:pPr/>
              <a:t>25/05/39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3B8EF-B58A-4348-A1DF-C8CD42467AEE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ar-SA" sz="4800" dirty="0" smtClean="0">
                <a:solidFill>
                  <a:schemeClr val="tx2"/>
                </a:solidFill>
                <a:ea typeface="Times New Roman"/>
                <a:cs typeface="PT Bold Heading" panose="02010400000000000000" pitchFamily="2" charset="-78"/>
              </a:rPr>
              <a:t>1 – 3 البكتيريا</a:t>
            </a:r>
            <a:endParaRPr lang="en-US" sz="4000" dirty="0">
              <a:solidFill>
                <a:schemeClr val="tx2"/>
              </a:solidFill>
              <a:ea typeface="Calibri"/>
              <a:cs typeface="PT Bold Heading" panose="02010400000000000000" pitchFamily="2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000" dirty="0" smtClean="0">
                <a:solidFill>
                  <a:schemeClr val="tx2"/>
                </a:solidFill>
              </a:rPr>
              <a:t>الأهداف التدريسية</a:t>
            </a:r>
            <a:endParaRPr lang="en-US" sz="4000" dirty="0" smtClean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76" y="1600200"/>
            <a:ext cx="6908048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000" dirty="0" smtClean="0">
                <a:solidFill>
                  <a:schemeClr val="tx2"/>
                </a:solidFill>
              </a:rPr>
              <a:t>المفردات السابقة</a:t>
            </a:r>
            <a:endParaRPr lang="ar-SA" sz="4000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2858294"/>
            <a:ext cx="7124700" cy="2009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000" dirty="0" smtClean="0">
                <a:solidFill>
                  <a:schemeClr val="tx2"/>
                </a:solidFill>
              </a:rPr>
              <a:t>المفردات الجديدة</a:t>
            </a:r>
            <a:endParaRPr lang="ar-SA" sz="4000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351" y="1600200"/>
            <a:ext cx="3415297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000" dirty="0" smtClean="0">
                <a:solidFill>
                  <a:schemeClr val="accent6">
                    <a:lumMod val="75000"/>
                  </a:schemeClr>
                </a:solidFill>
              </a:rPr>
              <a:t>نشاط 2</a:t>
            </a:r>
            <a:endParaRPr lang="ar-SA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r-SA" dirty="0" smtClean="0">
                <a:solidFill>
                  <a:schemeClr val="accent6">
                    <a:lumMod val="75000"/>
                  </a:schemeClr>
                </a:solidFill>
                <a:latin typeface="Lotus-Bold"/>
                <a:cs typeface="+mj-cs"/>
              </a:rPr>
              <a:t>بعد تصفح </a:t>
            </a:r>
            <a:r>
              <a:rPr lang="ar-SA" dirty="0" smtClean="0">
                <a:solidFill>
                  <a:schemeClr val="accent6">
                    <a:lumMod val="75000"/>
                  </a:schemeClr>
                </a:solidFill>
                <a:latin typeface="Lotus-Bold"/>
                <a:cs typeface="+mj-cs"/>
              </a:rPr>
              <a:t>القسم </a:t>
            </a:r>
            <a:r>
              <a:rPr lang="ar-SA" dirty="0" smtClean="0">
                <a:solidFill>
                  <a:schemeClr val="accent6">
                    <a:lumMod val="75000"/>
                  </a:schemeClr>
                </a:solidFill>
                <a:latin typeface="Lotus-Bold"/>
                <a:cs typeface="+mj-cs"/>
              </a:rPr>
              <a:t>من </a:t>
            </a:r>
            <a:r>
              <a:rPr lang="ar-SA" dirty="0">
                <a:solidFill>
                  <a:schemeClr val="accent6">
                    <a:lumMod val="75000"/>
                  </a:schemeClr>
                </a:solidFill>
                <a:latin typeface="Lotus-Bold"/>
                <a:cs typeface="+mj-cs"/>
              </a:rPr>
              <a:t>هذا </a:t>
            </a:r>
            <a:r>
              <a:rPr lang="ar-SA" dirty="0" smtClean="0">
                <a:solidFill>
                  <a:schemeClr val="accent6">
                    <a:lumMod val="75000"/>
                  </a:schemeClr>
                </a:solidFill>
                <a:latin typeface="Lotus-Bold"/>
                <a:cs typeface="+mj-cs"/>
              </a:rPr>
              <a:t>الفصل ، </a:t>
            </a:r>
            <a:r>
              <a:rPr lang="ar-SA" dirty="0">
                <a:solidFill>
                  <a:schemeClr val="accent6">
                    <a:lumMod val="75000"/>
                  </a:schemeClr>
                </a:solidFill>
                <a:latin typeface="Lotus-Bold"/>
                <a:cs typeface="+mj-cs"/>
              </a:rPr>
              <a:t>واكتب حقيقتين اكتشفتهما خلال تصفحك لهذا </a:t>
            </a:r>
            <a:r>
              <a:rPr lang="ar-SA" dirty="0" smtClean="0">
                <a:solidFill>
                  <a:schemeClr val="accent6">
                    <a:lumMod val="75000"/>
                  </a:schemeClr>
                </a:solidFill>
                <a:latin typeface="Lotus-Bold"/>
                <a:cs typeface="+mj-cs"/>
              </a:rPr>
              <a:t>الجزء .</a:t>
            </a:r>
            <a:endParaRPr lang="ar-SA" dirty="0">
              <a:solidFill>
                <a:schemeClr val="accent6">
                  <a:lumMod val="75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34646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1F497D"/>
                </a:solidFill>
                <a:ea typeface="+mn-ea"/>
              </a:rPr>
              <a:t>تصفح القسم 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1 – 3 </a:t>
            </a:r>
            <a:r>
              <a:rPr lang="ar-SA" sz="3200" dirty="0">
                <a:solidFill>
                  <a:srgbClr val="1F497D"/>
                </a:solidFill>
                <a:ea typeface="+mn-ea"/>
              </a:rPr>
              <a:t>ص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 62 – 72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42" y="1600200"/>
            <a:ext cx="3282916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874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1F497D"/>
                </a:solidFill>
                <a:ea typeface="+mn-ea"/>
              </a:rPr>
              <a:t>تصفح القسم 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1 – 3 </a:t>
            </a:r>
            <a:r>
              <a:rPr lang="ar-SA" sz="3200" dirty="0">
                <a:solidFill>
                  <a:srgbClr val="1F497D"/>
                </a:solidFill>
                <a:ea typeface="+mn-ea"/>
              </a:rPr>
              <a:t>ص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 62 – 72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FF0000"/>
                </a:solidFill>
                <a:ea typeface="Times New Roman"/>
                <a:cs typeface="Times New Roman"/>
              </a:rPr>
              <a:t>مملكة البدائيات /</a:t>
            </a:r>
            <a:r>
              <a:rPr lang="ar-SA" dirty="0">
                <a:solidFill>
                  <a:srgbClr val="000000"/>
                </a:solidFill>
                <a:ea typeface="Times New Roman"/>
                <a:cs typeface="Times New Roman"/>
              </a:rPr>
              <a:t> تعيش في البيئات القاسية و تسمى احيانا المحبة للظروف القاسية . و تتشابه مع حقيقية النواة في بروتينات السيتوبلازم و الهستونات . تعيش في بيئات ساخنة حمضية مثل ينابيع المياه الكبريتية الساخنة و الفوهات الساخنة في قاع المحيط و حول البراكين و تعيش في درجة حرارة فوق 80 درجة مئوية و رقم هيدروجيني (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PH</a:t>
            </a:r>
            <a:r>
              <a:rPr lang="ar-SA" dirty="0">
                <a:solidFill>
                  <a:srgbClr val="000000"/>
                </a:solidFill>
                <a:ea typeface="Times New Roman"/>
                <a:cs typeface="Times New Roman"/>
              </a:rPr>
              <a:t> ) يتراوح بين 1 و 2 و بعضها لا تتحمل درجة حرارة اقل من 55 درجة مئوية و بعضها لا هوائية أي تموت في وجود الاكسيجين و تعيش في وسط مالح وهي المحبة للملوحة هوائية و بعضها يقوم بالبناء الضوئي باستخدام البروتين . </a:t>
            </a:r>
            <a:endParaRPr lang="en-US" sz="2400" dirty="0">
              <a:ea typeface="Calibri"/>
              <a:cs typeface="Arial"/>
            </a:endParaRPr>
          </a:p>
          <a:p>
            <a:endParaRPr lang="ar-S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24744"/>
            <a:ext cx="3811538" cy="10470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737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1F497D"/>
                </a:solidFill>
                <a:ea typeface="+mn-ea"/>
              </a:rPr>
              <a:t>تصفح القسم 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1 – 3 </a:t>
            </a:r>
            <a:r>
              <a:rPr lang="ar-SA" sz="3200" dirty="0">
                <a:solidFill>
                  <a:srgbClr val="1F497D"/>
                </a:solidFill>
                <a:ea typeface="+mn-ea"/>
              </a:rPr>
              <a:t>ص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 62 – 72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287413"/>
            <a:ext cx="8229600" cy="3373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dirty="0">
                <a:solidFill>
                  <a:srgbClr val="FF0000"/>
                </a:solidFill>
                <a:ea typeface="Times New Roman"/>
                <a:cs typeface="Times New Roman"/>
              </a:rPr>
              <a:t>مملكة البكتيريا /</a:t>
            </a:r>
            <a:r>
              <a:rPr lang="ar-SA" dirty="0">
                <a:solidFill>
                  <a:srgbClr val="000000"/>
                </a:solidFill>
                <a:ea typeface="Times New Roman"/>
                <a:cs typeface="Times New Roman"/>
              </a:rPr>
              <a:t> توجد في كل مكان ماعدا البيئات القاسية </a:t>
            </a:r>
            <a:endParaRPr lang="ar-SA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marL="0" indent="0">
              <a:buNone/>
            </a:pPr>
            <a:r>
              <a:rPr lang="ar-SA" dirty="0" smtClean="0">
                <a:solidFill>
                  <a:srgbClr val="000000"/>
                </a:solidFill>
                <a:ea typeface="Times New Roman"/>
                <a:cs typeface="Times New Roman"/>
              </a:rPr>
              <a:t>( </a:t>
            </a:r>
            <a:r>
              <a:rPr lang="ar-SA" dirty="0">
                <a:solidFill>
                  <a:srgbClr val="000000"/>
                </a:solidFill>
                <a:ea typeface="Times New Roman"/>
                <a:cs typeface="Times New Roman"/>
              </a:rPr>
              <a:t>عكس البدائية )  و لها جدار خلوي يحتوي على ببتيدوجلايكان ( عكس البدائية )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  </a:t>
            </a:r>
            <a:r>
              <a:rPr lang="ar-SA" dirty="0">
                <a:solidFill>
                  <a:srgbClr val="000000"/>
                </a:solidFill>
                <a:latin typeface="Times New Roman"/>
                <a:ea typeface="Times New Roman"/>
              </a:rPr>
              <a:t>و لبعضها القدرة على القيام بعملية البناء الضوئي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 .</a:t>
            </a:r>
            <a:b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endParaRPr lang="ar-S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24744"/>
            <a:ext cx="3811538" cy="10470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992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1F497D"/>
                </a:solidFill>
                <a:ea typeface="+mn-ea"/>
              </a:rPr>
              <a:t>تصفح القسم 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1 – 3 </a:t>
            </a:r>
            <a:r>
              <a:rPr lang="ar-SA" sz="3200" dirty="0">
                <a:solidFill>
                  <a:srgbClr val="1F497D"/>
                </a:solidFill>
                <a:ea typeface="+mn-ea"/>
              </a:rPr>
              <a:t>ص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 62 – 72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10460"/>
            <a:ext cx="8229600" cy="4042876"/>
          </a:xfrm>
          <a:prstGeom prst="rect">
            <a:avLst/>
          </a:prstGeom>
          <a:ln w="88900" cap="sq" cmpd="thickThin">
            <a:solidFill>
              <a:schemeClr val="accent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24744"/>
            <a:ext cx="3811538" cy="10470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604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1F497D"/>
                </a:solidFill>
                <a:ea typeface="+mn-ea"/>
              </a:rPr>
              <a:t>تصفح القسم 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1 – 3 </a:t>
            </a:r>
            <a:r>
              <a:rPr lang="ar-SA" sz="3200" dirty="0">
                <a:solidFill>
                  <a:srgbClr val="1F497D"/>
                </a:solidFill>
                <a:ea typeface="+mn-ea"/>
              </a:rPr>
              <a:t>ص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 62 – 72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2549996"/>
            <a:ext cx="5010150" cy="3543300"/>
          </a:xfrm>
          <a:prstGeom prst="rect">
            <a:avLst/>
          </a:prstGeom>
          <a:ln w="88900" cap="sq" cmpd="thickThin">
            <a:solidFill>
              <a:schemeClr val="accent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24744"/>
            <a:ext cx="3811538" cy="10470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84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1F497D"/>
                </a:solidFill>
                <a:ea typeface="+mn-ea"/>
              </a:rPr>
              <a:t>تصفح القسم 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1 – 3 </a:t>
            </a:r>
            <a:r>
              <a:rPr lang="ar-SA" sz="3200" dirty="0">
                <a:solidFill>
                  <a:srgbClr val="1F497D"/>
                </a:solidFill>
                <a:ea typeface="+mn-ea"/>
              </a:rPr>
              <a:t>ص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 62 – 72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24744"/>
            <a:ext cx="3811538" cy="10470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431" y="1855365"/>
            <a:ext cx="5022825" cy="4525963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873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960240"/>
            <a:ext cx="8229600" cy="49251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ar-SA" sz="2800" dirty="0" smtClean="0">
                <a:ea typeface="+mj-ea"/>
                <a:cs typeface="Times New Roman"/>
              </a:rPr>
              <a:t>شرح </a:t>
            </a:r>
            <a:r>
              <a:rPr lang="ar-SA" sz="2800" dirty="0">
                <a:ea typeface="+mj-ea"/>
                <a:cs typeface="Times New Roman"/>
              </a:rPr>
              <a:t>مختصر </a:t>
            </a:r>
            <a:r>
              <a:rPr lang="ar-SA" sz="2800" dirty="0" smtClean="0">
                <a:ea typeface="+mj-ea"/>
                <a:cs typeface="Times New Roman"/>
              </a:rPr>
              <a:t>عن تنفيذ الدرس</a:t>
            </a:r>
          </a:p>
          <a:p>
            <a:pPr marL="0" indent="0" algn="ctr">
              <a:buNone/>
            </a:pPr>
            <a:endParaRPr lang="ar-SA" sz="2000" dirty="0" smtClean="0">
              <a:ea typeface="+mj-ea"/>
              <a:cs typeface="Times New Roman"/>
            </a:endParaRPr>
          </a:p>
          <a:p>
            <a:pPr marL="0" indent="0" algn="ctr">
              <a:buNone/>
            </a:pPr>
            <a:r>
              <a:rPr lang="ar-SA" sz="2000" dirty="0" smtClean="0">
                <a:solidFill>
                  <a:srgbClr val="FF0000"/>
                </a:solidFill>
              </a:rPr>
              <a:t>نستخدم في هذا الدرس استراتيجية جدول التعلم .</a:t>
            </a:r>
          </a:p>
          <a:p>
            <a:pPr marL="0" indent="0">
              <a:buNone/>
            </a:pPr>
            <a:r>
              <a:rPr lang="ar-SA" sz="2000" dirty="0" smtClean="0"/>
              <a:t>بالإضافة إلى ما يلي :</a:t>
            </a:r>
          </a:p>
          <a:p>
            <a:pPr marL="0" lvl="0" indent="0">
              <a:buNone/>
            </a:pPr>
            <a:r>
              <a:rPr lang="ar-SA" sz="2000" dirty="0" smtClean="0"/>
              <a:t>1 / استخدام طريقة الفصل المقلوب حيث يقوم الطلاب بمشاهدة </a:t>
            </a:r>
            <a:r>
              <a:rPr lang="ar-SA" sz="2000" dirty="0"/>
              <a:t>تفاصيل الدرس في </a:t>
            </a:r>
            <a:r>
              <a:rPr lang="ar-SA" sz="2000" dirty="0" smtClean="0"/>
              <a:t>قناة  </a:t>
            </a:r>
            <a:r>
              <a:rPr lang="en-US" sz="2000" dirty="0" smtClean="0"/>
              <a:t>biology2030ksa</a:t>
            </a:r>
            <a:r>
              <a:rPr lang="ar-SA" sz="2000" dirty="0" smtClean="0"/>
              <a:t>@ في التيليجرام  ( تحضير الدرس في المنزل ) .</a:t>
            </a:r>
            <a:endParaRPr lang="ar-SA" sz="2000" dirty="0"/>
          </a:p>
          <a:p>
            <a:pPr marL="0" indent="0">
              <a:buNone/>
            </a:pPr>
            <a:r>
              <a:rPr lang="ar-SA" sz="2000" dirty="0" smtClean="0"/>
              <a:t>2 / </a:t>
            </a:r>
            <a:r>
              <a:rPr lang="ar-SA" sz="2000" dirty="0"/>
              <a:t>الاستماع لشرح </a:t>
            </a:r>
            <a:r>
              <a:rPr lang="ar-SA" sz="2000" dirty="0" smtClean="0"/>
              <a:t>الدرس و تدوين المعلومات و المشاركة في النقاش المفتوح .</a:t>
            </a:r>
          </a:p>
          <a:p>
            <a:pPr marL="0" indent="0">
              <a:buNone/>
            </a:pPr>
            <a:r>
              <a:rPr lang="ar-SA" sz="2000" dirty="0" smtClean="0"/>
              <a:t>3 / مشاركة الطلاب في تنفيذ الأنشطة لكل هدف على السبورة .</a:t>
            </a:r>
          </a:p>
          <a:p>
            <a:pPr marL="0" indent="0">
              <a:buNone/>
            </a:pPr>
            <a:r>
              <a:rPr lang="ar-SA" sz="2000" dirty="0" smtClean="0"/>
              <a:t>4 / حل اسئلة التقويم و الاختبار المقنن و أسئلة التحصيلي التي وردت في هذا الدرس .</a:t>
            </a:r>
          </a:p>
          <a:p>
            <a:pPr marL="0" indent="0">
              <a:buNone/>
            </a:pPr>
            <a:r>
              <a:rPr lang="ar-SA" sz="2000" dirty="0" smtClean="0"/>
              <a:t>5 / تنفذ حصة عملي على هذا الدرس إن توفرت المواد .</a:t>
            </a:r>
          </a:p>
          <a:p>
            <a:pPr marL="0" indent="0">
              <a:buNone/>
            </a:pPr>
            <a:endParaRPr lang="ar-SA" sz="2000" dirty="0" smtClean="0"/>
          </a:p>
          <a:p>
            <a:pPr marL="0" indent="0" algn="l">
              <a:buNone/>
            </a:pPr>
            <a:r>
              <a:rPr lang="ar-SA" sz="2000" dirty="0" smtClean="0"/>
              <a:t>إعداد المعلم / عصام أحمد الأسدي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73112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7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1F497D"/>
                </a:solidFill>
                <a:ea typeface="+mn-ea"/>
              </a:rPr>
              <a:t>تصفح القسم 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1 – 3 </a:t>
            </a:r>
            <a:r>
              <a:rPr lang="ar-SA" sz="3200" dirty="0">
                <a:solidFill>
                  <a:srgbClr val="1F497D"/>
                </a:solidFill>
                <a:ea typeface="+mn-ea"/>
              </a:rPr>
              <a:t>ص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 62 – 72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588" y="1600200"/>
            <a:ext cx="4780823" cy="4525963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24744"/>
            <a:ext cx="3811538" cy="10470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873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1F497D"/>
                </a:solidFill>
                <a:ea typeface="+mn-ea"/>
              </a:rPr>
              <a:t>تصفح القسم 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1 – 3 </a:t>
            </a:r>
            <a:r>
              <a:rPr lang="ar-SA" sz="3200" dirty="0">
                <a:solidFill>
                  <a:srgbClr val="1F497D"/>
                </a:solidFill>
                <a:ea typeface="+mn-ea"/>
              </a:rPr>
              <a:t>ص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 62 – 72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2124869"/>
            <a:ext cx="5295900" cy="3476625"/>
          </a:xfrm>
          <a:prstGeom prst="rect">
            <a:avLst/>
          </a:prstGeom>
          <a:ln w="88900" cap="sq" cmpd="thickThin">
            <a:solidFill>
              <a:schemeClr val="accent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873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4000" dirty="0">
                <a:solidFill>
                  <a:srgbClr val="F79646">
                    <a:lumMod val="75000"/>
                  </a:srgbClr>
                </a:solidFill>
              </a:rPr>
              <a:t>نشاط </a:t>
            </a:r>
            <a:r>
              <a:rPr lang="ar-SA" sz="4000" dirty="0" smtClean="0">
                <a:solidFill>
                  <a:srgbClr val="F79646">
                    <a:lumMod val="75000"/>
                  </a:srgbClr>
                </a:solidFill>
              </a:rPr>
              <a:t>3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SA" dirty="0" smtClean="0">
                <a:solidFill>
                  <a:schemeClr val="accent6">
                    <a:lumMod val="75000"/>
                  </a:schemeClr>
                </a:solidFill>
                <a:latin typeface="Lotus-Bold"/>
              </a:rPr>
              <a:t>لخص ثلاثة </a:t>
            </a:r>
            <a:r>
              <a:rPr lang="ar-SA" dirty="0">
                <a:solidFill>
                  <a:schemeClr val="accent6">
                    <a:lumMod val="75000"/>
                  </a:schemeClr>
                </a:solidFill>
                <a:latin typeface="Lotus-Bold"/>
              </a:rPr>
              <a:t>أنواع من البيئات يمكن أن توجد فيها البدائيات.</a:t>
            </a:r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552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96493"/>
            <a:ext cx="8229600" cy="2733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048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1F497D"/>
                </a:solidFill>
                <a:ea typeface="+mn-ea"/>
              </a:rPr>
              <a:t>تصفح القسم 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1 – 3 </a:t>
            </a:r>
            <a:r>
              <a:rPr lang="ar-SA" sz="3200" dirty="0">
                <a:solidFill>
                  <a:srgbClr val="1F497D"/>
                </a:solidFill>
                <a:ea typeface="+mn-ea"/>
              </a:rPr>
              <a:t>ص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 62 – 72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261" y="1600200"/>
            <a:ext cx="6441478" cy="4525963"/>
          </a:xfrm>
          <a:prstGeom prst="rect">
            <a:avLst/>
          </a:prstGeom>
          <a:ln w="88900" cap="sq" cmpd="thickThin">
            <a:solidFill>
              <a:schemeClr val="accent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1030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1F497D"/>
                </a:solidFill>
                <a:ea typeface="+mn-ea"/>
              </a:rPr>
              <a:t>تصفح القسم 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1 – 3 </a:t>
            </a:r>
            <a:r>
              <a:rPr lang="ar-SA" sz="3200" dirty="0">
                <a:solidFill>
                  <a:srgbClr val="1F497D"/>
                </a:solidFill>
                <a:ea typeface="+mn-ea"/>
              </a:rPr>
              <a:t>ص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 62 – 72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7" y="2677319"/>
            <a:ext cx="4962525" cy="2371725"/>
          </a:xfrm>
          <a:prstGeom prst="rect">
            <a:avLst/>
          </a:prstGeom>
          <a:ln w="88900" cap="sq" cmpd="thickThin">
            <a:solidFill>
              <a:schemeClr val="accent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118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1F497D"/>
                </a:solidFill>
                <a:ea typeface="+mn-ea"/>
              </a:rPr>
              <a:t>تصفح القسم 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1 – 3 </a:t>
            </a:r>
            <a:r>
              <a:rPr lang="ar-SA" sz="3200" dirty="0">
                <a:solidFill>
                  <a:srgbClr val="1F497D"/>
                </a:solidFill>
                <a:ea typeface="+mn-ea"/>
              </a:rPr>
              <a:t>ص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 62 – 72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FF0000"/>
                </a:solidFill>
                <a:ea typeface="Calibri"/>
                <a:cs typeface="Times New Roman"/>
              </a:rPr>
              <a:t>تركيب البدائيات /</a:t>
            </a:r>
            <a:r>
              <a:rPr lang="ar-SA" dirty="0">
                <a:ea typeface="Calibri"/>
                <a:cs typeface="Times New Roman"/>
              </a:rPr>
              <a:t> وحيدة الخلية تحاوي على DNA و الرايبوسومات و لا تحتوي على غشاء نووي و لها بعض العضيات لا يحيط بها أغشية و تتركب من ما يلي </a:t>
            </a:r>
            <a:r>
              <a:rPr lang="ar-SA" dirty="0" smtClean="0">
                <a:ea typeface="Calibri"/>
                <a:cs typeface="Times New Roman"/>
              </a:rPr>
              <a:t>:</a:t>
            </a:r>
            <a:endParaRPr lang="en-US" sz="2400" dirty="0">
              <a:ea typeface="Calibri"/>
              <a:cs typeface="Arial"/>
            </a:endParaRPr>
          </a:p>
          <a:p>
            <a:endParaRPr lang="ar-S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29000"/>
            <a:ext cx="3894385" cy="2736304"/>
          </a:xfrm>
          <a:prstGeom prst="rect">
            <a:avLst/>
          </a:prstGeom>
          <a:ln w="88900" cap="sq" cmpd="thickThin">
            <a:solidFill>
              <a:schemeClr val="accent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7863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1F497D"/>
                </a:solidFill>
                <a:ea typeface="+mn-ea"/>
              </a:rPr>
              <a:t>تصفح القسم 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1 – 3 </a:t>
            </a:r>
            <a:r>
              <a:rPr lang="ar-SA" sz="3200" dirty="0">
                <a:solidFill>
                  <a:srgbClr val="1F497D"/>
                </a:solidFill>
                <a:ea typeface="+mn-ea"/>
              </a:rPr>
              <a:t>ص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 62 – 72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ar-SA" dirty="0" smtClean="0">
                <a:solidFill>
                  <a:srgbClr val="1F497D"/>
                </a:solidFill>
                <a:ea typeface="Calibri"/>
                <a:cs typeface="Times New Roman"/>
              </a:rPr>
              <a:t>الكروموسومات </a:t>
            </a:r>
            <a:r>
              <a:rPr lang="ar-SA" dirty="0">
                <a:solidFill>
                  <a:srgbClr val="1F497D"/>
                </a:solidFill>
                <a:ea typeface="Calibri"/>
                <a:cs typeface="Times New Roman"/>
              </a:rPr>
              <a:t>/</a:t>
            </a:r>
            <a:r>
              <a:rPr lang="ar-SA" dirty="0">
                <a:ea typeface="Calibri"/>
                <a:cs typeface="Times New Roman"/>
              </a:rPr>
              <a:t> </a:t>
            </a:r>
            <a:endParaRPr lang="ar-SA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 smtClean="0">
                <a:ea typeface="Calibri"/>
                <a:cs typeface="Times New Roman"/>
              </a:rPr>
              <a:t>تقع </a:t>
            </a:r>
            <a:r>
              <a:rPr lang="ar-SA" dirty="0">
                <a:ea typeface="Calibri"/>
                <a:cs typeface="Times New Roman"/>
              </a:rPr>
              <a:t>جيناتها على </a:t>
            </a:r>
            <a:endParaRPr lang="ar-SA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 smtClean="0">
                <a:ea typeface="Calibri"/>
                <a:cs typeface="Times New Roman"/>
              </a:rPr>
              <a:t>كروموسوم </a:t>
            </a:r>
            <a:r>
              <a:rPr lang="ar-SA" dirty="0">
                <a:ea typeface="Calibri"/>
                <a:cs typeface="Times New Roman"/>
              </a:rPr>
              <a:t>حلقي </a:t>
            </a:r>
            <a:endParaRPr lang="ar-SA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 smtClean="0">
                <a:ea typeface="Calibri"/>
                <a:cs typeface="Times New Roman"/>
              </a:rPr>
              <a:t>كبير </a:t>
            </a:r>
            <a:r>
              <a:rPr lang="ar-SA" dirty="0">
                <a:ea typeface="Calibri"/>
                <a:cs typeface="Times New Roman"/>
              </a:rPr>
              <a:t>في منطقة </a:t>
            </a:r>
            <a:endParaRPr lang="ar-SA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 smtClean="0">
                <a:ea typeface="Calibri"/>
                <a:cs typeface="Times New Roman"/>
              </a:rPr>
              <a:t>تسمى </a:t>
            </a:r>
            <a:r>
              <a:rPr lang="ar-SA" dirty="0">
                <a:ea typeface="Calibri"/>
                <a:cs typeface="Times New Roman"/>
              </a:rPr>
              <a:t>نظير النواة , </a:t>
            </a:r>
            <a:endParaRPr lang="ar-SA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 smtClean="0">
                <a:ea typeface="Calibri"/>
                <a:cs typeface="Times New Roman"/>
              </a:rPr>
              <a:t>و </a:t>
            </a:r>
            <a:r>
              <a:rPr lang="ar-SA" dirty="0">
                <a:ea typeface="Calibri"/>
                <a:cs typeface="Times New Roman"/>
              </a:rPr>
              <a:t>يوجد قطع </a:t>
            </a:r>
            <a:endParaRPr lang="ar-SA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 smtClean="0">
                <a:ea typeface="Calibri"/>
                <a:cs typeface="Times New Roman"/>
              </a:rPr>
              <a:t>صغيرة </a:t>
            </a:r>
            <a:r>
              <a:rPr lang="ar-SA" dirty="0">
                <a:ea typeface="Calibri"/>
                <a:cs typeface="Times New Roman"/>
              </a:rPr>
              <a:t>من DNA </a:t>
            </a:r>
            <a:endParaRPr lang="ar-SA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 smtClean="0">
                <a:ea typeface="Calibri"/>
                <a:cs typeface="Times New Roman"/>
              </a:rPr>
              <a:t>تسمى </a:t>
            </a:r>
            <a:r>
              <a:rPr lang="ar-SA" dirty="0">
                <a:ea typeface="Calibri"/>
                <a:cs typeface="Times New Roman"/>
              </a:rPr>
              <a:t>البلازميد .</a:t>
            </a:r>
            <a:endParaRPr lang="en-US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>
                <a:ea typeface="Calibri"/>
                <a:cs typeface="Times New Roman"/>
              </a:rPr>
              <a:t> </a:t>
            </a:r>
            <a:endParaRPr lang="en-US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endParaRPr lang="en-US" sz="2400" dirty="0">
              <a:ea typeface="Calibri"/>
              <a:cs typeface="Arial"/>
            </a:endParaRPr>
          </a:p>
          <a:p>
            <a:endParaRPr lang="ar-S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07" y="1844824"/>
            <a:ext cx="5636610" cy="3960440"/>
          </a:xfrm>
          <a:prstGeom prst="rect">
            <a:avLst/>
          </a:prstGeom>
          <a:ln w="88900" cap="sq" cmpd="thickThin">
            <a:solidFill>
              <a:schemeClr val="accent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7588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1F497D"/>
                </a:solidFill>
                <a:ea typeface="+mn-ea"/>
              </a:rPr>
              <a:t>تصفح القسم 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1 – 3 </a:t>
            </a:r>
            <a:r>
              <a:rPr lang="ar-SA" sz="3200" dirty="0">
                <a:solidFill>
                  <a:srgbClr val="1F497D"/>
                </a:solidFill>
                <a:ea typeface="+mn-ea"/>
              </a:rPr>
              <a:t>ص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 62 – 72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215405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1F497D"/>
                </a:solidFill>
                <a:ea typeface="Calibri"/>
                <a:cs typeface="Times New Roman"/>
              </a:rPr>
              <a:t>المحفظة /</a:t>
            </a:r>
            <a:r>
              <a:rPr lang="ar-SA" dirty="0">
                <a:ea typeface="Calibri"/>
                <a:cs typeface="Times New Roman"/>
              </a:rPr>
              <a:t> طبقة من </a:t>
            </a:r>
            <a:endParaRPr lang="ar-SA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 smtClean="0">
                <a:ea typeface="Calibri"/>
                <a:cs typeface="Times New Roman"/>
              </a:rPr>
              <a:t>السكريات </a:t>
            </a:r>
            <a:r>
              <a:rPr lang="ar-SA" dirty="0">
                <a:ea typeface="Calibri"/>
                <a:cs typeface="Times New Roman"/>
              </a:rPr>
              <a:t>المتعددة حول </a:t>
            </a:r>
            <a:endParaRPr lang="ar-SA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 smtClean="0">
                <a:ea typeface="Calibri"/>
                <a:cs typeface="Times New Roman"/>
              </a:rPr>
              <a:t>الجدار </a:t>
            </a:r>
            <a:r>
              <a:rPr lang="ar-SA" dirty="0">
                <a:ea typeface="Calibri"/>
                <a:cs typeface="Times New Roman"/>
              </a:rPr>
              <a:t>الخلوي تعمل على </a:t>
            </a:r>
            <a:endParaRPr lang="ar-SA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 smtClean="0">
                <a:ea typeface="Calibri"/>
                <a:cs typeface="Times New Roman"/>
              </a:rPr>
              <a:t>حماية </a:t>
            </a:r>
            <a:r>
              <a:rPr lang="ar-SA" dirty="0">
                <a:ea typeface="Calibri"/>
                <a:cs typeface="Times New Roman"/>
              </a:rPr>
              <a:t>الخلية من الجفاف </a:t>
            </a:r>
            <a:endParaRPr lang="ar-SA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 smtClean="0">
                <a:ea typeface="Calibri"/>
                <a:cs typeface="Times New Roman"/>
              </a:rPr>
              <a:t>و </a:t>
            </a:r>
            <a:r>
              <a:rPr lang="ar-SA" dirty="0">
                <a:ea typeface="Calibri"/>
                <a:cs typeface="Times New Roman"/>
              </a:rPr>
              <a:t>حمايتها من كريات الدم </a:t>
            </a:r>
            <a:endParaRPr lang="ar-SA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 smtClean="0">
                <a:ea typeface="Calibri"/>
                <a:cs typeface="Times New Roman"/>
              </a:rPr>
              <a:t>البيضاء </a:t>
            </a:r>
            <a:r>
              <a:rPr lang="ar-SA" dirty="0">
                <a:ea typeface="Calibri"/>
                <a:cs typeface="Times New Roman"/>
              </a:rPr>
              <a:t>و المضادات الحيوية .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endParaRPr lang="ar-S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54" y="1772816"/>
            <a:ext cx="4611772" cy="3240360"/>
          </a:xfrm>
          <a:prstGeom prst="rect">
            <a:avLst/>
          </a:prstGeom>
          <a:ln w="88900" cap="sq" cmpd="thickThin">
            <a:solidFill>
              <a:schemeClr val="accent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68760"/>
            <a:ext cx="3557414" cy="9283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2907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1F497D"/>
                </a:solidFill>
                <a:ea typeface="+mn-ea"/>
              </a:rPr>
              <a:t>تصفح القسم 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1 – 3 </a:t>
            </a:r>
            <a:r>
              <a:rPr lang="ar-SA" sz="3200" dirty="0">
                <a:solidFill>
                  <a:srgbClr val="1F497D"/>
                </a:solidFill>
                <a:ea typeface="+mn-ea"/>
              </a:rPr>
              <a:t>ص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 62 – 72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ar-SA" dirty="0">
                <a:ea typeface="Calibri"/>
                <a:cs typeface="Times New Roman"/>
              </a:rPr>
              <a:t> </a:t>
            </a:r>
            <a:r>
              <a:rPr lang="ar-SA" dirty="0" smtClean="0">
                <a:solidFill>
                  <a:srgbClr val="1F497D"/>
                </a:solidFill>
                <a:ea typeface="Calibri"/>
                <a:cs typeface="Times New Roman"/>
              </a:rPr>
              <a:t>الهدبيات </a:t>
            </a:r>
            <a:r>
              <a:rPr lang="ar-SA" dirty="0">
                <a:solidFill>
                  <a:srgbClr val="1F497D"/>
                </a:solidFill>
                <a:ea typeface="Calibri"/>
                <a:cs typeface="Times New Roman"/>
              </a:rPr>
              <a:t>/</a:t>
            </a:r>
            <a:r>
              <a:rPr lang="ar-SA" dirty="0">
                <a:ea typeface="Calibri"/>
                <a:cs typeface="Times New Roman"/>
              </a:rPr>
              <a:t> تركيب دقيق جدا </a:t>
            </a:r>
            <a:endParaRPr lang="ar-SA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 smtClean="0">
                <a:ea typeface="Calibri"/>
                <a:cs typeface="Times New Roman"/>
              </a:rPr>
              <a:t>يشبه الشعر </a:t>
            </a:r>
            <a:r>
              <a:rPr lang="ar-SA" dirty="0">
                <a:ea typeface="Calibri"/>
                <a:cs typeface="Times New Roman"/>
              </a:rPr>
              <a:t>تساعد الخلية </a:t>
            </a:r>
            <a:endParaRPr lang="ar-SA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 smtClean="0">
                <a:ea typeface="Calibri"/>
                <a:cs typeface="Times New Roman"/>
              </a:rPr>
              <a:t>بالإتصاق </a:t>
            </a:r>
            <a:r>
              <a:rPr lang="ar-SA" dirty="0">
                <a:ea typeface="Calibri"/>
                <a:cs typeface="Times New Roman"/>
              </a:rPr>
              <a:t>بالسطح </a:t>
            </a:r>
            <a:r>
              <a:rPr lang="ar-SA" dirty="0" smtClean="0">
                <a:ea typeface="Calibri"/>
                <a:cs typeface="Times New Roman"/>
              </a:rPr>
              <a:t>و </a:t>
            </a:r>
            <a:r>
              <a:rPr lang="ar-SA" dirty="0">
                <a:ea typeface="Calibri"/>
                <a:cs typeface="Times New Roman"/>
              </a:rPr>
              <a:t>تعمل </a:t>
            </a:r>
            <a:endParaRPr lang="ar-SA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 smtClean="0">
                <a:ea typeface="Calibri"/>
                <a:cs typeface="Times New Roman"/>
              </a:rPr>
              <a:t>كالجسر </a:t>
            </a:r>
            <a:r>
              <a:rPr lang="ar-SA" dirty="0">
                <a:ea typeface="Calibri"/>
                <a:cs typeface="Times New Roman"/>
              </a:rPr>
              <a:t>لنقل المادة الوراثية من </a:t>
            </a:r>
            <a:endParaRPr lang="ar-SA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 smtClean="0">
                <a:ea typeface="Calibri"/>
                <a:cs typeface="Times New Roman"/>
              </a:rPr>
              <a:t>خلية </a:t>
            </a:r>
            <a:r>
              <a:rPr lang="ar-SA" dirty="0">
                <a:ea typeface="Calibri"/>
                <a:cs typeface="Times New Roman"/>
              </a:rPr>
              <a:t>إلى اخر بعملة لتكاثر تسمى الإقتران و بالتالي ينتج نوع جديد يقاوم المضادات الحيوية حيث يتم نقل خاصية مقاومة المضادات الحيوية للخلية الجديدة .</a:t>
            </a:r>
            <a:endParaRPr lang="en-US" sz="2400" dirty="0">
              <a:ea typeface="Calibri"/>
              <a:cs typeface="Arial"/>
            </a:endParaRPr>
          </a:p>
          <a:p>
            <a:endParaRPr lang="ar-S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894385" cy="2736304"/>
          </a:xfrm>
          <a:prstGeom prst="rect">
            <a:avLst/>
          </a:prstGeom>
          <a:ln w="88900" cap="sq" cmpd="thickThin">
            <a:solidFill>
              <a:schemeClr val="accent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68760"/>
            <a:ext cx="3557414" cy="9283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196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تمهيد</a:t>
            </a:r>
            <a:endParaRPr lang="ar-SA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84984"/>
            <a:ext cx="8229600" cy="26789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467544" y="1583619"/>
            <a:ext cx="8208912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ar-SA" sz="2800" dirty="0">
                <a:solidFill>
                  <a:schemeClr val="accent6">
                    <a:lumMod val="75000"/>
                  </a:schemeClr>
                </a:solidFill>
                <a:latin typeface="Lotus-Bold"/>
                <a:cs typeface="Times New Roman"/>
              </a:rPr>
              <a:t>قبل أن تقرأ هذا الفصل ، ما رأيك في العبارات الواردة في الجدول أدناه ؟</a:t>
            </a:r>
          </a:p>
          <a:p>
            <a:pPr lvl="0" algn="ctr">
              <a:spcBef>
                <a:spcPct val="20000"/>
              </a:spcBef>
            </a:pPr>
            <a:r>
              <a:rPr lang="ar-SA" sz="2800" dirty="0">
                <a:solidFill>
                  <a:schemeClr val="accent6">
                    <a:lumMod val="75000"/>
                  </a:schemeClr>
                </a:solidFill>
                <a:latin typeface="Lotus-Light"/>
                <a:cs typeface="Times New Roman"/>
              </a:rPr>
              <a:t>1 / أكتب </a:t>
            </a:r>
            <a:r>
              <a:rPr lang="ar-SA" sz="2800" dirty="0">
                <a:solidFill>
                  <a:schemeClr val="accent6">
                    <a:lumMod val="75000"/>
                  </a:schemeClr>
                </a:solidFill>
                <a:latin typeface="Lotus-Bold"/>
                <a:cs typeface="Times New Roman"/>
              </a:rPr>
              <a:t>م </a:t>
            </a:r>
            <a:r>
              <a:rPr lang="ar-SA" sz="2800" dirty="0">
                <a:solidFill>
                  <a:schemeClr val="accent6">
                    <a:lumMod val="75000"/>
                  </a:schemeClr>
                </a:solidFill>
                <a:latin typeface="Lotus-Light"/>
                <a:cs typeface="Times New Roman"/>
              </a:rPr>
              <a:t>إذا كنت موافقًا على العبارة.</a:t>
            </a:r>
          </a:p>
          <a:p>
            <a:pPr lvl="0" algn="ctr">
              <a:spcBef>
                <a:spcPct val="20000"/>
              </a:spcBef>
            </a:pPr>
            <a:r>
              <a:rPr lang="ar-SA" sz="2800" dirty="0">
                <a:solidFill>
                  <a:schemeClr val="accent6">
                    <a:lumMod val="75000"/>
                  </a:schemeClr>
                </a:solidFill>
                <a:latin typeface="Lotus-Light"/>
                <a:cs typeface="Times New Roman"/>
              </a:rPr>
              <a:t>2 / اكتب </a:t>
            </a:r>
            <a:r>
              <a:rPr lang="ar-SA" sz="2800" dirty="0">
                <a:solidFill>
                  <a:schemeClr val="accent6">
                    <a:lumMod val="75000"/>
                  </a:schemeClr>
                </a:solidFill>
                <a:latin typeface="Lotus-Bold"/>
                <a:cs typeface="Times New Roman"/>
              </a:rPr>
              <a:t>غ </a:t>
            </a:r>
            <a:r>
              <a:rPr lang="ar-SA" sz="2800" dirty="0">
                <a:solidFill>
                  <a:schemeClr val="accent6">
                    <a:lumMod val="75000"/>
                  </a:schemeClr>
                </a:solidFill>
                <a:latin typeface="Lotus-Light"/>
                <a:cs typeface="Times New Roman"/>
              </a:rPr>
              <a:t>إذا كنت غير موافق على العبارة.</a:t>
            </a:r>
            <a:endParaRPr lang="ar-SA" sz="2800" dirty="0">
              <a:solidFill>
                <a:schemeClr val="accent6">
                  <a:lumMod val="75000"/>
                </a:schemeClr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515468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1F497D"/>
                </a:solidFill>
                <a:ea typeface="+mn-ea"/>
              </a:rPr>
              <a:t>تصفح القسم 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1 – 3 </a:t>
            </a:r>
            <a:r>
              <a:rPr lang="ar-SA" sz="3200" dirty="0">
                <a:solidFill>
                  <a:srgbClr val="1F497D"/>
                </a:solidFill>
                <a:ea typeface="+mn-ea"/>
              </a:rPr>
              <a:t>ص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 62 – 72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1F497D"/>
                </a:solidFill>
                <a:ea typeface="Calibri"/>
                <a:cs typeface="Times New Roman"/>
              </a:rPr>
              <a:t>الحركة /</a:t>
            </a:r>
            <a:r>
              <a:rPr lang="ar-SA" dirty="0">
                <a:ea typeface="Calibri"/>
                <a:cs typeface="Times New Roman"/>
              </a:rPr>
              <a:t> تتم بالأسواط نحو </a:t>
            </a:r>
            <a:endParaRPr lang="ar-SA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 smtClean="0">
                <a:ea typeface="Calibri"/>
                <a:cs typeface="Times New Roman"/>
              </a:rPr>
              <a:t>الضوء </a:t>
            </a:r>
            <a:r>
              <a:rPr lang="ar-SA" dirty="0">
                <a:ea typeface="Calibri"/>
                <a:cs typeface="Times New Roman"/>
              </a:rPr>
              <a:t>و مناطق تركيز </a:t>
            </a:r>
            <a:endParaRPr lang="ar-SA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 smtClean="0">
                <a:ea typeface="Calibri"/>
                <a:cs typeface="Times New Roman"/>
              </a:rPr>
              <a:t>الأكسجين الأعلى </a:t>
            </a:r>
            <a:r>
              <a:rPr lang="ar-SA" dirty="0">
                <a:ea typeface="Calibri"/>
                <a:cs typeface="Times New Roman"/>
              </a:rPr>
              <a:t>و تتحرك </a:t>
            </a:r>
            <a:endParaRPr lang="ar-SA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 smtClean="0">
                <a:ea typeface="Calibri"/>
                <a:cs typeface="Times New Roman"/>
              </a:rPr>
              <a:t>بالانزلاق </a:t>
            </a:r>
            <a:r>
              <a:rPr lang="ar-SA" dirty="0">
                <a:ea typeface="Calibri"/>
                <a:cs typeface="Times New Roman"/>
              </a:rPr>
              <a:t>فوق طبقة مخاطية </a:t>
            </a:r>
            <a:r>
              <a:rPr lang="ar-SA" dirty="0" smtClean="0">
                <a:ea typeface="Calibri"/>
                <a:cs typeface="Times New Roman"/>
              </a:rPr>
              <a:t>.</a:t>
            </a:r>
          </a:p>
          <a:p>
            <a:pPr marL="0" indent="0">
              <a:lnSpc>
                <a:spcPct val="115000"/>
              </a:lnSpc>
              <a:buNone/>
            </a:pPr>
            <a:endParaRPr lang="ar-SA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1F497D"/>
                </a:solidFill>
                <a:ea typeface="Calibri"/>
                <a:cs typeface="Times New Roman"/>
              </a:rPr>
              <a:t>الجدار الخلوي /</a:t>
            </a:r>
            <a:r>
              <a:rPr lang="ar-SA" dirty="0">
                <a:ea typeface="Calibri"/>
                <a:cs typeface="Times New Roman"/>
              </a:rPr>
              <a:t> جميع خلايا البكتيريا لها ببتيدوجلايكان الذي يتكون من السكريات الثنائية و قطع </a:t>
            </a:r>
            <a:r>
              <a:rPr lang="ar-SA" dirty="0" err="1">
                <a:ea typeface="Calibri"/>
                <a:cs typeface="Times New Roman"/>
              </a:rPr>
              <a:t>ببتيدية</a:t>
            </a:r>
            <a:r>
              <a:rPr lang="ar-SA" dirty="0">
                <a:ea typeface="Calibri"/>
                <a:cs typeface="Times New Roman"/>
              </a:rPr>
              <a:t> .</a:t>
            </a:r>
            <a:endParaRPr lang="en-US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endParaRPr lang="en-US" sz="2400" dirty="0">
              <a:ea typeface="Calibri"/>
              <a:cs typeface="Arial"/>
            </a:endParaRPr>
          </a:p>
          <a:p>
            <a:endParaRPr lang="ar-S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4099353" cy="2880320"/>
          </a:xfrm>
          <a:prstGeom prst="rect">
            <a:avLst/>
          </a:prstGeom>
          <a:ln w="88900" cap="sq" cmpd="thickThin">
            <a:solidFill>
              <a:schemeClr val="accent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1852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4000" dirty="0">
                <a:solidFill>
                  <a:srgbClr val="F79646">
                    <a:lumMod val="75000"/>
                  </a:srgbClr>
                </a:solidFill>
              </a:rPr>
              <a:t>نشاط </a:t>
            </a:r>
            <a:r>
              <a:rPr lang="ar-SA" sz="4000" dirty="0" smtClean="0">
                <a:solidFill>
                  <a:srgbClr val="F79646">
                    <a:lumMod val="75000"/>
                  </a:srgbClr>
                </a:solidFill>
              </a:rPr>
              <a:t>4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SA" dirty="0">
                <a:solidFill>
                  <a:schemeClr val="accent6">
                    <a:lumMod val="75000"/>
                  </a:schemeClr>
                </a:solidFill>
                <a:latin typeface="Lotus-Bold"/>
                <a:cs typeface="+mj-cs"/>
              </a:rPr>
              <a:t>ارسم خلية بدائية </a:t>
            </a:r>
            <a:r>
              <a:rPr lang="ar-SA" dirty="0" smtClean="0">
                <a:solidFill>
                  <a:schemeClr val="accent6">
                    <a:lumMod val="75000"/>
                  </a:schemeClr>
                </a:solidFill>
                <a:latin typeface="Lotus-Bold"/>
                <a:cs typeface="+mj-cs"/>
              </a:rPr>
              <a:t>النواة ، </a:t>
            </a:r>
            <a:r>
              <a:rPr lang="ar-SA" dirty="0">
                <a:solidFill>
                  <a:schemeClr val="accent6">
                    <a:lumMod val="75000"/>
                  </a:schemeClr>
                </a:solidFill>
                <a:latin typeface="Lotus-Bold"/>
                <a:cs typeface="+mj-cs"/>
              </a:rPr>
              <a:t>واكتب أسماء الأجزاء على الرسم.</a:t>
            </a:r>
            <a:endParaRPr lang="ar-SA" dirty="0">
              <a:solidFill>
                <a:schemeClr val="accent6">
                  <a:lumMod val="75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582368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1F497D"/>
                </a:solidFill>
                <a:ea typeface="+mn-ea"/>
              </a:rPr>
              <a:t>تصفح القسم 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1 – 3 </a:t>
            </a:r>
            <a:r>
              <a:rPr lang="ar-SA" sz="3200" dirty="0">
                <a:solidFill>
                  <a:srgbClr val="1F497D"/>
                </a:solidFill>
                <a:ea typeface="+mn-ea"/>
              </a:rPr>
              <a:t>ص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 62 – 72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1F497D"/>
                </a:solidFill>
                <a:ea typeface="Calibri"/>
                <a:cs typeface="Times New Roman"/>
              </a:rPr>
              <a:t>الشكل / </a:t>
            </a:r>
            <a:endParaRPr lang="ar-SA" dirty="0" smtClean="0">
              <a:solidFill>
                <a:srgbClr val="1F497D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 smtClean="0">
                <a:solidFill>
                  <a:srgbClr val="1F497D"/>
                </a:solidFill>
                <a:ea typeface="Calibri"/>
                <a:cs typeface="Times New Roman"/>
              </a:rPr>
              <a:t>البكتيريا </a:t>
            </a:r>
            <a:r>
              <a:rPr lang="ar-SA" dirty="0">
                <a:solidFill>
                  <a:srgbClr val="1F497D"/>
                </a:solidFill>
                <a:ea typeface="Calibri"/>
                <a:cs typeface="Times New Roman"/>
              </a:rPr>
              <a:t>في مملكة البدائيات و مملكة البكتيريا ( بدائية النواة )</a:t>
            </a:r>
            <a:r>
              <a:rPr lang="ar-SA" dirty="0">
                <a:solidFill>
                  <a:srgbClr val="000000"/>
                </a:solidFill>
                <a:ea typeface="Calibri"/>
                <a:cs typeface="Times New Roman"/>
              </a:rPr>
              <a:t> لها شكل كروية ( مستديرة ) </a:t>
            </a:r>
            <a:endParaRPr lang="ar-SA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 smtClean="0">
                <a:solidFill>
                  <a:srgbClr val="000000"/>
                </a:solidFill>
                <a:ea typeface="Calibri"/>
                <a:cs typeface="Times New Roman"/>
              </a:rPr>
              <a:t>أو </a:t>
            </a:r>
            <a:r>
              <a:rPr lang="ar-SA" dirty="0">
                <a:solidFill>
                  <a:srgbClr val="000000"/>
                </a:solidFill>
                <a:ea typeface="Calibri"/>
                <a:cs typeface="Times New Roman"/>
              </a:rPr>
              <a:t>عصوية </a:t>
            </a:r>
            <a:endParaRPr lang="ar-SA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 smtClean="0">
                <a:solidFill>
                  <a:srgbClr val="000000"/>
                </a:solidFill>
                <a:ea typeface="Calibri"/>
                <a:cs typeface="Times New Roman"/>
              </a:rPr>
              <a:t>أو </a:t>
            </a:r>
            <a:r>
              <a:rPr lang="ar-SA" dirty="0">
                <a:solidFill>
                  <a:srgbClr val="000000"/>
                </a:solidFill>
                <a:ea typeface="Calibri"/>
                <a:cs typeface="Times New Roman"/>
              </a:rPr>
              <a:t>حلزونية ( لولبية ) .</a:t>
            </a:r>
            <a:endParaRPr lang="en-US" sz="2400" dirty="0">
              <a:ea typeface="Calibri"/>
              <a:cs typeface="Arial"/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177253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1F497D"/>
                </a:solidFill>
                <a:ea typeface="+mn-ea"/>
              </a:rPr>
              <a:t>تصفح القسم 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1 – 3 </a:t>
            </a:r>
            <a:r>
              <a:rPr lang="ar-SA" sz="3200" dirty="0">
                <a:solidFill>
                  <a:srgbClr val="1F497D"/>
                </a:solidFill>
                <a:ea typeface="+mn-ea"/>
              </a:rPr>
              <a:t>ص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 62 – 72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411" y="1600200"/>
            <a:ext cx="6511177" cy="4525963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4523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1F497D"/>
                </a:solidFill>
                <a:ea typeface="+mn-ea"/>
              </a:rPr>
              <a:t>تصفح القسم 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1 – 3 </a:t>
            </a:r>
            <a:r>
              <a:rPr lang="ar-SA" sz="3200" dirty="0">
                <a:solidFill>
                  <a:srgbClr val="1F497D"/>
                </a:solidFill>
                <a:ea typeface="+mn-ea"/>
              </a:rPr>
              <a:t>ص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 62 – 72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524" y="1600200"/>
            <a:ext cx="6522952" cy="4525963"/>
          </a:xfrm>
          <a:prstGeom prst="rect">
            <a:avLst/>
          </a:prstGeom>
          <a:ln w="88900" cap="sq" cmpd="thickThin">
            <a:solidFill>
              <a:schemeClr val="accent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4523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1F497D"/>
                </a:solidFill>
                <a:ea typeface="+mn-ea"/>
              </a:rPr>
              <a:t>تصفح القسم 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1 – 3 </a:t>
            </a:r>
            <a:r>
              <a:rPr lang="ar-SA" sz="3200" dirty="0">
                <a:solidFill>
                  <a:srgbClr val="1F497D"/>
                </a:solidFill>
                <a:ea typeface="+mn-ea"/>
              </a:rPr>
              <a:t>ص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 62 – 72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472" y="1600200"/>
            <a:ext cx="6417055" cy="4525963"/>
          </a:xfrm>
          <a:prstGeom prst="rect">
            <a:avLst/>
          </a:prstGeom>
          <a:ln w="88900" cap="sq" cmpd="thickThin">
            <a:solidFill>
              <a:schemeClr val="accent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4523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1F497D"/>
                </a:solidFill>
                <a:ea typeface="+mn-ea"/>
              </a:rPr>
              <a:t>تصفح القسم 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1 – 3 </a:t>
            </a:r>
            <a:r>
              <a:rPr lang="ar-SA" sz="3200" dirty="0">
                <a:solidFill>
                  <a:srgbClr val="1F497D"/>
                </a:solidFill>
                <a:ea typeface="+mn-ea"/>
              </a:rPr>
              <a:t>ص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 62 – 72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415381"/>
            <a:ext cx="8001000" cy="2895600"/>
          </a:xfrm>
          <a:prstGeom prst="rect">
            <a:avLst/>
          </a:prstGeom>
          <a:ln w="88900" cap="sq" cmpd="thickThin">
            <a:solidFill>
              <a:schemeClr val="accent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4523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4000" dirty="0">
                <a:solidFill>
                  <a:srgbClr val="F79646">
                    <a:lumMod val="75000"/>
                  </a:srgbClr>
                </a:solidFill>
              </a:rPr>
              <a:t>نشاط </a:t>
            </a:r>
            <a:r>
              <a:rPr lang="ar-SA" sz="4000" dirty="0" smtClean="0">
                <a:solidFill>
                  <a:srgbClr val="F79646">
                    <a:lumMod val="75000"/>
                  </a:srgbClr>
                </a:solidFill>
              </a:rPr>
              <a:t>5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r-SA" dirty="0">
                <a:solidFill>
                  <a:schemeClr val="accent6">
                    <a:lumMod val="75000"/>
                  </a:schemeClr>
                </a:solidFill>
                <a:latin typeface="AXtManalBLack"/>
                <a:cs typeface="+mj-cs"/>
              </a:rPr>
              <a:t>حدد </a:t>
            </a:r>
            <a:r>
              <a:rPr lang="ar-SA" dirty="0">
                <a:solidFill>
                  <a:schemeClr val="accent6">
                    <a:lumMod val="75000"/>
                  </a:schemeClr>
                </a:solidFill>
                <a:latin typeface="Lotus-Bold"/>
                <a:cs typeface="+mj-cs"/>
              </a:rPr>
              <a:t>شكل كل بكتيريا </a:t>
            </a:r>
            <a:r>
              <a:rPr lang="ar-SA" dirty="0" smtClean="0">
                <a:solidFill>
                  <a:schemeClr val="accent6">
                    <a:lumMod val="75000"/>
                  </a:schemeClr>
                </a:solidFill>
                <a:latin typeface="Lotus-Bold"/>
                <a:cs typeface="+mj-cs"/>
              </a:rPr>
              <a:t>أدناه ، </a:t>
            </a:r>
            <a:r>
              <a:rPr lang="ar-SA" dirty="0">
                <a:solidFill>
                  <a:schemeClr val="accent6">
                    <a:lumMod val="75000"/>
                  </a:schemeClr>
                </a:solidFill>
                <a:latin typeface="Lotus-Bold"/>
                <a:cs typeface="+mj-cs"/>
              </a:rPr>
              <a:t>واكتب اسمه أسفل كل شكل.</a:t>
            </a:r>
            <a:endParaRPr lang="ar-SA" dirty="0">
              <a:solidFill>
                <a:schemeClr val="accent6">
                  <a:lumMod val="75000"/>
                </a:schemeClr>
              </a:solidFill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81238"/>
            <a:ext cx="2276475" cy="2295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2290763"/>
            <a:ext cx="2276475" cy="2276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81238"/>
            <a:ext cx="2305050" cy="2276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9751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1F497D"/>
                </a:solidFill>
                <a:ea typeface="+mn-ea"/>
              </a:rPr>
              <a:t>تصفح القسم 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1 – 3 </a:t>
            </a:r>
            <a:r>
              <a:rPr lang="ar-SA" sz="3200" dirty="0">
                <a:solidFill>
                  <a:srgbClr val="1F497D"/>
                </a:solidFill>
                <a:ea typeface="+mn-ea"/>
              </a:rPr>
              <a:t>ص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 62 – 72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1F497D"/>
                </a:solidFill>
                <a:ea typeface="Calibri"/>
                <a:cs typeface="Times New Roman"/>
              </a:rPr>
              <a:t>صبغة جرام / البكتيريا في مملكة البدائيات و مملكة البكتيريا  ( بدائية النواة )</a:t>
            </a:r>
            <a:r>
              <a:rPr lang="ar-SA" dirty="0">
                <a:solidFill>
                  <a:srgbClr val="000000"/>
                </a:solidFill>
                <a:ea typeface="Calibri"/>
                <a:cs typeface="Times New Roman"/>
              </a:rPr>
              <a:t> يضيف العلماء عليها صبغة جرام على البكتيريا لتعرف عليها حيث : ـ 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7030A0"/>
                </a:solidFill>
                <a:ea typeface="Calibri"/>
                <a:cs typeface="Times New Roman"/>
              </a:rPr>
              <a:t>تظهر البكتيريا التي لها طبقة خارجية سميكة من الببتيدوجلايكان </a:t>
            </a:r>
            <a:r>
              <a:rPr lang="ar-SA" b="1" u="sng" dirty="0">
                <a:solidFill>
                  <a:srgbClr val="7030A0"/>
                </a:solidFill>
                <a:ea typeface="Calibri"/>
                <a:cs typeface="Times New Roman"/>
              </a:rPr>
              <a:t>بلون بنفسجي</a:t>
            </a:r>
            <a:r>
              <a:rPr lang="ar-SA" dirty="0">
                <a:solidFill>
                  <a:srgbClr val="7030A0"/>
                </a:solidFill>
                <a:ea typeface="Calibri"/>
                <a:cs typeface="Times New Roman"/>
              </a:rPr>
              <a:t> داكن و تسمى موجبة جرام .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FF66FF"/>
                </a:solidFill>
                <a:ea typeface="Calibri"/>
                <a:cs typeface="Times New Roman"/>
              </a:rPr>
              <a:t>و البكتيريا التي لها طبقة من الدهون و كمية أقل من الببتيدوجلايكان فيكون </a:t>
            </a:r>
            <a:r>
              <a:rPr lang="ar-SA" b="1" u="sng" dirty="0">
                <a:solidFill>
                  <a:srgbClr val="FF66FF"/>
                </a:solidFill>
                <a:ea typeface="Calibri"/>
                <a:cs typeface="Times New Roman"/>
              </a:rPr>
              <a:t>لونها وردي</a:t>
            </a:r>
            <a:r>
              <a:rPr lang="ar-SA" dirty="0">
                <a:solidFill>
                  <a:srgbClr val="FF66FF"/>
                </a:solidFill>
                <a:ea typeface="Calibri"/>
                <a:cs typeface="Times New Roman"/>
              </a:rPr>
              <a:t> و تسمى سالبة جرام .</a:t>
            </a:r>
            <a:endParaRPr lang="en-US" sz="2400" dirty="0">
              <a:ea typeface="Calibri"/>
              <a:cs typeface="Arial"/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311585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1F497D"/>
                </a:solidFill>
                <a:ea typeface="+mn-ea"/>
              </a:rPr>
              <a:t>تصفح القسم 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1 – 3 </a:t>
            </a:r>
            <a:r>
              <a:rPr lang="ar-SA" sz="3200" dirty="0">
                <a:solidFill>
                  <a:srgbClr val="1F497D"/>
                </a:solidFill>
                <a:ea typeface="+mn-ea"/>
              </a:rPr>
              <a:t>ص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 62 – 72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00200"/>
            <a:ext cx="4336724" cy="4525963"/>
          </a:xfrm>
          <a:prstGeom prst="rect">
            <a:avLst/>
          </a:prstGeom>
          <a:ln w="88900" cap="sq" cmpd="thickThin">
            <a:solidFill>
              <a:schemeClr val="accent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5652120" y="1484784"/>
            <a:ext cx="2987824" cy="2888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ar-SA" sz="3200" dirty="0">
                <a:solidFill>
                  <a:srgbClr val="1F497D"/>
                </a:solidFill>
                <a:ea typeface="Calibri"/>
                <a:cs typeface="Times New Roman"/>
              </a:rPr>
              <a:t>الحجم / البكتيريا في مملكة البدائيات و مملكة البكتيريا  </a:t>
            </a:r>
            <a:endParaRPr lang="ar-SA" sz="3200" dirty="0" smtClean="0">
              <a:solidFill>
                <a:srgbClr val="1F497D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ar-SA" sz="3200" dirty="0" smtClean="0">
                <a:solidFill>
                  <a:srgbClr val="1F497D"/>
                </a:solidFill>
                <a:ea typeface="Calibri"/>
                <a:cs typeface="Times New Roman"/>
              </a:rPr>
              <a:t>( </a:t>
            </a:r>
            <a:r>
              <a:rPr lang="ar-SA" sz="3200" dirty="0">
                <a:solidFill>
                  <a:srgbClr val="1F497D"/>
                </a:solidFill>
                <a:ea typeface="Calibri"/>
                <a:cs typeface="Times New Roman"/>
              </a:rPr>
              <a:t>بدائية النواة )</a:t>
            </a:r>
            <a:r>
              <a:rPr lang="ar-SA" sz="3200" dirty="0">
                <a:solidFill>
                  <a:srgbClr val="000000"/>
                </a:solidFill>
                <a:ea typeface="Calibri"/>
                <a:cs typeface="Times New Roman"/>
              </a:rPr>
              <a:t> صغيرة الحجم .</a:t>
            </a:r>
            <a:endParaRPr lang="en-US" sz="32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0007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7685"/>
            <a:ext cx="8229600" cy="26909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6970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1F497D"/>
                </a:solidFill>
                <a:ea typeface="+mn-ea"/>
              </a:rPr>
              <a:t>تصفح القسم 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1 – 3 </a:t>
            </a:r>
            <a:r>
              <a:rPr lang="ar-SA" sz="3200" dirty="0">
                <a:solidFill>
                  <a:srgbClr val="1F497D"/>
                </a:solidFill>
                <a:ea typeface="+mn-ea"/>
              </a:rPr>
              <a:t>ص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 62 – 72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2563019"/>
            <a:ext cx="7962900" cy="2600325"/>
          </a:xfrm>
          <a:prstGeom prst="rect">
            <a:avLst/>
          </a:prstGeom>
          <a:ln w="88900" cap="sq" cmpd="thickThin">
            <a:solidFill>
              <a:schemeClr val="accent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0920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1F497D"/>
                </a:solidFill>
                <a:ea typeface="+mn-ea"/>
              </a:rPr>
              <a:t>تصفح القسم 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1 – 3 </a:t>
            </a:r>
            <a:r>
              <a:rPr lang="ar-SA" sz="3200" dirty="0">
                <a:solidFill>
                  <a:srgbClr val="1F497D"/>
                </a:solidFill>
                <a:ea typeface="+mn-ea"/>
              </a:rPr>
              <a:t>ص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 62 – 72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0200"/>
            <a:ext cx="3637689" cy="4525963"/>
          </a:xfrm>
          <a:prstGeom prst="rect">
            <a:avLst/>
          </a:prstGeom>
          <a:ln w="88900" cap="sq" cmpd="thickThin">
            <a:solidFill>
              <a:schemeClr val="accent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4211960" y="2341165"/>
            <a:ext cx="4680520" cy="2888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ar-SA" sz="3200" dirty="0">
                <a:solidFill>
                  <a:srgbClr val="1F497D"/>
                </a:solidFill>
                <a:ea typeface="Calibri"/>
                <a:cs typeface="Times New Roman"/>
              </a:rPr>
              <a:t>تكاثر البكتيريا / في مملكة البدائيات و مملكة البكتيريا  ( بدائية النواة )</a:t>
            </a:r>
            <a:r>
              <a:rPr lang="ar-SA" sz="3200" dirty="0">
                <a:solidFill>
                  <a:srgbClr val="000000"/>
                </a:solidFill>
                <a:ea typeface="Calibri"/>
                <a:cs typeface="Times New Roman"/>
              </a:rPr>
              <a:t> بطريقة لا جنسية تسمى </a:t>
            </a:r>
            <a:r>
              <a:rPr lang="ar-SA" sz="3200" dirty="0">
                <a:solidFill>
                  <a:srgbClr val="FF0000"/>
                </a:solidFill>
                <a:ea typeface="Calibri"/>
                <a:cs typeface="Times New Roman"/>
              </a:rPr>
              <a:t>الانقسام الثنائي</a:t>
            </a:r>
            <a:r>
              <a:rPr lang="ar-SA" sz="3200" dirty="0">
                <a:solidFill>
                  <a:srgbClr val="000000"/>
                </a:solidFill>
                <a:ea typeface="Calibri"/>
                <a:cs typeface="Times New Roman"/>
              </a:rPr>
              <a:t> و هو انقسام الخلية إلى خليتين متماثلتين وراثيا . </a:t>
            </a:r>
            <a:endParaRPr lang="en-US" sz="3200" dirty="0">
              <a:ea typeface="Calibri"/>
              <a:cs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68760"/>
            <a:ext cx="3557414" cy="9283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0920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1F497D"/>
                </a:solidFill>
                <a:ea typeface="+mn-ea"/>
              </a:rPr>
              <a:t>تصفح القسم 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1 – 3 </a:t>
            </a:r>
            <a:r>
              <a:rPr lang="ar-SA" sz="3200" dirty="0">
                <a:solidFill>
                  <a:srgbClr val="1F497D"/>
                </a:solidFill>
                <a:ea typeface="+mn-ea"/>
              </a:rPr>
              <a:t>ص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 62 – 72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2934494"/>
            <a:ext cx="5353050" cy="1857375"/>
          </a:xfrm>
          <a:prstGeom prst="rect">
            <a:avLst/>
          </a:prstGeom>
          <a:ln w="88900" cap="sq" cmpd="thickThin">
            <a:solidFill>
              <a:schemeClr val="accent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0920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1F497D"/>
                </a:solidFill>
                <a:ea typeface="+mn-ea"/>
              </a:rPr>
              <a:t>تصفح القسم 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1 – 3 </a:t>
            </a:r>
            <a:r>
              <a:rPr lang="ar-SA" sz="3200" dirty="0">
                <a:solidFill>
                  <a:srgbClr val="1F497D"/>
                </a:solidFill>
                <a:ea typeface="+mn-ea"/>
              </a:rPr>
              <a:t>ص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 62 – 72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35833"/>
            <a:ext cx="8229600" cy="4089511"/>
          </a:xfrm>
          <a:prstGeom prst="rect">
            <a:avLst/>
          </a:prstGeom>
          <a:ln w="88900" cap="sq" cmpd="thickThin">
            <a:solidFill>
              <a:schemeClr val="accent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2088232" y="3284984"/>
            <a:ext cx="7020272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ar-SA" sz="3200" dirty="0">
                <a:solidFill>
                  <a:srgbClr val="FFFF00"/>
                </a:solidFill>
                <a:ea typeface="Calibri"/>
                <a:cs typeface="Times New Roman"/>
              </a:rPr>
              <a:t>و تتكاثر بالاقتران حيث يمتد أحد </a:t>
            </a:r>
            <a:endParaRPr lang="ar-SA" sz="3200" dirty="0" smtClean="0">
              <a:solidFill>
                <a:srgbClr val="FFFF00"/>
              </a:solidFill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ar-SA" sz="3200" dirty="0" smtClean="0">
                <a:solidFill>
                  <a:srgbClr val="FFFF00"/>
                </a:solidFill>
                <a:ea typeface="Calibri"/>
                <a:cs typeface="Times New Roman"/>
              </a:rPr>
              <a:t>الأهداب و </a:t>
            </a:r>
            <a:r>
              <a:rPr lang="ar-SA" sz="3200" dirty="0">
                <a:solidFill>
                  <a:srgbClr val="FFFF00"/>
                </a:solidFill>
                <a:ea typeface="Calibri"/>
                <a:cs typeface="Times New Roman"/>
              </a:rPr>
              <a:t>تلتصق خليتان معا و يتم </a:t>
            </a:r>
            <a:endParaRPr lang="ar-SA" sz="3200" dirty="0" smtClean="0">
              <a:solidFill>
                <a:srgbClr val="FFFF00"/>
              </a:solidFill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ar-SA" sz="3200" dirty="0" smtClean="0">
                <a:solidFill>
                  <a:srgbClr val="FFFF00"/>
                </a:solidFill>
                <a:ea typeface="Calibri"/>
                <a:cs typeface="Times New Roman"/>
              </a:rPr>
              <a:t>                      تبادل </a:t>
            </a:r>
            <a:r>
              <a:rPr lang="ar-SA" sz="3200" dirty="0">
                <a:solidFill>
                  <a:srgbClr val="FFFF00"/>
                </a:solidFill>
                <a:ea typeface="Calibri"/>
                <a:cs typeface="Times New Roman"/>
              </a:rPr>
              <a:t>المادة الوراثية </a:t>
            </a:r>
            <a:endParaRPr lang="ar-SA" sz="3200" dirty="0" smtClean="0">
              <a:solidFill>
                <a:srgbClr val="FFFF00"/>
              </a:solidFill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ar-SA" sz="3200" dirty="0">
                <a:solidFill>
                  <a:srgbClr val="FFFF00"/>
                </a:solidFill>
                <a:ea typeface="Calibri"/>
                <a:cs typeface="Times New Roman"/>
              </a:rPr>
              <a:t> </a:t>
            </a:r>
            <a:r>
              <a:rPr lang="ar-SA" sz="3200" dirty="0" smtClean="0">
                <a:solidFill>
                  <a:srgbClr val="FFFF00"/>
                </a:solidFill>
                <a:ea typeface="Calibri"/>
                <a:cs typeface="Times New Roman"/>
              </a:rPr>
              <a:t>                        من </a:t>
            </a:r>
            <a:r>
              <a:rPr lang="ar-SA" sz="3200" dirty="0">
                <a:solidFill>
                  <a:srgbClr val="FFFF00"/>
                </a:solidFill>
                <a:ea typeface="Calibri"/>
                <a:cs typeface="Times New Roman"/>
              </a:rPr>
              <a:t>خلية إلى أخرى .</a:t>
            </a:r>
            <a:endParaRPr lang="en-US" sz="3200" dirty="0">
              <a:solidFill>
                <a:srgbClr val="FFFF00"/>
              </a:solidFill>
              <a:ea typeface="Calibri"/>
              <a:cs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68760"/>
            <a:ext cx="3557414" cy="9283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0920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1F497D"/>
                </a:solidFill>
                <a:ea typeface="+mn-ea"/>
              </a:rPr>
              <a:t>تصفح القسم 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1 – 3 </a:t>
            </a:r>
            <a:r>
              <a:rPr lang="ar-SA" sz="3200" dirty="0">
                <a:solidFill>
                  <a:srgbClr val="1F497D"/>
                </a:solidFill>
                <a:ea typeface="+mn-ea"/>
              </a:rPr>
              <a:t>ص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 62 – 72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58169"/>
            <a:ext cx="7010400" cy="4010025"/>
          </a:xfrm>
          <a:prstGeom prst="rect">
            <a:avLst/>
          </a:prstGeom>
          <a:ln w="88900" cap="sq" cmpd="thickThin">
            <a:solidFill>
              <a:schemeClr val="accent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0920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4000" dirty="0">
                <a:solidFill>
                  <a:srgbClr val="F79646">
                    <a:lumMod val="75000"/>
                  </a:srgbClr>
                </a:solidFill>
              </a:rPr>
              <a:t>نشاط </a:t>
            </a:r>
            <a:r>
              <a:rPr lang="ar-SA" sz="4000" dirty="0" smtClean="0">
                <a:solidFill>
                  <a:srgbClr val="F79646">
                    <a:lumMod val="75000"/>
                  </a:srgbClr>
                </a:solidFill>
              </a:rPr>
              <a:t>6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SA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قارن بين تكاثر بدائيات النوى بإكمال الجدول </a:t>
            </a:r>
            <a:r>
              <a:rPr lang="ar-SA" dirty="0" smtClean="0">
                <a:solidFill>
                  <a:schemeClr val="accent6">
                    <a:lumMod val="75000"/>
                  </a:schemeClr>
                </a:solidFill>
                <a:cs typeface="+mj-cs"/>
              </a:rPr>
              <a:t>التالي :</a:t>
            </a:r>
            <a:endParaRPr lang="ar-SA" dirty="0">
              <a:solidFill>
                <a:schemeClr val="accent6">
                  <a:lumMod val="75000"/>
                </a:schemeClr>
              </a:solidFill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88" y="2564904"/>
            <a:ext cx="7668344" cy="26678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2537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96858"/>
            <a:ext cx="8229600" cy="29326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4413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1F497D"/>
                </a:solidFill>
                <a:ea typeface="+mn-ea"/>
              </a:rPr>
              <a:t>تصفح القسم 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1 – 3 </a:t>
            </a:r>
            <a:r>
              <a:rPr lang="ar-SA" sz="3200" dirty="0">
                <a:solidFill>
                  <a:srgbClr val="1F497D"/>
                </a:solidFill>
                <a:ea typeface="+mn-ea"/>
              </a:rPr>
              <a:t>ص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 62 – 72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53" y="2251046"/>
            <a:ext cx="7683971" cy="3397278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0920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1F497D"/>
                </a:solidFill>
                <a:ea typeface="+mn-ea"/>
              </a:rPr>
              <a:t>تصفح القسم 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1 – 3 </a:t>
            </a:r>
            <a:r>
              <a:rPr lang="ar-SA" sz="3200" dirty="0">
                <a:solidFill>
                  <a:srgbClr val="1F497D"/>
                </a:solidFill>
                <a:ea typeface="+mn-ea"/>
              </a:rPr>
              <a:t>ص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 62 – 72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053" y="1600200"/>
            <a:ext cx="5135893" cy="4525963"/>
          </a:xfrm>
          <a:prstGeom prst="rect">
            <a:avLst/>
          </a:prstGeom>
          <a:ln w="88900" cap="sq" cmpd="thickThin">
            <a:solidFill>
              <a:schemeClr val="accent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027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1F497D"/>
                </a:solidFill>
              </a:rPr>
              <a:t>تصفح القسم </a:t>
            </a:r>
            <a:r>
              <a:rPr lang="ar-SA" sz="3200" dirty="0">
                <a:solidFill>
                  <a:srgbClr val="FF0000"/>
                </a:solidFill>
              </a:rPr>
              <a:t>1 – 3 </a:t>
            </a:r>
            <a:r>
              <a:rPr lang="ar-SA" sz="3200" dirty="0">
                <a:solidFill>
                  <a:srgbClr val="1F497D"/>
                </a:solidFill>
              </a:rPr>
              <a:t>ص</a:t>
            </a:r>
            <a:r>
              <a:rPr lang="ar-SA" sz="3200" dirty="0">
                <a:solidFill>
                  <a:srgbClr val="FF0000"/>
                </a:solidFill>
              </a:rPr>
              <a:t> 62 – 72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1F497D"/>
                </a:solidFill>
                <a:ea typeface="Calibri"/>
                <a:cs typeface="Times New Roman"/>
              </a:rPr>
              <a:t>عمليات الأيض في مملكة البدائيات و مملكة البكتيريا ( بدائية النواة ) /</a:t>
            </a:r>
            <a:r>
              <a:rPr lang="ar-SA" dirty="0">
                <a:solidFill>
                  <a:srgbClr val="000000"/>
                </a:solidFill>
                <a:ea typeface="Calibri"/>
                <a:cs typeface="Times New Roman"/>
              </a:rPr>
              <a:t> تختلف في النمو بسبب الأكسجين فالبكتيريا تحتاج أكسجين لإنتاج الطاقة تسمى هوائية إجبارية و التي لا تحتاج تسمى لا هوائية إجبارية و الثانية تحصل على الطاقة من عملية التخمر .</a:t>
            </a:r>
            <a:endParaRPr lang="en-US" sz="2400" dirty="0">
              <a:ea typeface="Calibri"/>
              <a:cs typeface="Arial"/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64539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000" dirty="0" smtClean="0">
                <a:solidFill>
                  <a:schemeClr val="accent6">
                    <a:lumMod val="75000"/>
                  </a:schemeClr>
                </a:solidFill>
              </a:rPr>
              <a:t>نشاط 1</a:t>
            </a:r>
            <a:endParaRPr lang="ar-SA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r-SA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تسبب العديد من البكتيريا والفيروسات أمراضًا للنباتات والحيوانات. اكتب عن مرض تعرفه يسببه فيروس أو </a:t>
            </a:r>
            <a:r>
              <a:rPr lang="ar-SA" dirty="0" smtClean="0">
                <a:solidFill>
                  <a:schemeClr val="accent6">
                    <a:lumMod val="75000"/>
                  </a:schemeClr>
                </a:solidFill>
                <a:cs typeface="+mj-cs"/>
              </a:rPr>
              <a:t>بكتيريا </a:t>
            </a:r>
            <a:r>
              <a:rPr lang="ar-SA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ضمّن إجابتك كيفية معالجة هذا المرض.</a:t>
            </a:r>
          </a:p>
        </p:txBody>
      </p:sp>
    </p:spTree>
    <p:extLst>
      <p:ext uri="{BB962C8B-B14F-4D97-AF65-F5344CB8AC3E}">
        <p14:creationId xmlns:p14="http://schemas.microsoft.com/office/powerpoint/2010/main" val="12828181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1F497D"/>
                </a:solidFill>
              </a:rPr>
              <a:t>تصفح القسم </a:t>
            </a:r>
            <a:r>
              <a:rPr lang="ar-SA" sz="3200" dirty="0">
                <a:solidFill>
                  <a:srgbClr val="FF0000"/>
                </a:solidFill>
              </a:rPr>
              <a:t>1 – 3 </a:t>
            </a:r>
            <a:r>
              <a:rPr lang="ar-SA" sz="3200" dirty="0">
                <a:solidFill>
                  <a:srgbClr val="1F497D"/>
                </a:solidFill>
              </a:rPr>
              <a:t>ص</a:t>
            </a:r>
            <a:r>
              <a:rPr lang="ar-SA" sz="3200" dirty="0">
                <a:solidFill>
                  <a:srgbClr val="FF0000"/>
                </a:solidFill>
              </a:rPr>
              <a:t> 62 – 72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1F497D"/>
                </a:solidFill>
                <a:ea typeface="Calibri"/>
                <a:cs typeface="Times New Roman"/>
              </a:rPr>
              <a:t>غير ذاتية التغذي في مملكة البدائيات و مملكة البكتيريا ( بدائية النواة ) /  </a:t>
            </a:r>
            <a:r>
              <a:rPr lang="ar-SA" dirty="0">
                <a:solidFill>
                  <a:srgbClr val="000000"/>
                </a:solidFill>
                <a:ea typeface="Calibri"/>
                <a:cs typeface="Times New Roman"/>
              </a:rPr>
              <a:t>بعضها غير ذاتية التغذية و العديد منها مترممة حيث تحلل الأجسام الميتة أو المخلفات العضوية للحصول على الطاقة .</a:t>
            </a:r>
            <a:endParaRPr lang="en-US" sz="2400" dirty="0">
              <a:ea typeface="Calibri"/>
              <a:cs typeface="Arial"/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450689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1F497D"/>
                </a:solidFill>
              </a:rPr>
              <a:t>تصفح القسم </a:t>
            </a:r>
            <a:r>
              <a:rPr lang="ar-SA" sz="3200" dirty="0">
                <a:solidFill>
                  <a:srgbClr val="FF0000"/>
                </a:solidFill>
              </a:rPr>
              <a:t>1 – 3 </a:t>
            </a:r>
            <a:r>
              <a:rPr lang="ar-SA" sz="3200" dirty="0">
                <a:solidFill>
                  <a:srgbClr val="1F497D"/>
                </a:solidFill>
              </a:rPr>
              <a:t>ص</a:t>
            </a:r>
            <a:r>
              <a:rPr lang="ar-SA" sz="3200" dirty="0">
                <a:solidFill>
                  <a:srgbClr val="FF0000"/>
                </a:solidFill>
              </a:rPr>
              <a:t> 62 – 72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1F497D"/>
                </a:solidFill>
                <a:ea typeface="Calibri"/>
                <a:cs typeface="Times New Roman"/>
              </a:rPr>
              <a:t>الذاتيات التغذي الضوئية :</a:t>
            </a:r>
            <a:r>
              <a:rPr lang="ar-SA" dirty="0">
                <a:solidFill>
                  <a:srgbClr val="000000"/>
                </a:solidFill>
                <a:ea typeface="Calibri"/>
                <a:cs typeface="Times New Roman"/>
              </a:rPr>
              <a:t> بعض البكتيريا تقوم بعملية البناء الضوئي مثل النبات ( البكتيريا الخضراء المزرقة ) .</a:t>
            </a:r>
            <a:endParaRPr lang="en-US" sz="2400" dirty="0">
              <a:ea typeface="Calibri"/>
              <a:cs typeface="Arial"/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762737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1F497D"/>
                </a:solidFill>
              </a:rPr>
              <a:t>تصفح القسم </a:t>
            </a:r>
            <a:r>
              <a:rPr lang="ar-SA" sz="3200" dirty="0">
                <a:solidFill>
                  <a:srgbClr val="FF0000"/>
                </a:solidFill>
              </a:rPr>
              <a:t>1 – 3 </a:t>
            </a:r>
            <a:r>
              <a:rPr lang="ar-SA" sz="3200" dirty="0">
                <a:solidFill>
                  <a:srgbClr val="1F497D"/>
                </a:solidFill>
              </a:rPr>
              <a:t>ص</a:t>
            </a:r>
            <a:r>
              <a:rPr lang="ar-SA" sz="3200" dirty="0">
                <a:solidFill>
                  <a:srgbClr val="FF0000"/>
                </a:solidFill>
              </a:rPr>
              <a:t> 62 – 72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1F497D"/>
                </a:solidFill>
                <a:ea typeface="Calibri"/>
                <a:cs typeface="Times New Roman"/>
              </a:rPr>
              <a:t>الذاتيات التغذي الكيميائية :</a:t>
            </a:r>
            <a:r>
              <a:rPr lang="ar-SA" dirty="0">
                <a:solidFill>
                  <a:srgbClr val="000000"/>
                </a:solidFill>
                <a:ea typeface="Calibri"/>
                <a:cs typeface="Times New Roman"/>
              </a:rPr>
              <a:t> بكتيريا لا تحتاج الضوء حيث تحلل المركبات العضوية و تطلق مركبات عضوية تحتوي على النيتروجين أو الكبريت و منها الأمونيا و كبريتيد الهيدروجين من خلال عملية تسمى التمثيل الكيميائي .</a:t>
            </a:r>
            <a:endParaRPr lang="en-US" sz="2400" dirty="0">
              <a:ea typeface="Calibri"/>
              <a:cs typeface="Arial"/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762737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4000" dirty="0">
                <a:solidFill>
                  <a:srgbClr val="F79646">
                    <a:lumMod val="75000"/>
                  </a:srgbClr>
                </a:solidFill>
              </a:rPr>
              <a:t>نشاط </a:t>
            </a:r>
            <a:r>
              <a:rPr lang="ar-SA" sz="4000" dirty="0" smtClean="0">
                <a:solidFill>
                  <a:srgbClr val="F79646">
                    <a:lumMod val="75000"/>
                  </a:srgbClr>
                </a:solidFill>
              </a:rPr>
              <a:t>7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SA" dirty="0" smtClean="0">
                <a:solidFill>
                  <a:schemeClr val="accent6">
                    <a:lumMod val="75000"/>
                  </a:schemeClr>
                </a:solidFill>
                <a:latin typeface="Lotus-Bold"/>
                <a:cs typeface="+mj-cs"/>
              </a:rPr>
              <a:t>قارن بين </a:t>
            </a:r>
            <a:r>
              <a:rPr lang="ar-SA" dirty="0">
                <a:solidFill>
                  <a:schemeClr val="accent6">
                    <a:lumMod val="75000"/>
                  </a:schemeClr>
                </a:solidFill>
                <a:latin typeface="Lotus-Bold"/>
                <a:cs typeface="+mj-cs"/>
              </a:rPr>
              <a:t>البدائيات النوى من حيث كيفية حصول كل منها على الطاقة اللازمة </a:t>
            </a:r>
            <a:r>
              <a:rPr lang="ar-SA" dirty="0" smtClean="0">
                <a:solidFill>
                  <a:schemeClr val="accent6">
                    <a:lumMod val="75000"/>
                  </a:schemeClr>
                </a:solidFill>
                <a:latin typeface="Lotus-Bold"/>
                <a:cs typeface="+mj-cs"/>
              </a:rPr>
              <a:t>للتنفس الخلوي ؟</a:t>
            </a:r>
          </a:p>
          <a:p>
            <a:pPr marL="0" indent="0">
              <a:buNone/>
            </a:pPr>
            <a:r>
              <a:rPr lang="ar-SA" dirty="0" smtClean="0">
                <a:solidFill>
                  <a:schemeClr val="accent6">
                    <a:lumMod val="75000"/>
                  </a:schemeClr>
                </a:solidFill>
                <a:latin typeface="Lotus-Bold"/>
                <a:cs typeface="+mj-cs"/>
              </a:rPr>
              <a:t>غير ذاتيات التغذية المترممة</a:t>
            </a:r>
          </a:p>
          <a:p>
            <a:pPr marL="0" indent="0">
              <a:buNone/>
            </a:pPr>
            <a:r>
              <a:rPr lang="ar-SA" dirty="0" smtClean="0">
                <a:solidFill>
                  <a:schemeClr val="accent6">
                    <a:lumMod val="75000"/>
                  </a:schemeClr>
                </a:solidFill>
                <a:latin typeface="Lotus-Bold"/>
                <a:cs typeface="+mj-cs"/>
              </a:rPr>
              <a:t>الذاتيات التغذي الضوئية</a:t>
            </a:r>
          </a:p>
          <a:p>
            <a:pPr marL="0" indent="0">
              <a:buNone/>
            </a:pPr>
            <a:r>
              <a:rPr lang="ar-SA" dirty="0" smtClean="0">
                <a:solidFill>
                  <a:schemeClr val="accent6">
                    <a:lumMod val="75000"/>
                  </a:schemeClr>
                </a:solidFill>
                <a:latin typeface="Lotus-Bold"/>
                <a:cs typeface="+mj-cs"/>
              </a:rPr>
              <a:t>الذاتيات التغذي الكيميائية</a:t>
            </a:r>
            <a:endParaRPr lang="ar-SA" dirty="0">
              <a:solidFill>
                <a:schemeClr val="accent6">
                  <a:lumMod val="75000"/>
                </a:schemeClr>
              </a:solidFill>
              <a:latin typeface="Lotus-Bold"/>
              <a:cs typeface="+mj-cs"/>
            </a:endParaRPr>
          </a:p>
          <a:p>
            <a:pPr marL="0" indent="0">
              <a:buNone/>
            </a:pPr>
            <a:endParaRPr lang="ar-SA" dirty="0" smtClean="0">
              <a:latin typeface="Lotus-Bold"/>
              <a:cs typeface="+mj-cs"/>
            </a:endParaRPr>
          </a:p>
          <a:p>
            <a:pPr marL="0" indent="0">
              <a:buNone/>
            </a:pPr>
            <a:endParaRPr lang="ar-SA" dirty="0">
              <a:latin typeface="Lotus-Bold"/>
              <a:cs typeface="+mj-cs"/>
            </a:endParaRPr>
          </a:p>
          <a:p>
            <a:pPr marL="0" indent="0">
              <a:buNone/>
            </a:pPr>
            <a:endParaRPr lang="ar-SA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691804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91581"/>
            <a:ext cx="8229600" cy="274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4965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1F497D"/>
                </a:solidFill>
                <a:ea typeface="+mn-ea"/>
              </a:rPr>
              <a:t>تصفح القسم 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1 – 3 </a:t>
            </a:r>
            <a:r>
              <a:rPr lang="ar-SA" sz="3200" dirty="0">
                <a:solidFill>
                  <a:srgbClr val="1F497D"/>
                </a:solidFill>
                <a:ea typeface="+mn-ea"/>
              </a:rPr>
              <a:t>ص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 62 – 72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00200"/>
            <a:ext cx="2931589" cy="4525963"/>
          </a:xfrm>
          <a:prstGeom prst="rect">
            <a:avLst/>
          </a:prstGeom>
          <a:ln w="88900" cap="sq" cmpd="thickThin">
            <a:solidFill>
              <a:schemeClr val="accent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3131840" y="1988840"/>
            <a:ext cx="5724128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ar-SA" sz="3200" dirty="0">
                <a:solidFill>
                  <a:srgbClr val="1F497D"/>
                </a:solidFill>
                <a:ea typeface="Calibri"/>
                <a:cs typeface="Times New Roman"/>
              </a:rPr>
              <a:t>بقاء البكتيريا :</a:t>
            </a:r>
            <a:r>
              <a:rPr lang="ar-SA" sz="3200" dirty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ar-SA" sz="3200" dirty="0">
                <a:solidFill>
                  <a:schemeClr val="accent3"/>
                </a:solidFill>
                <a:ea typeface="Calibri"/>
                <a:cs typeface="Times New Roman"/>
              </a:rPr>
              <a:t>عندما يقل الماء أو يحدث تغير شديد في درجة الحرارة أو تقل المواد العضوية تصبح الظروف البيئية قاسية على البكتيريا فتحافظ على بقائها عن طريق : ـ </a:t>
            </a:r>
            <a:endParaRPr lang="en-US" sz="3200" dirty="0">
              <a:solidFill>
                <a:schemeClr val="accent3"/>
              </a:solidFill>
              <a:ea typeface="Calibri"/>
              <a:cs typeface="Arial"/>
            </a:endParaRPr>
          </a:p>
          <a:p>
            <a:pPr>
              <a:lnSpc>
                <a:spcPct val="115000"/>
              </a:lnSpc>
            </a:pPr>
            <a:r>
              <a:rPr lang="ar-SA" sz="3200" dirty="0">
                <a:solidFill>
                  <a:srgbClr val="1F497D"/>
                </a:solidFill>
                <a:ea typeface="Calibri"/>
                <a:cs typeface="Times New Roman"/>
              </a:rPr>
              <a:t>أ / الأبواغ الداخلية /</a:t>
            </a:r>
            <a:r>
              <a:rPr lang="ar-SA" sz="3200" dirty="0">
                <a:solidFill>
                  <a:srgbClr val="000000"/>
                </a:solidFill>
                <a:ea typeface="Calibri"/>
                <a:cs typeface="Times New Roman"/>
              </a:rPr>
              <a:t> تنتج تركيب يسمى البوغ الداخلي يسمى خلية كامنة تقاوم الظروف القاسية و عندما تتحسن الظروف ينمو البوغ و يعطي خلية جديدة . </a:t>
            </a:r>
            <a:endParaRPr lang="en-US" sz="3200" dirty="0">
              <a:ea typeface="Calibri"/>
              <a:cs typeface="Arial"/>
            </a:endParaRPr>
          </a:p>
          <a:p>
            <a:pPr>
              <a:lnSpc>
                <a:spcPct val="115000"/>
              </a:lnSpc>
            </a:pPr>
            <a:endParaRPr lang="en-US" sz="3200" dirty="0">
              <a:ea typeface="Calibri"/>
              <a:cs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96752"/>
            <a:ext cx="4705350" cy="819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0920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1F497D"/>
                </a:solidFill>
              </a:rPr>
              <a:t>تصفح القسم </a:t>
            </a:r>
            <a:r>
              <a:rPr lang="ar-SA" sz="3200" dirty="0">
                <a:solidFill>
                  <a:srgbClr val="FF0000"/>
                </a:solidFill>
              </a:rPr>
              <a:t>1 – 3 </a:t>
            </a:r>
            <a:r>
              <a:rPr lang="ar-SA" sz="3200" dirty="0">
                <a:solidFill>
                  <a:srgbClr val="1F497D"/>
                </a:solidFill>
              </a:rPr>
              <a:t>ص</a:t>
            </a:r>
            <a:r>
              <a:rPr lang="ar-SA" sz="3200" dirty="0">
                <a:solidFill>
                  <a:srgbClr val="FF0000"/>
                </a:solidFill>
              </a:rPr>
              <a:t> 62 – 72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/>
          <a:lstStyle/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1F497D"/>
                </a:solidFill>
                <a:ea typeface="Calibri"/>
                <a:cs typeface="Times New Roman"/>
              </a:rPr>
              <a:t>ب / الطفرات /</a:t>
            </a:r>
            <a:r>
              <a:rPr lang="ar-SA" dirty="0">
                <a:solidFill>
                  <a:srgbClr val="000000"/>
                </a:solidFill>
                <a:ea typeface="Calibri"/>
                <a:cs typeface="Times New Roman"/>
              </a:rPr>
              <a:t> هي تغير في شكل الجينات وهذا يساعد البكتيريا على البقاء في بيئة دائمة التغير . مثل البكتيريا المقاومة للمضادات الحيوية .</a:t>
            </a:r>
            <a:endParaRPr lang="en-US" sz="2400" dirty="0">
              <a:ea typeface="Calibri"/>
              <a:cs typeface="Arial"/>
            </a:endParaRPr>
          </a:p>
          <a:p>
            <a:endParaRPr lang="ar-S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96752"/>
            <a:ext cx="4705350" cy="819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0996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1F497D"/>
                </a:solidFill>
                <a:ea typeface="+mn-ea"/>
              </a:rPr>
              <a:t>تصفح القسم 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1 – 3 </a:t>
            </a:r>
            <a:r>
              <a:rPr lang="ar-SA" sz="3200" dirty="0">
                <a:solidFill>
                  <a:srgbClr val="1F497D"/>
                </a:solidFill>
                <a:ea typeface="+mn-ea"/>
              </a:rPr>
              <a:t>ص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 62 – 72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" y="2405856"/>
            <a:ext cx="8105775" cy="2914650"/>
          </a:xfrm>
          <a:prstGeom prst="rect">
            <a:avLst/>
          </a:prstGeom>
          <a:ln w="88900" cap="sq" cmpd="thickThin">
            <a:solidFill>
              <a:schemeClr val="accent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0920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4000" dirty="0">
                <a:solidFill>
                  <a:srgbClr val="F79646">
                    <a:lumMod val="75000"/>
                  </a:srgbClr>
                </a:solidFill>
              </a:rPr>
              <a:t>نشاط </a:t>
            </a:r>
            <a:r>
              <a:rPr lang="ar-SA" sz="4000" dirty="0" smtClean="0">
                <a:solidFill>
                  <a:srgbClr val="F79646">
                    <a:lumMod val="75000"/>
                  </a:srgbClr>
                </a:solidFill>
              </a:rPr>
              <a:t>8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SA" dirty="0" smtClean="0">
                <a:solidFill>
                  <a:schemeClr val="accent6">
                    <a:lumMod val="75000"/>
                  </a:schemeClr>
                </a:solidFill>
                <a:latin typeface="Lotus-Bold"/>
                <a:cs typeface="+mj-cs"/>
              </a:rPr>
              <a:t>حدد طريقتين </a:t>
            </a:r>
            <a:r>
              <a:rPr lang="ar-SA" dirty="0">
                <a:solidFill>
                  <a:schemeClr val="accent6">
                    <a:lumMod val="75000"/>
                  </a:schemeClr>
                </a:solidFill>
                <a:latin typeface="Lotus-Bold"/>
                <a:cs typeface="+mj-cs"/>
              </a:rPr>
              <a:t>تستخدمهما البكتيريا لتحافظ على بقائها. صف مزايا كل طريقة.</a:t>
            </a:r>
            <a:endParaRPr lang="ar-SA" dirty="0">
              <a:solidFill>
                <a:schemeClr val="accent6">
                  <a:lumMod val="75000"/>
                </a:schemeClr>
              </a:solidFill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34" y="2816522"/>
            <a:ext cx="7842798" cy="31327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4070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29145"/>
            <a:ext cx="8229600" cy="3268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210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ar-SA" dirty="0" smtClean="0">
                <a:solidFill>
                  <a:schemeClr val="tx2"/>
                </a:solidFill>
              </a:rPr>
              <a:t>في جدول التعلم أكتب ما تعرفه عن </a:t>
            </a:r>
            <a:r>
              <a:rPr lang="ar-SA" dirty="0" smtClean="0">
                <a:solidFill>
                  <a:srgbClr val="FF0000"/>
                </a:solidFill>
              </a:rPr>
              <a:t>البكتيريا </a:t>
            </a:r>
            <a:r>
              <a:rPr lang="ar-SA" dirty="0" smtClean="0">
                <a:solidFill>
                  <a:schemeClr val="tx2"/>
                </a:solidFill>
              </a:rPr>
              <a:t>ثم بعد </a:t>
            </a:r>
            <a:r>
              <a:rPr lang="ar-SA" dirty="0" smtClean="0">
                <a:solidFill>
                  <a:srgbClr val="1F497D"/>
                </a:solidFill>
              </a:rPr>
              <a:t>تصفح </a:t>
            </a:r>
          </a:p>
          <a:p>
            <a:pPr>
              <a:buNone/>
            </a:pPr>
            <a:r>
              <a:rPr lang="ar-SA" dirty="0" smtClean="0">
                <a:solidFill>
                  <a:srgbClr val="1F497D"/>
                </a:solidFill>
              </a:rPr>
              <a:t>القسم </a:t>
            </a:r>
            <a:r>
              <a:rPr lang="ar-SA" dirty="0" smtClean="0">
                <a:solidFill>
                  <a:srgbClr val="FF0000"/>
                </a:solidFill>
              </a:rPr>
              <a:t>1 – 3 </a:t>
            </a:r>
            <a:r>
              <a:rPr lang="ar-SA" dirty="0" smtClean="0">
                <a:solidFill>
                  <a:srgbClr val="1F497D"/>
                </a:solidFill>
              </a:rPr>
              <a:t>ص</a:t>
            </a:r>
            <a:r>
              <a:rPr lang="ar-SA" dirty="0" smtClean="0">
                <a:solidFill>
                  <a:srgbClr val="FF0000"/>
                </a:solidFill>
              </a:rPr>
              <a:t> 62 – 72 </a:t>
            </a:r>
            <a:r>
              <a:rPr lang="ar-SA" dirty="0" smtClean="0">
                <a:solidFill>
                  <a:srgbClr val="1F497D"/>
                </a:solidFill>
              </a:rPr>
              <a:t>و الاستماع لشرح الدرس و </a:t>
            </a:r>
          </a:p>
          <a:p>
            <a:pPr>
              <a:buNone/>
            </a:pPr>
            <a:r>
              <a:rPr lang="ar-SA" dirty="0" smtClean="0">
                <a:solidFill>
                  <a:srgbClr val="1F497D"/>
                </a:solidFill>
              </a:rPr>
              <a:t>المشاركة في النقاش , أكتب ما تريد أن تعرفه عن </a:t>
            </a:r>
            <a:r>
              <a:rPr lang="ar-SA" dirty="0">
                <a:solidFill>
                  <a:srgbClr val="FF0000"/>
                </a:solidFill>
              </a:rPr>
              <a:t>البكتيريا </a:t>
            </a:r>
            <a:endParaRPr lang="ar-SA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ar-SA" dirty="0" smtClean="0">
                <a:solidFill>
                  <a:srgbClr val="1F497D"/>
                </a:solidFill>
              </a:rPr>
              <a:t>و مع نهاية الدرس </a:t>
            </a:r>
            <a:r>
              <a:rPr lang="ar-SA" dirty="0">
                <a:solidFill>
                  <a:srgbClr val="1F497D"/>
                </a:solidFill>
              </a:rPr>
              <a:t>أكتب </a:t>
            </a:r>
            <a:r>
              <a:rPr lang="ar-SA" dirty="0" smtClean="0">
                <a:solidFill>
                  <a:srgbClr val="1F497D"/>
                </a:solidFill>
              </a:rPr>
              <a:t>ماذا تعلمت من هذا الدرس .</a:t>
            </a:r>
            <a:endParaRPr lang="en-US" dirty="0">
              <a:solidFill>
                <a:schemeClr val="tx2"/>
              </a:solidFill>
              <a:cs typeface="+mj-cs"/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666189"/>
              </p:ext>
            </p:extLst>
          </p:nvPr>
        </p:nvGraphicFramePr>
        <p:xfrm>
          <a:off x="714348" y="4070960"/>
          <a:ext cx="7715304" cy="1158240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2188884"/>
                <a:gridCol w="2954652"/>
                <a:gridCol w="2571768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b="0" dirty="0" smtClean="0">
                          <a:solidFill>
                            <a:schemeClr val="tx2"/>
                          </a:solidFill>
                        </a:rPr>
                        <a:t>ماذا تعرف ؟</a:t>
                      </a:r>
                      <a:endParaRPr lang="en-US" sz="3200" b="0" dirty="0" smtClean="0">
                        <a:solidFill>
                          <a:schemeClr val="tx2"/>
                        </a:solidFill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b="0" dirty="0" smtClean="0">
                          <a:solidFill>
                            <a:schemeClr val="tx2"/>
                          </a:solidFill>
                        </a:rPr>
                        <a:t>ماذا تريد أن تعرف ؟</a:t>
                      </a:r>
                      <a:endParaRPr lang="en-US" sz="3200" b="0" dirty="0" smtClean="0">
                        <a:solidFill>
                          <a:schemeClr val="tx2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b="0" dirty="0" smtClean="0">
                          <a:solidFill>
                            <a:schemeClr val="tx2"/>
                          </a:solidFill>
                        </a:rPr>
                        <a:t>ماذا تعلمت ؟</a:t>
                      </a:r>
                      <a:endParaRPr lang="en-US" sz="3200" b="0" dirty="0" smtClean="0">
                        <a:solidFill>
                          <a:schemeClr val="tx2"/>
                        </a:solidFill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sz="3200" b="0" dirty="0">
                        <a:solidFill>
                          <a:schemeClr val="tx2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3200" b="0" dirty="0">
                        <a:solidFill>
                          <a:schemeClr val="tx2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3200" b="0" dirty="0">
                        <a:solidFill>
                          <a:schemeClr val="tx2"/>
                        </a:solidFill>
                        <a:cs typeface="+mj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1F497D"/>
                </a:solidFill>
                <a:ea typeface="+mn-ea"/>
              </a:rPr>
              <a:t>تصفح القسم 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1 – 3 </a:t>
            </a:r>
            <a:r>
              <a:rPr lang="ar-SA" sz="3200" dirty="0">
                <a:solidFill>
                  <a:srgbClr val="1F497D"/>
                </a:solidFill>
                <a:ea typeface="+mn-ea"/>
              </a:rPr>
              <a:t>ص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 62 – 72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1F497D"/>
                </a:solidFill>
                <a:ea typeface="Calibri"/>
                <a:cs typeface="Times New Roman"/>
              </a:rPr>
              <a:t>بيئة البكتيريا </a:t>
            </a:r>
            <a:r>
              <a:rPr lang="ar-SA" dirty="0">
                <a:solidFill>
                  <a:srgbClr val="1F497D"/>
                </a:solidFill>
                <a:latin typeface="Lotus-Light"/>
                <a:ea typeface="Calibri"/>
                <a:cs typeface="Lotus-Light"/>
              </a:rPr>
              <a:t>/</a:t>
            </a:r>
            <a:r>
              <a:rPr lang="ar-SA" dirty="0">
                <a:latin typeface="Lotus-Light"/>
                <a:ea typeface="Calibri"/>
                <a:cs typeface="Lotus-Light"/>
              </a:rPr>
              <a:t> إن أول ما يخطر ببال الناس إذا سمعوا اسم البكتيريا هو الجراثيم أو المرض </a:t>
            </a:r>
            <a:r>
              <a:rPr lang="en-US" dirty="0">
                <a:latin typeface="Lotus-Light"/>
                <a:ea typeface="Calibri"/>
                <a:cs typeface="Arial"/>
              </a:rPr>
              <a:t>.</a:t>
            </a:r>
            <a:r>
              <a:rPr lang="ar-SA" dirty="0">
                <a:ea typeface="Calibri"/>
                <a:cs typeface="Lotus-Light"/>
              </a:rPr>
              <a:t> غير أن هذا غير صحيح فمعظم البكتيريا لا تسبب المرض بل أن العديد منها مفيد  فهي تساعد في تسميد الحقول و تدوير المواد الغذائية و حماية الجسم و انتاج الغذاء و الدواء .</a:t>
            </a:r>
            <a:endParaRPr lang="en-US" sz="2400" dirty="0">
              <a:ea typeface="Calibri"/>
              <a:cs typeface="Arial"/>
            </a:endParaRPr>
          </a:p>
          <a:p>
            <a:pPr>
              <a:lnSpc>
                <a:spcPct val="115000"/>
              </a:lnSpc>
            </a:pPr>
            <a:endParaRPr lang="en-US" sz="2400" dirty="0">
              <a:ea typeface="Calibri"/>
              <a:cs typeface="Arial"/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112455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1F497D"/>
                </a:solidFill>
                <a:ea typeface="+mn-ea"/>
              </a:rPr>
              <a:t>تصفح القسم 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1 – 3 </a:t>
            </a:r>
            <a:r>
              <a:rPr lang="ar-SA" sz="3200" dirty="0">
                <a:solidFill>
                  <a:srgbClr val="1F497D"/>
                </a:solidFill>
                <a:ea typeface="+mn-ea"/>
              </a:rPr>
              <a:t>ص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 62 – 72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1F497D"/>
                </a:solidFill>
                <a:ea typeface="Calibri"/>
                <a:cs typeface="Times New Roman"/>
              </a:rPr>
              <a:t>تدوير المواد الغذائية و تثبيت النيتروجين /</a:t>
            </a:r>
            <a:r>
              <a:rPr lang="ar-SA" dirty="0">
                <a:solidFill>
                  <a:srgbClr val="000000"/>
                </a:solidFill>
                <a:ea typeface="Calibri"/>
                <a:cs typeface="Times New Roman"/>
              </a:rPr>
              <a:t> تسمى البكتيريا التي تحصل على الطاقة من المخلوقات الميتة بالمحلالات حيث تقوم بإعادة مواد غذائية مهمة إلى البيئة و اذا لم يتم هذا ستستهلك جميع المواد المغذية و تنتهي و ينتهي معها النبات . النيتروجين مهم جدا لأنه يدخل في تركيب البروتين و البكتيريا تقم بتثبيته في الأرض من الغلاف الجوي ليصل إلى النبات . حيث تعيش بعض أنواع البكتيريا معيشة تكافلية مع بعض النبات مثل البرسيم حيث تعطي النبات النيتروجين و تحصل من النبات على السكر .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855022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1F497D"/>
                </a:solidFill>
                <a:ea typeface="+mn-ea"/>
              </a:rPr>
              <a:t>تصفح القسم 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1 – 3 </a:t>
            </a:r>
            <a:r>
              <a:rPr lang="ar-SA" sz="3200" dirty="0">
                <a:solidFill>
                  <a:srgbClr val="1F497D"/>
                </a:solidFill>
                <a:ea typeface="+mn-ea"/>
              </a:rPr>
              <a:t>ص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 62 – 72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57925"/>
            <a:ext cx="8229600" cy="3810512"/>
          </a:xfrm>
          <a:prstGeom prst="rect">
            <a:avLst/>
          </a:prstGeom>
          <a:ln w="88900" cap="sq" cmpd="thickThin">
            <a:solidFill>
              <a:schemeClr val="accent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0920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1F497D"/>
                </a:solidFill>
                <a:ea typeface="+mn-ea"/>
              </a:rPr>
              <a:t>تصفح القسم 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1 – 3 </a:t>
            </a:r>
            <a:r>
              <a:rPr lang="ar-SA" sz="3200" dirty="0">
                <a:solidFill>
                  <a:srgbClr val="1F497D"/>
                </a:solidFill>
                <a:ea typeface="+mn-ea"/>
              </a:rPr>
              <a:t>ص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 62 – 72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2105819"/>
            <a:ext cx="7943850" cy="3514725"/>
          </a:xfrm>
          <a:prstGeom prst="rect">
            <a:avLst/>
          </a:prstGeom>
          <a:ln w="88900" cap="sq" cmpd="thickThin">
            <a:solidFill>
              <a:schemeClr val="accent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09201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1F497D"/>
                </a:solidFill>
                <a:ea typeface="+mn-ea"/>
              </a:rPr>
              <a:t>تصفح القسم 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1 – 3 </a:t>
            </a:r>
            <a:r>
              <a:rPr lang="ar-SA" sz="3200" dirty="0">
                <a:solidFill>
                  <a:srgbClr val="1F497D"/>
                </a:solidFill>
                <a:ea typeface="+mn-ea"/>
              </a:rPr>
              <a:t>ص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 62 – 72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9029"/>
            <a:ext cx="8229600" cy="44683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980920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1F497D"/>
                </a:solidFill>
                <a:ea typeface="+mn-ea"/>
              </a:rPr>
              <a:t>تصفح القسم 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1 – 3 </a:t>
            </a:r>
            <a:r>
              <a:rPr lang="ar-SA" sz="3200" dirty="0">
                <a:solidFill>
                  <a:srgbClr val="1F497D"/>
                </a:solidFill>
                <a:ea typeface="+mn-ea"/>
              </a:rPr>
              <a:t>ص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 62 – 72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buNone/>
            </a:pPr>
            <a:r>
              <a:rPr lang="ar-SA" dirty="0" err="1">
                <a:solidFill>
                  <a:srgbClr val="000000"/>
                </a:solidFill>
                <a:ea typeface="Calibri"/>
                <a:cs typeface="Times New Roman"/>
              </a:rPr>
              <a:t>الفلورا</a:t>
            </a:r>
            <a:r>
              <a:rPr lang="ar-SA" dirty="0">
                <a:solidFill>
                  <a:srgbClr val="000000"/>
                </a:solidFill>
                <a:ea typeface="Calibri"/>
                <a:cs typeface="Times New Roman"/>
              </a:rPr>
              <a:t> الطبيعية / هي بكتيريا مفيدة تحمي أجسامنا من البكتيريا الضارة حيث تمنعها من إحداث المرض . </a:t>
            </a:r>
            <a:endParaRPr lang="ar-SA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endParaRPr lang="en-US" sz="24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000000"/>
                </a:solidFill>
                <a:ea typeface="Calibri"/>
                <a:cs typeface="Times New Roman"/>
              </a:rPr>
              <a:t>من البكتيريا النافعة بكتيريا اشريشيا كولاي التي توجد في أمعاء الأنسان حيث تعمل على تكوين فيتامين K الذي تمتصه الأمعاء و تعيش متكافلة مع الإنسان حيث تحصل على المسكن و الغذاء و الإنسان يحصل على فيتامين K .</a:t>
            </a: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403282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1F497D"/>
                </a:solidFill>
                <a:ea typeface="+mn-ea"/>
              </a:rPr>
              <a:t>تصفح القسم 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1 – 3 </a:t>
            </a:r>
            <a:r>
              <a:rPr lang="ar-SA" sz="3200" dirty="0">
                <a:solidFill>
                  <a:srgbClr val="1F497D"/>
                </a:solidFill>
                <a:ea typeface="+mn-ea"/>
              </a:rPr>
              <a:t>ص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 62 – 72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" y="2105819"/>
            <a:ext cx="7667625" cy="3514725"/>
          </a:xfrm>
          <a:prstGeom prst="rect">
            <a:avLst/>
          </a:prstGeom>
          <a:ln w="88900" cap="sq" cmpd="thickThin">
            <a:solidFill>
              <a:schemeClr val="accent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65154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35350"/>
            <a:ext cx="8082076" cy="4525963"/>
          </a:xfrm>
        </p:spPr>
      </p:pic>
      <p:sp>
        <p:nvSpPr>
          <p:cNvPr id="5" name="مستطيل 4"/>
          <p:cNvSpPr/>
          <p:nvPr/>
        </p:nvSpPr>
        <p:spPr>
          <a:xfrm>
            <a:off x="2411760" y="2276872"/>
            <a:ext cx="438774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8000" dirty="0" smtClean="0">
                <a:solidFill>
                  <a:schemeClr val="bg1"/>
                </a:solidFill>
                <a:ea typeface="Calibri"/>
                <a:cs typeface="Times New Roman"/>
              </a:rPr>
              <a:t>بكتيريا نافعة </a:t>
            </a:r>
            <a:endParaRPr lang="ar-SA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29302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1F497D"/>
                </a:solidFill>
              </a:rPr>
              <a:t>تصفح القسم </a:t>
            </a:r>
            <a:r>
              <a:rPr lang="ar-SA" sz="3200" dirty="0">
                <a:solidFill>
                  <a:srgbClr val="FF0000"/>
                </a:solidFill>
              </a:rPr>
              <a:t>1 – 3 </a:t>
            </a:r>
            <a:r>
              <a:rPr lang="ar-SA" sz="3200" dirty="0">
                <a:solidFill>
                  <a:srgbClr val="1F497D"/>
                </a:solidFill>
              </a:rPr>
              <a:t>ص</a:t>
            </a:r>
            <a:r>
              <a:rPr lang="ar-SA" sz="3200" dirty="0">
                <a:solidFill>
                  <a:srgbClr val="FF0000"/>
                </a:solidFill>
              </a:rPr>
              <a:t> 62 – 72</a:t>
            </a:r>
            <a:endParaRPr lang="ar-SA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852936"/>
            <a:ext cx="2466975" cy="184785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642789"/>
            <a:ext cx="2466975" cy="184785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815" y="1544249"/>
            <a:ext cx="2857500" cy="1600200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2992572" y="1412776"/>
            <a:ext cx="438774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8000" dirty="0">
                <a:solidFill>
                  <a:srgbClr val="FF0000"/>
                </a:solidFill>
                <a:ea typeface="Calibri"/>
                <a:cs typeface="Times New Roman"/>
              </a:rPr>
              <a:t>بكتيريا نافعة </a:t>
            </a:r>
            <a:endParaRPr lang="ar-SA" sz="5400" dirty="0">
              <a:solidFill>
                <a:srgbClr val="FF0000"/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39" y="1555172"/>
            <a:ext cx="2857500" cy="1600200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99" y="3554638"/>
            <a:ext cx="2552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6395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37134"/>
            <a:ext cx="2466975" cy="1847850"/>
          </a:xfr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861048"/>
            <a:ext cx="3030504" cy="2272878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112" y="3447627"/>
            <a:ext cx="1800225" cy="2533650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611560" y="2276872"/>
            <a:ext cx="438774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8000" dirty="0">
                <a:solidFill>
                  <a:srgbClr val="C00000"/>
                </a:solidFill>
                <a:ea typeface="Calibri"/>
                <a:cs typeface="Times New Roman"/>
              </a:rPr>
              <a:t>بكتيريا نافعة </a:t>
            </a:r>
            <a:endParaRPr lang="ar-SA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657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ar-SA" dirty="0" smtClean="0">
                <a:solidFill>
                  <a:schemeClr val="tx2"/>
                </a:solidFill>
              </a:rPr>
              <a:t>تصفح القسم </a:t>
            </a:r>
            <a:r>
              <a:rPr lang="ar-SA" dirty="0">
                <a:solidFill>
                  <a:srgbClr val="FF0000"/>
                </a:solidFill>
              </a:rPr>
              <a:t>1 – 3 </a:t>
            </a:r>
            <a:r>
              <a:rPr lang="ar-SA" dirty="0">
                <a:solidFill>
                  <a:srgbClr val="1F497D"/>
                </a:solidFill>
              </a:rPr>
              <a:t>ص</a:t>
            </a:r>
            <a:r>
              <a:rPr lang="ar-SA" dirty="0">
                <a:solidFill>
                  <a:srgbClr val="FF0000"/>
                </a:solidFill>
              </a:rPr>
              <a:t> 62 – 72 </a:t>
            </a:r>
            <a:r>
              <a:rPr lang="ar-SA" dirty="0" smtClean="0">
                <a:solidFill>
                  <a:schemeClr val="tx2"/>
                </a:solidFill>
              </a:rPr>
              <a:t>من خلال القيام بما يلي :</a:t>
            </a:r>
            <a:endParaRPr lang="en-US" dirty="0" smtClean="0">
              <a:solidFill>
                <a:schemeClr val="tx2"/>
              </a:solidFill>
            </a:endParaRPr>
          </a:p>
          <a:p>
            <a:pPr lvl="0">
              <a:buNone/>
            </a:pPr>
            <a:r>
              <a:rPr lang="ar-SA" dirty="0" smtClean="0">
                <a:solidFill>
                  <a:schemeClr val="tx2"/>
                </a:solidFill>
              </a:rPr>
              <a:t>اقرأ الأهداف ص </a:t>
            </a:r>
            <a:r>
              <a:rPr lang="ar-SA" dirty="0" smtClean="0">
                <a:solidFill>
                  <a:srgbClr val="FF0000"/>
                </a:solidFill>
              </a:rPr>
              <a:t>62</a:t>
            </a:r>
            <a:endParaRPr lang="en-US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ar-SA" dirty="0" smtClean="0">
                <a:solidFill>
                  <a:schemeClr val="tx2"/>
                </a:solidFill>
              </a:rPr>
              <a:t>اقرأ المفردات السابقة و الجديدة ص </a:t>
            </a:r>
            <a:r>
              <a:rPr lang="ar-SA" dirty="0" smtClean="0">
                <a:solidFill>
                  <a:srgbClr val="FF0000"/>
                </a:solidFill>
              </a:rPr>
              <a:t>62</a:t>
            </a:r>
            <a:endParaRPr lang="en-US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ar-SA" dirty="0" smtClean="0">
                <a:solidFill>
                  <a:schemeClr val="tx2"/>
                </a:solidFill>
              </a:rPr>
              <a:t>اقرأ عناوين القسم . </a:t>
            </a:r>
            <a:r>
              <a:rPr lang="ar-SA" dirty="0">
                <a:solidFill>
                  <a:srgbClr val="1F497D"/>
                </a:solidFill>
              </a:rPr>
              <a:t>ص</a:t>
            </a:r>
            <a:r>
              <a:rPr lang="ar-SA" dirty="0">
                <a:solidFill>
                  <a:srgbClr val="FF0000"/>
                </a:solidFill>
              </a:rPr>
              <a:t> 62 – 72 </a:t>
            </a:r>
            <a:endParaRPr lang="ar-SA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ar-SA" dirty="0" smtClean="0">
                <a:solidFill>
                  <a:schemeClr val="tx2"/>
                </a:solidFill>
              </a:rPr>
              <a:t>اقرأ الكلمات المظللة . </a:t>
            </a:r>
            <a:r>
              <a:rPr lang="ar-SA" dirty="0">
                <a:solidFill>
                  <a:srgbClr val="1F497D"/>
                </a:solidFill>
              </a:rPr>
              <a:t>ص</a:t>
            </a:r>
            <a:r>
              <a:rPr lang="ar-SA" dirty="0">
                <a:solidFill>
                  <a:srgbClr val="FF0000"/>
                </a:solidFill>
              </a:rPr>
              <a:t> 62 – 72 </a:t>
            </a:r>
            <a:endParaRPr lang="ar-SA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ar-SA" dirty="0" smtClean="0">
                <a:solidFill>
                  <a:schemeClr val="tx2"/>
                </a:solidFill>
              </a:rPr>
              <a:t>اقرأ الجداول و الرسوم . </a:t>
            </a:r>
            <a:r>
              <a:rPr lang="ar-SA" dirty="0">
                <a:solidFill>
                  <a:srgbClr val="1F497D"/>
                </a:solidFill>
              </a:rPr>
              <a:t>ص</a:t>
            </a:r>
            <a:r>
              <a:rPr lang="ar-SA" dirty="0">
                <a:solidFill>
                  <a:srgbClr val="FF0000"/>
                </a:solidFill>
              </a:rPr>
              <a:t> 62 – 72 </a:t>
            </a:r>
            <a:endParaRPr lang="ar-SA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ar-SA" dirty="0" smtClean="0">
                <a:solidFill>
                  <a:schemeClr val="tx2"/>
                </a:solidFill>
              </a:rPr>
              <a:t>تفحص الصور و اقرأ شروحاتها . </a:t>
            </a:r>
            <a:r>
              <a:rPr lang="ar-SA" dirty="0">
                <a:solidFill>
                  <a:srgbClr val="1F497D"/>
                </a:solidFill>
              </a:rPr>
              <a:t>ص</a:t>
            </a:r>
            <a:r>
              <a:rPr lang="ar-SA" dirty="0">
                <a:solidFill>
                  <a:srgbClr val="FF0000"/>
                </a:solidFill>
              </a:rPr>
              <a:t> 62 – 72 </a:t>
            </a:r>
            <a:endParaRPr lang="ar-SA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ar-SA" dirty="0">
                <a:solidFill>
                  <a:srgbClr val="1F497D"/>
                </a:solidFill>
              </a:rPr>
              <a:t>أكتب ما تريد أن تعرفه عن </a:t>
            </a:r>
            <a:r>
              <a:rPr lang="ar-SA" dirty="0" smtClean="0">
                <a:solidFill>
                  <a:srgbClr val="FF0000"/>
                </a:solidFill>
              </a:rPr>
              <a:t>البكتيريا </a:t>
            </a:r>
            <a:r>
              <a:rPr lang="ar-SA" dirty="0" smtClean="0">
                <a:solidFill>
                  <a:schemeClr val="tx2"/>
                </a:solidFill>
              </a:rPr>
              <a:t>في</a:t>
            </a:r>
            <a:r>
              <a:rPr lang="ar-SA" dirty="0" smtClean="0">
                <a:solidFill>
                  <a:srgbClr val="FF0000"/>
                </a:solidFill>
              </a:rPr>
              <a:t> </a:t>
            </a:r>
            <a:r>
              <a:rPr lang="ar-SA" dirty="0" smtClean="0">
                <a:solidFill>
                  <a:schemeClr val="tx2"/>
                </a:solidFill>
              </a:rPr>
              <a:t>العمود الثاني </a:t>
            </a:r>
            <a:endParaRPr lang="ar-SA" dirty="0">
              <a:solidFill>
                <a:schemeClr val="tx2"/>
              </a:solidFill>
            </a:endParaRPr>
          </a:p>
          <a:p>
            <a:pPr lvl="0">
              <a:buNone/>
            </a:pPr>
            <a:endParaRPr lang="ar-SA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92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1F497D"/>
                </a:solidFill>
              </a:rPr>
              <a:t>تصفح القسم </a:t>
            </a:r>
            <a:r>
              <a:rPr lang="ar-SA" sz="3200" dirty="0">
                <a:solidFill>
                  <a:srgbClr val="FF0000"/>
                </a:solidFill>
              </a:rPr>
              <a:t>1 – 3 </a:t>
            </a:r>
            <a:r>
              <a:rPr lang="ar-SA" sz="3200" dirty="0">
                <a:solidFill>
                  <a:srgbClr val="1F497D"/>
                </a:solidFill>
              </a:rPr>
              <a:t>ص</a:t>
            </a:r>
            <a:r>
              <a:rPr lang="ar-SA" sz="3200" dirty="0">
                <a:solidFill>
                  <a:srgbClr val="FF0000"/>
                </a:solidFill>
              </a:rPr>
              <a:t> 62 – 72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1F497D"/>
                </a:solidFill>
                <a:ea typeface="Calibri"/>
                <a:cs typeface="Times New Roman"/>
              </a:rPr>
              <a:t>الغذاء و الدواء /</a:t>
            </a:r>
            <a:r>
              <a:rPr lang="ar-SA" dirty="0">
                <a:solidFill>
                  <a:srgbClr val="000000"/>
                </a:solidFill>
                <a:ea typeface="Calibri"/>
                <a:cs typeface="Times New Roman"/>
              </a:rPr>
              <a:t> الجبن و اللبن و المخلل و الخبز و فيتامين B12 , و </a:t>
            </a:r>
            <a:r>
              <a:rPr lang="ar-SA" dirty="0" err="1">
                <a:solidFill>
                  <a:srgbClr val="000000"/>
                </a:solidFill>
                <a:ea typeface="Calibri"/>
                <a:cs typeface="Times New Roman"/>
              </a:rPr>
              <a:t>الريبوفلافين</a:t>
            </a:r>
            <a:r>
              <a:rPr lang="ar-SA" dirty="0">
                <a:solidFill>
                  <a:srgbClr val="000000"/>
                </a:solidFill>
                <a:ea typeface="Calibri"/>
                <a:cs typeface="Times New Roman"/>
              </a:rPr>
              <a:t> و المضادات الحيوية جميعها صنعت بمساعدة البكتيريا وهي مهمة في البحث العلمي .</a:t>
            </a:r>
            <a:endParaRPr lang="en-US" sz="2400" dirty="0">
              <a:ea typeface="Calibri"/>
              <a:cs typeface="Arial"/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3485690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4000" dirty="0">
                <a:solidFill>
                  <a:srgbClr val="F79646">
                    <a:lumMod val="75000"/>
                  </a:srgbClr>
                </a:solidFill>
              </a:rPr>
              <a:t>نشاط </a:t>
            </a:r>
            <a:r>
              <a:rPr lang="ar-SA" sz="4000" dirty="0" smtClean="0">
                <a:solidFill>
                  <a:srgbClr val="F79646">
                    <a:lumMod val="75000"/>
                  </a:srgbClr>
                </a:solidFill>
              </a:rPr>
              <a:t>9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SA" dirty="0">
                <a:solidFill>
                  <a:schemeClr val="accent6">
                    <a:lumMod val="75000"/>
                  </a:schemeClr>
                </a:solidFill>
                <a:latin typeface="AXtManalBLack"/>
                <a:cs typeface="+mj-cs"/>
              </a:rPr>
              <a:t>أعدَّ</a:t>
            </a:r>
            <a:r>
              <a:rPr lang="ar-SA" sz="4000" dirty="0">
                <a:solidFill>
                  <a:schemeClr val="accent6">
                    <a:lumMod val="75000"/>
                  </a:schemeClr>
                </a:solidFill>
                <a:latin typeface="AXtManalBLack"/>
                <a:cs typeface="+mj-cs"/>
              </a:rPr>
              <a:t> </a:t>
            </a:r>
            <a:r>
              <a:rPr lang="ar-SA" dirty="0" smtClean="0">
                <a:solidFill>
                  <a:schemeClr val="accent6">
                    <a:lumMod val="75000"/>
                  </a:schemeClr>
                </a:solidFill>
                <a:latin typeface="AXtManalBLack"/>
                <a:cs typeface="+mj-cs"/>
              </a:rPr>
              <a:t>قائمة</a:t>
            </a:r>
            <a:r>
              <a:rPr lang="ar-SA" sz="4000" dirty="0" smtClean="0">
                <a:solidFill>
                  <a:schemeClr val="accent6">
                    <a:lumMod val="75000"/>
                  </a:schemeClr>
                </a:solidFill>
                <a:latin typeface="AXtManalBLack"/>
                <a:cs typeface="+mj-cs"/>
              </a:rPr>
              <a:t> </a:t>
            </a:r>
            <a:r>
              <a:rPr lang="ar-SA" dirty="0">
                <a:solidFill>
                  <a:schemeClr val="accent6">
                    <a:lumMod val="75000"/>
                  </a:schemeClr>
                </a:solidFill>
                <a:latin typeface="Lotus-Bold"/>
                <a:cs typeface="+mj-cs"/>
              </a:rPr>
              <a:t>بخمس طرائق تعد فيها البكتيريا مفيدة للإنسان.</a:t>
            </a:r>
            <a:endParaRPr lang="ar-SA" dirty="0">
              <a:solidFill>
                <a:schemeClr val="accent6">
                  <a:lumMod val="75000"/>
                </a:schemeClr>
              </a:solidFill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97" y="2726668"/>
            <a:ext cx="7649827" cy="24305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71275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40433"/>
            <a:ext cx="8229600" cy="2645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661248"/>
            <a:ext cx="6248400" cy="590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30799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1F497D"/>
                </a:solidFill>
              </a:rPr>
              <a:t>تصفح القسم </a:t>
            </a:r>
            <a:r>
              <a:rPr lang="ar-SA" sz="3200" dirty="0">
                <a:solidFill>
                  <a:srgbClr val="FF0000"/>
                </a:solidFill>
              </a:rPr>
              <a:t>1 – 3 </a:t>
            </a:r>
            <a:r>
              <a:rPr lang="ar-SA" sz="3200" dirty="0">
                <a:solidFill>
                  <a:srgbClr val="1F497D"/>
                </a:solidFill>
              </a:rPr>
              <a:t>ص</a:t>
            </a:r>
            <a:r>
              <a:rPr lang="ar-SA" sz="3200" dirty="0">
                <a:solidFill>
                  <a:srgbClr val="FF0000"/>
                </a:solidFill>
              </a:rPr>
              <a:t> 62 – 72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/>
          <a:lstStyle/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1F497D"/>
                </a:solidFill>
                <a:ea typeface="Calibri"/>
                <a:cs typeface="Times New Roman"/>
              </a:rPr>
              <a:t>البكتيريا المسببة للأمراض /</a:t>
            </a:r>
            <a:r>
              <a:rPr lang="ar-SA" dirty="0">
                <a:solidFill>
                  <a:srgbClr val="000000"/>
                </a:solidFill>
                <a:ea typeface="Calibri"/>
                <a:cs typeface="Times New Roman"/>
              </a:rPr>
              <a:t> أنواع قليلة تسبب المرض بطريقتين : ـ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000000"/>
                </a:solidFill>
                <a:ea typeface="Calibri"/>
                <a:cs typeface="Times New Roman"/>
              </a:rPr>
              <a:t>1 / التي تتكاثر بسرعة عالية . </a:t>
            </a:r>
            <a:endParaRPr lang="ar-SA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 smtClean="0">
                <a:solidFill>
                  <a:srgbClr val="000000"/>
                </a:solidFill>
                <a:ea typeface="Calibri"/>
                <a:cs typeface="Times New Roman"/>
              </a:rPr>
              <a:t>2 </a:t>
            </a:r>
            <a:r>
              <a:rPr lang="ar-SA" dirty="0">
                <a:solidFill>
                  <a:srgbClr val="000000"/>
                </a:solidFill>
                <a:ea typeface="Calibri"/>
                <a:cs typeface="Times New Roman"/>
              </a:rPr>
              <a:t>/ التي نفرز سموما أ, مواد أخرى .</a:t>
            </a:r>
            <a:endParaRPr lang="en-US" sz="2400" dirty="0">
              <a:ea typeface="Calibri"/>
              <a:cs typeface="Arial"/>
            </a:endParaRPr>
          </a:p>
          <a:p>
            <a:endParaRPr lang="ar-S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96752"/>
            <a:ext cx="4705350" cy="819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85690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1F497D"/>
                </a:solidFill>
                <a:ea typeface="+mn-ea"/>
              </a:rPr>
              <a:t>تصفح القسم 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1 – 3 </a:t>
            </a:r>
            <a:r>
              <a:rPr lang="ar-SA" sz="3200" dirty="0">
                <a:solidFill>
                  <a:srgbClr val="1F497D"/>
                </a:solidFill>
                <a:ea typeface="+mn-ea"/>
              </a:rPr>
              <a:t>ص</a:t>
            </a:r>
            <a:r>
              <a:rPr lang="ar-SA" sz="3200" dirty="0">
                <a:solidFill>
                  <a:srgbClr val="FF0000"/>
                </a:solidFill>
                <a:ea typeface="+mn-ea"/>
              </a:rPr>
              <a:t> 62 – 72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85197"/>
            <a:ext cx="8229600" cy="2955968"/>
          </a:xfrm>
          <a:prstGeom prst="rect">
            <a:avLst/>
          </a:prstGeom>
          <a:ln w="88900" cap="sq" cmpd="thickThin">
            <a:solidFill>
              <a:schemeClr val="accent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09201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ar-SA" sz="3200" dirty="0">
                <a:solidFill>
                  <a:srgbClr val="FF0000"/>
                </a:solidFill>
                <a:ea typeface="Calibri"/>
              </a:rPr>
              <a:t>1 – 3 تقويم البكتيريا</a:t>
            </a:r>
            <a:endParaRPr lang="en-US" sz="2400" dirty="0">
              <a:ea typeface="Calibri"/>
              <a:cs typeface="Arial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ar-SA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ar-SA" sz="2800" dirty="0">
                <a:solidFill>
                  <a:srgbClr val="00B050"/>
                </a:solidFill>
                <a:ea typeface="Calibri"/>
                <a:cs typeface="Times New Roman"/>
              </a:rPr>
              <a:t>مراجعة المفردات</a:t>
            </a:r>
            <a:endParaRPr lang="en-US" sz="28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sz="2800" dirty="0">
                <a:solidFill>
                  <a:srgbClr val="FF0000"/>
                </a:solidFill>
                <a:ea typeface="Calibri"/>
                <a:cs typeface="Times New Roman"/>
              </a:rPr>
              <a:t>اختر المصطلح الذي لا ينتمي إلى المجموعة الآتية مبينا ً السبب : </a:t>
            </a:r>
            <a:endParaRPr lang="en-US" sz="28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sz="2800" dirty="0">
                <a:solidFill>
                  <a:srgbClr val="00B050"/>
                </a:solidFill>
                <a:ea typeface="Calibri"/>
                <a:cs typeface="Times New Roman"/>
              </a:rPr>
              <a:t> </a:t>
            </a:r>
            <a:endParaRPr lang="en-US" sz="28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sz="2800" dirty="0">
                <a:solidFill>
                  <a:srgbClr val="00B050"/>
                </a:solidFill>
                <a:ea typeface="Calibri"/>
                <a:cs typeface="Times New Roman"/>
              </a:rPr>
              <a:t>س 1 ص 83  </a:t>
            </a:r>
            <a:endParaRPr lang="en-US" sz="28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sz="2800" dirty="0">
                <a:solidFill>
                  <a:srgbClr val="FF0000"/>
                </a:solidFill>
                <a:ea typeface="Calibri"/>
                <a:cs typeface="Times New Roman"/>
              </a:rPr>
              <a:t>محفظة – هُدبيات – بوغ داخلي </a:t>
            </a:r>
            <a:r>
              <a:rPr lang="ar-SA" sz="2800" dirty="0">
                <a:solidFill>
                  <a:srgbClr val="00B050"/>
                </a:solidFill>
                <a:ea typeface="Calibri"/>
                <a:cs typeface="Times New Roman"/>
              </a:rPr>
              <a:t>.</a:t>
            </a:r>
            <a:endParaRPr lang="en-US" sz="28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endParaRPr lang="ar-SA" sz="2800" dirty="0" smtClean="0"/>
          </a:p>
          <a:p>
            <a:pPr marL="0" indent="0">
              <a:lnSpc>
                <a:spcPct val="115000"/>
              </a:lnSpc>
              <a:buNone/>
            </a:pPr>
            <a:endParaRPr lang="ar-SA" sz="2800" dirty="0"/>
          </a:p>
          <a:p>
            <a:pPr marL="0" indent="0">
              <a:lnSpc>
                <a:spcPct val="115000"/>
              </a:lnSpc>
              <a:buNone/>
            </a:pPr>
            <a:endParaRPr lang="ar-SA" sz="2800" dirty="0" smtClean="0"/>
          </a:p>
          <a:p>
            <a:pPr marL="0" indent="0">
              <a:lnSpc>
                <a:spcPct val="115000"/>
              </a:lnSpc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1061580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ar-SA" sz="3200" dirty="0" smtClean="0">
                <a:solidFill>
                  <a:srgbClr val="FF0000"/>
                </a:solidFill>
                <a:ea typeface="Calibri"/>
              </a:rPr>
              <a:t>الحل</a:t>
            </a:r>
            <a:endParaRPr lang="en-US" sz="2400" dirty="0">
              <a:ea typeface="Calibri"/>
              <a:cs typeface="Arial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ar-SA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ar-SA" sz="3300" dirty="0">
                <a:solidFill>
                  <a:srgbClr val="00B050"/>
                </a:solidFill>
                <a:ea typeface="Calibri"/>
                <a:cs typeface="Times New Roman"/>
              </a:rPr>
              <a:t>مراجعة المفردات</a:t>
            </a:r>
            <a:endParaRPr lang="en-US" sz="33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sz="3300" dirty="0">
                <a:solidFill>
                  <a:srgbClr val="FF0000"/>
                </a:solidFill>
                <a:ea typeface="Calibri"/>
                <a:cs typeface="Times New Roman"/>
              </a:rPr>
              <a:t>اختر المصطلح الذي لا ينتمي إلى المجموعة الآتية مبينا ً السبب : </a:t>
            </a:r>
            <a:endParaRPr lang="en-US" sz="33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sz="3300" dirty="0">
                <a:solidFill>
                  <a:srgbClr val="00B050"/>
                </a:solidFill>
                <a:ea typeface="Calibri"/>
                <a:cs typeface="Times New Roman"/>
              </a:rPr>
              <a:t> </a:t>
            </a:r>
            <a:endParaRPr lang="en-US" sz="33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sz="3300" dirty="0">
                <a:solidFill>
                  <a:srgbClr val="00B050"/>
                </a:solidFill>
                <a:ea typeface="Calibri"/>
                <a:cs typeface="Times New Roman"/>
              </a:rPr>
              <a:t>س 1 ص 83  </a:t>
            </a:r>
            <a:endParaRPr lang="en-US" sz="33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sz="3300" dirty="0">
                <a:solidFill>
                  <a:srgbClr val="FF0000"/>
                </a:solidFill>
                <a:ea typeface="Calibri"/>
                <a:cs typeface="Times New Roman"/>
              </a:rPr>
              <a:t>محفظة – هُدبيات – بوغ داخلي </a:t>
            </a:r>
            <a:r>
              <a:rPr lang="ar-SA" sz="3300" dirty="0">
                <a:solidFill>
                  <a:srgbClr val="00B050"/>
                </a:solidFill>
                <a:ea typeface="Calibri"/>
                <a:cs typeface="Times New Roman"/>
              </a:rPr>
              <a:t>.</a:t>
            </a:r>
            <a:endParaRPr lang="en-US" sz="33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ar-SA" sz="3300" dirty="0">
                <a:solidFill>
                  <a:srgbClr val="000000"/>
                </a:solidFill>
                <a:ea typeface="Calibri"/>
                <a:cs typeface="Times New Roman"/>
              </a:rPr>
              <a:t>لا تدخل الأهداب ضمن المجموعة، لأنها تنمو خارج سطح الخلية</a:t>
            </a:r>
            <a:r>
              <a:rPr lang="en-US" sz="33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. </a:t>
            </a:r>
            <a:r>
              <a:rPr lang="ar-SA" sz="3300" dirty="0">
                <a:solidFill>
                  <a:srgbClr val="000000"/>
                </a:solidFill>
                <a:ea typeface="Calibri"/>
                <a:cs typeface="Times New Roman"/>
              </a:rPr>
              <a:t>أما المحفظة و البوغ الداخلي فيشملان كامل الخلية البكتيرية ( المحفظة تغطي الجدار الخلوي ، و البوغ الداخلي هو خلية كاملة ساكنة ) .</a:t>
            </a:r>
            <a:endParaRPr lang="en-US" sz="33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0209562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FF0000"/>
                </a:solidFill>
                <a:ea typeface="Calibri"/>
              </a:rPr>
              <a:t>1 – 3 تقويم البكتيريا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00B050"/>
                </a:solidFill>
                <a:ea typeface="Calibri"/>
                <a:cs typeface="Times New Roman"/>
              </a:rPr>
              <a:t>س 2 ص 83 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FF0000"/>
                </a:solidFill>
                <a:ea typeface="Calibri"/>
                <a:cs typeface="Times New Roman"/>
              </a:rPr>
              <a:t>انقسام ثنائي - تثبيت النيتروجين - الاقتران .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778795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 smtClean="0">
                <a:solidFill>
                  <a:srgbClr val="FF0000"/>
                </a:solidFill>
                <a:ea typeface="Calibri"/>
              </a:rPr>
              <a:t>الحل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00B050"/>
                </a:solidFill>
                <a:ea typeface="Calibri"/>
                <a:cs typeface="Times New Roman"/>
              </a:rPr>
              <a:t>س 2 ص 83 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FF0000"/>
                </a:solidFill>
                <a:ea typeface="Calibri"/>
                <a:cs typeface="Times New Roman"/>
              </a:rPr>
              <a:t>انقسام ثنائي - تثبيت النيتروجين - الاقتران .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000000"/>
                </a:solidFill>
                <a:latin typeface="Lotus-Light"/>
                <a:ea typeface="Calibri"/>
                <a:cs typeface="Lotus-Light"/>
              </a:rPr>
              <a:t>تثبيت النيتروجين ؛ لأن الانشطار الثنائي والاقتران كلاهما</a:t>
            </a:r>
            <a:r>
              <a:rPr lang="ar-SA" dirty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ar-SA" dirty="0">
                <a:solidFill>
                  <a:srgbClr val="000000"/>
                </a:solidFill>
                <a:latin typeface="Lotus-Light"/>
                <a:ea typeface="Calibri"/>
                <a:cs typeface="Lotus-Light"/>
              </a:rPr>
              <a:t>طريقتان للتكاثر </a:t>
            </a:r>
            <a:r>
              <a:rPr lang="en-US" dirty="0">
                <a:solidFill>
                  <a:srgbClr val="000000"/>
                </a:solidFill>
                <a:latin typeface="Lotus-Light"/>
                <a:ea typeface="Calibri"/>
                <a:cs typeface="Arial"/>
              </a:rPr>
              <a:t>.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0223589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FF0000"/>
                </a:solidFill>
                <a:ea typeface="Calibri"/>
              </a:rPr>
              <a:t>1 – 3 تقويم البكتيريا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00B050"/>
                </a:solidFill>
                <a:ea typeface="Calibri"/>
                <a:cs typeface="Times New Roman"/>
              </a:rPr>
              <a:t>س 3 ص 83 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FF0000"/>
                </a:solidFill>
                <a:ea typeface="Calibri"/>
                <a:cs typeface="Times New Roman"/>
              </a:rPr>
              <a:t>بوغ داخلي - نظير النواة - تثبيت النيتروجين .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34995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tx2"/>
                </a:solidFill>
              </a:rPr>
              <a:t>الفكرة الرئيسة</a:t>
            </a:r>
            <a:endParaRPr lang="ar-SA" dirty="0">
              <a:solidFill>
                <a:schemeClr val="tx2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SA" dirty="0" smtClean="0">
                <a:solidFill>
                  <a:schemeClr val="tx2"/>
                </a:solidFill>
              </a:rPr>
              <a:t>اقرأ الفكرة الرئيسية ص </a:t>
            </a:r>
            <a:r>
              <a:rPr lang="ar-SA" dirty="0" smtClean="0">
                <a:solidFill>
                  <a:srgbClr val="FF0000"/>
                </a:solidFill>
              </a:rPr>
              <a:t>45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ar-SA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ar-SA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ar-SA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0" y="3026323"/>
            <a:ext cx="7943800" cy="8884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FF0000"/>
                </a:solidFill>
                <a:ea typeface="Calibri"/>
              </a:rPr>
              <a:t>ا</a:t>
            </a:r>
            <a:r>
              <a:rPr lang="ar-SA" sz="3200" dirty="0" smtClean="0">
                <a:solidFill>
                  <a:srgbClr val="FF0000"/>
                </a:solidFill>
                <a:ea typeface="Calibri"/>
              </a:rPr>
              <a:t>لحل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00B050"/>
                </a:solidFill>
                <a:ea typeface="Calibri"/>
                <a:cs typeface="Times New Roman"/>
              </a:rPr>
              <a:t>س 3 ص 83 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FF0000"/>
                </a:solidFill>
                <a:ea typeface="Calibri"/>
                <a:cs typeface="Times New Roman"/>
              </a:rPr>
              <a:t>بوغ داخلي - نظير النواة - تثبيت النيتروجين .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000000"/>
                </a:solidFill>
                <a:latin typeface="Lotus-Light"/>
                <a:ea typeface="Calibri"/>
                <a:cs typeface="Lotus-Light"/>
              </a:rPr>
              <a:t>تثبيت النيتروجين، لأنها عملية أيضية في الخلية النشطة</a:t>
            </a:r>
            <a:r>
              <a:rPr lang="ar-SA" dirty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ar-SA" dirty="0">
                <a:solidFill>
                  <a:srgbClr val="000000"/>
                </a:solidFill>
                <a:latin typeface="Lotus-Light"/>
                <a:ea typeface="Calibri"/>
                <a:cs typeface="Lotus-Light"/>
              </a:rPr>
              <a:t>وهي ليست تركيبا طبيع</a:t>
            </a:r>
            <a:r>
              <a:rPr lang="ar-SA" dirty="0">
                <a:solidFill>
                  <a:srgbClr val="000000"/>
                </a:solidFill>
                <a:ea typeface="Calibri"/>
                <a:cs typeface="Lotus-Light"/>
              </a:rPr>
              <a:t>ي</a:t>
            </a:r>
            <a:r>
              <a:rPr lang="ar-SA" dirty="0">
                <a:solidFill>
                  <a:srgbClr val="000000"/>
                </a:solidFill>
                <a:latin typeface="Lotus-Light"/>
                <a:ea typeface="Calibri"/>
                <a:cs typeface="Lotus-Light"/>
              </a:rPr>
              <a:t>ا </a:t>
            </a:r>
            <a:r>
              <a:rPr lang="en-US" dirty="0">
                <a:solidFill>
                  <a:srgbClr val="000000"/>
                </a:solidFill>
                <a:latin typeface="Lotus-Light"/>
                <a:ea typeface="Calibri"/>
                <a:cs typeface="Arial"/>
              </a:rPr>
              <a:t>.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6545765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FF0000"/>
                </a:solidFill>
                <a:ea typeface="Calibri"/>
              </a:rPr>
              <a:t>1 – 3 تقويم البكتيريا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00B050"/>
                </a:solidFill>
                <a:ea typeface="Calibri"/>
                <a:cs typeface="Times New Roman"/>
              </a:rPr>
              <a:t>تثبيت المفاهيم الرئيسة 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00B050"/>
                </a:solidFill>
                <a:ea typeface="Calibri"/>
                <a:cs typeface="Times New Roman"/>
              </a:rPr>
              <a:t> 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00B050"/>
                </a:solidFill>
                <a:ea typeface="Calibri"/>
                <a:cs typeface="Times New Roman"/>
              </a:rPr>
              <a:t>س 4 ص 83 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FF0000"/>
                </a:solidFill>
                <a:ea typeface="Calibri"/>
                <a:cs typeface="Times New Roman"/>
              </a:rPr>
              <a:t>أي المخلوقات الأتية لا ينتمي الى فوق مملكة البدائيات ؟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FF0000"/>
                </a:solidFill>
                <a:ea typeface="Calibri"/>
                <a:cs typeface="Times New Roman"/>
              </a:rPr>
              <a:t>أ / البكتيريا الخضراء المزرقة       ب / المنتجة للميثان        </a:t>
            </a:r>
            <a:endParaRPr lang="ar-SA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 smtClean="0">
                <a:solidFill>
                  <a:srgbClr val="FF0000"/>
                </a:solidFill>
                <a:ea typeface="Calibri"/>
                <a:cs typeface="Times New Roman"/>
              </a:rPr>
              <a:t>ج </a:t>
            </a:r>
            <a:r>
              <a:rPr lang="ar-SA" dirty="0">
                <a:solidFill>
                  <a:srgbClr val="FF0000"/>
                </a:solidFill>
                <a:ea typeface="Calibri"/>
                <a:cs typeface="Times New Roman"/>
              </a:rPr>
              <a:t>/ المحبة للملوحة       د / المحبة للحرارة و الحموضة 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6836703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FF0000"/>
                </a:solidFill>
                <a:ea typeface="Calibri"/>
              </a:rPr>
              <a:t>الحل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00B050"/>
                </a:solidFill>
                <a:ea typeface="Calibri"/>
                <a:cs typeface="Times New Roman"/>
              </a:rPr>
              <a:t>تثبيت المفاهيم الرئيسة 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00B050"/>
                </a:solidFill>
                <a:ea typeface="Calibri"/>
                <a:cs typeface="Times New Roman"/>
              </a:rPr>
              <a:t> 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00B050"/>
                </a:solidFill>
                <a:ea typeface="Calibri"/>
                <a:cs typeface="Times New Roman"/>
              </a:rPr>
              <a:t>س 4 ص 83 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FF0000"/>
                </a:solidFill>
                <a:ea typeface="Calibri"/>
                <a:cs typeface="Times New Roman"/>
              </a:rPr>
              <a:t>أي المخلوقات الأتية لا ينتمي الى فوق مملكة البدائيات ؟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000000"/>
                </a:solidFill>
                <a:ea typeface="Calibri"/>
                <a:cs typeface="Times New Roman"/>
              </a:rPr>
              <a:t>أ / البكتيريا الخضراء المزرقة       </a:t>
            </a:r>
            <a:r>
              <a:rPr lang="ar-SA" dirty="0">
                <a:solidFill>
                  <a:srgbClr val="FF0000"/>
                </a:solidFill>
                <a:ea typeface="Calibri"/>
                <a:cs typeface="Times New Roman"/>
              </a:rPr>
              <a:t>ب / المنتجة للميثان        </a:t>
            </a:r>
            <a:endParaRPr lang="ar-SA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 smtClean="0">
                <a:solidFill>
                  <a:srgbClr val="FF0000"/>
                </a:solidFill>
                <a:ea typeface="Calibri"/>
                <a:cs typeface="Times New Roman"/>
              </a:rPr>
              <a:t>ج </a:t>
            </a:r>
            <a:r>
              <a:rPr lang="ar-SA" dirty="0">
                <a:solidFill>
                  <a:srgbClr val="FF0000"/>
                </a:solidFill>
                <a:ea typeface="Calibri"/>
                <a:cs typeface="Times New Roman"/>
              </a:rPr>
              <a:t>/ المحبة للملوحة       د / المحبة للحرارة و الحموضة 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234134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FF0000"/>
                </a:solidFill>
                <a:ea typeface="Calibri"/>
              </a:rPr>
              <a:t>1 – 3 تقويم البكتيريا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00B050"/>
                </a:solidFill>
                <a:ea typeface="Calibri"/>
                <a:cs typeface="Times New Roman"/>
              </a:rPr>
              <a:t>استخدم الشكل الاتي للإجابة عن السؤالين 5 و 6 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buNone/>
            </a:pPr>
            <a:endParaRPr lang="ar-SA" dirty="0"/>
          </a:p>
        </p:txBody>
      </p:sp>
      <p:pic>
        <p:nvPicPr>
          <p:cNvPr id="4" name="صورة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64904"/>
            <a:ext cx="4392488" cy="31683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836703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FF0000"/>
                </a:solidFill>
                <a:ea typeface="Calibri"/>
              </a:rPr>
              <a:t>1 – 3 تقويم البكتيريا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00B050"/>
                </a:solidFill>
                <a:ea typeface="Calibri"/>
                <a:cs typeface="Times New Roman"/>
              </a:rPr>
              <a:t>س 5 ص 83</a:t>
            </a:r>
            <a:r>
              <a:rPr lang="ar-SA" dirty="0">
                <a:ea typeface="Calibri"/>
                <a:cs typeface="Times New Roman"/>
              </a:rPr>
              <a:t> 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FF0000"/>
                </a:solidFill>
                <a:ea typeface="Calibri"/>
                <a:cs typeface="Times New Roman"/>
              </a:rPr>
              <a:t>أي منحنى في هذا الشكل أصدق تمثيلا لمعدل نمو البكتيريا في الظروف المثلى ؟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FF0000"/>
                </a:solidFill>
                <a:ea typeface="Calibri"/>
                <a:cs typeface="Times New Roman"/>
              </a:rPr>
              <a:t> أ / المنحنى 1       </a:t>
            </a:r>
            <a:endParaRPr lang="ar-SA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 smtClean="0">
                <a:solidFill>
                  <a:srgbClr val="FF0000"/>
                </a:solidFill>
                <a:ea typeface="Calibri"/>
                <a:cs typeface="Times New Roman"/>
              </a:rPr>
              <a:t>ب </a:t>
            </a:r>
            <a:r>
              <a:rPr lang="ar-SA" dirty="0">
                <a:solidFill>
                  <a:srgbClr val="FF0000"/>
                </a:solidFill>
                <a:ea typeface="Calibri"/>
                <a:cs typeface="Times New Roman"/>
              </a:rPr>
              <a:t>/ المنحنى 2        </a:t>
            </a:r>
            <a:endParaRPr lang="ar-SA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 smtClean="0">
                <a:solidFill>
                  <a:srgbClr val="FF0000"/>
                </a:solidFill>
                <a:ea typeface="Calibri"/>
                <a:cs typeface="Times New Roman"/>
              </a:rPr>
              <a:t>ج </a:t>
            </a:r>
            <a:r>
              <a:rPr lang="ar-SA" dirty="0">
                <a:solidFill>
                  <a:srgbClr val="FF0000"/>
                </a:solidFill>
                <a:ea typeface="Calibri"/>
                <a:cs typeface="Times New Roman"/>
              </a:rPr>
              <a:t>/ المنحنى 3        </a:t>
            </a:r>
            <a:endParaRPr lang="ar-SA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 smtClean="0">
                <a:solidFill>
                  <a:srgbClr val="FF0000"/>
                </a:solidFill>
                <a:ea typeface="Calibri"/>
                <a:cs typeface="Times New Roman"/>
              </a:rPr>
              <a:t>د </a:t>
            </a:r>
            <a:r>
              <a:rPr lang="ar-SA" dirty="0">
                <a:solidFill>
                  <a:srgbClr val="FF0000"/>
                </a:solidFill>
                <a:ea typeface="Calibri"/>
                <a:cs typeface="Times New Roman"/>
              </a:rPr>
              <a:t>/ المنحنى 4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buNone/>
            </a:pPr>
            <a:endParaRPr lang="ar-SA" dirty="0"/>
          </a:p>
        </p:txBody>
      </p:sp>
      <p:pic>
        <p:nvPicPr>
          <p:cNvPr id="4" name="صورة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68960"/>
            <a:ext cx="3240360" cy="2304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836703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FF0000"/>
                </a:solidFill>
                <a:ea typeface="Calibri"/>
              </a:rPr>
              <a:t>الحل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00B050"/>
                </a:solidFill>
                <a:ea typeface="Calibri"/>
                <a:cs typeface="Times New Roman"/>
              </a:rPr>
              <a:t>س 5 ص 83</a:t>
            </a:r>
            <a:r>
              <a:rPr lang="ar-SA" dirty="0">
                <a:ea typeface="Calibri"/>
                <a:cs typeface="Times New Roman"/>
              </a:rPr>
              <a:t> 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FF0000"/>
                </a:solidFill>
                <a:ea typeface="Calibri"/>
                <a:cs typeface="Times New Roman"/>
              </a:rPr>
              <a:t>أي منحنى في هذا الشكل أصدق تمثيلا لمعدل نمو البكتيريا في الظروف المثلى ؟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000000"/>
                </a:solidFill>
                <a:ea typeface="Calibri"/>
                <a:cs typeface="Times New Roman"/>
              </a:rPr>
              <a:t> أ / المنحنى 1       </a:t>
            </a:r>
            <a:endParaRPr lang="ar-SA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 smtClean="0">
                <a:solidFill>
                  <a:srgbClr val="FF0000"/>
                </a:solidFill>
                <a:ea typeface="Calibri"/>
                <a:cs typeface="Times New Roman"/>
              </a:rPr>
              <a:t>ب </a:t>
            </a:r>
            <a:r>
              <a:rPr lang="ar-SA" dirty="0">
                <a:solidFill>
                  <a:srgbClr val="FF0000"/>
                </a:solidFill>
                <a:ea typeface="Calibri"/>
                <a:cs typeface="Times New Roman"/>
              </a:rPr>
              <a:t>/ المنحنى 2        </a:t>
            </a:r>
            <a:endParaRPr lang="ar-SA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 smtClean="0">
                <a:solidFill>
                  <a:srgbClr val="FF0000"/>
                </a:solidFill>
                <a:ea typeface="Calibri"/>
                <a:cs typeface="Times New Roman"/>
              </a:rPr>
              <a:t>ج </a:t>
            </a:r>
            <a:r>
              <a:rPr lang="ar-SA" dirty="0">
                <a:solidFill>
                  <a:srgbClr val="FF0000"/>
                </a:solidFill>
                <a:ea typeface="Calibri"/>
                <a:cs typeface="Times New Roman"/>
              </a:rPr>
              <a:t>/ المنحنى 3        </a:t>
            </a:r>
            <a:endParaRPr lang="ar-SA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 smtClean="0">
                <a:solidFill>
                  <a:srgbClr val="FF0000"/>
                </a:solidFill>
                <a:ea typeface="Calibri"/>
                <a:cs typeface="Times New Roman"/>
              </a:rPr>
              <a:t>د </a:t>
            </a:r>
            <a:r>
              <a:rPr lang="ar-SA" dirty="0">
                <a:solidFill>
                  <a:srgbClr val="FF0000"/>
                </a:solidFill>
                <a:ea typeface="Calibri"/>
                <a:cs typeface="Times New Roman"/>
              </a:rPr>
              <a:t>/ المنحنى 4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buNone/>
            </a:pPr>
            <a:endParaRPr lang="ar-SA" dirty="0"/>
          </a:p>
        </p:txBody>
      </p:sp>
      <p:pic>
        <p:nvPicPr>
          <p:cNvPr id="4" name="صورة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68960"/>
            <a:ext cx="3240360" cy="2304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858962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FF0000"/>
                </a:solidFill>
                <a:ea typeface="Calibri"/>
              </a:rPr>
              <a:t>1 – 3 تقويم البكتيريا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00B050"/>
                </a:solidFill>
                <a:ea typeface="Calibri"/>
                <a:cs typeface="Times New Roman"/>
              </a:rPr>
              <a:t>س 6 ص 83 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FF0000"/>
                </a:solidFill>
                <a:ea typeface="Calibri"/>
                <a:cs typeface="Times New Roman"/>
              </a:rPr>
              <a:t>أي منحنى في هذا الشكل أصدق تمثيلا لمعدل نمو بكتيريا تعرضت الى مضاد حيوي فعال ؟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FF0000"/>
                </a:solidFill>
                <a:ea typeface="Calibri"/>
                <a:cs typeface="Times New Roman"/>
              </a:rPr>
              <a:t>أ / المنحنى 1       </a:t>
            </a:r>
            <a:endParaRPr lang="ar-SA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 smtClean="0">
                <a:solidFill>
                  <a:srgbClr val="FF0000"/>
                </a:solidFill>
                <a:ea typeface="Calibri"/>
                <a:cs typeface="Times New Roman"/>
              </a:rPr>
              <a:t>ب </a:t>
            </a:r>
            <a:r>
              <a:rPr lang="ar-SA" dirty="0">
                <a:solidFill>
                  <a:srgbClr val="FF0000"/>
                </a:solidFill>
                <a:ea typeface="Calibri"/>
                <a:cs typeface="Times New Roman"/>
              </a:rPr>
              <a:t>/ المنحنى 2        </a:t>
            </a:r>
            <a:endParaRPr lang="ar-SA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 smtClean="0">
                <a:solidFill>
                  <a:srgbClr val="FF0000"/>
                </a:solidFill>
                <a:ea typeface="Calibri"/>
                <a:cs typeface="Times New Roman"/>
              </a:rPr>
              <a:t>ج </a:t>
            </a:r>
            <a:r>
              <a:rPr lang="ar-SA" dirty="0">
                <a:solidFill>
                  <a:srgbClr val="FF0000"/>
                </a:solidFill>
                <a:ea typeface="Calibri"/>
                <a:cs typeface="Times New Roman"/>
              </a:rPr>
              <a:t>/ المنحنى 3        </a:t>
            </a:r>
            <a:endParaRPr lang="ar-SA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 smtClean="0">
                <a:solidFill>
                  <a:srgbClr val="FF0000"/>
                </a:solidFill>
                <a:ea typeface="Calibri"/>
                <a:cs typeface="Times New Roman"/>
              </a:rPr>
              <a:t>د </a:t>
            </a:r>
            <a:r>
              <a:rPr lang="ar-SA" dirty="0">
                <a:solidFill>
                  <a:srgbClr val="FF0000"/>
                </a:solidFill>
                <a:ea typeface="Calibri"/>
                <a:cs typeface="Times New Roman"/>
              </a:rPr>
              <a:t>/ المنحنى 4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buNone/>
            </a:pPr>
            <a:endParaRPr lang="ar-SA" dirty="0"/>
          </a:p>
        </p:txBody>
      </p:sp>
      <p:pic>
        <p:nvPicPr>
          <p:cNvPr id="4" name="صورة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574" y="3501008"/>
            <a:ext cx="3240360" cy="2304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836703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FF0000"/>
                </a:solidFill>
                <a:ea typeface="Calibri"/>
              </a:rPr>
              <a:t>الحل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00B050"/>
                </a:solidFill>
                <a:ea typeface="Calibri"/>
                <a:cs typeface="Times New Roman"/>
              </a:rPr>
              <a:t>س 6 ص 83 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FF0000"/>
                </a:solidFill>
                <a:ea typeface="Calibri"/>
                <a:cs typeface="Times New Roman"/>
              </a:rPr>
              <a:t>أي منحنى في هذا الشكل أصدق تمثيلا لمعدل نمو بكتيريا تعرضت الى مضاد حيوي فعال ؟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FF0000"/>
                </a:solidFill>
                <a:ea typeface="Calibri"/>
                <a:cs typeface="Times New Roman"/>
              </a:rPr>
              <a:t>أ / المنحنى 1       </a:t>
            </a:r>
            <a:endParaRPr lang="ar-SA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 smtClean="0">
                <a:solidFill>
                  <a:srgbClr val="FF0000"/>
                </a:solidFill>
                <a:ea typeface="Calibri"/>
                <a:cs typeface="Times New Roman"/>
              </a:rPr>
              <a:t>ب </a:t>
            </a:r>
            <a:r>
              <a:rPr lang="ar-SA" dirty="0">
                <a:solidFill>
                  <a:srgbClr val="FF0000"/>
                </a:solidFill>
                <a:ea typeface="Calibri"/>
                <a:cs typeface="Times New Roman"/>
              </a:rPr>
              <a:t>/ المنحنى 2        </a:t>
            </a:r>
            <a:endParaRPr lang="ar-SA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 smtClean="0">
                <a:solidFill>
                  <a:srgbClr val="000000"/>
                </a:solidFill>
                <a:ea typeface="Calibri"/>
                <a:cs typeface="Times New Roman"/>
              </a:rPr>
              <a:t>ج </a:t>
            </a:r>
            <a:r>
              <a:rPr lang="ar-SA" dirty="0">
                <a:solidFill>
                  <a:srgbClr val="000000"/>
                </a:solidFill>
                <a:ea typeface="Calibri"/>
                <a:cs typeface="Times New Roman"/>
              </a:rPr>
              <a:t>/ المنحنى 3        </a:t>
            </a:r>
            <a:endParaRPr lang="ar-SA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 smtClean="0">
                <a:solidFill>
                  <a:srgbClr val="FF0000"/>
                </a:solidFill>
                <a:ea typeface="Calibri"/>
                <a:cs typeface="Times New Roman"/>
              </a:rPr>
              <a:t>د </a:t>
            </a:r>
            <a:r>
              <a:rPr lang="ar-SA" dirty="0">
                <a:solidFill>
                  <a:srgbClr val="FF0000"/>
                </a:solidFill>
                <a:ea typeface="Calibri"/>
                <a:cs typeface="Times New Roman"/>
              </a:rPr>
              <a:t>/ المنحنى 4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buNone/>
            </a:pPr>
            <a:endParaRPr lang="ar-SA" dirty="0"/>
          </a:p>
        </p:txBody>
      </p:sp>
      <p:pic>
        <p:nvPicPr>
          <p:cNvPr id="4" name="صورة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574" y="3501008"/>
            <a:ext cx="3240360" cy="2304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539288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FF0000"/>
                </a:solidFill>
                <a:ea typeface="Calibri"/>
              </a:rPr>
              <a:t>1 – 3 تقويم البكتيريا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00B050"/>
                </a:solidFill>
                <a:ea typeface="Calibri"/>
                <a:cs typeface="Times New Roman"/>
              </a:rPr>
              <a:t>س 7 ص 83 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FF0000"/>
                </a:solidFill>
                <a:ea typeface="Calibri"/>
                <a:cs typeface="Times New Roman"/>
              </a:rPr>
              <a:t>بالاعتماد على مكان وجودها , أي مما يلي يعد الاخطر على صحه الانسان ؟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FF0000"/>
                </a:solidFill>
                <a:ea typeface="Calibri"/>
                <a:cs typeface="Times New Roman"/>
              </a:rPr>
              <a:t>أ / البدائيات المحبة للحرارة و الحموضة        </a:t>
            </a:r>
            <a:endParaRPr lang="ar-SA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 smtClean="0">
                <a:solidFill>
                  <a:srgbClr val="FF0000"/>
                </a:solidFill>
                <a:ea typeface="Calibri"/>
                <a:cs typeface="Times New Roman"/>
              </a:rPr>
              <a:t>ب </a:t>
            </a:r>
            <a:r>
              <a:rPr lang="ar-SA" dirty="0">
                <a:solidFill>
                  <a:srgbClr val="FF0000"/>
                </a:solidFill>
                <a:ea typeface="Calibri"/>
                <a:cs typeface="Times New Roman"/>
              </a:rPr>
              <a:t>/ البدائيات المحبة للحموضة الملوحة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FF0000"/>
                </a:solidFill>
                <a:ea typeface="Calibri"/>
                <a:cs typeface="Times New Roman"/>
              </a:rPr>
              <a:t>ج / بكتيريا اشريشيا كولاي        </a:t>
            </a:r>
            <a:endParaRPr lang="ar-SA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 smtClean="0">
                <a:solidFill>
                  <a:srgbClr val="FF0000"/>
                </a:solidFill>
                <a:ea typeface="Calibri"/>
                <a:cs typeface="Times New Roman"/>
              </a:rPr>
              <a:t>د </a:t>
            </a:r>
            <a:r>
              <a:rPr lang="ar-SA" dirty="0">
                <a:solidFill>
                  <a:srgbClr val="FF0000"/>
                </a:solidFill>
                <a:ea typeface="Calibri"/>
                <a:cs typeface="Times New Roman"/>
              </a:rPr>
              <a:t>/ فيروس اكل البكتيريا 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6836703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FF0000"/>
                </a:solidFill>
                <a:ea typeface="Calibri"/>
              </a:rPr>
              <a:t>الحل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00B050"/>
                </a:solidFill>
                <a:ea typeface="Calibri"/>
                <a:cs typeface="Times New Roman"/>
              </a:rPr>
              <a:t>س 7 ص 83 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FF0000"/>
                </a:solidFill>
                <a:ea typeface="Calibri"/>
                <a:cs typeface="Times New Roman"/>
              </a:rPr>
              <a:t>بالاعتماد على مكان وجودها , أي مما يلي يعد الاخطر على صحه الانسان ؟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FF0000"/>
                </a:solidFill>
                <a:ea typeface="Calibri"/>
                <a:cs typeface="Times New Roman"/>
              </a:rPr>
              <a:t>أ / البدائيات المحبة للحرارة و الحموضة        </a:t>
            </a:r>
            <a:endParaRPr lang="ar-SA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 smtClean="0">
                <a:solidFill>
                  <a:srgbClr val="FF0000"/>
                </a:solidFill>
                <a:ea typeface="Calibri"/>
                <a:cs typeface="Times New Roman"/>
              </a:rPr>
              <a:t>ب </a:t>
            </a:r>
            <a:r>
              <a:rPr lang="ar-SA" dirty="0">
                <a:solidFill>
                  <a:srgbClr val="FF0000"/>
                </a:solidFill>
                <a:ea typeface="Calibri"/>
                <a:cs typeface="Times New Roman"/>
              </a:rPr>
              <a:t>/ البدائيات المحبة للحموضة الملوحة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000000"/>
                </a:solidFill>
                <a:ea typeface="Calibri"/>
                <a:cs typeface="Times New Roman"/>
              </a:rPr>
              <a:t>ج / بكتيريا اشريشيا كولاي        </a:t>
            </a:r>
            <a:endParaRPr lang="ar-SA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 smtClean="0">
                <a:solidFill>
                  <a:srgbClr val="FF0000"/>
                </a:solidFill>
                <a:ea typeface="Calibri"/>
                <a:cs typeface="Times New Roman"/>
              </a:rPr>
              <a:t>د </a:t>
            </a:r>
            <a:r>
              <a:rPr lang="ar-SA" dirty="0">
                <a:solidFill>
                  <a:srgbClr val="FF0000"/>
                </a:solidFill>
                <a:ea typeface="Calibri"/>
                <a:cs typeface="Times New Roman"/>
              </a:rPr>
              <a:t>/ فيروس اكل البكتيريا 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31009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52528"/>
          </a:xfrm>
        </p:spPr>
        <p:txBody>
          <a:bodyPr/>
          <a:lstStyle/>
          <a:p>
            <a:pPr marL="0" lvl="0" indent="0">
              <a:buNone/>
            </a:pPr>
            <a:r>
              <a:rPr lang="ar-SA" dirty="0">
                <a:solidFill>
                  <a:srgbClr val="1F497D"/>
                </a:solidFill>
              </a:rPr>
              <a:t>اقرأ الربط مع الحياة ص </a:t>
            </a:r>
            <a:r>
              <a:rPr lang="ar-SA" dirty="0" smtClean="0">
                <a:solidFill>
                  <a:srgbClr val="FF0000"/>
                </a:solidFill>
              </a:rPr>
              <a:t>45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ar-S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2790327"/>
            <a:ext cx="8460432" cy="16197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54027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FF0000"/>
                </a:solidFill>
                <a:ea typeface="Calibri"/>
              </a:rPr>
              <a:t>1 – 3 تقويم البكتيريا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00B050"/>
                </a:solidFill>
                <a:ea typeface="Calibri"/>
                <a:cs typeface="Times New Roman"/>
              </a:rPr>
              <a:t>استخدم الصور الآتية للإجابة عن السؤال 8 .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buNone/>
            </a:pPr>
            <a:endParaRPr lang="ar-S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56250"/>
            <a:ext cx="307306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صورة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298" y="4293096"/>
            <a:ext cx="2033950" cy="1535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56250"/>
            <a:ext cx="3104467" cy="11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ربع نص 6"/>
          <p:cNvSpPr txBox="1"/>
          <p:nvPr/>
        </p:nvSpPr>
        <p:spPr>
          <a:xfrm>
            <a:off x="7035443" y="4288740"/>
            <a:ext cx="40107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/>
              <a:t>1</a:t>
            </a:r>
            <a:endParaRPr lang="ar-SA" sz="3200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4427984" y="5824026"/>
            <a:ext cx="40107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/>
              <a:t>2</a:t>
            </a:r>
            <a:endParaRPr lang="ar-SA" sz="3200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2251289" y="3996352"/>
            <a:ext cx="40107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/>
              <a:t>3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126836703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FF0000"/>
                </a:solidFill>
                <a:ea typeface="Calibri"/>
              </a:rPr>
              <a:t>1 – 3 تقويم البكتيريا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00B050"/>
                </a:solidFill>
                <a:ea typeface="Calibri"/>
                <a:cs typeface="Times New Roman"/>
              </a:rPr>
              <a:t>س 8 ص 83 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FF0000"/>
                </a:solidFill>
                <a:ea typeface="Calibri"/>
                <a:cs typeface="Times New Roman"/>
              </a:rPr>
              <a:t>ما الوصف الصحيح للبكتيريا المبينة في الشكل أعلاه ؟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FF0000"/>
                </a:solidFill>
                <a:ea typeface="Calibri"/>
                <a:cs typeface="Times New Roman"/>
              </a:rPr>
              <a:t>أ / 1 كروية , 2 عصوية , 3 لولبية        </a:t>
            </a:r>
            <a:endParaRPr lang="ar-SA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 smtClean="0">
                <a:solidFill>
                  <a:srgbClr val="FF0000"/>
                </a:solidFill>
                <a:ea typeface="Calibri"/>
                <a:cs typeface="Times New Roman"/>
              </a:rPr>
              <a:t>ب </a:t>
            </a:r>
            <a:r>
              <a:rPr lang="ar-SA" dirty="0">
                <a:solidFill>
                  <a:srgbClr val="FF0000"/>
                </a:solidFill>
                <a:ea typeface="Calibri"/>
                <a:cs typeface="Times New Roman"/>
              </a:rPr>
              <a:t>/ 1 عصوية , 2 كروية , 3 لولبية</a:t>
            </a:r>
            <a:endParaRPr lang="en-US" sz="2400" dirty="0">
              <a:solidFill>
                <a:srgbClr val="FF0000"/>
              </a:solidFill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FF0000"/>
                </a:solidFill>
                <a:ea typeface="Calibri"/>
                <a:cs typeface="Times New Roman"/>
              </a:rPr>
              <a:t>ج / 1 لولبية , 2 كروية , 3 عصوية        </a:t>
            </a:r>
            <a:endParaRPr lang="ar-SA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 smtClean="0">
                <a:solidFill>
                  <a:srgbClr val="FF0000"/>
                </a:solidFill>
                <a:ea typeface="Calibri"/>
                <a:cs typeface="Times New Roman"/>
              </a:rPr>
              <a:t>د </a:t>
            </a:r>
            <a:r>
              <a:rPr lang="ar-SA" dirty="0">
                <a:solidFill>
                  <a:srgbClr val="FF0000"/>
                </a:solidFill>
                <a:ea typeface="Calibri"/>
                <a:cs typeface="Times New Roman"/>
              </a:rPr>
              <a:t>/ 1 عصوية , 2 لولبية , 3 كروية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6836703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FF0000"/>
                </a:solidFill>
                <a:ea typeface="Calibri"/>
              </a:rPr>
              <a:t>الحل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00B050"/>
                </a:solidFill>
                <a:ea typeface="Calibri"/>
                <a:cs typeface="Times New Roman"/>
              </a:rPr>
              <a:t>س 9 ص 84 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FF0000"/>
                </a:solidFill>
                <a:ea typeface="Calibri"/>
                <a:cs typeface="Times New Roman"/>
              </a:rPr>
              <a:t> ما السبب المحتمل لتسوس الاسنان ؟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FF0000"/>
                </a:solidFill>
                <a:ea typeface="Calibri"/>
                <a:cs typeface="Times New Roman"/>
              </a:rPr>
              <a:t>أ / فيروس اندماج يصيب الخلايا الحية للسن .       </a:t>
            </a:r>
            <a:endParaRPr lang="ar-SA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 smtClean="0">
                <a:solidFill>
                  <a:srgbClr val="000000"/>
                </a:solidFill>
                <a:ea typeface="Calibri"/>
                <a:cs typeface="Times New Roman"/>
              </a:rPr>
              <a:t>ب </a:t>
            </a:r>
            <a:r>
              <a:rPr lang="ar-SA" dirty="0">
                <a:solidFill>
                  <a:srgbClr val="000000"/>
                </a:solidFill>
                <a:ea typeface="Calibri"/>
                <a:cs typeface="Times New Roman"/>
              </a:rPr>
              <a:t>/ بكتيريا تتغذى على السكر وتنتج حمضا .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FF0000"/>
                </a:solidFill>
                <a:ea typeface="Calibri"/>
                <a:cs typeface="Times New Roman"/>
              </a:rPr>
              <a:t>ج / زياده فيتامين K من قبل بكتيريا الفم .       </a:t>
            </a:r>
            <a:endParaRPr lang="ar-SA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 smtClean="0">
                <a:solidFill>
                  <a:srgbClr val="FF0000"/>
                </a:solidFill>
                <a:ea typeface="Calibri"/>
                <a:cs typeface="Times New Roman"/>
              </a:rPr>
              <a:t>د </a:t>
            </a:r>
            <a:r>
              <a:rPr lang="ar-SA" dirty="0">
                <a:solidFill>
                  <a:srgbClr val="FF0000"/>
                </a:solidFill>
                <a:ea typeface="Calibri"/>
                <a:cs typeface="Times New Roman"/>
              </a:rPr>
              <a:t>/ بكتيريا مثبته للنيتروجين تحرر الامونيا التي تعري مينا السن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6836703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FF0000"/>
                </a:solidFill>
                <a:ea typeface="Calibri"/>
              </a:rPr>
              <a:t>1 – 3 تقويم البكتيريا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00B050"/>
                </a:solidFill>
                <a:ea typeface="Calibri"/>
                <a:cs typeface="Times New Roman"/>
              </a:rPr>
              <a:t>أسئلة بنائية 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00B050"/>
                </a:solidFill>
                <a:ea typeface="Calibri"/>
                <a:cs typeface="Times New Roman"/>
              </a:rPr>
              <a:t> 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00B050"/>
                </a:solidFill>
                <a:ea typeface="Calibri"/>
                <a:cs typeface="Times New Roman"/>
              </a:rPr>
              <a:t>س 10 ص 84 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FF0000"/>
                </a:solidFill>
                <a:ea typeface="Calibri"/>
                <a:cs typeface="Times New Roman"/>
              </a:rPr>
              <a:t>نهاية مفتوحه : قدم حججا تؤيد او تعارض الجملة الآتية : للبكتيريا اهميه قصوى في حياه المخلوقات الحيه على الارض .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ar-SA" dirty="0">
                <a:solidFill>
                  <a:srgbClr val="000000"/>
                </a:solidFill>
                <a:latin typeface="Lotus-Light"/>
                <a:ea typeface="Calibri"/>
                <a:cs typeface="Lotus-Light"/>
              </a:rPr>
              <a:t>البكتيريا تعمل كم</a:t>
            </a:r>
            <a:r>
              <a:rPr lang="ar-SA" dirty="0">
                <a:solidFill>
                  <a:srgbClr val="000000"/>
                </a:solidFill>
                <a:ea typeface="Calibri"/>
                <a:cs typeface="Lotus-Light"/>
              </a:rPr>
              <a:t>ح</a:t>
            </a:r>
            <a:r>
              <a:rPr lang="ar-SA" dirty="0">
                <a:solidFill>
                  <a:srgbClr val="000000"/>
                </a:solidFill>
                <a:latin typeface="Lotus-Light"/>
                <a:ea typeface="Calibri"/>
                <a:cs typeface="Lotus-Light"/>
              </a:rPr>
              <a:t>للات في النظام</a:t>
            </a:r>
            <a:r>
              <a:rPr lang="ar-SA" dirty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ar-SA" dirty="0">
                <a:solidFill>
                  <a:srgbClr val="000000"/>
                </a:solidFill>
                <a:latin typeface="Lotus-Light"/>
                <a:ea typeface="Calibri"/>
                <a:cs typeface="Lotus-Light"/>
              </a:rPr>
              <a:t>البيئي ؛ فهي تحلل الدبال وتعيد المواد المغذية إلى البيئة </a:t>
            </a:r>
            <a:r>
              <a:rPr lang="en-US" dirty="0">
                <a:solidFill>
                  <a:srgbClr val="000000"/>
                </a:solidFill>
                <a:latin typeface="Lotus-Light"/>
                <a:ea typeface="Calibri"/>
                <a:cs typeface="Arial"/>
              </a:rPr>
              <a:t>.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6836703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FF0000"/>
                </a:solidFill>
                <a:ea typeface="Calibri"/>
              </a:rPr>
              <a:t>1 – 3 تقويم البكتيريا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00B050"/>
                </a:solidFill>
                <a:ea typeface="Calibri"/>
                <a:cs typeface="Times New Roman"/>
              </a:rPr>
              <a:t>س 11 ص 84 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FF0000"/>
                </a:solidFill>
                <a:ea typeface="Calibri"/>
                <a:cs typeface="Times New Roman"/>
              </a:rPr>
              <a:t>اجابات قصيره : صف خصائص البكتيريا التي تجعل القضاء عليها صعبا ( على مستوى الفرد و الجماعة مع الناس ) .</a:t>
            </a:r>
            <a:r>
              <a:rPr lang="ar-SA" dirty="0">
                <a:solidFill>
                  <a:srgbClr val="FF00FF"/>
                </a:solidFill>
                <a:latin typeface="Lotus-Light"/>
                <a:ea typeface="Calibri"/>
                <a:cs typeface="Lotus-Light"/>
              </a:rPr>
              <a:t> </a:t>
            </a:r>
            <a:r>
              <a:rPr lang="ar-SA" dirty="0">
                <a:solidFill>
                  <a:srgbClr val="000000"/>
                </a:solidFill>
                <a:latin typeface="Lotus-Light"/>
                <a:ea typeface="Calibri"/>
                <a:cs typeface="Lotus-Light"/>
              </a:rPr>
              <a:t>بعض البكتيريا تكون أبواغا داخلية لمقاومة البيئات</a:t>
            </a:r>
            <a:r>
              <a:rPr lang="ar-SA" dirty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ar-SA" dirty="0">
                <a:solidFill>
                  <a:srgbClr val="000000"/>
                </a:solidFill>
                <a:latin typeface="Lotus-Light"/>
                <a:ea typeface="Calibri"/>
                <a:cs typeface="Lotus-Light"/>
              </a:rPr>
              <a:t>القاسية</a:t>
            </a:r>
            <a:r>
              <a:rPr lang="ar-SA" dirty="0">
                <a:solidFill>
                  <a:srgbClr val="000000"/>
                </a:solidFill>
                <a:ea typeface="Calibri"/>
                <a:cs typeface="Lotus-Light"/>
              </a:rPr>
              <a:t> </a:t>
            </a:r>
            <a:r>
              <a:rPr lang="en-US" dirty="0">
                <a:solidFill>
                  <a:srgbClr val="000000"/>
                </a:solidFill>
                <a:latin typeface="Lotus-Light"/>
                <a:ea typeface="Calibri"/>
                <a:cs typeface="Arial"/>
              </a:rPr>
              <a:t>. </a:t>
            </a:r>
            <a:r>
              <a:rPr lang="ar-SA" dirty="0">
                <a:solidFill>
                  <a:srgbClr val="000000"/>
                </a:solidFill>
                <a:latin typeface="Lotus-Light"/>
                <a:ea typeface="Calibri"/>
                <a:cs typeface="Lotus-Light"/>
              </a:rPr>
              <a:t>إن تكاثرها السريع ومقاومتها لبعض أنواع المضادات الحيوية يجعل من الصعب القضاء عليها </a:t>
            </a:r>
            <a:r>
              <a:rPr lang="en-US" dirty="0">
                <a:solidFill>
                  <a:srgbClr val="000000"/>
                </a:solidFill>
                <a:latin typeface="Lotus-Light"/>
                <a:ea typeface="Calibri"/>
                <a:cs typeface="Arial"/>
              </a:rPr>
              <a:t>.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6836703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FF0000"/>
                </a:solidFill>
                <a:ea typeface="Calibri"/>
              </a:rPr>
              <a:t>1 – 3 تقويم البكتيريا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00B050"/>
                </a:solidFill>
                <a:ea typeface="Calibri"/>
                <a:cs typeface="Times New Roman"/>
              </a:rPr>
              <a:t>التفكير الناقد 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00B050"/>
                </a:solidFill>
                <a:ea typeface="Calibri"/>
                <a:cs typeface="Times New Roman"/>
              </a:rPr>
              <a:t> 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00B050"/>
                </a:solidFill>
                <a:ea typeface="Calibri"/>
                <a:cs typeface="Times New Roman"/>
              </a:rPr>
              <a:t>س 12 ص 84 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FF0000"/>
                </a:solidFill>
                <a:ea typeface="Calibri"/>
                <a:cs typeface="Times New Roman"/>
              </a:rPr>
              <a:t>تأمل : كيف يكون شكل الحياه على الارض لو لم تخلق البكتيريا الخضراء المزرقة ؟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000000"/>
                </a:solidFill>
                <a:latin typeface="Lotus-Light"/>
                <a:ea typeface="Calibri"/>
                <a:cs typeface="Lotus-Light"/>
              </a:rPr>
              <a:t>قد لا يكون هناك أكسجين حر في البيئة، مما يحدد أنواع</a:t>
            </a:r>
            <a:r>
              <a:rPr lang="ar-SA" dirty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ar-SA" dirty="0">
                <a:solidFill>
                  <a:srgbClr val="000000"/>
                </a:solidFill>
                <a:latin typeface="Lotus-Light"/>
                <a:ea typeface="Calibri"/>
                <a:cs typeface="Lotus-Light"/>
              </a:rPr>
              <a:t>المخلوقات الحية التي كانت ستبقى </a:t>
            </a:r>
            <a:r>
              <a:rPr lang="en-US" dirty="0">
                <a:solidFill>
                  <a:srgbClr val="000000"/>
                </a:solidFill>
                <a:latin typeface="Lotus-Light"/>
                <a:ea typeface="Calibri"/>
                <a:cs typeface="Arial"/>
              </a:rPr>
              <a:t>.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6836703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FF0000"/>
                </a:solidFill>
                <a:ea typeface="Calibri"/>
              </a:rPr>
              <a:t>1 – 3 تقويم البكتيريا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00B050"/>
                </a:solidFill>
                <a:ea typeface="Calibri"/>
                <a:cs typeface="Times New Roman"/>
              </a:rPr>
              <a:t>س 13 ص 84 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FF0000"/>
                </a:solidFill>
                <a:ea typeface="Calibri"/>
                <a:cs typeface="Times New Roman"/>
              </a:rPr>
              <a:t>توقع : العواقب البيئية التي يمكن ان تحدث لو انقرضت فجأة انواع البكتيريا المثبتة للنيتروجين كافه .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000000"/>
                </a:solidFill>
                <a:latin typeface="Lotus-Light"/>
                <a:ea typeface="Calibri"/>
                <a:cs typeface="Lotus-Light"/>
              </a:rPr>
              <a:t>إذا توقفت دورة النيتروجين فإن النيتروجين المتوافر</a:t>
            </a:r>
            <a:r>
              <a:rPr lang="ar-SA" dirty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ar-SA" dirty="0">
                <a:solidFill>
                  <a:srgbClr val="000000"/>
                </a:solidFill>
                <a:latin typeface="Lotus-Light"/>
                <a:ea typeface="Calibri"/>
                <a:cs typeface="Lotus-Light"/>
              </a:rPr>
              <a:t>للاستعمال في الأحماض الأمينية للمخلوقات الحية</a:t>
            </a:r>
            <a:r>
              <a:rPr lang="ar-SA" dirty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ar-SA" dirty="0">
                <a:solidFill>
                  <a:srgbClr val="000000"/>
                </a:solidFill>
                <a:latin typeface="Lotus-Light"/>
                <a:ea typeface="Calibri"/>
                <a:cs typeface="Lotus-Light"/>
              </a:rPr>
              <a:t>سيكون محدودا </a:t>
            </a:r>
            <a:r>
              <a:rPr lang="en-US" dirty="0">
                <a:solidFill>
                  <a:srgbClr val="000000"/>
                </a:solidFill>
                <a:latin typeface="Lotus-Light"/>
                <a:ea typeface="Calibri"/>
                <a:cs typeface="Arial"/>
              </a:rPr>
              <a:t>.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3438429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dirty="0">
                <a:solidFill>
                  <a:srgbClr val="FF0000"/>
                </a:solidFill>
                <a:ea typeface="Calibri"/>
              </a:rPr>
              <a:t>1 – 3 تقويم البكتيريا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00B050"/>
                </a:solidFill>
                <a:ea typeface="Calibri"/>
                <a:cs typeface="Times New Roman"/>
              </a:rPr>
              <a:t>س 14 ص 84 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FF0000"/>
                </a:solidFill>
                <a:ea typeface="Calibri"/>
                <a:cs typeface="Times New Roman"/>
              </a:rPr>
              <a:t>صف بعض الخصائص المتنوعة للبدائيات .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ar-SA" dirty="0">
                <a:solidFill>
                  <a:srgbClr val="000000"/>
                </a:solidFill>
                <a:latin typeface="Lotus-Light"/>
                <a:ea typeface="Calibri"/>
                <a:cs typeface="Lotus-Light"/>
              </a:rPr>
              <a:t>وقد يكون منها أن بدائية النو</a:t>
            </a:r>
            <a:r>
              <a:rPr lang="ar-SA" dirty="0">
                <a:solidFill>
                  <a:srgbClr val="000000"/>
                </a:solidFill>
                <a:ea typeface="Calibri"/>
                <a:cs typeface="Times New Roman"/>
              </a:rPr>
              <a:t>اة لها </a:t>
            </a:r>
            <a:r>
              <a:rPr lang="ar-SA" dirty="0">
                <a:solidFill>
                  <a:srgbClr val="000000"/>
                </a:solidFill>
                <a:latin typeface="Lotus-Light"/>
                <a:ea typeface="Calibri"/>
                <a:cs typeface="Lotus-Light"/>
              </a:rPr>
              <a:t>كروموسوم دائري كبير و </a:t>
            </a:r>
            <a:r>
              <a:rPr lang="ar-SA" dirty="0" err="1">
                <a:solidFill>
                  <a:srgbClr val="000000"/>
                </a:solidFill>
                <a:latin typeface="Lotus-Light"/>
                <a:ea typeface="Calibri"/>
                <a:cs typeface="Lotus-Light"/>
              </a:rPr>
              <a:t>بلازميد</a:t>
            </a:r>
            <a:r>
              <a:rPr lang="ar-SA" dirty="0">
                <a:solidFill>
                  <a:srgbClr val="000000"/>
                </a:solidFill>
                <a:latin typeface="Lotus-Light"/>
                <a:ea typeface="Calibri"/>
                <a:cs typeface="Lotus-Light"/>
              </a:rPr>
              <a:t> ومحفظة وهي عادة</a:t>
            </a:r>
            <a:r>
              <a:rPr lang="ar-SA" dirty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ar-SA" dirty="0">
                <a:solidFill>
                  <a:srgbClr val="000000"/>
                </a:solidFill>
                <a:latin typeface="Lotus-Light"/>
                <a:ea typeface="Calibri"/>
                <a:cs typeface="Lotus-Light"/>
              </a:rPr>
              <a:t>كروية أو عصوية أو لولبية، ولها طبقة ببتيدوجلايكان في</a:t>
            </a:r>
            <a:r>
              <a:rPr lang="ar-SA" dirty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ar-SA" dirty="0">
                <a:solidFill>
                  <a:srgbClr val="000000"/>
                </a:solidFill>
                <a:latin typeface="Lotus-Light"/>
                <a:ea typeface="Calibri"/>
                <a:cs typeface="Lotus-Light"/>
              </a:rPr>
              <a:t>جدارها الخلوي وتعيش على مجموعة واسعة ومتنوعة</a:t>
            </a:r>
            <a:r>
              <a:rPr lang="ar-SA" dirty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ar-SA" dirty="0">
                <a:solidFill>
                  <a:srgbClr val="000000"/>
                </a:solidFill>
                <a:latin typeface="Lotus-Light"/>
                <a:ea typeface="Calibri"/>
                <a:cs typeface="Lotus-Light"/>
              </a:rPr>
              <a:t>من المواد المغذية ، وتعيش في أي مكان على الأرض</a:t>
            </a:r>
            <a:r>
              <a:rPr lang="ar-SA" dirty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ar-SA" dirty="0">
                <a:solidFill>
                  <a:srgbClr val="000000"/>
                </a:solidFill>
                <a:latin typeface="Lotus-Light"/>
                <a:ea typeface="Calibri"/>
                <a:cs typeface="Lotus-Light"/>
              </a:rPr>
              <a:t>تقريبا </a:t>
            </a:r>
            <a:r>
              <a:rPr lang="en-US" dirty="0">
                <a:solidFill>
                  <a:srgbClr val="000000"/>
                </a:solidFill>
                <a:latin typeface="Lotus-Light"/>
                <a:ea typeface="Calibri"/>
                <a:cs typeface="Arial"/>
              </a:rPr>
              <a:t>.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5696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marL="0" lvl="0" indent="0" algn="ctr">
              <a:buClr>
                <a:srgbClr val="0BD0D9"/>
              </a:buClr>
              <a:buSzPct val="95000"/>
              <a:buNone/>
            </a:pPr>
            <a:endParaRPr lang="en-US" sz="6000" dirty="0">
              <a:solidFill>
                <a:srgbClr val="1F497D"/>
              </a:solidFill>
              <a:latin typeface="Times New Roman"/>
              <a:ea typeface="Calibri"/>
              <a:cs typeface="DecoType Naskh Extensions"/>
            </a:endParaRPr>
          </a:p>
          <a:p>
            <a:pPr marL="0" lvl="0" indent="0" algn="ctr">
              <a:buClr>
                <a:srgbClr val="0BD0D9"/>
              </a:buClr>
              <a:buSzPct val="95000"/>
              <a:buNone/>
            </a:pPr>
            <a:endParaRPr lang="ar-SA" sz="6000" dirty="0" smtClean="0">
              <a:solidFill>
                <a:srgbClr val="1F497D"/>
              </a:solidFill>
              <a:latin typeface="Times New Roman"/>
              <a:ea typeface="Calibri"/>
              <a:cs typeface="DecoType Naskh Extensions"/>
            </a:endParaRPr>
          </a:p>
          <a:p>
            <a:pPr marL="0" lvl="0" indent="0" algn="ctr">
              <a:buClr>
                <a:srgbClr val="0BD0D9"/>
              </a:buClr>
              <a:buSzPct val="95000"/>
              <a:buNone/>
            </a:pPr>
            <a:r>
              <a:rPr lang="ar-SA" sz="6600" dirty="0" smtClean="0">
                <a:solidFill>
                  <a:schemeClr val="tx2"/>
                </a:solidFill>
                <a:latin typeface="Times New Roman"/>
                <a:ea typeface="Calibri"/>
                <a:cs typeface="DecoType Naskh Extensions"/>
              </a:rPr>
              <a:t>تليجرام </a:t>
            </a:r>
            <a:r>
              <a:rPr lang="en-US" sz="6600" dirty="0">
                <a:solidFill>
                  <a:schemeClr val="tx2"/>
                </a:solidFill>
                <a:latin typeface="Times New Roman"/>
                <a:ea typeface="Calibri"/>
                <a:cs typeface="DecoType Naskh Extensions"/>
              </a:rPr>
              <a:t>@biology2030ksa </a:t>
            </a:r>
            <a:r>
              <a:rPr lang="en-US" sz="6600" dirty="0">
                <a:solidFill>
                  <a:schemeClr val="tx2"/>
                </a:solidFill>
                <a:latin typeface="DecoType Naskh Extensions"/>
                <a:ea typeface="Calibri"/>
              </a:rPr>
              <a:t> </a:t>
            </a:r>
            <a:r>
              <a:rPr lang="ar-SA" sz="6600" dirty="0">
                <a:solidFill>
                  <a:schemeClr val="tx2"/>
                </a:solidFill>
                <a:latin typeface="Times New Roman"/>
                <a:ea typeface="Calibri"/>
                <a:cs typeface="DecoType Naskh Extensions"/>
              </a:rPr>
              <a:t>   </a:t>
            </a:r>
            <a:endParaRPr lang="en-US" sz="6600" dirty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326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1309</TotalTime>
  <Words>2421</Words>
  <Application>Microsoft Office PowerPoint</Application>
  <PresentationFormat>عرض على الشاشة (3:4)‏</PresentationFormat>
  <Paragraphs>302</Paragraphs>
  <Slides>98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98</vt:i4>
      </vt:variant>
    </vt:vector>
  </HeadingPairs>
  <TitlesOfParts>
    <vt:vector size="99" baseType="lpstr">
      <vt:lpstr>سمة Office</vt:lpstr>
      <vt:lpstr>1 – 3 البكتيريا</vt:lpstr>
      <vt:lpstr>عرض تقديمي في PowerPoint</vt:lpstr>
      <vt:lpstr>تمهيد</vt:lpstr>
      <vt:lpstr>عرض تقديمي في PowerPoint</vt:lpstr>
      <vt:lpstr>نشاط 1</vt:lpstr>
      <vt:lpstr>عرض تقديمي في PowerPoint</vt:lpstr>
      <vt:lpstr>عرض تقديمي في PowerPoint</vt:lpstr>
      <vt:lpstr>الفكرة الرئيسة</vt:lpstr>
      <vt:lpstr>عرض تقديمي في PowerPoint</vt:lpstr>
      <vt:lpstr>الأهداف التدريسية</vt:lpstr>
      <vt:lpstr>المفردات السابقة</vt:lpstr>
      <vt:lpstr>المفردات الجديدة</vt:lpstr>
      <vt:lpstr>نشاط 2</vt:lpstr>
      <vt:lpstr>تصفح القسم 1 – 3 ص 62 – 72</vt:lpstr>
      <vt:lpstr>تصفح القسم 1 – 3 ص 62 – 72</vt:lpstr>
      <vt:lpstr>تصفح القسم 1 – 3 ص 62 – 72</vt:lpstr>
      <vt:lpstr>تصفح القسم 1 – 3 ص 62 – 72</vt:lpstr>
      <vt:lpstr>تصفح القسم 1 – 3 ص 62 – 72</vt:lpstr>
      <vt:lpstr>تصفح القسم 1 – 3 ص 62 – 72</vt:lpstr>
      <vt:lpstr>تصفح القسم 1 – 3 ص 62 – 72</vt:lpstr>
      <vt:lpstr>تصفح القسم 1 – 3 ص 62 – 72</vt:lpstr>
      <vt:lpstr>نشاط 3</vt:lpstr>
      <vt:lpstr>عرض تقديمي في PowerPoint</vt:lpstr>
      <vt:lpstr>تصفح القسم 1 – 3 ص 62 – 72</vt:lpstr>
      <vt:lpstr>تصفح القسم 1 – 3 ص 62 – 72</vt:lpstr>
      <vt:lpstr>تصفح القسم 1 – 3 ص 62 – 72</vt:lpstr>
      <vt:lpstr>تصفح القسم 1 – 3 ص 62 – 72</vt:lpstr>
      <vt:lpstr>تصفح القسم 1 – 3 ص 62 – 72</vt:lpstr>
      <vt:lpstr>تصفح القسم 1 – 3 ص 62 – 72</vt:lpstr>
      <vt:lpstr>تصفح القسم 1 – 3 ص 62 – 72</vt:lpstr>
      <vt:lpstr>نشاط 4</vt:lpstr>
      <vt:lpstr>تصفح القسم 1 – 3 ص 62 – 72</vt:lpstr>
      <vt:lpstr>تصفح القسم 1 – 3 ص 62 – 72</vt:lpstr>
      <vt:lpstr>تصفح القسم 1 – 3 ص 62 – 72</vt:lpstr>
      <vt:lpstr>تصفح القسم 1 – 3 ص 62 – 72</vt:lpstr>
      <vt:lpstr>تصفح القسم 1 – 3 ص 62 – 72</vt:lpstr>
      <vt:lpstr>نشاط 5</vt:lpstr>
      <vt:lpstr>تصفح القسم 1 – 3 ص 62 – 72</vt:lpstr>
      <vt:lpstr>تصفح القسم 1 – 3 ص 62 – 72</vt:lpstr>
      <vt:lpstr>تصفح القسم 1 – 3 ص 62 – 72</vt:lpstr>
      <vt:lpstr>تصفح القسم 1 – 3 ص 62 – 72</vt:lpstr>
      <vt:lpstr>تصفح القسم 1 – 3 ص 62 – 72</vt:lpstr>
      <vt:lpstr>تصفح القسم 1 – 3 ص 62 – 72</vt:lpstr>
      <vt:lpstr>تصفح القسم 1 – 3 ص 62 – 72</vt:lpstr>
      <vt:lpstr>نشاط 6</vt:lpstr>
      <vt:lpstr>عرض تقديمي في PowerPoint</vt:lpstr>
      <vt:lpstr>تصفح القسم 1 – 3 ص 62 – 72</vt:lpstr>
      <vt:lpstr>تصفح القسم 1 – 3 ص 62 – 72</vt:lpstr>
      <vt:lpstr>تصفح القسم 1 – 3 ص 62 – 72</vt:lpstr>
      <vt:lpstr>تصفح القسم 1 – 3 ص 62 – 72</vt:lpstr>
      <vt:lpstr>تصفح القسم 1 – 3 ص 62 – 72</vt:lpstr>
      <vt:lpstr>تصفح القسم 1 – 3 ص 62 – 72</vt:lpstr>
      <vt:lpstr>نشاط 7</vt:lpstr>
      <vt:lpstr>عرض تقديمي في PowerPoint</vt:lpstr>
      <vt:lpstr>تصفح القسم 1 – 3 ص 62 – 72</vt:lpstr>
      <vt:lpstr>تصفح القسم 1 – 3 ص 62 – 72</vt:lpstr>
      <vt:lpstr>تصفح القسم 1 – 3 ص 62 – 72</vt:lpstr>
      <vt:lpstr>نشاط 8</vt:lpstr>
      <vt:lpstr>عرض تقديمي في PowerPoint</vt:lpstr>
      <vt:lpstr>تصفح القسم 1 – 3 ص 62 – 72</vt:lpstr>
      <vt:lpstr>تصفح القسم 1 – 3 ص 62 – 72</vt:lpstr>
      <vt:lpstr>تصفح القسم 1 – 3 ص 62 – 72</vt:lpstr>
      <vt:lpstr>تصفح القسم 1 – 3 ص 62 – 72</vt:lpstr>
      <vt:lpstr>تصفح القسم 1 – 3 ص 62 – 72</vt:lpstr>
      <vt:lpstr>تصفح القسم 1 – 3 ص 62 – 72</vt:lpstr>
      <vt:lpstr>تصفح القسم 1 – 3 ص 62 – 72</vt:lpstr>
      <vt:lpstr>عرض تقديمي في PowerPoint</vt:lpstr>
      <vt:lpstr>تصفح القسم 1 – 3 ص 62 – 72</vt:lpstr>
      <vt:lpstr>عرض تقديمي في PowerPoint</vt:lpstr>
      <vt:lpstr>تصفح القسم 1 – 3 ص 62 – 72</vt:lpstr>
      <vt:lpstr>نشاط 9</vt:lpstr>
      <vt:lpstr>عرض تقديمي في PowerPoint</vt:lpstr>
      <vt:lpstr>تصفح القسم 1 – 3 ص 62 – 72</vt:lpstr>
      <vt:lpstr>تصفح القسم 1 – 3 ص 62 – 72</vt:lpstr>
      <vt:lpstr>1 – 3 تقويم البكتيريا</vt:lpstr>
      <vt:lpstr>الحل</vt:lpstr>
      <vt:lpstr>1 – 3 تقويم البكتيريا</vt:lpstr>
      <vt:lpstr>الحل</vt:lpstr>
      <vt:lpstr>1 – 3 تقويم البكتيريا</vt:lpstr>
      <vt:lpstr>الحل</vt:lpstr>
      <vt:lpstr>1 – 3 تقويم البكتيريا</vt:lpstr>
      <vt:lpstr>الحل</vt:lpstr>
      <vt:lpstr>1 – 3 تقويم البكتيريا</vt:lpstr>
      <vt:lpstr>1 – 3 تقويم البكتيريا</vt:lpstr>
      <vt:lpstr>الحل</vt:lpstr>
      <vt:lpstr>1 – 3 تقويم البكتيريا</vt:lpstr>
      <vt:lpstr>الحل</vt:lpstr>
      <vt:lpstr>1 – 3 تقويم البكتيريا</vt:lpstr>
      <vt:lpstr>الحل</vt:lpstr>
      <vt:lpstr>1 – 3 تقويم البكتيريا</vt:lpstr>
      <vt:lpstr>1 – 3 تقويم البكتيريا</vt:lpstr>
      <vt:lpstr>الحل</vt:lpstr>
      <vt:lpstr>1 – 3 تقويم البكتيريا</vt:lpstr>
      <vt:lpstr>1 – 3 تقويم البكتيريا</vt:lpstr>
      <vt:lpstr>1 – 3 تقويم البكتيريا</vt:lpstr>
      <vt:lpstr>1 – 3 تقويم البكتيريا</vt:lpstr>
      <vt:lpstr>1 – 3 تقويم البكتيريا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1 - 1 النباتات اللآوعائية</dc:title>
  <dc:creator>CMT</dc:creator>
  <cp:lastModifiedBy>a</cp:lastModifiedBy>
  <cp:revision>174</cp:revision>
  <dcterms:created xsi:type="dcterms:W3CDTF">2017-03-03T12:36:13Z</dcterms:created>
  <dcterms:modified xsi:type="dcterms:W3CDTF">2018-02-10T12:34:20Z</dcterms:modified>
</cp:coreProperties>
</file>