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5"/>
  </p:notesMasterIdLst>
  <p:sldIdLst>
    <p:sldId id="316" r:id="rId2"/>
    <p:sldId id="318" r:id="rId3"/>
    <p:sldId id="317" r:id="rId4"/>
    <p:sldId id="319" r:id="rId5"/>
    <p:sldId id="320" r:id="rId6"/>
    <p:sldId id="321" r:id="rId7"/>
    <p:sldId id="322" r:id="rId8"/>
    <p:sldId id="323" r:id="rId9"/>
    <p:sldId id="324" r:id="rId10"/>
    <p:sldId id="270" r:id="rId11"/>
    <p:sldId id="325" r:id="rId12"/>
    <p:sldId id="300" r:id="rId13"/>
    <p:sldId id="326" r:id="rId14"/>
    <p:sldId id="327" r:id="rId15"/>
    <p:sldId id="329" r:id="rId16"/>
    <p:sldId id="330" r:id="rId17"/>
    <p:sldId id="337" r:id="rId18"/>
    <p:sldId id="332" r:id="rId19"/>
    <p:sldId id="338" r:id="rId20"/>
    <p:sldId id="333" r:id="rId21"/>
    <p:sldId id="334" r:id="rId22"/>
    <p:sldId id="335" r:id="rId23"/>
    <p:sldId id="336" r:id="rId24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0000FF"/>
    <a:srgbClr val="CC3399"/>
    <a:srgbClr val="990033"/>
    <a:srgbClr val="FF0066"/>
    <a:srgbClr val="FF9900"/>
    <a:srgbClr val="00BC8B"/>
    <a:srgbClr val="DDFFF6"/>
    <a:srgbClr val="666633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>
        <p:scale>
          <a:sx n="66" d="100"/>
          <a:sy n="66" d="100"/>
        </p:scale>
        <p:origin x="-16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 smtClean="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 smtClean="0"/>
            </a:lvl1pPr>
          </a:lstStyle>
          <a:p>
            <a:pPr>
              <a:defRPr/>
            </a:pPr>
            <a:fld id="{06433656-9C6E-445D-89CD-B1E459D0FDB4}" type="datetimeFigureOut">
              <a:rPr lang="ar-SA"/>
              <a:pPr>
                <a:defRPr/>
              </a:pPr>
              <a:t>18/03/1437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smtClean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 smtClean="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 smtClean="0"/>
            </a:lvl1pPr>
          </a:lstStyle>
          <a:p>
            <a:pPr>
              <a:defRPr/>
            </a:pPr>
            <a:fld id="{EF0BB367-FDEB-44FD-BFC2-09E8510CFA1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438E8-CCB2-4D67-9FF4-14FF11D1D3A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7D3C6-CB1D-4F7B-B58C-7FDEC87F190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54C2-FFA6-471E-A14A-D57290C4986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عنوان ومخطط أو مخطط هيك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ـ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S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872EB-0170-49BB-8E1D-72F4DEDAAF2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97C70-100B-4F38-BE54-9FDF17EDBC4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6C5DF-845D-48D1-971C-0E2987899AC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DBD74-30F7-419C-BCCB-6489B3F4204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5013C-2076-4366-AF88-D6B79703C6D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5D702-55A0-4F72-BCBF-82BCDC18FAE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0E9EC-E093-492E-B6D6-7F6AA75370D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7BB88-0883-4789-AEDC-C973C83CD34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9E48A-73C5-4709-947A-9E28B8B7255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fld id="{053BB4AF-5C23-45E3-8ACB-CBCCB9D06B4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ransition spd="slow">
    <p:zoom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578;&#1580;&#1585;&#1576;&#1607;%20&#1575;&#1604;&#1601;&#1610;&#1586;&#1610;&#1575;&#1569;%20(%20&#1575;&#1604;&#1588;&#1581;&#1606;%20&#1576;&#1575;&#1604;&#1578;&#1608;&#1589;&#1610;&#1604;%20&#1608;&#1575;&#1604;&#1581;&#1579;%20).wm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578;&#1580;&#1585;&#1576;&#1577;%20&#1603;&#1608;&#1604;&#1608;&#1605;%2000_00_03-00_02_59.wm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575;&#1604;&#1588;&#1581;&#1606;&#1575;&#1578;%20&#1575;&#1604;&#1603;&#1607;&#1585;&#1576;&#1575;&#1574;&#1610;&#1577;%20&#1575;&#1604;&#1587;&#1575;&#1603;&#1606;&#1577;%2000_00_05-00_03_21.wmv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knol.google.com/k/-/-/2zz6jo0ujg3x7/yvd9hm/cap2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r="32719"/>
          <a:stretch>
            <a:fillRect/>
          </a:stretch>
        </p:blipFill>
        <p:spPr bwMode="auto">
          <a:xfrm>
            <a:off x="285720" y="357166"/>
            <a:ext cx="4095763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>
            <a:off x="4714876" y="2571744"/>
            <a:ext cx="3571900" cy="2928958"/>
          </a:xfrm>
          <a:prstGeom prst="rect">
            <a:avLst/>
          </a:prstGeom>
          <a:noFill/>
        </p:spPr>
        <p:txBody>
          <a:bodyPr wrap="square" rtlCol="1">
            <a:prstTxWarp prst="textCan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ar-SA" sz="7200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cs typeface="PT Bold Heading" pitchFamily="2" charset="-78"/>
              </a:rPr>
              <a:t>الكهرباء الساكنة</a:t>
            </a:r>
            <a:endParaRPr lang="ar-SA" sz="7200" dirty="0">
              <a:ln>
                <a:solidFill>
                  <a:sysClr val="windowText" lastClr="000000"/>
                </a:solidFill>
              </a:ln>
              <a:solidFill>
                <a:schemeClr val="accent1"/>
              </a:solidFill>
              <a:cs typeface="PT Bold Heading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214942" y="1857364"/>
            <a:ext cx="23574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PT Bold Heading" pitchFamily="2" charset="-78"/>
              </a:rPr>
              <a:t>الفصل الخامس</a:t>
            </a:r>
            <a:endParaRPr lang="ar-SA" sz="2800" dirty="0">
              <a:ln>
                <a:solidFill>
                  <a:schemeClr val="bg1"/>
                </a:solidFill>
              </a:ln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357818" y="714356"/>
            <a:ext cx="342902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solidFill>
                  <a:schemeClr val="accent4">
                    <a:lumMod val="75000"/>
                  </a:schemeClr>
                </a:solidFill>
                <a:cs typeface="PT Bold Heading" pitchFamily="2" charset="-78"/>
              </a:rPr>
              <a:t>فيزيـــــــــاء 3</a:t>
            </a:r>
          </a:p>
          <a:p>
            <a:pPr algn="ctr"/>
            <a:r>
              <a:rPr lang="ar-SA" sz="2400" dirty="0" smtClean="0">
                <a:solidFill>
                  <a:schemeClr val="accent4">
                    <a:lumMod val="75000"/>
                  </a:schemeClr>
                </a:solidFill>
                <a:cs typeface="PT Bold Heading" pitchFamily="2" charset="-78"/>
              </a:rPr>
              <a:t>الصف الثالث ثانوي</a:t>
            </a:r>
            <a:endParaRPr lang="ar-SA" sz="2400" dirty="0">
              <a:solidFill>
                <a:schemeClr val="accent4">
                  <a:lumMod val="7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000628" y="5526961"/>
            <a:ext cx="307183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ln w="190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إعداد مشرفة العلوم</a:t>
            </a:r>
          </a:p>
          <a:p>
            <a:pPr algn="ctr"/>
            <a:r>
              <a:rPr lang="ar-SA" sz="2400" b="1" dirty="0" smtClean="0">
                <a:ln w="190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منــــال عـــون</a:t>
            </a:r>
            <a:endParaRPr lang="ar-SA" sz="2400" b="1" dirty="0">
              <a:ln w="1905"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pic>
        <p:nvPicPr>
          <p:cNvPr id="7" name="Picture 2" descr="imag0040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4857752" y="500042"/>
            <a:ext cx="873132" cy="114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rgbClr val="FFEFFF"/>
            </a:gs>
            <a:gs pos="100000">
              <a:srgbClr val="FFFF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50825" y="765175"/>
            <a:ext cx="85693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5500">
                <a:solidFill>
                  <a:srgbClr val="660066"/>
                </a:solidFill>
                <a:cs typeface="PT Bold Heading" pitchFamily="2" charset="-78"/>
              </a:rPr>
              <a:t>التوصيل الكهربائي لجسم </a:t>
            </a:r>
            <a:endParaRPr lang="en-US" sz="5500">
              <a:solidFill>
                <a:srgbClr val="660066"/>
              </a:solidFill>
              <a:cs typeface="PT Bold Heading" pitchFamily="2" charset="-78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900113" y="2205038"/>
            <a:ext cx="755967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5500">
                <a:solidFill>
                  <a:srgbClr val="006666"/>
                </a:solidFill>
                <a:cs typeface="PT Bold Heading" pitchFamily="2" charset="-78"/>
              </a:rPr>
              <a:t>مدى قابلية هذا الجسم لانتقال الشحنات خلاله </a:t>
            </a:r>
            <a:endParaRPr lang="en-US" sz="5500">
              <a:solidFill>
                <a:srgbClr val="006666"/>
              </a:solidFill>
              <a:cs typeface="PT Bold Heading" pitchFamily="2" charset="-78"/>
            </a:endParaRPr>
          </a:p>
        </p:txBody>
      </p:sp>
      <p:pic>
        <p:nvPicPr>
          <p:cNvPr id="4100" name="Picture 4" descr="ouch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4292600"/>
            <a:ext cx="1685925" cy="2047875"/>
          </a:xfrm>
          <a:prstGeom prst="rect">
            <a:avLst/>
          </a:prstGeom>
          <a:noFill/>
        </p:spPr>
      </p:pic>
      <p:pic>
        <p:nvPicPr>
          <p:cNvPr id="4101" name="Picture 5" descr="science_electrici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4581525"/>
            <a:ext cx="2811463" cy="15954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85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928926" y="785794"/>
            <a:ext cx="578644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PT Bold Heading" pitchFamily="2" charset="-78"/>
              </a:rPr>
              <a:t> </a:t>
            </a:r>
            <a:endParaRPr lang="en-US" dirty="0" smtClean="0">
              <a:latin typeface="Times New Roman" pitchFamily="18" charset="0"/>
              <a:cs typeface="PT Bold Heading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ar-EG" dirty="0" smtClean="0">
                <a:latin typeface="Times New Roman" pitchFamily="18" charset="0"/>
                <a:cs typeface="PT Bold Heading" pitchFamily="2" charset="-78"/>
              </a:rPr>
              <a:t>تسمى المادة التي لا تنتقل خلالها الشحنة بسهولة مادة عازلة. وتسمى المادة التي تسمح بانتقال الشحنات خلالها بسهولة مادة موصلة</a:t>
            </a:r>
            <a:r>
              <a:rPr lang="ar-EG" dirty="0" smtClean="0">
                <a:cs typeface="PT Bold Heading" pitchFamily="2" charset="-78"/>
              </a:rPr>
              <a:t>.</a:t>
            </a:r>
            <a:endParaRPr lang="ar-SA" dirty="0">
              <a:cs typeface="PT Bold Heading" pitchFamily="2" charset="-7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214818"/>
            <a:ext cx="7586661" cy="243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3"/>
          <p:cNvSpPr/>
          <p:nvPr/>
        </p:nvSpPr>
        <p:spPr>
          <a:xfrm>
            <a:off x="4071934" y="285728"/>
            <a:ext cx="37321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PT Bold Heading" pitchFamily="2" charset="-78"/>
              </a:rPr>
              <a:t>الموصلات والعوازل </a:t>
            </a:r>
            <a:endParaRPr lang="ar-SA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FF"/>
            </a:gs>
            <a:gs pos="100000">
              <a:srgbClr val="DDFFF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00034" y="14286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ar-SA" sz="3600" u="sng" dirty="0">
                <a:solidFill>
                  <a:srgbClr val="666633"/>
                </a:solidFill>
                <a:cs typeface="PT Bold Heading" pitchFamily="2" charset="-78"/>
              </a:rPr>
              <a:t>تقسيم المواد من حيث توصيلها للكهرباء </a:t>
            </a:r>
            <a:endParaRPr lang="en-US" sz="3600" u="sng" dirty="0">
              <a:solidFill>
                <a:srgbClr val="666633"/>
              </a:solidFill>
              <a:cs typeface="PT Bold Heading" pitchFamily="2" charset="-78"/>
            </a:endParaRP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3714744" y="1632884"/>
            <a:ext cx="50339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just"/>
            <a:r>
              <a:rPr lang="ar-SA" sz="2400" dirty="0">
                <a:solidFill>
                  <a:srgbClr val="FF3300"/>
                </a:solidFill>
                <a:cs typeface="PT Bold Heading" pitchFamily="2" charset="-78"/>
              </a:rPr>
              <a:t>مواد موصلة :</a:t>
            </a:r>
            <a:r>
              <a:rPr lang="ar-SA" sz="2400" dirty="0">
                <a:cs typeface="PT Bold Heading" pitchFamily="2" charset="-78"/>
              </a:rPr>
              <a:t> </a:t>
            </a:r>
            <a:r>
              <a:rPr lang="ar-SA" sz="2400" dirty="0">
                <a:solidFill>
                  <a:schemeClr val="accent2"/>
                </a:solidFill>
                <a:cs typeface="PT Bold Heading" pitchFamily="2" charset="-78"/>
              </a:rPr>
              <a:t>هي التي تسمح للشحنات الكهربائية بالانتقال خلالها  بحرية مثل الفضة والذهب </a:t>
            </a:r>
            <a:r>
              <a:rPr lang="ar-SA" sz="2400" dirty="0" err="1">
                <a:solidFill>
                  <a:schemeClr val="accent2"/>
                </a:solidFill>
                <a:cs typeface="PT Bold Heading" pitchFamily="2" charset="-78"/>
              </a:rPr>
              <a:t>والخارصين</a:t>
            </a:r>
            <a:r>
              <a:rPr lang="ar-SA" sz="2400" dirty="0">
                <a:solidFill>
                  <a:schemeClr val="accent2"/>
                </a:solidFill>
                <a:cs typeface="PT Bold Heading" pitchFamily="2" charset="-78"/>
              </a:rPr>
              <a:t> </a:t>
            </a:r>
            <a:r>
              <a:rPr lang="ar-SA" sz="2400" dirty="0" smtClean="0">
                <a:solidFill>
                  <a:schemeClr val="accent2"/>
                </a:solidFill>
                <a:cs typeface="PT Bold Heading" pitchFamily="2" charset="-78"/>
              </a:rPr>
              <a:t>والنحاس </a:t>
            </a:r>
            <a:r>
              <a:rPr lang="ar-SA" sz="2400" dirty="0" err="1" smtClean="0">
                <a:solidFill>
                  <a:schemeClr val="accent2"/>
                </a:solidFill>
                <a:cs typeface="PT Bold Heading" pitchFamily="2" charset="-78"/>
              </a:rPr>
              <a:t>والألومنيوم</a:t>
            </a:r>
            <a:r>
              <a:rPr lang="ar-SA" sz="2400" dirty="0" smtClean="0">
                <a:solidFill>
                  <a:schemeClr val="accent2"/>
                </a:solidFill>
                <a:cs typeface="PT Bold Heading" pitchFamily="2" charset="-78"/>
              </a:rPr>
              <a:t> </a:t>
            </a:r>
            <a:r>
              <a:rPr lang="ar-SA" sz="2400" dirty="0">
                <a:solidFill>
                  <a:schemeClr val="accent2"/>
                </a:solidFill>
                <a:cs typeface="PT Bold Heading" pitchFamily="2" charset="-78"/>
              </a:rPr>
              <a:t>.</a:t>
            </a:r>
            <a:endParaRPr lang="en-US" sz="2400" dirty="0">
              <a:solidFill>
                <a:schemeClr val="accent2"/>
              </a:solidFill>
              <a:cs typeface="PT Bold Heading" pitchFamily="2" charset="-78"/>
            </a:endParaRPr>
          </a:p>
          <a:p>
            <a:endParaRPr lang="en-US" sz="2400" dirty="0">
              <a:cs typeface="PT Bold Heading" pitchFamily="2" charset="-78"/>
            </a:endParaRP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3857620" y="4500570"/>
            <a:ext cx="476249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just"/>
            <a:r>
              <a:rPr lang="ar-SA" sz="2400" dirty="0">
                <a:solidFill>
                  <a:srgbClr val="FF3300"/>
                </a:solidFill>
                <a:cs typeface="PT Bold Heading" pitchFamily="2" charset="-78"/>
              </a:rPr>
              <a:t>مواد عازلة :</a:t>
            </a:r>
            <a:r>
              <a:rPr lang="ar-SA" sz="2400" dirty="0">
                <a:solidFill>
                  <a:schemeClr val="accent2"/>
                </a:solidFill>
                <a:cs typeface="PT Bold Heading" pitchFamily="2" charset="-78"/>
              </a:rPr>
              <a:t>هي التي لا تسمح للشحنات الكهربائية بالانتقال خلالها  ..مثل الزجاج والمطاط </a:t>
            </a:r>
            <a:r>
              <a:rPr lang="ar-SA" sz="2400" dirty="0" err="1">
                <a:solidFill>
                  <a:schemeClr val="accent2"/>
                </a:solidFill>
                <a:cs typeface="PT Bold Heading" pitchFamily="2" charset="-78"/>
              </a:rPr>
              <a:t>والميكا</a:t>
            </a:r>
            <a:r>
              <a:rPr lang="ar-SA" sz="2400" dirty="0">
                <a:solidFill>
                  <a:srgbClr val="006666"/>
                </a:solidFill>
                <a:cs typeface="PT Bold Heading" pitchFamily="2" charset="-78"/>
              </a:rPr>
              <a:t>  .</a:t>
            </a:r>
            <a:endParaRPr lang="en-US" sz="2400" dirty="0">
              <a:cs typeface="PT Bold Heading" pitchFamily="2" charset="-78"/>
            </a:endParaRPr>
          </a:p>
        </p:txBody>
      </p:sp>
      <p:pic>
        <p:nvPicPr>
          <p:cNvPr id="61453" name="Picture 13" descr="nails_penn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478628"/>
            <a:ext cx="1214446" cy="841628"/>
          </a:xfrm>
          <a:prstGeom prst="rect">
            <a:avLst/>
          </a:prstGeom>
          <a:noFill/>
        </p:spPr>
      </p:pic>
      <p:pic>
        <p:nvPicPr>
          <p:cNvPr id="61446" name="Picture 6" descr="MTQ3MTI=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12000"/>
          </a:blip>
          <a:srcRect/>
          <a:stretch>
            <a:fillRect/>
          </a:stretch>
        </p:blipFill>
        <p:spPr bwMode="auto">
          <a:xfrm>
            <a:off x="500034" y="2293272"/>
            <a:ext cx="1506538" cy="1130300"/>
          </a:xfrm>
          <a:prstGeom prst="rect">
            <a:avLst/>
          </a:prstGeom>
          <a:noFill/>
        </p:spPr>
      </p:pic>
      <p:pic>
        <p:nvPicPr>
          <p:cNvPr id="61448" name="Picture 8" descr="zmadm0zwyhzm5ityum4z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2347914"/>
            <a:ext cx="998538" cy="1295400"/>
          </a:xfrm>
          <a:prstGeom prst="rect">
            <a:avLst/>
          </a:prstGeom>
          <a:noFill/>
        </p:spPr>
      </p:pic>
      <p:pic>
        <p:nvPicPr>
          <p:cNvPr id="61455" name="Picture 15" descr="1231193790"/>
          <p:cNvPicPr>
            <a:picLocks noChangeAspect="1" noChangeArrowheads="1"/>
          </p:cNvPicPr>
          <p:nvPr/>
        </p:nvPicPr>
        <p:blipFill>
          <a:blip r:embed="rId5"/>
          <a:srcRect b="12222"/>
          <a:stretch>
            <a:fillRect/>
          </a:stretch>
        </p:blipFill>
        <p:spPr bwMode="auto">
          <a:xfrm>
            <a:off x="490518" y="4141794"/>
            <a:ext cx="1573212" cy="1381125"/>
          </a:xfrm>
          <a:prstGeom prst="rect">
            <a:avLst/>
          </a:prstGeom>
          <a:noFill/>
        </p:spPr>
      </p:pic>
      <p:pic>
        <p:nvPicPr>
          <p:cNvPr id="61457" name="Picture 17" descr="rubber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/>
          <a:stretch>
            <a:fillRect/>
          </a:stretch>
        </p:blipFill>
        <p:spPr bwMode="auto">
          <a:xfrm>
            <a:off x="1714480" y="4429132"/>
            <a:ext cx="1773238" cy="16700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4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4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9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4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9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1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1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61449" grpId="0"/>
      <p:bldP spid="614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87785" y="214290"/>
            <a:ext cx="51988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4000" dirty="0" smtClean="0">
                <a:solidFill>
                  <a:srgbClr val="990033"/>
                </a:solidFill>
                <a:cs typeface="PT Bold Heading" pitchFamily="2" charset="-78"/>
              </a:rPr>
              <a:t>عندما يصبح الهواء موصلا</a:t>
            </a:r>
            <a:r>
              <a:rPr lang="ar-SA" sz="4000" dirty="0" smtClean="0">
                <a:solidFill>
                  <a:srgbClr val="990033"/>
                </a:solidFill>
                <a:cs typeface="PT Bold Heading" pitchFamily="2" charset="-78"/>
              </a:rPr>
              <a:t>ً</a:t>
            </a:r>
            <a:r>
              <a:rPr lang="ar-EG" sz="4000" dirty="0" smtClean="0">
                <a:solidFill>
                  <a:srgbClr val="990033"/>
                </a:solidFill>
                <a:cs typeface="PT Bold Heading" pitchFamily="2" charset="-78"/>
              </a:rPr>
              <a:t> </a:t>
            </a:r>
            <a:endParaRPr lang="ar-SA" sz="4000" dirty="0">
              <a:solidFill>
                <a:srgbClr val="990033"/>
              </a:solidFill>
              <a:cs typeface="PT Bold Heading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071802" y="1142984"/>
            <a:ext cx="550069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600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PT Bold Heading" pitchFamily="2" charset="-78"/>
              </a:rPr>
              <a:t> </a:t>
            </a:r>
            <a:r>
              <a:rPr lang="ar-EG" sz="2600" dirty="0">
                <a:latin typeface="Times New Roman" pitchFamily="18" charset="0"/>
                <a:cs typeface="PT Bold Heading" pitchFamily="2" charset="-78"/>
              </a:rPr>
              <a:t>يعد الهواء عازلا، إلا أنه تحت ظروف معينة تتحرك الشحنات خلاله كما لو كان </a:t>
            </a:r>
            <a:r>
              <a:rPr lang="ar-EG" sz="2600" dirty="0" smtClean="0">
                <a:latin typeface="Times New Roman" pitchFamily="18" charset="0"/>
                <a:cs typeface="PT Bold Heading" pitchFamily="2" charset="-78"/>
              </a:rPr>
              <a:t>موصلا</a:t>
            </a:r>
            <a:r>
              <a:rPr lang="ar-SA" sz="2600" dirty="0" smtClean="0">
                <a:latin typeface="Times New Roman" pitchFamily="18" charset="0"/>
                <a:cs typeface="PT Bold Heading" pitchFamily="2" charset="-78"/>
              </a:rPr>
              <a:t>ً</a:t>
            </a:r>
            <a:r>
              <a:rPr lang="ar-EG" sz="2600" dirty="0" smtClean="0">
                <a:latin typeface="Times New Roman" pitchFamily="18" charset="0"/>
                <a:cs typeface="PT Bold Heading" pitchFamily="2" charset="-78"/>
              </a:rPr>
              <a:t>. </a:t>
            </a:r>
            <a:r>
              <a:rPr lang="ar-EG" sz="2600" dirty="0">
                <a:latin typeface="Times New Roman" pitchFamily="18" charset="0"/>
                <a:cs typeface="PT Bold Heading" pitchFamily="2" charset="-78"/>
              </a:rPr>
              <a:t>فالشرارة الكهربائية التي تحدث بين إصبعك ومقبض الباب الفلزي بعد دلك قدميك بالسجاد </a:t>
            </a:r>
            <a:r>
              <a:rPr lang="ar-EG" sz="2600" dirty="0" err="1">
                <a:latin typeface="Times New Roman" pitchFamily="18" charset="0"/>
                <a:cs typeface="PT Bold Heading" pitchFamily="2" charset="-78"/>
              </a:rPr>
              <a:t>ُ</a:t>
            </a:r>
            <a:r>
              <a:rPr lang="ar-EG" sz="2600" dirty="0">
                <a:latin typeface="Times New Roman" pitchFamily="18" charset="0"/>
                <a:cs typeface="PT Bold Heading" pitchFamily="2" charset="-78"/>
              </a:rPr>
              <a:t> تفرغ الشحنات من جسمك؛ فيصبح جسمك </a:t>
            </a:r>
            <a:r>
              <a:rPr lang="ar-EG" sz="2600" dirty="0" smtClean="0">
                <a:latin typeface="Times New Roman" pitchFamily="18" charset="0"/>
                <a:cs typeface="PT Bold Heading" pitchFamily="2" charset="-78"/>
              </a:rPr>
              <a:t>متعادلا</a:t>
            </a:r>
            <a:r>
              <a:rPr lang="ar-SA" sz="2600" dirty="0" smtClean="0">
                <a:latin typeface="Times New Roman" pitchFamily="18" charset="0"/>
                <a:cs typeface="PT Bold Heading" pitchFamily="2" charset="-78"/>
              </a:rPr>
              <a:t>ً</a:t>
            </a:r>
            <a:r>
              <a:rPr lang="ar-EG" sz="2600" dirty="0" smtClean="0">
                <a:latin typeface="Times New Roman" pitchFamily="18" charset="0"/>
                <a:cs typeface="PT Bold Heading" pitchFamily="2" charset="-78"/>
              </a:rPr>
              <a:t>؛ </a:t>
            </a:r>
            <a:r>
              <a:rPr lang="ar-EG" sz="2600" dirty="0">
                <a:latin typeface="Times New Roman" pitchFamily="18" charset="0"/>
                <a:cs typeface="PT Bold Heading" pitchFamily="2" charset="-78"/>
              </a:rPr>
              <a:t>لأن الشحنات الزائدة الموجودة على جسمك قد انفصلت عنه.</a:t>
            </a:r>
            <a:r>
              <a:rPr lang="ar-SA" sz="2600" dirty="0" smtClean="0">
                <a:latin typeface="Times New Roman" pitchFamily="18" charset="0"/>
                <a:cs typeface="PT Bold Heading" pitchFamily="2" charset="-78"/>
              </a:rPr>
              <a:t>. </a:t>
            </a:r>
            <a:endParaRPr lang="ar-SA" sz="2600" dirty="0">
              <a:cs typeface="PT Bold Heading" pitchFamily="2" charset="-78"/>
            </a:endParaRPr>
          </a:p>
        </p:txBody>
      </p:sp>
      <p:pic>
        <p:nvPicPr>
          <p:cNvPr id="11266" name="Picture 2" descr="http://3.bp.blogspot.com/-uxE5zI3cfmw/Uqdp5frrjPI/AAAAAAAAA4A/6sB6BRZ1FTU/s1600/%25D9%2581%25D9%258A%25D8%25B2%25D9%258A%25D8%25A7%25D8%25A1+%25D8%25AB%25D8%25A7%25D9%2584%25D8%25AB+%25D9%2585%25D8%25AA%25D9%2588%25D8%25B3%25D8%25B7+-+%25D8%25B4%25D9%2583%25D9%2584+%25D9%25A5.tif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 b="14112"/>
          <a:stretch>
            <a:fillRect/>
          </a:stretch>
        </p:blipFill>
        <p:spPr bwMode="auto">
          <a:xfrm>
            <a:off x="214282" y="1214422"/>
            <a:ext cx="2783804" cy="225744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28596" y="4357694"/>
            <a:ext cx="350046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600" dirty="0" smtClean="0">
                <a:latin typeface="Times New Roman" pitchFamily="18" charset="0"/>
                <a:cs typeface="PT Bold Heading" pitchFamily="2" charset="-78"/>
              </a:rPr>
              <a:t>وبالمثل يفرغ البرق شحنات السحب الرعدية ، وفي كلتا الحالتين يصبح الهواء موصلاً للحظات فقط .</a:t>
            </a:r>
            <a:endParaRPr lang="ar-SA" sz="2600" dirty="0"/>
          </a:p>
        </p:txBody>
      </p:sp>
      <p:pic>
        <p:nvPicPr>
          <p:cNvPr id="7" name="صورة 6" descr="dohaup_180462283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4429132"/>
            <a:ext cx="2530096" cy="178595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15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500826" y="214290"/>
            <a:ext cx="23574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990033"/>
                </a:solidFill>
                <a:cs typeface="PT Bold Heading" pitchFamily="2" charset="-78"/>
              </a:rPr>
              <a:t>القوة الكهربائية</a:t>
            </a:r>
            <a:endParaRPr lang="ar-SA" dirty="0">
              <a:solidFill>
                <a:srgbClr val="990033"/>
              </a:solidFill>
              <a:cs typeface="PT Bold Heading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071670" y="785794"/>
            <a:ext cx="5242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القوى المؤثرة في الأجسام المشحونة </a:t>
            </a:r>
            <a:endParaRPr lang="ar-SA" sz="3200" dirty="0">
              <a:ln>
                <a:solidFill>
                  <a:schemeClr val="tx1"/>
                </a:solidFill>
              </a:ln>
              <a:solidFill>
                <a:srgbClr val="FF9900"/>
              </a:solidFill>
              <a:cs typeface="PT Bold Heading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928662" y="1524417"/>
            <a:ext cx="7215222" cy="2261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A" sz="2400" dirty="0" smtClean="0">
                <a:solidFill>
                  <a:srgbClr val="0070C0"/>
                </a:solidFill>
                <a:latin typeface="Times New Roman" pitchFamily="18" charset="0"/>
                <a:cs typeface="PT Bold Heading" pitchFamily="2" charset="-78"/>
              </a:rPr>
              <a:t>*</a:t>
            </a:r>
            <a:r>
              <a:rPr lang="ar-SA" sz="2400" dirty="0" smtClean="0">
                <a:latin typeface="Times New Roman" pitchFamily="18" charset="0"/>
                <a:cs typeface="PT Bold Heading" pitchFamily="2" charset="-78"/>
              </a:rPr>
              <a:t> </a:t>
            </a:r>
            <a:r>
              <a:rPr lang="ar-EG" sz="2400" dirty="0" smtClean="0">
                <a:latin typeface="Times New Roman" pitchFamily="18" charset="0"/>
                <a:cs typeface="PT Bold Heading" pitchFamily="2" charset="-78"/>
              </a:rPr>
              <a:t>هناك نوعان من الشحنات الكهربائية: موجبة وسالبة.</a:t>
            </a:r>
            <a:endParaRPr lang="en-US" sz="2400" dirty="0" smtClean="0">
              <a:latin typeface="Times New Roman" pitchFamily="18" charset="0"/>
              <a:cs typeface="PT Bold Heading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ar-SA" sz="2400" dirty="0" smtClean="0">
                <a:solidFill>
                  <a:srgbClr val="0070C0"/>
                </a:solidFill>
                <a:latin typeface="Times New Roman" pitchFamily="18" charset="0"/>
                <a:cs typeface="PT Bold Heading" pitchFamily="2" charset="-78"/>
              </a:rPr>
              <a:t>* </a:t>
            </a:r>
            <a:r>
              <a:rPr lang="ar-EG" sz="2400" dirty="0" smtClean="0">
                <a:latin typeface="Times New Roman" pitchFamily="18" charset="0"/>
                <a:cs typeface="PT Bold Heading" pitchFamily="2" charset="-78"/>
              </a:rPr>
              <a:t>تؤثر الشحنات بعضها في بعض بقوى عن بعد.</a:t>
            </a:r>
            <a:endParaRPr lang="en-US" sz="2400" dirty="0" smtClean="0">
              <a:latin typeface="Times New Roman" pitchFamily="18" charset="0"/>
              <a:cs typeface="PT Bold Heading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ar-SA" sz="2400" dirty="0" smtClean="0">
                <a:solidFill>
                  <a:srgbClr val="0070C0"/>
                </a:solidFill>
                <a:latin typeface="Times New Roman" pitchFamily="18" charset="0"/>
                <a:cs typeface="PT Bold Heading" pitchFamily="2" charset="-78"/>
              </a:rPr>
              <a:t>*</a:t>
            </a:r>
            <a:r>
              <a:rPr lang="ar-EG" sz="2400" dirty="0" smtClean="0">
                <a:latin typeface="Times New Roman" pitchFamily="18" charset="0"/>
                <a:cs typeface="PT Bold Heading" pitchFamily="2" charset="-78"/>
              </a:rPr>
              <a:t> تكون القوة أكبر عندما تكون الشحنات متقاربة.</a:t>
            </a:r>
            <a:endParaRPr lang="en-US" sz="2400" dirty="0" smtClean="0">
              <a:latin typeface="Times New Roman" pitchFamily="18" charset="0"/>
              <a:cs typeface="PT Bold Heading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ar-SA" sz="2400" dirty="0" smtClean="0">
                <a:solidFill>
                  <a:srgbClr val="0070C0"/>
                </a:solidFill>
                <a:latin typeface="Times New Roman" pitchFamily="18" charset="0"/>
                <a:cs typeface="PT Bold Heading" pitchFamily="2" charset="-78"/>
              </a:rPr>
              <a:t>* </a:t>
            </a:r>
            <a:r>
              <a:rPr lang="ar-EG" sz="2400" dirty="0" smtClean="0">
                <a:latin typeface="Times New Roman" pitchFamily="18" charset="0"/>
                <a:cs typeface="PT Bold Heading" pitchFamily="2" charset="-78"/>
              </a:rPr>
              <a:t>الشحنات المتشابهة تتنافر، والشحنات المختلفة تتجاذب.</a:t>
            </a:r>
            <a:endParaRPr lang="en-US" sz="2400" dirty="0" smtClean="0">
              <a:latin typeface="Times New Roman" pitchFamily="18" charset="0"/>
              <a:cs typeface="PT Bold Heading" pitchFamily="2" charset="-7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000504"/>
            <a:ext cx="7620000" cy="175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400"/>
                            </p:stCondLst>
                            <p:childTnLst>
                              <p:par>
                                <p:cTn id="2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00298" y="285728"/>
            <a:ext cx="5638800" cy="914400"/>
          </a:xfr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EG" b="1" dirty="0" smtClean="0">
                <a:solidFill>
                  <a:srgbClr val="990033"/>
                </a:solidFill>
                <a:cs typeface="PT Bold Heading" pitchFamily="2" charset="-78"/>
              </a:rPr>
              <a:t>الشحن بالتوصيل </a:t>
            </a:r>
            <a:endParaRPr lang="en-US" dirty="0">
              <a:solidFill>
                <a:srgbClr val="990033"/>
              </a:solidFill>
              <a:cs typeface="PT Bold Heading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00218" y="1643050"/>
            <a:ext cx="7443782" cy="160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11530" indent="-742950" algn="ctr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3600" dirty="0" smtClean="0">
                <a:ln w="5080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PT Bold Heading" pitchFamily="2" charset="-78"/>
              </a:rPr>
              <a:t>     </a:t>
            </a:r>
            <a:r>
              <a:rPr lang="ar-EG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PT Bold Heading" pitchFamily="2" charset="-78"/>
              </a:rPr>
              <a:t>يسمى شحن الجسم المتعادل بملامسته جسًما آخر مشحونا الشحن بالتوصيل .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PT Bold Heading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786190"/>
            <a:ext cx="71247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71802" y="714356"/>
            <a:ext cx="4724400" cy="609600"/>
          </a:xfr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EG" sz="4800" b="1" dirty="0" smtClean="0">
                <a:solidFill>
                  <a:srgbClr val="CC3399"/>
                </a:solidFill>
                <a:cs typeface="PT Bold Heading" pitchFamily="2" charset="-78"/>
              </a:rPr>
              <a:t>الشحن بالحث </a:t>
            </a:r>
            <a:endParaRPr lang="en-US" sz="4800" dirty="0">
              <a:solidFill>
                <a:srgbClr val="CC3399"/>
              </a:solidFill>
              <a:cs typeface="PT Bold Heading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14348" y="1785926"/>
            <a:ext cx="7477148" cy="23574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rtl="1"/>
            <a:r>
              <a:rPr lang="ar-SA" sz="2400" dirty="0" smtClean="0">
                <a:solidFill>
                  <a:schemeClr val="tx1"/>
                </a:solidFill>
                <a:latin typeface="A 3D Max Electron." pitchFamily="2" charset="2"/>
                <a:cs typeface="PT Bold Heading" pitchFamily="2" charset="-78"/>
              </a:rPr>
              <a:t>      </a:t>
            </a:r>
            <a:r>
              <a:rPr lang="ar-EG" sz="2400" dirty="0" smtClean="0">
                <a:solidFill>
                  <a:schemeClr val="tx1"/>
                </a:solidFill>
                <a:latin typeface="A 3D Max Electron." pitchFamily="2" charset="2"/>
                <a:cs typeface="PT Bold Heading" pitchFamily="2" charset="-78"/>
              </a:rPr>
              <a:t>تسمى عملية شحن الجسم دون ملامسته الشحن بالحث. تستطيع شحن جسم مفرد بالحث عن طريق التأريض؛ وهو عملية توصيل جسم بالأرض</a:t>
            </a:r>
            <a:r>
              <a:rPr lang="ar-SA" sz="2400" dirty="0" smtClean="0">
                <a:solidFill>
                  <a:schemeClr val="tx1"/>
                </a:solidFill>
                <a:latin typeface="A 3D Max Electron." pitchFamily="2" charset="2"/>
                <a:cs typeface="PT Bold Heading" pitchFamily="2" charset="-78"/>
              </a:rPr>
              <a:t> </a:t>
            </a:r>
            <a:r>
              <a:rPr lang="ar-EG" sz="2400" dirty="0" smtClean="0">
                <a:solidFill>
                  <a:schemeClr val="tx1"/>
                </a:solidFill>
                <a:latin typeface="A 3D Max Electron." pitchFamily="2" charset="2"/>
                <a:cs typeface="PT Bold Heading" pitchFamily="2" charset="-78"/>
              </a:rPr>
              <a:t>للتخلص من الشحنات الفائضة، حيث تعد الأرض كرة كبيرة، ولها قدرة على استيعاب</a:t>
            </a:r>
            <a:r>
              <a:rPr lang="ar-SA" sz="2400" dirty="0" smtClean="0">
                <a:solidFill>
                  <a:schemeClr val="tx1"/>
                </a:solidFill>
                <a:latin typeface="A 3D Max Electron." pitchFamily="2" charset="2"/>
                <a:cs typeface="PT Bold Heading" pitchFamily="2" charset="-78"/>
              </a:rPr>
              <a:t> </a:t>
            </a:r>
            <a:r>
              <a:rPr lang="ar-EG" sz="2400" dirty="0" smtClean="0">
                <a:solidFill>
                  <a:schemeClr val="tx1"/>
                </a:solidFill>
                <a:latin typeface="A 3D Max Electron." pitchFamily="2" charset="2"/>
                <a:cs typeface="PT Bold Heading" pitchFamily="2" charset="-78"/>
              </a:rPr>
              <a:t>كمية كبيرة من الشحنة دون أن تظهر عليها آثار هذه الشحنة. فإذا لامس جسم مشحون</a:t>
            </a:r>
            <a:r>
              <a:rPr lang="ar-SA" sz="2400" dirty="0" smtClean="0">
                <a:solidFill>
                  <a:schemeClr val="tx1"/>
                </a:solidFill>
                <a:latin typeface="A 3D Max Electron." pitchFamily="2" charset="2"/>
                <a:cs typeface="PT Bold Heading" pitchFamily="2" charset="-78"/>
              </a:rPr>
              <a:t> </a:t>
            </a:r>
            <a:r>
              <a:rPr lang="ar-EG" sz="2400" dirty="0" smtClean="0">
                <a:solidFill>
                  <a:schemeClr val="tx1"/>
                </a:solidFill>
                <a:latin typeface="A 3D Max Electron." pitchFamily="2" charset="2"/>
                <a:cs typeface="PT Bold Heading" pitchFamily="2" charset="-78"/>
              </a:rPr>
              <a:t>الأرض فإن كل شحناته تنتقل غالبا إلى الأرض.</a:t>
            </a:r>
            <a:endParaRPr lang="ar-SA" sz="1800" dirty="0" smtClean="0">
              <a:solidFill>
                <a:schemeClr val="tx1"/>
              </a:solidFill>
              <a:latin typeface="A 3D Max Electron." pitchFamily="2" charset="2"/>
              <a:cs typeface="PT Bold Heading" pitchFamily="2" charset="-78"/>
            </a:endParaRPr>
          </a:p>
        </p:txBody>
      </p:sp>
      <p:pic>
        <p:nvPicPr>
          <p:cNvPr id="4" name="Picture 14" descr="shahn"/>
          <p:cNvPicPr>
            <a:picLocks noChangeAspect="1" noChangeArrowheads="1"/>
          </p:cNvPicPr>
          <p:nvPr/>
        </p:nvPicPr>
        <p:blipFill>
          <a:blip r:embed="rId3"/>
          <a:srcRect l="2841" t="2632" r="2841" b="27277"/>
          <a:stretch>
            <a:fillRect/>
          </a:stretch>
        </p:blipFill>
        <p:spPr bwMode="auto">
          <a:xfrm>
            <a:off x="214282" y="0"/>
            <a:ext cx="3095625" cy="157163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4143380"/>
            <a:ext cx="5572164" cy="22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تجربه الفيزياء ( الشحن بالتوصيل والحث 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14744" y="642918"/>
            <a:ext cx="45720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rtl="1"/>
            <a:r>
              <a:rPr lang="ar-EG" sz="4800" dirty="0" smtClean="0">
                <a:ln>
                  <a:solidFill>
                    <a:schemeClr val="bg1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قانون كولوم </a:t>
            </a:r>
            <a:endParaRPr lang="en-US" sz="4800" dirty="0">
              <a:ln>
                <a:solidFill>
                  <a:schemeClr val="bg1"/>
                </a:solidFill>
              </a:ln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357554" y="1928802"/>
            <a:ext cx="5105400" cy="27146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 rtl="1"/>
            <a:r>
              <a:rPr lang="ar-SA" sz="320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PT Bold Heading" pitchFamily="2" charset="-78"/>
              </a:rPr>
              <a:t>     </a:t>
            </a:r>
            <a:r>
              <a:rPr lang="ar-EG" sz="3200" dirty="0" smtClean="0">
                <a:latin typeface="Times New Roman" pitchFamily="18" charset="0"/>
                <a:cs typeface="PT Bold Heading" pitchFamily="2" charset="-78"/>
              </a:rPr>
              <a:t>القوة الكهربائية المتبادلة بين شحنتين كهربائيتين تساوي ثابت كولوم مضروبا في حاصل ضرب مقداري الشحنتين مقسوما على مربع المسافة بينهما.</a:t>
            </a:r>
            <a:endParaRPr lang="en-US" sz="3200" dirty="0">
              <a:latin typeface="Times New Roman" pitchFamily="18" charset="0"/>
              <a:cs typeface="PT Bold Heading" pitchFamily="2" charset="-78"/>
            </a:endParaRPr>
          </a:p>
        </p:txBody>
      </p:sp>
      <p:pic>
        <p:nvPicPr>
          <p:cNvPr id="4" name="صورة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786322"/>
            <a:ext cx="250033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857232"/>
            <a:ext cx="235745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50"/>
                            </p:stCondLst>
                            <p:childTnLst>
                              <p:par>
                                <p:cTn id="2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50"/>
                            </p:stCondLst>
                            <p:childTnLst>
                              <p:par>
                                <p:cTn id="2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تجربة كولوم 00_00_03-00_02_59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1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الشحنات الكهربائية الساكنة 00_00_05-00_03_2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0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81200" y="857232"/>
            <a:ext cx="7162800" cy="685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rtl="1"/>
            <a:r>
              <a:rPr lang="ar-EG" sz="3200" b="1" dirty="0" smtClean="0">
                <a:solidFill>
                  <a:srgbClr val="990033"/>
                </a:solidFill>
                <a:cs typeface="PT Bold Heading" pitchFamily="2" charset="-78"/>
              </a:rPr>
              <a:t>تعتمد القوة الكهربائية على المسافة </a:t>
            </a:r>
            <a:endParaRPr lang="en-US" sz="3200" dirty="0">
              <a:solidFill>
                <a:srgbClr val="990033"/>
              </a:solidFill>
              <a:cs typeface="PT Bold Heading" pitchFamily="2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86050" y="1714488"/>
            <a:ext cx="6038864" cy="22860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11530" indent="-742950" algn="just" rtl="1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3200" b="1" dirty="0" smtClean="0">
                <a:ln w="50800"/>
                <a:solidFill>
                  <a:schemeClr val="tx1"/>
                </a:solidFill>
                <a:latin typeface="Times New Roman" pitchFamily="18" charset="0"/>
                <a:cs typeface="PT Bold Heading" pitchFamily="2" charset="-78"/>
              </a:rPr>
              <a:t>      </a:t>
            </a:r>
            <a:r>
              <a:rPr lang="ar-EG" sz="3200" b="1" dirty="0" smtClean="0">
                <a:solidFill>
                  <a:schemeClr val="tx1"/>
                </a:solidFill>
                <a:latin typeface="Times New Roman" pitchFamily="18" charset="0"/>
                <a:cs typeface="PT Bold Heading" pitchFamily="2" charset="-78"/>
              </a:rPr>
              <a:t>أثبت كولوم أن القوة الكهربائية بين الكرتين تتناسب عكسيا مع مربع المسافة بين مركزيهما.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PT Bold Heading" pitchFamily="2" charset="-78"/>
            </a:endParaRPr>
          </a:p>
          <a:p>
            <a:pPr marL="811530" indent="-742950" algn="just" rtl="1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</a:pPr>
            <a:endParaRPr lang="ar-EG" sz="3200" b="1" dirty="0" smtClean="0">
              <a:ln w="50800"/>
              <a:solidFill>
                <a:schemeClr val="tx1"/>
              </a:solidFill>
              <a:cs typeface="PT Bold Heading" pitchFamily="2" charset="-78"/>
            </a:endParaRPr>
          </a:p>
        </p:txBody>
      </p:sp>
      <p:pic>
        <p:nvPicPr>
          <p:cNvPr id="5" name="صورة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643446"/>
            <a:ext cx="164307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TB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3357562"/>
            <a:ext cx="1606984" cy="31809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5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57356" y="1071546"/>
            <a:ext cx="7010400" cy="76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rtl="1"/>
            <a:r>
              <a:rPr lang="ar-EG" sz="3200" b="1" dirty="0" smtClean="0">
                <a:solidFill>
                  <a:srgbClr val="990033"/>
                </a:solidFill>
                <a:cs typeface="PT Bold Heading" pitchFamily="2" charset="-78"/>
              </a:rPr>
              <a:t>تعتمد القوة الكهربائية على مقدار الشحنة  </a:t>
            </a:r>
            <a:endParaRPr lang="en-US" sz="3200" b="1" dirty="0">
              <a:solidFill>
                <a:srgbClr val="990033"/>
              </a:solidFill>
              <a:cs typeface="PT Bold Heading" pitchFamily="2" charset="-78"/>
            </a:endParaRPr>
          </a:p>
        </p:txBody>
      </p:sp>
      <p:pic>
        <p:nvPicPr>
          <p:cNvPr id="4" name="صورة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5214950"/>
            <a:ext cx="250033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2143108" y="2071678"/>
            <a:ext cx="6286528" cy="2622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EG" b="1" dirty="0" smtClean="0">
                <a:latin typeface="Times New Roman" pitchFamily="18" charset="0"/>
                <a:cs typeface="PT Bold Heading" pitchFamily="2" charset="-78"/>
              </a:rPr>
              <a:t>لاحظ </a:t>
            </a:r>
            <a:r>
              <a:rPr lang="ar-EG" b="1" dirty="0" err="1" smtClean="0">
                <a:latin typeface="Times New Roman" pitchFamily="18" charset="0"/>
                <a:cs typeface="PT Bold Heading" pitchFamily="2" charset="-78"/>
              </a:rPr>
              <a:t>كولوم</a:t>
            </a:r>
            <a:r>
              <a:rPr lang="ar-EG" b="1" dirty="0" smtClean="0">
                <a:latin typeface="Times New Roman" pitchFamily="18" charset="0"/>
                <a:cs typeface="PT Bold Heading" pitchFamily="2" charset="-78"/>
              </a:rPr>
              <a:t> أن القوة بين الكرتين </a:t>
            </a:r>
            <a:r>
              <a:rPr lang="en-US" b="1" dirty="0" smtClean="0">
                <a:latin typeface="Times New Roman" pitchFamily="18" charset="0"/>
                <a:cs typeface="PT Bold Heading" pitchFamily="2" charset="-78"/>
              </a:rPr>
              <a:t>A</a:t>
            </a:r>
            <a:r>
              <a:rPr lang="ar-EG" b="1" dirty="0" smtClean="0">
                <a:latin typeface="Times New Roman" pitchFamily="18" charset="0"/>
                <a:cs typeface="PT Bold Heading" pitchFamily="2" charset="-78"/>
              </a:rPr>
              <a:t> و </a:t>
            </a:r>
            <a:r>
              <a:rPr lang="en-US" b="1" dirty="0" smtClean="0">
                <a:latin typeface="Times New Roman" pitchFamily="18" charset="0"/>
                <a:cs typeface="PT Bold Heading" pitchFamily="2" charset="-78"/>
              </a:rPr>
              <a:t>B</a:t>
            </a:r>
            <a:r>
              <a:rPr lang="ar-EG" b="1" dirty="0" smtClean="0">
                <a:latin typeface="Times New Roman" pitchFamily="18" charset="0"/>
                <a:cs typeface="PT Bold Heading" pitchFamily="2" charset="-78"/>
              </a:rPr>
              <a:t> أصبحت تساوي نصف قيمتها السابقة؛ أي أن القوة الكهربائية تتناسب طرديا مع مقدار شحنتي الجسمين.</a:t>
            </a:r>
            <a:endParaRPr lang="ar-SA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71670" y="785794"/>
            <a:ext cx="6738934" cy="76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rtl="1"/>
            <a:r>
              <a:rPr lang="ar-EG" sz="3600" b="1" dirty="0" smtClean="0">
                <a:solidFill>
                  <a:srgbClr val="CC3399"/>
                </a:solidFill>
                <a:cs typeface="PT Bold Heading" pitchFamily="2" charset="-78"/>
              </a:rPr>
              <a:t>وحدة الشحنة الكهربائية الكولوم </a:t>
            </a:r>
            <a:endParaRPr lang="en-US" sz="3600" dirty="0">
              <a:solidFill>
                <a:srgbClr val="CC3399"/>
              </a:solidFill>
              <a:cs typeface="PT Bold Heading" pitchFamily="2" charset="-7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786322"/>
            <a:ext cx="758669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1928794" y="1714488"/>
            <a:ext cx="67151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EG" dirty="0" err="1" smtClean="0">
                <a:latin typeface="Times New Roman" pitchFamily="18" charset="0"/>
                <a:cs typeface="PT Bold Heading" pitchFamily="2" charset="-78"/>
              </a:rPr>
              <a:t>الكولوم</a:t>
            </a:r>
            <a:r>
              <a:rPr lang="ar-EG" dirty="0" smtClean="0">
                <a:latin typeface="Times New Roman" pitchFamily="18" charset="0"/>
                <a:cs typeface="PT Bold Heading" pitchFamily="2" charset="-78"/>
              </a:rPr>
              <a:t> الواحد يساوي مقدار شحنة </a:t>
            </a:r>
            <a:r>
              <a:rPr lang="en-US" dirty="0" smtClean="0">
                <a:latin typeface="Times New Roman" pitchFamily="18" charset="0"/>
                <a:cs typeface="PT Bold Heading" pitchFamily="2" charset="-78"/>
              </a:rPr>
              <a:t>10</a:t>
            </a:r>
            <a:r>
              <a:rPr lang="en-US" baseline="30000" dirty="0" smtClean="0">
                <a:latin typeface="Times New Roman" pitchFamily="18" charset="0"/>
                <a:cs typeface="PT Bold Heading" pitchFamily="2" charset="-78"/>
              </a:rPr>
              <a:t>18</a:t>
            </a:r>
            <a:r>
              <a:rPr lang="ar-EG" dirty="0" smtClean="0">
                <a:latin typeface="Times New Roman" pitchFamily="18" charset="0"/>
                <a:cs typeface="Simplified Arabic" pitchFamily="2" charset="-78"/>
              </a:rPr>
              <a:t>×</a:t>
            </a:r>
            <a:r>
              <a:rPr lang="en-US" dirty="0" smtClean="0">
                <a:latin typeface="Times New Roman" pitchFamily="18" charset="0"/>
                <a:cs typeface="PT Bold Heading" pitchFamily="2" charset="-78"/>
              </a:rPr>
              <a:t>6.24 </a:t>
            </a:r>
            <a:r>
              <a:rPr lang="ar-EG" dirty="0" smtClean="0">
                <a:latin typeface="Times New Roman" pitchFamily="18" charset="0"/>
                <a:cs typeface="PT Bold Heading" pitchFamily="2" charset="-78"/>
              </a:rPr>
              <a:t> إلكترون أو بروتون، ومقدار شحنة الإلكترون المفرد تساوي </a:t>
            </a:r>
            <a:r>
              <a:rPr lang="en-US" dirty="0" smtClean="0">
                <a:latin typeface="Times New Roman" pitchFamily="18" charset="0"/>
                <a:cs typeface="PT Bold Heading" pitchFamily="2" charset="-78"/>
              </a:rPr>
              <a:t>10</a:t>
            </a:r>
            <a:r>
              <a:rPr lang="en-US" baseline="30000" dirty="0" smtClean="0">
                <a:latin typeface="Times New Roman" pitchFamily="18" charset="0"/>
                <a:cs typeface="PT Bold Heading" pitchFamily="2" charset="-78"/>
              </a:rPr>
              <a:t>-19C</a:t>
            </a:r>
            <a:r>
              <a:rPr lang="ar-EG" dirty="0" smtClean="0">
                <a:latin typeface="Times New Roman" pitchFamily="18" charset="0"/>
                <a:cs typeface="Simplified Arabic" pitchFamily="2" charset="-78"/>
              </a:rPr>
              <a:t>×</a:t>
            </a:r>
            <a:r>
              <a:rPr lang="en-US" dirty="0" smtClean="0">
                <a:latin typeface="Times New Roman" pitchFamily="18" charset="0"/>
                <a:cs typeface="PT Bold Heading" pitchFamily="2" charset="-78"/>
              </a:rPr>
              <a:t>1.6  </a:t>
            </a:r>
            <a:r>
              <a:rPr lang="ar-EG" dirty="0" smtClean="0">
                <a:latin typeface="Times New Roman" pitchFamily="18" charset="0"/>
                <a:cs typeface="PT Bold Heading" pitchFamily="2" charset="-78"/>
              </a:rPr>
              <a:t>، ويسمى مقدار شحنة الإلكترون الشحنة الأساسية.</a:t>
            </a:r>
            <a:endParaRPr lang="ar-SA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5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42910" y="238108"/>
            <a:ext cx="7924800" cy="76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rtl="1"/>
            <a:r>
              <a:rPr lang="ar-SA" sz="3600" b="1" dirty="0" smtClean="0">
                <a:solidFill>
                  <a:srgbClr val="800080"/>
                </a:solidFill>
                <a:effectLst/>
                <a:cs typeface="PT Bold Heading" pitchFamily="2" charset="-78"/>
              </a:rPr>
              <a:t>تطبيقات القوى </a:t>
            </a:r>
            <a:r>
              <a:rPr lang="ar-SA" sz="3600" b="1" dirty="0" err="1" smtClean="0">
                <a:solidFill>
                  <a:srgbClr val="800080"/>
                </a:solidFill>
                <a:effectLst/>
                <a:cs typeface="PT Bold Heading" pitchFamily="2" charset="-78"/>
              </a:rPr>
              <a:t>الكهروسكونية</a:t>
            </a:r>
            <a:r>
              <a:rPr lang="ar-SA" sz="3600" b="1" dirty="0" smtClean="0">
                <a:solidFill>
                  <a:srgbClr val="800080"/>
                </a:solidFill>
                <a:effectLst/>
                <a:cs typeface="PT Bold Heading" pitchFamily="2" charset="-78"/>
              </a:rPr>
              <a:t> </a:t>
            </a:r>
            <a:endParaRPr lang="en-US" sz="3600" dirty="0">
              <a:solidFill>
                <a:srgbClr val="800080"/>
              </a:solidFill>
              <a:effectLst/>
              <a:cs typeface="PT Bold Heading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643206" y="1078886"/>
            <a:ext cx="592932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600" dirty="0" smtClean="0">
                <a:cs typeface="PT Bold Heading" pitchFamily="2" charset="-78"/>
              </a:rPr>
              <a:t>هناك العديد من تطبيقات القوى الكهربائية على الجسيمات. تستطيع هذه القوى مثلا تجميع </a:t>
            </a:r>
            <a:r>
              <a:rPr lang="ar-SA" sz="2600" dirty="0" err="1" smtClean="0">
                <a:cs typeface="PT Bold Heading" pitchFamily="2" charset="-78"/>
              </a:rPr>
              <a:t>السناج</a:t>
            </a:r>
            <a:r>
              <a:rPr lang="ar-SA" sz="2600" dirty="0" smtClean="0">
                <a:cs typeface="PT Bold Heading" pitchFamily="2" charset="-78"/>
              </a:rPr>
              <a:t> من المداخن، ومن ثم تقليل تلوث الهواء . كما يمكن شحن قطرات الطلاء الصغيرة جدا بالحث، واستعمالها لطلاء السيارات وأجسام أخرى بصورة منظمة وموحدة جدا.</a:t>
            </a:r>
            <a:r>
              <a:rPr lang="ar-SA" sz="2600" dirty="0" smtClean="0">
                <a:ln w="50800"/>
                <a:solidFill>
                  <a:schemeClr val="bg1">
                    <a:shade val="50000"/>
                  </a:schemeClr>
                </a:solidFill>
                <a:cs typeface="PT Bold Heading" pitchFamily="2" charset="-78"/>
              </a:rPr>
              <a:t>.</a:t>
            </a:r>
            <a:endParaRPr lang="ar-SA" sz="2600" dirty="0">
              <a:cs typeface="PT Bold Heading" pitchFamily="2" charset="-78"/>
            </a:endParaRPr>
          </a:p>
        </p:txBody>
      </p:sp>
      <p:pic>
        <p:nvPicPr>
          <p:cNvPr id="1026" name="Picture 2" descr="nano-ceramic-car-coating-OEM-9H-super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357158" y="1214422"/>
            <a:ext cx="210620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3571876"/>
            <a:ext cx="792961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00"/>
                            </p:stCondLst>
                            <p:childTnLst>
                              <p:par>
                                <p:cTn id="2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857488" y="857232"/>
            <a:ext cx="38988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4000" dirty="0" err="1" smtClean="0"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PT Bold Heading" pitchFamily="2" charset="-78"/>
              </a:rPr>
              <a:t>الأجس</a:t>
            </a:r>
            <a:r>
              <a:rPr lang="ar-SA" sz="4000" dirty="0" smtClean="0"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PT Bold Heading" pitchFamily="2" charset="-78"/>
              </a:rPr>
              <a:t>ــ</a:t>
            </a:r>
            <a:r>
              <a:rPr lang="ar-EG" sz="4000" dirty="0" err="1" smtClean="0"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PT Bold Heading" pitchFamily="2" charset="-78"/>
              </a:rPr>
              <a:t>ام</a:t>
            </a:r>
            <a:r>
              <a:rPr lang="ar-EG" sz="4000" dirty="0" smtClean="0"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PT Bold Heading" pitchFamily="2" charset="-78"/>
              </a:rPr>
              <a:t> المشحون</a:t>
            </a:r>
            <a:r>
              <a:rPr lang="ar-SA" sz="4000" dirty="0" smtClean="0"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PT Bold Heading" pitchFamily="2" charset="-78"/>
              </a:rPr>
              <a:t>ــ</a:t>
            </a:r>
            <a:r>
              <a:rPr lang="ar-EG" sz="4000" dirty="0" smtClean="0"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PT Bold Heading" pitchFamily="2" charset="-78"/>
              </a:rPr>
              <a:t>ة</a:t>
            </a:r>
            <a:endParaRPr lang="ar-SA" sz="4000" dirty="0">
              <a:solidFill>
                <a:srgbClr val="C0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PT Bold Heading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428728" y="1714488"/>
            <a:ext cx="6429388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EG" b="1" dirty="0" smtClean="0">
                <a:cs typeface="PT Bold Heading" pitchFamily="2" charset="-78"/>
              </a:rPr>
              <a:t>تسمى الأجسام التي تبدي تفاعلا</a:t>
            </a:r>
            <a:r>
              <a:rPr lang="ar-SA" b="1" dirty="0" smtClean="0">
                <a:cs typeface="PT Bold Heading" pitchFamily="2" charset="-78"/>
              </a:rPr>
              <a:t>ً</a:t>
            </a:r>
            <a:r>
              <a:rPr lang="ar-EG" b="1" dirty="0" smtClean="0">
                <a:cs typeface="PT Bold Heading" pitchFamily="2" charset="-78"/>
              </a:rPr>
              <a:t> كهربائيا</a:t>
            </a:r>
            <a:r>
              <a:rPr lang="ar-SA" b="1" dirty="0" smtClean="0">
                <a:cs typeface="PT Bold Heading" pitchFamily="2" charset="-78"/>
              </a:rPr>
              <a:t>ً</a:t>
            </a:r>
            <a:r>
              <a:rPr lang="ar-EG" b="1" dirty="0" smtClean="0">
                <a:cs typeface="PT Bold Heading" pitchFamily="2" charset="-78"/>
              </a:rPr>
              <a:t> بعد </a:t>
            </a:r>
            <a:r>
              <a:rPr lang="ar-EG" b="1" dirty="0" err="1" smtClean="0">
                <a:cs typeface="PT Bold Heading" pitchFamily="2" charset="-78"/>
              </a:rPr>
              <a:t>الدلك</a:t>
            </a:r>
            <a:r>
              <a:rPr lang="ar-EG" b="1" dirty="0" smtClean="0">
                <a:cs typeface="PT Bold Heading" pitchFamily="2" charset="-78"/>
              </a:rPr>
              <a:t> الأجسام المشحونة. </a:t>
            </a:r>
            <a:endParaRPr lang="ar-SA" dirty="0">
              <a:cs typeface="PT Bold Heading" pitchFamily="2" charset="-7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286124"/>
            <a:ext cx="2662416" cy="307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643306" y="1071546"/>
            <a:ext cx="41184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dirty="0" smtClean="0">
                <a:solidFill>
                  <a:schemeClr val="accent2"/>
                </a:solidFill>
                <a:cs typeface="PT Bold Heading" pitchFamily="2" charset="-78"/>
              </a:rPr>
              <a:t>الشحنات المتماثلـة </a:t>
            </a:r>
            <a:endParaRPr lang="ar-SA" sz="4400" dirty="0">
              <a:solidFill>
                <a:schemeClr val="accent2"/>
              </a:solidFill>
              <a:cs typeface="PT Bold Heading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000100" y="2214554"/>
            <a:ext cx="6929486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dirty="0" smtClean="0">
                <a:latin typeface="Times New Roman" pitchFamily="18" charset="0"/>
                <a:cs typeface="PT Bold Heading" pitchFamily="2" charset="-78"/>
              </a:rPr>
              <a:t>يمكنك استكشاف التفاعلات الكهربائية باستخدام أجسام بسيطة ، مثل شريط لاصق شفاف. اطو  </a:t>
            </a:r>
            <a:r>
              <a:rPr lang="en-US" dirty="0" smtClean="0">
                <a:latin typeface="Times New Roman" pitchFamily="18" charset="0"/>
                <a:cs typeface="PT Bold Heading" pitchFamily="2" charset="-78"/>
              </a:rPr>
              <a:t>5mm</a:t>
            </a:r>
            <a:r>
              <a:rPr lang="ar-SA" dirty="0" smtClean="0">
                <a:latin typeface="Times New Roman" pitchFamily="18" charset="0"/>
                <a:cs typeface="PT Bold Heading" pitchFamily="2" charset="-78"/>
              </a:rPr>
              <a:t> تقريبا من الشريط حتىُ يتَّخذ ذلك الجزء مقبضا، ثم ثبت الجزء المتبقي من الشريط </a:t>
            </a:r>
            <a:r>
              <a:rPr lang="en-US" dirty="0" smtClean="0">
                <a:latin typeface="Times New Roman" pitchFamily="18" charset="0"/>
                <a:cs typeface="PT Bold Heading" pitchFamily="2" charset="-78"/>
              </a:rPr>
              <a:t>8-12 cm</a:t>
            </a:r>
            <a:r>
              <a:rPr lang="ar-SA" dirty="0" smtClean="0">
                <a:latin typeface="Times New Roman" pitchFamily="18" charset="0"/>
                <a:cs typeface="PT Bold Heading" pitchFamily="2" charset="-78"/>
              </a:rPr>
              <a:t> على سطح جاف وأملس كسطح الطاولة.</a:t>
            </a:r>
            <a:endParaRPr lang="ar-SA" dirty="0">
              <a:cs typeface="PT Bold Heading" pitchFamily="2" charset="-78"/>
            </a:endParaRPr>
          </a:p>
        </p:txBody>
      </p:sp>
      <p:pic>
        <p:nvPicPr>
          <p:cNvPr id="1026" name="Picture 2" descr="ANd9GcRdqsCd4LLI2BzJZhgKY3bo2C2exkH90SLiwk2flniTT6mtwQG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428604"/>
            <a:ext cx="292895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786050" y="357166"/>
            <a:ext cx="40414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000" dirty="0" smtClean="0">
                <a:solidFill>
                  <a:schemeClr val="accent2"/>
                </a:solidFill>
                <a:cs typeface="PT Bold Heading" pitchFamily="2" charset="-78"/>
              </a:rPr>
              <a:t>الشحنــات المختلفــة </a:t>
            </a:r>
            <a:endParaRPr lang="ar-SA" sz="4000" dirty="0">
              <a:solidFill>
                <a:schemeClr val="accent2"/>
              </a:solidFill>
              <a:cs typeface="PT Bold Heading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357290" y="1285860"/>
            <a:ext cx="66437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PT Bold Heading" pitchFamily="2" charset="-78"/>
              </a:rPr>
              <a:t>يمكنك استكشاف تفاعلات الأجسام المشحونة مع الأشرطة اللاصقة ستجد أنهما يتجاذبان ؛ لأن لهما شحنتين مختلفتين، إلا أنهما لن يبقيا مشحونين فترة طويلة؛ لأنهما سيلتصقان معا.</a:t>
            </a:r>
            <a:endParaRPr lang="ar-SA" dirty="0">
              <a:cs typeface="PT Bold Heading" pitchFamily="2" charset="-78"/>
            </a:endParaRPr>
          </a:p>
        </p:txBody>
      </p:sp>
      <p:pic>
        <p:nvPicPr>
          <p:cNvPr id="4" name="Picture 15" descr="cap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429000"/>
            <a:ext cx="3357586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132274290545eeaa1e7300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3786190"/>
            <a:ext cx="1800225" cy="2563814"/>
          </a:xfrm>
          <a:prstGeom prst="rect">
            <a:avLst/>
          </a:prstGeom>
          <a:noFill/>
        </p:spPr>
      </p:pic>
      <p:pic>
        <p:nvPicPr>
          <p:cNvPr id="4" name="Picture 9" descr="112538316545eeaa1e7cc5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4357694"/>
            <a:ext cx="3286148" cy="2016125"/>
          </a:xfrm>
          <a:prstGeom prst="rect">
            <a:avLst/>
          </a:prstGeom>
          <a:noFill/>
        </p:spPr>
      </p:pic>
      <p:pic>
        <p:nvPicPr>
          <p:cNvPr id="5" name="Picture 17" descr="VLC145_Static_electricity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214282" y="285728"/>
            <a:ext cx="2952750" cy="215900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3786182" y="357166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Low"/>
            <a:r>
              <a:rPr lang="ar-SA" dirty="0" smtClean="0">
                <a:latin typeface="Times New Roman" pitchFamily="18" charset="0"/>
                <a:cs typeface="PT Bold Heading" pitchFamily="2" charset="-78"/>
              </a:rPr>
              <a:t>حاول شحن أجسام أخرى ، مثل كؤوس زجاجية، وأكياس بلاستيكية. أدلكها بمواد مختلفة مثل الحرير والصوف والأغلفة البلاستيكية. ستجذب معظم الأجسام المشحونة أحد الشريطين، وتتنافر مع الآخر، ولن تجد أبدا جسًما يتنافر مع كلا الشريطين </a:t>
            </a:r>
            <a:endParaRPr lang="ar-SA" dirty="0"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9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900"/>
                            </p:stCondLst>
                            <p:childTnLst>
                              <p:par>
                                <p:cTn id="1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714612" y="1571612"/>
            <a:ext cx="37289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4400" dirty="0" smtClean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cs typeface="PT Bold Heading" pitchFamily="2" charset="-78"/>
              </a:rPr>
              <a:t>أن</a:t>
            </a:r>
            <a:r>
              <a:rPr lang="ar-SA" sz="4400" dirty="0" smtClean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cs typeface="PT Bold Heading" pitchFamily="2" charset="-78"/>
              </a:rPr>
              <a:t>ــ</a:t>
            </a:r>
            <a:r>
              <a:rPr lang="ar-EG" sz="4400" dirty="0" smtClean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cs typeface="PT Bold Heading" pitchFamily="2" charset="-78"/>
              </a:rPr>
              <a:t>واع الشحن</a:t>
            </a:r>
            <a:r>
              <a:rPr lang="ar-SA" sz="4400" dirty="0" smtClean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cs typeface="PT Bold Heading" pitchFamily="2" charset="-78"/>
              </a:rPr>
              <a:t>ــ</a:t>
            </a:r>
            <a:r>
              <a:rPr lang="ar-EG" sz="4400" dirty="0" err="1" smtClean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cs typeface="PT Bold Heading" pitchFamily="2" charset="-78"/>
              </a:rPr>
              <a:t>ات</a:t>
            </a:r>
            <a:endParaRPr lang="ar-SA" sz="4400" dirty="0">
              <a:ln>
                <a:solidFill>
                  <a:schemeClr val="bg1"/>
                </a:solidFill>
              </a:ln>
              <a:solidFill>
                <a:schemeClr val="accent2"/>
              </a:solidFill>
              <a:cs typeface="PT Bold Heading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928662" y="2571744"/>
            <a:ext cx="72152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PT Bold Heading" pitchFamily="2" charset="-78"/>
              </a:rPr>
              <a:t> </a:t>
            </a:r>
            <a:r>
              <a:rPr lang="ar-EG" dirty="0">
                <a:latin typeface="Times New Roman" pitchFamily="18" charset="0"/>
                <a:cs typeface="PT Bold Heading" pitchFamily="2" charset="-78"/>
              </a:rPr>
              <a:t>المادة تحتوي عادة على نوعين من الشحنة: موجبة وسالبة. وبطريقة معينة يمكن فصل نوعي الشحنة. ولاستكشاف ذلك أكثر يتعين عليك تعرُّف الصورة </a:t>
            </a:r>
            <a:r>
              <a:rPr lang="ar-EG" dirty="0" err="1">
                <a:latin typeface="Times New Roman" pitchFamily="18" charset="0"/>
                <a:cs typeface="PT Bold Heading" pitchFamily="2" charset="-78"/>
              </a:rPr>
              <a:t>المجهرية</a:t>
            </a:r>
            <a:r>
              <a:rPr lang="ar-EG" dirty="0">
                <a:latin typeface="Times New Roman" pitchFamily="18" charset="0"/>
                <a:cs typeface="PT Bold Heading" pitchFamily="2" charset="-78"/>
              </a:rPr>
              <a:t> للمادة.</a:t>
            </a:r>
            <a:endParaRPr lang="ar-SA" dirty="0">
              <a:cs typeface="PT Bold Heading" pitchFamily="2" charset="-78"/>
            </a:endParaRPr>
          </a:p>
        </p:txBody>
      </p:sp>
      <p:pic>
        <p:nvPicPr>
          <p:cNvPr id="2050" name="Picture 2" descr="02cc1e7b-fcc4-433c-abc3-94fe7c4f2fa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4214818"/>
            <a:ext cx="3357586" cy="189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85786" y="785794"/>
            <a:ext cx="41681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600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cs typeface="PT Bold Heading" pitchFamily="2" charset="-78"/>
              </a:rPr>
              <a:t>النظرة </a:t>
            </a:r>
            <a:r>
              <a:rPr lang="ar-EG" sz="3600" dirty="0" err="1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cs typeface="PT Bold Heading" pitchFamily="2" charset="-78"/>
              </a:rPr>
              <a:t>المجهرية</a:t>
            </a:r>
            <a:r>
              <a:rPr lang="ar-EG" sz="3600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cs typeface="PT Bold Heading" pitchFamily="2" charset="-78"/>
              </a:rPr>
              <a:t> </a:t>
            </a:r>
            <a:r>
              <a:rPr lang="ar-EG" sz="3600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cs typeface="PT Bold Heading" pitchFamily="2" charset="-78"/>
              </a:rPr>
              <a:t>للشحنة</a:t>
            </a:r>
            <a:endParaRPr lang="ar-SA" sz="3600" dirty="0">
              <a:ln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14348" y="192880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Low"/>
            <a:r>
              <a:rPr lang="ar-EG" sz="3600" dirty="0">
                <a:cs typeface="PT Bold Heading" pitchFamily="2" charset="-78"/>
              </a:rPr>
              <a:t>تكون الذرة متعادلة عندما تكون الشحنة الموجبة في النواة مساوية للشحنة السالبة للإلكترونات التي تدور حول </a:t>
            </a:r>
            <a:r>
              <a:rPr lang="ar-EG" sz="3600" dirty="0" smtClean="0">
                <a:cs typeface="PT Bold Heading" pitchFamily="2" charset="-78"/>
              </a:rPr>
              <a:t>النواة</a:t>
            </a:r>
            <a:r>
              <a:rPr lang="ar-SA" sz="3600" dirty="0" smtClean="0">
                <a:cs typeface="PT Bold Heading" pitchFamily="2" charset="-78"/>
              </a:rPr>
              <a:t> .</a:t>
            </a:r>
            <a:endParaRPr lang="ar-SA" sz="3600" dirty="0">
              <a:cs typeface="PT Bold Heading" pitchFamily="2" charset="-78"/>
            </a:endParaRPr>
          </a:p>
        </p:txBody>
      </p:sp>
      <p:pic>
        <p:nvPicPr>
          <p:cNvPr id="3074" name="Picture 2" descr="domain-1c5f618b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500042"/>
            <a:ext cx="2700336" cy="202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4" descr="atomic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5000636"/>
            <a:ext cx="1143008" cy="1143008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786050" y="214290"/>
            <a:ext cx="3709670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justLow"/>
            <a:r>
              <a:rPr lang="ar-EG" sz="4400" dirty="0" smtClean="0">
                <a:solidFill>
                  <a:srgbClr val="00BC8B"/>
                </a:solidFill>
                <a:cs typeface="PT Bold Heading" pitchFamily="2" charset="-78"/>
              </a:rPr>
              <a:t>فص</a:t>
            </a:r>
            <a:r>
              <a:rPr lang="ar-SA" sz="4400" dirty="0" smtClean="0">
                <a:solidFill>
                  <a:srgbClr val="00BC8B"/>
                </a:solidFill>
                <a:cs typeface="PT Bold Heading" pitchFamily="2" charset="-78"/>
              </a:rPr>
              <a:t>ـــ</a:t>
            </a:r>
            <a:r>
              <a:rPr lang="ar-EG" sz="4400" dirty="0" smtClean="0">
                <a:solidFill>
                  <a:srgbClr val="00BC8B"/>
                </a:solidFill>
                <a:cs typeface="PT Bold Heading" pitchFamily="2" charset="-78"/>
              </a:rPr>
              <a:t>ل الشحن</a:t>
            </a:r>
            <a:r>
              <a:rPr lang="ar-SA" sz="4400" dirty="0" smtClean="0">
                <a:solidFill>
                  <a:srgbClr val="00BC8B"/>
                </a:solidFill>
                <a:cs typeface="PT Bold Heading" pitchFamily="2" charset="-78"/>
              </a:rPr>
              <a:t>ـــ</a:t>
            </a:r>
            <a:r>
              <a:rPr lang="ar-EG" sz="4400" dirty="0" smtClean="0">
                <a:solidFill>
                  <a:srgbClr val="00BC8B"/>
                </a:solidFill>
                <a:cs typeface="PT Bold Heading" pitchFamily="2" charset="-78"/>
              </a:rPr>
              <a:t>ة</a:t>
            </a:r>
            <a:endParaRPr lang="en-US" sz="4400" dirty="0">
              <a:solidFill>
                <a:srgbClr val="00BC8B"/>
              </a:solidFill>
              <a:cs typeface="PT Bold Heading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071538" y="1142984"/>
            <a:ext cx="7072330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EG" dirty="0">
                <a:cs typeface="PT Bold Heading" pitchFamily="2" charset="-78"/>
              </a:rPr>
              <a:t>الشحنات المفردة لا يمكن أن تفنى أو تستحدث، وكل ما يحدث هو أن الشحنات الموجبة والسالبة تنفصل من خلال عملية انتقال الإلكترونات.</a:t>
            </a:r>
            <a:endParaRPr lang="ar-SA" dirty="0">
              <a:cs typeface="PT Bold Heading" pitchFamily="2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357562"/>
            <a:ext cx="7639050" cy="250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5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662</Words>
  <Application>Microsoft Office PowerPoint</Application>
  <PresentationFormat>عرض على الشاشة (3:4)‏</PresentationFormat>
  <Paragraphs>50</Paragraphs>
  <Slides>23</Slides>
  <Notes>0</Notes>
  <HiddenSlides>0</HiddenSlides>
  <MMClips>3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4" baseType="lpstr">
      <vt:lpstr>تصميم افتراضي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الشحن بالتوصيل </vt:lpstr>
      <vt:lpstr>الشحن بالحث 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Rubaeyat computer</dc:creator>
  <cp:lastModifiedBy>NM</cp:lastModifiedBy>
  <cp:revision>349</cp:revision>
  <dcterms:created xsi:type="dcterms:W3CDTF">2007-11-16T04:00:22Z</dcterms:created>
  <dcterms:modified xsi:type="dcterms:W3CDTF">2015-12-29T15:41:32Z</dcterms:modified>
</cp:coreProperties>
</file>