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82" r:id="rId3"/>
    <p:sldId id="283" r:id="rId4"/>
    <p:sldId id="284" r:id="rId5"/>
    <p:sldId id="281" r:id="rId6"/>
    <p:sldId id="258" r:id="rId7"/>
    <p:sldId id="260" r:id="rId8"/>
    <p:sldId id="262" r:id="rId9"/>
    <p:sldId id="259" r:id="rId10"/>
    <p:sldId id="285" r:id="rId11"/>
    <p:sldId id="261" r:id="rId12"/>
    <p:sldId id="264" r:id="rId13"/>
    <p:sldId id="263"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97" r:id="rId27"/>
    <p:sldId id="277" r:id="rId28"/>
    <p:sldId id="278" r:id="rId29"/>
    <p:sldId id="280" r:id="rId30"/>
    <p:sldId id="287" r:id="rId31"/>
    <p:sldId id="286" r:id="rId32"/>
    <p:sldId id="289" r:id="rId33"/>
    <p:sldId id="290" r:id="rId34"/>
    <p:sldId id="291" r:id="rId35"/>
    <p:sldId id="292" r:id="rId36"/>
    <p:sldId id="293" r:id="rId37"/>
    <p:sldId id="295" r:id="rId38"/>
    <p:sldId id="296" r:id="rId3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4769"/>
    <a:srgbClr val="663300"/>
    <a:srgbClr val="E74B86"/>
    <a:srgbClr val="4F7B67"/>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7" d="100"/>
          <a:sy n="67" d="100"/>
        </p:scale>
        <p:origin x="-1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9458C8A-41A5-4DDE-993A-9DFCBA16E12F}"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52FE14D-2F43-4D81-8BE3-CA2496B5A31D}" type="slidenum">
              <a:rPr lang="ar-SA" smtClean="0"/>
              <a:pPr/>
              <a:t>‹#›</a:t>
            </a:fld>
            <a:endParaRPr lang="ar-SA"/>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9458C8A-41A5-4DDE-993A-9DFCBA16E12F}"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52FE14D-2F43-4D81-8BE3-CA2496B5A31D}" type="slidenum">
              <a:rPr lang="ar-SA" smtClean="0"/>
              <a:pPr/>
              <a:t>‹#›</a:t>
            </a:fld>
            <a:endParaRPr lang="ar-SA"/>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9458C8A-41A5-4DDE-993A-9DFCBA16E12F}"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52FE14D-2F43-4D81-8BE3-CA2496B5A31D}" type="slidenum">
              <a:rPr lang="ar-SA" smtClean="0"/>
              <a:pPr/>
              <a:t>‹#›</a:t>
            </a:fld>
            <a:endParaRPr lang="ar-SA"/>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9458C8A-41A5-4DDE-993A-9DFCBA16E12F}"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52FE14D-2F43-4D81-8BE3-CA2496B5A31D}" type="slidenum">
              <a:rPr lang="ar-SA" smtClean="0"/>
              <a:pPr/>
              <a:t>‹#›</a:t>
            </a:fld>
            <a:endParaRPr lang="ar-SA"/>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9458C8A-41A5-4DDE-993A-9DFCBA16E12F}"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52FE14D-2F43-4D81-8BE3-CA2496B5A31D}" type="slidenum">
              <a:rPr lang="ar-SA" smtClean="0"/>
              <a:pPr/>
              <a:t>‹#›</a:t>
            </a:fld>
            <a:endParaRPr lang="ar-SA"/>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9458C8A-41A5-4DDE-993A-9DFCBA16E12F}"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52FE14D-2F43-4D81-8BE3-CA2496B5A31D}" type="slidenum">
              <a:rPr lang="ar-SA" smtClean="0"/>
              <a:pPr/>
              <a:t>‹#›</a:t>
            </a:fld>
            <a:endParaRPr lang="ar-SA"/>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9458C8A-41A5-4DDE-993A-9DFCBA16E12F}" type="datetimeFigureOut">
              <a:rPr lang="ar-SA" smtClean="0"/>
              <a:pPr/>
              <a:t>18/03/1437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52FE14D-2F43-4D81-8BE3-CA2496B5A31D}" type="slidenum">
              <a:rPr lang="ar-SA" smtClean="0"/>
              <a:pPr/>
              <a:t>‹#›</a:t>
            </a:fld>
            <a:endParaRPr lang="ar-SA"/>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9458C8A-41A5-4DDE-993A-9DFCBA16E12F}" type="datetimeFigureOut">
              <a:rPr lang="ar-SA" smtClean="0"/>
              <a:pPr/>
              <a:t>18/03/1437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52FE14D-2F43-4D81-8BE3-CA2496B5A31D}" type="slidenum">
              <a:rPr lang="ar-SA" smtClean="0"/>
              <a:pPr/>
              <a:t>‹#›</a:t>
            </a:fld>
            <a:endParaRPr lang="ar-SA"/>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458C8A-41A5-4DDE-993A-9DFCBA16E12F}" type="datetimeFigureOut">
              <a:rPr lang="ar-SA" smtClean="0"/>
              <a:pPr/>
              <a:t>18/03/1437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52FE14D-2F43-4D81-8BE3-CA2496B5A31D}" type="slidenum">
              <a:rPr lang="ar-SA" smtClean="0"/>
              <a:pPr/>
              <a:t>‹#›</a:t>
            </a:fld>
            <a:endParaRPr lang="ar-SA"/>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9458C8A-41A5-4DDE-993A-9DFCBA16E12F}"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52FE14D-2F43-4D81-8BE3-CA2496B5A31D}" type="slidenum">
              <a:rPr lang="ar-SA" smtClean="0"/>
              <a:pPr/>
              <a:t>‹#›</a:t>
            </a:fld>
            <a:endParaRPr lang="ar-SA"/>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9458C8A-41A5-4DDE-993A-9DFCBA16E12F}"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52FE14D-2F43-4D81-8BE3-CA2496B5A31D}" type="slidenum">
              <a:rPr lang="ar-SA" smtClean="0"/>
              <a:pPr/>
              <a:t>‹#›</a:t>
            </a:fld>
            <a:endParaRPr lang="ar-SA"/>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9458C8A-41A5-4DDE-993A-9DFCBA16E12F}" type="datetimeFigureOut">
              <a:rPr lang="ar-SA" smtClean="0"/>
              <a:pPr/>
              <a:t>18/03/1437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52FE14D-2F43-4D81-8BE3-CA2496B5A31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file:///F:\&#1601;&#1610;&#1583;&#1610;&#1608;%203.wmv" TargetMode="Externa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file:///F:\&#1601;&#1610;&#1583;&#1610;&#1608;%201%2000_00_00-00_02_50.wmv"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file:///F:\&#1601;&#1610;&#1583;&#1610;&#1608;%204.wmv" TargetMode="Externa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file:///F:\&#1601;&#1610;&#1583;&#1610;&#1608;%205.wmv" TargetMode="Externa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file:///F:\&#1578;&#1580;&#1585;&#1576;&#1577;%20&#1605;&#1610;&#1604;&#1610;&#1603;&#1575;&#1606;%2000_00_03-.wmv" TargetMode="Externa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jpe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file:///F:\&#1575;&#1604;&#1605;&#1603;&#1579;&#1601;%201.wmv" TargetMode="External"/><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file:///F:\&#1575;&#1604;&#1605;&#1603;&#1579;&#1601;%203.wmv" TargetMode="Externa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file:///F:\&#1578;&#1580;&#1585;&#1576;&#1577;%20&#1575;&#1587;&#1578;&#1607;&#1604;&#1575;&#1604;&#1610;&#1577;%20(&#1603;&#1610;&#1601;%20&#1578;&#1578;&#1601;&#1575;&#1593;&#1604;%20&#1575;&#1604;&#1571;&#1580;&#1587;&#1575;&#1605;%20&#1575;&#1604;&#1605;&#1588;&#1581;&#1608;&#1606;&#1577;%20&#1593;&#1606;%20&#1576;&#1593;&#1583;%20)&#1567;%2000_00.wmv"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r="36592"/>
          <a:stretch>
            <a:fillRect/>
          </a:stretch>
        </p:blipFill>
        <p:spPr bwMode="auto">
          <a:xfrm>
            <a:off x="500034" y="500042"/>
            <a:ext cx="3857651" cy="5715000"/>
          </a:xfrm>
          <a:prstGeom prst="rect">
            <a:avLst/>
          </a:prstGeom>
          <a:noFill/>
          <a:ln w="9525">
            <a:noFill/>
            <a:miter lim="800000"/>
            <a:headEnd/>
            <a:tailEnd/>
          </a:ln>
          <a:effectLst/>
        </p:spPr>
      </p:pic>
      <p:sp>
        <p:nvSpPr>
          <p:cNvPr id="3" name="مربع نص 2"/>
          <p:cNvSpPr txBox="1"/>
          <p:nvPr/>
        </p:nvSpPr>
        <p:spPr>
          <a:xfrm>
            <a:off x="4572000" y="2571744"/>
            <a:ext cx="4000528" cy="2928958"/>
          </a:xfrm>
          <a:prstGeom prst="rect">
            <a:avLst/>
          </a:prstGeom>
          <a:noFill/>
        </p:spPr>
        <p:txBody>
          <a:bodyPr wrap="square" rtlCol="1">
            <a:prstTxWarp prst="textCanUp">
              <a:avLst/>
            </a:prstTxWarp>
            <a:spAutoFit/>
            <a:scene3d>
              <a:camera prst="orthographicFront"/>
              <a:lightRig rig="threePt" dir="t"/>
            </a:scene3d>
            <a:sp3d extrusionH="57150">
              <a:bevelT w="38100" h="38100" prst="convex"/>
            </a:sp3d>
          </a:bodyPr>
          <a:lstStyle/>
          <a:p>
            <a:pPr algn="ctr"/>
            <a:r>
              <a:rPr lang="ar-SA" sz="7200" dirty="0" smtClean="0">
                <a:ln>
                  <a:solidFill>
                    <a:sysClr val="windowText" lastClr="000000"/>
                  </a:solidFill>
                </a:ln>
                <a:solidFill>
                  <a:schemeClr val="accent1"/>
                </a:solidFill>
                <a:cs typeface="PT Bold Heading" pitchFamily="2" charset="-78"/>
              </a:rPr>
              <a:t>المجالات الكهربائية</a:t>
            </a:r>
            <a:endParaRPr lang="ar-SA" sz="7200" dirty="0">
              <a:ln>
                <a:solidFill>
                  <a:sysClr val="windowText" lastClr="000000"/>
                </a:solidFill>
              </a:ln>
              <a:solidFill>
                <a:schemeClr val="accent1"/>
              </a:solidFill>
              <a:cs typeface="PT Bold Heading" pitchFamily="2" charset="-78"/>
            </a:endParaRPr>
          </a:p>
        </p:txBody>
      </p:sp>
      <p:sp>
        <p:nvSpPr>
          <p:cNvPr id="4" name="مربع نص 3"/>
          <p:cNvSpPr txBox="1"/>
          <p:nvPr/>
        </p:nvSpPr>
        <p:spPr>
          <a:xfrm>
            <a:off x="5214942" y="1857364"/>
            <a:ext cx="2357454" cy="523220"/>
          </a:xfrm>
          <a:prstGeom prst="rect">
            <a:avLst/>
          </a:prstGeom>
          <a:noFill/>
        </p:spPr>
        <p:txBody>
          <a:bodyPr wrap="square" rtlCol="1">
            <a:spAutoFit/>
          </a:bodyPr>
          <a:lstStyle/>
          <a:p>
            <a:r>
              <a:rPr lang="ar-SA" sz="2800" dirty="0" smtClean="0">
                <a:ln>
                  <a:solidFill>
                    <a:schemeClr val="bg1"/>
                  </a:solidFill>
                </a:ln>
                <a:solidFill>
                  <a:srgbClr val="C00000"/>
                </a:solidFill>
                <a:cs typeface="PT Bold Heading" pitchFamily="2" charset="-78"/>
              </a:rPr>
              <a:t>الفصل السادس</a:t>
            </a:r>
            <a:endParaRPr lang="ar-SA" sz="2800" dirty="0">
              <a:ln>
                <a:solidFill>
                  <a:schemeClr val="bg1"/>
                </a:solidFill>
              </a:ln>
              <a:solidFill>
                <a:srgbClr val="C00000"/>
              </a:solidFill>
              <a:cs typeface="PT Bold Heading" pitchFamily="2" charset="-78"/>
            </a:endParaRPr>
          </a:p>
        </p:txBody>
      </p:sp>
      <p:sp>
        <p:nvSpPr>
          <p:cNvPr id="5" name="مربع نص 4"/>
          <p:cNvSpPr txBox="1"/>
          <p:nvPr/>
        </p:nvSpPr>
        <p:spPr>
          <a:xfrm>
            <a:off x="5357818" y="714356"/>
            <a:ext cx="3429024" cy="830997"/>
          </a:xfrm>
          <a:prstGeom prst="rect">
            <a:avLst/>
          </a:prstGeom>
          <a:noFill/>
        </p:spPr>
        <p:txBody>
          <a:bodyPr wrap="square" rtlCol="1">
            <a:spAutoFit/>
          </a:bodyPr>
          <a:lstStyle/>
          <a:p>
            <a:pPr algn="ctr"/>
            <a:r>
              <a:rPr lang="ar-SA" sz="2400" dirty="0" smtClean="0">
                <a:solidFill>
                  <a:schemeClr val="accent4">
                    <a:lumMod val="75000"/>
                  </a:schemeClr>
                </a:solidFill>
                <a:cs typeface="PT Bold Heading" pitchFamily="2" charset="-78"/>
              </a:rPr>
              <a:t>فيزيـــــــــاء 3</a:t>
            </a:r>
          </a:p>
          <a:p>
            <a:pPr algn="ctr"/>
            <a:r>
              <a:rPr lang="ar-SA" sz="2400" dirty="0" smtClean="0">
                <a:solidFill>
                  <a:schemeClr val="accent4">
                    <a:lumMod val="75000"/>
                  </a:schemeClr>
                </a:solidFill>
                <a:cs typeface="PT Bold Heading" pitchFamily="2" charset="-78"/>
              </a:rPr>
              <a:t>الصف الثالث ثانوي</a:t>
            </a:r>
            <a:endParaRPr lang="ar-SA" sz="2400" dirty="0">
              <a:solidFill>
                <a:schemeClr val="accent4">
                  <a:lumMod val="75000"/>
                </a:schemeClr>
              </a:solidFill>
              <a:cs typeface="PT Bold Heading" pitchFamily="2" charset="-78"/>
            </a:endParaRPr>
          </a:p>
        </p:txBody>
      </p:sp>
      <p:sp>
        <p:nvSpPr>
          <p:cNvPr id="6" name="مربع نص 5"/>
          <p:cNvSpPr txBox="1"/>
          <p:nvPr/>
        </p:nvSpPr>
        <p:spPr>
          <a:xfrm>
            <a:off x="5000628" y="5526961"/>
            <a:ext cx="3071834" cy="830997"/>
          </a:xfrm>
          <a:prstGeom prst="rect">
            <a:avLst/>
          </a:prstGeom>
          <a:noFill/>
        </p:spPr>
        <p:txBody>
          <a:bodyPr wrap="square" rtlCol="1">
            <a:spAutoFit/>
          </a:bodyPr>
          <a:lstStyle/>
          <a:p>
            <a:pPr algn="ctr"/>
            <a:r>
              <a:rPr lang="ar-SA" sz="2400" b="1" dirty="0" smtClean="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rPr>
              <a:t>إعداد مشرفة العلوم</a:t>
            </a:r>
          </a:p>
          <a:p>
            <a:pPr algn="ctr"/>
            <a:r>
              <a:rPr lang="ar-SA" sz="2400" b="1" dirty="0" smtClean="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rPr>
              <a:t>منــــال عـــون</a:t>
            </a:r>
            <a:endParaRPr lang="ar-SA" sz="2400" b="1" dirty="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endParaRPr>
          </a:p>
        </p:txBody>
      </p:sp>
      <p:pic>
        <p:nvPicPr>
          <p:cNvPr id="7" name="Picture 2" descr="imag0040"/>
          <p:cNvPicPr>
            <a:picLocks noChangeAspect="1" noChangeArrowheads="1"/>
          </p:cNvPicPr>
          <p:nvPr/>
        </p:nvPicPr>
        <p:blipFill>
          <a:blip r:embed="rId4" cstate="print">
            <a:lum bright="10000"/>
          </a:blip>
          <a:srcRect/>
          <a:stretch>
            <a:fillRect/>
          </a:stretch>
        </p:blipFill>
        <p:spPr bwMode="auto">
          <a:xfrm>
            <a:off x="4857752" y="500042"/>
            <a:ext cx="873132" cy="1143009"/>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3200"/>
                            </p:stCondLst>
                            <p:childTnLst>
                              <p:par>
                                <p:cTn id="17" presetID="56" presetClass="entr" presetSubtype="0" fill="hold" grpId="0" nodeType="after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071934" y="285728"/>
            <a:ext cx="4518178" cy="1790193"/>
          </a:xfrm>
          <a:prstGeom prst="rect">
            <a:avLst/>
          </a:prstGeom>
          <a:noFill/>
          <a:ln w="9525">
            <a:noFill/>
            <a:miter lim="800000"/>
            <a:headEnd/>
            <a:tailEnd/>
          </a:ln>
          <a:effectLst/>
        </p:spPr>
        <p:txBody>
          <a:bodyPr vert="horz" wrap="none" lIns="91440" tIns="45720" rIns="142830" bIns="12696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tab pos="323850" algn="l"/>
              </a:tabLst>
            </a:pPr>
            <a:r>
              <a:rPr kumimoji="0" lang="ar-SA" sz="2400" i="0" u="sng" strike="noStrike" cap="none" normalizeH="0" baseline="0" dirty="0" smtClean="0">
                <a:ln>
                  <a:noFill/>
                </a:ln>
                <a:solidFill>
                  <a:srgbClr val="00B050"/>
                </a:solidFill>
                <a:effectLst/>
                <a:latin typeface="Calibri" pitchFamily="34" charset="0"/>
                <a:cs typeface="PT Bold Heading" pitchFamily="2" charset="-78"/>
              </a:rPr>
              <a:t>العوامل المؤثرة : </a:t>
            </a:r>
            <a:endParaRPr kumimoji="0" lang="ar-SA" sz="1600" i="0" u="none" strike="noStrike" cap="none" normalizeH="0" baseline="0" dirty="0" smtClean="0">
              <a:ln>
                <a:noFill/>
              </a:ln>
              <a:solidFill>
                <a:srgbClr val="00B050"/>
              </a:solidFill>
              <a:effectLst/>
              <a:latin typeface="Arial" pitchFamily="34" charset="0"/>
              <a:cs typeface="PT Bold Heading" pitchFamily="2" charset="-78"/>
            </a:endParaRPr>
          </a:p>
          <a:p>
            <a:pPr marL="0" marR="0" lvl="0" indent="0" algn="justLow" defTabSz="914400" rtl="1" eaLnBrk="0" fontAlgn="base" latinLnBrk="0" hangingPunct="0">
              <a:lnSpc>
                <a:spcPct val="150000"/>
              </a:lnSpc>
              <a:spcBef>
                <a:spcPct val="0"/>
              </a:spcBef>
              <a:spcAft>
                <a:spcPct val="0"/>
              </a:spcAft>
              <a:buClrTx/>
              <a:buSzTx/>
              <a:buFontTx/>
              <a:buChar char="•"/>
              <a:tabLst>
                <a:tab pos="323850" algn="l"/>
              </a:tabLst>
            </a:pPr>
            <a:r>
              <a:rPr kumimoji="0" lang="ar-SA" sz="2400" i="0" u="none" strike="noStrike" cap="none" normalizeH="0" baseline="0" dirty="0" smtClean="0">
                <a:ln>
                  <a:noFill/>
                </a:ln>
                <a:effectLst/>
                <a:latin typeface="Calibri" pitchFamily="34" charset="0"/>
                <a:cs typeface="PT Bold Heading" pitchFamily="2" charset="-78"/>
              </a:rPr>
              <a:t>مقدار القوة المؤثرة في شحنة الاختبار </a:t>
            </a:r>
            <a:endParaRPr kumimoji="0" lang="ar-SA" sz="1600" i="0" u="none" strike="noStrike" cap="none" normalizeH="0" baseline="0" dirty="0" smtClean="0">
              <a:ln>
                <a:noFill/>
              </a:ln>
              <a:effectLst/>
              <a:latin typeface="Arial" pitchFamily="34" charset="0"/>
              <a:cs typeface="PT Bold Heading" pitchFamily="2" charset="-78"/>
            </a:endParaRPr>
          </a:p>
          <a:p>
            <a:pPr marL="0" marR="0" lvl="0" indent="0" algn="justLow" defTabSz="914400" rtl="1" eaLnBrk="0" fontAlgn="base" latinLnBrk="0" hangingPunct="0">
              <a:lnSpc>
                <a:spcPct val="150000"/>
              </a:lnSpc>
              <a:spcBef>
                <a:spcPct val="0"/>
              </a:spcBef>
              <a:spcAft>
                <a:spcPct val="0"/>
              </a:spcAft>
              <a:buClrTx/>
              <a:buSzTx/>
              <a:buFontTx/>
              <a:buChar char="•"/>
              <a:tabLst>
                <a:tab pos="323850" algn="l"/>
              </a:tabLst>
            </a:pPr>
            <a:r>
              <a:rPr kumimoji="0" lang="ar-SA" sz="2400" i="0" u="none" strike="noStrike" cap="none" normalizeH="0" baseline="0" dirty="0" smtClean="0">
                <a:ln>
                  <a:noFill/>
                </a:ln>
                <a:effectLst/>
                <a:latin typeface="Calibri" pitchFamily="34" charset="0"/>
                <a:cs typeface="PT Bold Heading" pitchFamily="2" charset="-78"/>
              </a:rPr>
              <a:t>موقع شحنة الاختبار داخل المجال .</a:t>
            </a:r>
            <a:endParaRPr kumimoji="0" lang="ar-SA" sz="1600" i="0" u="none" strike="noStrike" cap="none" normalizeH="0" baseline="0" dirty="0" smtClean="0">
              <a:ln>
                <a:noFill/>
              </a:ln>
              <a:effectLst/>
              <a:latin typeface="Arial" pitchFamily="34" charset="0"/>
              <a:cs typeface="PT Bold Heading" pitchFamily="2" charset="-78"/>
            </a:endParaRPr>
          </a:p>
        </p:txBody>
      </p:sp>
      <p:sp>
        <p:nvSpPr>
          <p:cNvPr id="3" name="مستطيل 2"/>
          <p:cNvSpPr/>
          <p:nvPr/>
        </p:nvSpPr>
        <p:spPr>
          <a:xfrm>
            <a:off x="3143240" y="5286388"/>
            <a:ext cx="5214942" cy="830997"/>
          </a:xfrm>
          <a:prstGeom prst="rect">
            <a:avLst/>
          </a:prstGeom>
        </p:spPr>
        <p:txBody>
          <a:bodyPr wrap="square">
            <a:spAutoFit/>
          </a:bodyPr>
          <a:lstStyle/>
          <a:p>
            <a:pPr lvl="0" algn="justLow" eaLnBrk="0" fontAlgn="base" hangingPunct="0">
              <a:spcBef>
                <a:spcPct val="0"/>
              </a:spcBef>
              <a:spcAft>
                <a:spcPct val="0"/>
              </a:spcAft>
              <a:tabLst>
                <a:tab pos="323850" algn="l"/>
              </a:tabLst>
            </a:pPr>
            <a:r>
              <a:rPr lang="ar-SA" sz="2400" u="sng" dirty="0" smtClean="0">
                <a:solidFill>
                  <a:srgbClr val="C00000"/>
                </a:solidFill>
                <a:latin typeface="Calibri" pitchFamily="34" charset="0"/>
                <a:cs typeface="PT Bold Heading" pitchFamily="2" charset="-78"/>
              </a:rPr>
              <a:t>تنبيه </a:t>
            </a:r>
            <a:r>
              <a:rPr lang="ar-SA" sz="2400" dirty="0" smtClean="0">
                <a:solidFill>
                  <a:srgbClr val="C00000"/>
                </a:solidFill>
                <a:latin typeface="Calibri" pitchFamily="34" charset="0"/>
                <a:cs typeface="PT Bold Heading" pitchFamily="2" charset="-78"/>
              </a:rPr>
              <a:t>: </a:t>
            </a:r>
            <a:r>
              <a:rPr lang="ar-SA" sz="2400" dirty="0" smtClean="0">
                <a:latin typeface="Calibri" pitchFamily="34" charset="0"/>
                <a:cs typeface="PT Bold Heading" pitchFamily="2" charset="-78"/>
              </a:rPr>
              <a:t>شدة المجال الكهربائي لا تعتمد على مقدار شحنة الاختبار .</a:t>
            </a:r>
            <a:endParaRPr lang="ar-SA" sz="2800" dirty="0" smtClean="0">
              <a:latin typeface="Arial" pitchFamily="34" charset="0"/>
              <a:cs typeface="PT Bold Heading" pitchFamily="2" charset="-78"/>
            </a:endParaRPr>
          </a:p>
        </p:txBody>
      </p:sp>
      <p:pic>
        <p:nvPicPr>
          <p:cNvPr id="4" name="Picture 1" descr="almajal_kahrobai1b"/>
          <p:cNvPicPr>
            <a:picLocks noChangeAspect="1" noChangeArrowheads="1"/>
          </p:cNvPicPr>
          <p:nvPr/>
        </p:nvPicPr>
        <p:blipFill>
          <a:blip r:embed="rId3"/>
          <a:srcRect/>
          <a:stretch>
            <a:fillRect/>
          </a:stretch>
        </p:blipFill>
        <p:spPr bwMode="auto">
          <a:xfrm>
            <a:off x="4071934" y="2285992"/>
            <a:ext cx="3429024" cy="2433042"/>
          </a:xfrm>
          <a:prstGeom prst="rect">
            <a:avLst/>
          </a:prstGeom>
          <a:noFill/>
          <a:ln w="9525">
            <a:solidFill>
              <a:schemeClr val="tx1"/>
            </a:solidFill>
            <a:miter lim="800000"/>
            <a:headEnd/>
            <a:tailEnd/>
          </a:ln>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iterate type="wd">
                                    <p:tmPct val="10000"/>
                                  </p:iterate>
                                  <p:childTnLst>
                                    <p:set>
                                      <p:cBhvr>
                                        <p:cTn id="6" dur="1" fill="hold">
                                          <p:stCondLst>
                                            <p:cond delay="0"/>
                                          </p:stCondLst>
                                        </p:cTn>
                                        <p:tgtEl>
                                          <p:spTgt spid="2049"/>
                                        </p:tgtEl>
                                        <p:attrNameLst>
                                          <p:attrName>style.visibility</p:attrName>
                                        </p:attrNameLst>
                                      </p:cBhvr>
                                      <p:to>
                                        <p:strVal val="visible"/>
                                      </p:to>
                                    </p:set>
                                    <p:anim from="(-#ppt_w/2)" to="(#ppt_x)" calcmode="lin" valueType="num">
                                      <p:cBhvr>
                                        <p:cTn id="7" dur="600" fill="hold">
                                          <p:stCondLst>
                                            <p:cond delay="0"/>
                                          </p:stCondLst>
                                        </p:cTn>
                                        <p:tgtEl>
                                          <p:spTgt spid="2049"/>
                                        </p:tgtEl>
                                        <p:attrNameLst>
                                          <p:attrName>ppt_x</p:attrName>
                                        </p:attrNameLst>
                                      </p:cBhvr>
                                    </p:anim>
                                    <p:anim from="0" to="-1.0" calcmode="lin" valueType="num">
                                      <p:cBhvr>
                                        <p:cTn id="8" dur="200" decel="50000" autoRev="1" fill="hold">
                                          <p:stCondLst>
                                            <p:cond delay="600"/>
                                          </p:stCondLst>
                                        </p:cTn>
                                        <p:tgtEl>
                                          <p:spTgt spid="2049"/>
                                        </p:tgtEl>
                                        <p:attrNameLst>
                                          <p:attrName>xshear</p:attrName>
                                        </p:attrNameLst>
                                      </p:cBhvr>
                                    </p:anim>
                                    <p:animScale>
                                      <p:cBhvr>
                                        <p:cTn id="9" dur="200" decel="100000" autoRev="1" fill="hold">
                                          <p:stCondLst>
                                            <p:cond delay="600"/>
                                          </p:stCondLst>
                                        </p:cTn>
                                        <p:tgtEl>
                                          <p:spTgt spid="2049"/>
                                        </p:tgtEl>
                                      </p:cBhvr>
                                      <p:from x="100000" y="100000"/>
                                      <p:to x="80000" y="100000"/>
                                    </p:animScale>
                                    <p:anim by="(#ppt_h/3+#ppt_w*0.1)" calcmode="lin" valueType="num">
                                      <p:cBhvr additive="sum">
                                        <p:cTn id="10" dur="200" decel="100000" autoRev="1" fill="hold">
                                          <p:stCondLst>
                                            <p:cond delay="600"/>
                                          </p:stCondLst>
                                        </p:cTn>
                                        <p:tgtEl>
                                          <p:spTgt spid="2049"/>
                                        </p:tgtEl>
                                        <p:attrNameLst>
                                          <p:attrName>ppt_x</p:attrName>
                                        </p:attrNameLst>
                                      </p:cBhvr>
                                    </p:anim>
                                  </p:childTnLst>
                                </p:cTn>
                              </p:par>
                            </p:childTnLst>
                          </p:cTn>
                        </p:par>
                        <p:par>
                          <p:cTn id="11" fill="hold">
                            <p:stCondLst>
                              <p:cond delay="2400"/>
                            </p:stCondLst>
                            <p:childTnLst>
                              <p:par>
                                <p:cTn id="12" presetID="2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par>
                          <p:cTn id="15" fill="hold">
                            <p:stCondLst>
                              <p:cond delay="4400"/>
                            </p:stCondLst>
                            <p:childTnLst>
                              <p:par>
                                <p:cTn id="16" presetID="35" presetClass="entr" presetSubtype="0" fill="hold" grpId="0" nodeType="afterEffect">
                                  <p:stCondLst>
                                    <p:cond delay="0"/>
                                  </p:stCondLst>
                                  <p:iterate type="wd">
                                    <p:tmPct val="10000"/>
                                  </p:iterate>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anim calcmode="lin" valueType="num">
                                      <p:cBhvr>
                                        <p:cTn id="19" dur="2000" fill="hold"/>
                                        <p:tgtEl>
                                          <p:spTgt spid="3"/>
                                        </p:tgtEl>
                                        <p:attrNameLst>
                                          <p:attrName>style.rotation</p:attrName>
                                        </p:attrNameLst>
                                      </p:cBhvr>
                                      <p:tavLst>
                                        <p:tav tm="0">
                                          <p:val>
                                            <p:fltVal val="720"/>
                                          </p:val>
                                        </p:tav>
                                        <p:tav tm="100000">
                                          <p:val>
                                            <p:fltVal val="0"/>
                                          </p:val>
                                        </p:tav>
                                      </p:tavLst>
                                    </p:anim>
                                    <p:anim calcmode="lin" valueType="num">
                                      <p:cBhvr>
                                        <p:cTn id="20" dur="2000" fill="hold"/>
                                        <p:tgtEl>
                                          <p:spTgt spid="3"/>
                                        </p:tgtEl>
                                        <p:attrNameLst>
                                          <p:attrName>ppt_h</p:attrName>
                                        </p:attrNameLst>
                                      </p:cBhvr>
                                      <p:tavLst>
                                        <p:tav tm="0">
                                          <p:val>
                                            <p:fltVal val="0"/>
                                          </p:val>
                                        </p:tav>
                                        <p:tav tm="100000">
                                          <p:val>
                                            <p:strVal val="#ppt_h"/>
                                          </p:val>
                                        </p:tav>
                                      </p:tavLst>
                                    </p:anim>
                                    <p:anim calcmode="lin" valueType="num">
                                      <p:cBhvr>
                                        <p:cTn id="21"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857356" y="571480"/>
            <a:ext cx="60198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lvl="0" algn="ctr" rtl="1">
              <a:spcBef>
                <a:spcPct val="0"/>
              </a:spcBef>
            </a:pPr>
            <a:r>
              <a:rPr lang="ar-SA" sz="4000" dirty="0" smtClean="0">
                <a:ln>
                  <a:solidFill>
                    <a:schemeClr val="bg1"/>
                  </a:solidFill>
                </a:ln>
                <a:solidFill>
                  <a:schemeClr val="tx2">
                    <a:lumMod val="75000"/>
                  </a:schemeClr>
                </a:solidFill>
                <a:cs typeface="PT Bold Heading" pitchFamily="2" charset="-78"/>
              </a:rPr>
              <a:t>تمثيل المجال الكهربائي </a:t>
            </a:r>
          </a:p>
        </p:txBody>
      </p:sp>
      <p:pic>
        <p:nvPicPr>
          <p:cNvPr id="4" name="Picture 2"/>
          <p:cNvPicPr>
            <a:picLocks noChangeAspect="1" noChangeArrowheads="1"/>
          </p:cNvPicPr>
          <p:nvPr/>
        </p:nvPicPr>
        <p:blipFill>
          <a:blip r:embed="rId3"/>
          <a:srcRect/>
          <a:stretch>
            <a:fillRect/>
          </a:stretch>
        </p:blipFill>
        <p:spPr bwMode="auto">
          <a:xfrm>
            <a:off x="1357290" y="4143380"/>
            <a:ext cx="6626804" cy="1928826"/>
          </a:xfrm>
          <a:prstGeom prst="rect">
            <a:avLst/>
          </a:prstGeom>
          <a:noFill/>
          <a:ln w="9525">
            <a:noFill/>
            <a:miter lim="800000"/>
            <a:headEnd/>
            <a:tailEnd/>
          </a:ln>
          <a:effectLst/>
        </p:spPr>
      </p:pic>
      <p:sp>
        <p:nvSpPr>
          <p:cNvPr id="5" name="مستطيل 4"/>
          <p:cNvSpPr/>
          <p:nvPr/>
        </p:nvSpPr>
        <p:spPr>
          <a:xfrm>
            <a:off x="1071538" y="1571612"/>
            <a:ext cx="7215238" cy="2123658"/>
          </a:xfrm>
          <a:prstGeom prst="rect">
            <a:avLst/>
          </a:prstGeom>
        </p:spPr>
        <p:txBody>
          <a:bodyPr wrap="square">
            <a:spAutoFit/>
          </a:bodyPr>
          <a:lstStyle/>
          <a:p>
            <a:pPr algn="justLow">
              <a:lnSpc>
                <a:spcPct val="150000"/>
              </a:lnSpc>
            </a:pPr>
            <a:r>
              <a:rPr lang="ar-SA" sz="2200" dirty="0" smtClean="0">
                <a:ln w="50800"/>
                <a:cs typeface="PT Bold Heading" pitchFamily="2" charset="-78"/>
              </a:rPr>
              <a:t>يكون اتجاه القوة الكهربائية المؤثرة في شحنة اختبار موجبة موضوعة بالقرب من شحنة موجبة-في اتجاه الخط الذي يكون مبتعدا عن الشحنة الموجبة؛ أي في اتجاه الخط الخارج منها. لذا تنتشر خطوط المجال </a:t>
            </a:r>
            <a:r>
              <a:rPr lang="ar-SA" sz="2200" dirty="0" err="1" smtClean="0">
                <a:ln w="50800"/>
                <a:cs typeface="PT Bold Heading" pitchFamily="2" charset="-78"/>
              </a:rPr>
              <a:t>شعاعياً</a:t>
            </a:r>
            <a:r>
              <a:rPr lang="ar-SA" sz="2200" dirty="0" smtClean="0">
                <a:ln w="50800"/>
                <a:cs typeface="PT Bold Heading" pitchFamily="2" charset="-78"/>
              </a:rPr>
              <a:t> إلى الخارج مثل أسلاك إطار الدراجة الهوائية.</a:t>
            </a:r>
            <a:endParaRPr lang="ar-SA" sz="22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53" presetClass="entr" presetSubtype="0"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7600"/>
                            </p:stCondLst>
                            <p:childTnLst>
                              <p:par>
                                <p:cTn id="16" presetID="24"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1500166" y="2571744"/>
            <a:ext cx="7358114" cy="1908215"/>
          </a:xfrm>
          <a:prstGeom prst="rect">
            <a:avLst/>
          </a:prstGeom>
          <a:noFill/>
        </p:spPr>
        <p:txBody>
          <a:bodyPr wrap="square" rtlCol="1">
            <a:spAutoFit/>
          </a:bodyPr>
          <a:lstStyle/>
          <a:p>
            <a:r>
              <a:rPr lang="ar-SA" sz="2200" u="sng" dirty="0" smtClean="0">
                <a:solidFill>
                  <a:srgbClr val="C00000"/>
                </a:solidFill>
                <a:cs typeface="PT Bold Heading" pitchFamily="2" charset="-78"/>
              </a:rPr>
              <a:t>خصائصه : </a:t>
            </a:r>
            <a:endParaRPr lang="ar-SA" sz="2200" dirty="0" smtClean="0">
              <a:solidFill>
                <a:srgbClr val="C00000"/>
              </a:solidFill>
              <a:cs typeface="PT Bold Heading" pitchFamily="2" charset="-78"/>
            </a:endParaRPr>
          </a:p>
          <a:p>
            <a:pPr lvl="0"/>
            <a:r>
              <a:rPr lang="ar-SA" sz="2400" dirty="0" smtClean="0">
                <a:solidFill>
                  <a:schemeClr val="tx2">
                    <a:lumMod val="60000"/>
                    <a:lumOff val="40000"/>
                  </a:schemeClr>
                </a:solidFill>
                <a:cs typeface="PT Bold Heading" pitchFamily="2" charset="-78"/>
              </a:rPr>
              <a:t>*</a:t>
            </a:r>
            <a:r>
              <a:rPr lang="ar-SA" sz="2200" dirty="0" smtClean="0">
                <a:cs typeface="PT Bold Heading" pitchFamily="2" charset="-78"/>
              </a:rPr>
              <a:t>خطوط وهمية تخرج من الشحنة الموجبة وتدخل إلى الشحنة الموجبة  .</a:t>
            </a:r>
          </a:p>
          <a:p>
            <a:pPr lvl="0"/>
            <a:r>
              <a:rPr lang="ar-SA" sz="2400" dirty="0" smtClean="0">
                <a:solidFill>
                  <a:schemeClr val="tx2">
                    <a:lumMod val="60000"/>
                    <a:lumOff val="40000"/>
                  </a:schemeClr>
                </a:solidFill>
                <a:cs typeface="PT Bold Heading" pitchFamily="2" charset="-78"/>
              </a:rPr>
              <a:t>*</a:t>
            </a:r>
            <a:r>
              <a:rPr lang="ar-SA" sz="2200" dirty="0" smtClean="0">
                <a:cs typeface="PT Bold Heading" pitchFamily="2" charset="-78"/>
              </a:rPr>
              <a:t> لا يمكن أن تتقاطع .</a:t>
            </a:r>
          </a:p>
          <a:p>
            <a:pPr lvl="0"/>
            <a:r>
              <a:rPr lang="ar-SA" sz="2400" dirty="0" smtClean="0">
                <a:solidFill>
                  <a:schemeClr val="tx2">
                    <a:lumMod val="60000"/>
                    <a:lumOff val="40000"/>
                  </a:schemeClr>
                </a:solidFill>
                <a:cs typeface="PT Bold Heading" pitchFamily="2" charset="-78"/>
              </a:rPr>
              <a:t>*</a:t>
            </a:r>
            <a:r>
              <a:rPr lang="ar-SA" sz="2200" dirty="0" smtClean="0">
                <a:cs typeface="PT Bold Heading" pitchFamily="2" charset="-78"/>
              </a:rPr>
              <a:t> تنتشر </a:t>
            </a:r>
            <a:r>
              <a:rPr lang="ar-SA" sz="2200" dirty="0" err="1" smtClean="0">
                <a:cs typeface="PT Bold Heading" pitchFamily="2" charset="-78"/>
              </a:rPr>
              <a:t>شعاعياً</a:t>
            </a:r>
            <a:r>
              <a:rPr lang="ar-SA" sz="2200" dirty="0" smtClean="0">
                <a:cs typeface="PT Bold Heading" pitchFamily="2" charset="-78"/>
              </a:rPr>
              <a:t> إلى خارج الشحنة الموجبة والى داخل الشحنة السالبة .</a:t>
            </a:r>
          </a:p>
          <a:p>
            <a:pPr lvl="0"/>
            <a:r>
              <a:rPr lang="ar-SA" sz="2400" dirty="0" smtClean="0">
                <a:solidFill>
                  <a:schemeClr val="tx2">
                    <a:lumMod val="60000"/>
                    <a:lumOff val="40000"/>
                  </a:schemeClr>
                </a:solidFill>
                <a:cs typeface="PT Bold Heading" pitchFamily="2" charset="-78"/>
              </a:rPr>
              <a:t>*</a:t>
            </a:r>
            <a:r>
              <a:rPr lang="ar-SA" sz="2200" dirty="0" smtClean="0">
                <a:cs typeface="PT Bold Heading" pitchFamily="2" charset="-78"/>
              </a:rPr>
              <a:t> خطوط منحنية للمجالات الناتجة عن شحنتين أو أكثر .</a:t>
            </a:r>
            <a:endParaRPr lang="ar-SA" sz="2200" dirty="0">
              <a:cs typeface="PT Bold Heading" pitchFamily="2" charset="-78"/>
            </a:endParaRPr>
          </a:p>
        </p:txBody>
      </p:sp>
      <p:sp>
        <p:nvSpPr>
          <p:cNvPr id="3" name="مربع نص 2"/>
          <p:cNvSpPr txBox="1"/>
          <p:nvPr/>
        </p:nvSpPr>
        <p:spPr>
          <a:xfrm>
            <a:off x="2928926" y="1714488"/>
            <a:ext cx="5857916" cy="769441"/>
          </a:xfrm>
          <a:prstGeom prst="rect">
            <a:avLst/>
          </a:prstGeom>
          <a:noFill/>
        </p:spPr>
        <p:txBody>
          <a:bodyPr wrap="square" rtlCol="1">
            <a:spAutoFit/>
          </a:bodyPr>
          <a:lstStyle/>
          <a:p>
            <a:r>
              <a:rPr lang="ar-SA" sz="2200" u="sng" dirty="0" smtClean="0">
                <a:solidFill>
                  <a:srgbClr val="C00000"/>
                </a:solidFill>
                <a:cs typeface="PT Bold Heading" pitchFamily="2" charset="-78"/>
              </a:rPr>
              <a:t>تعريفه :</a:t>
            </a:r>
            <a:r>
              <a:rPr lang="ar-SA" sz="2200" dirty="0" smtClean="0">
                <a:solidFill>
                  <a:srgbClr val="C00000"/>
                </a:solidFill>
                <a:cs typeface="PT Bold Heading" pitchFamily="2" charset="-78"/>
              </a:rPr>
              <a:t> </a:t>
            </a:r>
            <a:r>
              <a:rPr lang="ar-SA" sz="2200" dirty="0" smtClean="0">
                <a:cs typeface="PT Bold Heading" pitchFamily="2" charset="-78"/>
              </a:rPr>
              <a:t>خط يستخدم لتمثيل المجال الكهربائي الفعلي في الفراغ أو الوسط المحيط بالشحنة </a:t>
            </a:r>
          </a:p>
        </p:txBody>
      </p:sp>
      <p:sp>
        <p:nvSpPr>
          <p:cNvPr id="4" name="مربع نص 3"/>
          <p:cNvSpPr txBox="1"/>
          <p:nvPr/>
        </p:nvSpPr>
        <p:spPr>
          <a:xfrm>
            <a:off x="500034" y="5278481"/>
            <a:ext cx="8358246" cy="1508105"/>
          </a:xfrm>
          <a:prstGeom prst="rect">
            <a:avLst/>
          </a:prstGeom>
          <a:noFill/>
        </p:spPr>
        <p:txBody>
          <a:bodyPr wrap="square" rtlCol="1">
            <a:spAutoFit/>
          </a:bodyPr>
          <a:lstStyle/>
          <a:p>
            <a:pPr algn="justLow"/>
            <a:r>
              <a:rPr lang="ar-SA" sz="2100" u="sng" dirty="0" smtClean="0">
                <a:solidFill>
                  <a:srgbClr val="C00000"/>
                </a:solidFill>
                <a:cs typeface="PT Bold Heading" pitchFamily="2" charset="-78"/>
              </a:rPr>
              <a:t>المقدار :</a:t>
            </a:r>
            <a:r>
              <a:rPr lang="ar-SA" sz="2100" dirty="0" smtClean="0">
                <a:solidFill>
                  <a:srgbClr val="C00000"/>
                </a:solidFill>
                <a:cs typeface="PT Bold Heading" pitchFamily="2" charset="-78"/>
              </a:rPr>
              <a:t> </a:t>
            </a:r>
            <a:r>
              <a:rPr lang="ar-SA" sz="2100" dirty="0" smtClean="0">
                <a:cs typeface="PT Bold Heading" pitchFamily="2" charset="-78"/>
              </a:rPr>
              <a:t>المسافات الفاصلة بين خطوط المجال الكهربائي تشير </a:t>
            </a:r>
            <a:r>
              <a:rPr lang="ar-SA" sz="2100" dirty="0" err="1" smtClean="0">
                <a:cs typeface="PT Bold Heading" pitchFamily="2" charset="-78"/>
              </a:rPr>
              <a:t>الى</a:t>
            </a:r>
            <a:r>
              <a:rPr lang="ar-SA" sz="2100" dirty="0" smtClean="0">
                <a:cs typeface="PT Bold Heading" pitchFamily="2" charset="-78"/>
              </a:rPr>
              <a:t> شدة المجال فالمجال القوي خطوطه متقاربة بينما المجال الضعيف خطوطه متباعدة </a:t>
            </a:r>
          </a:p>
          <a:p>
            <a:pPr algn="justLow"/>
            <a:endParaRPr lang="ar-SA" sz="800" u="sng" dirty="0" smtClean="0">
              <a:cs typeface="PT Bold Heading" pitchFamily="2" charset="-78"/>
            </a:endParaRPr>
          </a:p>
          <a:p>
            <a:pPr algn="justLow"/>
            <a:r>
              <a:rPr lang="ar-SA" sz="2100" u="sng" dirty="0" smtClean="0">
                <a:solidFill>
                  <a:srgbClr val="C00000"/>
                </a:solidFill>
                <a:cs typeface="PT Bold Heading" pitchFamily="2" charset="-78"/>
              </a:rPr>
              <a:t>الاتجاه :</a:t>
            </a:r>
            <a:r>
              <a:rPr lang="ar-SA" sz="2100" dirty="0" smtClean="0">
                <a:solidFill>
                  <a:srgbClr val="C00000"/>
                </a:solidFill>
                <a:cs typeface="PT Bold Heading" pitchFamily="2" charset="-78"/>
              </a:rPr>
              <a:t> </a:t>
            </a:r>
            <a:r>
              <a:rPr lang="ar-SA" sz="2100" dirty="0" smtClean="0">
                <a:cs typeface="PT Bold Heading" pitchFamily="2" charset="-78"/>
              </a:rPr>
              <a:t>اتجاه المجال الكهربائي عند أي نقطة هو اتجاه المماس المرسوم على خط المجال عند تلك النقطة .</a:t>
            </a:r>
            <a:endParaRPr lang="ar-SA" sz="2100" dirty="0">
              <a:cs typeface="PT Bold Heading" pitchFamily="2" charset="-78"/>
            </a:endParaRPr>
          </a:p>
        </p:txBody>
      </p:sp>
      <p:pic>
        <p:nvPicPr>
          <p:cNvPr id="18433" name="Picture 1" descr="a5"/>
          <p:cNvPicPr>
            <a:picLocks noChangeAspect="1" noChangeArrowheads="1"/>
          </p:cNvPicPr>
          <p:nvPr/>
        </p:nvPicPr>
        <p:blipFill>
          <a:blip r:embed="rId3"/>
          <a:srcRect/>
          <a:stretch>
            <a:fillRect/>
          </a:stretch>
        </p:blipFill>
        <p:spPr bwMode="auto">
          <a:xfrm>
            <a:off x="428596" y="1071546"/>
            <a:ext cx="2219325" cy="1362075"/>
          </a:xfrm>
          <a:prstGeom prst="rect">
            <a:avLst/>
          </a:prstGeom>
          <a:noFill/>
          <a:ln w="9525">
            <a:noFill/>
            <a:miter lim="800000"/>
            <a:headEnd/>
            <a:tailEnd/>
          </a:ln>
        </p:spPr>
      </p:pic>
      <p:pic>
        <p:nvPicPr>
          <p:cNvPr id="18434" name="Picture 2" descr="220px-VFPt_charges_plus_minus_thumb"/>
          <p:cNvPicPr>
            <a:picLocks noChangeAspect="1" noChangeArrowheads="1"/>
          </p:cNvPicPr>
          <p:nvPr/>
        </p:nvPicPr>
        <p:blipFill>
          <a:blip r:embed="rId4"/>
          <a:srcRect/>
          <a:stretch>
            <a:fillRect/>
          </a:stretch>
        </p:blipFill>
        <p:spPr bwMode="auto">
          <a:xfrm>
            <a:off x="285720" y="4143380"/>
            <a:ext cx="1525712" cy="928694"/>
          </a:xfrm>
          <a:prstGeom prst="rect">
            <a:avLst/>
          </a:prstGeom>
          <a:noFill/>
          <a:ln w="9525">
            <a:noFill/>
            <a:miter lim="800000"/>
            <a:headEnd/>
            <a:tailEnd/>
          </a:ln>
        </p:spPr>
      </p:pic>
      <p:sp>
        <p:nvSpPr>
          <p:cNvPr id="7" name="مستطيل 6"/>
          <p:cNvSpPr/>
          <p:nvPr/>
        </p:nvSpPr>
        <p:spPr>
          <a:xfrm>
            <a:off x="4207372" y="971448"/>
            <a:ext cx="3365024" cy="600164"/>
          </a:xfrm>
          <a:prstGeom prst="rect">
            <a:avLst/>
          </a:prstGeom>
        </p:spPr>
        <p:txBody>
          <a:bodyPr wrap="none">
            <a:spAutoFit/>
          </a:bodyPr>
          <a:lstStyle/>
          <a:p>
            <a:r>
              <a:rPr lang="ar-SA" sz="33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خط المجال الكهربائي</a:t>
            </a:r>
          </a:p>
        </p:txBody>
      </p:sp>
      <p:sp>
        <p:nvSpPr>
          <p:cNvPr id="8" name="مستطيل 7"/>
          <p:cNvSpPr/>
          <p:nvPr/>
        </p:nvSpPr>
        <p:spPr>
          <a:xfrm>
            <a:off x="2357422" y="4614786"/>
            <a:ext cx="5125121" cy="600164"/>
          </a:xfrm>
          <a:prstGeom prst="rect">
            <a:avLst/>
          </a:prstGeom>
        </p:spPr>
        <p:txBody>
          <a:bodyPr wrap="none">
            <a:spAutoFit/>
          </a:bodyPr>
          <a:lstStyle/>
          <a:p>
            <a:r>
              <a:rPr lang="ar-SA"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العلاقة بين المجال وخطوط المجال </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style.rotation</p:attrName>
                                        </p:attrNameLst>
                                      </p:cBhvr>
                                      <p:tavLst>
                                        <p:tav tm="0">
                                          <p:val>
                                            <p:fltVal val="720"/>
                                          </p:val>
                                        </p:tav>
                                        <p:tav tm="100000">
                                          <p:val>
                                            <p:fltVal val="0"/>
                                          </p:val>
                                        </p:tav>
                                      </p:tavLst>
                                    </p:anim>
                                    <p:anim calcmode="lin" valueType="num">
                                      <p:cBhvr>
                                        <p:cTn id="9" dur="500" fill="hold"/>
                                        <p:tgtEl>
                                          <p:spTgt spid="7"/>
                                        </p:tgtEl>
                                        <p:attrNameLst>
                                          <p:attrName>ppt_h</p:attrName>
                                        </p:attrNameLst>
                                      </p:cBhvr>
                                      <p:tavLst>
                                        <p:tav tm="0">
                                          <p:val>
                                            <p:fltVal val="0"/>
                                          </p:val>
                                        </p:tav>
                                        <p:tav tm="100000">
                                          <p:val>
                                            <p:strVal val="#ppt_h"/>
                                          </p:val>
                                        </p:tav>
                                      </p:tavLst>
                                    </p:anim>
                                    <p:anim calcmode="lin" valueType="num">
                                      <p:cBhvr>
                                        <p:cTn id="10" dur="500" fill="hold"/>
                                        <p:tgtEl>
                                          <p:spTgt spid="7"/>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34" presetClass="entr" presetSubtype="0" fill="hold" grpId="0" nodeType="after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 from="(-#ppt_w/2)" to="(#ppt_x)" calcmode="lin" valueType="num">
                                      <p:cBhvr>
                                        <p:cTn id="14" dur="300" fill="hold">
                                          <p:stCondLst>
                                            <p:cond delay="0"/>
                                          </p:stCondLst>
                                        </p:cTn>
                                        <p:tgtEl>
                                          <p:spTgt spid="3"/>
                                        </p:tgtEl>
                                        <p:attrNameLst>
                                          <p:attrName>ppt_x</p:attrName>
                                        </p:attrNameLst>
                                      </p:cBhvr>
                                    </p:anim>
                                    <p:anim from="0" to="-1.0" calcmode="lin" valueType="num">
                                      <p:cBhvr>
                                        <p:cTn id="15" dur="100" decel="50000" autoRev="1" fill="hold">
                                          <p:stCondLst>
                                            <p:cond delay="300"/>
                                          </p:stCondLst>
                                        </p:cTn>
                                        <p:tgtEl>
                                          <p:spTgt spid="3"/>
                                        </p:tgtEl>
                                        <p:attrNameLst>
                                          <p:attrName>xshear</p:attrName>
                                        </p:attrNameLst>
                                      </p:cBhvr>
                                    </p:anim>
                                    <p:animScale>
                                      <p:cBhvr>
                                        <p:cTn id="16" dur="100" decel="100000" autoRev="1" fill="hold">
                                          <p:stCondLst>
                                            <p:cond delay="300"/>
                                          </p:stCondLst>
                                        </p:cTn>
                                        <p:tgtEl>
                                          <p:spTgt spid="3"/>
                                        </p:tgtEl>
                                      </p:cBhvr>
                                      <p:from x="100000" y="100000"/>
                                      <p:to x="80000" y="100000"/>
                                    </p:animScale>
                                    <p:anim by="(#ppt_h/3+#ppt_w*0.1)" calcmode="lin" valueType="num">
                                      <p:cBhvr additive="sum">
                                        <p:cTn id="17" dur="100" decel="100000" autoRev="1" fill="hold">
                                          <p:stCondLst>
                                            <p:cond delay="300"/>
                                          </p:stCondLst>
                                        </p:cTn>
                                        <p:tgtEl>
                                          <p:spTgt spid="3"/>
                                        </p:tgtEl>
                                        <p:attrNameLst>
                                          <p:attrName>ppt_x</p:attrName>
                                        </p:attrNameLst>
                                      </p:cBhvr>
                                    </p:anim>
                                  </p:childTnLst>
                                </p:cTn>
                              </p:par>
                              <p:par>
                                <p:cTn id="18" presetID="20" presetClass="entr" presetSubtype="0" fill="hold" nodeType="withEffect">
                                  <p:stCondLst>
                                    <p:cond delay="0"/>
                                  </p:stCondLst>
                                  <p:childTnLst>
                                    <p:set>
                                      <p:cBhvr>
                                        <p:cTn id="19" dur="1" fill="hold">
                                          <p:stCondLst>
                                            <p:cond delay="0"/>
                                          </p:stCondLst>
                                        </p:cTn>
                                        <p:tgtEl>
                                          <p:spTgt spid="18433"/>
                                        </p:tgtEl>
                                        <p:attrNameLst>
                                          <p:attrName>style.visibility</p:attrName>
                                        </p:attrNameLst>
                                      </p:cBhvr>
                                      <p:to>
                                        <p:strVal val="visible"/>
                                      </p:to>
                                    </p:set>
                                    <p:animEffect transition="in" filter="wedge">
                                      <p:cBhvr>
                                        <p:cTn id="20" dur="500"/>
                                        <p:tgtEl>
                                          <p:spTgt spid="18433"/>
                                        </p:tgtEl>
                                      </p:cBhvr>
                                    </p:animEffect>
                                  </p:childTnLst>
                                </p:cTn>
                              </p:par>
                            </p:childTnLst>
                          </p:cTn>
                        </p:par>
                        <p:par>
                          <p:cTn id="21" fill="hold">
                            <p:stCondLst>
                              <p:cond delay="1650"/>
                            </p:stCondLst>
                            <p:childTnLst>
                              <p:par>
                                <p:cTn id="22" presetID="48" presetClass="entr" presetSubtype="0" accel="50000" fill="hold" grpId="0" nodeType="afterEffect">
                                  <p:stCondLst>
                                    <p:cond delay="0"/>
                                  </p:stCondLst>
                                  <p:iterate type="wd">
                                    <p:tmPct val="10000"/>
                                  </p:iterate>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2"/>
                                        </p:tgtEl>
                                        <p:attrNameLst>
                                          <p:attrName>ppt_y</p:attrName>
                                        </p:attrNameLst>
                                      </p:cBhvr>
                                      <p:tavLst>
                                        <p:tav tm="0">
                                          <p:val>
                                            <p:strVal val="#ppt_y"/>
                                          </p:val>
                                        </p:tav>
                                        <p:tav tm="100000">
                                          <p:val>
                                            <p:strVal val="#ppt_y"/>
                                          </p:val>
                                        </p:tav>
                                      </p:tavLst>
                                    </p:anim>
                                    <p:animEffect transition="in" filter="fade">
                                      <p:cBhvr>
                                        <p:cTn id="27" dur="1000"/>
                                        <p:tgtEl>
                                          <p:spTgt spid="2"/>
                                        </p:tgtEl>
                                      </p:cBhvr>
                                    </p:animEffect>
                                  </p:childTnLst>
                                </p:cTn>
                              </p:par>
                            </p:childTnLst>
                          </p:cTn>
                        </p:par>
                        <p:par>
                          <p:cTn id="28" fill="hold">
                            <p:stCondLst>
                              <p:cond delay="6750"/>
                            </p:stCondLst>
                            <p:childTnLst>
                              <p:par>
                                <p:cTn id="29" presetID="51"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93" decel="100000"/>
                                        <p:tgtEl>
                                          <p:spTgt spid="8"/>
                                        </p:tgtEl>
                                      </p:cBhvr>
                                    </p:animEffect>
                                    <p:animScale>
                                      <p:cBhvr>
                                        <p:cTn id="32" dur="193" decel="100000"/>
                                        <p:tgtEl>
                                          <p:spTgt spid="8"/>
                                        </p:tgtEl>
                                      </p:cBhvr>
                                      <p:from x="10000" y="10000"/>
                                      <p:to x="200000" y="450000"/>
                                    </p:animScale>
                                    <p:animScale>
                                      <p:cBhvr>
                                        <p:cTn id="33" dur="308" accel="100000" fill="hold">
                                          <p:stCondLst>
                                            <p:cond delay="193"/>
                                          </p:stCondLst>
                                        </p:cTn>
                                        <p:tgtEl>
                                          <p:spTgt spid="8"/>
                                        </p:tgtEl>
                                      </p:cBhvr>
                                      <p:from x="200000" y="450000"/>
                                      <p:to x="100000" y="100000"/>
                                    </p:animScale>
                                    <p:set>
                                      <p:cBhvr>
                                        <p:cTn id="34" dur="193" fill="hold"/>
                                        <p:tgtEl>
                                          <p:spTgt spid="8"/>
                                        </p:tgtEl>
                                        <p:attrNameLst>
                                          <p:attrName>ppt_x</p:attrName>
                                        </p:attrNameLst>
                                      </p:cBhvr>
                                      <p:to>
                                        <p:strVal val="(0.5)"/>
                                      </p:to>
                                    </p:set>
                                    <p:anim from="(0.5)" to="(#ppt_x)" calcmode="lin" valueType="num">
                                      <p:cBhvr>
                                        <p:cTn id="35" dur="308" accel="100000" fill="hold">
                                          <p:stCondLst>
                                            <p:cond delay="193"/>
                                          </p:stCondLst>
                                        </p:cTn>
                                        <p:tgtEl>
                                          <p:spTgt spid="8"/>
                                        </p:tgtEl>
                                        <p:attrNameLst>
                                          <p:attrName>ppt_x</p:attrName>
                                        </p:attrNameLst>
                                      </p:cBhvr>
                                    </p:anim>
                                    <p:set>
                                      <p:cBhvr>
                                        <p:cTn id="36" dur="193" fill="hold"/>
                                        <p:tgtEl>
                                          <p:spTgt spid="8"/>
                                        </p:tgtEl>
                                        <p:attrNameLst>
                                          <p:attrName>ppt_y</p:attrName>
                                        </p:attrNameLst>
                                      </p:cBhvr>
                                      <p:to>
                                        <p:strVal val="(#ppt_y+0.4)"/>
                                      </p:to>
                                    </p:set>
                                    <p:anim from="(#ppt_y+0.4)" to="(#ppt_y)" calcmode="lin" valueType="num">
                                      <p:cBhvr>
                                        <p:cTn id="37" dur="308" accel="100000" fill="hold">
                                          <p:stCondLst>
                                            <p:cond delay="193"/>
                                          </p:stCondLst>
                                        </p:cTn>
                                        <p:tgtEl>
                                          <p:spTgt spid="8"/>
                                        </p:tgtEl>
                                        <p:attrNameLst>
                                          <p:attrName>ppt_y</p:attrName>
                                        </p:attrNameLst>
                                      </p:cBhvr>
                                    </p:anim>
                                  </p:childTnLst>
                                </p:cTn>
                              </p:par>
                              <p:par>
                                <p:cTn id="38" presetID="34" presetClass="entr" presetSubtype="0" fill="hold" nodeType="withEffect">
                                  <p:stCondLst>
                                    <p:cond delay="0"/>
                                  </p:stCondLst>
                                  <p:childTnLst>
                                    <p:set>
                                      <p:cBhvr>
                                        <p:cTn id="39" dur="1" fill="hold">
                                          <p:stCondLst>
                                            <p:cond delay="0"/>
                                          </p:stCondLst>
                                        </p:cTn>
                                        <p:tgtEl>
                                          <p:spTgt spid="18434"/>
                                        </p:tgtEl>
                                        <p:attrNameLst>
                                          <p:attrName>style.visibility</p:attrName>
                                        </p:attrNameLst>
                                      </p:cBhvr>
                                      <p:to>
                                        <p:strVal val="visible"/>
                                      </p:to>
                                    </p:set>
                                    <p:anim from="(-#ppt_w/2)" to="(#ppt_x)" calcmode="lin" valueType="num">
                                      <p:cBhvr>
                                        <p:cTn id="40" dur="300" fill="hold">
                                          <p:stCondLst>
                                            <p:cond delay="0"/>
                                          </p:stCondLst>
                                        </p:cTn>
                                        <p:tgtEl>
                                          <p:spTgt spid="18434"/>
                                        </p:tgtEl>
                                        <p:attrNameLst>
                                          <p:attrName>ppt_x</p:attrName>
                                        </p:attrNameLst>
                                      </p:cBhvr>
                                    </p:anim>
                                    <p:anim from="0" to="-1.0" calcmode="lin" valueType="num">
                                      <p:cBhvr>
                                        <p:cTn id="41" dur="100" decel="50000" autoRev="1" fill="hold">
                                          <p:stCondLst>
                                            <p:cond delay="300"/>
                                          </p:stCondLst>
                                        </p:cTn>
                                        <p:tgtEl>
                                          <p:spTgt spid="18434"/>
                                        </p:tgtEl>
                                        <p:attrNameLst>
                                          <p:attrName>xshear</p:attrName>
                                        </p:attrNameLst>
                                      </p:cBhvr>
                                    </p:anim>
                                    <p:animScale>
                                      <p:cBhvr>
                                        <p:cTn id="42" dur="100" decel="100000" autoRev="1" fill="hold">
                                          <p:stCondLst>
                                            <p:cond delay="300"/>
                                          </p:stCondLst>
                                        </p:cTn>
                                        <p:tgtEl>
                                          <p:spTgt spid="18434"/>
                                        </p:tgtEl>
                                      </p:cBhvr>
                                      <p:from x="100000" y="100000"/>
                                      <p:to x="80000" y="100000"/>
                                    </p:animScale>
                                    <p:anim by="(#ppt_h/3+#ppt_w*0.1)" calcmode="lin" valueType="num">
                                      <p:cBhvr additive="sum">
                                        <p:cTn id="43" dur="100" decel="100000" autoRev="1" fill="hold">
                                          <p:stCondLst>
                                            <p:cond delay="300"/>
                                          </p:stCondLst>
                                        </p:cTn>
                                        <p:tgtEl>
                                          <p:spTgt spid="18434"/>
                                        </p:tgtEl>
                                        <p:attrNameLst>
                                          <p:attrName>ppt_x</p:attrName>
                                        </p:attrNameLst>
                                      </p:cBhvr>
                                    </p:anim>
                                  </p:childTnLst>
                                </p:cTn>
                              </p:par>
                            </p:childTnLst>
                          </p:cTn>
                        </p:par>
                        <p:par>
                          <p:cTn id="44" fill="hold">
                            <p:stCondLst>
                              <p:cond delay="7250"/>
                            </p:stCondLst>
                            <p:childTnLst>
                              <p:par>
                                <p:cTn id="45" presetID="41" presetClass="entr" presetSubtype="0" fill="hold" grpId="0" nodeType="afterEffect">
                                  <p:stCondLst>
                                    <p:cond delay="0"/>
                                  </p:stCondLst>
                                  <p:iterate type="wd">
                                    <p:tmPct val="10000"/>
                                  </p:iterate>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4"/>
                                        </p:tgtEl>
                                        <p:attrNameLst>
                                          <p:attrName>ppt_y</p:attrName>
                                        </p:attrNameLst>
                                      </p:cBhvr>
                                      <p:tavLst>
                                        <p:tav tm="0">
                                          <p:val>
                                            <p:strVal val="#ppt_y"/>
                                          </p:val>
                                        </p:tav>
                                        <p:tav tm="100000">
                                          <p:val>
                                            <p:strVal val="#ppt_y"/>
                                          </p:val>
                                        </p:tav>
                                      </p:tavLst>
                                    </p:anim>
                                    <p:anim calcmode="lin" valueType="num">
                                      <p:cBhvr>
                                        <p:cTn id="4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357158" y="2500306"/>
            <a:ext cx="8515350" cy="4138603"/>
          </a:xfrm>
          <a:prstGeom prst="rect">
            <a:avLst/>
          </a:prstGeom>
          <a:noFill/>
          <a:ln w="9525">
            <a:noFill/>
            <a:miter lim="800000"/>
            <a:headEnd/>
            <a:tailEnd/>
          </a:ln>
          <a:effectLst/>
        </p:spPr>
      </p:pic>
      <p:sp>
        <p:nvSpPr>
          <p:cNvPr id="4" name="مربع نص 3"/>
          <p:cNvSpPr txBox="1"/>
          <p:nvPr/>
        </p:nvSpPr>
        <p:spPr>
          <a:xfrm>
            <a:off x="3071802" y="1428736"/>
            <a:ext cx="5643602" cy="1015663"/>
          </a:xfrm>
          <a:prstGeom prst="rect">
            <a:avLst/>
          </a:prstGeom>
          <a:noFill/>
        </p:spPr>
        <p:txBody>
          <a:bodyPr wrap="square" rtlCol="1">
            <a:spAutoFit/>
          </a:bodyPr>
          <a:lstStyle/>
          <a:p>
            <a:pPr lvl="0"/>
            <a:r>
              <a:rPr lang="ar-SA" sz="2000" dirty="0" smtClean="0">
                <a:solidFill>
                  <a:schemeClr val="tx2"/>
                </a:solidFill>
                <a:cs typeface="PT Bold Heading" pitchFamily="2" charset="-78"/>
              </a:rPr>
              <a:t>1- </a:t>
            </a:r>
            <a:r>
              <a:rPr lang="ar-SA" sz="2000" dirty="0" smtClean="0">
                <a:cs typeface="PT Bold Heading" pitchFamily="2" charset="-78"/>
              </a:rPr>
              <a:t>شحنة موجبة منفردة .   </a:t>
            </a:r>
          </a:p>
          <a:p>
            <a:pPr lvl="0"/>
            <a:r>
              <a:rPr lang="ar-SA" sz="2000" dirty="0" smtClean="0">
                <a:solidFill>
                  <a:schemeClr val="tx2"/>
                </a:solidFill>
                <a:cs typeface="PT Bold Heading" pitchFamily="2" charset="-78"/>
              </a:rPr>
              <a:t>2- </a:t>
            </a:r>
            <a:r>
              <a:rPr lang="ar-SA" sz="2000" dirty="0" smtClean="0">
                <a:cs typeface="PT Bold Heading" pitchFamily="2" charset="-78"/>
              </a:rPr>
              <a:t>شحنة سالبة منفردة .</a:t>
            </a:r>
          </a:p>
          <a:p>
            <a:pPr lvl="0"/>
            <a:r>
              <a:rPr lang="ar-SA" sz="2000" dirty="0" smtClean="0">
                <a:solidFill>
                  <a:schemeClr val="tx2"/>
                </a:solidFill>
                <a:cs typeface="PT Bold Heading" pitchFamily="2" charset="-78"/>
              </a:rPr>
              <a:t>3-</a:t>
            </a:r>
            <a:r>
              <a:rPr lang="ar-SA" sz="2000" dirty="0" smtClean="0">
                <a:cs typeface="PT Bold Heading" pitchFamily="2" charset="-78"/>
              </a:rPr>
              <a:t> شحنتين سالبتين وثالثة موجبة .</a:t>
            </a:r>
          </a:p>
        </p:txBody>
      </p:sp>
      <p:sp>
        <p:nvSpPr>
          <p:cNvPr id="5" name="مستطيل 4"/>
          <p:cNvSpPr/>
          <p:nvPr/>
        </p:nvSpPr>
        <p:spPr>
          <a:xfrm>
            <a:off x="2756518" y="857232"/>
            <a:ext cx="4172937" cy="523220"/>
          </a:xfrm>
          <a:prstGeom prst="rect">
            <a:avLst/>
          </a:prstGeom>
        </p:spPr>
        <p:txBody>
          <a:bodyPr wrap="none">
            <a:spAutoFit/>
          </a:bodyPr>
          <a:lstStyle/>
          <a:p>
            <a:r>
              <a:rPr lang="ar-SA" sz="2800" dirty="0" smtClean="0">
                <a:solidFill>
                  <a:srgbClr val="C00000"/>
                </a:solidFill>
                <a:cs typeface="PT Bold Heading" pitchFamily="2" charset="-78"/>
              </a:rPr>
              <a:t>تمثيل خطوط المجال الكهربائي</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wd">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500"/>
                            </p:stCondLst>
                            <p:childTnLst>
                              <p:par>
                                <p:cTn id="13" presetID="39" presetClass="entr" presetSubtype="0" accel="100000" fill="hold" grpId="0" nodeType="after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24"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to="" calcmode="lin" valueType="num">
                                      <p:cBhvr>
                                        <p:cTn id="22"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r="-41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428596" y="1142984"/>
            <a:ext cx="8143932" cy="2123658"/>
          </a:xfrm>
          <a:prstGeom prst="rect">
            <a:avLst/>
          </a:prstGeom>
          <a:noFill/>
        </p:spPr>
        <p:txBody>
          <a:bodyPr wrap="square" rtlCol="1">
            <a:spAutoFit/>
          </a:bodyPr>
          <a:lstStyle/>
          <a:p>
            <a:pPr algn="justLow"/>
            <a:r>
              <a:rPr lang="ar-SA" sz="2200" u="sng" dirty="0" smtClean="0">
                <a:solidFill>
                  <a:srgbClr val="FF0000"/>
                </a:solidFill>
                <a:cs typeface="PT Bold Heading" pitchFamily="2" charset="-78"/>
              </a:rPr>
              <a:t>وصفه :</a:t>
            </a:r>
            <a:r>
              <a:rPr lang="ar-SA" sz="2200" dirty="0" smtClean="0">
                <a:solidFill>
                  <a:srgbClr val="FF0000"/>
                </a:solidFill>
                <a:cs typeface="PT Bold Heading" pitchFamily="2" charset="-78"/>
              </a:rPr>
              <a:t> </a:t>
            </a:r>
            <a:r>
              <a:rPr lang="ar-SA" sz="2200" dirty="0" smtClean="0">
                <a:cs typeface="PT Bold Heading" pitchFamily="2" charset="-78"/>
              </a:rPr>
              <a:t>جهاز يستخدم لتوليد الكهرباء الساكنة ذات </a:t>
            </a:r>
            <a:r>
              <a:rPr lang="ar-SA" sz="2200" dirty="0" err="1" smtClean="0">
                <a:cs typeface="PT Bold Heading" pitchFamily="2" charset="-78"/>
              </a:rPr>
              <a:t>الفولتية</a:t>
            </a:r>
            <a:r>
              <a:rPr lang="ar-SA" sz="2200" dirty="0" smtClean="0">
                <a:cs typeface="PT Bold Heading" pitchFamily="2" charset="-78"/>
              </a:rPr>
              <a:t> الكبيرة .</a:t>
            </a:r>
          </a:p>
          <a:p>
            <a:pPr algn="justLow"/>
            <a:endParaRPr lang="ar-SA" sz="2200" u="sng" dirty="0" smtClean="0">
              <a:solidFill>
                <a:srgbClr val="FF0000"/>
              </a:solidFill>
              <a:cs typeface="PT Bold Heading" pitchFamily="2" charset="-78"/>
            </a:endParaRPr>
          </a:p>
          <a:p>
            <a:pPr algn="justLow"/>
            <a:r>
              <a:rPr lang="ar-SA" sz="2200" u="sng" dirty="0" smtClean="0">
                <a:solidFill>
                  <a:srgbClr val="FF0000"/>
                </a:solidFill>
                <a:cs typeface="PT Bold Heading" pitchFamily="2" charset="-78"/>
              </a:rPr>
              <a:t>عمله : </a:t>
            </a:r>
            <a:endParaRPr lang="ar-SA" sz="2200" dirty="0" smtClean="0">
              <a:solidFill>
                <a:srgbClr val="FF0000"/>
              </a:solidFill>
              <a:cs typeface="PT Bold Heading" pitchFamily="2" charset="-78"/>
            </a:endParaRPr>
          </a:p>
          <a:p>
            <a:pPr lvl="0" algn="justLow"/>
            <a:r>
              <a:rPr lang="ar-SA" sz="2200" dirty="0" smtClean="0">
                <a:cs typeface="PT Bold Heading" pitchFamily="2" charset="-78"/>
              </a:rPr>
              <a:t>   * تنقل الشحنة إلى حزام متحرك عند قاعدة الجهاز عند الموضع </a:t>
            </a:r>
            <a:r>
              <a:rPr lang="en-US" sz="2200" dirty="0" smtClean="0">
                <a:cs typeface="PT Bold Heading" pitchFamily="2" charset="-78"/>
              </a:rPr>
              <a:t>A </a:t>
            </a:r>
            <a:r>
              <a:rPr lang="ar-SA" sz="2200" dirty="0" smtClean="0">
                <a:cs typeface="PT Bold Heading" pitchFamily="2" charset="-78"/>
              </a:rPr>
              <a:t> .</a:t>
            </a:r>
            <a:endParaRPr lang="en-US" sz="2200" dirty="0" smtClean="0">
              <a:cs typeface="PT Bold Heading" pitchFamily="2" charset="-78"/>
            </a:endParaRPr>
          </a:p>
          <a:p>
            <a:pPr lvl="0" algn="justLow"/>
            <a:r>
              <a:rPr lang="ar-SA" sz="2200" dirty="0" smtClean="0">
                <a:cs typeface="PT Bold Heading" pitchFamily="2" charset="-78"/>
              </a:rPr>
              <a:t>  * تنقل الشحنات من الحزام إلى القبة الفلزية في الأعلى عند الموضع </a:t>
            </a:r>
            <a:r>
              <a:rPr lang="en-US" sz="2200" dirty="0" smtClean="0">
                <a:cs typeface="PT Bold Heading" pitchFamily="2" charset="-78"/>
              </a:rPr>
              <a:t>B </a:t>
            </a:r>
            <a:r>
              <a:rPr lang="ar-SA" sz="2200" dirty="0" smtClean="0">
                <a:cs typeface="PT Bold Heading" pitchFamily="2" charset="-78"/>
              </a:rPr>
              <a:t> .</a:t>
            </a:r>
            <a:endParaRPr lang="en-US" sz="2200" dirty="0" smtClean="0">
              <a:cs typeface="PT Bold Heading" pitchFamily="2" charset="-78"/>
            </a:endParaRPr>
          </a:p>
          <a:p>
            <a:pPr lvl="0" algn="justLow"/>
            <a:r>
              <a:rPr lang="ar-SA" sz="2200" dirty="0" smtClean="0">
                <a:cs typeface="PT Bold Heading" pitchFamily="2" charset="-78"/>
              </a:rPr>
              <a:t>  *</a:t>
            </a:r>
            <a:r>
              <a:rPr lang="en-US" sz="2200" dirty="0" smtClean="0">
                <a:cs typeface="PT Bold Heading" pitchFamily="2" charset="-78"/>
              </a:rPr>
              <a:t> </a:t>
            </a:r>
            <a:r>
              <a:rPr lang="ar-SA" sz="2200" dirty="0" smtClean="0">
                <a:cs typeface="PT Bold Heading" pitchFamily="2" charset="-78"/>
              </a:rPr>
              <a:t>يبذل المحرك الكهربائي الشغل اللازم لزيادة فرق الجهد الكهربائي .</a:t>
            </a:r>
            <a:endParaRPr lang="ar-SA" sz="2200" dirty="0">
              <a:cs typeface="PT Bold Heading" pitchFamily="2" charset="-78"/>
            </a:endParaRPr>
          </a:p>
        </p:txBody>
      </p:sp>
      <p:pic>
        <p:nvPicPr>
          <p:cNvPr id="3"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28662" y="3643290"/>
            <a:ext cx="5972751" cy="3214710"/>
          </a:xfrm>
          <a:prstGeom prst="rect">
            <a:avLst/>
          </a:prstGeom>
          <a:noFill/>
          <a:ln w="9525">
            <a:noFill/>
            <a:miter lim="800000"/>
            <a:headEnd/>
            <a:tailEnd/>
          </a:ln>
          <a:effectLst/>
        </p:spPr>
      </p:pic>
      <p:sp>
        <p:nvSpPr>
          <p:cNvPr id="4" name="مستطيل 3"/>
          <p:cNvSpPr/>
          <p:nvPr/>
        </p:nvSpPr>
        <p:spPr>
          <a:xfrm>
            <a:off x="2928926" y="214290"/>
            <a:ext cx="3950120" cy="646331"/>
          </a:xfrm>
          <a:prstGeom prst="rect">
            <a:avLst/>
          </a:prstGeom>
        </p:spPr>
        <p:txBody>
          <a:bodyPr wrap="none">
            <a:spAutoFit/>
          </a:bodyPr>
          <a:lstStyle/>
          <a:p>
            <a:pPr algn="justLow"/>
            <a:r>
              <a:rPr lang="ar-SA" sz="36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مولد فــان </a:t>
            </a:r>
            <a:r>
              <a:rPr lang="ar-SA" sz="3600" b="1" dirty="0" err="1"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دي</a:t>
            </a:r>
            <a:r>
              <a:rPr lang="ar-SA" sz="36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 </a:t>
            </a:r>
            <a:r>
              <a:rPr lang="ar-SA" sz="3600" b="1" dirty="0" err="1"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جــراف</a:t>
            </a:r>
            <a:endParaRPr lang="ar-SA" sz="36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7" presetClass="entr" presetSubtype="10" fill="hold" grpId="0" nodeType="afterEffect">
                                  <p:stCondLst>
                                    <p:cond delay="0"/>
                                  </p:stCondLst>
                                  <p:iterate type="wd">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5150"/>
                            </p:stCondLst>
                            <p:childTnLst>
                              <p:par>
                                <p:cTn id="17" presetID="24"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to="" calcmode="lin" valueType="num">
                                      <p:cBhvr>
                                        <p:cTn id="19"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957502" y="148274"/>
            <a:ext cx="3786214" cy="523220"/>
          </a:xfrm>
          <a:prstGeom prst="rect">
            <a:avLst/>
          </a:prstGeom>
          <a:noFill/>
        </p:spPr>
        <p:txBody>
          <a:bodyPr wrap="square" rtlCol="1">
            <a:spAutoFit/>
          </a:bodyPr>
          <a:lstStyle/>
          <a:p>
            <a:pPr algn="justLow"/>
            <a:r>
              <a:rPr lang="ar-SA" sz="2800" dirty="0" smtClean="0">
                <a:ln>
                  <a:solidFill>
                    <a:sysClr val="windowText" lastClr="000000"/>
                  </a:solidFill>
                </a:ln>
                <a:solidFill>
                  <a:schemeClr val="accent3">
                    <a:lumMod val="50000"/>
                  </a:schemeClr>
                </a:solidFill>
                <a:cs typeface="PT Bold Heading" pitchFamily="2" charset="-78"/>
              </a:rPr>
              <a:t>تطبيقات المجالات الكهربائية</a:t>
            </a:r>
            <a:endParaRPr lang="ar-SA" sz="2800" dirty="0">
              <a:ln>
                <a:solidFill>
                  <a:sysClr val="windowText" lastClr="000000"/>
                </a:solidFill>
              </a:ln>
              <a:solidFill>
                <a:schemeClr val="accent3">
                  <a:lumMod val="50000"/>
                </a:schemeClr>
              </a:solidFill>
              <a:cs typeface="PT Bold Heading" pitchFamily="2" charset="-78"/>
            </a:endParaRPr>
          </a:p>
        </p:txBody>
      </p:sp>
      <p:pic>
        <p:nvPicPr>
          <p:cNvPr id="1026" name="صورة 1"/>
          <p:cNvPicPr>
            <a:picLocks noChangeAspect="1" noChangeArrowheads="1"/>
          </p:cNvPicPr>
          <p:nvPr/>
        </p:nvPicPr>
        <p:blipFill>
          <a:blip r:embed="rId3"/>
          <a:srcRect l="15640" r="6517" b="16971"/>
          <a:stretch>
            <a:fillRect/>
          </a:stretch>
        </p:blipFill>
        <p:spPr bwMode="auto">
          <a:xfrm>
            <a:off x="357158" y="1357298"/>
            <a:ext cx="2571768" cy="2214578"/>
          </a:xfrm>
          <a:prstGeom prst="rect">
            <a:avLst/>
          </a:prstGeom>
          <a:noFill/>
          <a:ln w="9525">
            <a:noFill/>
            <a:miter lim="800000"/>
            <a:headEnd/>
            <a:tailEnd/>
          </a:ln>
        </p:spPr>
      </p:pic>
      <p:sp>
        <p:nvSpPr>
          <p:cNvPr id="4" name="مستطيل 3"/>
          <p:cNvSpPr/>
          <p:nvPr/>
        </p:nvSpPr>
        <p:spPr>
          <a:xfrm>
            <a:off x="2500298" y="785794"/>
            <a:ext cx="6159058" cy="430887"/>
          </a:xfrm>
          <a:prstGeom prst="rect">
            <a:avLst/>
          </a:prstGeom>
        </p:spPr>
        <p:txBody>
          <a:bodyPr wrap="none">
            <a:spAutoFit/>
          </a:bodyPr>
          <a:lstStyle/>
          <a:p>
            <a:pPr algn="justLow"/>
            <a:r>
              <a:rPr lang="ar-SA" sz="2200" dirty="0" smtClean="0">
                <a:solidFill>
                  <a:srgbClr val="C00000"/>
                </a:solidFill>
                <a:cs typeface="PT Bold Heading" pitchFamily="2" charset="-78"/>
              </a:rPr>
              <a:t>ماذا يحتاج الرجل لرفع الكرة من النقطة </a:t>
            </a:r>
            <a:r>
              <a:rPr lang="en-US" sz="2200" dirty="0" smtClean="0">
                <a:solidFill>
                  <a:srgbClr val="C00000"/>
                </a:solidFill>
                <a:cs typeface="PT Bold Heading" pitchFamily="2" charset="-78"/>
              </a:rPr>
              <a:t>A</a:t>
            </a:r>
            <a:r>
              <a:rPr lang="ar-SA" sz="2200" dirty="0" smtClean="0">
                <a:solidFill>
                  <a:srgbClr val="C00000"/>
                </a:solidFill>
                <a:cs typeface="PT Bold Heading" pitchFamily="2" charset="-78"/>
              </a:rPr>
              <a:t>  إلى النقطة </a:t>
            </a:r>
            <a:r>
              <a:rPr lang="en-US" sz="2200" dirty="0" smtClean="0">
                <a:solidFill>
                  <a:srgbClr val="C00000"/>
                </a:solidFill>
                <a:cs typeface="PT Bold Heading" pitchFamily="2" charset="-78"/>
              </a:rPr>
              <a:t>B</a:t>
            </a:r>
            <a:r>
              <a:rPr lang="ar-SA" sz="2200" dirty="0" smtClean="0">
                <a:solidFill>
                  <a:srgbClr val="C00000"/>
                </a:solidFill>
                <a:cs typeface="PT Bold Heading" pitchFamily="2" charset="-78"/>
              </a:rPr>
              <a:t>  ؟ </a:t>
            </a:r>
            <a:endParaRPr lang="ar-SA" sz="2200" dirty="0">
              <a:solidFill>
                <a:srgbClr val="C00000"/>
              </a:solidFill>
              <a:cs typeface="PT Bold Heading" pitchFamily="2" charset="-78"/>
            </a:endParaRPr>
          </a:p>
        </p:txBody>
      </p:sp>
      <p:sp>
        <p:nvSpPr>
          <p:cNvPr id="5" name="مستطيل 4"/>
          <p:cNvSpPr/>
          <p:nvPr/>
        </p:nvSpPr>
        <p:spPr>
          <a:xfrm>
            <a:off x="6257938" y="1214422"/>
            <a:ext cx="2326278" cy="430887"/>
          </a:xfrm>
          <a:prstGeom prst="rect">
            <a:avLst/>
          </a:prstGeom>
        </p:spPr>
        <p:txBody>
          <a:bodyPr wrap="none">
            <a:spAutoFit/>
          </a:bodyPr>
          <a:lstStyle/>
          <a:p>
            <a:pPr algn="justLow"/>
            <a:r>
              <a:rPr lang="ar-SA" sz="2200" dirty="0" smtClean="0">
                <a:cs typeface="PT Bold Heading" pitchFamily="2" charset="-78"/>
              </a:rPr>
              <a:t>يحتاج إلى بذل شغل .</a:t>
            </a:r>
            <a:endParaRPr lang="ar-SA" sz="2200" dirty="0">
              <a:cs typeface="PT Bold Heading" pitchFamily="2" charset="-78"/>
            </a:endParaRPr>
          </a:p>
        </p:txBody>
      </p:sp>
      <p:sp>
        <p:nvSpPr>
          <p:cNvPr id="6" name="مستطيل 5"/>
          <p:cNvSpPr/>
          <p:nvPr/>
        </p:nvSpPr>
        <p:spPr>
          <a:xfrm>
            <a:off x="5472120" y="1785926"/>
            <a:ext cx="3118161" cy="430887"/>
          </a:xfrm>
          <a:prstGeom prst="rect">
            <a:avLst/>
          </a:prstGeom>
        </p:spPr>
        <p:txBody>
          <a:bodyPr wrap="none">
            <a:spAutoFit/>
          </a:bodyPr>
          <a:lstStyle/>
          <a:p>
            <a:pPr algn="justLow"/>
            <a:r>
              <a:rPr lang="ar-SA" sz="2200" dirty="0" smtClean="0">
                <a:solidFill>
                  <a:srgbClr val="C00000"/>
                </a:solidFill>
                <a:cs typeface="PT Bold Heading" pitchFamily="2" charset="-78"/>
              </a:rPr>
              <a:t>ولماذا يحتاج إلى بذل الشغل ؟ </a:t>
            </a:r>
            <a:endParaRPr lang="ar-SA" sz="2200" dirty="0">
              <a:solidFill>
                <a:srgbClr val="C00000"/>
              </a:solidFill>
              <a:cs typeface="PT Bold Heading" pitchFamily="2" charset="-78"/>
            </a:endParaRPr>
          </a:p>
        </p:txBody>
      </p:sp>
      <p:sp>
        <p:nvSpPr>
          <p:cNvPr id="7" name="مستطيل 6"/>
          <p:cNvSpPr/>
          <p:nvPr/>
        </p:nvSpPr>
        <p:spPr>
          <a:xfrm>
            <a:off x="3519403" y="2214554"/>
            <a:ext cx="5067413" cy="430887"/>
          </a:xfrm>
          <a:prstGeom prst="rect">
            <a:avLst/>
          </a:prstGeom>
        </p:spPr>
        <p:txBody>
          <a:bodyPr wrap="none">
            <a:spAutoFit/>
          </a:bodyPr>
          <a:lstStyle/>
          <a:p>
            <a:pPr algn="justLow"/>
            <a:r>
              <a:rPr lang="ar-SA" sz="2200" dirty="0" smtClean="0">
                <a:cs typeface="PT Bold Heading" pitchFamily="2" charset="-78"/>
              </a:rPr>
              <a:t>حتى يتمكن من التغلب على قوة جذب الأرض . </a:t>
            </a:r>
            <a:endParaRPr lang="ar-SA" sz="2200" dirty="0">
              <a:cs typeface="PT Bold Heading" pitchFamily="2" charset="-78"/>
            </a:endParaRPr>
          </a:p>
        </p:txBody>
      </p:sp>
      <p:sp>
        <p:nvSpPr>
          <p:cNvPr id="8" name="مستطيل 7"/>
          <p:cNvSpPr/>
          <p:nvPr/>
        </p:nvSpPr>
        <p:spPr>
          <a:xfrm>
            <a:off x="3028940" y="2714620"/>
            <a:ext cx="5572132" cy="769441"/>
          </a:xfrm>
          <a:prstGeom prst="rect">
            <a:avLst/>
          </a:prstGeom>
        </p:spPr>
        <p:txBody>
          <a:bodyPr wrap="square">
            <a:spAutoFit/>
          </a:bodyPr>
          <a:lstStyle/>
          <a:p>
            <a:pPr algn="justLow"/>
            <a:r>
              <a:rPr lang="ar-SA" sz="2200" dirty="0" smtClean="0">
                <a:solidFill>
                  <a:srgbClr val="C00000"/>
                </a:solidFill>
                <a:cs typeface="PT Bold Heading" pitchFamily="2" charset="-78"/>
              </a:rPr>
              <a:t>ما اتجاه القوة التي بذلها الرجل للتغلب على قوة جذب الأرض ؟ </a:t>
            </a:r>
            <a:endParaRPr lang="ar-SA" sz="2200" dirty="0">
              <a:solidFill>
                <a:srgbClr val="C00000"/>
              </a:solidFill>
              <a:cs typeface="PT Bold Heading" pitchFamily="2" charset="-78"/>
            </a:endParaRPr>
          </a:p>
        </p:txBody>
      </p:sp>
      <p:sp>
        <p:nvSpPr>
          <p:cNvPr id="9" name="مستطيل 8"/>
          <p:cNvSpPr/>
          <p:nvPr/>
        </p:nvSpPr>
        <p:spPr>
          <a:xfrm>
            <a:off x="7215206" y="3429000"/>
            <a:ext cx="1250663" cy="430887"/>
          </a:xfrm>
          <a:prstGeom prst="rect">
            <a:avLst/>
          </a:prstGeom>
        </p:spPr>
        <p:txBody>
          <a:bodyPr wrap="none">
            <a:spAutoFit/>
          </a:bodyPr>
          <a:lstStyle/>
          <a:p>
            <a:pPr algn="justLow"/>
            <a:r>
              <a:rPr lang="ar-SA" sz="2200" dirty="0" smtClean="0">
                <a:cs typeface="PT Bold Heading" pitchFamily="2" charset="-78"/>
              </a:rPr>
              <a:t>إلى الأعلى </a:t>
            </a:r>
            <a:endParaRPr lang="ar-SA" sz="2200" dirty="0">
              <a:cs typeface="PT Bold Heading" pitchFamily="2" charset="-78"/>
            </a:endParaRPr>
          </a:p>
        </p:txBody>
      </p:sp>
      <p:sp>
        <p:nvSpPr>
          <p:cNvPr id="10" name="مستطيل 9"/>
          <p:cNvSpPr/>
          <p:nvPr/>
        </p:nvSpPr>
        <p:spPr>
          <a:xfrm>
            <a:off x="6643702" y="4000504"/>
            <a:ext cx="1925527" cy="430887"/>
          </a:xfrm>
          <a:prstGeom prst="rect">
            <a:avLst/>
          </a:prstGeom>
        </p:spPr>
        <p:txBody>
          <a:bodyPr wrap="none">
            <a:spAutoFit/>
          </a:bodyPr>
          <a:lstStyle/>
          <a:p>
            <a:pPr algn="justLow"/>
            <a:r>
              <a:rPr lang="ar-SA" sz="2200" dirty="0" smtClean="0">
                <a:solidFill>
                  <a:srgbClr val="C00000"/>
                </a:solidFill>
                <a:cs typeface="PT Bold Heading" pitchFamily="2" charset="-78"/>
              </a:rPr>
              <a:t>ما اتجاه الإزاحة ؟ </a:t>
            </a:r>
            <a:endParaRPr lang="ar-SA" sz="2200" dirty="0">
              <a:solidFill>
                <a:srgbClr val="C00000"/>
              </a:solidFill>
              <a:cs typeface="PT Bold Heading" pitchFamily="2" charset="-78"/>
            </a:endParaRPr>
          </a:p>
        </p:txBody>
      </p:sp>
      <p:sp>
        <p:nvSpPr>
          <p:cNvPr id="11" name="مستطيل 10"/>
          <p:cNvSpPr/>
          <p:nvPr/>
        </p:nvSpPr>
        <p:spPr>
          <a:xfrm>
            <a:off x="2714612" y="4000504"/>
            <a:ext cx="3946914" cy="430887"/>
          </a:xfrm>
          <a:prstGeom prst="rect">
            <a:avLst/>
          </a:prstGeom>
        </p:spPr>
        <p:txBody>
          <a:bodyPr wrap="none">
            <a:spAutoFit/>
          </a:bodyPr>
          <a:lstStyle/>
          <a:p>
            <a:pPr algn="justLow"/>
            <a:r>
              <a:rPr lang="ar-SA" sz="2200" dirty="0" smtClean="0">
                <a:cs typeface="PT Bold Heading" pitchFamily="2" charset="-78"/>
              </a:rPr>
              <a:t>إلى الأعلى من النقطة </a:t>
            </a:r>
            <a:r>
              <a:rPr lang="en-US" sz="2200" dirty="0" smtClean="0">
                <a:cs typeface="PT Bold Heading" pitchFamily="2" charset="-78"/>
              </a:rPr>
              <a:t>A</a:t>
            </a:r>
            <a:r>
              <a:rPr lang="ar-SA" sz="2200" dirty="0" smtClean="0">
                <a:cs typeface="PT Bold Heading" pitchFamily="2" charset="-78"/>
              </a:rPr>
              <a:t> إلى النقطة </a:t>
            </a:r>
            <a:r>
              <a:rPr lang="en-US" sz="2200" dirty="0" smtClean="0">
                <a:cs typeface="PT Bold Heading" pitchFamily="2" charset="-78"/>
              </a:rPr>
              <a:t>B </a:t>
            </a:r>
            <a:endParaRPr lang="ar-SA" sz="2200" dirty="0">
              <a:cs typeface="PT Bold Heading" pitchFamily="2" charset="-78"/>
            </a:endParaRPr>
          </a:p>
        </p:txBody>
      </p:sp>
      <p:sp>
        <p:nvSpPr>
          <p:cNvPr id="12" name="مستطيل 11"/>
          <p:cNvSpPr/>
          <p:nvPr/>
        </p:nvSpPr>
        <p:spPr>
          <a:xfrm>
            <a:off x="500034" y="4572008"/>
            <a:ext cx="8143900" cy="430887"/>
          </a:xfrm>
          <a:prstGeom prst="rect">
            <a:avLst/>
          </a:prstGeom>
        </p:spPr>
        <p:txBody>
          <a:bodyPr wrap="square">
            <a:spAutoFit/>
          </a:bodyPr>
          <a:lstStyle/>
          <a:p>
            <a:pPr algn="justLow"/>
            <a:r>
              <a:rPr lang="ar-SA" sz="2200" dirty="0" smtClean="0">
                <a:solidFill>
                  <a:srgbClr val="C00000"/>
                </a:solidFill>
                <a:cs typeface="PT Bold Heading" pitchFamily="2" charset="-78"/>
              </a:rPr>
              <a:t>إذا هل سيكون الشغل المبذول على الكرة موجبا أم سالبا ؟ ومن الذي بذله ؟ </a:t>
            </a:r>
            <a:endParaRPr lang="ar-SA" sz="2200" dirty="0">
              <a:solidFill>
                <a:srgbClr val="C00000"/>
              </a:solidFill>
              <a:cs typeface="PT Bold Heading" pitchFamily="2" charset="-78"/>
            </a:endParaRPr>
          </a:p>
        </p:txBody>
      </p:sp>
      <p:sp>
        <p:nvSpPr>
          <p:cNvPr id="1027" name="Rectangle 3"/>
          <p:cNvSpPr>
            <a:spLocks noChangeArrowheads="1"/>
          </p:cNvSpPr>
          <p:nvPr/>
        </p:nvSpPr>
        <p:spPr bwMode="auto">
          <a:xfrm>
            <a:off x="714348" y="5000636"/>
            <a:ext cx="785814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200" b="0" i="0" u="none" strike="noStrike" cap="none" normalizeH="0" baseline="0" dirty="0" smtClean="0">
                <a:ln>
                  <a:noFill/>
                </a:ln>
                <a:solidFill>
                  <a:schemeClr val="tx1"/>
                </a:solidFill>
                <a:effectLst/>
                <a:latin typeface="Traditional Arabic" pitchFamily="2" charset="-78"/>
                <a:ea typeface="Batang" pitchFamily="18" charset="-127"/>
                <a:cs typeface="PT Bold Heading" pitchFamily="2" charset="-78"/>
              </a:rPr>
              <a:t>سيكون الشغل موجب لأن اتجاه القوة والإزاحة في نفس الاتجاه ، الذي بذل الشغل هي القوة التي أثّر </a:t>
            </a:r>
            <a:r>
              <a:rPr kumimoji="0" lang="ar-SA" sz="2200" b="0" i="0" u="none" strike="noStrike" cap="none" normalizeH="0" baseline="0" dirty="0" err="1" smtClean="0">
                <a:ln>
                  <a:noFill/>
                </a:ln>
                <a:solidFill>
                  <a:schemeClr val="tx1"/>
                </a:solidFill>
                <a:effectLst/>
                <a:latin typeface="Traditional Arabic" pitchFamily="2" charset="-78"/>
                <a:ea typeface="Batang" pitchFamily="18" charset="-127"/>
                <a:cs typeface="PT Bold Heading" pitchFamily="2" charset="-78"/>
              </a:rPr>
              <a:t>بها</a:t>
            </a:r>
            <a:r>
              <a:rPr kumimoji="0" lang="ar-SA" sz="2200" b="0" i="0" u="none" strike="noStrike" cap="none" normalizeH="0" baseline="0" dirty="0" smtClean="0">
                <a:ln>
                  <a:noFill/>
                </a:ln>
                <a:solidFill>
                  <a:schemeClr val="tx1"/>
                </a:solidFill>
                <a:effectLst/>
                <a:latin typeface="Traditional Arabic" pitchFamily="2" charset="-78"/>
                <a:ea typeface="Batang" pitchFamily="18" charset="-127"/>
                <a:cs typeface="PT Bold Heading" pitchFamily="2" charset="-78"/>
              </a:rPr>
              <a:t> الرجل . </a:t>
            </a:r>
            <a:endParaRPr kumimoji="0" lang="ar-SA" sz="2200" b="0" i="0" u="none" strike="noStrike" cap="none" normalizeH="0" baseline="0" dirty="0" smtClean="0">
              <a:ln>
                <a:noFill/>
              </a:ln>
              <a:solidFill>
                <a:schemeClr val="tx1"/>
              </a:solidFill>
              <a:effectLst/>
              <a:latin typeface="Arial" pitchFamily="34" charset="0"/>
              <a:cs typeface="PT Bold Heading" pitchFamily="2" charset="-78"/>
            </a:endParaRPr>
          </a:p>
        </p:txBody>
      </p:sp>
      <p:sp>
        <p:nvSpPr>
          <p:cNvPr id="17" name="مربع نص 16"/>
          <p:cNvSpPr txBox="1"/>
          <p:nvPr/>
        </p:nvSpPr>
        <p:spPr>
          <a:xfrm>
            <a:off x="642910" y="5786454"/>
            <a:ext cx="7858180" cy="769441"/>
          </a:xfrm>
          <a:prstGeom prst="rect">
            <a:avLst/>
          </a:prstGeom>
          <a:noFill/>
        </p:spPr>
        <p:txBody>
          <a:bodyPr wrap="square" rtlCol="1">
            <a:spAutoFit/>
          </a:bodyPr>
          <a:lstStyle/>
          <a:p>
            <a:pPr algn="justLow"/>
            <a:r>
              <a:rPr lang="ar-SA" sz="2200" dirty="0" smtClean="0">
                <a:cs typeface="PT Bold Heading" pitchFamily="2" charset="-78"/>
              </a:rPr>
              <a:t>سيتحول الشغل عند النقطة </a:t>
            </a:r>
            <a:r>
              <a:rPr lang="en-US" sz="2200" dirty="0" smtClean="0">
                <a:cs typeface="PT Bold Heading" pitchFamily="2" charset="-78"/>
              </a:rPr>
              <a:t>B</a:t>
            </a:r>
            <a:r>
              <a:rPr lang="ar-SA" sz="2200" dirty="0" smtClean="0">
                <a:cs typeface="PT Bold Heading" pitchFamily="2" charset="-78"/>
              </a:rPr>
              <a:t> إلى طاقة وضع الجاذبية ( طاقة كامنة ) في المجموعة المكونة من الكرة والأرض . </a:t>
            </a:r>
            <a:endParaRPr lang="en-US" sz="2200" dirty="0" smtClean="0">
              <a:cs typeface="PT Bold Heading" pitchFamily="2" charset="-78"/>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41" presetClass="entr" presetSubtype="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par>
                                <p:cTn id="19" presetID="25"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4" dur="1000" fill="hold"/>
                                        <p:tgtEl>
                                          <p:spTgt spid="102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5"/>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50" presetClass="entr" presetSubtype="0" decel="100000" fill="hold" grpId="0" nodeType="afterEffect">
                                  <p:stCondLst>
                                    <p:cond delay="0"/>
                                  </p:stCondLst>
                                  <p:iterate type="wd">
                                    <p:tmPct val="10000"/>
                                  </p:iterate>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strVal val="#ppt_w+.3"/>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7"/>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50" presetClass="entr" presetSubtype="0" decel="100000" fill="hold" grpId="0" nodeType="afterEffect">
                                  <p:stCondLst>
                                    <p:cond delay="0"/>
                                  </p:stCondLst>
                                  <p:iterate type="wd">
                                    <p:tmPct val="10000"/>
                                  </p:iterate>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ppt_w</p:attrName>
                                        </p:attrNameLst>
                                      </p:cBhvr>
                                      <p:tavLst>
                                        <p:tav tm="0">
                                          <p:val>
                                            <p:strVal val="#ppt_w+.3"/>
                                          </p:val>
                                        </p:tav>
                                        <p:tav tm="100000">
                                          <p:val>
                                            <p:strVal val="#ppt_w"/>
                                          </p:val>
                                        </p:tav>
                                      </p:tavLst>
                                    </p:anim>
                                    <p:anim calcmode="lin" valueType="num">
                                      <p:cBhvr>
                                        <p:cTn id="55" dur="1000" fill="hold"/>
                                        <p:tgtEl>
                                          <p:spTgt spid="8"/>
                                        </p:tgtEl>
                                        <p:attrNameLst>
                                          <p:attrName>ppt_h</p:attrName>
                                        </p:attrNameLst>
                                      </p:cBhvr>
                                      <p:tavLst>
                                        <p:tav tm="0">
                                          <p:val>
                                            <p:strVal val="#ppt_h"/>
                                          </p:val>
                                        </p:tav>
                                        <p:tav tm="100000">
                                          <p:val>
                                            <p:strVal val="#ppt_h"/>
                                          </p:val>
                                        </p:tav>
                                      </p:tavLst>
                                    </p:anim>
                                    <p:animEffect transition="in" filter="fade">
                                      <p:cBhvr>
                                        <p:cTn id="56" dur="10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9"/>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34" presetClass="entr" presetSubtype="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from="(-#ppt_w/2)" to="(#ppt_x)" calcmode="lin" valueType="num">
                                      <p:cBhvr>
                                        <p:cTn id="68" dur="600" fill="hold">
                                          <p:stCondLst>
                                            <p:cond delay="0"/>
                                          </p:stCondLst>
                                        </p:cTn>
                                        <p:tgtEl>
                                          <p:spTgt spid="10"/>
                                        </p:tgtEl>
                                        <p:attrNameLst>
                                          <p:attrName>ppt_x</p:attrName>
                                        </p:attrNameLst>
                                      </p:cBhvr>
                                    </p:anim>
                                    <p:anim from="0" to="-1.0" calcmode="lin" valueType="num">
                                      <p:cBhvr>
                                        <p:cTn id="69" dur="200" decel="50000" autoRev="1" fill="hold">
                                          <p:stCondLst>
                                            <p:cond delay="600"/>
                                          </p:stCondLst>
                                        </p:cTn>
                                        <p:tgtEl>
                                          <p:spTgt spid="10"/>
                                        </p:tgtEl>
                                        <p:attrNameLst>
                                          <p:attrName>xshear</p:attrName>
                                        </p:attrNameLst>
                                      </p:cBhvr>
                                    </p:anim>
                                    <p:animScale>
                                      <p:cBhvr>
                                        <p:cTn id="70" dur="200" decel="100000" autoRev="1" fill="hold">
                                          <p:stCondLst>
                                            <p:cond delay="600"/>
                                          </p:stCondLst>
                                        </p:cTn>
                                        <p:tgtEl>
                                          <p:spTgt spid="10"/>
                                        </p:tgtEl>
                                      </p:cBhvr>
                                      <p:from x="100000" y="100000"/>
                                      <p:to x="80000" y="100000"/>
                                    </p:animScale>
                                    <p:anim by="(#ppt_h/3+#ppt_w*0.1)" calcmode="lin" valueType="num">
                                      <p:cBhvr additive="sum">
                                        <p:cTn id="71" dur="200" decel="100000" autoRev="1" fill="hold">
                                          <p:stCondLst>
                                            <p:cond delay="600"/>
                                          </p:stCondLst>
                                        </p:cTn>
                                        <p:tgtEl>
                                          <p:spTgt spid="10"/>
                                        </p:tgtEl>
                                        <p:attrNameLst>
                                          <p:attrName>ppt_x</p:attrName>
                                        </p:attrNameLst>
                                      </p:cBhvr>
                                    </p:anim>
                                  </p:childTnLst>
                                </p:cTn>
                              </p:par>
                            </p:childTnLst>
                          </p:cTn>
                        </p:par>
                      </p:childTnLst>
                    </p:cTn>
                  </p:par>
                  <p:par>
                    <p:cTn id="72" fill="hold">
                      <p:stCondLst>
                        <p:cond delay="indefinite"/>
                      </p:stCondLst>
                      <p:childTnLst>
                        <p:par>
                          <p:cTn id="73" fill="hold">
                            <p:stCondLst>
                              <p:cond delay="0"/>
                            </p:stCondLst>
                            <p:childTnLst>
                              <p:par>
                                <p:cTn id="74" presetID="17" presetClass="entr" presetSubtype="1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500" fill="hold"/>
                                        <p:tgtEl>
                                          <p:spTgt spid="11"/>
                                        </p:tgtEl>
                                        <p:attrNameLst>
                                          <p:attrName>ppt_w</p:attrName>
                                        </p:attrNameLst>
                                      </p:cBhvr>
                                      <p:tavLst>
                                        <p:tav tm="0">
                                          <p:val>
                                            <p:fltVal val="0"/>
                                          </p:val>
                                        </p:tav>
                                        <p:tav tm="100000">
                                          <p:val>
                                            <p:strVal val="#ppt_w"/>
                                          </p:val>
                                        </p:tav>
                                      </p:tavLst>
                                    </p:anim>
                                    <p:anim calcmode="lin" valueType="num">
                                      <p:cBhvr>
                                        <p:cTn id="77" dur="500" fill="hold"/>
                                        <p:tgtEl>
                                          <p:spTgt spid="11"/>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31" presetClass="entr" presetSubtype="0" fill="hold" grpId="0" nodeType="afterEffect">
                                  <p:stCondLst>
                                    <p:cond delay="0"/>
                                  </p:stCondLst>
                                  <p:iterate type="wd">
                                    <p:tmPct val="5000"/>
                                  </p:iterate>
                                  <p:childTnLst>
                                    <p:set>
                                      <p:cBhvr>
                                        <p:cTn id="80" dur="1" fill="hold">
                                          <p:stCondLst>
                                            <p:cond delay="0"/>
                                          </p:stCondLst>
                                        </p:cTn>
                                        <p:tgtEl>
                                          <p:spTgt spid="12"/>
                                        </p:tgtEl>
                                        <p:attrNameLst>
                                          <p:attrName>style.visibility</p:attrName>
                                        </p:attrNameLst>
                                      </p:cBhvr>
                                      <p:to>
                                        <p:strVal val="visible"/>
                                      </p:to>
                                    </p:set>
                                    <p:anim calcmode="lin" valueType="num">
                                      <p:cBhvr>
                                        <p:cTn id="81" dur="1000" fill="hold"/>
                                        <p:tgtEl>
                                          <p:spTgt spid="12"/>
                                        </p:tgtEl>
                                        <p:attrNameLst>
                                          <p:attrName>ppt_w</p:attrName>
                                        </p:attrNameLst>
                                      </p:cBhvr>
                                      <p:tavLst>
                                        <p:tav tm="0">
                                          <p:val>
                                            <p:fltVal val="0"/>
                                          </p:val>
                                        </p:tav>
                                        <p:tav tm="100000">
                                          <p:val>
                                            <p:strVal val="#ppt_w"/>
                                          </p:val>
                                        </p:tav>
                                      </p:tavLst>
                                    </p:anim>
                                    <p:anim calcmode="lin" valueType="num">
                                      <p:cBhvr>
                                        <p:cTn id="82" dur="1000" fill="hold"/>
                                        <p:tgtEl>
                                          <p:spTgt spid="12"/>
                                        </p:tgtEl>
                                        <p:attrNameLst>
                                          <p:attrName>ppt_h</p:attrName>
                                        </p:attrNameLst>
                                      </p:cBhvr>
                                      <p:tavLst>
                                        <p:tav tm="0">
                                          <p:val>
                                            <p:fltVal val="0"/>
                                          </p:val>
                                        </p:tav>
                                        <p:tav tm="100000">
                                          <p:val>
                                            <p:strVal val="#ppt_h"/>
                                          </p:val>
                                        </p:tav>
                                      </p:tavLst>
                                    </p:anim>
                                    <p:anim calcmode="lin" valueType="num">
                                      <p:cBhvr>
                                        <p:cTn id="83" dur="1000" fill="hold"/>
                                        <p:tgtEl>
                                          <p:spTgt spid="12"/>
                                        </p:tgtEl>
                                        <p:attrNameLst>
                                          <p:attrName>style.rotation</p:attrName>
                                        </p:attrNameLst>
                                      </p:cBhvr>
                                      <p:tavLst>
                                        <p:tav tm="0">
                                          <p:val>
                                            <p:fltVal val="90"/>
                                          </p:val>
                                        </p:tav>
                                        <p:tav tm="100000">
                                          <p:val>
                                            <p:fltVal val="0"/>
                                          </p:val>
                                        </p:tav>
                                      </p:tavLst>
                                    </p:anim>
                                    <p:animEffect transition="in" filter="fade">
                                      <p:cBhvr>
                                        <p:cTn id="84" dur="1000"/>
                                        <p:tgtEl>
                                          <p:spTgt spid="12"/>
                                        </p:tgtEl>
                                      </p:cBhvr>
                                    </p:animEffect>
                                  </p:childTnLst>
                                </p:cTn>
                              </p:par>
                            </p:childTnLst>
                          </p:cTn>
                        </p:par>
                      </p:childTnLst>
                    </p:cTn>
                  </p:par>
                  <p:par>
                    <p:cTn id="85" fill="hold">
                      <p:stCondLst>
                        <p:cond delay="indefinite"/>
                      </p:stCondLst>
                      <p:childTnLst>
                        <p:par>
                          <p:cTn id="86" fill="hold">
                            <p:stCondLst>
                              <p:cond delay="0"/>
                            </p:stCondLst>
                            <p:childTnLst>
                              <p:par>
                                <p:cTn id="87" presetID="39" presetClass="entr" presetSubtype="0" accel="100000" fill="hold" grpId="0" nodeType="clickEffect">
                                  <p:stCondLst>
                                    <p:cond delay="0"/>
                                  </p:stCondLst>
                                  <p:iterate type="wd">
                                    <p:tmPct val="10000"/>
                                  </p:iterate>
                                  <p:childTnLst>
                                    <p:set>
                                      <p:cBhvr>
                                        <p:cTn id="88" dur="1" fill="hold">
                                          <p:stCondLst>
                                            <p:cond delay="0"/>
                                          </p:stCondLst>
                                        </p:cTn>
                                        <p:tgtEl>
                                          <p:spTgt spid="1027"/>
                                        </p:tgtEl>
                                        <p:attrNameLst>
                                          <p:attrName>style.visibility</p:attrName>
                                        </p:attrNameLst>
                                      </p:cBhvr>
                                      <p:to>
                                        <p:strVal val="visible"/>
                                      </p:to>
                                    </p:set>
                                    <p:anim calcmode="lin" valueType="num">
                                      <p:cBhvr>
                                        <p:cTn id="89" dur="500" fill="hold"/>
                                        <p:tgtEl>
                                          <p:spTgt spid="1027"/>
                                        </p:tgtEl>
                                        <p:attrNameLst>
                                          <p:attrName>ppt_h</p:attrName>
                                        </p:attrNameLst>
                                      </p:cBhvr>
                                      <p:tavLst>
                                        <p:tav tm="0">
                                          <p:val>
                                            <p:strVal val="#ppt_h/20"/>
                                          </p:val>
                                        </p:tav>
                                        <p:tav tm="50000">
                                          <p:val>
                                            <p:strVal val="#ppt_h/20"/>
                                          </p:val>
                                        </p:tav>
                                        <p:tav tm="100000">
                                          <p:val>
                                            <p:strVal val="#ppt_h"/>
                                          </p:val>
                                        </p:tav>
                                      </p:tavLst>
                                    </p:anim>
                                    <p:anim calcmode="lin" valueType="num">
                                      <p:cBhvr>
                                        <p:cTn id="90" dur="500" fill="hold"/>
                                        <p:tgtEl>
                                          <p:spTgt spid="1027"/>
                                        </p:tgtEl>
                                        <p:attrNameLst>
                                          <p:attrName>ppt_w</p:attrName>
                                        </p:attrNameLst>
                                      </p:cBhvr>
                                      <p:tavLst>
                                        <p:tav tm="0">
                                          <p:val>
                                            <p:strVal val="#ppt_w+.3"/>
                                          </p:val>
                                        </p:tav>
                                        <p:tav tm="50000">
                                          <p:val>
                                            <p:strVal val="#ppt_w+.3"/>
                                          </p:val>
                                        </p:tav>
                                        <p:tav tm="100000">
                                          <p:val>
                                            <p:strVal val="#ppt_w"/>
                                          </p:val>
                                        </p:tav>
                                      </p:tavLst>
                                    </p:anim>
                                    <p:anim calcmode="lin" valueType="num">
                                      <p:cBhvr>
                                        <p:cTn id="91" dur="500" fill="hold"/>
                                        <p:tgtEl>
                                          <p:spTgt spid="1027"/>
                                        </p:tgtEl>
                                        <p:attrNameLst>
                                          <p:attrName>ppt_x</p:attrName>
                                        </p:attrNameLst>
                                      </p:cBhvr>
                                      <p:tavLst>
                                        <p:tav tm="0">
                                          <p:val>
                                            <p:strVal val="#ppt_x-.3"/>
                                          </p:val>
                                        </p:tav>
                                        <p:tav tm="50000">
                                          <p:val>
                                            <p:strVal val="#ppt_x"/>
                                          </p:val>
                                        </p:tav>
                                        <p:tav tm="100000">
                                          <p:val>
                                            <p:strVal val="#ppt_x"/>
                                          </p:val>
                                        </p:tav>
                                      </p:tavLst>
                                    </p:anim>
                                    <p:anim calcmode="lin" valueType="num">
                                      <p:cBhvr>
                                        <p:cTn id="92" dur="500" fill="hold"/>
                                        <p:tgtEl>
                                          <p:spTgt spid="1027"/>
                                        </p:tgtEl>
                                        <p:attrNameLst>
                                          <p:attrName>ppt_y</p:attrName>
                                        </p:attrNameLst>
                                      </p:cBhvr>
                                      <p:tavLst>
                                        <p:tav tm="0">
                                          <p:val>
                                            <p:strVal val="#ppt_y"/>
                                          </p:val>
                                        </p:tav>
                                        <p:tav tm="100000">
                                          <p:val>
                                            <p:strVal val="#ppt_y"/>
                                          </p:val>
                                        </p:tav>
                                      </p:tavLst>
                                    </p:anim>
                                  </p:childTnLst>
                                </p:cTn>
                              </p:par>
                            </p:childTnLst>
                          </p:cTn>
                        </p:par>
                        <p:par>
                          <p:cTn id="93" fill="hold">
                            <p:stCondLst>
                              <p:cond delay="1500"/>
                            </p:stCondLst>
                            <p:childTnLst>
                              <p:par>
                                <p:cTn id="94" presetID="50" presetClass="entr" presetSubtype="0" decel="100000" fill="hold" grpId="0"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1000" fill="hold"/>
                                        <p:tgtEl>
                                          <p:spTgt spid="17"/>
                                        </p:tgtEl>
                                        <p:attrNameLst>
                                          <p:attrName>ppt_w</p:attrName>
                                        </p:attrNameLst>
                                      </p:cBhvr>
                                      <p:tavLst>
                                        <p:tav tm="0">
                                          <p:val>
                                            <p:strVal val="#ppt_w+.3"/>
                                          </p:val>
                                        </p:tav>
                                        <p:tav tm="100000">
                                          <p:val>
                                            <p:strVal val="#ppt_w"/>
                                          </p:val>
                                        </p:tav>
                                      </p:tavLst>
                                    </p:anim>
                                    <p:anim calcmode="lin" valueType="num">
                                      <p:cBhvr>
                                        <p:cTn id="97" dur="1000" fill="hold"/>
                                        <p:tgtEl>
                                          <p:spTgt spid="17"/>
                                        </p:tgtEl>
                                        <p:attrNameLst>
                                          <p:attrName>ppt_h</p:attrName>
                                        </p:attrNameLst>
                                      </p:cBhvr>
                                      <p:tavLst>
                                        <p:tav tm="0">
                                          <p:val>
                                            <p:strVal val="#ppt_h"/>
                                          </p:val>
                                        </p:tav>
                                        <p:tav tm="100000">
                                          <p:val>
                                            <p:strVal val="#ppt_h"/>
                                          </p:val>
                                        </p:tav>
                                      </p:tavLst>
                                    </p:anim>
                                    <p:animEffect transition="in" filter="fade">
                                      <p:cBhvr>
                                        <p:cTn id="9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027"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مستطيل 1"/>
          <p:cNvSpPr/>
          <p:nvPr/>
        </p:nvSpPr>
        <p:spPr>
          <a:xfrm>
            <a:off x="1857356" y="285728"/>
            <a:ext cx="6715140" cy="400110"/>
          </a:xfrm>
          <a:prstGeom prst="rect">
            <a:avLst/>
          </a:prstGeom>
        </p:spPr>
        <p:txBody>
          <a:bodyPr wrap="square">
            <a:spAutoFit/>
          </a:bodyPr>
          <a:lstStyle/>
          <a:p>
            <a:r>
              <a:rPr lang="ar-SA" sz="2000" dirty="0" smtClean="0">
                <a:solidFill>
                  <a:srgbClr val="C00000"/>
                </a:solidFill>
                <a:cs typeface="PT Bold Heading" pitchFamily="2" charset="-78"/>
              </a:rPr>
              <a:t>ما اتجاه القوة عندما ينقل الرجل الكرة من النقطة </a:t>
            </a:r>
            <a:r>
              <a:rPr lang="en-US" sz="2000" dirty="0" smtClean="0">
                <a:solidFill>
                  <a:srgbClr val="C00000"/>
                </a:solidFill>
                <a:cs typeface="PT Bold Heading" pitchFamily="2" charset="-78"/>
              </a:rPr>
              <a:t>B</a:t>
            </a:r>
            <a:r>
              <a:rPr lang="ar-SA" sz="2000" dirty="0" smtClean="0">
                <a:solidFill>
                  <a:srgbClr val="C00000"/>
                </a:solidFill>
                <a:cs typeface="PT Bold Heading" pitchFamily="2" charset="-78"/>
              </a:rPr>
              <a:t> إلى النقطة </a:t>
            </a:r>
            <a:r>
              <a:rPr lang="en-US" sz="2000" dirty="0" smtClean="0">
                <a:solidFill>
                  <a:srgbClr val="C00000"/>
                </a:solidFill>
                <a:cs typeface="PT Bold Heading" pitchFamily="2" charset="-78"/>
              </a:rPr>
              <a:t>A</a:t>
            </a:r>
            <a:r>
              <a:rPr lang="ar-SA" sz="2000" dirty="0" smtClean="0">
                <a:solidFill>
                  <a:srgbClr val="C00000"/>
                </a:solidFill>
                <a:cs typeface="PT Bold Heading" pitchFamily="2" charset="-78"/>
              </a:rPr>
              <a:t> ؟ </a:t>
            </a:r>
            <a:endParaRPr lang="ar-SA" sz="2000" dirty="0">
              <a:solidFill>
                <a:srgbClr val="C00000"/>
              </a:solidFill>
              <a:cs typeface="PT Bold Heading" pitchFamily="2" charset="-78"/>
            </a:endParaRPr>
          </a:p>
        </p:txBody>
      </p:sp>
      <p:sp>
        <p:nvSpPr>
          <p:cNvPr id="4" name="مربع نص 3"/>
          <p:cNvSpPr txBox="1"/>
          <p:nvPr/>
        </p:nvSpPr>
        <p:spPr>
          <a:xfrm>
            <a:off x="1285852" y="714356"/>
            <a:ext cx="7143800" cy="707886"/>
          </a:xfrm>
          <a:prstGeom prst="rect">
            <a:avLst/>
          </a:prstGeom>
          <a:noFill/>
        </p:spPr>
        <p:txBody>
          <a:bodyPr wrap="square" rtlCol="1">
            <a:spAutoFit/>
          </a:bodyPr>
          <a:lstStyle/>
          <a:p>
            <a:r>
              <a:rPr lang="ar-SA" sz="2000" dirty="0" smtClean="0">
                <a:cs typeface="PT Bold Heading" pitchFamily="2" charset="-78"/>
              </a:rPr>
              <a:t>اتجاه القوة إلى الأعلى ، لأنه لو لم يؤثر عليها بقوة إلى الأعلى ، لسقطت الكرة بسبب قوة الجاذبية إلى الأرض ولتجاوزت النقطة </a:t>
            </a:r>
            <a:r>
              <a:rPr lang="en-US" sz="2000" dirty="0" smtClean="0">
                <a:cs typeface="PT Bold Heading" pitchFamily="2" charset="-78"/>
              </a:rPr>
              <a:t>A</a:t>
            </a:r>
            <a:r>
              <a:rPr lang="ar-SA" sz="2000" dirty="0" smtClean="0">
                <a:cs typeface="PT Bold Heading" pitchFamily="2" charset="-78"/>
              </a:rPr>
              <a:t> . </a:t>
            </a:r>
            <a:endParaRPr lang="en-US" sz="2000" dirty="0" smtClean="0">
              <a:cs typeface="PT Bold Heading" pitchFamily="2" charset="-78"/>
            </a:endParaRPr>
          </a:p>
        </p:txBody>
      </p:sp>
      <p:sp>
        <p:nvSpPr>
          <p:cNvPr id="5" name="مستطيل 4"/>
          <p:cNvSpPr/>
          <p:nvPr/>
        </p:nvSpPr>
        <p:spPr>
          <a:xfrm>
            <a:off x="5500694" y="1714488"/>
            <a:ext cx="3057247" cy="400110"/>
          </a:xfrm>
          <a:prstGeom prst="rect">
            <a:avLst/>
          </a:prstGeom>
        </p:spPr>
        <p:txBody>
          <a:bodyPr wrap="none">
            <a:spAutoFit/>
          </a:bodyPr>
          <a:lstStyle/>
          <a:p>
            <a:r>
              <a:rPr lang="ar-SA" sz="2000" dirty="0" smtClean="0">
                <a:solidFill>
                  <a:srgbClr val="C00000"/>
                </a:solidFill>
                <a:cs typeface="PT Bold Heading" pitchFamily="2" charset="-78"/>
              </a:rPr>
              <a:t>ما اتجاه الإزاحة في هذه الحالة ؟ </a:t>
            </a:r>
            <a:endParaRPr lang="ar-SA" sz="2000" dirty="0">
              <a:solidFill>
                <a:srgbClr val="C00000"/>
              </a:solidFill>
              <a:cs typeface="PT Bold Heading" pitchFamily="2" charset="-78"/>
            </a:endParaRPr>
          </a:p>
        </p:txBody>
      </p:sp>
      <p:sp>
        <p:nvSpPr>
          <p:cNvPr id="6" name="مستطيل 5"/>
          <p:cNvSpPr/>
          <p:nvPr/>
        </p:nvSpPr>
        <p:spPr>
          <a:xfrm>
            <a:off x="4643438" y="2143116"/>
            <a:ext cx="3834704" cy="400110"/>
          </a:xfrm>
          <a:prstGeom prst="rect">
            <a:avLst/>
          </a:prstGeom>
        </p:spPr>
        <p:txBody>
          <a:bodyPr wrap="none">
            <a:spAutoFit/>
          </a:bodyPr>
          <a:lstStyle/>
          <a:p>
            <a:r>
              <a:rPr lang="ar-SA" sz="2000" dirty="0" smtClean="0">
                <a:cs typeface="PT Bold Heading" pitchFamily="2" charset="-78"/>
              </a:rPr>
              <a:t>إلى الأسفل من النقطة </a:t>
            </a:r>
            <a:r>
              <a:rPr lang="en-US" sz="2000" dirty="0" smtClean="0">
                <a:cs typeface="PT Bold Heading" pitchFamily="2" charset="-78"/>
              </a:rPr>
              <a:t>B</a:t>
            </a:r>
            <a:r>
              <a:rPr lang="ar-SA" sz="2000" dirty="0" smtClean="0">
                <a:cs typeface="PT Bold Heading" pitchFamily="2" charset="-78"/>
              </a:rPr>
              <a:t> إلى النقطة </a:t>
            </a:r>
            <a:r>
              <a:rPr lang="en-US" sz="2000" dirty="0" smtClean="0">
                <a:cs typeface="PT Bold Heading" pitchFamily="2" charset="-78"/>
              </a:rPr>
              <a:t>A</a:t>
            </a:r>
            <a:r>
              <a:rPr lang="ar-SA" sz="2000" dirty="0" smtClean="0">
                <a:cs typeface="PT Bold Heading" pitchFamily="2" charset="-78"/>
              </a:rPr>
              <a:t>  . </a:t>
            </a:r>
            <a:endParaRPr lang="ar-SA" sz="2000" dirty="0">
              <a:cs typeface="PT Bold Heading" pitchFamily="2" charset="-78"/>
            </a:endParaRPr>
          </a:p>
        </p:txBody>
      </p:sp>
      <p:sp>
        <p:nvSpPr>
          <p:cNvPr id="7" name="مستطيل 6"/>
          <p:cNvSpPr/>
          <p:nvPr/>
        </p:nvSpPr>
        <p:spPr>
          <a:xfrm>
            <a:off x="2928926" y="2928934"/>
            <a:ext cx="5615640" cy="400110"/>
          </a:xfrm>
          <a:prstGeom prst="rect">
            <a:avLst/>
          </a:prstGeom>
        </p:spPr>
        <p:txBody>
          <a:bodyPr wrap="none">
            <a:spAutoFit/>
          </a:bodyPr>
          <a:lstStyle/>
          <a:p>
            <a:r>
              <a:rPr lang="ar-SA" sz="2000" dirty="0" smtClean="0">
                <a:solidFill>
                  <a:srgbClr val="C00000"/>
                </a:solidFill>
                <a:cs typeface="PT Bold Heading" pitchFamily="2" charset="-78"/>
              </a:rPr>
              <a:t>إذا هل سيكون الشغل المبذول على الكرة موجبا أم سالبا ؟ </a:t>
            </a:r>
            <a:endParaRPr lang="ar-SA" sz="2000" dirty="0">
              <a:solidFill>
                <a:srgbClr val="C00000"/>
              </a:solidFill>
              <a:cs typeface="PT Bold Heading" pitchFamily="2" charset="-78"/>
            </a:endParaRPr>
          </a:p>
        </p:txBody>
      </p:sp>
      <p:sp>
        <p:nvSpPr>
          <p:cNvPr id="8" name="مستطيل 7"/>
          <p:cNvSpPr/>
          <p:nvPr/>
        </p:nvSpPr>
        <p:spPr>
          <a:xfrm>
            <a:off x="3000364" y="3357562"/>
            <a:ext cx="5503430" cy="400110"/>
          </a:xfrm>
          <a:prstGeom prst="rect">
            <a:avLst/>
          </a:prstGeom>
        </p:spPr>
        <p:txBody>
          <a:bodyPr wrap="none">
            <a:spAutoFit/>
          </a:bodyPr>
          <a:lstStyle/>
          <a:p>
            <a:r>
              <a:rPr lang="ar-SA" sz="2000" dirty="0" smtClean="0">
                <a:cs typeface="PT Bold Heading" pitchFamily="2" charset="-78"/>
              </a:rPr>
              <a:t>سيكون الشغل سالب لأن اتجاه القوة يعاكس اتجاه الإزاحة .</a:t>
            </a:r>
            <a:endParaRPr lang="ar-SA" sz="2000" dirty="0">
              <a:cs typeface="PT Bold Heading" pitchFamily="2" charset="-78"/>
            </a:endParaRPr>
          </a:p>
        </p:txBody>
      </p:sp>
      <p:sp>
        <p:nvSpPr>
          <p:cNvPr id="9" name="مستطيل 8"/>
          <p:cNvSpPr/>
          <p:nvPr/>
        </p:nvSpPr>
        <p:spPr>
          <a:xfrm>
            <a:off x="857224" y="4071942"/>
            <a:ext cx="7643834" cy="400110"/>
          </a:xfrm>
          <a:prstGeom prst="rect">
            <a:avLst/>
          </a:prstGeom>
        </p:spPr>
        <p:txBody>
          <a:bodyPr wrap="square">
            <a:spAutoFit/>
          </a:bodyPr>
          <a:lstStyle/>
          <a:p>
            <a:r>
              <a:rPr lang="ar-SA" sz="2000" dirty="0" smtClean="0">
                <a:solidFill>
                  <a:srgbClr val="C00000"/>
                </a:solidFill>
                <a:cs typeface="PT Bold Heading" pitchFamily="2" charset="-78"/>
              </a:rPr>
              <a:t>ماذا لو ترك الرجل الكرة لتسقط من النقطة </a:t>
            </a:r>
            <a:r>
              <a:rPr lang="en-US" sz="2000" dirty="0" smtClean="0">
                <a:solidFill>
                  <a:srgbClr val="C00000"/>
                </a:solidFill>
                <a:cs typeface="PT Bold Heading" pitchFamily="2" charset="-78"/>
              </a:rPr>
              <a:t>B</a:t>
            </a:r>
            <a:r>
              <a:rPr lang="ar-SA" sz="2000" dirty="0" smtClean="0">
                <a:solidFill>
                  <a:srgbClr val="C00000"/>
                </a:solidFill>
                <a:cs typeface="PT Bold Heading" pitchFamily="2" charset="-78"/>
              </a:rPr>
              <a:t> إلى الأرض ، ماذا يحدث للكرة ؟ </a:t>
            </a:r>
            <a:endParaRPr lang="ar-SA" sz="2000" dirty="0">
              <a:solidFill>
                <a:srgbClr val="C00000"/>
              </a:solidFill>
              <a:cs typeface="PT Bold Heading" pitchFamily="2" charset="-78"/>
            </a:endParaRPr>
          </a:p>
        </p:txBody>
      </p:sp>
      <p:sp>
        <p:nvSpPr>
          <p:cNvPr id="10" name="مستطيل 9"/>
          <p:cNvSpPr/>
          <p:nvPr/>
        </p:nvSpPr>
        <p:spPr>
          <a:xfrm>
            <a:off x="1357290" y="4572008"/>
            <a:ext cx="7072330" cy="1015663"/>
          </a:xfrm>
          <a:prstGeom prst="rect">
            <a:avLst/>
          </a:prstGeom>
        </p:spPr>
        <p:txBody>
          <a:bodyPr wrap="square">
            <a:spAutoFit/>
          </a:bodyPr>
          <a:lstStyle/>
          <a:p>
            <a:pPr algn="justLow"/>
            <a:r>
              <a:rPr lang="ar-SA" sz="2000" dirty="0" smtClean="0">
                <a:cs typeface="PT Bold Heading" pitchFamily="2" charset="-78"/>
              </a:rPr>
              <a:t>إذا زال تأثير الشغل المبذول على الكرة  فإنّها ستتحرك من المناطق ذات طاقة وضع مرتفعة إلى المناطق ذات طاقة وضع منخفضة ، حتى يصبح الفرق في طاقة الوضع مساويا للصفر </a:t>
            </a:r>
            <a:endParaRPr lang="ar-SA" sz="2000" dirty="0">
              <a:cs typeface="PT Bold Heading" pitchFamily="2" charset="-78"/>
            </a:endParaRPr>
          </a:p>
        </p:txBody>
      </p:sp>
      <p:pic>
        <p:nvPicPr>
          <p:cNvPr id="11" name="صورة 1"/>
          <p:cNvPicPr>
            <a:picLocks noChangeAspect="1" noChangeArrowheads="1"/>
          </p:cNvPicPr>
          <p:nvPr/>
        </p:nvPicPr>
        <p:blipFill>
          <a:blip r:embed="rId3"/>
          <a:srcRect l="15640" r="6517" b="16971"/>
          <a:stretch>
            <a:fillRect/>
          </a:stretch>
        </p:blipFill>
        <p:spPr bwMode="auto">
          <a:xfrm>
            <a:off x="500034" y="1357298"/>
            <a:ext cx="2249080" cy="2214578"/>
          </a:xfrm>
          <a:prstGeom prst="rect">
            <a:avLst/>
          </a:prstGeom>
          <a:noFill/>
          <a:ln w="9525">
            <a:noFill/>
            <a:miter lim="800000"/>
            <a:headEnd/>
            <a:tailEnd/>
          </a:ln>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grpId="0" nodeType="click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360"/>
                                          </p:val>
                                        </p:tav>
                                        <p:tav tm="100000">
                                          <p:val>
                                            <p:fltVal val="0"/>
                                          </p:val>
                                        </p:tav>
                                      </p:tavLst>
                                    </p:anim>
                                    <p:animEffect transition="in" filter="fade">
                                      <p:cBhvr>
                                        <p:cTn id="19" dur="500"/>
                                        <p:tgtEl>
                                          <p:spTgt spid="4"/>
                                        </p:tgtEl>
                                      </p:cBhvr>
                                    </p:animEffect>
                                  </p:childTnLst>
                                </p:cTn>
                              </p:par>
                            </p:childTnLst>
                          </p:cTn>
                        </p:par>
                        <p:par>
                          <p:cTn id="20" fill="hold">
                            <p:stCondLst>
                              <p:cond delay="1700"/>
                            </p:stCondLst>
                            <p:childTnLst>
                              <p:par>
                                <p:cTn id="21" presetID="54" presetClass="entr" presetSubtype="0" accel="10000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0.05"/>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anim calcmode="lin" valueType="num">
                                      <p:cBhvr>
                                        <p:cTn id="25" dur="500" fill="hold"/>
                                        <p:tgtEl>
                                          <p:spTgt spid="5"/>
                                        </p:tgtEl>
                                        <p:attrNameLst>
                                          <p:attrName>ppt_x</p:attrName>
                                        </p:attrNameLst>
                                      </p:cBhvr>
                                      <p:tavLst>
                                        <p:tav tm="0">
                                          <p:val>
                                            <p:strVal val="#ppt_x-.2"/>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Scale>
                                      <p:cBhvr>
                                        <p:cTn id="3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gtEl>
                                        <p:attrNameLst>
                                          <p:attrName>ppt_x</p:attrName>
                                          <p:attrName>ppt_y</p:attrName>
                                        </p:attrNameLst>
                                      </p:cBhvr>
                                    </p:animMotion>
                                    <p:animEffect transition="in" filter="fade">
                                      <p:cBhvr>
                                        <p:cTn id="34" dur="1000"/>
                                        <p:tgtEl>
                                          <p:spTgt spid="6"/>
                                        </p:tgtEl>
                                      </p:cBhvr>
                                    </p:animEffect>
                                  </p:childTnLst>
                                </p:cTn>
                              </p:par>
                            </p:childTnLst>
                          </p:cTn>
                        </p:par>
                        <p:par>
                          <p:cTn id="35" fill="hold">
                            <p:stCondLst>
                              <p:cond delay="1000"/>
                            </p:stCondLst>
                            <p:childTnLst>
                              <p:par>
                                <p:cTn id="36" presetID="40" presetClass="entr" presetSubtype="0" fill="hold" grpId="0" nodeType="afterEffect">
                                  <p:stCondLst>
                                    <p:cond delay="0"/>
                                  </p:stCondLst>
                                  <p:iterate type="wd">
                                    <p:tmPct val="10000"/>
                                  </p:iterate>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1"/>
                                          </p:val>
                                        </p:tav>
                                        <p:tav tm="100000">
                                          <p:val>
                                            <p:strVal val="#ppt_x"/>
                                          </p:val>
                                        </p:tav>
                                      </p:tavLst>
                                    </p:anim>
                                    <p:anim calcmode="lin" valueType="num">
                                      <p:cBhvr>
                                        <p:cTn id="4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8"/>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3" presetClass="entr" presetSubtype="16" fill="hold" grpId="0" nodeType="afterEffect">
                                  <p:stCondLst>
                                    <p:cond delay="0"/>
                                  </p:stCondLst>
                                  <p:iterate type="wd">
                                    <p:tmPct val="10000"/>
                                  </p:iterate>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5" presetClass="entr" presetSubtype="0" fill="hold" grpId="0" nodeType="clickEffect">
                                  <p:stCondLst>
                                    <p:cond delay="0"/>
                                  </p:stCondLst>
                                  <p:iterate type="wd">
                                    <p:tmPct val="10000"/>
                                  </p:iterate>
                                  <p:childTnLst>
                                    <p:set>
                                      <p:cBhvr>
                                        <p:cTn id="57" dur="1" fill="hold">
                                          <p:stCondLst>
                                            <p:cond delay="0"/>
                                          </p:stCondLst>
                                        </p:cTn>
                                        <p:tgtEl>
                                          <p:spTgt spid="10"/>
                                        </p:tgtEl>
                                        <p:attrNameLst>
                                          <p:attrName>style.visibility</p:attrName>
                                        </p:attrNameLst>
                                      </p:cBhvr>
                                      <p:to>
                                        <p:strVal val="visible"/>
                                      </p:to>
                                    </p:set>
                                    <p:anim calcmode="lin" valueType="num">
                                      <p:cBhvr>
                                        <p:cTn id="58" dur="1000" fill="hold"/>
                                        <p:tgtEl>
                                          <p:spTgt spid="10"/>
                                        </p:tgtEl>
                                        <p:attrNameLst>
                                          <p:attrName>ppt_w</p:attrName>
                                        </p:attrNameLst>
                                      </p:cBhvr>
                                      <p:tavLst>
                                        <p:tav tm="0">
                                          <p:val>
                                            <p:fltVal val="0"/>
                                          </p:val>
                                        </p:tav>
                                        <p:tav tm="100000">
                                          <p:val>
                                            <p:strVal val="#ppt_w"/>
                                          </p:val>
                                        </p:tav>
                                      </p:tavLst>
                                    </p:anim>
                                    <p:anim calcmode="lin" valueType="num">
                                      <p:cBhvr>
                                        <p:cTn id="59" dur="1000" fill="hold"/>
                                        <p:tgtEl>
                                          <p:spTgt spid="10"/>
                                        </p:tgtEl>
                                        <p:attrNameLst>
                                          <p:attrName>ppt_h</p:attrName>
                                        </p:attrNameLst>
                                      </p:cBhvr>
                                      <p:tavLst>
                                        <p:tav tm="0">
                                          <p:val>
                                            <p:fltVal val="0"/>
                                          </p:val>
                                        </p:tav>
                                        <p:tav tm="100000">
                                          <p:val>
                                            <p:strVal val="#ppt_h"/>
                                          </p:val>
                                        </p:tav>
                                      </p:tavLst>
                                    </p:anim>
                                    <p:anim calcmode="lin" valueType="num">
                                      <p:cBhvr>
                                        <p:cTn id="6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4337" name="صورة 4"/>
          <p:cNvPicPr>
            <a:picLocks noChangeAspect="1" noChangeArrowheads="1"/>
          </p:cNvPicPr>
          <p:nvPr/>
        </p:nvPicPr>
        <p:blipFill>
          <a:blip r:embed="rId3"/>
          <a:srcRect l="15785" r="16615"/>
          <a:stretch>
            <a:fillRect/>
          </a:stretch>
        </p:blipFill>
        <p:spPr bwMode="auto">
          <a:xfrm>
            <a:off x="357158" y="214290"/>
            <a:ext cx="1928826" cy="3214710"/>
          </a:xfrm>
          <a:prstGeom prst="rect">
            <a:avLst/>
          </a:prstGeom>
          <a:noFill/>
          <a:ln w="9525">
            <a:solidFill>
              <a:schemeClr val="accent1"/>
            </a:solidFill>
            <a:miter lim="800000"/>
            <a:headEnd/>
            <a:tailEnd/>
          </a:ln>
        </p:spPr>
      </p:pic>
      <p:sp>
        <p:nvSpPr>
          <p:cNvPr id="3" name="مستطيل 2"/>
          <p:cNvSpPr/>
          <p:nvPr/>
        </p:nvSpPr>
        <p:spPr>
          <a:xfrm>
            <a:off x="2500298" y="228576"/>
            <a:ext cx="6286512" cy="707886"/>
          </a:xfrm>
          <a:prstGeom prst="rect">
            <a:avLst/>
          </a:prstGeom>
        </p:spPr>
        <p:txBody>
          <a:bodyPr wrap="square">
            <a:spAutoFit/>
          </a:bodyPr>
          <a:lstStyle/>
          <a:p>
            <a:pPr algn="justLow"/>
            <a:r>
              <a:rPr lang="ar-SA" sz="2000" dirty="0" smtClean="0">
                <a:solidFill>
                  <a:srgbClr val="C00000"/>
                </a:solidFill>
                <a:cs typeface="PT Bold Heading" pitchFamily="2" charset="-78"/>
              </a:rPr>
              <a:t>ماذا تحتاج الشحنة الموجبة ( شحنة الاختبار ) لإبعادها عن الشحنة السالبة من النقطة </a:t>
            </a:r>
            <a:r>
              <a:rPr lang="en-US" sz="2000" dirty="0" smtClean="0">
                <a:solidFill>
                  <a:srgbClr val="C00000"/>
                </a:solidFill>
                <a:cs typeface="PT Bold Heading" pitchFamily="2" charset="-78"/>
              </a:rPr>
              <a:t>A</a:t>
            </a:r>
            <a:r>
              <a:rPr lang="ar-SA" sz="2000" dirty="0" smtClean="0">
                <a:solidFill>
                  <a:srgbClr val="C00000"/>
                </a:solidFill>
                <a:cs typeface="PT Bold Heading" pitchFamily="2" charset="-78"/>
              </a:rPr>
              <a:t>  إلى النقطة </a:t>
            </a:r>
            <a:r>
              <a:rPr lang="en-US" sz="2000" dirty="0" smtClean="0">
                <a:solidFill>
                  <a:srgbClr val="C00000"/>
                </a:solidFill>
                <a:cs typeface="PT Bold Heading" pitchFamily="2" charset="-78"/>
              </a:rPr>
              <a:t>B</a:t>
            </a:r>
            <a:r>
              <a:rPr lang="ar-SA" sz="2000" dirty="0" smtClean="0">
                <a:solidFill>
                  <a:srgbClr val="C00000"/>
                </a:solidFill>
                <a:cs typeface="PT Bold Heading" pitchFamily="2" charset="-78"/>
              </a:rPr>
              <a:t>  ؟ </a:t>
            </a:r>
            <a:endParaRPr lang="ar-SA" sz="2000" dirty="0">
              <a:solidFill>
                <a:srgbClr val="C00000"/>
              </a:solidFill>
              <a:cs typeface="PT Bold Heading" pitchFamily="2" charset="-78"/>
            </a:endParaRPr>
          </a:p>
        </p:txBody>
      </p:sp>
      <p:sp>
        <p:nvSpPr>
          <p:cNvPr id="5" name="مربع نص 4"/>
          <p:cNvSpPr txBox="1"/>
          <p:nvPr/>
        </p:nvSpPr>
        <p:spPr>
          <a:xfrm>
            <a:off x="5900750" y="928670"/>
            <a:ext cx="2857520" cy="400110"/>
          </a:xfrm>
          <a:prstGeom prst="rect">
            <a:avLst/>
          </a:prstGeom>
          <a:noFill/>
        </p:spPr>
        <p:txBody>
          <a:bodyPr wrap="square" rtlCol="1">
            <a:spAutoFit/>
          </a:bodyPr>
          <a:lstStyle/>
          <a:p>
            <a:r>
              <a:rPr lang="ar-SA" sz="2000" dirty="0" smtClean="0">
                <a:cs typeface="PT Bold Heading" pitchFamily="2" charset="-78"/>
              </a:rPr>
              <a:t>تحتاج إلى بذل شغل .</a:t>
            </a:r>
            <a:endParaRPr lang="en-US" sz="2000" dirty="0" smtClean="0">
              <a:cs typeface="PT Bold Heading" pitchFamily="2" charset="-78"/>
            </a:endParaRPr>
          </a:p>
        </p:txBody>
      </p:sp>
      <p:sp>
        <p:nvSpPr>
          <p:cNvPr id="7" name="مربع نص 6"/>
          <p:cNvSpPr txBox="1"/>
          <p:nvPr/>
        </p:nvSpPr>
        <p:spPr>
          <a:xfrm>
            <a:off x="5529270" y="1500174"/>
            <a:ext cx="3214710" cy="400110"/>
          </a:xfrm>
          <a:prstGeom prst="rect">
            <a:avLst/>
          </a:prstGeom>
          <a:noFill/>
        </p:spPr>
        <p:txBody>
          <a:bodyPr wrap="square" rtlCol="1">
            <a:spAutoFit/>
          </a:bodyPr>
          <a:lstStyle/>
          <a:p>
            <a:r>
              <a:rPr lang="ar-SA" sz="2000" dirty="0" smtClean="0">
                <a:solidFill>
                  <a:srgbClr val="C00000"/>
                </a:solidFill>
                <a:cs typeface="PT Bold Heading" pitchFamily="2" charset="-78"/>
              </a:rPr>
              <a:t>ولماذا تحتاج إلى بذل الشغل ؟ </a:t>
            </a:r>
            <a:endParaRPr lang="en-US" sz="2000" dirty="0" smtClean="0">
              <a:solidFill>
                <a:srgbClr val="C00000"/>
              </a:solidFill>
              <a:cs typeface="PT Bold Heading" pitchFamily="2" charset="-78"/>
            </a:endParaRPr>
          </a:p>
        </p:txBody>
      </p:sp>
      <p:sp>
        <p:nvSpPr>
          <p:cNvPr id="8" name="مستطيل 7"/>
          <p:cNvSpPr/>
          <p:nvPr/>
        </p:nvSpPr>
        <p:spPr>
          <a:xfrm>
            <a:off x="3628197" y="1871652"/>
            <a:ext cx="5144357" cy="400110"/>
          </a:xfrm>
          <a:prstGeom prst="rect">
            <a:avLst/>
          </a:prstGeom>
        </p:spPr>
        <p:txBody>
          <a:bodyPr wrap="none">
            <a:spAutoFit/>
          </a:bodyPr>
          <a:lstStyle/>
          <a:p>
            <a:r>
              <a:rPr lang="ar-SA" sz="2000" dirty="0" smtClean="0">
                <a:cs typeface="PT Bold Heading" pitchFamily="2" charset="-78"/>
              </a:rPr>
              <a:t>حتى تتمكن من التغلب على قوة الجذب الكهربائية . </a:t>
            </a:r>
            <a:endParaRPr lang="ar-SA" sz="2000" dirty="0">
              <a:cs typeface="PT Bold Heading" pitchFamily="2" charset="-78"/>
            </a:endParaRPr>
          </a:p>
        </p:txBody>
      </p:sp>
      <p:sp>
        <p:nvSpPr>
          <p:cNvPr id="9" name="مستطيل 8"/>
          <p:cNvSpPr/>
          <p:nvPr/>
        </p:nvSpPr>
        <p:spPr>
          <a:xfrm>
            <a:off x="2571736" y="2357430"/>
            <a:ext cx="6167073" cy="400110"/>
          </a:xfrm>
          <a:prstGeom prst="rect">
            <a:avLst/>
          </a:prstGeom>
        </p:spPr>
        <p:txBody>
          <a:bodyPr wrap="none">
            <a:spAutoFit/>
          </a:bodyPr>
          <a:lstStyle/>
          <a:p>
            <a:r>
              <a:rPr lang="ar-SA" sz="2000" dirty="0" smtClean="0">
                <a:solidFill>
                  <a:srgbClr val="C00000"/>
                </a:solidFill>
                <a:cs typeface="PT Bold Heading" pitchFamily="2" charset="-78"/>
              </a:rPr>
              <a:t>ما اتجاه القوة التي بذلتها للتغلب على قوة الجذب الكهربائية ؟ </a:t>
            </a:r>
            <a:endParaRPr lang="ar-SA" sz="2000" dirty="0">
              <a:solidFill>
                <a:srgbClr val="C00000"/>
              </a:solidFill>
              <a:cs typeface="PT Bold Heading" pitchFamily="2" charset="-78"/>
            </a:endParaRPr>
          </a:p>
        </p:txBody>
      </p:sp>
      <p:sp>
        <p:nvSpPr>
          <p:cNvPr id="10" name="مربع نص 9"/>
          <p:cNvSpPr txBox="1"/>
          <p:nvPr/>
        </p:nvSpPr>
        <p:spPr>
          <a:xfrm>
            <a:off x="6643702" y="2714620"/>
            <a:ext cx="2000264" cy="400110"/>
          </a:xfrm>
          <a:prstGeom prst="rect">
            <a:avLst/>
          </a:prstGeom>
          <a:noFill/>
        </p:spPr>
        <p:txBody>
          <a:bodyPr wrap="square" rtlCol="1">
            <a:spAutoFit/>
          </a:bodyPr>
          <a:lstStyle/>
          <a:p>
            <a:r>
              <a:rPr lang="ar-SA" sz="2000" dirty="0" smtClean="0">
                <a:cs typeface="PT Bold Heading" pitchFamily="2" charset="-78"/>
              </a:rPr>
              <a:t>إلى الأعلى .</a:t>
            </a:r>
            <a:endParaRPr lang="ar-SA" sz="2000" dirty="0">
              <a:cs typeface="PT Bold Heading" pitchFamily="2" charset="-78"/>
            </a:endParaRPr>
          </a:p>
        </p:txBody>
      </p:sp>
      <p:sp>
        <p:nvSpPr>
          <p:cNvPr id="11" name="مستطيل 10"/>
          <p:cNvSpPr/>
          <p:nvPr/>
        </p:nvSpPr>
        <p:spPr>
          <a:xfrm>
            <a:off x="6929458" y="3186112"/>
            <a:ext cx="1765227" cy="400110"/>
          </a:xfrm>
          <a:prstGeom prst="rect">
            <a:avLst/>
          </a:prstGeom>
        </p:spPr>
        <p:txBody>
          <a:bodyPr wrap="none">
            <a:spAutoFit/>
          </a:bodyPr>
          <a:lstStyle/>
          <a:p>
            <a:r>
              <a:rPr lang="ar-SA" sz="2000" dirty="0" smtClean="0">
                <a:solidFill>
                  <a:srgbClr val="C00000"/>
                </a:solidFill>
                <a:cs typeface="PT Bold Heading" pitchFamily="2" charset="-78"/>
              </a:rPr>
              <a:t>ما اتجاه الإزاحة ؟ </a:t>
            </a:r>
            <a:endParaRPr lang="ar-SA" sz="2000" dirty="0">
              <a:solidFill>
                <a:srgbClr val="C00000"/>
              </a:solidFill>
              <a:cs typeface="PT Bold Heading" pitchFamily="2" charset="-78"/>
            </a:endParaRPr>
          </a:p>
        </p:txBody>
      </p:sp>
      <p:sp>
        <p:nvSpPr>
          <p:cNvPr id="13" name="مربع نص 12"/>
          <p:cNvSpPr txBox="1"/>
          <p:nvPr/>
        </p:nvSpPr>
        <p:spPr>
          <a:xfrm>
            <a:off x="3000364" y="3171824"/>
            <a:ext cx="4000528" cy="400110"/>
          </a:xfrm>
          <a:prstGeom prst="rect">
            <a:avLst/>
          </a:prstGeom>
          <a:noFill/>
        </p:spPr>
        <p:txBody>
          <a:bodyPr wrap="square" rtlCol="1">
            <a:spAutoFit/>
          </a:bodyPr>
          <a:lstStyle/>
          <a:p>
            <a:r>
              <a:rPr lang="ar-SA" sz="2000" dirty="0" smtClean="0">
                <a:cs typeface="PT Bold Heading" pitchFamily="2" charset="-78"/>
              </a:rPr>
              <a:t>إلى الأعلى من النقطة </a:t>
            </a:r>
            <a:r>
              <a:rPr lang="en-US" sz="2000" dirty="0" smtClean="0">
                <a:cs typeface="PT Bold Heading" pitchFamily="2" charset="-78"/>
              </a:rPr>
              <a:t>A</a:t>
            </a:r>
            <a:r>
              <a:rPr lang="ar-SA" sz="2000" dirty="0" smtClean="0">
                <a:cs typeface="PT Bold Heading" pitchFamily="2" charset="-78"/>
              </a:rPr>
              <a:t> إلى النقطة </a:t>
            </a:r>
            <a:r>
              <a:rPr lang="en-US" sz="2000" dirty="0" smtClean="0">
                <a:cs typeface="PT Bold Heading" pitchFamily="2" charset="-78"/>
              </a:rPr>
              <a:t>B</a:t>
            </a:r>
            <a:r>
              <a:rPr lang="ar-SA" sz="2000" dirty="0" smtClean="0">
                <a:cs typeface="PT Bold Heading" pitchFamily="2" charset="-78"/>
              </a:rPr>
              <a:t> .  </a:t>
            </a:r>
            <a:endParaRPr lang="en-US" sz="2000" dirty="0" smtClean="0">
              <a:cs typeface="PT Bold Heading" pitchFamily="2" charset="-78"/>
            </a:endParaRPr>
          </a:p>
        </p:txBody>
      </p:sp>
      <p:sp>
        <p:nvSpPr>
          <p:cNvPr id="14" name="مستطيل 13"/>
          <p:cNvSpPr/>
          <p:nvPr/>
        </p:nvSpPr>
        <p:spPr>
          <a:xfrm>
            <a:off x="1214414" y="3714752"/>
            <a:ext cx="7500958" cy="400110"/>
          </a:xfrm>
          <a:prstGeom prst="rect">
            <a:avLst/>
          </a:prstGeom>
        </p:spPr>
        <p:txBody>
          <a:bodyPr wrap="square">
            <a:spAutoFit/>
          </a:bodyPr>
          <a:lstStyle/>
          <a:p>
            <a:r>
              <a:rPr lang="ar-SA" sz="2000" dirty="0" smtClean="0">
                <a:solidFill>
                  <a:srgbClr val="C00000"/>
                </a:solidFill>
                <a:cs typeface="PT Bold Heading" pitchFamily="2" charset="-78"/>
              </a:rPr>
              <a:t>إذا هل سيكون الشغل المبذول على الشحنة الموجبة موجبا أم سالبا ؟</a:t>
            </a:r>
            <a:endParaRPr lang="ar-SA" sz="2000" dirty="0">
              <a:solidFill>
                <a:srgbClr val="C00000"/>
              </a:solidFill>
              <a:cs typeface="PT Bold Heading" pitchFamily="2" charset="-78"/>
            </a:endParaRPr>
          </a:p>
        </p:txBody>
      </p:sp>
      <p:sp>
        <p:nvSpPr>
          <p:cNvPr id="15" name="مستطيل 14"/>
          <p:cNvSpPr/>
          <p:nvPr/>
        </p:nvSpPr>
        <p:spPr>
          <a:xfrm>
            <a:off x="4129086" y="4114804"/>
            <a:ext cx="4549643" cy="400110"/>
          </a:xfrm>
          <a:prstGeom prst="rect">
            <a:avLst/>
          </a:prstGeom>
        </p:spPr>
        <p:txBody>
          <a:bodyPr wrap="none">
            <a:spAutoFit/>
          </a:bodyPr>
          <a:lstStyle/>
          <a:p>
            <a:r>
              <a:rPr lang="ar-SA" sz="2000" dirty="0" smtClean="0">
                <a:cs typeface="PT Bold Heading" pitchFamily="2" charset="-78"/>
              </a:rPr>
              <a:t>موجب لأن اتجاه القوة والإزاحة في نفس الاتجاه . </a:t>
            </a:r>
            <a:endParaRPr lang="ar-SA" sz="2000" dirty="0">
              <a:cs typeface="PT Bold Heading" pitchFamily="2" charset="-78"/>
            </a:endParaRPr>
          </a:p>
        </p:txBody>
      </p:sp>
      <p:sp>
        <p:nvSpPr>
          <p:cNvPr id="17" name="مربع نص 16"/>
          <p:cNvSpPr txBox="1"/>
          <p:nvPr/>
        </p:nvSpPr>
        <p:spPr>
          <a:xfrm>
            <a:off x="3500430" y="4643446"/>
            <a:ext cx="5214974" cy="400110"/>
          </a:xfrm>
          <a:prstGeom prst="rect">
            <a:avLst/>
          </a:prstGeom>
          <a:noFill/>
        </p:spPr>
        <p:txBody>
          <a:bodyPr wrap="square" rtlCol="1">
            <a:spAutoFit/>
          </a:bodyPr>
          <a:lstStyle/>
          <a:p>
            <a:r>
              <a:rPr lang="ar-SA" sz="2000" dirty="0" smtClean="0">
                <a:solidFill>
                  <a:srgbClr val="C00000"/>
                </a:solidFill>
                <a:cs typeface="PT Bold Heading" pitchFamily="2" charset="-78"/>
              </a:rPr>
              <a:t>ماذا يحدث للشغل عند وصول الشحنة للنقطة </a:t>
            </a:r>
            <a:r>
              <a:rPr lang="en-US" sz="2000" dirty="0" smtClean="0">
                <a:solidFill>
                  <a:srgbClr val="C00000"/>
                </a:solidFill>
                <a:cs typeface="PT Bold Heading" pitchFamily="2" charset="-78"/>
              </a:rPr>
              <a:t>B</a:t>
            </a:r>
            <a:r>
              <a:rPr lang="ar-SA" sz="2000" dirty="0" smtClean="0">
                <a:solidFill>
                  <a:srgbClr val="C00000"/>
                </a:solidFill>
                <a:cs typeface="PT Bold Heading" pitchFamily="2" charset="-78"/>
              </a:rPr>
              <a:t> ؟ </a:t>
            </a:r>
            <a:endParaRPr lang="ar-SA" sz="2000" dirty="0">
              <a:solidFill>
                <a:srgbClr val="C00000"/>
              </a:solidFill>
              <a:cs typeface="PT Bold Heading" pitchFamily="2" charset="-78"/>
            </a:endParaRPr>
          </a:p>
        </p:txBody>
      </p:sp>
      <p:sp>
        <p:nvSpPr>
          <p:cNvPr id="19" name="مربع نص 18"/>
          <p:cNvSpPr txBox="1"/>
          <p:nvPr/>
        </p:nvSpPr>
        <p:spPr>
          <a:xfrm>
            <a:off x="428596" y="4986346"/>
            <a:ext cx="8286776" cy="707886"/>
          </a:xfrm>
          <a:prstGeom prst="rect">
            <a:avLst/>
          </a:prstGeom>
          <a:noFill/>
        </p:spPr>
        <p:txBody>
          <a:bodyPr wrap="square" rtlCol="1">
            <a:spAutoFit/>
          </a:bodyPr>
          <a:lstStyle/>
          <a:p>
            <a:r>
              <a:rPr lang="ar-SA" sz="2000" dirty="0" smtClean="0">
                <a:cs typeface="PT Bold Heading" pitchFamily="2" charset="-78"/>
              </a:rPr>
              <a:t>سيتحول الشغل عند النقطة </a:t>
            </a:r>
            <a:r>
              <a:rPr lang="en-US" sz="2000" dirty="0" smtClean="0">
                <a:cs typeface="PT Bold Heading" pitchFamily="2" charset="-78"/>
              </a:rPr>
              <a:t>B</a:t>
            </a:r>
            <a:r>
              <a:rPr lang="ar-SA" sz="2000" dirty="0" smtClean="0">
                <a:cs typeface="PT Bold Heading" pitchFamily="2" charset="-78"/>
              </a:rPr>
              <a:t> إلى طاقة وضع كهربائية ( طاقة كامنة ) في المجموعة المكونة من شحنة الاختبار والشحنة السالبة . </a:t>
            </a:r>
            <a:endParaRPr lang="ar-SA" sz="2000" dirty="0">
              <a:cs typeface="PT Bold Heading" pitchFamily="2" charset="-78"/>
            </a:endParaRPr>
          </a:p>
        </p:txBody>
      </p:sp>
      <p:sp>
        <p:nvSpPr>
          <p:cNvPr id="20" name="مستطيل 19"/>
          <p:cNvSpPr/>
          <p:nvPr/>
        </p:nvSpPr>
        <p:spPr>
          <a:xfrm>
            <a:off x="585758" y="5800740"/>
            <a:ext cx="8001024" cy="846386"/>
          </a:xfrm>
          <a:prstGeom prst="rect">
            <a:avLst/>
          </a:prstGeom>
          <a:solidFill>
            <a:schemeClr val="bg1"/>
          </a:solidFill>
          <a:ln>
            <a:solidFill>
              <a:schemeClr val="accent1"/>
            </a:solidFill>
          </a:ln>
        </p:spPr>
        <p:txBody>
          <a:bodyPr wrap="square">
            <a:spAutoFit/>
          </a:bodyPr>
          <a:lstStyle/>
          <a:p>
            <a:pPr algn="justLow"/>
            <a:endParaRPr lang="ar-SA" sz="700" b="1" u="sng" dirty="0" smtClean="0">
              <a:solidFill>
                <a:srgbClr val="00B050"/>
              </a:solidFill>
              <a:cs typeface="PT Bold Heading" pitchFamily="2" charset="-78"/>
            </a:endParaRPr>
          </a:p>
          <a:p>
            <a:pPr algn="justLow"/>
            <a:r>
              <a:rPr lang="ar-SA" sz="2000" b="1" u="sng" dirty="0" smtClean="0">
                <a:solidFill>
                  <a:srgbClr val="00B050"/>
                </a:solidFill>
                <a:cs typeface="PT Bold Heading" pitchFamily="2" charset="-78"/>
              </a:rPr>
              <a:t>الخلاصة</a:t>
            </a:r>
            <a:r>
              <a:rPr lang="ar-SA" sz="2000" b="1" dirty="0" smtClean="0">
                <a:solidFill>
                  <a:srgbClr val="00B050"/>
                </a:solidFill>
                <a:cs typeface="PT Bold Heading" pitchFamily="2" charset="-78"/>
              </a:rPr>
              <a:t> :  </a:t>
            </a:r>
            <a:r>
              <a:rPr lang="ar-SA" sz="2000" b="1" dirty="0" smtClean="0">
                <a:cs typeface="PT Bold Heading" pitchFamily="2" charset="-78"/>
              </a:rPr>
              <a:t>نُسمي ﻃﺎﻗﺔ اﻟﻮﺿﻊ اﻟﻜﻬﺮﺑﺎﺋﻴﺔ اﻟﺘﻲ ﺗﻤﺘﻠﻜﻬﺎ وﺣﺪة اﻟﺸﺤﻨﺔ </a:t>
            </a:r>
            <a:r>
              <a:rPr lang="ar-SA" sz="2000" b="1" dirty="0" err="1" smtClean="0">
                <a:cs typeface="PT Bold Heading" pitchFamily="2" charset="-78"/>
              </a:rPr>
              <a:t>بـ</a:t>
            </a:r>
            <a:r>
              <a:rPr lang="ar-SA" sz="2000" b="1" dirty="0" smtClean="0">
                <a:cs typeface="PT Bold Heading" pitchFamily="2" charset="-78"/>
              </a:rPr>
              <a:t> : اﻟﺠﻬﺪ اﻟﻜﻬﺮﺑﺎﺋﻲ .</a:t>
            </a:r>
            <a:endParaRPr lang="ar-SA" sz="2000" dirty="0">
              <a:cs typeface="PT Bold Heading" pitchFamily="2" charset="-78"/>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4337"/>
                                        </p:tgtEl>
                                        <p:attrNameLst>
                                          <p:attrName>style.visibility</p:attrName>
                                        </p:attrNameLst>
                                      </p:cBhvr>
                                      <p:to>
                                        <p:strVal val="visible"/>
                                      </p:to>
                                    </p:set>
                                    <p:anim calcmode="lin" valueType="num">
                                      <p:cBhvr>
                                        <p:cTn id="12" dur="500" fill="hold"/>
                                        <p:tgtEl>
                                          <p:spTgt spid="14337"/>
                                        </p:tgtEl>
                                        <p:attrNameLst>
                                          <p:attrName>ppt_w</p:attrName>
                                        </p:attrNameLst>
                                      </p:cBhvr>
                                      <p:tavLst>
                                        <p:tav tm="0">
                                          <p:val>
                                            <p:fltVal val="0"/>
                                          </p:val>
                                        </p:tav>
                                        <p:tav tm="100000">
                                          <p:val>
                                            <p:strVal val="#ppt_w"/>
                                          </p:val>
                                        </p:tav>
                                      </p:tavLst>
                                    </p:anim>
                                    <p:anim calcmode="lin" valueType="num">
                                      <p:cBhvr>
                                        <p:cTn id="13" dur="500" fill="hold"/>
                                        <p:tgtEl>
                                          <p:spTgt spid="14337"/>
                                        </p:tgtEl>
                                        <p:attrNameLst>
                                          <p:attrName>ppt_h</p:attrName>
                                        </p:attrNameLst>
                                      </p:cBhvr>
                                      <p:tavLst>
                                        <p:tav tm="0">
                                          <p:val>
                                            <p:fltVal val="0"/>
                                          </p:val>
                                        </p:tav>
                                        <p:tav tm="100000">
                                          <p:val>
                                            <p:strVal val="#ppt_h"/>
                                          </p:val>
                                        </p:tav>
                                      </p:tavLst>
                                    </p:anim>
                                    <p:anim calcmode="lin" valueType="num">
                                      <p:cBhvr>
                                        <p:cTn id="14" dur="500" fill="hold"/>
                                        <p:tgtEl>
                                          <p:spTgt spid="14337"/>
                                        </p:tgtEl>
                                        <p:attrNameLst>
                                          <p:attrName>style.rotation</p:attrName>
                                        </p:attrNameLst>
                                      </p:cBhvr>
                                      <p:tavLst>
                                        <p:tav tm="0">
                                          <p:val>
                                            <p:fltVal val="360"/>
                                          </p:val>
                                        </p:tav>
                                        <p:tav tm="100000">
                                          <p:val>
                                            <p:fltVal val="0"/>
                                          </p:val>
                                        </p:tav>
                                      </p:tavLst>
                                    </p:anim>
                                    <p:animEffect transition="in" filter="fade">
                                      <p:cBhvr>
                                        <p:cTn id="15" dur="500"/>
                                        <p:tgtEl>
                                          <p:spTgt spid="14337"/>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360"/>
                                          </p:val>
                                        </p:tav>
                                        <p:tav tm="100000">
                                          <p:val>
                                            <p:fltVal val="0"/>
                                          </p:val>
                                        </p:tav>
                                      </p:tavLst>
                                    </p:anim>
                                    <p:animEffect transition="in" filter="fade">
                                      <p:cBhvr>
                                        <p:cTn id="23" dur="500"/>
                                        <p:tgtEl>
                                          <p:spTgt spid="5"/>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 calcmode="lin" valueType="num">
                                      <p:cBhvr>
                                        <p:cTn id="36" dur="500" fill="hold"/>
                                        <p:tgtEl>
                                          <p:spTgt spid="8"/>
                                        </p:tgtEl>
                                        <p:attrNameLst>
                                          <p:attrName>style.rotation</p:attrName>
                                        </p:attrNameLst>
                                      </p:cBhvr>
                                      <p:tavLst>
                                        <p:tav tm="0">
                                          <p:val>
                                            <p:fltVal val="360"/>
                                          </p:val>
                                        </p:tav>
                                        <p:tav tm="100000">
                                          <p:val>
                                            <p:fltVal val="0"/>
                                          </p:val>
                                        </p:tav>
                                      </p:tavLst>
                                    </p:anim>
                                    <p:animEffect transition="in" filter="fade">
                                      <p:cBhvr>
                                        <p:cTn id="37" dur="500"/>
                                        <p:tgtEl>
                                          <p:spTgt spid="8"/>
                                        </p:tgtEl>
                                      </p:cBhvr>
                                    </p:animEffect>
                                  </p:childTnLst>
                                </p:cTn>
                              </p:par>
                            </p:childTnLst>
                          </p:cTn>
                        </p:par>
                        <p:par>
                          <p:cTn id="38" fill="hold">
                            <p:stCondLst>
                              <p:cond delay="500"/>
                            </p:stCondLst>
                            <p:childTnLst>
                              <p:par>
                                <p:cTn id="39" presetID="50" presetClass="entr" presetSubtype="0" decel="100000" fill="hold" grpId="0" nodeType="afterEffect">
                                  <p:stCondLst>
                                    <p:cond delay="0"/>
                                  </p:stCondLst>
                                  <p:iterate type="wd">
                                    <p:tmPct val="10000"/>
                                  </p:iterate>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strVal val="#ppt_w+.3"/>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Effect transition="in" filter="fade">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strVal val="#ppt_w+.3"/>
                                          </p:val>
                                        </p:tav>
                                        <p:tav tm="100000">
                                          <p:val>
                                            <p:strVal val="#ppt_w"/>
                                          </p:val>
                                        </p:tav>
                                      </p:tavLst>
                                    </p:anim>
                                    <p:anim calcmode="lin" valueType="num">
                                      <p:cBhvr>
                                        <p:cTn id="49" dur="1000" fill="hold"/>
                                        <p:tgtEl>
                                          <p:spTgt spid="10"/>
                                        </p:tgtEl>
                                        <p:attrNameLst>
                                          <p:attrName>ppt_h</p:attrName>
                                        </p:attrNameLst>
                                      </p:cBhvr>
                                      <p:tavLst>
                                        <p:tav tm="0">
                                          <p:val>
                                            <p:strVal val="#ppt_h"/>
                                          </p:val>
                                        </p:tav>
                                        <p:tav tm="100000">
                                          <p:val>
                                            <p:strVal val="#ppt_h"/>
                                          </p:val>
                                        </p:tav>
                                      </p:tavLst>
                                    </p:anim>
                                    <p:animEffect transition="in" filter="fade">
                                      <p:cBhvr>
                                        <p:cTn id="50" dur="1000"/>
                                        <p:tgtEl>
                                          <p:spTgt spid="10"/>
                                        </p:tgtEl>
                                      </p:cBhvr>
                                    </p:animEffect>
                                  </p:childTnLst>
                                </p:cTn>
                              </p:par>
                            </p:childTnLst>
                          </p:cTn>
                        </p:par>
                        <p:par>
                          <p:cTn id="51" fill="hold">
                            <p:stCondLst>
                              <p:cond delay="1000"/>
                            </p:stCondLst>
                            <p:childTnLst>
                              <p:par>
                                <p:cTn id="52" presetID="27" presetClass="entr" presetSubtype="0" fill="hold" grpId="0" nodeType="afterEffect">
                                  <p:stCondLst>
                                    <p:cond delay="0"/>
                                  </p:stCondLst>
                                  <p:iterate type="wd">
                                    <p:tmPct val="50000"/>
                                  </p:iterate>
                                  <p:childTnLst>
                                    <p:set>
                                      <p:cBhvr>
                                        <p:cTn id="53" dur="1" fill="hold">
                                          <p:stCondLst>
                                            <p:cond delay="0"/>
                                          </p:stCondLst>
                                        </p:cTn>
                                        <p:tgtEl>
                                          <p:spTgt spid="11"/>
                                        </p:tgtEl>
                                        <p:attrNameLst>
                                          <p:attrName>style.visibility</p:attrName>
                                        </p:attrNameLst>
                                      </p:cBhvr>
                                      <p:to>
                                        <p:strVal val="visible"/>
                                      </p:to>
                                    </p:set>
                                    <p:anim calcmode="discrete" valueType="clr">
                                      <p:cBhvr override="childStyle">
                                        <p:cTn id="5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1"/>
                                        </p:tgtEl>
                                        <p:attrNameLst>
                                          <p:attrName>fillcolor</p:attrName>
                                        </p:attrNameLst>
                                      </p:cBhvr>
                                      <p:tavLst>
                                        <p:tav tm="0">
                                          <p:val>
                                            <p:clrVal>
                                              <a:schemeClr val="accent2"/>
                                            </p:clrVal>
                                          </p:val>
                                        </p:tav>
                                        <p:tav tm="50000">
                                          <p:val>
                                            <p:clrVal>
                                              <a:schemeClr val="hlink"/>
                                            </p:clrVal>
                                          </p:val>
                                        </p:tav>
                                      </p:tavLst>
                                    </p:anim>
                                    <p:set>
                                      <p:cBhvr>
                                        <p:cTn id="56" dur="80"/>
                                        <p:tgtEl>
                                          <p:spTgt spid="11"/>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childTnLst>
                          </p:cTn>
                        </p:par>
                        <p:par>
                          <p:cTn id="65" fill="hold">
                            <p:stCondLst>
                              <p:cond delay="500"/>
                            </p:stCondLst>
                            <p:childTnLst>
                              <p:par>
                                <p:cTn id="66" presetID="37" presetClass="entr" presetSubtype="0" fill="hold" grpId="0" nodeType="afterEffect">
                                  <p:stCondLst>
                                    <p:cond delay="0"/>
                                  </p:stCondLst>
                                  <p:iterate type="wd">
                                    <p:tmPct val="10000"/>
                                  </p:iterate>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900" decel="100000" fill="hold"/>
                                        <p:tgtEl>
                                          <p:spTgt spid="14"/>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0" presetClass="entr" presetSubtype="0" decel="10000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1000" fill="hold"/>
                                        <p:tgtEl>
                                          <p:spTgt spid="15"/>
                                        </p:tgtEl>
                                        <p:attrNameLst>
                                          <p:attrName>ppt_w</p:attrName>
                                        </p:attrNameLst>
                                      </p:cBhvr>
                                      <p:tavLst>
                                        <p:tav tm="0">
                                          <p:val>
                                            <p:strVal val="#ppt_w+.3"/>
                                          </p:val>
                                        </p:tav>
                                        <p:tav tm="100000">
                                          <p:val>
                                            <p:strVal val="#ppt_w"/>
                                          </p:val>
                                        </p:tav>
                                      </p:tavLst>
                                    </p:anim>
                                    <p:anim calcmode="lin" valueType="num">
                                      <p:cBhvr>
                                        <p:cTn id="77" dur="1000" fill="hold"/>
                                        <p:tgtEl>
                                          <p:spTgt spid="15"/>
                                        </p:tgtEl>
                                        <p:attrNameLst>
                                          <p:attrName>ppt_h</p:attrName>
                                        </p:attrNameLst>
                                      </p:cBhvr>
                                      <p:tavLst>
                                        <p:tav tm="0">
                                          <p:val>
                                            <p:strVal val="#ppt_h"/>
                                          </p:val>
                                        </p:tav>
                                        <p:tav tm="100000">
                                          <p:val>
                                            <p:strVal val="#ppt_h"/>
                                          </p:val>
                                        </p:tav>
                                      </p:tavLst>
                                    </p:anim>
                                    <p:animEffect transition="in" filter="fade">
                                      <p:cBhvr>
                                        <p:cTn id="78" dur="1000"/>
                                        <p:tgtEl>
                                          <p:spTgt spid="15"/>
                                        </p:tgtEl>
                                      </p:cBhvr>
                                    </p:animEffect>
                                  </p:childTnLst>
                                </p:cTn>
                              </p:par>
                            </p:childTnLst>
                          </p:cTn>
                        </p:par>
                        <p:par>
                          <p:cTn id="79" fill="hold">
                            <p:stCondLst>
                              <p:cond delay="1000"/>
                            </p:stCondLst>
                            <p:childTnLst>
                              <p:par>
                                <p:cTn id="80" presetID="30" presetClass="entr" presetSubtype="0" fill="hold" grpId="0" nodeType="afterEffect">
                                  <p:stCondLst>
                                    <p:cond delay="0"/>
                                  </p:stCondLst>
                                  <p:iterate type="wd">
                                    <p:tmPct val="10000"/>
                                  </p:iterate>
                                  <p:childTnLst>
                                    <p:set>
                                      <p:cBhvr>
                                        <p:cTn id="81" dur="1" fill="hold">
                                          <p:stCondLst>
                                            <p:cond delay="0"/>
                                          </p:stCondLst>
                                        </p:cTn>
                                        <p:tgtEl>
                                          <p:spTgt spid="17"/>
                                        </p:tgtEl>
                                        <p:attrNameLst>
                                          <p:attrName>style.visibility</p:attrName>
                                        </p:attrNameLst>
                                      </p:cBhvr>
                                      <p:to>
                                        <p:strVal val="visible"/>
                                      </p:to>
                                    </p:set>
                                    <p:animEffect transition="in" filter="fade">
                                      <p:cBhvr>
                                        <p:cTn id="82" dur="800" decel="100000"/>
                                        <p:tgtEl>
                                          <p:spTgt spid="17"/>
                                        </p:tgtEl>
                                      </p:cBhvr>
                                    </p:animEffect>
                                    <p:anim calcmode="lin" valueType="num">
                                      <p:cBhvr>
                                        <p:cTn id="83" dur="800" decel="100000" fill="hold"/>
                                        <p:tgtEl>
                                          <p:spTgt spid="17"/>
                                        </p:tgtEl>
                                        <p:attrNameLst>
                                          <p:attrName>style.rotation</p:attrName>
                                        </p:attrNameLst>
                                      </p:cBhvr>
                                      <p:tavLst>
                                        <p:tav tm="0">
                                          <p:val>
                                            <p:fltVal val="-90"/>
                                          </p:val>
                                        </p:tav>
                                        <p:tav tm="100000">
                                          <p:val>
                                            <p:fltVal val="0"/>
                                          </p:val>
                                        </p:tav>
                                      </p:tavLst>
                                    </p:anim>
                                    <p:anim calcmode="lin" valueType="num">
                                      <p:cBhvr>
                                        <p:cTn id="84" dur="800" decel="100000" fill="hold"/>
                                        <p:tgtEl>
                                          <p:spTgt spid="17"/>
                                        </p:tgtEl>
                                        <p:attrNameLst>
                                          <p:attrName>ppt_x</p:attrName>
                                        </p:attrNameLst>
                                      </p:cBhvr>
                                      <p:tavLst>
                                        <p:tav tm="0">
                                          <p:val>
                                            <p:strVal val="#ppt_x+0.4"/>
                                          </p:val>
                                        </p:tav>
                                        <p:tav tm="100000">
                                          <p:val>
                                            <p:strVal val="#ppt_x-0.05"/>
                                          </p:val>
                                        </p:tav>
                                      </p:tavLst>
                                    </p:anim>
                                    <p:anim calcmode="lin" valueType="num">
                                      <p:cBhvr>
                                        <p:cTn id="85" dur="800" decel="100000" fill="hold"/>
                                        <p:tgtEl>
                                          <p:spTgt spid="17"/>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5" presetClass="entr" presetSubtype="0" fill="hold" grpId="0" nodeType="clickEffect">
                                  <p:stCondLst>
                                    <p:cond delay="0"/>
                                  </p:stCondLst>
                                  <p:iterate type="wd">
                                    <p:tmPct val="10000"/>
                                  </p:iterate>
                                  <p:childTnLst>
                                    <p:set>
                                      <p:cBhvr>
                                        <p:cTn id="91" dur="1" fill="hold">
                                          <p:stCondLst>
                                            <p:cond delay="0"/>
                                          </p:stCondLst>
                                        </p:cTn>
                                        <p:tgtEl>
                                          <p:spTgt spid="19"/>
                                        </p:tgtEl>
                                        <p:attrNameLst>
                                          <p:attrName>style.visibility</p:attrName>
                                        </p:attrNameLst>
                                      </p:cBhvr>
                                      <p:to>
                                        <p:strVal val="visible"/>
                                      </p:to>
                                    </p:set>
                                    <p:animEffect transition="in" filter="fade">
                                      <p:cBhvr>
                                        <p:cTn id="92" dur="2000"/>
                                        <p:tgtEl>
                                          <p:spTgt spid="19"/>
                                        </p:tgtEl>
                                      </p:cBhvr>
                                    </p:animEffect>
                                    <p:anim calcmode="lin" valueType="num">
                                      <p:cBhvr>
                                        <p:cTn id="93" dur="2000" fill="hold"/>
                                        <p:tgtEl>
                                          <p:spTgt spid="19"/>
                                        </p:tgtEl>
                                        <p:attrNameLst>
                                          <p:attrName>style.rotation</p:attrName>
                                        </p:attrNameLst>
                                      </p:cBhvr>
                                      <p:tavLst>
                                        <p:tav tm="0">
                                          <p:val>
                                            <p:fltVal val="720"/>
                                          </p:val>
                                        </p:tav>
                                        <p:tav tm="100000">
                                          <p:val>
                                            <p:fltVal val="0"/>
                                          </p:val>
                                        </p:tav>
                                      </p:tavLst>
                                    </p:anim>
                                    <p:anim calcmode="lin" valueType="num">
                                      <p:cBhvr>
                                        <p:cTn id="94" dur="2000" fill="hold"/>
                                        <p:tgtEl>
                                          <p:spTgt spid="19"/>
                                        </p:tgtEl>
                                        <p:attrNameLst>
                                          <p:attrName>ppt_h</p:attrName>
                                        </p:attrNameLst>
                                      </p:cBhvr>
                                      <p:tavLst>
                                        <p:tav tm="0">
                                          <p:val>
                                            <p:fltVal val="0"/>
                                          </p:val>
                                        </p:tav>
                                        <p:tav tm="100000">
                                          <p:val>
                                            <p:strVal val="#ppt_h"/>
                                          </p:val>
                                        </p:tav>
                                      </p:tavLst>
                                    </p:anim>
                                    <p:anim calcmode="lin" valueType="num">
                                      <p:cBhvr>
                                        <p:cTn id="95" dur="2000" fill="hold"/>
                                        <p:tgtEl>
                                          <p:spTgt spid="19"/>
                                        </p:tgtEl>
                                        <p:attrNameLst>
                                          <p:attrName>ppt_w</p:attrName>
                                        </p:attrNameLst>
                                      </p:cBhvr>
                                      <p:tavLst>
                                        <p:tav tm="0">
                                          <p:val>
                                            <p:fltVal val="0"/>
                                          </p:val>
                                        </p:tav>
                                        <p:tav tm="100000">
                                          <p:val>
                                            <p:strVal val="#ppt_w"/>
                                          </p:val>
                                        </p:tav>
                                      </p:tavLst>
                                    </p:anim>
                                  </p:childTnLst>
                                </p:cTn>
                              </p:par>
                            </p:childTnLst>
                          </p:cTn>
                        </p:par>
                        <p:par>
                          <p:cTn id="96" fill="hold">
                            <p:stCondLst>
                              <p:cond delay="6200"/>
                            </p:stCondLst>
                            <p:childTnLst>
                              <p:par>
                                <p:cTn id="97" presetID="56" presetClass="entr" presetSubtype="0" fill="hold" grpId="0" nodeType="afterEffect">
                                  <p:stCondLst>
                                    <p:cond delay="0"/>
                                  </p:stCondLst>
                                  <p:iterate type="wd">
                                    <p:tmPct val="10000"/>
                                  </p:iterate>
                                  <p:childTnLst>
                                    <p:set>
                                      <p:cBhvr>
                                        <p:cTn id="98" dur="1" fill="hold">
                                          <p:stCondLst>
                                            <p:cond delay="0"/>
                                          </p:stCondLst>
                                        </p:cTn>
                                        <p:tgtEl>
                                          <p:spTgt spid="20"/>
                                        </p:tgtEl>
                                        <p:attrNameLst>
                                          <p:attrName>style.visibility</p:attrName>
                                        </p:attrNameLst>
                                      </p:cBhvr>
                                      <p:to>
                                        <p:strVal val="visible"/>
                                      </p:to>
                                    </p:set>
                                    <p:anim by="(-#ppt_w*2)" calcmode="lin" valueType="num">
                                      <p:cBhvr rctx="PPT">
                                        <p:cTn id="99" dur="500" autoRev="1" fill="hold">
                                          <p:stCondLst>
                                            <p:cond delay="0"/>
                                          </p:stCondLst>
                                        </p:cTn>
                                        <p:tgtEl>
                                          <p:spTgt spid="20"/>
                                        </p:tgtEl>
                                        <p:attrNameLst>
                                          <p:attrName>ppt_w</p:attrName>
                                        </p:attrNameLst>
                                      </p:cBhvr>
                                    </p:anim>
                                    <p:anim by="(#ppt_w*0.50)" calcmode="lin" valueType="num">
                                      <p:cBhvr>
                                        <p:cTn id="100" dur="500" decel="50000" autoRev="1" fill="hold">
                                          <p:stCondLst>
                                            <p:cond delay="0"/>
                                          </p:stCondLst>
                                        </p:cTn>
                                        <p:tgtEl>
                                          <p:spTgt spid="20"/>
                                        </p:tgtEl>
                                        <p:attrNameLst>
                                          <p:attrName>ppt_x</p:attrName>
                                        </p:attrNameLst>
                                      </p:cBhvr>
                                    </p:anim>
                                    <p:anim from="(-#ppt_h/2)" to="(#ppt_y)" calcmode="lin" valueType="num">
                                      <p:cBhvr>
                                        <p:cTn id="101" dur="1000" fill="hold">
                                          <p:stCondLst>
                                            <p:cond delay="0"/>
                                          </p:stCondLst>
                                        </p:cTn>
                                        <p:tgtEl>
                                          <p:spTgt spid="20"/>
                                        </p:tgtEl>
                                        <p:attrNameLst>
                                          <p:attrName>ppt_y</p:attrName>
                                        </p:attrNameLst>
                                      </p:cBhvr>
                                    </p:anim>
                                    <p:animRot by="21600000">
                                      <p:cBhvr>
                                        <p:cTn id="102"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P spid="11" grpId="0"/>
      <p:bldP spid="13" grpId="0"/>
      <p:bldP spid="14" grpId="0"/>
      <p:bldP spid="15" grpId="0"/>
      <p:bldP spid="17" grpId="0"/>
      <p:bldP spid="19"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471586" y="314300"/>
            <a:ext cx="64770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i="0" u="none" strike="noStrike" kern="1200" normalizeH="0" baseline="0" noProof="0" dirty="0" smtClean="0">
                <a:ln>
                  <a:solidFill>
                    <a:schemeClr val="bg1"/>
                  </a:solidFill>
                </a:ln>
                <a:solidFill>
                  <a:schemeClr val="accent6">
                    <a:lumMod val="50000"/>
                  </a:schemeClr>
                </a:solidFill>
                <a:uLnTx/>
                <a:uFillTx/>
                <a:cs typeface="PT Bold Heading" pitchFamily="2" charset="-78"/>
              </a:rPr>
              <a:t>الطاقة والجهد الكهربائيان</a:t>
            </a:r>
          </a:p>
        </p:txBody>
      </p:sp>
      <p:pic>
        <p:nvPicPr>
          <p:cNvPr id="4" name="صورة 3"/>
          <p:cNvPicPr/>
          <p:nvPr/>
        </p:nvPicPr>
        <p:blipFill>
          <a:blip r:embed="rId5"/>
          <a:srcRect/>
          <a:stretch>
            <a:fillRect/>
          </a:stretch>
        </p:blipFill>
        <p:spPr bwMode="auto">
          <a:xfrm>
            <a:off x="3786182" y="2071678"/>
            <a:ext cx="1933572" cy="714380"/>
          </a:xfrm>
          <a:prstGeom prst="rect">
            <a:avLst/>
          </a:prstGeom>
          <a:noFill/>
          <a:ln w="9525">
            <a:noFill/>
            <a:miter lim="800000"/>
            <a:headEnd/>
            <a:tailEnd/>
          </a:ln>
        </p:spPr>
      </p:pic>
      <p:pic>
        <p:nvPicPr>
          <p:cNvPr id="6" name="Picture 2"/>
          <p:cNvPicPr>
            <a:picLocks noChangeAspect="1" noChangeArrowheads="1"/>
          </p:cNvPicPr>
          <p:nvPr/>
        </p:nvPicPr>
        <p:blipFill>
          <a:blip r:embed="rId6"/>
          <a:srcRect/>
          <a:stretch>
            <a:fillRect/>
          </a:stretch>
        </p:blipFill>
        <p:spPr bwMode="auto">
          <a:xfrm>
            <a:off x="2643174" y="3786190"/>
            <a:ext cx="6215074" cy="2369037"/>
          </a:xfrm>
          <a:prstGeom prst="rect">
            <a:avLst/>
          </a:prstGeom>
          <a:noFill/>
          <a:ln w="9525">
            <a:noFill/>
            <a:miter lim="800000"/>
            <a:headEnd/>
            <a:tailEnd/>
          </a:ln>
          <a:effectLst/>
        </p:spPr>
      </p:pic>
      <p:sp>
        <p:nvSpPr>
          <p:cNvPr id="7" name="مستطيل 6"/>
          <p:cNvSpPr/>
          <p:nvPr/>
        </p:nvSpPr>
        <p:spPr>
          <a:xfrm>
            <a:off x="571472" y="1214422"/>
            <a:ext cx="8286776" cy="769441"/>
          </a:xfrm>
          <a:prstGeom prst="rect">
            <a:avLst/>
          </a:prstGeom>
        </p:spPr>
        <p:txBody>
          <a:bodyPr wrap="square">
            <a:spAutoFit/>
          </a:bodyPr>
          <a:lstStyle/>
          <a:p>
            <a:pPr algn="justLow"/>
            <a:r>
              <a:rPr lang="ar-SA" sz="2200" dirty="0" smtClean="0">
                <a:ln w="50800"/>
                <a:solidFill>
                  <a:srgbClr val="663300"/>
                </a:solidFill>
                <a:cs typeface="PT Bold Heading" pitchFamily="2" charset="-78"/>
              </a:rPr>
              <a:t>فرق الجهد </a:t>
            </a:r>
            <a:r>
              <a:rPr lang="ar-SA" sz="2200" dirty="0" err="1" smtClean="0">
                <a:ln w="50800"/>
                <a:solidFill>
                  <a:srgbClr val="663300"/>
                </a:solidFill>
                <a:cs typeface="PT Bold Heading" pitchFamily="2" charset="-78"/>
              </a:rPr>
              <a:t>الكهربائى</a:t>
            </a:r>
            <a:r>
              <a:rPr lang="ar-SA" sz="2200" dirty="0" smtClean="0">
                <a:ln w="50800"/>
                <a:solidFill>
                  <a:srgbClr val="663300"/>
                </a:solidFill>
                <a:cs typeface="PT Bold Heading" pitchFamily="2" charset="-78"/>
              </a:rPr>
              <a:t> : </a:t>
            </a:r>
            <a:r>
              <a:rPr lang="ar-SA" sz="2200" dirty="0" smtClean="0">
                <a:ln w="50800"/>
                <a:cs typeface="PT Bold Heading" pitchFamily="2" charset="-78"/>
              </a:rPr>
              <a:t>الفرق في الجهد الكهربائي هو النسبة بين الشغل اللازم لتحريك شحنة ومقدار تلك الشحنة.</a:t>
            </a:r>
            <a:endParaRPr lang="ar-SA" sz="2200" dirty="0"/>
          </a:p>
        </p:txBody>
      </p:sp>
      <p:sp>
        <p:nvSpPr>
          <p:cNvPr id="8" name="مستطيل 7"/>
          <p:cNvSpPr/>
          <p:nvPr/>
        </p:nvSpPr>
        <p:spPr>
          <a:xfrm>
            <a:off x="671486" y="2886070"/>
            <a:ext cx="8001040" cy="769441"/>
          </a:xfrm>
          <a:prstGeom prst="rect">
            <a:avLst/>
          </a:prstGeom>
        </p:spPr>
        <p:txBody>
          <a:bodyPr wrap="square">
            <a:spAutoFit/>
          </a:bodyPr>
          <a:lstStyle/>
          <a:p>
            <a:pPr algn="justLow"/>
            <a:r>
              <a:rPr lang="ar-SA" sz="2200" dirty="0" smtClean="0">
                <a:ln w="50800"/>
                <a:cs typeface="PT Bold Heading" pitchFamily="2" charset="-78"/>
              </a:rPr>
              <a:t>ويقاس فرق الجهد الكهربائي </a:t>
            </a:r>
            <a:r>
              <a:rPr lang="ar-SA" sz="2200" dirty="0" smtClean="0">
                <a:ln w="50800"/>
                <a:solidFill>
                  <a:srgbClr val="FF0000"/>
                </a:solidFill>
                <a:cs typeface="PT Bold Heading" pitchFamily="2" charset="-78"/>
              </a:rPr>
              <a:t>بوحدة جول لكل </a:t>
            </a:r>
            <a:r>
              <a:rPr lang="ar-SA" sz="2200" dirty="0" err="1" smtClean="0">
                <a:ln w="50800"/>
                <a:solidFill>
                  <a:srgbClr val="FF0000"/>
                </a:solidFill>
                <a:cs typeface="PT Bold Heading" pitchFamily="2" charset="-78"/>
              </a:rPr>
              <a:t>كولوم</a:t>
            </a:r>
            <a:r>
              <a:rPr lang="ar-SA" sz="2200" dirty="0" smtClean="0">
                <a:ln w="50800"/>
                <a:cs typeface="PT Bold Heading" pitchFamily="2" charset="-78"/>
              </a:rPr>
              <a:t>، ويسمى </a:t>
            </a:r>
            <a:r>
              <a:rPr lang="ar-SA" sz="2200" dirty="0" err="1" smtClean="0">
                <a:ln w="50800"/>
                <a:cs typeface="PT Bold Heading" pitchFamily="2" charset="-78"/>
              </a:rPr>
              <a:t>الجول</a:t>
            </a:r>
            <a:r>
              <a:rPr lang="ar-SA" sz="2200" dirty="0" smtClean="0">
                <a:ln w="50800"/>
                <a:cs typeface="PT Bold Heading" pitchFamily="2" charset="-78"/>
              </a:rPr>
              <a:t> الواحد لكل </a:t>
            </a:r>
            <a:r>
              <a:rPr lang="ar-SA" sz="2200" dirty="0" err="1" smtClean="0">
                <a:ln w="50800"/>
                <a:cs typeface="PT Bold Heading" pitchFamily="2" charset="-78"/>
              </a:rPr>
              <a:t>كولوم</a:t>
            </a:r>
            <a:r>
              <a:rPr lang="ar-SA" sz="2200" dirty="0" smtClean="0">
                <a:ln w="50800"/>
                <a:cs typeface="PT Bold Heading" pitchFamily="2" charset="-78"/>
              </a:rPr>
              <a:t> </a:t>
            </a:r>
            <a:r>
              <a:rPr lang="ar-SA" sz="2200" dirty="0" err="1" smtClean="0">
                <a:ln w="50800"/>
                <a:cs typeface="PT Bold Heading" pitchFamily="2" charset="-78"/>
              </a:rPr>
              <a:t>الفولت</a:t>
            </a:r>
            <a:r>
              <a:rPr lang="ar-SA" sz="2200" dirty="0" smtClean="0">
                <a:ln w="50800"/>
                <a:cs typeface="PT Bold Heading" pitchFamily="2" charset="-78"/>
              </a:rPr>
              <a:t> </a:t>
            </a:r>
            <a:r>
              <a:rPr lang="en-US" sz="2200" b="1" dirty="0" smtClean="0">
                <a:ln w="50800"/>
                <a:solidFill>
                  <a:srgbClr val="FF0000"/>
                </a:solidFill>
                <a:cs typeface="PT Bold Heading" pitchFamily="2" charset="-78"/>
              </a:rPr>
              <a:t>V=J / C .</a:t>
            </a:r>
            <a:endParaRPr lang="ar-SA" sz="2200" b="1" dirty="0">
              <a:solidFill>
                <a:srgbClr val="FF0000"/>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par>
                          <p:cTn id="16" fill="hold">
                            <p:stCondLst>
                              <p:cond delay="1400"/>
                            </p:stCondLst>
                            <p:childTnLst>
                              <p:par>
                                <p:cTn id="17" presetID="24"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subTnLst>
                                    <p:audio>
                                      <p:cMediaNode>
                                        <p:cTn display="0" masterRel="sameClick">
                                          <p:stCondLst>
                                            <p:cond evt="begin" delay="0">
                                              <p:tn val="17"/>
                                            </p:cond>
                                          </p:stCondLst>
                                          <p:endCondLst>
                                            <p:cond evt="onStopAudio" delay="0">
                                              <p:tgtEl>
                                                <p:sldTgt/>
                                              </p:tgtEl>
                                            </p:cond>
                                          </p:endCondLst>
                                        </p:cTn>
                                        <p:tgtEl>
                                          <p:sndTgt r:embed="rId2" name="laser.wav" builtIn="1"/>
                                        </p:tgtEl>
                                      </p:cMediaNode>
                                    </p:audio>
                                  </p:subTnLst>
                                </p:cTn>
                              </p:par>
                            </p:childTnLst>
                          </p:cTn>
                        </p:par>
                        <p:par>
                          <p:cTn id="20" fill="hold">
                            <p:stCondLst>
                              <p:cond delay="1400"/>
                            </p:stCondLst>
                            <p:childTnLst>
                              <p:par>
                                <p:cTn id="21" presetID="15" presetClass="entr" presetSubtype="0" fill="hold" grpId="0" nodeType="afterEffect">
                                  <p:stCondLst>
                                    <p:cond delay="0"/>
                                  </p:stCondLst>
                                  <p:iterate type="wd">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4200"/>
                            </p:stCondLst>
                            <p:childTnLst>
                              <p:par>
                                <p:cTn id="28" presetID="24"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to="" calcmode="lin" valueType="num">
                                      <p:cBhvr>
                                        <p:cTn id="30" dur="1" fill="hold"/>
                                        <p:tgtEl>
                                          <p:spTgt spid="6"/>
                                        </p:tgtEl>
                                        <p:attrNameLst>
                                          <p:attrName/>
                                        </p:attrNameLst>
                                      </p:cBhvr>
                                    </p:anim>
                                  </p:childTnLst>
                                  <p:subTnLst>
                                    <p:audio>
                                      <p:cMediaNode>
                                        <p:cTn display="0" masterRel="sameClick">
                                          <p:stCondLst>
                                            <p:cond evt="begin" delay="0">
                                              <p:tn val="28"/>
                                            </p:cond>
                                          </p:stCondLst>
                                          <p:endCondLst>
                                            <p:cond evt="onStopAudio" delay="0">
                                              <p:tgtEl>
                                                <p:sldTgt/>
                                              </p:tgtEl>
                                            </p:cond>
                                          </p:endCondLst>
                                        </p:cTn>
                                        <p:tgtEl>
                                          <p:sndTgt r:embed="rId3" name="bomb.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1000100" y="285728"/>
            <a:ext cx="7286676" cy="1938992"/>
          </a:xfrm>
          <a:prstGeom prst="rect">
            <a:avLst/>
          </a:prstGeom>
        </p:spPr>
        <p:txBody>
          <a:bodyPr wrap="square">
            <a:spAutoFit/>
          </a:bodyPr>
          <a:lstStyle/>
          <a:p>
            <a:pPr algn="justLow"/>
            <a:r>
              <a:rPr lang="ar-SA" sz="2000" dirty="0" smtClean="0">
                <a:cs typeface="PT Bold Heading" pitchFamily="2" charset="-78"/>
              </a:rPr>
              <a:t> نُسمي الشغل المبذول لتحريك الشحنة الكهربائية بين نقطتين على مقدار هذه الشحنة </a:t>
            </a:r>
            <a:r>
              <a:rPr lang="ar-SA" sz="2000" dirty="0" err="1" smtClean="0">
                <a:cs typeface="PT Bold Heading" pitchFamily="2" charset="-78"/>
              </a:rPr>
              <a:t>بـ</a:t>
            </a:r>
            <a:r>
              <a:rPr lang="ar-SA" sz="2000" dirty="0" smtClean="0">
                <a:cs typeface="PT Bold Heading" pitchFamily="2" charset="-78"/>
              </a:rPr>
              <a:t> : </a:t>
            </a:r>
            <a:r>
              <a:rPr lang="ar-SA" sz="2000" dirty="0" smtClean="0">
                <a:solidFill>
                  <a:schemeClr val="tx2">
                    <a:lumMod val="60000"/>
                    <a:lumOff val="40000"/>
                  </a:schemeClr>
                </a:solidFill>
                <a:cs typeface="PT Bold Heading" pitchFamily="2" charset="-78"/>
              </a:rPr>
              <a:t>فرق الجهد الكهربائي </a:t>
            </a:r>
            <a:r>
              <a:rPr lang="ar-SA" sz="2000" dirty="0" smtClean="0">
                <a:cs typeface="PT Bold Heading" pitchFamily="2" charset="-78"/>
              </a:rPr>
              <a:t>، ويكون فرق الجهد موجبا إذا كان الشغل موجبا ( وذلك عند تقريب شحنة اختبار موجبة إلى شحنة موجبة أو إبعادها عن شحنة سالبة ) ،  ويكــون فرق الجهد سالبا إذا كان الشغـل سالباً (وذلك عند إبعاد شحنة اختبار موجبة عن شحنة موجبة أو تقريبها إلى شحنة سالبة ) .</a:t>
            </a:r>
            <a:endParaRPr lang="ar-SA" sz="2000" dirty="0">
              <a:cs typeface="PT Bold Heading" pitchFamily="2" charset="-78"/>
            </a:endParaRPr>
          </a:p>
        </p:txBody>
      </p:sp>
      <p:pic>
        <p:nvPicPr>
          <p:cNvPr id="4" name="فيديو 3.wmv">
            <a:hlinkClick r:id="" action="ppaction://media"/>
          </p:cNvPr>
          <p:cNvPicPr>
            <a:picLocks noRot="1" noChangeAspect="1"/>
          </p:cNvPicPr>
          <p:nvPr>
            <a:videoFile r:link="rId1"/>
          </p:nvPr>
        </p:nvPicPr>
        <p:blipFill>
          <a:blip r:embed="rId4"/>
          <a:stretch>
            <a:fillRect/>
          </a:stretch>
        </p:blipFill>
        <p:spPr>
          <a:xfrm>
            <a:off x="1071538" y="2285992"/>
            <a:ext cx="7186634" cy="4071966"/>
          </a:xfrm>
          <a:prstGeom prst="rect">
            <a:avLst/>
          </a:prstGeom>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7800"/>
                            </p:stCondLst>
                            <p:childTnLst>
                              <p:par>
                                <p:cTn id="12" presetID="1" presetClass="mediacall" presetSubtype="0" fill="hold" nodeType="afterEffect">
                                  <p:stCondLst>
                                    <p:cond delay="0"/>
                                  </p:stCondLst>
                                  <p:childTnLst>
                                    <p:cmd type="call" cmd="playFrom(0.0)">
                                      <p:cBhvr>
                                        <p:cTn id="13" dur="332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14" fill="hold" display="0">
                  <p:stCondLst>
                    <p:cond delay="indefinite"/>
                  </p:stCondLst>
                  <p:endCondLst>
                    <p:cond evt="onNext" delay="0">
                      <p:tgtEl>
                        <p:sldTgt/>
                      </p:tgtEl>
                    </p:cond>
                    <p:cond evt="onPrev" delay="0">
                      <p:tgtEl>
                        <p:sldTgt/>
                      </p:tgtEl>
                    </p:cond>
                  </p:endCondLst>
                </p:cTn>
                <p:tgtEl>
                  <p:spTgt spid="4"/>
                </p:tgtEl>
              </p:cMediaNode>
            </p:video>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1500166" y="357166"/>
            <a:ext cx="6286512" cy="830997"/>
          </a:xfrm>
          <a:prstGeom prst="rect">
            <a:avLst/>
          </a:prstGeom>
        </p:spPr>
        <p:txBody>
          <a:bodyPr wrap="square">
            <a:spAutoFit/>
          </a:bodyPr>
          <a:lstStyle/>
          <a:p>
            <a:pPr algn="ctr"/>
            <a:r>
              <a:rPr lang="ar-SA" sz="2400" dirty="0" smtClean="0">
                <a:solidFill>
                  <a:schemeClr val="accent2">
                    <a:lumMod val="50000"/>
                  </a:schemeClr>
                </a:solidFill>
                <a:cs typeface="PT Bold Heading" pitchFamily="2" charset="-78"/>
              </a:rPr>
              <a:t>مشهد مثير لمولد فاندي </a:t>
            </a:r>
            <a:r>
              <a:rPr lang="ar-SA" sz="2400" dirty="0" err="1" smtClean="0">
                <a:solidFill>
                  <a:schemeClr val="accent2">
                    <a:lumMod val="50000"/>
                  </a:schemeClr>
                </a:solidFill>
                <a:cs typeface="PT Bold Heading" pitchFamily="2" charset="-78"/>
              </a:rPr>
              <a:t>غراف</a:t>
            </a:r>
            <a:r>
              <a:rPr lang="ar-SA" sz="2400" dirty="0" smtClean="0">
                <a:solidFill>
                  <a:schemeClr val="accent2">
                    <a:lumMod val="50000"/>
                  </a:schemeClr>
                </a:solidFill>
                <a:cs typeface="PT Bold Heading" pitchFamily="2" charset="-78"/>
              </a:rPr>
              <a:t> يعطي جهدا مقداره ميجا فولت ، ما تفسيره ؟؟</a:t>
            </a:r>
            <a:endParaRPr lang="ar-SA" sz="2400" dirty="0">
              <a:solidFill>
                <a:schemeClr val="accent2">
                  <a:lumMod val="50000"/>
                </a:schemeClr>
              </a:solidFill>
              <a:cs typeface="PT Bold Heading" pitchFamily="2" charset="-78"/>
            </a:endParaRPr>
          </a:p>
        </p:txBody>
      </p:sp>
      <p:pic>
        <p:nvPicPr>
          <p:cNvPr id="4" name="فيديو 1 00_00_00-00_02_50.wmv">
            <a:hlinkClick r:id="" action="ppaction://media"/>
          </p:cNvPr>
          <p:cNvPicPr>
            <a:picLocks noRot="1" noChangeAspect="1"/>
          </p:cNvPicPr>
          <p:nvPr>
            <a:videoFile r:link="rId1"/>
          </p:nvPr>
        </p:nvPicPr>
        <p:blipFill>
          <a:blip r:embed="rId4"/>
          <a:stretch>
            <a:fillRect/>
          </a:stretch>
        </p:blipFill>
        <p:spPr>
          <a:xfrm>
            <a:off x="785786" y="1357298"/>
            <a:ext cx="7596198" cy="485778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642910" y="214290"/>
            <a:ext cx="7643834" cy="769441"/>
          </a:xfrm>
          <a:prstGeom prst="rect">
            <a:avLst/>
          </a:prstGeom>
        </p:spPr>
        <p:txBody>
          <a:bodyPr wrap="square">
            <a:spAutoFit/>
          </a:bodyPr>
          <a:lstStyle/>
          <a:p>
            <a:pPr algn="justLow"/>
            <a:r>
              <a:rPr lang="ar-SA" sz="2200" dirty="0" smtClean="0">
                <a:solidFill>
                  <a:srgbClr val="E74B86"/>
                </a:solidFill>
                <a:cs typeface="PT Bold Heading" pitchFamily="2" charset="-78"/>
              </a:rPr>
              <a:t>هل هناك دائما فرق جهد بين نقطتين ؟ على سبيل المثال عند تحريك شحنة اختبار في مسار دائري حول شحنة سالبة ؟ </a:t>
            </a:r>
            <a:endParaRPr lang="ar-SA" sz="2200" dirty="0">
              <a:solidFill>
                <a:srgbClr val="E74B86"/>
              </a:solidFill>
              <a:cs typeface="PT Bold Heading" pitchFamily="2" charset="-78"/>
            </a:endParaRPr>
          </a:p>
        </p:txBody>
      </p:sp>
      <p:sp>
        <p:nvSpPr>
          <p:cNvPr id="4" name="مستطيل 3"/>
          <p:cNvSpPr/>
          <p:nvPr/>
        </p:nvSpPr>
        <p:spPr>
          <a:xfrm>
            <a:off x="642910" y="1016485"/>
            <a:ext cx="7715272" cy="769441"/>
          </a:xfrm>
          <a:prstGeom prst="rect">
            <a:avLst/>
          </a:prstGeom>
        </p:spPr>
        <p:txBody>
          <a:bodyPr wrap="square">
            <a:spAutoFit/>
          </a:bodyPr>
          <a:lstStyle/>
          <a:p>
            <a:pPr algn="justLow"/>
            <a:r>
              <a:rPr lang="ar-SA" sz="2200" dirty="0" smtClean="0">
                <a:cs typeface="PT Bold Heading" pitchFamily="2" charset="-78"/>
              </a:rPr>
              <a:t>لا  ، فعند تحريك شحنة اختبار في مسار دائري حول شحنة سالبة ، فإنّ الجهد الكهربائي يساوي الصفر لأن اتجاه القوة عمودي على اتجاه الإزاحة . </a:t>
            </a:r>
            <a:endParaRPr lang="ar-SA" sz="2200" dirty="0">
              <a:cs typeface="PT Bold Heading" pitchFamily="2" charset="-78"/>
            </a:endParaRPr>
          </a:p>
        </p:txBody>
      </p:sp>
      <p:pic>
        <p:nvPicPr>
          <p:cNvPr id="5" name="فيديو 4.wmv">
            <a:hlinkClick r:id="" action="ppaction://media"/>
          </p:cNvPr>
          <p:cNvPicPr>
            <a:picLocks noRot="1" noChangeAspect="1"/>
          </p:cNvPicPr>
          <p:nvPr>
            <a:videoFile r:link="rId1"/>
          </p:nvPr>
        </p:nvPicPr>
        <p:blipFill>
          <a:blip r:embed="rId4"/>
          <a:stretch>
            <a:fillRect/>
          </a:stretch>
        </p:blipFill>
        <p:spPr>
          <a:xfrm>
            <a:off x="857224" y="2071678"/>
            <a:ext cx="7400948" cy="4071966"/>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par>
                          <p:cTn id="18" fill="hold">
                            <p:stCondLst>
                              <p:cond delay="1000"/>
                            </p:stCondLst>
                            <p:childTnLst>
                              <p:par>
                                <p:cTn id="19" presetID="1" presetClass="mediacall" presetSubtype="0" fill="hold" nodeType="afterEffect">
                                  <p:stCondLst>
                                    <p:cond delay="0"/>
                                  </p:stCondLst>
                                  <p:childTnLst>
                                    <p:cmd type="call" cmd="playFrom(0.0)">
                                      <p:cBhvr>
                                        <p:cTn id="20" dur="469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21" fill="hold" display="0">
                  <p:stCondLst>
                    <p:cond delay="indefinite"/>
                  </p:stCondLst>
                  <p:endCondLst>
                    <p:cond evt="onNext" delay="0">
                      <p:tgtEl>
                        <p:sldTgt/>
                      </p:tgtEl>
                    </p:cond>
                    <p:cond evt="onPrev" delay="0">
                      <p:tgtEl>
                        <p:sldTgt/>
                      </p:tgtEl>
                    </p:cond>
                  </p:endCondLst>
                </p:cTn>
                <p:tgtEl>
                  <p:spTgt spid="5"/>
                </p:tgtEl>
              </p:cMediaNode>
            </p:video>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2428860" y="285727"/>
            <a:ext cx="5929354" cy="707886"/>
          </a:xfrm>
          <a:prstGeom prst="rect">
            <a:avLst/>
          </a:prstGeom>
        </p:spPr>
        <p:txBody>
          <a:bodyPr wrap="square">
            <a:spAutoFit/>
          </a:bodyPr>
          <a:lstStyle/>
          <a:p>
            <a:pPr algn="justLow"/>
            <a:r>
              <a:rPr lang="ar-SA" sz="2000" dirty="0" smtClean="0">
                <a:solidFill>
                  <a:srgbClr val="E74B86"/>
                </a:solidFill>
                <a:cs typeface="PT Bold Heading" pitchFamily="2" charset="-78"/>
              </a:rPr>
              <a:t>إذا تساوت نقطتين أو أكثر في فرق الجهد الكهربائي ، فماذا تسمى هذه النقاط ( الشكل المجاور ) ؟ </a:t>
            </a:r>
            <a:endParaRPr lang="ar-SA" sz="2000" dirty="0">
              <a:solidFill>
                <a:srgbClr val="E74B86"/>
              </a:solidFill>
              <a:cs typeface="PT Bold Heading" pitchFamily="2" charset="-78"/>
            </a:endParaRPr>
          </a:p>
        </p:txBody>
      </p:sp>
      <p:pic>
        <p:nvPicPr>
          <p:cNvPr id="10241" name="صورة 1" descr="FG20_06"/>
          <p:cNvPicPr>
            <a:picLocks noChangeAspect="1" noChangeArrowheads="1"/>
          </p:cNvPicPr>
          <p:nvPr/>
        </p:nvPicPr>
        <p:blipFill>
          <a:blip r:embed="rId3"/>
          <a:srcRect l="14143" r="13013"/>
          <a:stretch>
            <a:fillRect/>
          </a:stretch>
        </p:blipFill>
        <p:spPr bwMode="auto">
          <a:xfrm>
            <a:off x="642910" y="71414"/>
            <a:ext cx="1714512" cy="1699177"/>
          </a:xfrm>
          <a:prstGeom prst="rect">
            <a:avLst/>
          </a:prstGeom>
          <a:noFill/>
          <a:ln w="9525">
            <a:noFill/>
            <a:miter lim="800000"/>
            <a:headEnd/>
            <a:tailEnd/>
          </a:ln>
        </p:spPr>
      </p:pic>
      <p:sp>
        <p:nvSpPr>
          <p:cNvPr id="5" name="مربع نص 4"/>
          <p:cNvSpPr txBox="1"/>
          <p:nvPr/>
        </p:nvSpPr>
        <p:spPr>
          <a:xfrm>
            <a:off x="4000496" y="1000107"/>
            <a:ext cx="4286280" cy="400110"/>
          </a:xfrm>
          <a:prstGeom prst="rect">
            <a:avLst/>
          </a:prstGeom>
          <a:noFill/>
        </p:spPr>
        <p:txBody>
          <a:bodyPr wrap="square" rtlCol="1">
            <a:spAutoFit/>
          </a:bodyPr>
          <a:lstStyle/>
          <a:p>
            <a:r>
              <a:rPr lang="ar-SA" sz="2000" dirty="0" smtClean="0">
                <a:cs typeface="PT Bold Heading" pitchFamily="2" charset="-78"/>
              </a:rPr>
              <a:t>تسمى : سطح تساوي الجهد الكهربائي .  </a:t>
            </a:r>
            <a:endParaRPr lang="en-US" sz="2000" dirty="0" smtClean="0">
              <a:cs typeface="PT Bold Heading" pitchFamily="2" charset="-78"/>
            </a:endParaRPr>
          </a:p>
        </p:txBody>
      </p:sp>
      <p:sp>
        <p:nvSpPr>
          <p:cNvPr id="6" name="مستطيل 5"/>
          <p:cNvSpPr/>
          <p:nvPr/>
        </p:nvSpPr>
        <p:spPr>
          <a:xfrm>
            <a:off x="2643174" y="1557322"/>
            <a:ext cx="6000792" cy="707886"/>
          </a:xfrm>
          <a:prstGeom prst="rect">
            <a:avLst/>
          </a:prstGeom>
        </p:spPr>
        <p:txBody>
          <a:bodyPr wrap="square">
            <a:spAutoFit/>
          </a:bodyPr>
          <a:lstStyle/>
          <a:p>
            <a:r>
              <a:rPr lang="ar-SA" sz="2000" dirty="0" smtClean="0">
                <a:solidFill>
                  <a:srgbClr val="E74B86"/>
                </a:solidFill>
                <a:cs typeface="PT Bold Heading" pitchFamily="2" charset="-78"/>
              </a:rPr>
              <a:t>كيف نوجد فرق الجهد الكهربائي بين نقطتين ( </a:t>
            </a:r>
            <a:r>
              <a:rPr lang="en-US" sz="2000" dirty="0" smtClean="0">
                <a:solidFill>
                  <a:srgbClr val="E74B86"/>
                </a:solidFill>
                <a:cs typeface="PT Bold Heading" pitchFamily="2" charset="-78"/>
              </a:rPr>
              <a:t>A </a:t>
            </a:r>
            <a:r>
              <a:rPr lang="ar-SA" sz="2000" dirty="0" smtClean="0">
                <a:solidFill>
                  <a:srgbClr val="E74B86"/>
                </a:solidFill>
                <a:cs typeface="PT Bold Heading" pitchFamily="2" charset="-78"/>
              </a:rPr>
              <a:t> و</a:t>
            </a:r>
            <a:r>
              <a:rPr lang="en-US" sz="2000" dirty="0" smtClean="0">
                <a:solidFill>
                  <a:srgbClr val="E74B86"/>
                </a:solidFill>
                <a:cs typeface="PT Bold Heading" pitchFamily="2" charset="-78"/>
              </a:rPr>
              <a:t>B </a:t>
            </a:r>
            <a:r>
              <a:rPr lang="ar-SA" sz="2000" dirty="0" smtClean="0">
                <a:solidFill>
                  <a:srgbClr val="E74B86"/>
                </a:solidFill>
                <a:cs typeface="PT Bold Heading" pitchFamily="2" charset="-78"/>
              </a:rPr>
              <a:t> ) في مجال كهربائي منتظم ؟ ( كما في الشكل المجاور ) .</a:t>
            </a:r>
            <a:endParaRPr lang="ar-SA" sz="2000" dirty="0">
              <a:solidFill>
                <a:srgbClr val="E74B86"/>
              </a:solidFill>
              <a:cs typeface="PT Bold Heading" pitchFamily="2" charset="-78"/>
            </a:endParaRPr>
          </a:p>
        </p:txBody>
      </p:sp>
      <p:pic>
        <p:nvPicPr>
          <p:cNvPr id="10243" name="صورة 28"/>
          <p:cNvPicPr>
            <a:picLocks noChangeAspect="1" noChangeArrowheads="1"/>
          </p:cNvPicPr>
          <p:nvPr/>
        </p:nvPicPr>
        <p:blipFill>
          <a:blip r:embed="rId4"/>
          <a:srcRect/>
          <a:stretch>
            <a:fillRect/>
          </a:stretch>
        </p:blipFill>
        <p:spPr bwMode="auto">
          <a:xfrm>
            <a:off x="500034" y="2000240"/>
            <a:ext cx="1928826" cy="2857520"/>
          </a:xfrm>
          <a:prstGeom prst="rect">
            <a:avLst/>
          </a:prstGeom>
          <a:noFill/>
          <a:ln w="9525">
            <a:noFill/>
            <a:miter lim="800000"/>
            <a:headEnd/>
            <a:tailEnd/>
          </a:ln>
        </p:spPr>
      </p:pic>
      <p:sp>
        <p:nvSpPr>
          <p:cNvPr id="8" name="مربع نص 7"/>
          <p:cNvSpPr txBox="1"/>
          <p:nvPr/>
        </p:nvSpPr>
        <p:spPr>
          <a:xfrm>
            <a:off x="2500298" y="2257414"/>
            <a:ext cx="6143668" cy="2862322"/>
          </a:xfrm>
          <a:prstGeom prst="rect">
            <a:avLst/>
          </a:prstGeom>
          <a:noFill/>
        </p:spPr>
        <p:txBody>
          <a:bodyPr wrap="square" rtlCol="1">
            <a:spAutoFit/>
          </a:bodyPr>
          <a:lstStyle/>
          <a:p>
            <a:pPr algn="justLow"/>
            <a:r>
              <a:rPr lang="ar-SA" sz="2000" dirty="0" smtClean="0">
                <a:cs typeface="PT Bold Heading" pitchFamily="2" charset="-78"/>
              </a:rPr>
              <a:t>ﻹﻳﺠﺎد ﻓﺮق اﻟﺠﻬﺪ </a:t>
            </a:r>
            <a:r>
              <a:rPr lang="en-US" sz="2000" dirty="0" smtClean="0">
                <a:cs typeface="PT Bold Heading" pitchFamily="2" charset="-78"/>
              </a:rPr>
              <a:t>V</a:t>
            </a:r>
            <a:r>
              <a:rPr lang="en-US" sz="2000" baseline="-25000" dirty="0" smtClean="0">
                <a:cs typeface="PT Bold Heading" pitchFamily="2" charset="-78"/>
              </a:rPr>
              <a:t>BA</a:t>
            </a:r>
            <a:r>
              <a:rPr lang="ar-SA" sz="2000" dirty="0" smtClean="0">
                <a:cs typeface="PT Bold Heading" pitchFamily="2" charset="-78"/>
              </a:rPr>
              <a:t>، ﻧﺤﺴﺐ ﻣﻘﺪار اﻟﺸﻐﻞ </a:t>
            </a:r>
            <a:r>
              <a:rPr lang="ar-SA" sz="2000" dirty="0" err="1" smtClean="0">
                <a:cs typeface="PT Bold Heading" pitchFamily="2" charset="-78"/>
              </a:rPr>
              <a:t>اﻟ</a:t>
            </a:r>
            <a:r>
              <a:rPr lang="ar-SA" sz="2000" dirty="0" smtClean="0">
                <a:cs typeface="PT Bold Heading" pitchFamily="2" charset="-78"/>
              </a:rPr>
              <a:t>ﻼزم ﻟﺘﺤﺮﻳﻚ وﺣﺪة اﻟﺸﺤﻨﺔ اﻟﻤﻮﺟﺒﺔ ﻣﻦ اﻟﻨﻘﻄﺔ </a:t>
            </a:r>
            <a:r>
              <a:rPr lang="en-US" sz="2000" dirty="0" smtClean="0">
                <a:cs typeface="PT Bold Heading" pitchFamily="2" charset="-78"/>
              </a:rPr>
              <a:t>A</a:t>
            </a:r>
            <a:r>
              <a:rPr lang="ar-SA" sz="2000" dirty="0" smtClean="0">
                <a:cs typeface="PT Bold Heading" pitchFamily="2" charset="-78"/>
              </a:rPr>
              <a:t> إﻟﻰ اﻟﻨﻘﻄﺔ </a:t>
            </a:r>
            <a:r>
              <a:rPr lang="en-US" sz="2000" dirty="0" smtClean="0">
                <a:cs typeface="PT Bold Heading" pitchFamily="2" charset="-78"/>
              </a:rPr>
              <a:t>B</a:t>
            </a:r>
            <a:r>
              <a:rPr lang="ar-SA" sz="2000" dirty="0" smtClean="0">
                <a:cs typeface="PT Bold Heading" pitchFamily="2" charset="-78"/>
              </a:rPr>
              <a:t> ، وﺑﻤﺎ أن اﻟﺸﺤﻨﺔ </a:t>
            </a:r>
            <a:r>
              <a:rPr lang="en-US" sz="2000" dirty="0" smtClean="0">
                <a:cs typeface="PT Bold Heading" pitchFamily="2" charset="-78"/>
              </a:rPr>
              <a:t>q </a:t>
            </a:r>
            <a:r>
              <a:rPr lang="ar-SA" sz="2000" dirty="0" smtClean="0">
                <a:cs typeface="PT Bold Heading" pitchFamily="2" charset="-78"/>
              </a:rPr>
              <a:t>ﺗﺘﺤﺮك ﺑﺎﺗﺠﺎﻩ اﻟﻤﺠﺎل ﻓﻴﻤﺎ ﻟﻮ كانت ﺣﺮة اﻟﺤركة ، فإننا حتى نتمكن من  نقل هذه اﻟﺸﺤﻨﺔ </a:t>
            </a:r>
            <a:r>
              <a:rPr lang="en-US" sz="2000" dirty="0" smtClean="0">
                <a:cs typeface="PT Bold Heading" pitchFamily="2" charset="-78"/>
              </a:rPr>
              <a:t>q </a:t>
            </a:r>
            <a:r>
              <a:rPr lang="ar-SA" sz="2000" dirty="0" smtClean="0">
                <a:cs typeface="PT Bold Heading" pitchFamily="2" charset="-78"/>
              </a:rPr>
              <a:t>ﻣﻦ اﻟﻨﻘﻄﺔ </a:t>
            </a:r>
            <a:r>
              <a:rPr lang="en-US" sz="2000" dirty="0" smtClean="0">
                <a:cs typeface="PT Bold Heading" pitchFamily="2" charset="-78"/>
              </a:rPr>
              <a:t>A</a:t>
            </a:r>
            <a:r>
              <a:rPr lang="ar-SA" sz="2000" dirty="0" smtClean="0">
                <a:cs typeface="PT Bold Heading" pitchFamily="2" charset="-78"/>
              </a:rPr>
              <a:t> إﻟﻰ اﻟﻨﻘﻄﺔ </a:t>
            </a:r>
            <a:r>
              <a:rPr lang="en-US" sz="2000" dirty="0" smtClean="0">
                <a:cs typeface="PT Bold Heading" pitchFamily="2" charset="-78"/>
              </a:rPr>
              <a:t>B </a:t>
            </a:r>
            <a:r>
              <a:rPr lang="ar-SA" sz="2000" dirty="0" smtClean="0">
                <a:cs typeface="PT Bold Heading" pitchFamily="2" charset="-78"/>
              </a:rPr>
              <a:t>ﻓﺈن ﻋﻠﻴﻨﺎ أن ﻧﺆﺛﺮ عليها ﺑﻘﻮة ﺧﺎرﺟﻴﺔ </a:t>
            </a:r>
            <a:r>
              <a:rPr lang="en-US" sz="2000" dirty="0" smtClean="0">
                <a:cs typeface="PT Bold Heading" pitchFamily="2" charset="-78"/>
              </a:rPr>
              <a:t>F</a:t>
            </a:r>
            <a:r>
              <a:rPr lang="ar-SA" sz="2000" dirty="0" smtClean="0">
                <a:cs typeface="PT Bold Heading" pitchFamily="2" charset="-78"/>
              </a:rPr>
              <a:t> ، تساوي ﻓﻲ ﻣﻘﺪارها </a:t>
            </a:r>
            <a:r>
              <a:rPr lang="en-US" sz="2000" dirty="0" err="1" smtClean="0">
                <a:cs typeface="PT Bold Heading" pitchFamily="2" charset="-78"/>
              </a:rPr>
              <a:t>qE</a:t>
            </a:r>
            <a:r>
              <a:rPr lang="ar-SA" sz="2000" dirty="0" smtClean="0">
                <a:cs typeface="PT Bold Heading" pitchFamily="2" charset="-78"/>
              </a:rPr>
              <a:t> (ﻋﻠﻰ </a:t>
            </a:r>
            <a:r>
              <a:rPr lang="ar-SA" sz="2000" dirty="0" err="1" smtClean="0">
                <a:cs typeface="PT Bold Heading" pitchFamily="2" charset="-78"/>
              </a:rPr>
              <a:t>ا</a:t>
            </a:r>
            <a:r>
              <a:rPr lang="ar-SA" sz="2000" dirty="0" smtClean="0">
                <a:cs typeface="PT Bold Heading" pitchFamily="2" charset="-78"/>
              </a:rPr>
              <a:t>ﻷﻗﻞ)، وتعاكس اﻟﻤﺠﺎل </a:t>
            </a:r>
            <a:r>
              <a:rPr lang="ar-SA" sz="2000" dirty="0" err="1" smtClean="0">
                <a:cs typeface="PT Bold Heading" pitchFamily="2" charset="-78"/>
              </a:rPr>
              <a:t>ﺑﺎ</a:t>
            </a:r>
            <a:r>
              <a:rPr lang="ar-SA" sz="2000" dirty="0" smtClean="0">
                <a:cs typeface="PT Bold Heading" pitchFamily="2" charset="-78"/>
              </a:rPr>
              <a:t>ﻻﺗﺠﺎﻩ وﻋﻨﺪﻣﺎ ﺗﻜﻮن </a:t>
            </a:r>
            <a:r>
              <a:rPr lang="en-US" sz="2000" dirty="0" smtClean="0">
                <a:cs typeface="PT Bold Heading" pitchFamily="2" charset="-78"/>
              </a:rPr>
              <a:t>F = -</a:t>
            </a:r>
            <a:r>
              <a:rPr lang="en-US" sz="2000" dirty="0" err="1" smtClean="0">
                <a:cs typeface="PT Bold Heading" pitchFamily="2" charset="-78"/>
              </a:rPr>
              <a:t>qE</a:t>
            </a:r>
            <a:r>
              <a:rPr lang="en-US" sz="2000" dirty="0" smtClean="0">
                <a:cs typeface="PT Bold Heading" pitchFamily="2" charset="-78"/>
              </a:rPr>
              <a:t> </a:t>
            </a:r>
            <a:r>
              <a:rPr lang="ar-SA" sz="2000" dirty="0" smtClean="0">
                <a:cs typeface="PT Bold Heading" pitchFamily="2" charset="-78"/>
              </a:rPr>
              <a:t>ﻓﺈن اﻟﺸﺤﻨﺔ ﺗﺴﺘﻄﻴﻊ الحركة ﻣﻦ </a:t>
            </a:r>
            <a:r>
              <a:rPr lang="en-US" sz="2000" dirty="0" smtClean="0">
                <a:cs typeface="PT Bold Heading" pitchFamily="2" charset="-78"/>
              </a:rPr>
              <a:t>A</a:t>
            </a:r>
            <a:r>
              <a:rPr lang="ar-SA" sz="2000" dirty="0" smtClean="0">
                <a:cs typeface="PT Bold Heading" pitchFamily="2" charset="-78"/>
              </a:rPr>
              <a:t> إﻟﻰ </a:t>
            </a:r>
            <a:r>
              <a:rPr lang="en-US" sz="2000" dirty="0" smtClean="0">
                <a:cs typeface="PT Bold Heading" pitchFamily="2" charset="-78"/>
              </a:rPr>
              <a:t>B </a:t>
            </a:r>
            <a:r>
              <a:rPr lang="ar-SA" sz="2000" dirty="0" smtClean="0">
                <a:cs typeface="PT Bold Heading" pitchFamily="2" charset="-78"/>
              </a:rPr>
              <a:t>ﺑﺪون ﺗﺴﺎرع (أي ﺑﺴﺮﻋﺔ ﺛﺎﺑﺘﺔ)، وﻳﻜﻮن اﻟﺸﻐﻞ اﻟﻤﺒﺬول ﻋﻠﻴﻬﺎ أﺛﻨﺎء اﻧﺘﻘﺎﻟﻬﺎ ﻣﻦ </a:t>
            </a:r>
            <a:r>
              <a:rPr lang="en-US" sz="2000" dirty="0" smtClean="0">
                <a:cs typeface="PT Bold Heading" pitchFamily="2" charset="-78"/>
              </a:rPr>
              <a:t>A</a:t>
            </a:r>
            <a:r>
              <a:rPr lang="ar-SA" sz="2000" dirty="0" smtClean="0">
                <a:cs typeface="PT Bold Heading" pitchFamily="2" charset="-78"/>
              </a:rPr>
              <a:t> إﻟﻰ </a:t>
            </a:r>
            <a:r>
              <a:rPr lang="en-US" sz="2000" dirty="0" smtClean="0">
                <a:cs typeface="PT Bold Heading" pitchFamily="2" charset="-78"/>
              </a:rPr>
              <a:t>B </a:t>
            </a:r>
            <a:r>
              <a:rPr lang="ar-SA" sz="2000" dirty="0" smtClean="0">
                <a:cs typeface="PT Bold Heading" pitchFamily="2" charset="-78"/>
              </a:rPr>
              <a:t>ﻣﺴﺎوﻳﺎً </a:t>
            </a:r>
            <a:r>
              <a:rPr lang="en-US" sz="2000" dirty="0" smtClean="0">
                <a:cs typeface="PT Bold Heading" pitchFamily="2" charset="-78"/>
              </a:rPr>
              <a:t>W</a:t>
            </a:r>
            <a:r>
              <a:rPr lang="en-US" sz="2000" baseline="-25000" dirty="0" smtClean="0">
                <a:cs typeface="PT Bold Heading" pitchFamily="2" charset="-78"/>
              </a:rPr>
              <a:t>AB</a:t>
            </a:r>
            <a:r>
              <a:rPr lang="en-US" sz="2000" dirty="0" smtClean="0">
                <a:cs typeface="PT Bold Heading" pitchFamily="2" charset="-78"/>
              </a:rPr>
              <a:t> </a:t>
            </a:r>
            <a:r>
              <a:rPr lang="ar-SA" sz="2000" dirty="0" smtClean="0">
                <a:cs typeface="PT Bold Heading" pitchFamily="2" charset="-78"/>
              </a:rPr>
              <a:t>ﺣﻴﺚ :</a:t>
            </a:r>
            <a:endParaRPr lang="ar-SA" sz="2000" dirty="0">
              <a:cs typeface="PT Bold Heading" pitchFamily="2" charset="-78"/>
            </a:endParaRPr>
          </a:p>
        </p:txBody>
      </p:sp>
      <p:pic>
        <p:nvPicPr>
          <p:cNvPr id="9" name="صورة 25"/>
          <p:cNvPicPr>
            <a:picLocks noChangeAspect="1" noChangeArrowheads="1"/>
          </p:cNvPicPr>
          <p:nvPr/>
        </p:nvPicPr>
        <p:blipFill>
          <a:blip r:embed="rId5"/>
          <a:srcRect/>
          <a:stretch>
            <a:fillRect/>
          </a:stretch>
        </p:blipFill>
        <p:spPr bwMode="auto">
          <a:xfrm>
            <a:off x="1871621" y="5000636"/>
            <a:ext cx="2460651" cy="1428760"/>
          </a:xfrm>
          <a:prstGeom prst="rect">
            <a:avLst/>
          </a:prstGeom>
          <a:noFill/>
          <a:ln w="9525">
            <a:solidFill>
              <a:schemeClr val="tx1"/>
            </a:solidFill>
            <a:miter lim="800000"/>
            <a:headEnd/>
            <a:tailEnd/>
          </a:ln>
        </p:spPr>
      </p:pic>
      <p:sp>
        <p:nvSpPr>
          <p:cNvPr id="10" name="مربع نص 9"/>
          <p:cNvSpPr txBox="1"/>
          <p:nvPr/>
        </p:nvSpPr>
        <p:spPr>
          <a:xfrm>
            <a:off x="4643438" y="5286388"/>
            <a:ext cx="3786214" cy="1015663"/>
          </a:xfrm>
          <a:prstGeom prst="rect">
            <a:avLst/>
          </a:prstGeom>
          <a:noFill/>
        </p:spPr>
        <p:txBody>
          <a:bodyPr wrap="square" rtlCol="1">
            <a:spAutoFit/>
          </a:bodyPr>
          <a:lstStyle/>
          <a:p>
            <a:pPr algn="justLow"/>
            <a:r>
              <a:rPr lang="ar-SA" sz="2000" dirty="0" smtClean="0">
                <a:solidFill>
                  <a:srgbClr val="663300"/>
                </a:solidFill>
                <a:cs typeface="PT Bold Heading" pitchFamily="2" charset="-78"/>
              </a:rPr>
              <a:t>هذه اﻟﻤﻌﺎدﻟﺔ ﺗﺒﻴﻦ العلاقــة ﺑﻴﻦ ﻓﺮق اﻟﺠﻬﺪ واﻟﻤﺠﺎل الكهربائي كحالة ﺧﺎﺻﺔ في ﺣﺎﻟﺔ وﺟﻮد ﻣﺠﺎل كهربائي ﻣﻨﺘﻈﻢ </a:t>
            </a:r>
            <a:endParaRPr lang="ar-SA" sz="2000" dirty="0">
              <a:solidFill>
                <a:srgbClr val="663300"/>
              </a:solidFill>
              <a:cs typeface="PT Bold Heading" pitchFamily="2" charset="-78"/>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50" presetClass="entr" presetSubtype="0" decel="100000" fill="hold" nodeType="withEffect">
                                  <p:stCondLst>
                                    <p:cond delay="0"/>
                                  </p:stCondLst>
                                  <p:childTnLst>
                                    <p:set>
                                      <p:cBhvr>
                                        <p:cTn id="12" dur="1" fill="hold">
                                          <p:stCondLst>
                                            <p:cond delay="0"/>
                                          </p:stCondLst>
                                        </p:cTn>
                                        <p:tgtEl>
                                          <p:spTgt spid="10241"/>
                                        </p:tgtEl>
                                        <p:attrNameLst>
                                          <p:attrName>style.visibility</p:attrName>
                                        </p:attrNameLst>
                                      </p:cBhvr>
                                      <p:to>
                                        <p:strVal val="visible"/>
                                      </p:to>
                                    </p:set>
                                    <p:anim calcmode="lin" valueType="num">
                                      <p:cBhvr>
                                        <p:cTn id="13" dur="1000" fill="hold"/>
                                        <p:tgtEl>
                                          <p:spTgt spid="10241"/>
                                        </p:tgtEl>
                                        <p:attrNameLst>
                                          <p:attrName>ppt_w</p:attrName>
                                        </p:attrNameLst>
                                      </p:cBhvr>
                                      <p:tavLst>
                                        <p:tav tm="0">
                                          <p:val>
                                            <p:strVal val="#ppt_w+.3"/>
                                          </p:val>
                                        </p:tav>
                                        <p:tav tm="100000">
                                          <p:val>
                                            <p:strVal val="#ppt_w"/>
                                          </p:val>
                                        </p:tav>
                                      </p:tavLst>
                                    </p:anim>
                                    <p:anim calcmode="lin" valueType="num">
                                      <p:cBhvr>
                                        <p:cTn id="14" dur="1000" fill="hold"/>
                                        <p:tgtEl>
                                          <p:spTgt spid="10241"/>
                                        </p:tgtEl>
                                        <p:attrNameLst>
                                          <p:attrName>ppt_h</p:attrName>
                                        </p:attrNameLst>
                                      </p:cBhvr>
                                      <p:tavLst>
                                        <p:tav tm="0">
                                          <p:val>
                                            <p:strVal val="#ppt_h"/>
                                          </p:val>
                                        </p:tav>
                                        <p:tav tm="100000">
                                          <p:val>
                                            <p:strVal val="#ppt_h"/>
                                          </p:val>
                                        </p:tav>
                                      </p:tavLst>
                                    </p:anim>
                                    <p:animEffect transition="in" filter="fade">
                                      <p:cBhvr>
                                        <p:cTn id="15" dur="1000"/>
                                        <p:tgtEl>
                                          <p:spTgt spid="10241"/>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iterate type="wd">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800" decel="100000"/>
                                        <p:tgtEl>
                                          <p:spTgt spid="5"/>
                                        </p:tgtEl>
                                      </p:cBhvr>
                                    </p:animEffect>
                                    <p:anim calcmode="lin" valueType="num">
                                      <p:cBhvr>
                                        <p:cTn id="21" dur="800" decel="100000" fill="hold"/>
                                        <p:tgtEl>
                                          <p:spTgt spid="5"/>
                                        </p:tgtEl>
                                        <p:attrNameLst>
                                          <p:attrName>style.rotation</p:attrName>
                                        </p:attrNameLst>
                                      </p:cBhvr>
                                      <p:tavLst>
                                        <p:tav tm="0">
                                          <p:val>
                                            <p:fltVal val="-90"/>
                                          </p:val>
                                        </p:tav>
                                        <p:tav tm="100000">
                                          <p:val>
                                            <p:fltVal val="0"/>
                                          </p:val>
                                        </p:tav>
                                      </p:tavLst>
                                    </p:anim>
                                    <p:anim calcmode="lin" valueType="num">
                                      <p:cBhvr>
                                        <p:cTn id="22" dur="800" decel="100000" fill="hold"/>
                                        <p:tgtEl>
                                          <p:spTgt spid="5"/>
                                        </p:tgtEl>
                                        <p:attrNameLst>
                                          <p:attrName>ppt_x</p:attrName>
                                        </p:attrNameLst>
                                      </p:cBhvr>
                                      <p:tavLst>
                                        <p:tav tm="0">
                                          <p:val>
                                            <p:strVal val="#ppt_x+0.4"/>
                                          </p:val>
                                        </p:tav>
                                        <p:tav tm="100000">
                                          <p:val>
                                            <p:strVal val="#ppt_x-0.05"/>
                                          </p:val>
                                        </p:tav>
                                      </p:tavLst>
                                    </p:anim>
                                    <p:anim calcmode="lin" valueType="num">
                                      <p:cBhvr>
                                        <p:cTn id="23" dur="800" decel="100000" fill="hold"/>
                                        <p:tgtEl>
                                          <p:spTgt spid="5"/>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6" fill="hold">
                            <p:stCondLst>
                              <p:cond delay="1600"/>
                            </p:stCondLst>
                            <p:childTnLst>
                              <p:par>
                                <p:cTn id="27" presetID="49" presetClass="entr" presetSubtype="0" decel="100000" fill="hold" grpId="0" nodeType="afterEffect">
                                  <p:stCondLst>
                                    <p:cond delay="0"/>
                                  </p:stCondLst>
                                  <p:iterate type="wd">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style.rotation</p:attrName>
                                        </p:attrNameLst>
                                      </p:cBhvr>
                                      <p:tavLst>
                                        <p:tav tm="0">
                                          <p:val>
                                            <p:fltVal val="360"/>
                                          </p:val>
                                        </p:tav>
                                        <p:tav tm="100000">
                                          <p:val>
                                            <p:fltVal val="0"/>
                                          </p:val>
                                        </p:tav>
                                      </p:tavLst>
                                    </p:anim>
                                    <p:animEffect transition="in" filter="fade">
                                      <p:cBhvr>
                                        <p:cTn id="32" dur="500"/>
                                        <p:tgtEl>
                                          <p:spTgt spid="6"/>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10243"/>
                                        </p:tgtEl>
                                        <p:attrNameLst>
                                          <p:attrName>style.visibility</p:attrName>
                                        </p:attrNameLst>
                                      </p:cBhvr>
                                      <p:to>
                                        <p:strVal val="visible"/>
                                      </p:to>
                                    </p:set>
                                    <p:anim calcmode="lin" valueType="num">
                                      <p:cBhvr>
                                        <p:cTn id="35" dur="500" fill="hold"/>
                                        <p:tgtEl>
                                          <p:spTgt spid="10243"/>
                                        </p:tgtEl>
                                        <p:attrNameLst>
                                          <p:attrName>ppt_w</p:attrName>
                                        </p:attrNameLst>
                                      </p:cBhvr>
                                      <p:tavLst>
                                        <p:tav tm="0">
                                          <p:val>
                                            <p:fltVal val="0"/>
                                          </p:val>
                                        </p:tav>
                                        <p:tav tm="100000">
                                          <p:val>
                                            <p:strVal val="#ppt_w"/>
                                          </p:val>
                                        </p:tav>
                                      </p:tavLst>
                                    </p:anim>
                                    <p:anim calcmode="lin" valueType="num">
                                      <p:cBhvr>
                                        <p:cTn id="36" dur="500" fill="hold"/>
                                        <p:tgtEl>
                                          <p:spTgt spid="10243"/>
                                        </p:tgtEl>
                                        <p:attrNameLst>
                                          <p:attrName>ppt_h</p:attrName>
                                        </p:attrNameLst>
                                      </p:cBhvr>
                                      <p:tavLst>
                                        <p:tav tm="0">
                                          <p:val>
                                            <p:fltVal val="0"/>
                                          </p:val>
                                        </p:tav>
                                        <p:tav tm="100000">
                                          <p:val>
                                            <p:strVal val="#ppt_h"/>
                                          </p:val>
                                        </p:tav>
                                      </p:tavLst>
                                    </p:anim>
                                    <p:anim calcmode="lin" valueType="num">
                                      <p:cBhvr>
                                        <p:cTn id="37" dur="500" fill="hold"/>
                                        <p:tgtEl>
                                          <p:spTgt spid="10243"/>
                                        </p:tgtEl>
                                        <p:attrNameLst>
                                          <p:attrName>style.rotation</p:attrName>
                                        </p:attrNameLst>
                                      </p:cBhvr>
                                      <p:tavLst>
                                        <p:tav tm="0">
                                          <p:val>
                                            <p:fltVal val="360"/>
                                          </p:val>
                                        </p:tav>
                                        <p:tav tm="100000">
                                          <p:val>
                                            <p:fltVal val="0"/>
                                          </p:val>
                                        </p:tav>
                                      </p:tavLst>
                                    </p:anim>
                                    <p:animEffect transition="in" filter="fade">
                                      <p:cBhvr>
                                        <p:cTn id="38" dur="500"/>
                                        <p:tgtEl>
                                          <p:spTgt spid="10243"/>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iterate type="wd">
                                    <p:tmPct val="10000"/>
                                  </p:iterate>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par>
                          <p:cTn id="47" fill="hold">
                            <p:stCondLst>
                              <p:cond delay="5550"/>
                            </p:stCondLst>
                            <p:childTnLst>
                              <p:par>
                                <p:cTn id="48" presetID="15" presetClass="entr" presetSubtype="0" fill="hold" grpId="0" nodeType="afterEffect">
                                  <p:stCondLst>
                                    <p:cond delay="0"/>
                                  </p:stCondLst>
                                  <p:iterate type="wd">
                                    <p:tmPct val="10000"/>
                                  </p:iterate>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0"/>
                                        </p:tgtEl>
                                        <p:attrNameLst>
                                          <p:attrName>ppt_y</p:attrName>
                                        </p:attrNameLst>
                                      </p:cBhvr>
                                      <p:tavLst>
                                        <p:tav tm="0" fmla="#ppt_y+(sin(-2*pi*(1-$))*-#ppt_x+cos(-2*pi*(1-$))*(1-#ppt_y))*(1-$)">
                                          <p:val>
                                            <p:fltVal val="0"/>
                                          </p:val>
                                        </p:tav>
                                        <p:tav tm="100000">
                                          <p:val>
                                            <p:fltVal val="1"/>
                                          </p:val>
                                        </p:tav>
                                      </p:tavLst>
                                    </p:anim>
                                  </p:childTnLst>
                                </p:cTn>
                              </p:par>
                              <p:par>
                                <p:cTn id="54" presetID="3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800" decel="100000"/>
                                        <p:tgtEl>
                                          <p:spTgt spid="9"/>
                                        </p:tgtEl>
                                      </p:cBhvr>
                                    </p:animEffect>
                                    <p:anim calcmode="lin" valueType="num">
                                      <p:cBhvr>
                                        <p:cTn id="57" dur="800" decel="100000" fill="hold"/>
                                        <p:tgtEl>
                                          <p:spTgt spid="9"/>
                                        </p:tgtEl>
                                        <p:attrNameLst>
                                          <p:attrName>style.rotation</p:attrName>
                                        </p:attrNameLst>
                                      </p:cBhvr>
                                      <p:tavLst>
                                        <p:tav tm="0">
                                          <p:val>
                                            <p:fltVal val="-90"/>
                                          </p:val>
                                        </p:tav>
                                        <p:tav tm="100000">
                                          <p:val>
                                            <p:fltVal val="0"/>
                                          </p:val>
                                        </p:tav>
                                      </p:tavLst>
                                    </p:anim>
                                    <p:anim calcmode="lin" valueType="num">
                                      <p:cBhvr>
                                        <p:cTn id="58" dur="800" decel="100000" fill="hold"/>
                                        <p:tgtEl>
                                          <p:spTgt spid="9"/>
                                        </p:tgtEl>
                                        <p:attrNameLst>
                                          <p:attrName>ppt_x</p:attrName>
                                        </p:attrNameLst>
                                      </p:cBhvr>
                                      <p:tavLst>
                                        <p:tav tm="0">
                                          <p:val>
                                            <p:strVal val="#ppt_x+0.4"/>
                                          </p:val>
                                        </p:tav>
                                        <p:tav tm="100000">
                                          <p:val>
                                            <p:strVal val="#ppt_x-0.05"/>
                                          </p:val>
                                        </p:tav>
                                      </p:tavLst>
                                    </p:anim>
                                    <p:anim calcmode="lin" valueType="num">
                                      <p:cBhvr>
                                        <p:cTn id="59" dur="800" decel="100000" fill="hold"/>
                                        <p:tgtEl>
                                          <p:spTgt spid="9"/>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فيديو 5.wmv">
            <a:hlinkClick r:id="" action="ppaction://media"/>
          </p:cNvPr>
          <p:cNvPicPr>
            <a:picLocks noRot="1" noChangeAspect="1"/>
          </p:cNvPicPr>
          <p:nvPr>
            <a:videoFile r:link="rId1"/>
          </p:nvPr>
        </p:nvPicPr>
        <p:blipFill>
          <a:blip r:embed="rId4"/>
          <a:stretch>
            <a:fillRect/>
          </a:stretch>
        </p:blipFill>
        <p:spPr>
          <a:xfrm>
            <a:off x="571472" y="428604"/>
            <a:ext cx="8024826" cy="592935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6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286248" y="857232"/>
            <a:ext cx="4210032" cy="121444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defRPr/>
            </a:pPr>
            <a:r>
              <a:rPr lang="ar-SA" sz="3200" dirty="0" smtClean="0">
                <a:ln w="50800"/>
                <a:solidFill>
                  <a:srgbClr val="663300"/>
                </a:solidFill>
                <a:cs typeface="PT Bold Heading" pitchFamily="2" charset="-78"/>
              </a:rPr>
              <a:t>الجهد </a:t>
            </a:r>
            <a:r>
              <a:rPr lang="ar-SA" sz="3200" dirty="0" err="1" smtClean="0">
                <a:ln w="50800"/>
                <a:solidFill>
                  <a:srgbClr val="663300"/>
                </a:solidFill>
                <a:cs typeface="PT Bold Heading" pitchFamily="2" charset="-78"/>
              </a:rPr>
              <a:t>الكهربائى</a:t>
            </a:r>
            <a:r>
              <a:rPr lang="ar-SA" sz="3200" dirty="0" smtClean="0">
                <a:ln w="50800"/>
                <a:solidFill>
                  <a:srgbClr val="663300"/>
                </a:solidFill>
                <a:cs typeface="PT Bold Heading" pitchFamily="2" charset="-78"/>
              </a:rPr>
              <a:t> </a:t>
            </a:r>
            <a:r>
              <a:rPr lang="ar-SA" sz="3200" dirty="0" err="1" smtClean="0">
                <a:ln w="50800"/>
                <a:solidFill>
                  <a:srgbClr val="663300"/>
                </a:solidFill>
                <a:cs typeface="PT Bold Heading" pitchFamily="2" charset="-78"/>
              </a:rPr>
              <a:t>فى</a:t>
            </a:r>
            <a:r>
              <a:rPr lang="ar-SA" sz="3200" dirty="0" smtClean="0">
                <a:ln w="50800"/>
                <a:solidFill>
                  <a:srgbClr val="663300"/>
                </a:solidFill>
                <a:cs typeface="PT Bold Heading" pitchFamily="2" charset="-78"/>
              </a:rPr>
              <a:t> </a:t>
            </a:r>
          </a:p>
          <a:p>
            <a:pPr lvl="0" algn="ctr" rtl="1">
              <a:spcBef>
                <a:spcPct val="0"/>
              </a:spcBef>
              <a:defRPr/>
            </a:pPr>
            <a:r>
              <a:rPr lang="ar-SA" sz="3200" dirty="0" smtClean="0">
                <a:ln w="50800"/>
                <a:solidFill>
                  <a:srgbClr val="663300"/>
                </a:solidFill>
                <a:cs typeface="PT Bold Heading" pitchFamily="2" charset="-78"/>
              </a:rPr>
              <a:t>مجال </a:t>
            </a:r>
            <a:r>
              <a:rPr lang="ar-SA" sz="3200" dirty="0" err="1" smtClean="0">
                <a:ln w="50800"/>
                <a:solidFill>
                  <a:srgbClr val="663300"/>
                </a:solidFill>
                <a:cs typeface="PT Bold Heading" pitchFamily="2" charset="-78"/>
              </a:rPr>
              <a:t>كهربائى</a:t>
            </a:r>
            <a:r>
              <a:rPr lang="ar-SA" sz="3200" dirty="0" smtClean="0">
                <a:ln w="50800"/>
                <a:solidFill>
                  <a:srgbClr val="663300"/>
                </a:solidFill>
                <a:cs typeface="PT Bold Heading" pitchFamily="2" charset="-78"/>
              </a:rPr>
              <a:t> منتظم </a:t>
            </a:r>
          </a:p>
        </p:txBody>
      </p:sp>
      <p:pic>
        <p:nvPicPr>
          <p:cNvPr id="4" name="Picture 2"/>
          <p:cNvPicPr>
            <a:picLocks noChangeAspect="1" noChangeArrowheads="1"/>
          </p:cNvPicPr>
          <p:nvPr/>
        </p:nvPicPr>
        <p:blipFill>
          <a:blip r:embed="rId3"/>
          <a:srcRect/>
          <a:stretch>
            <a:fillRect/>
          </a:stretch>
        </p:blipFill>
        <p:spPr bwMode="auto">
          <a:xfrm>
            <a:off x="428596" y="2143116"/>
            <a:ext cx="2362200" cy="3752850"/>
          </a:xfrm>
          <a:prstGeom prst="rect">
            <a:avLst/>
          </a:prstGeom>
          <a:noFill/>
          <a:ln w="9525">
            <a:noFill/>
            <a:miter lim="800000"/>
            <a:headEnd/>
            <a:tailEnd/>
          </a:ln>
          <a:effectLst/>
        </p:spPr>
      </p:pic>
      <p:sp>
        <p:nvSpPr>
          <p:cNvPr id="5" name="مستطيل 4"/>
          <p:cNvSpPr/>
          <p:nvPr/>
        </p:nvSpPr>
        <p:spPr>
          <a:xfrm>
            <a:off x="3286116" y="2214554"/>
            <a:ext cx="5000628" cy="2677656"/>
          </a:xfrm>
          <a:prstGeom prst="rect">
            <a:avLst/>
          </a:prstGeom>
        </p:spPr>
        <p:txBody>
          <a:bodyPr wrap="square">
            <a:spAutoFit/>
          </a:bodyPr>
          <a:lstStyle/>
          <a:p>
            <a:pPr algn="justLow">
              <a:lnSpc>
                <a:spcPct val="150000"/>
              </a:lnSpc>
            </a:pPr>
            <a:r>
              <a:rPr lang="ar-SA" sz="2800" dirty="0" smtClean="0">
                <a:ln w="50800"/>
                <a:cs typeface="PT Bold Heading" pitchFamily="2" charset="-78"/>
              </a:rPr>
              <a:t>فرق الجهد الكهربائي في مجال كهربائي منتظم </a:t>
            </a:r>
            <a:r>
              <a:rPr lang="el-GR" sz="2800" dirty="0" smtClean="0">
                <a:ln w="50800"/>
                <a:cs typeface="PT Bold Heading" pitchFamily="2" charset="-78"/>
              </a:rPr>
              <a:t>Δ</a:t>
            </a:r>
            <a:r>
              <a:rPr lang="en-US" sz="2800" dirty="0" smtClean="0">
                <a:ln w="50800"/>
                <a:cs typeface="PT Bold Heading" pitchFamily="2" charset="-78"/>
              </a:rPr>
              <a:t>V=Ed  </a:t>
            </a:r>
            <a:r>
              <a:rPr lang="ar-SA" sz="2800" dirty="0" smtClean="0">
                <a:ln w="50800"/>
                <a:cs typeface="PT Bold Heading" pitchFamily="2" charset="-78"/>
              </a:rPr>
              <a:t>  ويساوي حاصل ضرب شدة المجال الكهربائي في المسافة التي </a:t>
            </a:r>
            <a:r>
              <a:rPr lang="ar-SA" sz="2800" dirty="0" err="1" smtClean="0">
                <a:ln w="50800"/>
                <a:cs typeface="PT Bold Heading" pitchFamily="2" charset="-78"/>
              </a:rPr>
              <a:t>تحركتها</a:t>
            </a:r>
            <a:r>
              <a:rPr lang="ar-SA" sz="2800" dirty="0" smtClean="0">
                <a:ln w="50800"/>
                <a:cs typeface="PT Bold Heading" pitchFamily="2" charset="-78"/>
              </a:rPr>
              <a:t> الشحنة..</a:t>
            </a:r>
            <a:endParaRPr lang="ar-SA" sz="2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50" presetClass="entr" presetSubtype="0" decel="10000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3000"/>
                            </p:stCondLst>
                            <p:childTnLst>
                              <p:par>
                                <p:cTn id="15" presetID="24"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995518" y="242870"/>
            <a:ext cx="69342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defRPr/>
            </a:pPr>
            <a:r>
              <a:rPr lang="ar-SA" sz="3600" dirty="0" smtClean="0">
                <a:ln w="50800"/>
                <a:solidFill>
                  <a:schemeClr val="accent3">
                    <a:lumMod val="50000"/>
                  </a:schemeClr>
                </a:solidFill>
                <a:cs typeface="PT Bold Heading" pitchFamily="2" charset="-78"/>
              </a:rPr>
              <a:t>تجربة قطرة الزيت </a:t>
            </a:r>
            <a:r>
              <a:rPr lang="ar-SA" sz="3600" dirty="0" err="1" smtClean="0">
                <a:ln w="50800"/>
                <a:solidFill>
                  <a:schemeClr val="accent3">
                    <a:lumMod val="50000"/>
                  </a:schemeClr>
                </a:solidFill>
                <a:cs typeface="PT Bold Heading" pitchFamily="2" charset="-78"/>
              </a:rPr>
              <a:t>لمليكان</a:t>
            </a:r>
            <a:r>
              <a:rPr lang="ar-SA" sz="3600" dirty="0" smtClean="0">
                <a:ln w="50800"/>
                <a:solidFill>
                  <a:schemeClr val="accent3">
                    <a:lumMod val="50000"/>
                  </a:schemeClr>
                </a:solidFill>
                <a:cs typeface="PT Bold Heading" pitchFamily="2" charset="-78"/>
              </a:rPr>
              <a:t> </a:t>
            </a:r>
          </a:p>
        </p:txBody>
      </p:sp>
      <p:pic>
        <p:nvPicPr>
          <p:cNvPr id="4" name="Picture 2"/>
          <p:cNvPicPr>
            <a:picLocks noChangeAspect="1" noChangeArrowheads="1"/>
          </p:cNvPicPr>
          <p:nvPr/>
        </p:nvPicPr>
        <p:blipFill>
          <a:blip r:embed="rId3"/>
          <a:srcRect/>
          <a:stretch>
            <a:fillRect/>
          </a:stretch>
        </p:blipFill>
        <p:spPr bwMode="auto">
          <a:xfrm>
            <a:off x="2214546" y="3643314"/>
            <a:ext cx="6710357" cy="3000397"/>
          </a:xfrm>
          <a:prstGeom prst="rect">
            <a:avLst/>
          </a:prstGeom>
          <a:noFill/>
          <a:ln w="9525">
            <a:noFill/>
            <a:miter lim="800000"/>
            <a:headEnd/>
            <a:tailEnd/>
          </a:ln>
          <a:effectLst/>
        </p:spPr>
      </p:pic>
      <p:sp>
        <p:nvSpPr>
          <p:cNvPr id="5" name="مستطيل 4"/>
          <p:cNvSpPr/>
          <p:nvPr/>
        </p:nvSpPr>
        <p:spPr>
          <a:xfrm>
            <a:off x="2214546" y="1114408"/>
            <a:ext cx="6215074" cy="2308324"/>
          </a:xfrm>
          <a:prstGeom prst="rect">
            <a:avLst/>
          </a:prstGeom>
        </p:spPr>
        <p:txBody>
          <a:bodyPr wrap="square">
            <a:spAutoFit/>
          </a:bodyPr>
          <a:lstStyle/>
          <a:p>
            <a:pPr algn="justLow">
              <a:lnSpc>
                <a:spcPct val="150000"/>
              </a:lnSpc>
            </a:pPr>
            <a:r>
              <a:rPr lang="ar-SA" sz="2400" dirty="0" smtClean="0">
                <a:ln w="50800"/>
                <a:cs typeface="PT Bold Heading" pitchFamily="2" charset="-78"/>
              </a:rPr>
              <a:t>يعد قياس شحنة الإلكترون من أهم التطبيقات على المجال الكهربائي المنتظم بين لوحين متوازيين. وأول من قاس شحنة الإلكترون بهذه الطريقة الفيزيائي الأمريكي روبرت </a:t>
            </a:r>
            <a:r>
              <a:rPr lang="ar-SA" sz="2400" dirty="0" err="1" smtClean="0">
                <a:ln w="50800"/>
                <a:cs typeface="PT Bold Heading" pitchFamily="2" charset="-78"/>
              </a:rPr>
              <a:t>مليكان</a:t>
            </a:r>
            <a:r>
              <a:rPr lang="ar-SA" sz="2400" dirty="0" smtClean="0">
                <a:ln w="50800"/>
                <a:cs typeface="PT Bold Heading" pitchFamily="2" charset="-78"/>
              </a:rPr>
              <a:t> عام 1909م .</a:t>
            </a:r>
            <a:endParaRPr lang="ar-SA" sz="2400" dirty="0"/>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37"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3800"/>
                            </p:stCondLst>
                            <p:childTnLst>
                              <p:par>
                                <p:cTn id="16" presetID="24"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428992" y="428604"/>
            <a:ext cx="38100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defRPr/>
            </a:pPr>
            <a:r>
              <a:rPr lang="ar-SA" sz="4000" dirty="0" smtClean="0">
                <a:ln w="50800"/>
                <a:solidFill>
                  <a:schemeClr val="accent2">
                    <a:lumMod val="75000"/>
                  </a:schemeClr>
                </a:solidFill>
                <a:cs typeface="PT Bold Heading" pitchFamily="2" charset="-78"/>
              </a:rPr>
              <a:t>شحنــة الإلكتــرون </a:t>
            </a:r>
          </a:p>
        </p:txBody>
      </p:sp>
      <p:pic>
        <p:nvPicPr>
          <p:cNvPr id="6145" name="Picture 1" descr="11th%20grade%20chemistry%20palestine%20unit-1-millikan%20experement"/>
          <p:cNvPicPr>
            <a:picLocks noChangeAspect="1" noChangeArrowheads="1"/>
          </p:cNvPicPr>
          <p:nvPr/>
        </p:nvPicPr>
        <p:blipFill>
          <a:blip r:embed="rId4"/>
          <a:srcRect/>
          <a:stretch>
            <a:fillRect/>
          </a:stretch>
        </p:blipFill>
        <p:spPr bwMode="auto">
          <a:xfrm>
            <a:off x="3500430" y="3714752"/>
            <a:ext cx="3857652" cy="2868664"/>
          </a:xfrm>
          <a:prstGeom prst="rect">
            <a:avLst/>
          </a:prstGeom>
          <a:noFill/>
          <a:ln w="9525">
            <a:noFill/>
            <a:miter lim="800000"/>
            <a:headEnd/>
            <a:tailEnd/>
          </a:ln>
        </p:spPr>
      </p:pic>
      <p:sp>
        <p:nvSpPr>
          <p:cNvPr id="5" name="مستطيل 4"/>
          <p:cNvSpPr/>
          <p:nvPr/>
        </p:nvSpPr>
        <p:spPr>
          <a:xfrm>
            <a:off x="1142976" y="1500174"/>
            <a:ext cx="7358082" cy="1976438"/>
          </a:xfrm>
          <a:prstGeom prst="rect">
            <a:avLst/>
          </a:prstGeom>
        </p:spPr>
        <p:txBody>
          <a:bodyPr wrap="square">
            <a:spAutoFit/>
          </a:bodyPr>
          <a:lstStyle/>
          <a:p>
            <a:pPr algn="justLow">
              <a:lnSpc>
                <a:spcPct val="150000"/>
              </a:lnSpc>
            </a:pPr>
            <a:r>
              <a:rPr lang="ar-SA" sz="2800" dirty="0" smtClean="0">
                <a:ln w="50800"/>
                <a:cs typeface="PT Bold Heading" pitchFamily="2" charset="-78"/>
              </a:rPr>
              <a:t>استنتج </a:t>
            </a:r>
            <a:r>
              <a:rPr lang="ar-SA" sz="2800" dirty="0" err="1" smtClean="0">
                <a:ln w="50800"/>
                <a:cs typeface="PT Bold Heading" pitchFamily="2" charset="-78"/>
              </a:rPr>
              <a:t>مليكان</a:t>
            </a:r>
            <a:r>
              <a:rPr lang="ar-SA" sz="2800" dirty="0" smtClean="0">
                <a:ln w="50800"/>
                <a:cs typeface="PT Bold Heading" pitchFamily="2" charset="-78"/>
              </a:rPr>
              <a:t> أن أقل تغير حدث في مقدار الشحنة كان يساوي مقدار شحنة إلكترون واحد، لذا افترض أن كل إلكترون له دائًما الشحنة نفسها وهي </a:t>
            </a:r>
            <a:r>
              <a:rPr lang="en-US" sz="2800" dirty="0" smtClean="0">
                <a:latin typeface="Times New Roman" pitchFamily="18" charset="0"/>
                <a:cs typeface="Times New Roman" pitchFamily="18" charset="0"/>
              </a:rPr>
              <a:t>1.60×10</a:t>
            </a:r>
            <a:r>
              <a:rPr lang="en-US" sz="2800" baseline="30000" dirty="0" smtClean="0">
                <a:latin typeface="Times New Roman" pitchFamily="18" charset="0"/>
                <a:cs typeface="Times New Roman" pitchFamily="18" charset="0"/>
              </a:rPr>
              <a:t>-19C</a:t>
            </a:r>
            <a:r>
              <a:rPr lang="ar-SA" sz="2800" dirty="0" smtClean="0">
                <a:latin typeface="Times New Roman" pitchFamily="18" charset="0"/>
                <a:cs typeface="Times New Roman" pitchFamily="18" charset="0"/>
              </a:rPr>
              <a:t>.</a:t>
            </a:r>
            <a:endParaRPr lang="ar-SA" sz="28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suction.wav" builtIn="1"/>
                                        </p:tgtEl>
                                      </p:cMediaNode>
                                    </p:audio>
                                  </p:subTnLst>
                                </p:cTn>
                              </p:par>
                            </p:childTnLst>
                          </p:cTn>
                        </p:par>
                        <p:par>
                          <p:cTn id="8" fill="hold">
                            <p:stCondLst>
                              <p:cond delay="0"/>
                            </p:stCondLst>
                            <p:childTnLst>
                              <p:par>
                                <p:cTn id="9" presetID="15"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
                                        </p:tgtEl>
                                        <p:attrNameLst>
                                          <p:attrName>ppt_y</p:attrName>
                                        </p:attrNameLst>
                                      </p:cBhvr>
                                      <p:tavLst>
                                        <p:tav tm="0" fmla="#ppt_y+(sin(-2*pi*(1-$))*-#ppt_x+cos(-2*pi*(1-$))*(1-#ppt_y))*(1-$)">
                                          <p:val>
                                            <p:fltVal val="0"/>
                                          </p:val>
                                        </p:tav>
                                        <p:tav tm="100000">
                                          <p:val>
                                            <p:fltVal val="1"/>
                                          </p:val>
                                        </p:tav>
                                      </p:tavLst>
                                    </p:anim>
                                  </p:childTnLst>
                                </p:cTn>
                              </p:par>
                              <p:par>
                                <p:cTn id="15" presetID="50" presetClass="entr" presetSubtype="0" decel="100000" fill="hold" nodeType="withEffect">
                                  <p:stCondLst>
                                    <p:cond delay="0"/>
                                  </p:stCondLst>
                                  <p:childTnLst>
                                    <p:set>
                                      <p:cBhvr>
                                        <p:cTn id="16" dur="1" fill="hold">
                                          <p:stCondLst>
                                            <p:cond delay="0"/>
                                          </p:stCondLst>
                                        </p:cTn>
                                        <p:tgtEl>
                                          <p:spTgt spid="6145"/>
                                        </p:tgtEl>
                                        <p:attrNameLst>
                                          <p:attrName>style.visibility</p:attrName>
                                        </p:attrNameLst>
                                      </p:cBhvr>
                                      <p:to>
                                        <p:strVal val="visible"/>
                                      </p:to>
                                    </p:set>
                                    <p:anim calcmode="lin" valueType="num">
                                      <p:cBhvr>
                                        <p:cTn id="17" dur="1000" fill="hold"/>
                                        <p:tgtEl>
                                          <p:spTgt spid="6145"/>
                                        </p:tgtEl>
                                        <p:attrNameLst>
                                          <p:attrName>ppt_w</p:attrName>
                                        </p:attrNameLst>
                                      </p:cBhvr>
                                      <p:tavLst>
                                        <p:tav tm="0">
                                          <p:val>
                                            <p:strVal val="#ppt_w+.3"/>
                                          </p:val>
                                        </p:tav>
                                        <p:tav tm="100000">
                                          <p:val>
                                            <p:strVal val="#ppt_w"/>
                                          </p:val>
                                        </p:tav>
                                      </p:tavLst>
                                    </p:anim>
                                    <p:anim calcmode="lin" valueType="num">
                                      <p:cBhvr>
                                        <p:cTn id="18" dur="1000" fill="hold"/>
                                        <p:tgtEl>
                                          <p:spTgt spid="6145"/>
                                        </p:tgtEl>
                                        <p:attrNameLst>
                                          <p:attrName>ppt_h</p:attrName>
                                        </p:attrNameLst>
                                      </p:cBhvr>
                                      <p:tavLst>
                                        <p:tav tm="0">
                                          <p:val>
                                            <p:strVal val="#ppt_h"/>
                                          </p:val>
                                        </p:tav>
                                        <p:tav tm="100000">
                                          <p:val>
                                            <p:strVal val="#ppt_h"/>
                                          </p:val>
                                        </p:tav>
                                      </p:tavLst>
                                    </p:anim>
                                    <p:animEffect transition="in" filter="fade">
                                      <p:cBhvr>
                                        <p:cTn id="19" dur="10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تجربة ميليكان 00_00_03-.wmv">
            <a:hlinkClick r:id="" action="ppaction://media"/>
          </p:cNvPr>
          <p:cNvPicPr>
            <a:picLocks noRot="1" noChangeAspect="1"/>
          </p:cNvPicPr>
          <p:nvPr>
            <a:videoFile r:link="rId1"/>
          </p:nvPr>
        </p:nvPicPr>
        <p:blipFill>
          <a:blip r:embed="rId4"/>
          <a:stretch>
            <a:fillRect/>
          </a:stretch>
        </p:blipFill>
        <p:spPr>
          <a:xfrm>
            <a:off x="714348" y="428604"/>
            <a:ext cx="7715304" cy="5929354"/>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2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3214678" y="857232"/>
            <a:ext cx="5331909" cy="430887"/>
          </a:xfrm>
          <a:prstGeom prst="rect">
            <a:avLst/>
          </a:prstGeom>
        </p:spPr>
        <p:txBody>
          <a:bodyPr wrap="none">
            <a:spAutoFit/>
          </a:bodyPr>
          <a:lstStyle/>
          <a:p>
            <a:r>
              <a:rPr lang="ar-SA" sz="2200" dirty="0" smtClean="0">
                <a:solidFill>
                  <a:srgbClr val="834769"/>
                </a:solidFill>
                <a:cs typeface="PT Bold Heading" pitchFamily="2" charset="-78"/>
              </a:rPr>
              <a:t>ماذا يحدث عندما تفتح المحبس بين طرفي الإناءين ؟ </a:t>
            </a:r>
            <a:endParaRPr lang="ar-SA" sz="2200" dirty="0">
              <a:solidFill>
                <a:srgbClr val="834769"/>
              </a:solidFill>
              <a:cs typeface="PT Bold Heading" pitchFamily="2" charset="-78"/>
            </a:endParaRPr>
          </a:p>
        </p:txBody>
      </p:sp>
      <p:sp>
        <p:nvSpPr>
          <p:cNvPr id="4" name="مربع نص 3"/>
          <p:cNvSpPr txBox="1"/>
          <p:nvPr/>
        </p:nvSpPr>
        <p:spPr>
          <a:xfrm>
            <a:off x="3357554" y="1357298"/>
            <a:ext cx="5143536" cy="1573508"/>
          </a:xfrm>
          <a:prstGeom prst="rect">
            <a:avLst/>
          </a:prstGeom>
          <a:noFill/>
        </p:spPr>
        <p:txBody>
          <a:bodyPr wrap="square" rtlCol="1">
            <a:spAutoFit/>
          </a:bodyPr>
          <a:lstStyle/>
          <a:p>
            <a:pPr algn="justLow">
              <a:lnSpc>
                <a:spcPct val="150000"/>
              </a:lnSpc>
            </a:pPr>
            <a:r>
              <a:rPr lang="ar-SA" sz="2200" dirty="0" smtClean="0">
                <a:cs typeface="PT Bold Heading" pitchFamily="2" charset="-78"/>
              </a:rPr>
              <a:t>سيتوزع الماء على طرفي الإناء بحيث ينتقل من المستوى الأعلى إلى المستوى الأدنى حتى يصبح لهما نفس المستوى . </a:t>
            </a:r>
            <a:endParaRPr lang="en-US" sz="2200" dirty="0" smtClean="0">
              <a:cs typeface="PT Bold Heading" pitchFamily="2" charset="-78"/>
            </a:endParaRPr>
          </a:p>
        </p:txBody>
      </p:sp>
      <p:pic>
        <p:nvPicPr>
          <p:cNvPr id="5122" name="صورة 10"/>
          <p:cNvPicPr>
            <a:picLocks noChangeAspect="1" noChangeArrowheads="1"/>
          </p:cNvPicPr>
          <p:nvPr/>
        </p:nvPicPr>
        <p:blipFill>
          <a:blip r:embed="rId3">
            <a:lum bright="-20000" contrast="30000"/>
          </a:blip>
          <a:srcRect/>
          <a:stretch>
            <a:fillRect/>
          </a:stretch>
        </p:blipFill>
        <p:spPr bwMode="auto">
          <a:xfrm>
            <a:off x="571472" y="642918"/>
            <a:ext cx="2519914" cy="2214578"/>
          </a:xfrm>
          <a:prstGeom prst="rect">
            <a:avLst/>
          </a:prstGeom>
          <a:noFill/>
          <a:ln w="9525">
            <a:solidFill>
              <a:schemeClr val="tx1"/>
            </a:solidFill>
            <a:miter lim="800000"/>
            <a:headEnd/>
            <a:tailEnd/>
          </a:ln>
        </p:spPr>
      </p:pic>
      <p:sp>
        <p:nvSpPr>
          <p:cNvPr id="6" name="مستطيل 5"/>
          <p:cNvSpPr/>
          <p:nvPr/>
        </p:nvSpPr>
        <p:spPr>
          <a:xfrm>
            <a:off x="3500430" y="3571876"/>
            <a:ext cx="4923143" cy="430887"/>
          </a:xfrm>
          <a:prstGeom prst="rect">
            <a:avLst/>
          </a:prstGeom>
        </p:spPr>
        <p:txBody>
          <a:bodyPr wrap="none">
            <a:spAutoFit/>
          </a:bodyPr>
          <a:lstStyle/>
          <a:p>
            <a:r>
              <a:rPr lang="ar-SA" sz="2200" dirty="0" smtClean="0">
                <a:solidFill>
                  <a:srgbClr val="834769"/>
                </a:solidFill>
                <a:cs typeface="PT Bold Heading" pitchFamily="2" charset="-78"/>
              </a:rPr>
              <a:t>ماذا يحدث للشحنات عندما تتلامس الأجسام ؟ </a:t>
            </a:r>
            <a:endParaRPr lang="ar-SA" sz="2200" dirty="0">
              <a:solidFill>
                <a:srgbClr val="834769"/>
              </a:solidFill>
              <a:cs typeface="PT Bold Heading" pitchFamily="2" charset="-78"/>
            </a:endParaRPr>
          </a:p>
        </p:txBody>
      </p:sp>
      <p:sp>
        <p:nvSpPr>
          <p:cNvPr id="7" name="مستطيل 6"/>
          <p:cNvSpPr/>
          <p:nvPr/>
        </p:nvSpPr>
        <p:spPr>
          <a:xfrm>
            <a:off x="928662" y="4071942"/>
            <a:ext cx="7429520" cy="1573508"/>
          </a:xfrm>
          <a:prstGeom prst="rect">
            <a:avLst/>
          </a:prstGeom>
        </p:spPr>
        <p:txBody>
          <a:bodyPr wrap="square">
            <a:spAutoFit/>
          </a:bodyPr>
          <a:lstStyle/>
          <a:p>
            <a:pPr>
              <a:lnSpc>
                <a:spcPct val="150000"/>
              </a:lnSpc>
            </a:pPr>
            <a:r>
              <a:rPr lang="ar-SA" sz="2200" dirty="0" smtClean="0">
                <a:cs typeface="PT Bold Heading" pitchFamily="2" charset="-78"/>
              </a:rPr>
              <a:t>تتوزع الشحنات بين الأجسام المتلامسة حسب نسبة مساحتها السطحية ،  بحيث تنتقل الشحنات من الجهد المرتفع إلى الجهد المنخفض حتى يصبح لها نفس الجهد</a:t>
            </a:r>
            <a:endParaRPr lang="ar-SA" sz="2200" dirty="0">
              <a:cs typeface="PT Bold Heading" pitchFamily="2" charset="-78"/>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35"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2000"/>
                                        <p:tgtEl>
                                          <p:spTgt spid="5122"/>
                                        </p:tgtEl>
                                      </p:cBhvr>
                                    </p:animEffect>
                                    <p:anim calcmode="lin" valueType="num">
                                      <p:cBhvr>
                                        <p:cTn id="14" dur="2000" fill="hold"/>
                                        <p:tgtEl>
                                          <p:spTgt spid="5122"/>
                                        </p:tgtEl>
                                        <p:attrNameLst>
                                          <p:attrName>style.rotation</p:attrName>
                                        </p:attrNameLst>
                                      </p:cBhvr>
                                      <p:tavLst>
                                        <p:tav tm="0">
                                          <p:val>
                                            <p:fltVal val="720"/>
                                          </p:val>
                                        </p:tav>
                                        <p:tav tm="100000">
                                          <p:val>
                                            <p:fltVal val="0"/>
                                          </p:val>
                                        </p:tav>
                                      </p:tavLst>
                                    </p:anim>
                                    <p:anim calcmode="lin" valueType="num">
                                      <p:cBhvr>
                                        <p:cTn id="15" dur="2000" fill="hold"/>
                                        <p:tgtEl>
                                          <p:spTgt spid="5122"/>
                                        </p:tgtEl>
                                        <p:attrNameLst>
                                          <p:attrName>ppt_h</p:attrName>
                                        </p:attrNameLst>
                                      </p:cBhvr>
                                      <p:tavLst>
                                        <p:tav tm="0">
                                          <p:val>
                                            <p:fltVal val="0"/>
                                          </p:val>
                                        </p:tav>
                                        <p:tav tm="100000">
                                          <p:val>
                                            <p:strVal val="#ppt_h"/>
                                          </p:val>
                                        </p:tav>
                                      </p:tavLst>
                                    </p:anim>
                                    <p:anim calcmode="lin" valueType="num">
                                      <p:cBhvr>
                                        <p:cTn id="16" dur="2000" fill="hold"/>
                                        <p:tgtEl>
                                          <p:spTgt spid="5122"/>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iterate type="wd">
                                    <p:tmPct val="10000"/>
                                  </p:iterate>
                                  <p:childTnLst>
                                    <p:set>
                                      <p:cBhvr>
                                        <p:cTn id="20" dur="1" fill="hold">
                                          <p:stCondLst>
                                            <p:cond delay="0"/>
                                          </p:stCondLst>
                                        </p:cTn>
                                        <p:tgtEl>
                                          <p:spTgt spid="4"/>
                                        </p:tgtEl>
                                        <p:attrNameLst>
                                          <p:attrName>style.visibility</p:attrName>
                                        </p:attrNameLst>
                                      </p:cBhvr>
                                      <p:to>
                                        <p:strVal val="visible"/>
                                      </p:to>
                                    </p:set>
                                    <p:animEffect transition="in" filter="fade">
                                      <p:cBhvr>
                                        <p:cTn id="21" dur="800" decel="100000"/>
                                        <p:tgtEl>
                                          <p:spTgt spid="4"/>
                                        </p:tgtEl>
                                      </p:cBhvr>
                                    </p:animEffect>
                                    <p:anim calcmode="lin" valueType="num">
                                      <p:cBhvr>
                                        <p:cTn id="22" dur="800" decel="100000" fill="hold"/>
                                        <p:tgtEl>
                                          <p:spTgt spid="4"/>
                                        </p:tgtEl>
                                        <p:attrNameLst>
                                          <p:attrName>style.rotation</p:attrName>
                                        </p:attrNameLst>
                                      </p:cBhvr>
                                      <p:tavLst>
                                        <p:tav tm="0">
                                          <p:val>
                                            <p:fltVal val="-90"/>
                                          </p:val>
                                        </p:tav>
                                        <p:tav tm="100000">
                                          <p:val>
                                            <p:fltVal val="0"/>
                                          </p:val>
                                        </p:tav>
                                      </p:tavLst>
                                    </p:anim>
                                    <p:anim calcmode="lin" valueType="num">
                                      <p:cBhvr>
                                        <p:cTn id="23" dur="800" decel="100000" fill="hold"/>
                                        <p:tgtEl>
                                          <p:spTgt spid="4"/>
                                        </p:tgtEl>
                                        <p:attrNameLst>
                                          <p:attrName>ppt_x</p:attrName>
                                        </p:attrNameLst>
                                      </p:cBhvr>
                                      <p:tavLst>
                                        <p:tav tm="0">
                                          <p:val>
                                            <p:strVal val="#ppt_x+0.4"/>
                                          </p:val>
                                        </p:tav>
                                        <p:tav tm="100000">
                                          <p:val>
                                            <p:strVal val="#ppt_x-0.05"/>
                                          </p:val>
                                        </p:tav>
                                      </p:tavLst>
                                    </p:anim>
                                    <p:anim calcmode="lin" valueType="num">
                                      <p:cBhvr>
                                        <p:cTn id="24" dur="800" decel="100000" fill="hold"/>
                                        <p:tgtEl>
                                          <p:spTgt spid="4"/>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7" fill="hold">
                            <p:stCondLst>
                              <p:cond delay="2800"/>
                            </p:stCondLst>
                            <p:childTnLst>
                              <p:par>
                                <p:cTn id="28" presetID="54" presetClass="entr" presetSubtype="0" accel="10000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strVal val="#ppt_w*0.05"/>
                                          </p:val>
                                        </p:tav>
                                        <p:tav tm="100000">
                                          <p:val>
                                            <p:strVal val="#ppt_w"/>
                                          </p:val>
                                        </p:tav>
                                      </p:tavLst>
                                    </p:anim>
                                    <p:anim calcmode="lin" valueType="num">
                                      <p:cBhvr>
                                        <p:cTn id="31" dur="500" fill="hold"/>
                                        <p:tgtEl>
                                          <p:spTgt spid="6"/>
                                        </p:tgtEl>
                                        <p:attrNameLst>
                                          <p:attrName>ppt_h</p:attrName>
                                        </p:attrNameLst>
                                      </p:cBhvr>
                                      <p:tavLst>
                                        <p:tav tm="0">
                                          <p:val>
                                            <p:strVal val="#ppt_h"/>
                                          </p:val>
                                        </p:tav>
                                        <p:tav tm="100000">
                                          <p:val>
                                            <p:strVal val="#ppt_h"/>
                                          </p:val>
                                        </p:tav>
                                      </p:tavLst>
                                    </p:anim>
                                    <p:anim calcmode="lin" valueType="num">
                                      <p:cBhvr>
                                        <p:cTn id="32" dur="500" fill="hold"/>
                                        <p:tgtEl>
                                          <p:spTgt spid="6"/>
                                        </p:tgtEl>
                                        <p:attrNameLst>
                                          <p:attrName>ppt_x</p:attrName>
                                        </p:attrNameLst>
                                      </p:cBhvr>
                                      <p:tavLst>
                                        <p:tav tm="0">
                                          <p:val>
                                            <p:strVal val="#ppt_x-.2"/>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iterate type="wd">
                                    <p:tmPct val="10000"/>
                                  </p:iterate>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928794" y="285728"/>
            <a:ext cx="5410200" cy="614362"/>
          </a:xfrm>
          <a:prstGeom prst="rect">
            <a:avLst/>
          </a:prstGeom>
        </p:spPr>
        <p:style>
          <a:lnRef idx="1">
            <a:schemeClr val="accent4"/>
          </a:lnRef>
          <a:fillRef idx="2">
            <a:schemeClr val="accent4"/>
          </a:fillRef>
          <a:effectRef idx="1">
            <a:schemeClr val="accent4"/>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i="0" u="none" strike="noStrike" kern="1200" cap="none" spc="0" normalizeH="0" baseline="0" noProof="0" smtClean="0">
                <a:ln w="50800"/>
                <a:solidFill>
                  <a:srgbClr val="834769"/>
                </a:solidFill>
                <a:effectLst/>
                <a:uLnTx/>
                <a:uFillTx/>
                <a:cs typeface="PT Bold Heading" pitchFamily="2" charset="-78"/>
              </a:rPr>
              <a:t>توزيع الشحنة وتقاسمها </a:t>
            </a:r>
            <a:endParaRPr kumimoji="0" lang="ar-SA" sz="3600" i="0" u="none" strike="noStrike" kern="1200" cap="none" spc="0" normalizeH="0" baseline="0" noProof="0" dirty="0" smtClean="0">
              <a:ln w="50800"/>
              <a:solidFill>
                <a:srgbClr val="834769"/>
              </a:solidFill>
              <a:effectLst/>
              <a:uLnTx/>
              <a:uFillTx/>
              <a:cs typeface="PT Bold Heading" pitchFamily="2" charset="-78"/>
            </a:endParaRPr>
          </a:p>
        </p:txBody>
      </p:sp>
      <p:pic>
        <p:nvPicPr>
          <p:cNvPr id="4" name="Picture 2"/>
          <p:cNvPicPr>
            <a:picLocks noChangeAspect="1" noChangeArrowheads="1"/>
          </p:cNvPicPr>
          <p:nvPr/>
        </p:nvPicPr>
        <p:blipFill>
          <a:blip r:embed="rId6"/>
          <a:srcRect r="3782"/>
          <a:stretch>
            <a:fillRect/>
          </a:stretch>
        </p:blipFill>
        <p:spPr bwMode="auto">
          <a:xfrm>
            <a:off x="285720" y="1214422"/>
            <a:ext cx="2214578" cy="5429288"/>
          </a:xfrm>
          <a:prstGeom prst="rect">
            <a:avLst/>
          </a:prstGeom>
          <a:noFill/>
          <a:ln w="9525">
            <a:solidFill>
              <a:schemeClr val="tx1"/>
            </a:solidFill>
            <a:miter lim="800000"/>
            <a:headEnd/>
            <a:tailEnd/>
          </a:ln>
          <a:effectLst/>
        </p:spPr>
      </p:pic>
      <p:sp>
        <p:nvSpPr>
          <p:cNvPr id="5" name="مستطيل 4"/>
          <p:cNvSpPr/>
          <p:nvPr/>
        </p:nvSpPr>
        <p:spPr>
          <a:xfrm>
            <a:off x="2786050" y="1357298"/>
            <a:ext cx="6000760" cy="2308324"/>
          </a:xfrm>
          <a:prstGeom prst="rect">
            <a:avLst/>
          </a:prstGeom>
        </p:spPr>
        <p:txBody>
          <a:bodyPr wrap="square">
            <a:spAutoFit/>
          </a:bodyPr>
          <a:lstStyle/>
          <a:p>
            <a:pPr algn="justLow"/>
            <a:r>
              <a:rPr lang="ar-SA" sz="2400" dirty="0" smtClean="0">
                <a:ln w="50800"/>
                <a:cs typeface="PT Bold Heading" pitchFamily="2" charset="-78"/>
              </a:rPr>
              <a:t>يؤول أي نظام إلى الاتزان عندما تصبح طاقته أقل ما يمكن. فإذا وضعت كرة على قمة تل مثلا فإنها ستصل في النهاية إلى قاع الوادي وتستقر هناك؛ حيث تكون طاقة وضع الجاذبية لها عندئذ أقل ما يمكن، وسيكون أيضا هذا هو الموقع الذي تنخفض فيه طاقة وضع الجاذبية لأقل مقدار.</a:t>
            </a:r>
            <a:endParaRPr lang="ar-SA" sz="2400" dirty="0">
              <a:cs typeface="PT Bold Heading" pitchFamily="2" charset="-78"/>
            </a:endParaRPr>
          </a:p>
        </p:txBody>
      </p:sp>
      <p:pic>
        <p:nvPicPr>
          <p:cNvPr id="6" name="Picture 2"/>
          <p:cNvPicPr>
            <a:picLocks noChangeAspect="1" noChangeArrowheads="1"/>
          </p:cNvPicPr>
          <p:nvPr/>
        </p:nvPicPr>
        <p:blipFill>
          <a:blip r:embed="rId7"/>
          <a:srcRect/>
          <a:stretch>
            <a:fillRect/>
          </a:stretch>
        </p:blipFill>
        <p:spPr bwMode="auto">
          <a:xfrm>
            <a:off x="2714612" y="4071942"/>
            <a:ext cx="6072230" cy="2562046"/>
          </a:xfrm>
          <a:prstGeom prst="rect">
            <a:avLst/>
          </a:prstGeom>
          <a:noFill/>
          <a:ln w="9525">
            <a:solidFill>
              <a:schemeClr val="tx1"/>
            </a:solidFill>
            <a:miter lim="800000"/>
            <a:headEnd/>
            <a:tailEnd/>
          </a:ln>
          <a:effectLst/>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suction.wav" builtIn="1"/>
                                        </p:tgtEl>
                                      </p:cMediaNode>
                                    </p:audio>
                                  </p:subTnLst>
                                </p:cTn>
                              </p:par>
                            </p:childTnLst>
                          </p:cTn>
                        </p:par>
                        <p:par>
                          <p:cTn id="8" fill="hold">
                            <p:stCondLst>
                              <p:cond delay="0"/>
                            </p:stCondLst>
                            <p:childTnLst>
                              <p:par>
                                <p:cTn id="9" presetID="49" presetClass="entr" presetSubtype="0" decel="10000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par>
                          <p:cTn id="15" fill="hold">
                            <p:stCondLst>
                              <p:cond delay="3150"/>
                            </p:stCondLst>
                            <p:childTnLst>
                              <p:par>
                                <p:cTn id="16" presetID="24"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subTnLst>
                                    <p:audio>
                                      <p:cMediaNode>
                                        <p:cTn display="0" masterRel="sameClick">
                                          <p:stCondLst>
                                            <p:cond evt="begin" delay="0">
                                              <p:tn val="16"/>
                                            </p:cond>
                                          </p:stCondLst>
                                          <p:endCondLst>
                                            <p:cond evt="onStopAudio" delay="0">
                                              <p:tgtEl>
                                                <p:sldTgt/>
                                              </p:tgtEl>
                                            </p:cond>
                                          </p:endCondLst>
                                        </p:cTn>
                                        <p:tgtEl>
                                          <p:sndTgt r:embed="rId3" name="camera.wav" builtIn="1"/>
                                        </p:tgtEl>
                                      </p:cMediaNode>
                                    </p:audio>
                                  </p:subTnLst>
                                </p:cTn>
                              </p:par>
                            </p:childTnLst>
                          </p:cTn>
                        </p:par>
                        <p:par>
                          <p:cTn id="19" fill="hold">
                            <p:stCondLst>
                              <p:cond delay="3150"/>
                            </p:stCondLst>
                            <p:childTnLst>
                              <p:par>
                                <p:cTn id="20" presetID="24"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subTnLst>
                                    <p:audio>
                                      <p:cMediaNode>
                                        <p:cTn display="0" masterRel="sameClick">
                                          <p:stCondLst>
                                            <p:cond evt="begin" delay="0">
                                              <p:tn val="20"/>
                                            </p:cond>
                                          </p:stCondLst>
                                          <p:endCondLst>
                                            <p:cond evt="onStopAudio" delay="0">
                                              <p:tgtEl>
                                                <p:sldTgt/>
                                              </p:tgtEl>
                                            </p:cond>
                                          </p:endCondLst>
                                        </p:cTn>
                                        <p:tgtEl>
                                          <p:sndTgt r:embed="rId4" name="bomb.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2571736" y="571480"/>
            <a:ext cx="5995552" cy="461665"/>
          </a:xfrm>
          <a:prstGeom prst="rect">
            <a:avLst/>
          </a:prstGeom>
        </p:spPr>
        <p:txBody>
          <a:bodyPr wrap="none">
            <a:spAutoFit/>
          </a:bodyPr>
          <a:lstStyle/>
          <a:p>
            <a:pPr algn="justLow"/>
            <a:r>
              <a:rPr lang="ar-SA" sz="2400" dirty="0" smtClean="0">
                <a:solidFill>
                  <a:srgbClr val="7030A0"/>
                </a:solidFill>
                <a:cs typeface="PT Bold Heading" pitchFamily="2" charset="-78"/>
              </a:rPr>
              <a:t>صفي ما يحدث عندما تلامس كرة مشحونة بالأرض . </a:t>
            </a:r>
            <a:endParaRPr lang="ar-SA" sz="2400" dirty="0">
              <a:solidFill>
                <a:srgbClr val="7030A0"/>
              </a:solidFill>
              <a:cs typeface="PT Bold Heading" pitchFamily="2" charset="-78"/>
            </a:endParaRPr>
          </a:p>
        </p:txBody>
      </p:sp>
      <p:sp>
        <p:nvSpPr>
          <p:cNvPr id="4" name="مربع نص 3"/>
          <p:cNvSpPr txBox="1"/>
          <p:nvPr/>
        </p:nvSpPr>
        <p:spPr>
          <a:xfrm>
            <a:off x="928662" y="1071546"/>
            <a:ext cx="7572428" cy="1323439"/>
          </a:xfrm>
          <a:prstGeom prst="rect">
            <a:avLst/>
          </a:prstGeom>
          <a:noFill/>
        </p:spPr>
        <p:txBody>
          <a:bodyPr wrap="square" rtlCol="1">
            <a:spAutoFit/>
          </a:bodyPr>
          <a:lstStyle/>
          <a:p>
            <a:pPr algn="justLow"/>
            <a:r>
              <a:rPr lang="ar-SA" sz="2000" dirty="0" smtClean="0">
                <a:cs typeface="PT Bold Heading" pitchFamily="2" charset="-78"/>
              </a:rPr>
              <a:t>ستنتقل أي شحنة على الكرة إلى الأرض ، حتى يصبح فرق الجهد بين الجسم والأرض صفرا ، ويُسمى وصل الأجسام المشحونة بالأرض للتخلص من الشحنات الفائضة ( </a:t>
            </a:r>
            <a:r>
              <a:rPr lang="ar-SA" sz="2000" dirty="0" err="1" smtClean="0">
                <a:cs typeface="PT Bold Heading" pitchFamily="2" charset="-78"/>
              </a:rPr>
              <a:t>تأريض</a:t>
            </a:r>
            <a:r>
              <a:rPr lang="ar-SA" sz="2000" dirty="0" smtClean="0">
                <a:cs typeface="PT Bold Heading" pitchFamily="2" charset="-78"/>
              </a:rPr>
              <a:t> الأجسام ) ، ومن الأمثلة : </a:t>
            </a:r>
            <a:r>
              <a:rPr lang="ar-SA" sz="2000" dirty="0" err="1" smtClean="0">
                <a:cs typeface="PT Bold Heading" pitchFamily="2" charset="-78"/>
              </a:rPr>
              <a:t>تأريض</a:t>
            </a:r>
            <a:r>
              <a:rPr lang="ar-SA" sz="2000" dirty="0" smtClean="0">
                <a:cs typeface="PT Bold Heading" pitchFamily="2" charset="-78"/>
              </a:rPr>
              <a:t> صهاريج النفط ، </a:t>
            </a:r>
            <a:r>
              <a:rPr lang="ar-SA" sz="2000" dirty="0" err="1" smtClean="0">
                <a:cs typeface="PT Bold Heading" pitchFamily="2" charset="-78"/>
              </a:rPr>
              <a:t>تأريض</a:t>
            </a:r>
            <a:r>
              <a:rPr lang="ar-SA" sz="2000" dirty="0" smtClean="0">
                <a:cs typeface="PT Bold Heading" pitchFamily="2" charset="-78"/>
              </a:rPr>
              <a:t> أجهزة الحاسوب . </a:t>
            </a:r>
            <a:endParaRPr lang="en-US" sz="2000" dirty="0" smtClean="0">
              <a:cs typeface="PT Bold Heading" pitchFamily="2" charset="-78"/>
            </a:endParaRPr>
          </a:p>
        </p:txBody>
      </p:sp>
      <p:pic>
        <p:nvPicPr>
          <p:cNvPr id="5" name="Picture 2"/>
          <p:cNvPicPr>
            <a:picLocks noChangeAspect="1" noChangeArrowheads="1"/>
          </p:cNvPicPr>
          <p:nvPr/>
        </p:nvPicPr>
        <p:blipFill>
          <a:blip r:embed="rId3"/>
          <a:srcRect/>
          <a:stretch>
            <a:fillRect/>
          </a:stretch>
        </p:blipFill>
        <p:spPr bwMode="auto">
          <a:xfrm>
            <a:off x="1571604" y="2571744"/>
            <a:ext cx="6100778" cy="3054060"/>
          </a:xfrm>
          <a:prstGeom prst="rect">
            <a:avLst/>
          </a:prstGeom>
          <a:noFill/>
          <a:ln w="9525">
            <a:noFill/>
            <a:miter lim="800000"/>
            <a:headEnd/>
            <a:tailEnd/>
          </a:ln>
          <a:effectLst/>
        </p:spPr>
      </p:pic>
      <p:sp>
        <p:nvSpPr>
          <p:cNvPr id="6" name="مستطيل 5"/>
          <p:cNvSpPr/>
          <p:nvPr/>
        </p:nvSpPr>
        <p:spPr>
          <a:xfrm>
            <a:off x="1643042" y="5857892"/>
            <a:ext cx="6858016" cy="400110"/>
          </a:xfrm>
          <a:prstGeom prst="rect">
            <a:avLst/>
          </a:prstGeom>
        </p:spPr>
        <p:txBody>
          <a:bodyPr wrap="square">
            <a:spAutoFit/>
          </a:bodyPr>
          <a:lstStyle/>
          <a:p>
            <a:pPr algn="justLow"/>
            <a:r>
              <a:rPr lang="ar-SA" sz="2000" dirty="0" err="1" smtClean="0">
                <a:solidFill>
                  <a:srgbClr val="FF3399"/>
                </a:solidFill>
                <a:cs typeface="PT Bold Heading" pitchFamily="2" charset="-78"/>
              </a:rPr>
              <a:t>التأريض</a:t>
            </a:r>
            <a:r>
              <a:rPr lang="ar-SA" sz="2000" dirty="0" smtClean="0">
                <a:solidFill>
                  <a:srgbClr val="FF3399"/>
                </a:solidFill>
                <a:cs typeface="PT Bold Heading" pitchFamily="2" charset="-78"/>
              </a:rPr>
              <a:t> : </a:t>
            </a:r>
            <a:r>
              <a:rPr lang="ar-SA" sz="2000" dirty="0" smtClean="0">
                <a:cs typeface="PT Bold Heading" pitchFamily="2" charset="-78"/>
              </a:rPr>
              <a:t>وصل الأجسام المشحونة بالأرض للتخلص من الشحنات الفائضة </a:t>
            </a:r>
            <a:endParaRPr lang="ar-SA" sz="2000" dirty="0">
              <a:cs typeface="PT Bold Heading"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900"/>
                            </p:stCondLst>
                            <p:childTnLst>
                              <p:par>
                                <p:cTn id="12" presetID="30" presetClass="entr" presetSubtype="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0" fill="hold">
                            <p:stCondLst>
                              <p:cond delay="6000"/>
                            </p:stCondLst>
                            <p:childTnLst>
                              <p:par>
                                <p:cTn id="21" presetID="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6500"/>
                            </p:stCondLst>
                            <p:childTnLst>
                              <p:par>
                                <p:cTn id="26" presetID="15" presetClass="entr" presetSubtype="0" fill="hold" grpId="0" nodeType="afterEffect">
                                  <p:stCondLst>
                                    <p:cond delay="0"/>
                                  </p:stCondLst>
                                  <p:iterate type="wd">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3214678" y="357166"/>
            <a:ext cx="5286412" cy="1015663"/>
          </a:xfrm>
          <a:prstGeom prst="rect">
            <a:avLst/>
          </a:prstGeom>
          <a:noFill/>
        </p:spPr>
        <p:txBody>
          <a:bodyPr wrap="square" rtlCol="1">
            <a:spAutoFit/>
          </a:bodyPr>
          <a:lstStyle/>
          <a:p>
            <a:pPr algn="justLow"/>
            <a:r>
              <a:rPr lang="ar-SA" sz="2000" dirty="0">
                <a:cs typeface="PT Bold Heading" pitchFamily="2" charset="-78"/>
              </a:rPr>
              <a:t>تعلمت فيما سبق أن القمر يدور حول الأرض بسبب قوة التجاذب الكتلي ، افترضي جدلاً أن الأرض اختفت فجأة ، </a:t>
            </a:r>
            <a:r>
              <a:rPr lang="ar-SA" sz="2000" dirty="0" smtClean="0">
                <a:cs typeface="PT Bold Heading" pitchFamily="2" charset="-78"/>
              </a:rPr>
              <a:t>ماذا </a:t>
            </a:r>
            <a:r>
              <a:rPr lang="ar-SA" sz="2000" dirty="0">
                <a:cs typeface="PT Bold Heading" pitchFamily="2" charset="-78"/>
              </a:rPr>
              <a:t>يحدث للقمر ؟</a:t>
            </a:r>
          </a:p>
        </p:txBody>
      </p:sp>
      <p:sp>
        <p:nvSpPr>
          <p:cNvPr id="4" name="مربع نص 3"/>
          <p:cNvSpPr txBox="1"/>
          <p:nvPr/>
        </p:nvSpPr>
        <p:spPr>
          <a:xfrm>
            <a:off x="3000364" y="1571612"/>
            <a:ext cx="5429288" cy="769441"/>
          </a:xfrm>
          <a:prstGeom prst="rect">
            <a:avLst/>
          </a:prstGeom>
          <a:noFill/>
        </p:spPr>
        <p:txBody>
          <a:bodyPr wrap="square" rtlCol="1">
            <a:spAutoFit/>
          </a:bodyPr>
          <a:lstStyle/>
          <a:p>
            <a:r>
              <a:rPr lang="ar-SA" sz="2200" dirty="0" smtClean="0">
                <a:ln>
                  <a:solidFill>
                    <a:schemeClr val="bg1"/>
                  </a:solidFill>
                </a:ln>
                <a:solidFill>
                  <a:schemeClr val="accent2">
                    <a:lumMod val="50000"/>
                  </a:schemeClr>
                </a:solidFill>
                <a:cs typeface="PT Bold Heading" pitchFamily="2" charset="-78"/>
              </a:rPr>
              <a:t>هل سيبقى في مساره الذي يدور فيه حول الشمس ؟ أم أنه سيسير على خط مستقيم ؟ </a:t>
            </a:r>
            <a:endParaRPr lang="ar-SA" sz="2200" dirty="0">
              <a:ln>
                <a:solidFill>
                  <a:schemeClr val="bg1"/>
                </a:solidFill>
              </a:ln>
              <a:solidFill>
                <a:schemeClr val="accent2">
                  <a:lumMod val="50000"/>
                </a:schemeClr>
              </a:solidFill>
              <a:cs typeface="PT Bold Heading" pitchFamily="2" charset="-78"/>
            </a:endParaRPr>
          </a:p>
        </p:txBody>
      </p:sp>
      <p:sp>
        <p:nvSpPr>
          <p:cNvPr id="5" name="مربع نص 4"/>
          <p:cNvSpPr txBox="1"/>
          <p:nvPr/>
        </p:nvSpPr>
        <p:spPr>
          <a:xfrm>
            <a:off x="500034" y="2571744"/>
            <a:ext cx="7929618" cy="707886"/>
          </a:xfrm>
          <a:prstGeom prst="rect">
            <a:avLst/>
          </a:prstGeom>
          <a:noFill/>
        </p:spPr>
        <p:txBody>
          <a:bodyPr wrap="square" rtlCol="1">
            <a:spAutoFit/>
          </a:bodyPr>
          <a:lstStyle/>
          <a:p>
            <a:pPr algn="justLow"/>
            <a:r>
              <a:rPr lang="ar-SA" sz="2000" dirty="0" smtClean="0">
                <a:cs typeface="PT Bold Heading" pitchFamily="2" charset="-78"/>
              </a:rPr>
              <a:t>سيسلك مساراً مستقيماً على امتداد مماس حركته ، وذلك بسبب اختفاء قوة الجذب بينها وبين الشمس .</a:t>
            </a:r>
            <a:endParaRPr lang="ar-SA" sz="2000" dirty="0">
              <a:cs typeface="PT Bold Heading" pitchFamily="2" charset="-78"/>
            </a:endParaRPr>
          </a:p>
        </p:txBody>
      </p:sp>
      <p:sp>
        <p:nvSpPr>
          <p:cNvPr id="6" name="مربع نص 5"/>
          <p:cNvSpPr txBox="1"/>
          <p:nvPr/>
        </p:nvSpPr>
        <p:spPr>
          <a:xfrm>
            <a:off x="3214678" y="3786190"/>
            <a:ext cx="5214974" cy="400110"/>
          </a:xfrm>
          <a:prstGeom prst="rect">
            <a:avLst/>
          </a:prstGeom>
          <a:noFill/>
        </p:spPr>
        <p:txBody>
          <a:bodyPr wrap="square" rtlCol="1">
            <a:spAutoFit/>
          </a:bodyPr>
          <a:lstStyle/>
          <a:p>
            <a:r>
              <a:rPr lang="ar-SA" sz="2000" dirty="0" smtClean="0">
                <a:ln>
                  <a:solidFill>
                    <a:schemeClr val="bg1"/>
                  </a:solidFill>
                </a:ln>
                <a:solidFill>
                  <a:schemeClr val="accent2">
                    <a:lumMod val="50000"/>
                  </a:schemeClr>
                </a:solidFill>
                <a:cs typeface="PT Bold Heading" pitchFamily="2" charset="-78"/>
              </a:rPr>
              <a:t>كيف تؤثر قوة الجذب بين الأرض والقمر خلال الفراغ ؟ </a:t>
            </a:r>
            <a:endParaRPr lang="ar-SA" sz="2000" dirty="0">
              <a:ln>
                <a:solidFill>
                  <a:schemeClr val="bg1"/>
                </a:solidFill>
              </a:ln>
              <a:solidFill>
                <a:schemeClr val="accent2">
                  <a:lumMod val="50000"/>
                </a:schemeClr>
              </a:solidFill>
              <a:cs typeface="PT Bold Heading" pitchFamily="2" charset="-78"/>
            </a:endParaRPr>
          </a:p>
        </p:txBody>
      </p:sp>
      <p:sp>
        <p:nvSpPr>
          <p:cNvPr id="7" name="مربع نص 6"/>
          <p:cNvSpPr txBox="1"/>
          <p:nvPr/>
        </p:nvSpPr>
        <p:spPr>
          <a:xfrm>
            <a:off x="2714612" y="4286256"/>
            <a:ext cx="5715040" cy="400110"/>
          </a:xfrm>
          <a:prstGeom prst="rect">
            <a:avLst/>
          </a:prstGeom>
          <a:noFill/>
        </p:spPr>
        <p:txBody>
          <a:bodyPr wrap="square" rtlCol="1">
            <a:spAutoFit/>
          </a:bodyPr>
          <a:lstStyle/>
          <a:p>
            <a:r>
              <a:rPr lang="ar-SA" sz="2000" dirty="0" smtClean="0">
                <a:cs typeface="PT Bold Heading" pitchFamily="2" charset="-78"/>
              </a:rPr>
              <a:t>بسبب أن القمر يقع في مجال الأرض فينجذب إليها .</a:t>
            </a:r>
            <a:endParaRPr lang="ar-SA" sz="2000" dirty="0">
              <a:cs typeface="PT Bold Heading" pitchFamily="2" charset="-78"/>
            </a:endParaRPr>
          </a:p>
        </p:txBody>
      </p:sp>
      <p:pic>
        <p:nvPicPr>
          <p:cNvPr id="27649" name="Picture 1" descr="orbit41414"/>
          <p:cNvPicPr>
            <a:picLocks noChangeAspect="1" noChangeArrowheads="1"/>
          </p:cNvPicPr>
          <p:nvPr/>
        </p:nvPicPr>
        <p:blipFill>
          <a:blip r:embed="rId3"/>
          <a:srcRect/>
          <a:stretch>
            <a:fillRect/>
          </a:stretch>
        </p:blipFill>
        <p:spPr bwMode="auto">
          <a:xfrm>
            <a:off x="500034" y="357166"/>
            <a:ext cx="2379879" cy="1733567"/>
          </a:xfrm>
          <a:prstGeom prst="rect">
            <a:avLst/>
          </a:prstGeom>
          <a:noFill/>
          <a:ln w="9525">
            <a:noFill/>
            <a:miter lim="800000"/>
            <a:headEnd/>
            <a:tailEnd/>
          </a:ln>
        </p:spPr>
      </p:pic>
      <p:sp>
        <p:nvSpPr>
          <p:cNvPr id="8" name="مربع نص 7"/>
          <p:cNvSpPr txBox="1"/>
          <p:nvPr/>
        </p:nvSpPr>
        <p:spPr>
          <a:xfrm>
            <a:off x="3071802" y="5072074"/>
            <a:ext cx="5357850" cy="400110"/>
          </a:xfrm>
          <a:prstGeom prst="rect">
            <a:avLst/>
          </a:prstGeom>
          <a:noFill/>
        </p:spPr>
        <p:txBody>
          <a:bodyPr wrap="square" rtlCol="1">
            <a:spAutoFit/>
          </a:bodyPr>
          <a:lstStyle/>
          <a:p>
            <a:r>
              <a:rPr lang="ar-SA" sz="2000" dirty="0" smtClean="0">
                <a:ln>
                  <a:solidFill>
                    <a:schemeClr val="bg1"/>
                  </a:solidFill>
                </a:ln>
                <a:solidFill>
                  <a:schemeClr val="accent2">
                    <a:lumMod val="50000"/>
                  </a:schemeClr>
                </a:solidFill>
                <a:cs typeface="PT Bold Heading" pitchFamily="2" charset="-78"/>
              </a:rPr>
              <a:t>لكن ما هو مجال الجاذبية ؟ </a:t>
            </a:r>
            <a:endParaRPr lang="ar-SA" sz="2000" dirty="0">
              <a:ln>
                <a:solidFill>
                  <a:schemeClr val="bg1"/>
                </a:solidFill>
              </a:ln>
              <a:solidFill>
                <a:schemeClr val="accent2">
                  <a:lumMod val="50000"/>
                </a:schemeClr>
              </a:solidFill>
              <a:cs typeface="PT Bold Heading" pitchFamily="2" charset="-78"/>
            </a:endParaRPr>
          </a:p>
        </p:txBody>
      </p:sp>
      <p:sp>
        <p:nvSpPr>
          <p:cNvPr id="9" name="مربع نص 8"/>
          <p:cNvSpPr txBox="1"/>
          <p:nvPr/>
        </p:nvSpPr>
        <p:spPr>
          <a:xfrm>
            <a:off x="571472" y="5500702"/>
            <a:ext cx="7858180" cy="707886"/>
          </a:xfrm>
          <a:prstGeom prst="rect">
            <a:avLst/>
          </a:prstGeom>
          <a:noFill/>
        </p:spPr>
        <p:txBody>
          <a:bodyPr wrap="square" rtlCol="1">
            <a:spAutoFit/>
          </a:bodyPr>
          <a:lstStyle/>
          <a:p>
            <a:pPr algn="justLow"/>
            <a:r>
              <a:rPr lang="ar-SA" sz="2000" dirty="0" smtClean="0">
                <a:cs typeface="PT Bold Heading" pitchFamily="2" charset="-78"/>
              </a:rPr>
              <a:t>كل جسم له كتلة محاط بمجال جاذبي يؤثر من خلاله بقوة في أي جسم آخر يوجد في ذلك المجال .</a:t>
            </a:r>
            <a:endParaRPr lang="ar-SA" sz="2000" dirty="0">
              <a:cs typeface="PT Bold Heading" pitchFamily="2" charset="-78"/>
            </a:endParaRPr>
          </a:p>
        </p:txBody>
      </p:sp>
      <p:pic>
        <p:nvPicPr>
          <p:cNvPr id="10" name="Picture 2" descr="http://www.f-lohmueller.de/pov_tut/animate/im/planet_00ani.gif"/>
          <p:cNvPicPr>
            <a:picLocks noChangeAspect="1" noChangeArrowheads="1" noCrop="1"/>
          </p:cNvPicPr>
          <p:nvPr/>
        </p:nvPicPr>
        <p:blipFill>
          <a:blip r:embed="rId4"/>
          <a:srcRect/>
          <a:stretch>
            <a:fillRect/>
          </a:stretch>
        </p:blipFill>
        <p:spPr bwMode="auto">
          <a:xfrm>
            <a:off x="500034" y="3500438"/>
            <a:ext cx="2285984" cy="1428740"/>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3300"/>
                            </p:stCondLst>
                            <p:childTnLst>
                              <p:par>
                                <p:cTn id="11" presetID="54" presetClass="entr" presetSubtype="0" accel="100000" fill="hold" nodeType="afterEffect">
                                  <p:stCondLst>
                                    <p:cond delay="0"/>
                                  </p:stCondLst>
                                  <p:childTnLst>
                                    <p:set>
                                      <p:cBhvr>
                                        <p:cTn id="12" dur="1" fill="hold">
                                          <p:stCondLst>
                                            <p:cond delay="0"/>
                                          </p:stCondLst>
                                        </p:cTn>
                                        <p:tgtEl>
                                          <p:spTgt spid="27649"/>
                                        </p:tgtEl>
                                        <p:attrNameLst>
                                          <p:attrName>style.visibility</p:attrName>
                                        </p:attrNameLst>
                                      </p:cBhvr>
                                      <p:to>
                                        <p:strVal val="visible"/>
                                      </p:to>
                                    </p:set>
                                    <p:anim calcmode="lin" valueType="num">
                                      <p:cBhvr>
                                        <p:cTn id="13" dur="500" fill="hold"/>
                                        <p:tgtEl>
                                          <p:spTgt spid="27649"/>
                                        </p:tgtEl>
                                        <p:attrNameLst>
                                          <p:attrName>ppt_w</p:attrName>
                                        </p:attrNameLst>
                                      </p:cBhvr>
                                      <p:tavLst>
                                        <p:tav tm="0">
                                          <p:val>
                                            <p:strVal val="#ppt_w*0.05"/>
                                          </p:val>
                                        </p:tav>
                                        <p:tav tm="100000">
                                          <p:val>
                                            <p:strVal val="#ppt_w"/>
                                          </p:val>
                                        </p:tav>
                                      </p:tavLst>
                                    </p:anim>
                                    <p:anim calcmode="lin" valueType="num">
                                      <p:cBhvr>
                                        <p:cTn id="14" dur="500" fill="hold"/>
                                        <p:tgtEl>
                                          <p:spTgt spid="27649"/>
                                        </p:tgtEl>
                                        <p:attrNameLst>
                                          <p:attrName>ppt_h</p:attrName>
                                        </p:attrNameLst>
                                      </p:cBhvr>
                                      <p:tavLst>
                                        <p:tav tm="0">
                                          <p:val>
                                            <p:strVal val="#ppt_h"/>
                                          </p:val>
                                        </p:tav>
                                        <p:tav tm="100000">
                                          <p:val>
                                            <p:strVal val="#ppt_h"/>
                                          </p:val>
                                        </p:tav>
                                      </p:tavLst>
                                    </p:anim>
                                    <p:anim calcmode="lin" valueType="num">
                                      <p:cBhvr>
                                        <p:cTn id="15" dur="500" fill="hold"/>
                                        <p:tgtEl>
                                          <p:spTgt spid="27649"/>
                                        </p:tgtEl>
                                        <p:attrNameLst>
                                          <p:attrName>ppt_x</p:attrName>
                                        </p:attrNameLst>
                                      </p:cBhvr>
                                      <p:tavLst>
                                        <p:tav tm="0">
                                          <p:val>
                                            <p:strVal val="#ppt_x-.2"/>
                                          </p:val>
                                        </p:tav>
                                        <p:tav tm="100000">
                                          <p:val>
                                            <p:strVal val="#ppt_x"/>
                                          </p:val>
                                        </p:tav>
                                      </p:tavLst>
                                    </p:anim>
                                    <p:anim calcmode="lin" valueType="num">
                                      <p:cBhvr>
                                        <p:cTn id="16" dur="500" fill="hold"/>
                                        <p:tgtEl>
                                          <p:spTgt spid="27649"/>
                                        </p:tgtEl>
                                        <p:attrNameLst>
                                          <p:attrName>ppt_y</p:attrName>
                                        </p:attrNameLst>
                                      </p:cBhvr>
                                      <p:tavLst>
                                        <p:tav tm="0">
                                          <p:val>
                                            <p:strVal val="#ppt_y"/>
                                          </p:val>
                                        </p:tav>
                                        <p:tav tm="100000">
                                          <p:val>
                                            <p:strVal val="#ppt_y"/>
                                          </p:val>
                                        </p:tav>
                                      </p:tavLst>
                                    </p:anim>
                                    <p:animEffect transition="in" filter="fade">
                                      <p:cBhvr>
                                        <p:cTn id="17" dur="500"/>
                                        <p:tgtEl>
                                          <p:spTgt spid="27649"/>
                                        </p:tgtEl>
                                      </p:cBhvr>
                                    </p:animEffect>
                                  </p:childTnLst>
                                </p:cTn>
                              </p:par>
                            </p:childTnLst>
                          </p:cTn>
                        </p:par>
                        <p:par>
                          <p:cTn id="18" fill="hold">
                            <p:stCondLst>
                              <p:cond delay="3800"/>
                            </p:stCondLst>
                            <p:childTnLst>
                              <p:par>
                                <p:cTn id="19" presetID="23" presetClass="entr" presetSubtype="16" fill="hold" grpId="0" nodeType="afterEffect">
                                  <p:stCondLst>
                                    <p:cond delay="0"/>
                                  </p:stCondLst>
                                  <p:iterate type="wd">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1"/>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2600"/>
                            </p:stCondLst>
                            <p:childTnLst>
                              <p:par>
                                <p:cTn id="31" presetID="41" presetClass="entr" presetSubtype="0" fill="hold" grpId="0" nodeType="afterEffect">
                                  <p:stCondLst>
                                    <p:cond delay="0"/>
                                  </p:stCondLst>
                                  <p:iterate type="wd">
                                    <p:tmPct val="10000"/>
                                  </p:iterate>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 calcmode="lin" valueType="num">
                                      <p:cBhvr>
                                        <p:cTn id="3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 calcmode="lin" valueType="num">
                                      <p:cBhvr>
                                        <p:cTn id="44" dur="500" fill="hold"/>
                                        <p:tgtEl>
                                          <p:spTgt spid="7"/>
                                        </p:tgtEl>
                                        <p:attrNameLst>
                                          <p:attrName>style.rotation</p:attrName>
                                        </p:attrNameLst>
                                      </p:cBhvr>
                                      <p:tavLst>
                                        <p:tav tm="0">
                                          <p:val>
                                            <p:fltVal val="360"/>
                                          </p:val>
                                        </p:tav>
                                        <p:tav tm="100000">
                                          <p:val>
                                            <p:fltVal val="0"/>
                                          </p:val>
                                        </p:tav>
                                      </p:tavLst>
                                    </p:anim>
                                    <p:animEffect transition="in" filter="fade">
                                      <p:cBhvr>
                                        <p:cTn id="45" dur="500"/>
                                        <p:tgtEl>
                                          <p:spTgt spid="7"/>
                                        </p:tgtEl>
                                      </p:cBhvr>
                                    </p:animEffect>
                                  </p:childTnLst>
                                </p:cTn>
                              </p:par>
                              <p:par>
                                <p:cTn id="46" presetID="55"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strVal val="#ppt_w*0.70"/>
                                          </p:val>
                                        </p:tav>
                                        <p:tav tm="100000">
                                          <p:val>
                                            <p:strVal val="#ppt_w"/>
                                          </p:val>
                                        </p:tav>
                                      </p:tavLst>
                                    </p:anim>
                                    <p:anim calcmode="lin" valueType="num">
                                      <p:cBhvr>
                                        <p:cTn id="49" dur="1000" fill="hold"/>
                                        <p:tgtEl>
                                          <p:spTgt spid="10"/>
                                        </p:tgtEl>
                                        <p:attrNameLst>
                                          <p:attrName>ppt_h</p:attrName>
                                        </p:attrNameLst>
                                      </p:cBhvr>
                                      <p:tavLst>
                                        <p:tav tm="0">
                                          <p:val>
                                            <p:strVal val="#ppt_h"/>
                                          </p:val>
                                        </p:tav>
                                        <p:tav tm="100000">
                                          <p:val>
                                            <p:strVal val="#ppt_h"/>
                                          </p:val>
                                        </p:tav>
                                      </p:tavLst>
                                    </p:anim>
                                    <p:animEffect transition="in" filter="fade">
                                      <p:cBhvr>
                                        <p:cTn id="50" dur="1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iterate type="wd">
                                    <p:tmPct val="10000"/>
                                  </p:iterate>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ppt_x</p:attrName>
                                        </p:attrNameLst>
                                      </p:cBhvr>
                                      <p:tavLst>
                                        <p:tav tm="0">
                                          <p:val>
                                            <p:strVal val="#ppt_x-.2"/>
                                          </p:val>
                                        </p:tav>
                                        <p:tav tm="100000">
                                          <p:val>
                                            <p:strVal val="#ppt_x"/>
                                          </p:val>
                                        </p:tav>
                                      </p:tavLst>
                                    </p:anim>
                                    <p:anim calcmode="lin" valueType="num">
                                      <p:cBhvr>
                                        <p:cTn id="5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7" dur="10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iterate type="wd">
                                    <p:tmPct val="10000"/>
                                  </p:iterate>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1214414" y="642918"/>
            <a:ext cx="6643702" cy="461665"/>
          </a:xfrm>
          <a:prstGeom prst="rect">
            <a:avLst/>
          </a:prstGeom>
        </p:spPr>
        <p:txBody>
          <a:bodyPr wrap="square">
            <a:spAutoFit/>
          </a:bodyPr>
          <a:lstStyle/>
          <a:p>
            <a:r>
              <a:rPr lang="ar-SA" sz="2400" dirty="0" smtClean="0">
                <a:solidFill>
                  <a:srgbClr val="834769"/>
                </a:solidFill>
                <a:cs typeface="PT Bold Heading" pitchFamily="2" charset="-78"/>
              </a:rPr>
              <a:t>على ماذا يعتمد المجال الكهربائي خارج الموصل المشحون ؟ </a:t>
            </a:r>
            <a:endParaRPr lang="ar-SA" sz="2400" dirty="0">
              <a:solidFill>
                <a:srgbClr val="834769"/>
              </a:solidFill>
              <a:cs typeface="PT Bold Heading" pitchFamily="2" charset="-78"/>
            </a:endParaRPr>
          </a:p>
        </p:txBody>
      </p:sp>
      <p:pic>
        <p:nvPicPr>
          <p:cNvPr id="43010" name="صورة 28" descr="http://www.ux1.eiu.edu/~cfadd/1360/25ElPot/25Images/Fig25.17.jpg"/>
          <p:cNvPicPr>
            <a:picLocks noChangeAspect="1" noChangeArrowheads="1"/>
          </p:cNvPicPr>
          <p:nvPr/>
        </p:nvPicPr>
        <p:blipFill>
          <a:blip r:embed="rId3"/>
          <a:srcRect/>
          <a:stretch>
            <a:fillRect/>
          </a:stretch>
        </p:blipFill>
        <p:spPr bwMode="auto">
          <a:xfrm>
            <a:off x="1142976" y="1357298"/>
            <a:ext cx="1143008" cy="1999098"/>
          </a:xfrm>
          <a:prstGeom prst="rect">
            <a:avLst/>
          </a:prstGeom>
          <a:noFill/>
          <a:ln w="9525">
            <a:noFill/>
            <a:miter lim="800000"/>
            <a:headEnd/>
            <a:tailEnd/>
          </a:ln>
        </p:spPr>
      </p:pic>
      <p:pic>
        <p:nvPicPr>
          <p:cNvPr id="43011" name="صورة 31" descr="http://cnx.org/content/m42317/latest/Figure_19_07_08a.jpg"/>
          <p:cNvPicPr>
            <a:picLocks noChangeAspect="1" noChangeArrowheads="1"/>
          </p:cNvPicPr>
          <p:nvPr/>
        </p:nvPicPr>
        <p:blipFill>
          <a:blip r:embed="rId4"/>
          <a:srcRect/>
          <a:stretch>
            <a:fillRect/>
          </a:stretch>
        </p:blipFill>
        <p:spPr bwMode="auto">
          <a:xfrm>
            <a:off x="2928926" y="1500174"/>
            <a:ext cx="1357322" cy="1754967"/>
          </a:xfrm>
          <a:prstGeom prst="rect">
            <a:avLst/>
          </a:prstGeom>
          <a:noFill/>
          <a:ln w="9525">
            <a:noFill/>
            <a:miter lim="800000"/>
            <a:headEnd/>
            <a:tailEnd/>
          </a:ln>
        </p:spPr>
      </p:pic>
      <p:pic>
        <p:nvPicPr>
          <p:cNvPr id="43012" name="صورة 34" descr="http://cnx.org/content/m42317/latest/Figure_19_07_04a.jpg"/>
          <p:cNvPicPr>
            <a:picLocks noChangeAspect="1" noChangeArrowheads="1"/>
          </p:cNvPicPr>
          <p:nvPr/>
        </p:nvPicPr>
        <p:blipFill>
          <a:blip r:embed="rId5" cstate="print"/>
          <a:srcRect/>
          <a:stretch>
            <a:fillRect/>
          </a:stretch>
        </p:blipFill>
        <p:spPr bwMode="auto">
          <a:xfrm>
            <a:off x="4786314" y="1500174"/>
            <a:ext cx="1709751" cy="1719823"/>
          </a:xfrm>
          <a:prstGeom prst="rect">
            <a:avLst/>
          </a:prstGeom>
          <a:noFill/>
          <a:ln w="9525">
            <a:noFill/>
            <a:miter lim="800000"/>
            <a:headEnd/>
            <a:tailEnd/>
          </a:ln>
        </p:spPr>
      </p:pic>
      <p:pic>
        <p:nvPicPr>
          <p:cNvPr id="43013" name="صورة 37"/>
          <p:cNvPicPr>
            <a:picLocks noChangeAspect="1" noChangeArrowheads="1"/>
          </p:cNvPicPr>
          <p:nvPr/>
        </p:nvPicPr>
        <p:blipFill>
          <a:blip r:embed="rId6"/>
          <a:srcRect/>
          <a:stretch>
            <a:fillRect/>
          </a:stretch>
        </p:blipFill>
        <p:spPr bwMode="auto">
          <a:xfrm>
            <a:off x="6786578" y="1428736"/>
            <a:ext cx="1108078" cy="1905480"/>
          </a:xfrm>
          <a:prstGeom prst="rect">
            <a:avLst/>
          </a:prstGeom>
          <a:noFill/>
          <a:ln w="9525">
            <a:noFill/>
            <a:miter lim="800000"/>
            <a:headEnd/>
            <a:tailEnd/>
          </a:ln>
        </p:spPr>
      </p:pic>
      <p:sp>
        <p:nvSpPr>
          <p:cNvPr id="7" name="مستطيل 6"/>
          <p:cNvSpPr/>
          <p:nvPr/>
        </p:nvSpPr>
        <p:spPr>
          <a:xfrm>
            <a:off x="1428728" y="3786190"/>
            <a:ext cx="6500858" cy="2308324"/>
          </a:xfrm>
          <a:prstGeom prst="rect">
            <a:avLst/>
          </a:prstGeom>
        </p:spPr>
        <p:txBody>
          <a:bodyPr wrap="square">
            <a:spAutoFit/>
          </a:bodyPr>
          <a:lstStyle/>
          <a:p>
            <a:pPr algn="justLow">
              <a:lnSpc>
                <a:spcPct val="150000"/>
              </a:lnSpc>
            </a:pPr>
            <a:r>
              <a:rPr lang="ar-SA" sz="2400" dirty="0" smtClean="0">
                <a:cs typeface="PT Bold Heading" pitchFamily="2" charset="-78"/>
              </a:rPr>
              <a:t>يعتمد المجال الكهربائي على شكل الموصل ، وفرق الجهد بين الموصل وبين الأرض ، ثم يُبيّن المعلم أنّ كثافة المجال الكهربائي عند الرؤوس المدببة كبير وبالتالي يكون المجال الكهربائي عندها كبير .</a:t>
            </a:r>
            <a:endParaRPr lang="ar-SA" sz="2400" dirty="0">
              <a:cs typeface="PT Bold Heading" pitchFamily="2" charset="-78"/>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p:cTn id="13" dur="1000" fill="hold"/>
                                        <p:tgtEl>
                                          <p:spTgt spid="43013"/>
                                        </p:tgtEl>
                                        <p:attrNameLst>
                                          <p:attrName>ppt_w</p:attrName>
                                        </p:attrNameLst>
                                      </p:cBhvr>
                                      <p:tavLst>
                                        <p:tav tm="0">
                                          <p:val>
                                            <p:fltVal val="0"/>
                                          </p:val>
                                        </p:tav>
                                        <p:tav tm="100000">
                                          <p:val>
                                            <p:strVal val="#ppt_w"/>
                                          </p:val>
                                        </p:tav>
                                      </p:tavLst>
                                    </p:anim>
                                    <p:anim calcmode="lin" valueType="num">
                                      <p:cBhvr>
                                        <p:cTn id="14" dur="1000" fill="hold"/>
                                        <p:tgtEl>
                                          <p:spTgt spid="43013"/>
                                        </p:tgtEl>
                                        <p:attrNameLst>
                                          <p:attrName>ppt_h</p:attrName>
                                        </p:attrNameLst>
                                      </p:cBhvr>
                                      <p:tavLst>
                                        <p:tav tm="0">
                                          <p:val>
                                            <p:fltVal val="0"/>
                                          </p:val>
                                        </p:tav>
                                        <p:tav tm="100000">
                                          <p:val>
                                            <p:strVal val="#ppt_h"/>
                                          </p:val>
                                        </p:tav>
                                      </p:tavLst>
                                    </p:anim>
                                    <p:anim calcmode="lin" valueType="num">
                                      <p:cBhvr>
                                        <p:cTn id="15" dur="1000" fill="hold"/>
                                        <p:tgtEl>
                                          <p:spTgt spid="430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3013"/>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5" presetClass="entr" presetSubtype="0" fill="hold" nodeType="afterEffect">
                                  <p:stCondLst>
                                    <p:cond delay="0"/>
                                  </p:stCondLst>
                                  <p:childTnLst>
                                    <p:set>
                                      <p:cBhvr>
                                        <p:cTn id="19" dur="1" fill="hold">
                                          <p:stCondLst>
                                            <p:cond delay="0"/>
                                          </p:stCondLst>
                                        </p:cTn>
                                        <p:tgtEl>
                                          <p:spTgt spid="43012"/>
                                        </p:tgtEl>
                                        <p:attrNameLst>
                                          <p:attrName>style.visibility</p:attrName>
                                        </p:attrNameLst>
                                      </p:cBhvr>
                                      <p:to>
                                        <p:strVal val="visible"/>
                                      </p:to>
                                    </p:set>
                                    <p:anim calcmode="lin" valueType="num">
                                      <p:cBhvr>
                                        <p:cTn id="20" dur="1000" fill="hold"/>
                                        <p:tgtEl>
                                          <p:spTgt spid="43012"/>
                                        </p:tgtEl>
                                        <p:attrNameLst>
                                          <p:attrName>ppt_w</p:attrName>
                                        </p:attrNameLst>
                                      </p:cBhvr>
                                      <p:tavLst>
                                        <p:tav tm="0">
                                          <p:val>
                                            <p:fltVal val="0"/>
                                          </p:val>
                                        </p:tav>
                                        <p:tav tm="100000">
                                          <p:val>
                                            <p:strVal val="#ppt_w"/>
                                          </p:val>
                                        </p:tav>
                                      </p:tavLst>
                                    </p:anim>
                                    <p:anim calcmode="lin" valueType="num">
                                      <p:cBhvr>
                                        <p:cTn id="21" dur="1000" fill="hold"/>
                                        <p:tgtEl>
                                          <p:spTgt spid="43012"/>
                                        </p:tgtEl>
                                        <p:attrNameLst>
                                          <p:attrName>ppt_h</p:attrName>
                                        </p:attrNameLst>
                                      </p:cBhvr>
                                      <p:tavLst>
                                        <p:tav tm="0">
                                          <p:val>
                                            <p:fltVal val="0"/>
                                          </p:val>
                                        </p:tav>
                                        <p:tav tm="100000">
                                          <p:val>
                                            <p:strVal val="#ppt_h"/>
                                          </p:val>
                                        </p:tav>
                                      </p:tavLst>
                                    </p:anim>
                                    <p:anim calcmode="lin" valueType="num">
                                      <p:cBhvr>
                                        <p:cTn id="22" dur="1000" fill="hold"/>
                                        <p:tgtEl>
                                          <p:spTgt spid="4301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3012"/>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3000"/>
                            </p:stCondLst>
                            <p:childTnLst>
                              <p:par>
                                <p:cTn id="25" presetID="15" presetClass="entr" presetSubtype="0" fill="hold" nodeType="afterEffect">
                                  <p:stCondLst>
                                    <p:cond delay="0"/>
                                  </p:stCondLst>
                                  <p:childTnLst>
                                    <p:set>
                                      <p:cBhvr>
                                        <p:cTn id="26" dur="1" fill="hold">
                                          <p:stCondLst>
                                            <p:cond delay="0"/>
                                          </p:stCondLst>
                                        </p:cTn>
                                        <p:tgtEl>
                                          <p:spTgt spid="43011"/>
                                        </p:tgtEl>
                                        <p:attrNameLst>
                                          <p:attrName>style.visibility</p:attrName>
                                        </p:attrNameLst>
                                      </p:cBhvr>
                                      <p:to>
                                        <p:strVal val="visible"/>
                                      </p:to>
                                    </p:set>
                                    <p:anim calcmode="lin" valueType="num">
                                      <p:cBhvr>
                                        <p:cTn id="27" dur="1000" fill="hold"/>
                                        <p:tgtEl>
                                          <p:spTgt spid="43011"/>
                                        </p:tgtEl>
                                        <p:attrNameLst>
                                          <p:attrName>ppt_w</p:attrName>
                                        </p:attrNameLst>
                                      </p:cBhvr>
                                      <p:tavLst>
                                        <p:tav tm="0">
                                          <p:val>
                                            <p:fltVal val="0"/>
                                          </p:val>
                                        </p:tav>
                                        <p:tav tm="100000">
                                          <p:val>
                                            <p:strVal val="#ppt_w"/>
                                          </p:val>
                                        </p:tav>
                                      </p:tavLst>
                                    </p:anim>
                                    <p:anim calcmode="lin" valueType="num">
                                      <p:cBhvr>
                                        <p:cTn id="28" dur="1000" fill="hold"/>
                                        <p:tgtEl>
                                          <p:spTgt spid="43011"/>
                                        </p:tgtEl>
                                        <p:attrNameLst>
                                          <p:attrName>ppt_h</p:attrName>
                                        </p:attrNameLst>
                                      </p:cBhvr>
                                      <p:tavLst>
                                        <p:tav tm="0">
                                          <p:val>
                                            <p:fltVal val="0"/>
                                          </p:val>
                                        </p:tav>
                                        <p:tav tm="100000">
                                          <p:val>
                                            <p:strVal val="#ppt_h"/>
                                          </p:val>
                                        </p:tav>
                                      </p:tavLst>
                                    </p:anim>
                                    <p:anim calcmode="lin" valueType="num">
                                      <p:cBhvr>
                                        <p:cTn id="29" dur="1000" fill="hold"/>
                                        <p:tgtEl>
                                          <p:spTgt spid="4301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3011"/>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4000"/>
                            </p:stCondLst>
                            <p:childTnLst>
                              <p:par>
                                <p:cTn id="32" presetID="15" presetClass="entr" presetSubtype="0" fill="hold" nodeType="afterEffect">
                                  <p:stCondLst>
                                    <p:cond delay="0"/>
                                  </p:stCondLst>
                                  <p:childTnLst>
                                    <p:set>
                                      <p:cBhvr>
                                        <p:cTn id="33" dur="1" fill="hold">
                                          <p:stCondLst>
                                            <p:cond delay="0"/>
                                          </p:stCondLst>
                                        </p:cTn>
                                        <p:tgtEl>
                                          <p:spTgt spid="43010"/>
                                        </p:tgtEl>
                                        <p:attrNameLst>
                                          <p:attrName>style.visibility</p:attrName>
                                        </p:attrNameLst>
                                      </p:cBhvr>
                                      <p:to>
                                        <p:strVal val="visible"/>
                                      </p:to>
                                    </p:set>
                                    <p:anim calcmode="lin" valueType="num">
                                      <p:cBhvr>
                                        <p:cTn id="34" dur="1000" fill="hold"/>
                                        <p:tgtEl>
                                          <p:spTgt spid="43010"/>
                                        </p:tgtEl>
                                        <p:attrNameLst>
                                          <p:attrName>ppt_w</p:attrName>
                                        </p:attrNameLst>
                                      </p:cBhvr>
                                      <p:tavLst>
                                        <p:tav tm="0">
                                          <p:val>
                                            <p:fltVal val="0"/>
                                          </p:val>
                                        </p:tav>
                                        <p:tav tm="100000">
                                          <p:val>
                                            <p:strVal val="#ppt_w"/>
                                          </p:val>
                                        </p:tav>
                                      </p:tavLst>
                                    </p:anim>
                                    <p:anim calcmode="lin" valueType="num">
                                      <p:cBhvr>
                                        <p:cTn id="35" dur="1000" fill="hold"/>
                                        <p:tgtEl>
                                          <p:spTgt spid="43010"/>
                                        </p:tgtEl>
                                        <p:attrNameLst>
                                          <p:attrName>ppt_h</p:attrName>
                                        </p:attrNameLst>
                                      </p:cBhvr>
                                      <p:tavLst>
                                        <p:tav tm="0">
                                          <p:val>
                                            <p:fltVal val="0"/>
                                          </p:val>
                                        </p:tav>
                                        <p:tav tm="100000">
                                          <p:val>
                                            <p:strVal val="#ppt_h"/>
                                          </p:val>
                                        </p:tav>
                                      </p:tavLst>
                                    </p:anim>
                                    <p:anim calcmode="lin" valueType="num">
                                      <p:cBhvr>
                                        <p:cTn id="36" dur="1000" fill="hold"/>
                                        <p:tgtEl>
                                          <p:spTgt spid="43010"/>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43010"/>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5000"/>
                            </p:stCondLst>
                            <p:childTnLst>
                              <p:par>
                                <p:cTn id="39" presetID="35" presetClass="entr" presetSubtype="0" fill="hold" grpId="0" nodeType="afterEffect">
                                  <p:stCondLst>
                                    <p:cond delay="0"/>
                                  </p:stCondLst>
                                  <p:iterate type="wd">
                                    <p:tmPct val="10000"/>
                                  </p:iterate>
                                  <p:childTnLst>
                                    <p:set>
                                      <p:cBhvr>
                                        <p:cTn id="40" dur="1" fill="hold">
                                          <p:stCondLst>
                                            <p:cond delay="0"/>
                                          </p:stCondLst>
                                        </p:cTn>
                                        <p:tgtEl>
                                          <p:spTgt spid="7"/>
                                        </p:tgtEl>
                                        <p:attrNameLst>
                                          <p:attrName>style.visibility</p:attrName>
                                        </p:attrNameLst>
                                      </p:cBhvr>
                                      <p:to>
                                        <p:strVal val="visible"/>
                                      </p:to>
                                    </p:set>
                                    <p:animEffect transition="in" filter="fade">
                                      <p:cBhvr>
                                        <p:cTn id="41" dur="2000"/>
                                        <p:tgtEl>
                                          <p:spTgt spid="7"/>
                                        </p:tgtEl>
                                      </p:cBhvr>
                                    </p:animEffect>
                                    <p:anim calcmode="lin" valueType="num">
                                      <p:cBhvr>
                                        <p:cTn id="42" dur="2000" fill="hold"/>
                                        <p:tgtEl>
                                          <p:spTgt spid="7"/>
                                        </p:tgtEl>
                                        <p:attrNameLst>
                                          <p:attrName>style.rotation</p:attrName>
                                        </p:attrNameLst>
                                      </p:cBhvr>
                                      <p:tavLst>
                                        <p:tav tm="0">
                                          <p:val>
                                            <p:fltVal val="720"/>
                                          </p:val>
                                        </p:tav>
                                        <p:tav tm="100000">
                                          <p:val>
                                            <p:fltVal val="0"/>
                                          </p:val>
                                        </p:tav>
                                      </p:tavLst>
                                    </p:anim>
                                    <p:anim calcmode="lin" valueType="num">
                                      <p:cBhvr>
                                        <p:cTn id="43" dur="2000" fill="hold"/>
                                        <p:tgtEl>
                                          <p:spTgt spid="7"/>
                                        </p:tgtEl>
                                        <p:attrNameLst>
                                          <p:attrName>ppt_h</p:attrName>
                                        </p:attrNameLst>
                                      </p:cBhvr>
                                      <p:tavLst>
                                        <p:tav tm="0">
                                          <p:val>
                                            <p:fltVal val="0"/>
                                          </p:val>
                                        </p:tav>
                                        <p:tav tm="100000">
                                          <p:val>
                                            <p:strVal val="#ppt_h"/>
                                          </p:val>
                                        </p:tav>
                                      </p:tavLst>
                                    </p:anim>
                                    <p:anim calcmode="lin" valueType="num">
                                      <p:cBhvr>
                                        <p:cTn id="44"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000100" y="385746"/>
            <a:ext cx="76962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i="0" u="none" strike="noStrike" kern="1200" normalizeH="0" baseline="0" noProof="0" dirty="0" smtClean="0">
                <a:ln>
                  <a:solidFill>
                    <a:schemeClr val="bg1"/>
                  </a:solidFill>
                </a:ln>
                <a:solidFill>
                  <a:srgbClr val="4F7B67"/>
                </a:solidFill>
                <a:uLnTx/>
                <a:uFillTx/>
                <a:cs typeface="PT Bold Heading" pitchFamily="2" charset="-78"/>
              </a:rPr>
              <a:t>المجالات الكهربائية بالقرب من الموصلات </a:t>
            </a:r>
          </a:p>
        </p:txBody>
      </p:sp>
      <p:pic>
        <p:nvPicPr>
          <p:cNvPr id="4" name="Picture 2"/>
          <p:cNvPicPr>
            <a:picLocks noChangeAspect="1" noChangeArrowheads="1"/>
          </p:cNvPicPr>
          <p:nvPr/>
        </p:nvPicPr>
        <p:blipFill>
          <a:blip r:embed="rId4">
            <a:clrChange>
              <a:clrFrom>
                <a:srgbClr val="FEFEFE"/>
              </a:clrFrom>
              <a:clrTo>
                <a:srgbClr val="FEFEFE">
                  <a:alpha val="0"/>
                </a:srgbClr>
              </a:clrTo>
            </a:clrChange>
          </a:blip>
          <a:srcRect r="15005"/>
          <a:stretch>
            <a:fillRect/>
          </a:stretch>
        </p:blipFill>
        <p:spPr bwMode="auto">
          <a:xfrm rot="16200000">
            <a:off x="3712712" y="2073710"/>
            <a:ext cx="2023354" cy="6448444"/>
          </a:xfrm>
          <a:prstGeom prst="rect">
            <a:avLst/>
          </a:prstGeom>
          <a:noFill/>
          <a:ln w="9525">
            <a:noFill/>
            <a:miter lim="800000"/>
            <a:headEnd/>
            <a:tailEnd/>
          </a:ln>
          <a:effectLst/>
        </p:spPr>
      </p:pic>
      <p:sp>
        <p:nvSpPr>
          <p:cNvPr id="5" name="مستطيل 4"/>
          <p:cNvSpPr/>
          <p:nvPr/>
        </p:nvSpPr>
        <p:spPr>
          <a:xfrm>
            <a:off x="1428728" y="1255786"/>
            <a:ext cx="6572264" cy="2816156"/>
          </a:xfrm>
          <a:prstGeom prst="rect">
            <a:avLst/>
          </a:prstGeom>
        </p:spPr>
        <p:txBody>
          <a:bodyPr wrap="square">
            <a:spAutoFit/>
          </a:bodyPr>
          <a:lstStyle/>
          <a:p>
            <a:pPr algn="justLow">
              <a:lnSpc>
                <a:spcPct val="150000"/>
              </a:lnSpc>
            </a:pPr>
            <a:r>
              <a:rPr lang="ar-SA" sz="2400" dirty="0" smtClean="0">
                <a:ln w="50800"/>
                <a:cs typeface="PT Bold Heading" pitchFamily="2" charset="-78"/>
              </a:rPr>
              <a:t>تتوزع الشحنات الكهربائية على موصل مشحون مبتعدة بعضها عن بعض أبعد ما يمكن، بحيث تكون طاقة النظام أقل ما يمكن، مما يؤدي إلى توزع الشحنات الفائضة على سطح الموصل المصمت، وإذا كان الموصل أجوف فستتحرك الشحنات الفائضة نحو سطحه الخارجي.</a:t>
            </a:r>
            <a:endParaRPr lang="ar-SA" sz="2400" dirty="0">
              <a:cs typeface="PT Bold Heading" pitchFamily="2" charset="-78"/>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suction.wav" builtIn="1"/>
                                        </p:tgtEl>
                                      </p:cMediaNode>
                                    </p:audio>
                                  </p:subTnLst>
                                </p:cTn>
                              </p:par>
                            </p:childTnLst>
                          </p:cTn>
                        </p:par>
                        <p:par>
                          <p:cTn id="8" fill="hold">
                            <p:stCondLst>
                              <p:cond delay="0"/>
                            </p:stCondLst>
                            <p:childTnLst>
                              <p:par>
                                <p:cTn id="9" presetID="26"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par>
                          <p:cTn id="25" fill="hold">
                            <p:stCondLst>
                              <p:cond delay="10600"/>
                            </p:stCondLst>
                            <p:childTnLst>
                              <p:par>
                                <p:cTn id="26" presetID="24"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to="" calcmode="lin" valueType="num">
                                      <p:cBhvr>
                                        <p:cTn id="28"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2214546" y="357166"/>
            <a:ext cx="6572296" cy="2723823"/>
          </a:xfrm>
          <a:prstGeom prst="rect">
            <a:avLst/>
          </a:prstGeom>
          <a:noFill/>
        </p:spPr>
        <p:txBody>
          <a:bodyPr wrap="square" rtlCol="1">
            <a:spAutoFit/>
          </a:bodyPr>
          <a:lstStyle/>
          <a:p>
            <a:pPr algn="justLow"/>
            <a:r>
              <a:rPr lang="ar-SA" sz="1900" dirty="0" smtClean="0">
                <a:cs typeface="PT Bold Heading" pitchFamily="2" charset="-78"/>
              </a:rPr>
              <a:t>إذا أصبح المجال الكهربائي كبيراً  بدرجة كافية فإنه يكون قادراً على مسارعة الأيونات والإلكترونات الناتجة عن مرور الأشعة الكونية خلال </a:t>
            </a:r>
            <a:r>
              <a:rPr lang="ar-SA" sz="1900" dirty="0" err="1" smtClean="0">
                <a:cs typeface="PT Bold Heading" pitchFamily="2" charset="-78"/>
              </a:rPr>
              <a:t>الذرات</a:t>
            </a:r>
            <a:r>
              <a:rPr lang="ar-SA" sz="1900" dirty="0" smtClean="0">
                <a:cs typeface="PT Bold Heading" pitchFamily="2" charset="-78"/>
              </a:rPr>
              <a:t> ، فتصطدم هذه الإلكترونات والأيونات بذرات أخرى مما يؤدي إلى تأين المزيد من </a:t>
            </a:r>
            <a:r>
              <a:rPr lang="ar-SA" sz="1900" dirty="0" err="1" smtClean="0">
                <a:cs typeface="PT Bold Heading" pitchFamily="2" charset="-78"/>
              </a:rPr>
              <a:t>الذرات</a:t>
            </a:r>
            <a:r>
              <a:rPr lang="ar-SA" sz="1900" dirty="0" smtClean="0">
                <a:cs typeface="PT Bold Heading" pitchFamily="2" charset="-78"/>
              </a:rPr>
              <a:t> وتظهر هذه السلسلة من التفاعلات في صورة وهج وردي اللون كالذي يشاهد داخل كرة التفريغ الكهربائي التي تحوي غازات، وإذا كان المجال الكهربائي كبيرا بصورة كافية فستنتج حزمة أو تيار من الأيونات والإلكترونات التي تشكل البلازما- وهي مادة موصلة- عندما تصطدم الجسيمات بجزيئات أخرى وتصدر شرارة كهربائية، أما في الحالات الشديدة فينتج البرق .</a:t>
            </a:r>
            <a:endParaRPr lang="en-US" sz="1900" dirty="0" smtClean="0">
              <a:cs typeface="PT Bold Heading" pitchFamily="2" charset="-78"/>
            </a:endParaRPr>
          </a:p>
        </p:txBody>
      </p:sp>
      <p:sp>
        <p:nvSpPr>
          <p:cNvPr id="3" name="مستطيل 2"/>
          <p:cNvSpPr/>
          <p:nvPr/>
        </p:nvSpPr>
        <p:spPr>
          <a:xfrm>
            <a:off x="3714744" y="3786190"/>
            <a:ext cx="4572000" cy="2362185"/>
          </a:xfrm>
          <a:prstGeom prst="rect">
            <a:avLst/>
          </a:prstGeom>
        </p:spPr>
        <p:txBody>
          <a:bodyPr>
            <a:spAutoFit/>
          </a:bodyPr>
          <a:lstStyle/>
          <a:p>
            <a:pPr algn="justLow">
              <a:lnSpc>
                <a:spcPct val="150000"/>
              </a:lnSpc>
            </a:pPr>
            <a:r>
              <a:rPr lang="ar-SA" sz="2000" dirty="0" smtClean="0">
                <a:cs typeface="PT Bold Heading" pitchFamily="2" charset="-78"/>
              </a:rPr>
              <a:t>وللتقليل من التفريغ الكهربائي توضع مانعة الصواعق فيثبت قضيب بطريقة تجعل المجال الكهربائي كبيرا بالقرب من طرفه فتتفرغ شحنات الغيوم في قضيب مانعة الصواعق بدلا من تفريغها في أي نقطة مرتفعة من المنزل . </a:t>
            </a:r>
            <a:endParaRPr lang="en-US" sz="2000" dirty="0" smtClean="0">
              <a:cs typeface="PT Bold Heading" pitchFamily="2" charset="-78"/>
            </a:endParaRPr>
          </a:p>
        </p:txBody>
      </p:sp>
      <p:pic>
        <p:nvPicPr>
          <p:cNvPr id="51201" name="Picture 1" descr="%D9%85%D8%A7%D9%86%D8%B9+%D8%B5%D9%88%D8%A7%D8%B9%D9%82"/>
          <p:cNvPicPr>
            <a:picLocks noChangeAspect="1" noChangeArrowheads="1"/>
          </p:cNvPicPr>
          <p:nvPr/>
        </p:nvPicPr>
        <p:blipFill>
          <a:blip r:embed="rId3">
            <a:clrChange>
              <a:clrFrom>
                <a:srgbClr val="FFFFFF"/>
              </a:clrFrom>
              <a:clrTo>
                <a:srgbClr val="FFFFFF">
                  <a:alpha val="0"/>
                </a:srgbClr>
              </a:clrTo>
            </a:clrChange>
          </a:blip>
          <a:srcRect l="25325"/>
          <a:stretch>
            <a:fillRect/>
          </a:stretch>
        </p:blipFill>
        <p:spPr bwMode="auto">
          <a:xfrm>
            <a:off x="642910" y="3643314"/>
            <a:ext cx="2456295" cy="2714644"/>
          </a:xfrm>
          <a:prstGeom prst="rect">
            <a:avLst/>
          </a:prstGeom>
          <a:noFill/>
          <a:ln w="9525">
            <a:noFill/>
            <a:miter lim="800000"/>
            <a:headEnd/>
            <a:tailEnd/>
          </a:ln>
        </p:spPr>
      </p:pic>
      <p:pic>
        <p:nvPicPr>
          <p:cNvPr id="51202" name="Picture 2" descr="012912_0930_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285728"/>
            <a:ext cx="1785918" cy="2571744"/>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5000"/>
                            </p:stCondLst>
                            <p:childTnLst>
                              <p:par>
                                <p:cTn id="12" presetID="39" presetClass="entr" presetSubtype="0" accel="100000" fill="hold" nodeType="afterEffect">
                                  <p:stCondLst>
                                    <p:cond delay="0"/>
                                  </p:stCondLst>
                                  <p:childTnLst>
                                    <p:set>
                                      <p:cBhvr>
                                        <p:cTn id="13" dur="1" fill="hold">
                                          <p:stCondLst>
                                            <p:cond delay="0"/>
                                          </p:stCondLst>
                                        </p:cTn>
                                        <p:tgtEl>
                                          <p:spTgt spid="51202"/>
                                        </p:tgtEl>
                                        <p:attrNameLst>
                                          <p:attrName>style.visibility</p:attrName>
                                        </p:attrNameLst>
                                      </p:cBhvr>
                                      <p:to>
                                        <p:strVal val="visible"/>
                                      </p:to>
                                    </p:set>
                                    <p:anim calcmode="lin" valueType="num">
                                      <p:cBhvr>
                                        <p:cTn id="14" dur="500" fill="hold"/>
                                        <p:tgtEl>
                                          <p:spTgt spid="51202"/>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1202"/>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1202"/>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1202"/>
                                        </p:tgtEl>
                                        <p:attrNameLst>
                                          <p:attrName>ppt_y</p:attrName>
                                        </p:attrNameLst>
                                      </p:cBhvr>
                                      <p:tavLst>
                                        <p:tav tm="0">
                                          <p:val>
                                            <p:strVal val="#ppt_y"/>
                                          </p:val>
                                        </p:tav>
                                        <p:tav tm="100000">
                                          <p:val>
                                            <p:strVal val="#ppt_y"/>
                                          </p:val>
                                        </p:tav>
                                      </p:tavLst>
                                    </p:anim>
                                  </p:childTnLst>
                                </p:cTn>
                              </p:par>
                            </p:childTnLst>
                          </p:cTn>
                        </p:par>
                        <p:par>
                          <p:cTn id="18" fill="hold">
                            <p:stCondLst>
                              <p:cond delay="5500"/>
                            </p:stCondLst>
                            <p:childTnLst>
                              <p:par>
                                <p:cTn id="19" presetID="49" presetClass="entr" presetSubtype="0" decel="100000" fill="hold" grpId="0" nodeType="afterEffect">
                                  <p:stCondLst>
                                    <p:cond delay="0"/>
                                  </p:stCondLst>
                                  <p:iterate type="wd">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 calcmode="lin" valueType="num">
                                      <p:cBhvr>
                                        <p:cTn id="23" dur="500" fill="hold"/>
                                        <p:tgtEl>
                                          <p:spTgt spid="3"/>
                                        </p:tgtEl>
                                        <p:attrNameLst>
                                          <p:attrName>style.rotation</p:attrName>
                                        </p:attrNameLst>
                                      </p:cBhvr>
                                      <p:tavLst>
                                        <p:tav tm="0">
                                          <p:val>
                                            <p:fltVal val="360"/>
                                          </p:val>
                                        </p:tav>
                                        <p:tav tm="100000">
                                          <p:val>
                                            <p:fltVal val="0"/>
                                          </p:val>
                                        </p:tav>
                                      </p:tavLst>
                                    </p:anim>
                                    <p:animEffect transition="in" filter="fade">
                                      <p:cBhvr>
                                        <p:cTn id="24" dur="500"/>
                                        <p:tgtEl>
                                          <p:spTgt spid="3"/>
                                        </p:tgtEl>
                                      </p:cBhvr>
                                    </p:animEffect>
                                  </p:childTnLst>
                                </p:cTn>
                              </p:par>
                            </p:childTnLst>
                          </p:cTn>
                        </p:par>
                        <p:par>
                          <p:cTn id="25" fill="hold">
                            <p:stCondLst>
                              <p:cond delay="7650"/>
                            </p:stCondLst>
                            <p:childTnLst>
                              <p:par>
                                <p:cTn id="26" presetID="50" presetClass="entr" presetSubtype="0" decel="100000" fill="hold" nodeType="afterEffect">
                                  <p:stCondLst>
                                    <p:cond delay="0"/>
                                  </p:stCondLst>
                                  <p:childTnLst>
                                    <p:set>
                                      <p:cBhvr>
                                        <p:cTn id="27" dur="1" fill="hold">
                                          <p:stCondLst>
                                            <p:cond delay="0"/>
                                          </p:stCondLst>
                                        </p:cTn>
                                        <p:tgtEl>
                                          <p:spTgt spid="51201"/>
                                        </p:tgtEl>
                                        <p:attrNameLst>
                                          <p:attrName>style.visibility</p:attrName>
                                        </p:attrNameLst>
                                      </p:cBhvr>
                                      <p:to>
                                        <p:strVal val="visible"/>
                                      </p:to>
                                    </p:set>
                                    <p:anim calcmode="lin" valueType="num">
                                      <p:cBhvr>
                                        <p:cTn id="28" dur="1000" fill="hold"/>
                                        <p:tgtEl>
                                          <p:spTgt spid="51201"/>
                                        </p:tgtEl>
                                        <p:attrNameLst>
                                          <p:attrName>ppt_w</p:attrName>
                                        </p:attrNameLst>
                                      </p:cBhvr>
                                      <p:tavLst>
                                        <p:tav tm="0">
                                          <p:val>
                                            <p:strVal val="#ppt_w+.3"/>
                                          </p:val>
                                        </p:tav>
                                        <p:tav tm="100000">
                                          <p:val>
                                            <p:strVal val="#ppt_w"/>
                                          </p:val>
                                        </p:tav>
                                      </p:tavLst>
                                    </p:anim>
                                    <p:anim calcmode="lin" valueType="num">
                                      <p:cBhvr>
                                        <p:cTn id="29" dur="1000" fill="hold"/>
                                        <p:tgtEl>
                                          <p:spTgt spid="51201"/>
                                        </p:tgtEl>
                                        <p:attrNameLst>
                                          <p:attrName>ppt_h</p:attrName>
                                        </p:attrNameLst>
                                      </p:cBhvr>
                                      <p:tavLst>
                                        <p:tav tm="0">
                                          <p:val>
                                            <p:strVal val="#ppt_h"/>
                                          </p:val>
                                        </p:tav>
                                        <p:tav tm="100000">
                                          <p:val>
                                            <p:strVal val="#ppt_h"/>
                                          </p:val>
                                        </p:tav>
                                      </p:tavLst>
                                    </p:anim>
                                    <p:animEffect transition="in" filter="fade">
                                      <p:cBhvr>
                                        <p:cTn id="30" dur="1000"/>
                                        <p:tgtEl>
                                          <p:spTgt spid="5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642910" y="357166"/>
            <a:ext cx="54102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all" normalizeH="0" baseline="0" noProof="0" dirty="0" smtClean="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cs typeface="PT Bold Heading" pitchFamily="2" charset="-78"/>
              </a:rPr>
              <a:t>تخزين الشحنات ( المكثف )</a:t>
            </a:r>
          </a:p>
        </p:txBody>
      </p:sp>
      <p:pic>
        <p:nvPicPr>
          <p:cNvPr id="4" name="Picture 2"/>
          <p:cNvPicPr>
            <a:picLocks noChangeAspect="1" noChangeArrowheads="1"/>
          </p:cNvPicPr>
          <p:nvPr/>
        </p:nvPicPr>
        <p:blipFill>
          <a:blip r:embed="rId3"/>
          <a:srcRect/>
          <a:stretch>
            <a:fillRect/>
          </a:stretch>
        </p:blipFill>
        <p:spPr bwMode="auto">
          <a:xfrm>
            <a:off x="428596" y="4429132"/>
            <a:ext cx="3276600" cy="1904450"/>
          </a:xfrm>
          <a:prstGeom prst="rect">
            <a:avLst/>
          </a:prstGeom>
          <a:ln>
            <a:noFill/>
          </a:ln>
          <a:effectLst>
            <a:outerShdw blurRad="292100" dist="139700" dir="2700000" algn="tl" rotWithShape="0">
              <a:srgbClr val="333333">
                <a:alpha val="65000"/>
              </a:srgbClr>
            </a:outerShdw>
          </a:effectLst>
        </p:spPr>
      </p:pic>
      <p:pic>
        <p:nvPicPr>
          <p:cNvPr id="5" name="Picture 4" descr="3-capacitors_html_m2462ce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71934" y="4572008"/>
            <a:ext cx="2428892" cy="1763028"/>
          </a:xfrm>
          <a:prstGeom prst="rect">
            <a:avLst/>
          </a:prstGeom>
          <a:noFill/>
          <a:ln w="9525">
            <a:solidFill>
              <a:schemeClr val="tx1"/>
            </a:solidFill>
            <a:miter lim="800000"/>
            <a:headEnd/>
            <a:tailEnd/>
          </a:ln>
        </p:spPr>
      </p:pic>
      <p:sp>
        <p:nvSpPr>
          <p:cNvPr id="6" name="مستطيل 5"/>
          <p:cNvSpPr/>
          <p:nvPr/>
        </p:nvSpPr>
        <p:spPr>
          <a:xfrm>
            <a:off x="357158" y="1214422"/>
            <a:ext cx="6143668" cy="2862322"/>
          </a:xfrm>
          <a:prstGeom prst="rect">
            <a:avLst/>
          </a:prstGeom>
        </p:spPr>
        <p:txBody>
          <a:bodyPr wrap="square">
            <a:spAutoFit/>
          </a:bodyPr>
          <a:lstStyle/>
          <a:p>
            <a:pPr algn="justLow">
              <a:lnSpc>
                <a:spcPct val="150000"/>
              </a:lnSpc>
            </a:pPr>
            <a:r>
              <a:rPr lang="ar-SA" sz="2400" dirty="0" smtClean="0">
                <a:ln w="50800"/>
                <a:cs typeface="PT Bold Heading" pitchFamily="2" charset="-78"/>
              </a:rPr>
              <a:t>واستخدم العالم بنيامين </a:t>
            </a:r>
            <a:r>
              <a:rPr lang="ar-SA" sz="2400" dirty="0" err="1" smtClean="0">
                <a:ln w="50800"/>
                <a:cs typeface="PT Bold Heading" pitchFamily="2" charset="-78"/>
              </a:rPr>
              <a:t>فرانكلين</a:t>
            </a:r>
            <a:r>
              <a:rPr lang="ar-SA" sz="2400" dirty="0" smtClean="0">
                <a:ln w="50800"/>
                <a:cs typeface="PT Bold Heading" pitchFamily="2" charset="-78"/>
              </a:rPr>
              <a:t> زجاجة ليدن لتخزين الشحنات الكهربائية الناتجة عن البرق، كما استخدمها في عدة تجارب أخرى. وأصبح لهذا الجهاز الذي يعمل على تخزين الشحنات شكل جديد، بحيث أصبح أصغر حجًما، ويسمى المكثف الكهربائي.</a:t>
            </a:r>
            <a:endParaRPr lang="ar-SA" sz="2400" dirty="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49" presetClass="entr" presetSubtype="0"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360"/>
                                          </p:val>
                                        </p:tav>
                                        <p:tav tm="100000">
                                          <p:val>
                                            <p:fltVal val="0"/>
                                          </p:val>
                                        </p:tav>
                                      </p:tavLst>
                                    </p:anim>
                                    <p:animEffect transition="in" filter="fade">
                                      <p:cBhvr>
                                        <p:cTn id="14" dur="500"/>
                                        <p:tgtEl>
                                          <p:spTgt spid="6"/>
                                        </p:tgtEl>
                                      </p:cBhvr>
                                    </p:animEffect>
                                  </p:childTnLst>
                                </p:cTn>
                              </p:par>
                            </p:childTnLst>
                          </p:cTn>
                        </p:par>
                        <p:par>
                          <p:cTn id="15" fill="hold">
                            <p:stCondLst>
                              <p:cond delay="2450"/>
                            </p:stCondLst>
                            <p:childTnLst>
                              <p:par>
                                <p:cTn id="16" presetID="24"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par>
                                <p:cTn id="19" presetID="54" presetClass="entr" presetSubtype="0" accel="10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ppt_w*0.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500" fill="hold"/>
                                        <p:tgtEl>
                                          <p:spTgt spid="5"/>
                                        </p:tgtEl>
                                        <p:attrNameLst>
                                          <p:attrName>ppt_x</p:attrName>
                                        </p:attrNameLst>
                                      </p:cBhvr>
                                      <p:tavLst>
                                        <p:tav tm="0">
                                          <p:val>
                                            <p:strVal val="#ppt_x-.2"/>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928794" y="428604"/>
            <a:ext cx="54102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i="0" u="none" strike="noStrike" kern="1200" normalizeH="0" baseline="0" noProof="0" dirty="0" smtClean="0">
                <a:solidFill>
                  <a:schemeClr val="accent4">
                    <a:lumMod val="75000"/>
                  </a:schemeClr>
                </a:solidFill>
                <a:uLnTx/>
                <a:uFillTx/>
                <a:cs typeface="PT Bold Heading" pitchFamily="2" charset="-78"/>
              </a:rPr>
              <a:t>السعة الكهربائية </a:t>
            </a:r>
          </a:p>
        </p:txBody>
      </p:sp>
      <p:pic>
        <p:nvPicPr>
          <p:cNvPr id="4" name="صورة 3"/>
          <p:cNvPicPr/>
          <p:nvPr/>
        </p:nvPicPr>
        <p:blipFill>
          <a:blip r:embed="rId3"/>
          <a:srcRect/>
          <a:stretch>
            <a:fillRect/>
          </a:stretch>
        </p:blipFill>
        <p:spPr bwMode="auto">
          <a:xfrm>
            <a:off x="4071934" y="2928934"/>
            <a:ext cx="1428752" cy="857256"/>
          </a:xfrm>
          <a:prstGeom prst="rect">
            <a:avLst/>
          </a:prstGeom>
          <a:noFill/>
          <a:ln w="9525">
            <a:noFill/>
            <a:miter lim="800000"/>
            <a:headEnd/>
            <a:tailEnd/>
          </a:ln>
        </p:spPr>
      </p:pic>
      <p:sp>
        <p:nvSpPr>
          <p:cNvPr id="8" name="مربع نص 7"/>
          <p:cNvSpPr txBox="1"/>
          <p:nvPr/>
        </p:nvSpPr>
        <p:spPr>
          <a:xfrm>
            <a:off x="4429124" y="4357694"/>
            <a:ext cx="3214710" cy="584775"/>
          </a:xfrm>
          <a:prstGeom prst="rect">
            <a:avLst/>
          </a:prstGeom>
          <a:noFill/>
        </p:spPr>
        <p:txBody>
          <a:bodyPr wrap="square" rtlCol="1">
            <a:spAutoFit/>
          </a:bodyPr>
          <a:lstStyle/>
          <a:p>
            <a:r>
              <a:rPr lang="ar-SA" sz="2800" dirty="0" smtClean="0">
                <a:ln w="50800"/>
                <a:cs typeface="PT Bold Heading" pitchFamily="2" charset="-78"/>
              </a:rPr>
              <a:t>وحدتها </a:t>
            </a:r>
            <a:r>
              <a:rPr lang="ar-SA" sz="3200" b="1" dirty="0" smtClean="0">
                <a:ln w="50800"/>
                <a:solidFill>
                  <a:srgbClr val="834769"/>
                </a:solidFill>
                <a:cs typeface="PT Bold Heading" pitchFamily="2" charset="-78"/>
              </a:rPr>
              <a:t>(</a:t>
            </a:r>
            <a:r>
              <a:rPr lang="en-US" sz="3200" b="1" dirty="0" smtClean="0">
                <a:ln w="50800"/>
                <a:solidFill>
                  <a:srgbClr val="834769"/>
                </a:solidFill>
                <a:cs typeface="PT Bold Heading" pitchFamily="2" charset="-78"/>
              </a:rPr>
              <a:t>c/v </a:t>
            </a:r>
            <a:r>
              <a:rPr lang="ar-SA" sz="3200" b="1" dirty="0" smtClean="0">
                <a:ln w="50800"/>
                <a:solidFill>
                  <a:srgbClr val="834769"/>
                </a:solidFill>
                <a:cs typeface="PT Bold Heading" pitchFamily="2" charset="-78"/>
              </a:rPr>
              <a:t> </a:t>
            </a:r>
            <a:r>
              <a:rPr lang="en-US" sz="3200" b="1" dirty="0" smtClean="0">
                <a:ln w="50800"/>
                <a:solidFill>
                  <a:srgbClr val="834769"/>
                </a:solidFill>
                <a:cs typeface="PT Bold Heading" pitchFamily="2" charset="-78"/>
              </a:rPr>
              <a:t>F</a:t>
            </a:r>
            <a:r>
              <a:rPr lang="ar-SA" sz="3200" b="1" dirty="0" smtClean="0">
                <a:ln w="50800"/>
                <a:solidFill>
                  <a:srgbClr val="834769"/>
                </a:solidFill>
                <a:cs typeface="PT Bold Heading" pitchFamily="2" charset="-78"/>
              </a:rPr>
              <a:t> )</a:t>
            </a:r>
            <a:endParaRPr lang="en-US" sz="3200" b="1" dirty="0" smtClean="0">
              <a:ln w="50800"/>
              <a:solidFill>
                <a:srgbClr val="834769"/>
              </a:solidFill>
              <a:cs typeface="PT Bold Heading" pitchFamily="2" charset="-78"/>
            </a:endParaRPr>
          </a:p>
        </p:txBody>
      </p:sp>
      <p:pic>
        <p:nvPicPr>
          <p:cNvPr id="49157" name="Picture 5" descr="post-148003-1207478176"/>
          <p:cNvPicPr>
            <a:picLocks noChangeAspect="1" noChangeArrowheads="1"/>
          </p:cNvPicPr>
          <p:nvPr/>
        </p:nvPicPr>
        <p:blipFill>
          <a:blip r:embed="rId4"/>
          <a:srcRect/>
          <a:stretch>
            <a:fillRect/>
          </a:stretch>
        </p:blipFill>
        <p:spPr bwMode="auto">
          <a:xfrm>
            <a:off x="1428728" y="3857628"/>
            <a:ext cx="3752850" cy="2676527"/>
          </a:xfrm>
          <a:prstGeom prst="rect">
            <a:avLst/>
          </a:prstGeom>
          <a:noFill/>
          <a:ln w="9525">
            <a:noFill/>
            <a:miter lim="800000"/>
            <a:headEnd/>
            <a:tailEnd/>
          </a:ln>
        </p:spPr>
      </p:pic>
      <p:sp>
        <p:nvSpPr>
          <p:cNvPr id="7" name="مستطيل 6"/>
          <p:cNvSpPr/>
          <p:nvPr/>
        </p:nvSpPr>
        <p:spPr>
          <a:xfrm>
            <a:off x="1214414" y="1617637"/>
            <a:ext cx="6715140" cy="954107"/>
          </a:xfrm>
          <a:prstGeom prst="rect">
            <a:avLst/>
          </a:prstGeom>
        </p:spPr>
        <p:txBody>
          <a:bodyPr wrap="square">
            <a:spAutoFit/>
          </a:bodyPr>
          <a:lstStyle/>
          <a:p>
            <a:pPr algn="justLow"/>
            <a:r>
              <a:rPr lang="ar-SA" sz="2800" dirty="0" smtClean="0">
                <a:ln w="50800"/>
                <a:cs typeface="PT Bold Heading" pitchFamily="2" charset="-78"/>
              </a:rPr>
              <a:t>السعة الكهربائية هي النسبة بين الشحنة على أحد اللوحين وفرق الجهد بينهما.</a:t>
            </a:r>
            <a:endParaRPr lang="ar-SA" sz="2800" dirty="0"/>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50" presetClass="entr" presetSubtype="0" decel="10000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3"/>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par>
                          <p:cTn id="14" fill="hold">
                            <p:stCondLst>
                              <p:cond delay="2200"/>
                            </p:stCondLst>
                            <p:childTnLst>
                              <p:par>
                                <p:cTn id="15" presetID="24"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par>
                          <p:cTn id="18" fill="hold">
                            <p:stCondLst>
                              <p:cond delay="2200"/>
                            </p:stCondLst>
                            <p:childTnLst>
                              <p:par>
                                <p:cTn id="19" presetID="49" presetClass="entr" presetSubtype="0" decel="10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14282" y="1643050"/>
            <a:ext cx="4429156"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i="0" u="none" strike="noStrike" kern="1200" normalizeH="0" baseline="0" noProof="0" dirty="0" err="1" smtClean="0">
                <a:ln>
                  <a:solidFill>
                    <a:schemeClr val="bg1"/>
                  </a:solidFill>
                </a:ln>
                <a:solidFill>
                  <a:srgbClr val="E74B86"/>
                </a:solidFill>
                <a:uLnTx/>
                <a:uFillTx/>
                <a:cs typeface="PT Bold Heading" pitchFamily="2" charset="-78"/>
              </a:rPr>
              <a:t>الفاراد</a:t>
            </a:r>
            <a:r>
              <a:rPr kumimoji="0" lang="ar-SA" sz="4000" i="0" u="none" strike="noStrike" kern="1200" normalizeH="0" baseline="0" noProof="0" dirty="0" smtClean="0">
                <a:ln>
                  <a:solidFill>
                    <a:schemeClr val="bg1"/>
                  </a:solidFill>
                </a:ln>
                <a:solidFill>
                  <a:srgbClr val="E74B86"/>
                </a:solidFill>
                <a:uLnTx/>
                <a:uFillTx/>
                <a:cs typeface="PT Bold Heading" pitchFamily="2" charset="-78"/>
              </a:rPr>
              <a:t> وحدة القياس </a:t>
            </a:r>
          </a:p>
        </p:txBody>
      </p:sp>
      <p:pic>
        <p:nvPicPr>
          <p:cNvPr id="48129" name="Picture 1" descr="New-Original-Super-Capacitor-2-7V100F-22-45mm-font-b-Farad-b-font-Capacitor"/>
          <p:cNvPicPr>
            <a:picLocks noChangeAspect="1" noChangeArrowheads="1"/>
          </p:cNvPicPr>
          <p:nvPr/>
        </p:nvPicPr>
        <p:blipFill>
          <a:blip r:embed="rId4" cstate="print"/>
          <a:srcRect/>
          <a:stretch>
            <a:fillRect/>
          </a:stretch>
        </p:blipFill>
        <p:spPr bwMode="auto">
          <a:xfrm>
            <a:off x="6286512" y="3357562"/>
            <a:ext cx="2243151" cy="2737678"/>
          </a:xfrm>
          <a:prstGeom prst="rect">
            <a:avLst/>
          </a:prstGeom>
          <a:noFill/>
          <a:ln w="9525">
            <a:noFill/>
            <a:miter lim="800000"/>
            <a:headEnd/>
            <a:tailEnd/>
          </a:ln>
        </p:spPr>
      </p:pic>
      <p:sp>
        <p:nvSpPr>
          <p:cNvPr id="7" name="مستطيل 6"/>
          <p:cNvSpPr/>
          <p:nvPr/>
        </p:nvSpPr>
        <p:spPr>
          <a:xfrm>
            <a:off x="571472" y="2643182"/>
            <a:ext cx="5072098" cy="1707262"/>
          </a:xfrm>
          <a:prstGeom prst="rect">
            <a:avLst/>
          </a:prstGeom>
        </p:spPr>
        <p:txBody>
          <a:bodyPr wrap="square">
            <a:spAutoFit/>
          </a:bodyPr>
          <a:lstStyle/>
          <a:p>
            <a:pPr algn="justLow">
              <a:lnSpc>
                <a:spcPct val="150000"/>
              </a:lnSpc>
            </a:pPr>
            <a:r>
              <a:rPr lang="ar-SA" sz="2400" dirty="0" smtClean="0">
                <a:cs typeface="PT Bold Heading" pitchFamily="2" charset="-78"/>
              </a:rPr>
              <a:t>( تقاس</a:t>
            </a:r>
            <a:r>
              <a:rPr lang="ar-SA" sz="2400" b="1" i="1" dirty="0" smtClean="0">
                <a:cs typeface="PT Bold Heading" pitchFamily="2" charset="-78"/>
              </a:rPr>
              <a:t> </a:t>
            </a:r>
            <a:r>
              <a:rPr lang="ar-SA" sz="2400" dirty="0" smtClean="0">
                <a:cs typeface="PT Bold Heading" pitchFamily="2" charset="-78"/>
              </a:rPr>
              <a:t>السعة</a:t>
            </a:r>
            <a:r>
              <a:rPr lang="ar-SA" sz="2400" b="1" i="1" dirty="0" smtClean="0">
                <a:cs typeface="PT Bold Heading" pitchFamily="2" charset="-78"/>
              </a:rPr>
              <a:t> </a:t>
            </a:r>
            <a:r>
              <a:rPr lang="ar-SA" sz="2400" dirty="0" smtClean="0">
                <a:cs typeface="PT Bold Heading" pitchFamily="2" charset="-78"/>
              </a:rPr>
              <a:t>الكهربائية</a:t>
            </a:r>
            <a:r>
              <a:rPr lang="ar-SA" sz="2400" b="1" i="1" dirty="0" smtClean="0">
                <a:cs typeface="PT Bold Heading" pitchFamily="2" charset="-78"/>
              </a:rPr>
              <a:t> </a:t>
            </a:r>
            <a:r>
              <a:rPr lang="ar-SA" sz="2400" dirty="0" smtClean="0">
                <a:cs typeface="PT Bold Heading" pitchFamily="2" charset="-78"/>
              </a:rPr>
              <a:t>بوحدة</a:t>
            </a:r>
            <a:r>
              <a:rPr lang="ar-SA" sz="2400" b="1" i="1" dirty="0" smtClean="0">
                <a:cs typeface="PT Bold Heading" pitchFamily="2" charset="-78"/>
              </a:rPr>
              <a:t> </a:t>
            </a:r>
            <a:r>
              <a:rPr lang="ar-SA" sz="2400" dirty="0" err="1" smtClean="0">
                <a:cs typeface="PT Bold Heading" pitchFamily="2" charset="-78"/>
              </a:rPr>
              <a:t>الفاراد</a:t>
            </a:r>
            <a:r>
              <a:rPr lang="ar-SA" sz="2400" dirty="0" smtClean="0">
                <a:cs typeface="PT Bold Heading" pitchFamily="2" charset="-78"/>
              </a:rPr>
              <a:t> ) ، ولا تعتمد سعة المكثف على الشحنة </a:t>
            </a:r>
            <a:r>
              <a:rPr lang="en-US" sz="2400" b="1" i="1" dirty="0" smtClean="0">
                <a:cs typeface="PT Bold Heading" pitchFamily="2" charset="-78"/>
              </a:rPr>
              <a:t>q</a:t>
            </a:r>
            <a:r>
              <a:rPr lang="ar-SA" sz="2400" dirty="0" smtClean="0">
                <a:cs typeface="PT Bold Heading" pitchFamily="2" charset="-78"/>
              </a:rPr>
              <a:t>، وإنما تعتمد على الأبعاد الهندسية للمكثف فقط .</a:t>
            </a:r>
            <a:endParaRPr lang="ar-SA" sz="2400" dirty="0"/>
          </a:p>
        </p:txBody>
      </p:sp>
      <p:sp>
        <p:nvSpPr>
          <p:cNvPr id="9" name="مربع نص 8"/>
          <p:cNvSpPr txBox="1"/>
          <p:nvPr/>
        </p:nvSpPr>
        <p:spPr>
          <a:xfrm>
            <a:off x="1000100" y="4857760"/>
            <a:ext cx="4000528" cy="1154162"/>
          </a:xfrm>
          <a:prstGeom prst="rect">
            <a:avLst/>
          </a:prstGeom>
          <a:noFill/>
        </p:spPr>
        <p:txBody>
          <a:bodyPr wrap="square" rtlCol="1">
            <a:spAutoFit/>
          </a:bodyPr>
          <a:lstStyle/>
          <a:p>
            <a:pPr algn="ctr">
              <a:lnSpc>
                <a:spcPct val="150000"/>
              </a:lnSpc>
            </a:pPr>
            <a:r>
              <a:rPr lang="ar-SA" sz="2400" dirty="0" err="1" smtClean="0">
                <a:ln w="50800"/>
                <a:solidFill>
                  <a:srgbClr val="663300"/>
                </a:solidFill>
                <a:cs typeface="PT Bold Heading" pitchFamily="2" charset="-78"/>
              </a:rPr>
              <a:t>والفاراد</a:t>
            </a:r>
            <a:r>
              <a:rPr lang="ar-SA" sz="2400" dirty="0" smtClean="0">
                <a:ln w="50800"/>
                <a:solidFill>
                  <a:srgbClr val="663300"/>
                </a:solidFill>
                <a:cs typeface="PT Bold Heading" pitchFamily="2" charset="-78"/>
              </a:rPr>
              <a:t> الواحد عبارة عن واحد </a:t>
            </a:r>
            <a:r>
              <a:rPr lang="ar-SA" sz="2400" dirty="0" err="1" smtClean="0">
                <a:ln w="50800"/>
                <a:solidFill>
                  <a:srgbClr val="663300"/>
                </a:solidFill>
                <a:cs typeface="PT Bold Heading" pitchFamily="2" charset="-78"/>
              </a:rPr>
              <a:t>كولوم</a:t>
            </a:r>
            <a:r>
              <a:rPr lang="ar-SA" sz="2400" dirty="0" smtClean="0">
                <a:ln w="50800"/>
                <a:solidFill>
                  <a:srgbClr val="663300"/>
                </a:solidFill>
                <a:cs typeface="PT Bold Heading" pitchFamily="2" charset="-78"/>
              </a:rPr>
              <a:t> لكل فولت </a:t>
            </a:r>
            <a:r>
              <a:rPr lang="en-US" sz="2400" dirty="0" smtClean="0">
                <a:ln w="50800"/>
                <a:solidFill>
                  <a:srgbClr val="663300"/>
                </a:solidFill>
                <a:cs typeface="PT Bold Heading" pitchFamily="2" charset="-78"/>
              </a:rPr>
              <a:t>C/V .</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suction.wav" builtIn="1"/>
                                        </p:tgtEl>
                                      </p:cMediaNode>
                                    </p:audio>
                                  </p:subTnLst>
                                </p:cTn>
                              </p:par>
                            </p:childTnLst>
                          </p:cTn>
                        </p:par>
                        <p:par>
                          <p:cTn id="8" fill="hold">
                            <p:stCondLst>
                              <p:cond delay="1001"/>
                            </p:stCondLst>
                            <p:childTnLst>
                              <p:par>
                                <p:cTn id="9" presetID="35" presetClass="entr" presetSubtype="0" fill="hold" nodeType="afterEffect">
                                  <p:stCondLst>
                                    <p:cond delay="0"/>
                                  </p:stCondLst>
                                  <p:childTnLst>
                                    <p:set>
                                      <p:cBhvr>
                                        <p:cTn id="10" dur="1" fill="hold">
                                          <p:stCondLst>
                                            <p:cond delay="0"/>
                                          </p:stCondLst>
                                        </p:cTn>
                                        <p:tgtEl>
                                          <p:spTgt spid="48129"/>
                                        </p:tgtEl>
                                        <p:attrNameLst>
                                          <p:attrName>style.visibility</p:attrName>
                                        </p:attrNameLst>
                                      </p:cBhvr>
                                      <p:to>
                                        <p:strVal val="visible"/>
                                      </p:to>
                                    </p:set>
                                    <p:animEffect transition="in" filter="fade">
                                      <p:cBhvr>
                                        <p:cTn id="11" dur="2000"/>
                                        <p:tgtEl>
                                          <p:spTgt spid="48129"/>
                                        </p:tgtEl>
                                      </p:cBhvr>
                                    </p:animEffect>
                                    <p:anim calcmode="lin" valueType="num">
                                      <p:cBhvr>
                                        <p:cTn id="12" dur="2000" fill="hold"/>
                                        <p:tgtEl>
                                          <p:spTgt spid="48129"/>
                                        </p:tgtEl>
                                        <p:attrNameLst>
                                          <p:attrName>style.rotation</p:attrName>
                                        </p:attrNameLst>
                                      </p:cBhvr>
                                      <p:tavLst>
                                        <p:tav tm="0">
                                          <p:val>
                                            <p:fltVal val="720"/>
                                          </p:val>
                                        </p:tav>
                                        <p:tav tm="100000">
                                          <p:val>
                                            <p:fltVal val="0"/>
                                          </p:val>
                                        </p:tav>
                                      </p:tavLst>
                                    </p:anim>
                                    <p:anim calcmode="lin" valueType="num">
                                      <p:cBhvr>
                                        <p:cTn id="13" dur="2000" fill="hold"/>
                                        <p:tgtEl>
                                          <p:spTgt spid="48129"/>
                                        </p:tgtEl>
                                        <p:attrNameLst>
                                          <p:attrName>ppt_h</p:attrName>
                                        </p:attrNameLst>
                                      </p:cBhvr>
                                      <p:tavLst>
                                        <p:tav tm="0">
                                          <p:val>
                                            <p:fltVal val="0"/>
                                          </p:val>
                                        </p:tav>
                                        <p:tav tm="100000">
                                          <p:val>
                                            <p:strVal val="#ppt_h"/>
                                          </p:val>
                                        </p:tav>
                                      </p:tavLst>
                                    </p:anim>
                                    <p:anim calcmode="lin" valueType="num">
                                      <p:cBhvr>
                                        <p:cTn id="14" dur="2000" fill="hold"/>
                                        <p:tgtEl>
                                          <p:spTgt spid="48129"/>
                                        </p:tgtEl>
                                        <p:attrNameLst>
                                          <p:attrName>ppt_w</p:attrName>
                                        </p:attrNameLst>
                                      </p:cBhvr>
                                      <p:tavLst>
                                        <p:tav tm="0">
                                          <p:val>
                                            <p:fltVal val="0"/>
                                          </p:val>
                                        </p:tav>
                                        <p:tav tm="100000">
                                          <p:val>
                                            <p:strVal val="#ppt_w"/>
                                          </p:val>
                                        </p:tav>
                                      </p:tavLst>
                                    </p:anim>
                                  </p:childTnLst>
                                </p:cTn>
                              </p:par>
                            </p:childTnLst>
                          </p:cTn>
                        </p:par>
                        <p:par>
                          <p:cTn id="15" fill="hold">
                            <p:stCondLst>
                              <p:cond delay="3001"/>
                            </p:stCondLst>
                            <p:childTnLst>
                              <p:par>
                                <p:cTn id="16" presetID="26" presetClass="entr" presetSubtype="0" fill="hold" grpId="0" nodeType="afterEffect">
                                  <p:stCondLst>
                                    <p:cond delay="0"/>
                                  </p:stCondLst>
                                  <p:iterate type="wd">
                                    <p:tmPct val="10000"/>
                                  </p:iterate>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par>
                          <p:cTn id="32" fill="hold">
                            <p:stCondLst>
                              <p:cond delay="9601"/>
                            </p:stCondLst>
                            <p:childTnLst>
                              <p:par>
                                <p:cTn id="33" presetID="50" presetClass="entr" presetSubtype="0" decel="100000" fill="hold" grpId="0" nodeType="afterEffect">
                                  <p:stCondLst>
                                    <p:cond delay="0"/>
                                  </p:stCondLst>
                                  <p:iterate type="wd">
                                    <p:tmPct val="10000"/>
                                  </p:iterate>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3"/>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p:cNvSpPr txBox="1"/>
          <p:nvPr/>
        </p:nvSpPr>
        <p:spPr>
          <a:xfrm>
            <a:off x="785786" y="528618"/>
            <a:ext cx="7715304" cy="1015663"/>
          </a:xfrm>
          <a:prstGeom prst="rect">
            <a:avLst/>
          </a:prstGeom>
          <a:noFill/>
        </p:spPr>
        <p:txBody>
          <a:bodyPr wrap="square" rtlCol="1">
            <a:spAutoFit/>
          </a:bodyPr>
          <a:lstStyle/>
          <a:p>
            <a:pPr algn="justLow"/>
            <a:r>
              <a:rPr lang="ar-SA" sz="2000" dirty="0" smtClean="0">
                <a:cs typeface="PT Bold Heading" pitchFamily="2" charset="-78"/>
              </a:rPr>
              <a:t>صُممت المكثفات ليكون لها سعات كهربائية محددة ، وتتكون جميعها من موصلين بينهما مادة عازلة وللموصلين شحنتان متساويتان في المقدار إلا أنهما مختلفتان في النوع ، وتستخدم المكثفات في الدوائر الكهربائية لتخزين الشحنات .</a:t>
            </a:r>
            <a:endParaRPr lang="ar-SA" sz="2000" dirty="0">
              <a:cs typeface="PT Bold Heading" pitchFamily="2" charset="-78"/>
            </a:endParaRPr>
          </a:p>
        </p:txBody>
      </p:sp>
      <p:sp>
        <p:nvSpPr>
          <p:cNvPr id="5" name="مستطيل 4"/>
          <p:cNvSpPr/>
          <p:nvPr/>
        </p:nvSpPr>
        <p:spPr>
          <a:xfrm>
            <a:off x="5857884" y="1712229"/>
            <a:ext cx="2665626" cy="430887"/>
          </a:xfrm>
          <a:prstGeom prst="rect">
            <a:avLst/>
          </a:prstGeom>
        </p:spPr>
        <p:txBody>
          <a:bodyPr wrap="square">
            <a:spAutoFit/>
          </a:bodyPr>
          <a:lstStyle/>
          <a:p>
            <a:pPr lvl="0" algn="ctr">
              <a:spcBef>
                <a:spcPct val="0"/>
              </a:spcBef>
              <a:defRPr/>
            </a:pPr>
            <a:r>
              <a:rPr lang="ar-SA" sz="2200" dirty="0" smtClean="0">
                <a:ln w="50800"/>
                <a:solidFill>
                  <a:schemeClr val="accent5">
                    <a:lumMod val="75000"/>
                  </a:schemeClr>
                </a:solidFill>
                <a:cs typeface="PT Bold Heading" pitchFamily="2" charset="-78"/>
              </a:rPr>
              <a:t>أنواع المكثفات المختلفة :</a:t>
            </a:r>
          </a:p>
        </p:txBody>
      </p:sp>
      <p:sp>
        <p:nvSpPr>
          <p:cNvPr id="6" name="مستطيل 5"/>
          <p:cNvSpPr/>
          <p:nvPr/>
        </p:nvSpPr>
        <p:spPr>
          <a:xfrm>
            <a:off x="928662" y="2157402"/>
            <a:ext cx="7500958" cy="1446550"/>
          </a:xfrm>
          <a:prstGeom prst="rect">
            <a:avLst/>
          </a:prstGeom>
        </p:spPr>
        <p:txBody>
          <a:bodyPr wrap="square">
            <a:spAutoFit/>
          </a:bodyPr>
          <a:lstStyle/>
          <a:p>
            <a:pPr algn="justLow"/>
            <a:r>
              <a:rPr lang="ar-SA" sz="2200" dirty="0" smtClean="0">
                <a:ln w="50800"/>
                <a:cs typeface="PT Bold Heading" pitchFamily="2" charset="-78"/>
              </a:rPr>
              <a:t>تصنع المكثفات بأشكال وأحجام مختلفة، فبعض المكثفات كبيرة وضخمة جدا حتى أنها تملأ غرفة كاملة، ويمكنها تخزين شحنات تكفي لإحداث برق اصطناعي، أو تشغيل </a:t>
            </a:r>
            <a:r>
              <a:rPr lang="ar-SA" sz="2200" dirty="0" err="1" smtClean="0">
                <a:ln w="50800"/>
                <a:cs typeface="PT Bold Heading" pitchFamily="2" charset="-78"/>
              </a:rPr>
              <a:t>ليزرات</a:t>
            </a:r>
            <a:r>
              <a:rPr lang="ar-SA" sz="2200" dirty="0" smtClean="0">
                <a:ln w="50800"/>
                <a:cs typeface="PT Bold Heading" pitchFamily="2" charset="-78"/>
              </a:rPr>
              <a:t> عملاقة قادرة على إطلاق آلاف الجولات من الطاقة خلال بضعة أجزاء من المليون من الثانية ..</a:t>
            </a:r>
            <a:endParaRPr lang="ar-SA" sz="2200" dirty="0">
              <a:cs typeface="PT Bold Heading" pitchFamily="2" charset="-78"/>
            </a:endParaRPr>
          </a:p>
        </p:txBody>
      </p:sp>
      <p:pic>
        <p:nvPicPr>
          <p:cNvPr id="47107" name="Picture 3" descr="c1o"/>
          <p:cNvPicPr>
            <a:picLocks noChangeAspect="1" noChangeArrowheads="1"/>
          </p:cNvPicPr>
          <p:nvPr/>
        </p:nvPicPr>
        <p:blipFill>
          <a:blip r:embed="rId3"/>
          <a:srcRect/>
          <a:stretch>
            <a:fillRect/>
          </a:stretch>
        </p:blipFill>
        <p:spPr bwMode="auto">
          <a:xfrm>
            <a:off x="1500166" y="4000504"/>
            <a:ext cx="2500330" cy="1811405"/>
          </a:xfrm>
          <a:prstGeom prst="rect">
            <a:avLst/>
          </a:prstGeom>
          <a:noFill/>
          <a:ln w="9525">
            <a:noFill/>
            <a:miter lim="800000"/>
            <a:headEnd/>
            <a:tailEnd/>
          </a:ln>
        </p:spPr>
      </p:pic>
      <p:pic>
        <p:nvPicPr>
          <p:cNvPr id="47108" name="Picture 4" descr="ANd9GcSYPgjRtQOhoK-VjMvcNE1uQOursIIJXCXrk3mHO0IX5b96IlzI"/>
          <p:cNvPicPr>
            <a:picLocks noChangeAspect="1" noChangeArrowheads="1"/>
          </p:cNvPicPr>
          <p:nvPr/>
        </p:nvPicPr>
        <p:blipFill>
          <a:blip r:embed="rId4"/>
          <a:srcRect/>
          <a:stretch>
            <a:fillRect/>
          </a:stretch>
        </p:blipFill>
        <p:spPr bwMode="auto">
          <a:xfrm>
            <a:off x="4500562" y="3857628"/>
            <a:ext cx="3714776" cy="240855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2150"/>
                            </p:stCondLst>
                            <p:childTnLst>
                              <p:par>
                                <p:cTn id="13" presetID="3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3150"/>
                            </p:stCondLst>
                            <p:childTnLst>
                              <p:par>
                                <p:cTn id="22" presetID="15" presetClass="entr" presetSubtype="0" fill="hold" grpId="0" nodeType="after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par>
                                <p:cTn id="28" presetID="18" presetClass="entr" presetSubtype="12" fill="hold" nodeType="withEffect">
                                  <p:stCondLst>
                                    <p:cond delay="0"/>
                                  </p:stCondLst>
                                  <p:childTnLst>
                                    <p:set>
                                      <p:cBhvr>
                                        <p:cTn id="29" dur="1" fill="hold">
                                          <p:stCondLst>
                                            <p:cond delay="0"/>
                                          </p:stCondLst>
                                        </p:cTn>
                                        <p:tgtEl>
                                          <p:spTgt spid="47107"/>
                                        </p:tgtEl>
                                        <p:attrNameLst>
                                          <p:attrName>style.visibility</p:attrName>
                                        </p:attrNameLst>
                                      </p:cBhvr>
                                      <p:to>
                                        <p:strVal val="visible"/>
                                      </p:to>
                                    </p:set>
                                    <p:animEffect transition="in" filter="strips(downLeft)">
                                      <p:cBhvr>
                                        <p:cTn id="30" dur="500"/>
                                        <p:tgtEl>
                                          <p:spTgt spid="47107"/>
                                        </p:tgtEl>
                                      </p:cBhvr>
                                    </p:animEffect>
                                  </p:childTnLst>
                                </p:cTn>
                              </p:par>
                              <p:par>
                                <p:cTn id="31" presetID="18" presetClass="entr" presetSubtype="12" fill="hold" nodeType="withEffect">
                                  <p:stCondLst>
                                    <p:cond delay="0"/>
                                  </p:stCondLst>
                                  <p:childTnLst>
                                    <p:set>
                                      <p:cBhvr>
                                        <p:cTn id="32" dur="1" fill="hold">
                                          <p:stCondLst>
                                            <p:cond delay="0"/>
                                          </p:stCondLst>
                                        </p:cTn>
                                        <p:tgtEl>
                                          <p:spTgt spid="47108"/>
                                        </p:tgtEl>
                                        <p:attrNameLst>
                                          <p:attrName>style.visibility</p:attrName>
                                        </p:attrNameLst>
                                      </p:cBhvr>
                                      <p:to>
                                        <p:strVal val="visible"/>
                                      </p:to>
                                    </p:set>
                                    <p:animEffect transition="in" filter="strips(downLeft)">
                                      <p:cBhvr>
                                        <p:cTn id="33"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المكثف 1.wmv">
            <a:hlinkClick r:id="" action="ppaction://media"/>
          </p:cNvPr>
          <p:cNvPicPr>
            <a:picLocks noRot="1" noChangeAspect="1"/>
          </p:cNvPicPr>
          <p:nvPr>
            <a:videoFile r:link="rId1"/>
          </p:nvPr>
        </p:nvPicPr>
        <p:blipFill>
          <a:blip r:embed="rId4"/>
          <a:stretch>
            <a:fillRect/>
          </a:stretch>
        </p:blipFill>
        <p:spPr>
          <a:xfrm>
            <a:off x="1000100" y="500042"/>
            <a:ext cx="7244199" cy="5572164"/>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المكثف 3.wmv">
            <a:hlinkClick r:id="" action="ppaction://media"/>
          </p:cNvPr>
          <p:cNvPicPr>
            <a:picLocks noRot="1" noChangeAspect="1"/>
          </p:cNvPicPr>
          <p:nvPr>
            <a:videoFile r:link="rId1"/>
          </p:nvPr>
        </p:nvPicPr>
        <p:blipFill>
          <a:blip r:embed="rId4"/>
          <a:stretch>
            <a:fillRect/>
          </a:stretch>
        </p:blipFill>
        <p:spPr>
          <a:xfrm>
            <a:off x="642910" y="571480"/>
            <a:ext cx="7881950" cy="5572164"/>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2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مربع نص 4"/>
          <p:cNvSpPr txBox="1"/>
          <p:nvPr/>
        </p:nvSpPr>
        <p:spPr>
          <a:xfrm>
            <a:off x="2714612" y="392178"/>
            <a:ext cx="6072230" cy="1107996"/>
          </a:xfrm>
          <a:prstGeom prst="rect">
            <a:avLst/>
          </a:prstGeom>
          <a:noFill/>
        </p:spPr>
        <p:txBody>
          <a:bodyPr wrap="square" rtlCol="1">
            <a:spAutoFit/>
          </a:bodyPr>
          <a:lstStyle/>
          <a:p>
            <a:pPr algn="justLow"/>
            <a:r>
              <a:rPr lang="ar-SA" sz="2200" dirty="0" smtClean="0">
                <a:cs typeface="PT Bold Heading" pitchFamily="2" charset="-78"/>
              </a:rPr>
              <a:t>وتذكري أن القوة الكهربائية تشابه قوة التجاذب الكتلي حيث أن كلاهما يتناسب عكسياً مع مربع المسافة بين جسمين نقطيين . </a:t>
            </a:r>
            <a:endParaRPr lang="ar-SA" sz="2200" dirty="0">
              <a:cs typeface="PT Bold Heading" pitchFamily="2" charset="-78"/>
            </a:endParaRPr>
          </a:p>
        </p:txBody>
      </p:sp>
      <p:sp>
        <p:nvSpPr>
          <p:cNvPr id="6" name="مربع نص 5"/>
          <p:cNvSpPr txBox="1"/>
          <p:nvPr/>
        </p:nvSpPr>
        <p:spPr>
          <a:xfrm>
            <a:off x="1285852" y="1928802"/>
            <a:ext cx="7143800" cy="769441"/>
          </a:xfrm>
          <a:prstGeom prst="rect">
            <a:avLst/>
          </a:prstGeom>
          <a:noFill/>
        </p:spPr>
        <p:txBody>
          <a:bodyPr wrap="square" rtlCol="1">
            <a:spAutoFit/>
          </a:bodyPr>
          <a:lstStyle/>
          <a:p>
            <a:pPr algn="ctr"/>
            <a:r>
              <a:rPr lang="ar-SA" sz="2200" dirty="0" smtClean="0">
                <a:ln>
                  <a:solidFill>
                    <a:schemeClr val="bg1"/>
                  </a:solidFill>
                </a:ln>
                <a:solidFill>
                  <a:schemeClr val="accent2">
                    <a:lumMod val="50000"/>
                  </a:schemeClr>
                </a:solidFill>
                <a:cs typeface="PT Bold Heading" pitchFamily="2" charset="-78"/>
              </a:rPr>
              <a:t>إذاً كيف تؤثر القوة الكهربائية عن بعد ؟ مثل تأثير المسطرة المشحونة على قصاصات الأوراق ( من خلال حيز من الفراغ أو الهواء ) ؟</a:t>
            </a:r>
            <a:endParaRPr lang="ar-SA" sz="2200" dirty="0">
              <a:ln>
                <a:solidFill>
                  <a:schemeClr val="bg1"/>
                </a:solidFill>
              </a:ln>
              <a:solidFill>
                <a:schemeClr val="accent2">
                  <a:lumMod val="50000"/>
                </a:schemeClr>
              </a:solidFill>
              <a:cs typeface="PT Bold Heading" pitchFamily="2" charset="-78"/>
            </a:endParaRPr>
          </a:p>
        </p:txBody>
      </p:sp>
      <p:sp>
        <p:nvSpPr>
          <p:cNvPr id="7" name="مربع نص 6"/>
          <p:cNvSpPr txBox="1"/>
          <p:nvPr/>
        </p:nvSpPr>
        <p:spPr>
          <a:xfrm>
            <a:off x="857224" y="2857496"/>
            <a:ext cx="7643866" cy="2123658"/>
          </a:xfrm>
          <a:prstGeom prst="rect">
            <a:avLst/>
          </a:prstGeom>
          <a:noFill/>
        </p:spPr>
        <p:txBody>
          <a:bodyPr wrap="square" rtlCol="1">
            <a:spAutoFit/>
          </a:bodyPr>
          <a:lstStyle/>
          <a:p>
            <a:pPr algn="justLow"/>
            <a:r>
              <a:rPr lang="ar-SA" sz="2200" dirty="0" smtClean="0">
                <a:ln>
                  <a:solidFill>
                    <a:schemeClr val="bg1"/>
                  </a:solidFill>
                </a:ln>
                <a:cs typeface="PT Bold Heading" pitchFamily="2" charset="-78"/>
              </a:rPr>
              <a:t>يمكن لنا أن نقول أيضاً أن هناك مجالاً كهربائياً حول الشحنات ، وهذا ما اقترحه مايكل </a:t>
            </a:r>
            <a:r>
              <a:rPr lang="ar-SA" sz="2200" dirty="0" err="1" smtClean="0">
                <a:ln>
                  <a:solidFill>
                    <a:schemeClr val="bg1"/>
                  </a:solidFill>
                </a:ln>
                <a:cs typeface="PT Bold Heading" pitchFamily="2" charset="-78"/>
              </a:rPr>
              <a:t>فاراداي</a:t>
            </a:r>
            <a:r>
              <a:rPr lang="ar-SA" sz="2200" dirty="0" smtClean="0">
                <a:ln>
                  <a:solidFill>
                    <a:schemeClr val="bg1"/>
                  </a:solidFill>
                </a:ln>
                <a:cs typeface="PT Bold Heading" pitchFamily="2" charset="-78"/>
              </a:rPr>
              <a:t> فقال : </a:t>
            </a:r>
          </a:p>
          <a:p>
            <a:pPr algn="justLow"/>
            <a:r>
              <a:rPr lang="ar-SA" sz="2200" dirty="0" smtClean="0">
                <a:ln>
                  <a:solidFill>
                    <a:schemeClr val="bg1"/>
                  </a:solidFill>
                </a:ln>
                <a:cs typeface="PT Bold Heading" pitchFamily="2" charset="-78"/>
              </a:rPr>
              <a:t>عندما يؤثر جسم مشحون </a:t>
            </a:r>
            <a:r>
              <a:rPr lang="en-US" sz="2200" dirty="0" smtClean="0">
                <a:ln>
                  <a:solidFill>
                    <a:schemeClr val="bg1"/>
                  </a:solidFill>
                </a:ln>
                <a:cs typeface="PT Bold Heading" pitchFamily="2" charset="-78"/>
              </a:rPr>
              <a:t>A</a:t>
            </a:r>
            <a:r>
              <a:rPr lang="ar-SA" sz="2200" dirty="0" smtClean="0">
                <a:ln>
                  <a:solidFill>
                    <a:schemeClr val="bg1"/>
                  </a:solidFill>
                </a:ln>
                <a:cs typeface="PT Bold Heading" pitchFamily="2" charset="-78"/>
              </a:rPr>
              <a:t> في جسم مشحون آخر </a:t>
            </a:r>
            <a:r>
              <a:rPr lang="en-US" sz="2200" dirty="0" smtClean="0">
                <a:ln>
                  <a:solidFill>
                    <a:schemeClr val="bg1"/>
                  </a:solidFill>
                </a:ln>
                <a:cs typeface="PT Bold Heading" pitchFamily="2" charset="-78"/>
              </a:rPr>
              <a:t>B</a:t>
            </a:r>
            <a:r>
              <a:rPr lang="ar-SA" sz="2200" dirty="0" smtClean="0">
                <a:ln>
                  <a:solidFill>
                    <a:schemeClr val="bg1"/>
                  </a:solidFill>
                </a:ln>
                <a:cs typeface="PT Bold Heading" pitchFamily="2" charset="-78"/>
              </a:rPr>
              <a:t> بقوة كهربائية فإن هذا يعني أن الجسم </a:t>
            </a:r>
            <a:r>
              <a:rPr lang="en-US" sz="2200" dirty="0" smtClean="0">
                <a:ln>
                  <a:solidFill>
                    <a:schemeClr val="bg1"/>
                  </a:solidFill>
                </a:ln>
                <a:cs typeface="PT Bold Heading" pitchFamily="2" charset="-78"/>
              </a:rPr>
              <a:t>A</a:t>
            </a:r>
            <a:r>
              <a:rPr lang="ar-SA" sz="2200" dirty="0" smtClean="0">
                <a:ln>
                  <a:solidFill>
                    <a:schemeClr val="bg1"/>
                  </a:solidFill>
                </a:ln>
                <a:cs typeface="PT Bold Heading" pitchFamily="2" charset="-78"/>
              </a:rPr>
              <a:t> يحب أن يغير بطريقة ما من خصائص الوسط وسيشعر الجسم </a:t>
            </a:r>
            <a:r>
              <a:rPr lang="en-US" sz="2200" dirty="0" smtClean="0">
                <a:ln>
                  <a:solidFill>
                    <a:schemeClr val="bg1"/>
                  </a:solidFill>
                </a:ln>
                <a:cs typeface="PT Bold Heading" pitchFamily="2" charset="-78"/>
              </a:rPr>
              <a:t>B</a:t>
            </a:r>
            <a:r>
              <a:rPr lang="ar-SA" sz="2200" dirty="0" smtClean="0">
                <a:ln>
                  <a:solidFill>
                    <a:schemeClr val="bg1"/>
                  </a:solidFill>
                </a:ln>
                <a:cs typeface="PT Bold Heading" pitchFamily="2" charset="-78"/>
              </a:rPr>
              <a:t> بطريقة ما بذلك التغير ، وأطلق على هذا التغير  المجال الكهربائي .</a:t>
            </a:r>
            <a:endParaRPr lang="ar-SA" sz="2200" dirty="0">
              <a:ln>
                <a:solidFill>
                  <a:schemeClr val="bg1"/>
                </a:solidFill>
              </a:ln>
              <a:cs typeface="PT Bold Heading" pitchFamily="2" charset="-78"/>
            </a:endParaRPr>
          </a:p>
        </p:txBody>
      </p:sp>
      <p:sp>
        <p:nvSpPr>
          <p:cNvPr id="8" name="مربع نص 7"/>
          <p:cNvSpPr txBox="1"/>
          <p:nvPr/>
        </p:nvSpPr>
        <p:spPr>
          <a:xfrm>
            <a:off x="857224" y="5214950"/>
            <a:ext cx="7500990" cy="1138773"/>
          </a:xfrm>
          <a:prstGeom prst="rect">
            <a:avLst/>
          </a:prstGeom>
          <a:noFill/>
        </p:spPr>
        <p:txBody>
          <a:bodyPr wrap="square" rtlCol="1">
            <a:spAutoFit/>
          </a:bodyPr>
          <a:lstStyle/>
          <a:p>
            <a:pPr algn="justLow"/>
            <a:r>
              <a:rPr lang="ar-SA" sz="2400" dirty="0" smtClean="0">
                <a:ln>
                  <a:solidFill>
                    <a:schemeClr val="tx1"/>
                  </a:solidFill>
                </a:ln>
                <a:solidFill>
                  <a:srgbClr val="FFFF00"/>
                </a:solidFill>
                <a:cs typeface="PT Bold Heading" pitchFamily="2" charset="-78"/>
              </a:rPr>
              <a:t>ملاحظـة : </a:t>
            </a:r>
            <a:r>
              <a:rPr lang="ar-SA" sz="2200" dirty="0" smtClean="0">
                <a:cs typeface="PT Bold Heading" pitchFamily="2" charset="-78"/>
              </a:rPr>
              <a:t>حتى الآن لم نتعرف على وصف أو تعريف للمجال بل اتفقنا على ( وجود مجال كهربائي ) وبالمناسبة فإن تعريف الكمية الفيزيائية يأتي أحياناً من خلال وصف هذه الكمية استناداً على كميتين أخريين .</a:t>
            </a:r>
            <a:endParaRPr lang="ar-SA" sz="2200" dirty="0">
              <a:cs typeface="PT Bold Heading" pitchFamily="2" charset="-78"/>
            </a:endParaRPr>
          </a:p>
        </p:txBody>
      </p:sp>
      <p:pic>
        <p:nvPicPr>
          <p:cNvPr id="26626" name="Picture 2" descr="http://www.f-lohmueller.de/pov_tut/animate/im/planet_00ani.gif"/>
          <p:cNvPicPr>
            <a:picLocks noChangeAspect="1" noChangeArrowheads="1" noCrop="1"/>
          </p:cNvPicPr>
          <p:nvPr/>
        </p:nvPicPr>
        <p:blipFill>
          <a:blip r:embed="rId3"/>
          <a:srcRect/>
          <a:stretch>
            <a:fillRect/>
          </a:stretch>
        </p:blipFill>
        <p:spPr bwMode="auto">
          <a:xfrm>
            <a:off x="285720" y="285728"/>
            <a:ext cx="2285984" cy="1428740"/>
          </a:xfrm>
          <a:prstGeom prst="rect">
            <a:avLst/>
          </a:prstGeom>
          <a:noFill/>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4" presetClass="entr" presetSubtype="0" accel="10000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 calcmode="lin" valueType="num">
                                      <p:cBhvr>
                                        <p:cTn id="12" dur="500" fill="hold"/>
                                        <p:tgtEl>
                                          <p:spTgt spid="26626"/>
                                        </p:tgtEl>
                                        <p:attrNameLst>
                                          <p:attrName>ppt_w</p:attrName>
                                        </p:attrNameLst>
                                      </p:cBhvr>
                                      <p:tavLst>
                                        <p:tav tm="0">
                                          <p:val>
                                            <p:strVal val="#ppt_w*0.05"/>
                                          </p:val>
                                        </p:tav>
                                        <p:tav tm="100000">
                                          <p:val>
                                            <p:strVal val="#ppt_w"/>
                                          </p:val>
                                        </p:tav>
                                      </p:tavLst>
                                    </p:anim>
                                    <p:anim calcmode="lin" valueType="num">
                                      <p:cBhvr>
                                        <p:cTn id="13" dur="500" fill="hold"/>
                                        <p:tgtEl>
                                          <p:spTgt spid="26626"/>
                                        </p:tgtEl>
                                        <p:attrNameLst>
                                          <p:attrName>ppt_h</p:attrName>
                                        </p:attrNameLst>
                                      </p:cBhvr>
                                      <p:tavLst>
                                        <p:tav tm="0">
                                          <p:val>
                                            <p:strVal val="#ppt_h"/>
                                          </p:val>
                                        </p:tav>
                                        <p:tav tm="100000">
                                          <p:val>
                                            <p:strVal val="#ppt_h"/>
                                          </p:val>
                                        </p:tav>
                                      </p:tavLst>
                                    </p:anim>
                                    <p:anim calcmode="lin" valueType="num">
                                      <p:cBhvr>
                                        <p:cTn id="14" dur="500" fill="hold"/>
                                        <p:tgtEl>
                                          <p:spTgt spid="26626"/>
                                        </p:tgtEl>
                                        <p:attrNameLst>
                                          <p:attrName>ppt_x</p:attrName>
                                        </p:attrNameLst>
                                      </p:cBhvr>
                                      <p:tavLst>
                                        <p:tav tm="0">
                                          <p:val>
                                            <p:strVal val="#ppt_x-.2"/>
                                          </p:val>
                                        </p:tav>
                                        <p:tav tm="100000">
                                          <p:val>
                                            <p:strVal val="#ppt_x"/>
                                          </p:val>
                                        </p:tav>
                                      </p:tavLst>
                                    </p:anim>
                                    <p:anim calcmode="lin" valueType="num">
                                      <p:cBhvr>
                                        <p:cTn id="15" dur="500" fill="hold"/>
                                        <p:tgtEl>
                                          <p:spTgt spid="26626"/>
                                        </p:tgtEl>
                                        <p:attrNameLst>
                                          <p:attrName>ppt_y</p:attrName>
                                        </p:attrNameLst>
                                      </p:cBhvr>
                                      <p:tavLst>
                                        <p:tav tm="0">
                                          <p:val>
                                            <p:strVal val="#ppt_y"/>
                                          </p:val>
                                        </p:tav>
                                        <p:tav tm="100000">
                                          <p:val>
                                            <p:strVal val="#ppt_y"/>
                                          </p:val>
                                        </p:tav>
                                      </p:tavLst>
                                    </p:anim>
                                    <p:animEffect transition="in" filter="fade">
                                      <p:cBhvr>
                                        <p:cTn id="16" dur="500"/>
                                        <p:tgtEl>
                                          <p:spTgt spid="26626"/>
                                        </p:tgtEl>
                                      </p:cBhvr>
                                    </p:animEffect>
                                  </p:childTnLst>
                                </p:cTn>
                              </p:par>
                            </p:childTnLst>
                          </p:cTn>
                        </p:par>
                        <p:par>
                          <p:cTn id="17" fill="hold">
                            <p:stCondLst>
                              <p:cond delay="1450"/>
                            </p:stCondLst>
                            <p:childTnLst>
                              <p:par>
                                <p:cTn id="18" presetID="25" presetClass="entr" presetSubtype="0" fill="hold" grpId="0" nodeType="afterEffect">
                                  <p:stCondLst>
                                    <p:cond delay="0"/>
                                  </p:stCondLst>
                                  <p:iterate type="wd">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1"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2"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 calcmode="lin" valueType="num">
                                      <p:cBhvr>
                                        <p:cTn id="24"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5"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6"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27" dur="500" decel="50000">
                                          <p:stCondLst>
                                            <p:cond delay="0"/>
                                          </p:stCondLst>
                                        </p:cTn>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iterate type="wd">
                                    <p:tmPct val="10000"/>
                                  </p:iterate>
                                  <p:childTnLst>
                                    <p:set>
                                      <p:cBhvr>
                                        <p:cTn id="31" dur="1" fill="hold">
                                          <p:stCondLst>
                                            <p:cond delay="0"/>
                                          </p:stCondLst>
                                        </p:cTn>
                                        <p:tgtEl>
                                          <p:spTgt spid="7"/>
                                        </p:tgtEl>
                                        <p:attrNameLst>
                                          <p:attrName>style.visibility</p:attrName>
                                        </p:attrNameLst>
                                      </p:cBhvr>
                                      <p:to>
                                        <p:strVal val="visible"/>
                                      </p:to>
                                    </p:set>
                                    <p:animScale>
                                      <p:cBhvr>
                                        <p:cTn id="32"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7"/>
                                        </p:tgtEl>
                                        <p:attrNameLst>
                                          <p:attrName>ppt_x</p:attrName>
                                          <p:attrName>ppt_y</p:attrName>
                                        </p:attrNameLst>
                                      </p:cBhvr>
                                    </p:animMotion>
                                    <p:animEffect transition="in" filter="fade">
                                      <p:cBhvr>
                                        <p:cTn id="34" dur="500"/>
                                        <p:tgtEl>
                                          <p:spTgt spid="7"/>
                                        </p:tgtEl>
                                      </p:cBhvr>
                                    </p:animEffect>
                                  </p:childTnLst>
                                </p:cTn>
                              </p:par>
                            </p:childTnLst>
                          </p:cTn>
                        </p:par>
                        <p:par>
                          <p:cTn id="35" fill="hold">
                            <p:stCondLst>
                              <p:cond delay="3450"/>
                            </p:stCondLst>
                            <p:childTnLst>
                              <p:par>
                                <p:cTn id="36" presetID="56" presetClass="entr" presetSubtype="0" fill="hold" grpId="0" nodeType="afterEffect">
                                  <p:stCondLst>
                                    <p:cond delay="0"/>
                                  </p:stCondLst>
                                  <p:iterate type="wd">
                                    <p:tmPct val="10000"/>
                                  </p:iterate>
                                  <p:childTnLst>
                                    <p:set>
                                      <p:cBhvr>
                                        <p:cTn id="37" dur="1" fill="hold">
                                          <p:stCondLst>
                                            <p:cond delay="0"/>
                                          </p:stCondLst>
                                        </p:cTn>
                                        <p:tgtEl>
                                          <p:spTgt spid="8"/>
                                        </p:tgtEl>
                                        <p:attrNameLst>
                                          <p:attrName>style.visibility</p:attrName>
                                        </p:attrNameLst>
                                      </p:cBhvr>
                                      <p:to>
                                        <p:strVal val="visible"/>
                                      </p:to>
                                    </p:set>
                                    <p:anim by="(-#ppt_w*2)" calcmode="lin" valueType="num">
                                      <p:cBhvr rctx="PPT">
                                        <p:cTn id="38" dur="250" autoRev="1" fill="hold">
                                          <p:stCondLst>
                                            <p:cond delay="0"/>
                                          </p:stCondLst>
                                        </p:cTn>
                                        <p:tgtEl>
                                          <p:spTgt spid="8"/>
                                        </p:tgtEl>
                                        <p:attrNameLst>
                                          <p:attrName>ppt_w</p:attrName>
                                        </p:attrNameLst>
                                      </p:cBhvr>
                                    </p:anim>
                                    <p:anim by="(#ppt_w*0.50)" calcmode="lin" valueType="num">
                                      <p:cBhvr>
                                        <p:cTn id="39" dur="250" decel="50000" autoRev="1" fill="hold">
                                          <p:stCondLst>
                                            <p:cond delay="0"/>
                                          </p:stCondLst>
                                        </p:cTn>
                                        <p:tgtEl>
                                          <p:spTgt spid="8"/>
                                        </p:tgtEl>
                                        <p:attrNameLst>
                                          <p:attrName>ppt_x</p:attrName>
                                        </p:attrNameLst>
                                      </p:cBhvr>
                                    </p:anim>
                                    <p:anim from="(-#ppt_h/2)" to="(#ppt_y)" calcmode="lin" valueType="num">
                                      <p:cBhvr>
                                        <p:cTn id="40" dur="500" fill="hold">
                                          <p:stCondLst>
                                            <p:cond delay="0"/>
                                          </p:stCondLst>
                                        </p:cTn>
                                        <p:tgtEl>
                                          <p:spTgt spid="8"/>
                                        </p:tgtEl>
                                        <p:attrNameLst>
                                          <p:attrName>ppt_y</p:attrName>
                                        </p:attrNameLst>
                                      </p:cBhvr>
                                    </p:anim>
                                    <p:animRot by="21600000">
                                      <p:cBhvr>
                                        <p:cTn id="41" dur="5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تجربة استهلالية (كيف تتفاعل الأجسام المشحونة عن بعد )؟ 00_00.wmv">
            <a:hlinkClick r:id="" action="ppaction://media"/>
          </p:cNvPr>
          <p:cNvPicPr>
            <a:picLocks noRot="1" noChangeAspect="1"/>
          </p:cNvPicPr>
          <p:nvPr>
            <a:videoFile r:link="rId1"/>
          </p:nvPr>
        </p:nvPicPr>
        <p:blipFill>
          <a:blip r:embed="rId4"/>
          <a:stretch>
            <a:fillRect/>
          </a:stretch>
        </p:blipFill>
        <p:spPr>
          <a:xfrm>
            <a:off x="714348" y="428604"/>
            <a:ext cx="7862918" cy="5929354"/>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4071934" y="214290"/>
            <a:ext cx="3196709" cy="646331"/>
          </a:xfrm>
          <a:prstGeom prst="rect">
            <a:avLst/>
          </a:prstGeom>
        </p:spPr>
        <p:txBody>
          <a:bodyPr wrap="none">
            <a:spAutoFit/>
          </a:bodyPr>
          <a:lstStyle/>
          <a:p>
            <a:r>
              <a:rPr lang="ar-SA" sz="3600" dirty="0" smtClean="0">
                <a:solidFill>
                  <a:schemeClr val="tx2">
                    <a:lumMod val="75000"/>
                  </a:schemeClr>
                </a:solidFill>
                <a:cs typeface="PT Bold Heading" pitchFamily="2" charset="-78"/>
              </a:rPr>
              <a:t>المجــال الكهربائي</a:t>
            </a:r>
            <a:endParaRPr lang="ar-SA" sz="3600" dirty="0">
              <a:solidFill>
                <a:schemeClr val="tx2">
                  <a:lumMod val="75000"/>
                </a:schemeClr>
              </a:solidFill>
              <a:cs typeface="PT Bold Heading" pitchFamily="2" charset="-78"/>
            </a:endParaRPr>
          </a:p>
        </p:txBody>
      </p:sp>
      <p:sp>
        <p:nvSpPr>
          <p:cNvPr id="3" name="مستطيل 2"/>
          <p:cNvSpPr/>
          <p:nvPr/>
        </p:nvSpPr>
        <p:spPr>
          <a:xfrm>
            <a:off x="2143108" y="1071546"/>
            <a:ext cx="6572264" cy="1015663"/>
          </a:xfrm>
          <a:prstGeom prst="rect">
            <a:avLst/>
          </a:prstGeom>
        </p:spPr>
        <p:txBody>
          <a:bodyPr wrap="square">
            <a:spAutoFit/>
          </a:bodyPr>
          <a:lstStyle/>
          <a:p>
            <a:pPr algn="justLow"/>
            <a:r>
              <a:rPr lang="ar-SA" sz="2000" u="sng" dirty="0">
                <a:solidFill>
                  <a:srgbClr val="C00000"/>
                </a:solidFill>
                <a:cs typeface="PT Bold Heading" pitchFamily="2" charset="-78"/>
              </a:rPr>
              <a:t>المقصود </a:t>
            </a:r>
            <a:r>
              <a:rPr lang="ar-SA" sz="2000" u="sng" dirty="0" err="1">
                <a:solidFill>
                  <a:srgbClr val="C00000"/>
                </a:solidFill>
                <a:cs typeface="PT Bold Heading" pitchFamily="2" charset="-78"/>
              </a:rPr>
              <a:t>به</a:t>
            </a:r>
            <a:r>
              <a:rPr lang="ar-SA" sz="2000" dirty="0">
                <a:solidFill>
                  <a:srgbClr val="C00000"/>
                </a:solidFill>
                <a:cs typeface="PT Bold Heading" pitchFamily="2" charset="-78"/>
              </a:rPr>
              <a:t> : </a:t>
            </a:r>
            <a:r>
              <a:rPr lang="ar-SA" sz="2000" dirty="0">
                <a:cs typeface="PT Bold Heading" pitchFamily="2" charset="-78"/>
              </a:rPr>
              <a:t>المجال الموجود حول أي جسم مشحون بحيث يولد قوة كهربائية يمكنها </a:t>
            </a:r>
            <a:r>
              <a:rPr lang="ar-SA" sz="2000" dirty="0" smtClean="0">
                <a:cs typeface="PT Bold Heading" pitchFamily="2" charset="-78"/>
              </a:rPr>
              <a:t>أن </a:t>
            </a:r>
            <a:r>
              <a:rPr lang="ar-SA" sz="2000" dirty="0">
                <a:cs typeface="PT Bold Heading" pitchFamily="2" charset="-78"/>
              </a:rPr>
              <a:t>تنجز </a:t>
            </a:r>
            <a:r>
              <a:rPr lang="ar-SA" sz="2000" dirty="0" smtClean="0">
                <a:cs typeface="PT Bold Heading" pitchFamily="2" charset="-78"/>
              </a:rPr>
              <a:t>شغلاً </a:t>
            </a:r>
            <a:r>
              <a:rPr lang="ar-SA" sz="2000" dirty="0">
                <a:cs typeface="PT Bold Heading" pitchFamily="2" charset="-78"/>
              </a:rPr>
              <a:t>مما يؤدي </a:t>
            </a:r>
            <a:r>
              <a:rPr lang="ar-SA" sz="2000" dirty="0" smtClean="0">
                <a:cs typeface="PT Bold Heading" pitchFamily="2" charset="-78"/>
              </a:rPr>
              <a:t>إلى </a:t>
            </a:r>
            <a:r>
              <a:rPr lang="ar-SA" sz="2000" dirty="0">
                <a:cs typeface="PT Bold Heading" pitchFamily="2" charset="-78"/>
              </a:rPr>
              <a:t>نقل طاقة المجال </a:t>
            </a:r>
            <a:r>
              <a:rPr lang="ar-SA" sz="2000" dirty="0" smtClean="0">
                <a:cs typeface="PT Bold Heading" pitchFamily="2" charset="-78"/>
              </a:rPr>
              <a:t>إلى </a:t>
            </a:r>
            <a:r>
              <a:rPr lang="ar-SA" sz="2000" dirty="0">
                <a:cs typeface="PT Bold Heading" pitchFamily="2" charset="-78"/>
              </a:rPr>
              <a:t>أي جسم </a:t>
            </a:r>
            <a:r>
              <a:rPr lang="ar-SA" sz="2000" dirty="0" smtClean="0">
                <a:cs typeface="PT Bold Heading" pitchFamily="2" charset="-78"/>
              </a:rPr>
              <a:t>آخر </a:t>
            </a:r>
            <a:r>
              <a:rPr lang="ar-SA" sz="2000" dirty="0">
                <a:cs typeface="PT Bold Heading" pitchFamily="2" charset="-78"/>
              </a:rPr>
              <a:t>مشحون </a:t>
            </a:r>
            <a:r>
              <a:rPr lang="ar-SA" sz="2000" dirty="0" smtClean="0">
                <a:cs typeface="PT Bold Heading" pitchFamily="2" charset="-78"/>
              </a:rPr>
              <a:t>.</a:t>
            </a:r>
            <a:endParaRPr lang="ar-SA" sz="2000" dirty="0">
              <a:cs typeface="PT Bold Heading" pitchFamily="2" charset="-78"/>
            </a:endParaRPr>
          </a:p>
        </p:txBody>
      </p:sp>
      <p:sp>
        <p:nvSpPr>
          <p:cNvPr id="4" name="مستطيل 3"/>
          <p:cNvSpPr/>
          <p:nvPr/>
        </p:nvSpPr>
        <p:spPr>
          <a:xfrm>
            <a:off x="2285984" y="2214554"/>
            <a:ext cx="6357950" cy="1015663"/>
          </a:xfrm>
          <a:prstGeom prst="rect">
            <a:avLst/>
          </a:prstGeom>
        </p:spPr>
        <p:txBody>
          <a:bodyPr wrap="square">
            <a:spAutoFit/>
          </a:bodyPr>
          <a:lstStyle/>
          <a:p>
            <a:pPr algn="justLow"/>
            <a:r>
              <a:rPr lang="ar-SA" sz="2000" dirty="0" smtClean="0">
                <a:cs typeface="PT Bold Heading" pitchFamily="2" charset="-78"/>
              </a:rPr>
              <a:t>إذا كان هناك أي قوة كهربائية تؤثر فيه فسوف يكون هناك مجال كهربائي في ذلك الموقع. تسمى هذه الشحنة الموجودة على الجسيم الصغير والتي استعملت لاختبار المجال شحنة الاختبار. </a:t>
            </a:r>
            <a:endParaRPr lang="ar-SA" sz="2000" dirty="0">
              <a:cs typeface="PT Bold Heading" pitchFamily="2" charset="-78"/>
            </a:endParaRPr>
          </a:p>
        </p:txBody>
      </p:sp>
      <p:pic>
        <p:nvPicPr>
          <p:cNvPr id="5" name="Picture 2"/>
          <p:cNvPicPr>
            <a:picLocks noChangeAspect="1" noChangeArrowheads="1"/>
          </p:cNvPicPr>
          <p:nvPr/>
        </p:nvPicPr>
        <p:blipFill>
          <a:blip r:embed="rId4"/>
          <a:srcRect b="1073"/>
          <a:stretch>
            <a:fillRect/>
          </a:stretch>
        </p:blipFill>
        <p:spPr bwMode="auto">
          <a:xfrm>
            <a:off x="3291169" y="3500438"/>
            <a:ext cx="2995343" cy="3071834"/>
          </a:xfrm>
          <a:prstGeom prst="rect">
            <a:avLst/>
          </a:prstGeom>
          <a:noFill/>
          <a:ln w="9525">
            <a:noFill/>
            <a:miter lim="800000"/>
            <a:headEnd/>
            <a:tailEnd/>
          </a:ln>
          <a:effectLst/>
        </p:spPr>
      </p:pic>
      <p:pic>
        <p:nvPicPr>
          <p:cNvPr id="24577" name="Picture 1" descr="a17"/>
          <p:cNvPicPr>
            <a:picLocks noChangeAspect="1" noChangeArrowheads="1"/>
          </p:cNvPicPr>
          <p:nvPr/>
        </p:nvPicPr>
        <p:blipFill>
          <a:blip r:embed="rId5"/>
          <a:srcRect/>
          <a:stretch>
            <a:fillRect/>
          </a:stretch>
        </p:blipFill>
        <p:spPr bwMode="auto">
          <a:xfrm>
            <a:off x="6206069" y="4000504"/>
            <a:ext cx="2366427" cy="2271006"/>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4"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2" name="suction.wav" builtIn="1"/>
                                        </p:tgtEl>
                                      </p:cMediaNode>
                                    </p:audio>
                                  </p:subTnLst>
                                </p:cTn>
                              </p:par>
                            </p:childTnLst>
                          </p:cTn>
                        </p:par>
                        <p:par>
                          <p:cTn id="16" fill="hold">
                            <p:stCondLst>
                              <p:cond delay="1000"/>
                            </p:stCondLst>
                            <p:childTnLst>
                              <p:par>
                                <p:cTn id="17" presetID="26" presetClass="entr" presetSubtype="0" fill="hold" grpId="0" nodeType="afterEffect">
                                  <p:stCondLst>
                                    <p:cond delay="0"/>
                                  </p:stCondLst>
                                  <p:iterate type="wd">
                                    <p:tmPct val="10000"/>
                                  </p:iterate>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par>
                          <p:cTn id="33" fill="hold">
                            <p:stCondLst>
                              <p:cond delay="8600"/>
                            </p:stCondLst>
                            <p:childTnLst>
                              <p:par>
                                <p:cTn id="34" presetID="55"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strVal val="#ppt_w*0.70"/>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Effect transition="in" filter="fade">
                                      <p:cBhvr>
                                        <p:cTn id="38" dur="1000"/>
                                        <p:tgtEl>
                                          <p:spTgt spid="4"/>
                                        </p:tgtEl>
                                      </p:cBhvr>
                                    </p:animEffect>
                                  </p:childTnLst>
                                </p:cTn>
                              </p:par>
                              <p:par>
                                <p:cTn id="39" presetID="54" presetClass="entr" presetSubtype="0" accel="100000" fill="hold" nodeType="withEffect">
                                  <p:stCondLst>
                                    <p:cond delay="0"/>
                                  </p:stCondLst>
                                  <p:childTnLst>
                                    <p:set>
                                      <p:cBhvr>
                                        <p:cTn id="40" dur="1" fill="hold">
                                          <p:stCondLst>
                                            <p:cond delay="0"/>
                                          </p:stCondLst>
                                        </p:cTn>
                                        <p:tgtEl>
                                          <p:spTgt spid="24577"/>
                                        </p:tgtEl>
                                        <p:attrNameLst>
                                          <p:attrName>style.visibility</p:attrName>
                                        </p:attrNameLst>
                                      </p:cBhvr>
                                      <p:to>
                                        <p:strVal val="visible"/>
                                      </p:to>
                                    </p:set>
                                    <p:anim calcmode="lin" valueType="num">
                                      <p:cBhvr>
                                        <p:cTn id="41" dur="500" fill="hold"/>
                                        <p:tgtEl>
                                          <p:spTgt spid="24577"/>
                                        </p:tgtEl>
                                        <p:attrNameLst>
                                          <p:attrName>ppt_w</p:attrName>
                                        </p:attrNameLst>
                                      </p:cBhvr>
                                      <p:tavLst>
                                        <p:tav tm="0">
                                          <p:val>
                                            <p:strVal val="#ppt_w*0.05"/>
                                          </p:val>
                                        </p:tav>
                                        <p:tav tm="100000">
                                          <p:val>
                                            <p:strVal val="#ppt_w"/>
                                          </p:val>
                                        </p:tav>
                                      </p:tavLst>
                                    </p:anim>
                                    <p:anim calcmode="lin" valueType="num">
                                      <p:cBhvr>
                                        <p:cTn id="42" dur="500" fill="hold"/>
                                        <p:tgtEl>
                                          <p:spTgt spid="24577"/>
                                        </p:tgtEl>
                                        <p:attrNameLst>
                                          <p:attrName>ppt_h</p:attrName>
                                        </p:attrNameLst>
                                      </p:cBhvr>
                                      <p:tavLst>
                                        <p:tav tm="0">
                                          <p:val>
                                            <p:strVal val="#ppt_h"/>
                                          </p:val>
                                        </p:tav>
                                        <p:tav tm="100000">
                                          <p:val>
                                            <p:strVal val="#ppt_h"/>
                                          </p:val>
                                        </p:tav>
                                      </p:tavLst>
                                    </p:anim>
                                    <p:anim calcmode="lin" valueType="num">
                                      <p:cBhvr>
                                        <p:cTn id="43" dur="500" fill="hold"/>
                                        <p:tgtEl>
                                          <p:spTgt spid="24577"/>
                                        </p:tgtEl>
                                        <p:attrNameLst>
                                          <p:attrName>ppt_x</p:attrName>
                                        </p:attrNameLst>
                                      </p:cBhvr>
                                      <p:tavLst>
                                        <p:tav tm="0">
                                          <p:val>
                                            <p:strVal val="#ppt_x-.2"/>
                                          </p:val>
                                        </p:tav>
                                        <p:tav tm="100000">
                                          <p:val>
                                            <p:strVal val="#ppt_x"/>
                                          </p:val>
                                        </p:tav>
                                      </p:tavLst>
                                    </p:anim>
                                    <p:anim calcmode="lin" valueType="num">
                                      <p:cBhvr>
                                        <p:cTn id="44" dur="500" fill="hold"/>
                                        <p:tgtEl>
                                          <p:spTgt spid="24577"/>
                                        </p:tgtEl>
                                        <p:attrNameLst>
                                          <p:attrName>ppt_y</p:attrName>
                                        </p:attrNameLst>
                                      </p:cBhvr>
                                      <p:tavLst>
                                        <p:tav tm="0">
                                          <p:val>
                                            <p:strVal val="#ppt_y"/>
                                          </p:val>
                                        </p:tav>
                                        <p:tav tm="100000">
                                          <p:val>
                                            <p:strVal val="#ppt_y"/>
                                          </p:val>
                                        </p:tav>
                                      </p:tavLst>
                                    </p:anim>
                                    <p:animEffect transition="in" filter="fade">
                                      <p:cBhvr>
                                        <p:cTn id="45" dur="5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l="50538" t="64453" r="34081" b="28711"/>
          <a:stretch>
            <a:fillRect/>
          </a:stretch>
        </p:blipFill>
        <p:spPr bwMode="auto">
          <a:xfrm>
            <a:off x="3929058" y="2928934"/>
            <a:ext cx="1928826" cy="642942"/>
          </a:xfrm>
          <a:prstGeom prst="rect">
            <a:avLst/>
          </a:prstGeom>
          <a:noFill/>
          <a:ln w="9525">
            <a:noFill/>
            <a:miter lim="800000"/>
            <a:headEnd/>
            <a:tailEnd/>
          </a:ln>
          <a:effectLst/>
        </p:spPr>
      </p:pic>
      <p:sp>
        <p:nvSpPr>
          <p:cNvPr id="3" name="مربع نص 2"/>
          <p:cNvSpPr txBox="1"/>
          <p:nvPr/>
        </p:nvSpPr>
        <p:spPr>
          <a:xfrm>
            <a:off x="5429256" y="3071810"/>
            <a:ext cx="2857520" cy="400110"/>
          </a:xfrm>
          <a:prstGeom prst="rect">
            <a:avLst/>
          </a:prstGeom>
          <a:noFill/>
        </p:spPr>
        <p:txBody>
          <a:bodyPr wrap="square" rtlCol="1">
            <a:spAutoFit/>
          </a:bodyPr>
          <a:lstStyle/>
          <a:p>
            <a:r>
              <a:rPr lang="ar-SA" sz="2000" dirty="0" smtClean="0">
                <a:solidFill>
                  <a:schemeClr val="tx2"/>
                </a:solidFill>
                <a:cs typeface="PT Bold Heading" pitchFamily="2" charset="-78"/>
              </a:rPr>
              <a:t>وحدة المجال الكهربائي : </a:t>
            </a:r>
            <a:endParaRPr lang="ar-SA" sz="2000" dirty="0">
              <a:solidFill>
                <a:schemeClr val="tx2"/>
              </a:solidFill>
              <a:cs typeface="PT Bold Heading" pitchFamily="2" charset="-78"/>
            </a:endParaRPr>
          </a:p>
        </p:txBody>
      </p:sp>
      <p:sp>
        <p:nvSpPr>
          <p:cNvPr id="4" name="مربع نص 3"/>
          <p:cNvSpPr txBox="1"/>
          <p:nvPr/>
        </p:nvSpPr>
        <p:spPr>
          <a:xfrm>
            <a:off x="5000628" y="4214818"/>
            <a:ext cx="3286148" cy="400110"/>
          </a:xfrm>
          <a:prstGeom prst="rect">
            <a:avLst/>
          </a:prstGeom>
          <a:noFill/>
        </p:spPr>
        <p:txBody>
          <a:bodyPr wrap="square" rtlCol="1">
            <a:spAutoFit/>
          </a:bodyPr>
          <a:lstStyle/>
          <a:p>
            <a:r>
              <a:rPr lang="ar-SA" sz="2000" dirty="0" smtClean="0">
                <a:solidFill>
                  <a:schemeClr val="tx2"/>
                </a:solidFill>
                <a:cs typeface="PT Bold Heading" pitchFamily="2" charset="-78"/>
              </a:rPr>
              <a:t>قانون المجال الكهربائي : </a:t>
            </a:r>
            <a:endParaRPr lang="ar-SA" sz="2000" dirty="0">
              <a:solidFill>
                <a:schemeClr val="tx2"/>
              </a:solidFill>
              <a:cs typeface="PT Bold Heading" pitchFamily="2" charset="-78"/>
            </a:endParaRPr>
          </a:p>
        </p:txBody>
      </p:sp>
      <p:pic>
        <p:nvPicPr>
          <p:cNvPr id="5" name="Picture 2"/>
          <p:cNvPicPr>
            <a:picLocks noChangeAspect="1" noChangeArrowheads="1"/>
          </p:cNvPicPr>
          <p:nvPr/>
        </p:nvPicPr>
        <p:blipFill>
          <a:blip r:embed="rId3"/>
          <a:srcRect l="50538" t="69336" r="34081" b="20898"/>
          <a:stretch>
            <a:fillRect/>
          </a:stretch>
        </p:blipFill>
        <p:spPr bwMode="auto">
          <a:xfrm>
            <a:off x="3571868" y="3786190"/>
            <a:ext cx="2400318" cy="1143008"/>
          </a:xfrm>
          <a:prstGeom prst="rect">
            <a:avLst/>
          </a:prstGeom>
          <a:noFill/>
          <a:ln w="9525">
            <a:noFill/>
            <a:miter lim="800000"/>
            <a:headEnd/>
            <a:tailEnd/>
          </a:ln>
          <a:effectLst/>
        </p:spPr>
      </p:pic>
      <p:sp>
        <p:nvSpPr>
          <p:cNvPr id="6" name="مربع نص 5"/>
          <p:cNvSpPr txBox="1"/>
          <p:nvPr/>
        </p:nvSpPr>
        <p:spPr>
          <a:xfrm>
            <a:off x="5500694" y="5143512"/>
            <a:ext cx="2786082" cy="461665"/>
          </a:xfrm>
          <a:prstGeom prst="rect">
            <a:avLst/>
          </a:prstGeom>
          <a:noFill/>
        </p:spPr>
        <p:txBody>
          <a:bodyPr wrap="square" rtlCol="1">
            <a:spAutoFit/>
          </a:bodyPr>
          <a:lstStyle/>
          <a:p>
            <a:r>
              <a:rPr lang="ar-SA" sz="2400" dirty="0" smtClean="0">
                <a:solidFill>
                  <a:srgbClr val="C00000"/>
                </a:solidFill>
                <a:cs typeface="PT Bold Heading" pitchFamily="2" charset="-78"/>
              </a:rPr>
              <a:t>شحنة الاختبار :</a:t>
            </a:r>
            <a:endParaRPr lang="ar-SA" sz="2400" dirty="0">
              <a:solidFill>
                <a:srgbClr val="C00000"/>
              </a:solidFill>
              <a:cs typeface="PT Bold Heading" pitchFamily="2" charset="-78"/>
            </a:endParaRPr>
          </a:p>
        </p:txBody>
      </p:sp>
      <p:sp>
        <p:nvSpPr>
          <p:cNvPr id="7" name="مربع نص 6"/>
          <p:cNvSpPr txBox="1"/>
          <p:nvPr/>
        </p:nvSpPr>
        <p:spPr>
          <a:xfrm>
            <a:off x="1571604" y="5715016"/>
            <a:ext cx="6286544" cy="830997"/>
          </a:xfrm>
          <a:prstGeom prst="rect">
            <a:avLst/>
          </a:prstGeom>
          <a:solidFill>
            <a:schemeClr val="bg2"/>
          </a:solidFill>
        </p:spPr>
        <p:txBody>
          <a:bodyPr wrap="square" rtlCol="1">
            <a:spAutoFit/>
          </a:bodyPr>
          <a:lstStyle/>
          <a:p>
            <a:pPr algn="justLow"/>
            <a:r>
              <a:rPr lang="ar-SA" sz="2400" dirty="0" smtClean="0">
                <a:cs typeface="PT Bold Heading" pitchFamily="2" charset="-78"/>
              </a:rPr>
              <a:t>هي شحنة صغيرة جداً بحيث يمكن إهمال تأثيرها على الشحنات الأخرى .</a:t>
            </a:r>
            <a:endParaRPr lang="ar-SA" sz="2400" dirty="0">
              <a:cs typeface="PT Bold Heading" pitchFamily="2" charset="-78"/>
            </a:endParaRPr>
          </a:p>
        </p:txBody>
      </p:sp>
      <p:pic>
        <p:nvPicPr>
          <p:cNvPr id="23555" name="Picture 3" descr="ANd9GcTrJW6B5dRagiyR0B9pEB5ig6E3P_gRna9Iif0gLf5LPC7A_Vt8"/>
          <p:cNvPicPr>
            <a:picLocks noChangeAspect="1" noChangeArrowheads="1"/>
          </p:cNvPicPr>
          <p:nvPr/>
        </p:nvPicPr>
        <p:blipFill>
          <a:blip r:embed="rId4"/>
          <a:srcRect/>
          <a:stretch>
            <a:fillRect/>
          </a:stretch>
        </p:blipFill>
        <p:spPr bwMode="auto">
          <a:xfrm>
            <a:off x="857224" y="2000240"/>
            <a:ext cx="2796271" cy="1957390"/>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80">
                                          <p:stCondLst>
                                            <p:cond delay="0"/>
                                          </p:stCondLst>
                                        </p:cTn>
                                        <p:tgtEl>
                                          <p:spTgt spid="3074"/>
                                        </p:tgtEl>
                                      </p:cBhvr>
                                    </p:animEffect>
                                    <p:anim calcmode="lin" valueType="num">
                                      <p:cBhvr>
                                        <p:cTn id="1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9" dur="26">
                                          <p:stCondLst>
                                            <p:cond delay="650"/>
                                          </p:stCondLst>
                                        </p:cTn>
                                        <p:tgtEl>
                                          <p:spTgt spid="3074"/>
                                        </p:tgtEl>
                                      </p:cBhvr>
                                      <p:to x="100000" y="60000"/>
                                    </p:animScale>
                                    <p:animScale>
                                      <p:cBhvr>
                                        <p:cTn id="20" dur="166" decel="50000">
                                          <p:stCondLst>
                                            <p:cond delay="676"/>
                                          </p:stCondLst>
                                        </p:cTn>
                                        <p:tgtEl>
                                          <p:spTgt spid="3074"/>
                                        </p:tgtEl>
                                      </p:cBhvr>
                                      <p:to x="100000" y="100000"/>
                                    </p:animScale>
                                    <p:animScale>
                                      <p:cBhvr>
                                        <p:cTn id="21" dur="26">
                                          <p:stCondLst>
                                            <p:cond delay="1312"/>
                                          </p:stCondLst>
                                        </p:cTn>
                                        <p:tgtEl>
                                          <p:spTgt spid="3074"/>
                                        </p:tgtEl>
                                      </p:cBhvr>
                                      <p:to x="100000" y="80000"/>
                                    </p:animScale>
                                    <p:animScale>
                                      <p:cBhvr>
                                        <p:cTn id="22" dur="166" decel="50000">
                                          <p:stCondLst>
                                            <p:cond delay="1338"/>
                                          </p:stCondLst>
                                        </p:cTn>
                                        <p:tgtEl>
                                          <p:spTgt spid="3074"/>
                                        </p:tgtEl>
                                      </p:cBhvr>
                                      <p:to x="100000" y="100000"/>
                                    </p:animScale>
                                    <p:animScale>
                                      <p:cBhvr>
                                        <p:cTn id="23" dur="26">
                                          <p:stCondLst>
                                            <p:cond delay="1642"/>
                                          </p:stCondLst>
                                        </p:cTn>
                                        <p:tgtEl>
                                          <p:spTgt spid="3074"/>
                                        </p:tgtEl>
                                      </p:cBhvr>
                                      <p:to x="100000" y="90000"/>
                                    </p:animScale>
                                    <p:animScale>
                                      <p:cBhvr>
                                        <p:cTn id="24" dur="166" decel="50000">
                                          <p:stCondLst>
                                            <p:cond delay="1668"/>
                                          </p:stCondLst>
                                        </p:cTn>
                                        <p:tgtEl>
                                          <p:spTgt spid="3074"/>
                                        </p:tgtEl>
                                      </p:cBhvr>
                                      <p:to x="100000" y="100000"/>
                                    </p:animScale>
                                    <p:animScale>
                                      <p:cBhvr>
                                        <p:cTn id="25" dur="26">
                                          <p:stCondLst>
                                            <p:cond delay="1808"/>
                                          </p:stCondLst>
                                        </p:cTn>
                                        <p:tgtEl>
                                          <p:spTgt spid="3074"/>
                                        </p:tgtEl>
                                      </p:cBhvr>
                                      <p:to x="100000" y="95000"/>
                                    </p:animScale>
                                    <p:animScale>
                                      <p:cBhvr>
                                        <p:cTn id="26" dur="166" decel="50000">
                                          <p:stCondLst>
                                            <p:cond delay="1834"/>
                                          </p:stCondLst>
                                        </p:cTn>
                                        <p:tgtEl>
                                          <p:spTgt spid="3074"/>
                                        </p:tgtEl>
                                      </p:cBhvr>
                                      <p:to x="100000" y="100000"/>
                                    </p:animScale>
                                  </p:childTnLst>
                                </p:cTn>
                              </p:par>
                            </p:childTnLst>
                          </p:cTn>
                        </p:par>
                        <p:par>
                          <p:cTn id="27" fill="hold">
                            <p:stCondLst>
                              <p:cond delay="2500"/>
                            </p:stCondLst>
                            <p:childTnLst>
                              <p:par>
                                <p:cTn id="28" presetID="54" presetClass="entr" presetSubtype="0" accel="100000" fill="hold" nodeType="afterEffect">
                                  <p:stCondLst>
                                    <p:cond delay="0"/>
                                  </p:stCondLst>
                                  <p:childTnLst>
                                    <p:set>
                                      <p:cBhvr>
                                        <p:cTn id="29" dur="1" fill="hold">
                                          <p:stCondLst>
                                            <p:cond delay="0"/>
                                          </p:stCondLst>
                                        </p:cTn>
                                        <p:tgtEl>
                                          <p:spTgt spid="23555"/>
                                        </p:tgtEl>
                                        <p:attrNameLst>
                                          <p:attrName>style.visibility</p:attrName>
                                        </p:attrNameLst>
                                      </p:cBhvr>
                                      <p:to>
                                        <p:strVal val="visible"/>
                                      </p:to>
                                    </p:set>
                                    <p:anim calcmode="lin" valueType="num">
                                      <p:cBhvr>
                                        <p:cTn id="30" dur="500" fill="hold"/>
                                        <p:tgtEl>
                                          <p:spTgt spid="23555"/>
                                        </p:tgtEl>
                                        <p:attrNameLst>
                                          <p:attrName>ppt_w</p:attrName>
                                        </p:attrNameLst>
                                      </p:cBhvr>
                                      <p:tavLst>
                                        <p:tav tm="0">
                                          <p:val>
                                            <p:strVal val="#ppt_w*0.05"/>
                                          </p:val>
                                        </p:tav>
                                        <p:tav tm="100000">
                                          <p:val>
                                            <p:strVal val="#ppt_w"/>
                                          </p:val>
                                        </p:tav>
                                      </p:tavLst>
                                    </p:anim>
                                    <p:anim calcmode="lin" valueType="num">
                                      <p:cBhvr>
                                        <p:cTn id="31" dur="500" fill="hold"/>
                                        <p:tgtEl>
                                          <p:spTgt spid="23555"/>
                                        </p:tgtEl>
                                        <p:attrNameLst>
                                          <p:attrName>ppt_h</p:attrName>
                                        </p:attrNameLst>
                                      </p:cBhvr>
                                      <p:tavLst>
                                        <p:tav tm="0">
                                          <p:val>
                                            <p:strVal val="#ppt_h"/>
                                          </p:val>
                                        </p:tav>
                                        <p:tav tm="100000">
                                          <p:val>
                                            <p:strVal val="#ppt_h"/>
                                          </p:val>
                                        </p:tav>
                                      </p:tavLst>
                                    </p:anim>
                                    <p:anim calcmode="lin" valueType="num">
                                      <p:cBhvr>
                                        <p:cTn id="32" dur="500" fill="hold"/>
                                        <p:tgtEl>
                                          <p:spTgt spid="23555"/>
                                        </p:tgtEl>
                                        <p:attrNameLst>
                                          <p:attrName>ppt_x</p:attrName>
                                        </p:attrNameLst>
                                      </p:cBhvr>
                                      <p:tavLst>
                                        <p:tav tm="0">
                                          <p:val>
                                            <p:strVal val="#ppt_x-.2"/>
                                          </p:val>
                                        </p:tav>
                                        <p:tav tm="100000">
                                          <p:val>
                                            <p:strVal val="#ppt_x"/>
                                          </p:val>
                                        </p:tav>
                                      </p:tavLst>
                                    </p:anim>
                                    <p:anim calcmode="lin" valueType="num">
                                      <p:cBhvr>
                                        <p:cTn id="33" dur="500" fill="hold"/>
                                        <p:tgtEl>
                                          <p:spTgt spid="23555"/>
                                        </p:tgtEl>
                                        <p:attrNameLst>
                                          <p:attrName>ppt_y</p:attrName>
                                        </p:attrNameLst>
                                      </p:cBhvr>
                                      <p:tavLst>
                                        <p:tav tm="0">
                                          <p:val>
                                            <p:strVal val="#ppt_y"/>
                                          </p:val>
                                        </p:tav>
                                        <p:tav tm="100000">
                                          <p:val>
                                            <p:strVal val="#ppt_y"/>
                                          </p:val>
                                        </p:tav>
                                      </p:tavLst>
                                    </p:anim>
                                    <p:animEffect transition="in" filter="fade">
                                      <p:cBhvr>
                                        <p:cTn id="34" dur="500"/>
                                        <p:tgtEl>
                                          <p:spTgt spid="23555"/>
                                        </p:tgtEl>
                                      </p:cBhvr>
                                    </p:animEffect>
                                  </p:childTnLst>
                                </p:cTn>
                              </p:par>
                            </p:childTnLst>
                          </p:cTn>
                        </p:par>
                        <p:par>
                          <p:cTn id="35" fill="hold">
                            <p:stCondLst>
                              <p:cond delay="3000"/>
                            </p:stCondLst>
                            <p:childTnLst>
                              <p:par>
                                <p:cTn id="36" presetID="5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Scale>
                                      <p:cBhvr>
                                        <p:cTn id="3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4"/>
                                        </p:tgtEl>
                                        <p:attrNameLst>
                                          <p:attrName>ppt_x</p:attrName>
                                          <p:attrName>ppt_y</p:attrName>
                                        </p:attrNameLst>
                                      </p:cBhvr>
                                    </p:animMotion>
                                    <p:animEffect transition="in" filter="fade">
                                      <p:cBhvr>
                                        <p:cTn id="40" dur="1000"/>
                                        <p:tgtEl>
                                          <p:spTgt spid="4"/>
                                        </p:tgtEl>
                                      </p:cBhvr>
                                    </p:animEffect>
                                  </p:childTnLst>
                                </p:cTn>
                              </p:par>
                            </p:childTnLst>
                          </p:cTn>
                        </p:par>
                        <p:par>
                          <p:cTn id="41" fill="hold">
                            <p:stCondLst>
                              <p:cond delay="4000"/>
                            </p:stCondLst>
                            <p:childTnLst>
                              <p:par>
                                <p:cTn id="42" presetID="55"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0">
                                          <p:val>
                                            <p:strVal val="#ppt_w*0.70"/>
                                          </p:val>
                                        </p:tav>
                                        <p:tav tm="100000">
                                          <p:val>
                                            <p:strVal val="#ppt_w"/>
                                          </p:val>
                                        </p:tav>
                                      </p:tavLst>
                                    </p:anim>
                                    <p:anim calcmode="lin" valueType="num">
                                      <p:cBhvr>
                                        <p:cTn id="45" dur="1000" fill="hold"/>
                                        <p:tgtEl>
                                          <p:spTgt spid="5"/>
                                        </p:tgtEl>
                                        <p:attrNameLst>
                                          <p:attrName>ppt_h</p:attrName>
                                        </p:attrNameLst>
                                      </p:cBhvr>
                                      <p:tavLst>
                                        <p:tav tm="0">
                                          <p:val>
                                            <p:strVal val="#ppt_h"/>
                                          </p:val>
                                        </p:tav>
                                        <p:tav tm="100000">
                                          <p:val>
                                            <p:strVal val="#ppt_h"/>
                                          </p:val>
                                        </p:tav>
                                      </p:tavLst>
                                    </p:anim>
                                    <p:animEffect transition="in" filter="fade">
                                      <p:cBhvr>
                                        <p:cTn id="46" dur="1000"/>
                                        <p:tgtEl>
                                          <p:spTgt spid="5"/>
                                        </p:tgtEl>
                                      </p:cBhvr>
                                    </p:animEffect>
                                  </p:childTnLst>
                                </p:cTn>
                              </p:par>
                            </p:childTnLst>
                          </p:cTn>
                        </p:par>
                        <p:par>
                          <p:cTn id="47" fill="hold">
                            <p:stCondLst>
                              <p:cond delay="5000"/>
                            </p:stCondLst>
                            <p:childTnLst>
                              <p:par>
                                <p:cTn id="48" presetID="55"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1000" fill="hold"/>
                                        <p:tgtEl>
                                          <p:spTgt spid="6"/>
                                        </p:tgtEl>
                                        <p:attrNameLst>
                                          <p:attrName>ppt_w</p:attrName>
                                        </p:attrNameLst>
                                      </p:cBhvr>
                                      <p:tavLst>
                                        <p:tav tm="0">
                                          <p:val>
                                            <p:strVal val="#ppt_w*0.70"/>
                                          </p:val>
                                        </p:tav>
                                        <p:tav tm="100000">
                                          <p:val>
                                            <p:strVal val="#ppt_w"/>
                                          </p:val>
                                        </p:tav>
                                      </p:tavLst>
                                    </p:anim>
                                    <p:anim calcmode="lin" valueType="num">
                                      <p:cBhvr>
                                        <p:cTn id="51" dur="1000" fill="hold"/>
                                        <p:tgtEl>
                                          <p:spTgt spid="6"/>
                                        </p:tgtEl>
                                        <p:attrNameLst>
                                          <p:attrName>ppt_h</p:attrName>
                                        </p:attrNameLst>
                                      </p:cBhvr>
                                      <p:tavLst>
                                        <p:tav tm="0">
                                          <p:val>
                                            <p:strVal val="#ppt_h"/>
                                          </p:val>
                                        </p:tav>
                                        <p:tav tm="100000">
                                          <p:val>
                                            <p:strVal val="#ppt_h"/>
                                          </p:val>
                                        </p:tav>
                                      </p:tavLst>
                                    </p:anim>
                                    <p:animEffect transition="in" filter="fade">
                                      <p:cBhvr>
                                        <p:cTn id="52" dur="1000"/>
                                        <p:tgtEl>
                                          <p:spTgt spid="6"/>
                                        </p:tgtEl>
                                      </p:cBhvr>
                                    </p:animEffect>
                                  </p:childTnLst>
                                </p:cTn>
                              </p:par>
                            </p:childTnLst>
                          </p:cTn>
                        </p:par>
                        <p:par>
                          <p:cTn id="53" fill="hold">
                            <p:stCondLst>
                              <p:cond delay="6000"/>
                            </p:stCondLst>
                            <p:childTnLst>
                              <p:par>
                                <p:cTn id="54" presetID="15" presetClass="entr" presetSubtype="0" fill="hold" grpId="0" nodeType="afterEffect">
                                  <p:stCondLst>
                                    <p:cond delay="0"/>
                                  </p:stCondLst>
                                  <p:iterate type="wd">
                                    <p:tmPct val="10000"/>
                                  </p:iterate>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p:cNvSpPr txBox="1"/>
          <p:nvPr/>
        </p:nvSpPr>
        <p:spPr>
          <a:xfrm>
            <a:off x="1785918" y="642918"/>
            <a:ext cx="5929354" cy="369332"/>
          </a:xfrm>
          <a:prstGeom prst="rect">
            <a:avLst/>
          </a:prstGeom>
          <a:noFill/>
        </p:spPr>
        <p:txBody>
          <a:bodyPr wrap="square" rtlCol="1">
            <a:spAutoFit/>
          </a:bodyPr>
          <a:lstStyle/>
          <a:p>
            <a:endParaRPr lang="ar-SA"/>
          </a:p>
        </p:txBody>
      </p:sp>
      <p:sp>
        <p:nvSpPr>
          <p:cNvPr id="3" name="مربع نص 2"/>
          <p:cNvSpPr txBox="1"/>
          <p:nvPr/>
        </p:nvSpPr>
        <p:spPr>
          <a:xfrm>
            <a:off x="642910" y="522912"/>
            <a:ext cx="8001056" cy="1477328"/>
          </a:xfrm>
          <a:prstGeom prst="rect">
            <a:avLst/>
          </a:prstGeom>
          <a:noFill/>
        </p:spPr>
        <p:txBody>
          <a:bodyPr wrap="square" rtlCol="1">
            <a:spAutoFit/>
          </a:bodyPr>
          <a:lstStyle/>
          <a:p>
            <a:pPr algn="justLow"/>
            <a:r>
              <a:rPr lang="ar-SA" dirty="0" smtClean="0">
                <a:cs typeface="PT Bold Heading" pitchFamily="2" charset="-78"/>
              </a:rPr>
              <a:t>المجال الكهربائي كمية متجهة ، وبالتالي علينا أن نتوقع وجود أسهم ، فكما مر معنا في الصف الأول ثانوي أن الكمية المتجهة تمثل بخط مستقيم يشير طوله إلى المقدار وزاويته إلى الاتجاه ، وهنا يشير طول السهم لشدة المجال واتجاه السهم يمثل اتجاه المجال ، ويمكن تمثيله بصورة أخرى بحيث تشير كثافة الأسهم ( تقاربها ) إلى شدّة المجال الكهربائي ، الذي يخرج من الشحنة الموجبة ويدخل إلى الشحنة السالبة .</a:t>
            </a:r>
            <a:endParaRPr lang="ar-SA" dirty="0">
              <a:cs typeface="PT Bold Heading" pitchFamily="2" charset="-78"/>
            </a:endParaRPr>
          </a:p>
        </p:txBody>
      </p:sp>
      <p:pic>
        <p:nvPicPr>
          <p:cNvPr id="5" name="Picture 2"/>
          <p:cNvPicPr>
            <a:picLocks noChangeAspect="1" noChangeArrowheads="1"/>
          </p:cNvPicPr>
          <p:nvPr/>
        </p:nvPicPr>
        <p:blipFill>
          <a:blip r:embed="rId3">
            <a:lum bright="-20000" contrast="40000"/>
          </a:blip>
          <a:srcRect l="15381" t="43945" r="11377" b="30664"/>
          <a:stretch>
            <a:fillRect/>
          </a:stretch>
        </p:blipFill>
        <p:spPr bwMode="auto">
          <a:xfrm>
            <a:off x="571472" y="2000240"/>
            <a:ext cx="7979314" cy="1785950"/>
          </a:xfrm>
          <a:prstGeom prst="rect">
            <a:avLst/>
          </a:prstGeom>
          <a:noFill/>
          <a:ln w="9525">
            <a:noFill/>
            <a:miter lim="800000"/>
            <a:headEnd/>
            <a:tailEnd/>
          </a:ln>
          <a:effectLst/>
        </p:spPr>
      </p:pic>
      <p:sp>
        <p:nvSpPr>
          <p:cNvPr id="6" name="مربع نص 5"/>
          <p:cNvSpPr txBox="1"/>
          <p:nvPr/>
        </p:nvSpPr>
        <p:spPr>
          <a:xfrm>
            <a:off x="500034" y="3786190"/>
            <a:ext cx="8143932" cy="2492990"/>
          </a:xfrm>
          <a:prstGeom prst="rect">
            <a:avLst/>
          </a:prstGeom>
          <a:noFill/>
        </p:spPr>
        <p:txBody>
          <a:bodyPr wrap="square" rtlCol="1">
            <a:spAutoFit/>
          </a:bodyPr>
          <a:lstStyle/>
          <a:p>
            <a:pPr algn="justLow"/>
            <a:r>
              <a:rPr lang="ar-SA" sz="2400" dirty="0" smtClean="0">
                <a:solidFill>
                  <a:srgbClr val="C00000"/>
                </a:solidFill>
                <a:cs typeface="PT Bold Heading" pitchFamily="2" charset="-78"/>
              </a:rPr>
              <a:t>*</a:t>
            </a:r>
            <a:r>
              <a:rPr lang="ar-SA" dirty="0" smtClean="0">
                <a:cs typeface="PT Bold Heading" pitchFamily="2" charset="-78"/>
              </a:rPr>
              <a:t> اتجاه المجال الكهربائي هو نفس اتجاه القوة الكهربائية المؤثرة في شحنة الاختبار</a:t>
            </a:r>
            <a:r>
              <a:rPr lang="en-US" dirty="0" smtClean="0">
                <a:cs typeface="PT Bold Heading" pitchFamily="2" charset="-78"/>
              </a:rPr>
              <a:t> .</a:t>
            </a:r>
            <a:br>
              <a:rPr lang="en-US" dirty="0" smtClean="0">
                <a:cs typeface="PT Bold Heading" pitchFamily="2" charset="-78"/>
              </a:rPr>
            </a:br>
            <a:r>
              <a:rPr lang="ar-SA" sz="2400" dirty="0" smtClean="0">
                <a:solidFill>
                  <a:srgbClr val="C00000"/>
                </a:solidFill>
                <a:cs typeface="PT Bold Heading" pitchFamily="2" charset="-78"/>
              </a:rPr>
              <a:t>* </a:t>
            </a:r>
            <a:r>
              <a:rPr lang="ar-SA" dirty="0" smtClean="0">
                <a:cs typeface="PT Bold Heading" pitchFamily="2" charset="-78"/>
              </a:rPr>
              <a:t>يؤثر المجال الكهربائي بقوى يمكنها إنجاز شغل ، فتنتقل الطاقة من المجال إلى الجسم المشحون</a:t>
            </a:r>
            <a:r>
              <a:rPr lang="en-US" dirty="0" smtClean="0">
                <a:cs typeface="PT Bold Heading" pitchFamily="2" charset="-78"/>
              </a:rPr>
              <a:t> .</a:t>
            </a:r>
            <a:endParaRPr lang="ar-SA" dirty="0" smtClean="0">
              <a:cs typeface="PT Bold Heading" pitchFamily="2" charset="-78"/>
            </a:endParaRPr>
          </a:p>
          <a:p>
            <a:pPr algn="justLow"/>
            <a:r>
              <a:rPr lang="ar-SA" sz="2400" dirty="0" smtClean="0">
                <a:solidFill>
                  <a:srgbClr val="C00000"/>
                </a:solidFill>
                <a:cs typeface="PT Bold Heading" pitchFamily="2" charset="-78"/>
              </a:rPr>
              <a:t>* </a:t>
            </a:r>
            <a:r>
              <a:rPr lang="ar-SA" dirty="0" smtClean="0">
                <a:cs typeface="PT Bold Heading" pitchFamily="2" charset="-78"/>
              </a:rPr>
              <a:t>لإيجاد المجال الكهربائي الناشئ عن شحنتين عند نقطة ما ، يتم إيجاد المجال الكهربائي الناشئ عن كل شحنة على انفراد ثم يؤخذ الناتج </a:t>
            </a:r>
            <a:r>
              <a:rPr lang="ar-SA" dirty="0" err="1" smtClean="0">
                <a:cs typeface="PT Bold Heading" pitchFamily="2" charset="-78"/>
              </a:rPr>
              <a:t>الاتجاهي</a:t>
            </a:r>
            <a:r>
              <a:rPr lang="ar-SA" dirty="0" smtClean="0">
                <a:cs typeface="PT Bold Heading" pitchFamily="2" charset="-78"/>
              </a:rPr>
              <a:t> للمجالات الناشئة مع ملاحظة أنّه يستحيل تقاطع خطوط المجال الكهربائي .</a:t>
            </a:r>
          </a:p>
          <a:p>
            <a:pPr algn="justLow"/>
            <a:r>
              <a:rPr lang="ar-SA" sz="2400" dirty="0" smtClean="0">
                <a:solidFill>
                  <a:srgbClr val="C00000"/>
                </a:solidFill>
                <a:cs typeface="PT Bold Heading" pitchFamily="2" charset="-78"/>
              </a:rPr>
              <a:t>*</a:t>
            </a:r>
            <a:r>
              <a:rPr lang="ar-SA" dirty="0" smtClean="0">
                <a:cs typeface="PT Bold Heading" pitchFamily="2" charset="-78"/>
              </a:rPr>
              <a:t> سيكون المجال الكهربائي موجود عند أي نقطة حتى لو لم تكن عندها شحنة اختبار </a:t>
            </a:r>
            <a:r>
              <a:rPr lang="en-US" dirty="0" smtClean="0">
                <a:cs typeface="PT Bold Heading" pitchFamily="2" charset="-78"/>
              </a:rPr>
              <a:t>.</a:t>
            </a:r>
            <a:endParaRPr lang="ar-SA" dirty="0" smtClean="0">
              <a:cs typeface="PT Bold Heading" pitchFamily="2" charset="-78"/>
            </a:endParaRPr>
          </a:p>
          <a:p>
            <a:pPr algn="justLow"/>
            <a:r>
              <a:rPr lang="ar-SA" sz="2400" dirty="0" smtClean="0">
                <a:solidFill>
                  <a:srgbClr val="C00000"/>
                </a:solidFill>
                <a:cs typeface="PT Bold Heading" pitchFamily="2" charset="-78"/>
              </a:rPr>
              <a:t>*</a:t>
            </a:r>
            <a:r>
              <a:rPr lang="ar-SA" dirty="0" smtClean="0">
                <a:cs typeface="PT Bold Heading" pitchFamily="2" charset="-78"/>
              </a:rPr>
              <a:t> يمكن مشاهدة آثار المجال الكهربائي بتجربة عملية .</a:t>
            </a:r>
            <a:endParaRPr lang="ar-SA" dirty="0">
              <a:cs typeface="PT Bold Heading" pitchFamily="2" charset="-78"/>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par>
                          <p:cTn id="19" fill="hold">
                            <p:stCondLst>
                              <p:cond delay="1500"/>
                            </p:stCondLst>
                            <p:childTnLst>
                              <p:par>
                                <p:cTn id="20" presetID="25" presetClass="entr" presetSubtype="0" fill="hold" grpId="0" nodeType="afterEffect">
                                  <p:stCondLst>
                                    <p:cond delay="0"/>
                                  </p:stCondLst>
                                  <p:iterate type="wd">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28926" y="3214686"/>
            <a:ext cx="6000824" cy="3071834"/>
          </a:xfrm>
          <a:prstGeom prst="rect">
            <a:avLst/>
          </a:prstGeom>
          <a:noFill/>
          <a:ln w="9525">
            <a:noFill/>
            <a:miter lim="800000"/>
            <a:headEnd/>
            <a:tailEnd/>
          </a:ln>
          <a:effectLst/>
        </p:spPr>
      </p:pic>
      <p:sp>
        <p:nvSpPr>
          <p:cNvPr id="6" name="مستطيل 5"/>
          <p:cNvSpPr/>
          <p:nvPr/>
        </p:nvSpPr>
        <p:spPr>
          <a:xfrm>
            <a:off x="4214810" y="1214422"/>
            <a:ext cx="4572000" cy="1707262"/>
          </a:xfrm>
          <a:prstGeom prst="rect">
            <a:avLst/>
          </a:prstGeom>
        </p:spPr>
        <p:txBody>
          <a:bodyPr>
            <a:spAutoFit/>
          </a:bodyPr>
          <a:lstStyle/>
          <a:p>
            <a:pPr algn="justLow">
              <a:lnSpc>
                <a:spcPct val="150000"/>
              </a:lnSpc>
            </a:pPr>
            <a:r>
              <a:rPr lang="ar-SA" sz="2400" dirty="0" smtClean="0">
                <a:ln w="50800"/>
                <a:cs typeface="PT Bold Heading" pitchFamily="2" charset="-78"/>
              </a:rPr>
              <a:t>شدة المجال الكهربائي تساوي مقدار القوة المؤثرة في شحنة اختبار موجبة مقسوما على مقدار تلك الشحنة. </a:t>
            </a:r>
            <a:endParaRPr lang="ar-SA" sz="2400" dirty="0"/>
          </a:p>
        </p:txBody>
      </p:sp>
      <p:sp>
        <p:nvSpPr>
          <p:cNvPr id="7" name="مربع نص 6"/>
          <p:cNvSpPr txBox="1"/>
          <p:nvPr/>
        </p:nvSpPr>
        <p:spPr>
          <a:xfrm>
            <a:off x="4429124" y="285728"/>
            <a:ext cx="3857652" cy="830997"/>
          </a:xfrm>
          <a:prstGeom prst="rect">
            <a:avLst/>
          </a:prstGeom>
          <a:noFill/>
        </p:spPr>
        <p:txBody>
          <a:bodyPr wrap="square" rtlCol="1">
            <a:spAutoFit/>
          </a:bodyPr>
          <a:lstStyle/>
          <a:p>
            <a:r>
              <a:rPr lang="ar-SA" sz="4800" dirty="0" smtClean="0">
                <a:ln>
                  <a:solidFill>
                    <a:schemeClr val="bg1"/>
                  </a:solidFill>
                </a:ln>
                <a:solidFill>
                  <a:schemeClr val="accent3">
                    <a:lumMod val="50000"/>
                  </a:schemeClr>
                </a:solidFill>
                <a:cs typeface="PT Bold Heading" pitchFamily="2" charset="-78"/>
              </a:rPr>
              <a:t>شــدة المجــــال</a:t>
            </a:r>
            <a:endParaRPr lang="ar-SA" sz="4800" dirty="0">
              <a:ln>
                <a:solidFill>
                  <a:schemeClr val="bg1"/>
                </a:solidFill>
              </a:ln>
              <a:solidFill>
                <a:schemeClr val="accent3">
                  <a:lumMod val="50000"/>
                </a:schemeClr>
              </a:solidFill>
              <a:cs typeface="PT Bold Heading" pitchFamily="2" charset="-78"/>
            </a:endParaRPr>
          </a:p>
        </p:txBody>
      </p:sp>
      <p:pic>
        <p:nvPicPr>
          <p:cNvPr id="32770" name="Picture 2" descr="https://upload.wikimedia.org/wikipedia/commons/thumb/c/c0/EfieldTwoOppositePointCharges.svg/270px-EfieldTwoOppositePointCharges.svg.png"/>
          <p:cNvPicPr>
            <a:picLocks noChangeAspect="1" noChangeArrowheads="1"/>
          </p:cNvPicPr>
          <p:nvPr/>
        </p:nvPicPr>
        <p:blipFill>
          <a:blip r:embed="rId4"/>
          <a:srcRect/>
          <a:stretch>
            <a:fillRect/>
          </a:stretch>
        </p:blipFill>
        <p:spPr bwMode="auto">
          <a:xfrm>
            <a:off x="1428728" y="357166"/>
            <a:ext cx="2571750" cy="2214578"/>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par>
                          <p:cTn id="10" fill="hold">
                            <p:stCondLst>
                              <p:cond delay="1000"/>
                            </p:stCondLst>
                            <p:childTnLst>
                              <p:par>
                                <p:cTn id="11" presetID="18" presetClass="entr" presetSubtype="12" fill="hold" nodeType="afterEffect">
                                  <p:stCondLst>
                                    <p:cond delay="0"/>
                                  </p:stCondLst>
                                  <p:childTnLst>
                                    <p:set>
                                      <p:cBhvr>
                                        <p:cTn id="12" dur="1" fill="hold">
                                          <p:stCondLst>
                                            <p:cond delay="0"/>
                                          </p:stCondLst>
                                        </p:cTn>
                                        <p:tgtEl>
                                          <p:spTgt spid="32770"/>
                                        </p:tgtEl>
                                        <p:attrNameLst>
                                          <p:attrName>style.visibility</p:attrName>
                                        </p:attrNameLst>
                                      </p:cBhvr>
                                      <p:to>
                                        <p:strVal val="visible"/>
                                      </p:to>
                                    </p:set>
                                    <p:animEffect transition="in" filter="strips(downLeft)">
                                      <p:cBhvr>
                                        <p:cTn id="13" dur="500"/>
                                        <p:tgtEl>
                                          <p:spTgt spid="32770"/>
                                        </p:tgtEl>
                                      </p:cBhvr>
                                    </p:animEffect>
                                  </p:childTnLst>
                                </p:cTn>
                              </p:par>
                            </p:childTnLst>
                          </p:cTn>
                        </p:par>
                        <p:par>
                          <p:cTn id="14" fill="hold">
                            <p:stCondLst>
                              <p:cond delay="1500"/>
                            </p:stCondLst>
                            <p:childTnLst>
                              <p:par>
                                <p:cTn id="15" presetID="31" presetClass="entr" presetSubtype="0" fill="hold" grpId="0" nodeType="afterEffect">
                                  <p:stCondLst>
                                    <p:cond delay="0"/>
                                  </p:stCondLst>
                                  <p:iterate type="wd">
                                    <p:tmPct val="5000"/>
                                  </p:iterate>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3300"/>
                            </p:stCondLst>
                            <p:childTnLst>
                              <p:par>
                                <p:cTn id="22" presetID="24"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to="" calcmode="lin" valueType="num">
                                      <p:cBhvr>
                                        <p:cTn id="24"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2067</Words>
  <Application>Microsoft Office PowerPoint</Application>
  <PresentationFormat>عرض على الشاشة (3:4)‏</PresentationFormat>
  <Paragraphs>139</Paragraphs>
  <Slides>38</Slides>
  <Notes>0</Notes>
  <HiddenSlides>0</HiddenSlides>
  <MMClips>8</MMClips>
  <ScaleCrop>false</ScaleCrop>
  <HeadingPairs>
    <vt:vector size="4" baseType="variant">
      <vt:variant>
        <vt:lpstr>سمة</vt:lpstr>
      </vt:variant>
      <vt:variant>
        <vt:i4>1</vt:i4>
      </vt:variant>
      <vt:variant>
        <vt:lpstr>عناوين الشرائح</vt:lpstr>
      </vt:variant>
      <vt:variant>
        <vt:i4>38</vt:i4>
      </vt:variant>
    </vt:vector>
  </HeadingPairs>
  <TitlesOfParts>
    <vt:vector size="39"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NM</dc:creator>
  <cp:lastModifiedBy>NM</cp:lastModifiedBy>
  <cp:revision>65</cp:revision>
  <dcterms:created xsi:type="dcterms:W3CDTF">2015-12-21T22:16:41Z</dcterms:created>
  <dcterms:modified xsi:type="dcterms:W3CDTF">2015-12-29T15:48:32Z</dcterms:modified>
</cp:coreProperties>
</file>