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76" r:id="rId5"/>
    <p:sldId id="277" r:id="rId6"/>
    <p:sldId id="279" r:id="rId7"/>
    <p:sldId id="308" r:id="rId8"/>
    <p:sldId id="280" r:id="rId9"/>
    <p:sldId id="281" r:id="rId10"/>
    <p:sldId id="284" r:id="rId11"/>
    <p:sldId id="309" r:id="rId12"/>
    <p:sldId id="282" r:id="rId13"/>
    <p:sldId id="285" r:id="rId14"/>
    <p:sldId id="286" r:id="rId15"/>
    <p:sldId id="261" r:id="rId16"/>
    <p:sldId id="287" r:id="rId17"/>
    <p:sldId id="310" r:id="rId18"/>
    <p:sldId id="289" r:id="rId19"/>
    <p:sldId id="291" r:id="rId20"/>
    <p:sldId id="293" r:id="rId21"/>
    <p:sldId id="295" r:id="rId22"/>
    <p:sldId id="306" r:id="rId23"/>
    <p:sldId id="297" r:id="rId24"/>
    <p:sldId id="299" r:id="rId25"/>
    <p:sldId id="300" r:id="rId26"/>
    <p:sldId id="263" r:id="rId27"/>
    <p:sldId id="264" r:id="rId28"/>
    <p:sldId id="301" r:id="rId29"/>
    <p:sldId id="302" r:id="rId30"/>
    <p:sldId id="265" r:id="rId31"/>
    <p:sldId id="307" r:id="rId32"/>
    <p:sldId id="266" r:id="rId33"/>
    <p:sldId id="267" r:id="rId34"/>
    <p:sldId id="268" r:id="rId35"/>
    <p:sldId id="269" r:id="rId36"/>
    <p:sldId id="303" r:id="rId37"/>
    <p:sldId id="272" r:id="rId38"/>
    <p:sldId id="304" r:id="rId39"/>
    <p:sldId id="305" r:id="rId4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7371"/>
    <a:srgbClr val="0000FF"/>
    <a:srgbClr val="663300"/>
    <a:srgbClr val="006600"/>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7" d="100"/>
          <a:sy n="67" d="100"/>
        </p:scale>
        <p:origin x="-13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FEC806E2-9A16-49DA-A6F3-12B3B8379A2C}"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72DFBCA-6781-4B57-8475-1135434D2AA7}" type="slidenum">
              <a:rPr lang="ar-SA" smtClean="0"/>
              <a:pPr/>
              <a:t>‹#›</a:t>
            </a:fld>
            <a:endParaRPr lang="ar-SA"/>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EC806E2-9A16-49DA-A6F3-12B3B8379A2C}"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72DFBCA-6781-4B57-8475-1135434D2AA7}" type="slidenum">
              <a:rPr lang="ar-SA" smtClean="0"/>
              <a:pPr/>
              <a:t>‹#›</a:t>
            </a:fld>
            <a:endParaRPr lang="ar-SA"/>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EC806E2-9A16-49DA-A6F3-12B3B8379A2C}"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72DFBCA-6781-4B57-8475-1135434D2AA7}" type="slidenum">
              <a:rPr lang="ar-SA" smtClean="0"/>
              <a:pPr/>
              <a:t>‹#›</a:t>
            </a:fld>
            <a:endParaRPr lang="ar-SA"/>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EC806E2-9A16-49DA-A6F3-12B3B8379A2C}"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72DFBCA-6781-4B57-8475-1135434D2AA7}" type="slidenum">
              <a:rPr lang="ar-SA" smtClean="0"/>
              <a:pPr/>
              <a:t>‹#›</a:t>
            </a:fld>
            <a:endParaRPr lang="ar-SA"/>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EC806E2-9A16-49DA-A6F3-12B3B8379A2C}"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72DFBCA-6781-4B57-8475-1135434D2AA7}" type="slidenum">
              <a:rPr lang="ar-SA" smtClean="0"/>
              <a:pPr/>
              <a:t>‹#›</a:t>
            </a:fld>
            <a:endParaRPr lang="ar-SA"/>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FEC806E2-9A16-49DA-A6F3-12B3B8379A2C}" type="datetimeFigureOut">
              <a:rPr lang="ar-SA" smtClean="0"/>
              <a:pPr/>
              <a:t>18/03/1437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72DFBCA-6781-4B57-8475-1135434D2AA7}" type="slidenum">
              <a:rPr lang="ar-SA" smtClean="0"/>
              <a:pPr/>
              <a:t>‹#›</a:t>
            </a:fld>
            <a:endParaRPr lang="ar-SA"/>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FEC806E2-9A16-49DA-A6F3-12B3B8379A2C}" type="datetimeFigureOut">
              <a:rPr lang="ar-SA" smtClean="0"/>
              <a:pPr/>
              <a:t>18/03/1437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272DFBCA-6781-4B57-8475-1135434D2AA7}" type="slidenum">
              <a:rPr lang="ar-SA" smtClean="0"/>
              <a:pPr/>
              <a:t>‹#›</a:t>
            </a:fld>
            <a:endParaRPr lang="ar-SA"/>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FEC806E2-9A16-49DA-A6F3-12B3B8379A2C}" type="datetimeFigureOut">
              <a:rPr lang="ar-SA" smtClean="0"/>
              <a:pPr/>
              <a:t>18/03/1437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272DFBCA-6781-4B57-8475-1135434D2AA7}" type="slidenum">
              <a:rPr lang="ar-SA" smtClean="0"/>
              <a:pPr/>
              <a:t>‹#›</a:t>
            </a:fld>
            <a:endParaRPr lang="ar-SA"/>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EC806E2-9A16-49DA-A6F3-12B3B8379A2C}" type="datetimeFigureOut">
              <a:rPr lang="ar-SA" smtClean="0"/>
              <a:pPr/>
              <a:t>18/03/1437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272DFBCA-6781-4B57-8475-1135434D2AA7}" type="slidenum">
              <a:rPr lang="ar-SA" smtClean="0"/>
              <a:pPr/>
              <a:t>‹#›</a:t>
            </a:fld>
            <a:endParaRPr lang="ar-SA"/>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EC806E2-9A16-49DA-A6F3-12B3B8379A2C}" type="datetimeFigureOut">
              <a:rPr lang="ar-SA" smtClean="0"/>
              <a:pPr/>
              <a:t>18/03/1437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72DFBCA-6781-4B57-8475-1135434D2AA7}" type="slidenum">
              <a:rPr lang="ar-SA" smtClean="0"/>
              <a:pPr/>
              <a:t>‹#›</a:t>
            </a:fld>
            <a:endParaRPr lang="ar-SA"/>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EC806E2-9A16-49DA-A6F3-12B3B8379A2C}" type="datetimeFigureOut">
              <a:rPr lang="ar-SA" smtClean="0"/>
              <a:pPr/>
              <a:t>18/03/1437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72DFBCA-6781-4B57-8475-1135434D2AA7}" type="slidenum">
              <a:rPr lang="ar-SA" smtClean="0"/>
              <a:pPr/>
              <a:t>‹#›</a:t>
            </a:fld>
            <a:endParaRPr lang="ar-SA"/>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EC806E2-9A16-49DA-A6F3-12B3B8379A2C}" type="datetimeFigureOut">
              <a:rPr lang="ar-SA" smtClean="0"/>
              <a:pPr/>
              <a:t>18/03/1437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72DFBCA-6781-4B57-8475-1135434D2AA7}"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video" Target="file:///F:\&#1578;&#1608;&#1604;&#1610;&#1583;%20&#1575;&#1604;&#1591;&#1575;&#1602;&#1577;%20&#1575;&#1604;&#1603;&#1607;&#1585;&#1576;&#1575;&#1574;&#1610;&#1577;%20&#1605;&#1606;%20&#1575;&#1604;&#1591;&#1575;&#1602;&#1577;%20&#1575;&#1604;&#1581;&#1585;&#1575;&#1585;&#1610;&#1577;.%20wael%20sabry.wm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video" Target="file:///F:\&#1575;&#1604;&#1605;&#1602;&#1575;&#1608;&#1605;&#1575;&#1578;%20&#1575;&#1604;&#1603;&#1607;&#1585;&#1576;&#1575;&#1574;&#1610;&#1577;%20&#1608;&#1602;&#1575;&#1606;&#1608;&#1606;%20&#1575;&#1608;&#1605;%2000_00_00-00_04_10.wm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file:///F:\&#1607;&#1604;%20&#1610;&#1605;&#1603;&#1606;&#1603;%20&#1573;&#1606;&#1575;&#1585;&#1577;%20&#1605;&#1589;&#1576;&#1575;&#1581;%20&#1603;&#1607;&#1585;&#1576;&#1575;&#1574;&#1610;&#1567;%20&#1578;&#1580;&#1585;&#1576;&#1577;%20&#1575;&#1587;&#1578;&#1607;&#1604;&#1575;&#1604;&#1610;&#1577;%203&#1579;%20-%20&#1601;&#1589;&#1604;%20&#1575;&#1604;&#1603;&#1607;&#1585;.wmv"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jpeg"/><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gif"/></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jpeg"/></Relationships>
</file>

<file path=ppt/slides/_rels/slide3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6.xml"/><Relationship Id="rId4" Type="http://schemas.openxmlformats.org/officeDocument/2006/relationships/image" Target="../media/image75.jpe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6.jpeg"/><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video" Target="file:///F:\&#1575;&#1604;&#1578;&#1610;&#1575;&#1585;%20&#1575;&#1604;&#1581;&#1602;&#1610;&#1602;&#1610;%20&#1608;&#1575;&#1604;&#1578;&#1610;&#1575;&#1585;%20&#1575;&#1604;&#1575;&#1589;&#1591;&#1604;&#1575;&#1581;&#1610;.wm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r="43909"/>
          <a:stretch>
            <a:fillRect/>
          </a:stretch>
        </p:blipFill>
        <p:spPr bwMode="auto">
          <a:xfrm>
            <a:off x="466725" y="504825"/>
            <a:ext cx="3890961" cy="5848350"/>
          </a:xfrm>
          <a:prstGeom prst="rect">
            <a:avLst/>
          </a:prstGeom>
          <a:noFill/>
          <a:ln w="9525">
            <a:noFill/>
            <a:miter lim="800000"/>
            <a:headEnd/>
            <a:tailEnd/>
          </a:ln>
          <a:effectLst/>
        </p:spPr>
      </p:pic>
      <p:sp>
        <p:nvSpPr>
          <p:cNvPr id="3" name="مربع نص 2"/>
          <p:cNvSpPr txBox="1"/>
          <p:nvPr/>
        </p:nvSpPr>
        <p:spPr>
          <a:xfrm>
            <a:off x="4643438" y="2571744"/>
            <a:ext cx="4000528" cy="2928958"/>
          </a:xfrm>
          <a:prstGeom prst="rect">
            <a:avLst/>
          </a:prstGeom>
          <a:noFill/>
        </p:spPr>
        <p:txBody>
          <a:bodyPr wrap="square" rtlCol="1">
            <a:prstTxWarp prst="textCanUp">
              <a:avLst/>
            </a:prstTxWarp>
            <a:spAutoFit/>
            <a:scene3d>
              <a:camera prst="orthographicFront"/>
              <a:lightRig rig="threePt" dir="t"/>
            </a:scene3d>
            <a:sp3d extrusionH="57150">
              <a:bevelT w="38100" h="38100" prst="convex"/>
            </a:sp3d>
          </a:bodyPr>
          <a:lstStyle/>
          <a:p>
            <a:pPr algn="ctr"/>
            <a:r>
              <a:rPr lang="ar-SA" sz="7200" dirty="0" smtClean="0">
                <a:ln>
                  <a:solidFill>
                    <a:sysClr val="windowText" lastClr="000000"/>
                  </a:solidFill>
                </a:ln>
                <a:solidFill>
                  <a:schemeClr val="accent1"/>
                </a:solidFill>
                <a:cs typeface="PT Bold Heading" pitchFamily="2" charset="-78"/>
              </a:rPr>
              <a:t>الكهرباء </a:t>
            </a:r>
            <a:r>
              <a:rPr lang="ar-SA" sz="7200" dirty="0" err="1" smtClean="0">
                <a:ln>
                  <a:solidFill>
                    <a:sysClr val="windowText" lastClr="000000"/>
                  </a:solidFill>
                </a:ln>
                <a:solidFill>
                  <a:schemeClr val="accent1"/>
                </a:solidFill>
                <a:cs typeface="PT Bold Heading" pitchFamily="2" charset="-78"/>
              </a:rPr>
              <a:t>التيارية</a:t>
            </a:r>
            <a:endParaRPr lang="ar-SA" sz="7200" dirty="0">
              <a:ln>
                <a:solidFill>
                  <a:sysClr val="windowText" lastClr="000000"/>
                </a:solidFill>
              </a:ln>
              <a:solidFill>
                <a:schemeClr val="accent1"/>
              </a:solidFill>
              <a:cs typeface="PT Bold Heading" pitchFamily="2" charset="-78"/>
            </a:endParaRPr>
          </a:p>
        </p:txBody>
      </p:sp>
      <p:sp>
        <p:nvSpPr>
          <p:cNvPr id="4" name="مربع نص 3"/>
          <p:cNvSpPr txBox="1"/>
          <p:nvPr/>
        </p:nvSpPr>
        <p:spPr>
          <a:xfrm>
            <a:off x="5286380" y="1857364"/>
            <a:ext cx="2357454" cy="523220"/>
          </a:xfrm>
          <a:prstGeom prst="rect">
            <a:avLst/>
          </a:prstGeom>
          <a:noFill/>
        </p:spPr>
        <p:txBody>
          <a:bodyPr wrap="square" rtlCol="1">
            <a:spAutoFit/>
          </a:bodyPr>
          <a:lstStyle/>
          <a:p>
            <a:r>
              <a:rPr lang="ar-SA" sz="2800" dirty="0" smtClean="0">
                <a:ln>
                  <a:solidFill>
                    <a:schemeClr val="bg1"/>
                  </a:solidFill>
                </a:ln>
                <a:solidFill>
                  <a:srgbClr val="C00000"/>
                </a:solidFill>
                <a:cs typeface="PT Bold Heading" pitchFamily="2" charset="-78"/>
              </a:rPr>
              <a:t>الفصل السابع</a:t>
            </a:r>
            <a:endParaRPr lang="ar-SA" sz="2800" dirty="0">
              <a:ln>
                <a:solidFill>
                  <a:schemeClr val="bg1"/>
                </a:solidFill>
              </a:ln>
              <a:solidFill>
                <a:srgbClr val="C00000"/>
              </a:solidFill>
              <a:cs typeface="PT Bold Heading" pitchFamily="2" charset="-78"/>
            </a:endParaRPr>
          </a:p>
        </p:txBody>
      </p:sp>
      <p:sp>
        <p:nvSpPr>
          <p:cNvPr id="5" name="مربع نص 4"/>
          <p:cNvSpPr txBox="1"/>
          <p:nvPr/>
        </p:nvSpPr>
        <p:spPr>
          <a:xfrm>
            <a:off x="5429256" y="714356"/>
            <a:ext cx="3429024" cy="830997"/>
          </a:xfrm>
          <a:prstGeom prst="rect">
            <a:avLst/>
          </a:prstGeom>
          <a:noFill/>
        </p:spPr>
        <p:txBody>
          <a:bodyPr wrap="square" rtlCol="1">
            <a:spAutoFit/>
          </a:bodyPr>
          <a:lstStyle/>
          <a:p>
            <a:pPr algn="ctr"/>
            <a:r>
              <a:rPr lang="ar-SA" sz="2400" dirty="0" smtClean="0">
                <a:solidFill>
                  <a:schemeClr val="accent4">
                    <a:lumMod val="75000"/>
                  </a:schemeClr>
                </a:solidFill>
                <a:cs typeface="PT Bold Heading" pitchFamily="2" charset="-78"/>
              </a:rPr>
              <a:t>فيزيـــــــــاء 3</a:t>
            </a:r>
          </a:p>
          <a:p>
            <a:pPr algn="ctr"/>
            <a:r>
              <a:rPr lang="ar-SA" sz="2400" dirty="0" smtClean="0">
                <a:solidFill>
                  <a:schemeClr val="accent4">
                    <a:lumMod val="75000"/>
                  </a:schemeClr>
                </a:solidFill>
                <a:cs typeface="PT Bold Heading" pitchFamily="2" charset="-78"/>
              </a:rPr>
              <a:t>الصف الثالث ثانوي</a:t>
            </a:r>
            <a:endParaRPr lang="ar-SA" sz="2400" dirty="0">
              <a:solidFill>
                <a:schemeClr val="accent4">
                  <a:lumMod val="75000"/>
                </a:schemeClr>
              </a:solidFill>
              <a:cs typeface="PT Bold Heading" pitchFamily="2" charset="-78"/>
            </a:endParaRPr>
          </a:p>
        </p:txBody>
      </p:sp>
      <p:sp>
        <p:nvSpPr>
          <p:cNvPr id="6" name="مربع نص 5"/>
          <p:cNvSpPr txBox="1"/>
          <p:nvPr/>
        </p:nvSpPr>
        <p:spPr>
          <a:xfrm>
            <a:off x="5000628" y="5526961"/>
            <a:ext cx="3071834" cy="830997"/>
          </a:xfrm>
          <a:prstGeom prst="rect">
            <a:avLst/>
          </a:prstGeom>
          <a:noFill/>
        </p:spPr>
        <p:txBody>
          <a:bodyPr wrap="square" rtlCol="1">
            <a:spAutoFit/>
          </a:bodyPr>
          <a:lstStyle/>
          <a:p>
            <a:pPr algn="ctr"/>
            <a:r>
              <a:rPr lang="ar-SA" sz="2400" b="1" dirty="0" smtClean="0">
                <a:ln w="1905">
                  <a:solidFill>
                    <a:schemeClr val="bg1"/>
                  </a:solidFill>
                </a:ln>
                <a:solidFill>
                  <a:schemeClr val="accent2">
                    <a:lumMod val="75000"/>
                  </a:schemeClr>
                </a:solidFill>
                <a:effectLst>
                  <a:innerShdw blurRad="69850" dist="43180" dir="5400000">
                    <a:srgbClr val="000000">
                      <a:alpha val="65000"/>
                    </a:srgbClr>
                  </a:innerShdw>
                </a:effectLst>
                <a:cs typeface="PT Bold Heading" pitchFamily="2" charset="-78"/>
              </a:rPr>
              <a:t>إعداد مشرفة العلوم</a:t>
            </a:r>
          </a:p>
          <a:p>
            <a:pPr algn="ctr"/>
            <a:r>
              <a:rPr lang="ar-SA" sz="2400" b="1" dirty="0" smtClean="0">
                <a:ln w="1905">
                  <a:solidFill>
                    <a:schemeClr val="bg1"/>
                  </a:solidFill>
                </a:ln>
                <a:solidFill>
                  <a:schemeClr val="accent2">
                    <a:lumMod val="75000"/>
                  </a:schemeClr>
                </a:solidFill>
                <a:effectLst>
                  <a:innerShdw blurRad="69850" dist="43180" dir="5400000">
                    <a:srgbClr val="000000">
                      <a:alpha val="65000"/>
                    </a:srgbClr>
                  </a:innerShdw>
                </a:effectLst>
                <a:cs typeface="PT Bold Heading" pitchFamily="2" charset="-78"/>
              </a:rPr>
              <a:t>منــــال عـــون</a:t>
            </a:r>
            <a:endParaRPr lang="ar-SA" sz="2400" b="1" dirty="0">
              <a:ln w="1905">
                <a:solidFill>
                  <a:schemeClr val="bg1"/>
                </a:solidFill>
              </a:ln>
              <a:solidFill>
                <a:schemeClr val="accent2">
                  <a:lumMod val="75000"/>
                </a:schemeClr>
              </a:solidFill>
              <a:effectLst>
                <a:innerShdw blurRad="69850" dist="43180" dir="5400000">
                  <a:srgbClr val="000000">
                    <a:alpha val="65000"/>
                  </a:srgbClr>
                </a:innerShdw>
              </a:effectLst>
              <a:cs typeface="PT Bold Heading" pitchFamily="2" charset="-78"/>
            </a:endParaRPr>
          </a:p>
        </p:txBody>
      </p:sp>
      <p:pic>
        <p:nvPicPr>
          <p:cNvPr id="7" name="Picture 2" descr="imag0040"/>
          <p:cNvPicPr>
            <a:picLocks noChangeAspect="1" noChangeArrowheads="1"/>
          </p:cNvPicPr>
          <p:nvPr/>
        </p:nvPicPr>
        <p:blipFill>
          <a:blip r:embed="rId4" cstate="print">
            <a:lum bright="10000"/>
          </a:blip>
          <a:srcRect/>
          <a:stretch>
            <a:fillRect/>
          </a:stretch>
        </p:blipFill>
        <p:spPr bwMode="auto">
          <a:xfrm>
            <a:off x="4929190" y="500042"/>
            <a:ext cx="873132" cy="1143009"/>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5" presetClass="entr" presetSubtype="0" fill="hold" grpId="0" nodeType="afterEffect">
                                  <p:stCondLst>
                                    <p:cond delay="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par>
                          <p:cTn id="16" fill="hold">
                            <p:stCondLst>
                              <p:cond delay="3200"/>
                            </p:stCondLst>
                            <p:childTnLst>
                              <p:par>
                                <p:cTn id="17" presetID="56" presetClass="entr" presetSubtype="0" fill="hold" grpId="0" nodeType="afterEffect">
                                  <p:stCondLst>
                                    <p:cond delay="0"/>
                                  </p:stCondLst>
                                  <p:iterate type="wd">
                                    <p:tmPct val="10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500" autoRev="1" fill="hold">
                                          <p:stCondLst>
                                            <p:cond delay="0"/>
                                          </p:stCondLst>
                                        </p:cTn>
                                        <p:tgtEl>
                                          <p:spTgt spid="6"/>
                                        </p:tgtEl>
                                        <p:attrNameLst>
                                          <p:attrName>ppt_w</p:attrName>
                                        </p:attrNameLst>
                                      </p:cBhvr>
                                    </p:anim>
                                    <p:anim by="(#ppt_w*0.50)" calcmode="lin" valueType="num">
                                      <p:cBhvr>
                                        <p:cTn id="20" dur="500" decel="50000" autoRev="1" fill="hold">
                                          <p:stCondLst>
                                            <p:cond delay="0"/>
                                          </p:stCondLst>
                                        </p:cTn>
                                        <p:tgtEl>
                                          <p:spTgt spid="6"/>
                                        </p:tgtEl>
                                        <p:attrNameLst>
                                          <p:attrName>ppt_x</p:attrName>
                                        </p:attrNameLst>
                                      </p:cBhvr>
                                    </p:anim>
                                    <p:anim from="(-#ppt_h/2)" to="(#ppt_y)" calcmode="lin" valueType="num">
                                      <p:cBhvr>
                                        <p:cTn id="21" dur="1000" fill="hold">
                                          <p:stCondLst>
                                            <p:cond delay="0"/>
                                          </p:stCondLst>
                                        </p:cTn>
                                        <p:tgtEl>
                                          <p:spTgt spid="6"/>
                                        </p:tgtEl>
                                        <p:attrNameLst>
                                          <p:attrName>ppt_y</p:attrName>
                                        </p:attrNameLst>
                                      </p:cBhvr>
                                    </p:anim>
                                    <p:animRot by="21600000">
                                      <p:cBhvr>
                                        <p:cTn id="22"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مستطيل 5"/>
          <p:cNvSpPr/>
          <p:nvPr/>
        </p:nvSpPr>
        <p:spPr>
          <a:xfrm>
            <a:off x="1714480" y="214290"/>
            <a:ext cx="6000793" cy="707886"/>
          </a:xfrm>
          <a:prstGeom prst="rect">
            <a:avLst/>
          </a:prstGeom>
          <a:noFill/>
        </p:spPr>
        <p:txBody>
          <a:bodyPr wrap="square" lIns="91440" tIns="45720" rIns="91440" bIns="45720">
            <a:spAutoFit/>
          </a:bodyPr>
          <a:lstStyle/>
          <a:p>
            <a:pPr algn="ctr"/>
            <a:r>
              <a:rPr kumimoji="0" lang="ar-SA" sz="4000" i="0" u="none" strike="noStrike" kern="1200" normalizeH="0" baseline="0" noProof="0" dirty="0" smtClean="0">
                <a:solidFill>
                  <a:schemeClr val="accent4">
                    <a:lumMod val="75000"/>
                  </a:schemeClr>
                </a:solidFill>
                <a:uLnTx/>
                <a:uFillTx/>
                <a:latin typeface="+mj-lt"/>
                <a:ea typeface="+mj-ea"/>
                <a:cs typeface="PT Bold Heading" pitchFamily="2" charset="-78"/>
              </a:rPr>
              <a:t>تحويل</a:t>
            </a:r>
            <a:r>
              <a:rPr kumimoji="0" lang="ar-SA" sz="4000" i="0" u="none" strike="noStrike" kern="1200" normalizeH="0" noProof="0" dirty="0" smtClean="0">
                <a:solidFill>
                  <a:schemeClr val="accent4">
                    <a:lumMod val="75000"/>
                  </a:schemeClr>
                </a:solidFill>
                <a:uLnTx/>
                <a:uFillTx/>
                <a:latin typeface="+mj-lt"/>
                <a:ea typeface="+mj-ea"/>
                <a:cs typeface="PT Bold Heading" pitchFamily="2" charset="-78"/>
              </a:rPr>
              <a:t> الطاقة الكهربائية</a:t>
            </a:r>
            <a:endParaRPr lang="ar-SA" sz="4000" dirty="0">
              <a:solidFill>
                <a:schemeClr val="accent4">
                  <a:lumMod val="75000"/>
                </a:schemeClr>
              </a:solidFill>
              <a:cs typeface="PT Bold Heading" pitchFamily="2" charset="-78"/>
            </a:endParaRPr>
          </a:p>
        </p:txBody>
      </p:sp>
      <p:sp>
        <p:nvSpPr>
          <p:cNvPr id="10" name="مستطيل 9"/>
          <p:cNvSpPr/>
          <p:nvPr/>
        </p:nvSpPr>
        <p:spPr>
          <a:xfrm>
            <a:off x="642942" y="1071546"/>
            <a:ext cx="7858148" cy="400110"/>
          </a:xfrm>
          <a:prstGeom prst="rect">
            <a:avLst/>
          </a:prstGeom>
        </p:spPr>
        <p:txBody>
          <a:bodyPr wrap="square">
            <a:spAutoFit/>
          </a:bodyPr>
          <a:lstStyle/>
          <a:p>
            <a:pPr lvl="0" algn="justLow">
              <a:spcBef>
                <a:spcPct val="0"/>
              </a:spcBef>
              <a:defRPr/>
            </a:pPr>
            <a:r>
              <a:rPr lang="ar-SA" sz="2000" dirty="0" smtClean="0">
                <a:solidFill>
                  <a:schemeClr val="accent2">
                    <a:lumMod val="75000"/>
                  </a:schemeClr>
                </a:solidFill>
                <a:cs typeface="PT Bold Heading" pitchFamily="2" charset="-78"/>
              </a:rPr>
              <a:t>تتحول طاقة الوضع التي تفقدها الشحنات المتحركة إلى أشكال أخرى للطاقة . مثل :</a:t>
            </a:r>
            <a:endParaRPr lang="ar-SA" sz="2000" dirty="0">
              <a:solidFill>
                <a:schemeClr val="accent2">
                  <a:lumMod val="75000"/>
                </a:schemeClr>
              </a:solidFill>
              <a:cs typeface="PT Bold Heading" pitchFamily="2" charset="-78"/>
            </a:endParaRPr>
          </a:p>
        </p:txBody>
      </p:sp>
      <p:sp>
        <p:nvSpPr>
          <p:cNvPr id="11" name="مربع نص 10"/>
          <p:cNvSpPr txBox="1"/>
          <p:nvPr/>
        </p:nvSpPr>
        <p:spPr>
          <a:xfrm>
            <a:off x="1643042" y="1571612"/>
            <a:ext cx="6786610" cy="1200329"/>
          </a:xfrm>
          <a:prstGeom prst="rect">
            <a:avLst/>
          </a:prstGeom>
          <a:noFill/>
        </p:spPr>
        <p:txBody>
          <a:bodyPr wrap="square" rtlCol="1">
            <a:spAutoFit/>
          </a:bodyPr>
          <a:lstStyle/>
          <a:p>
            <a:pPr lvl="0" algn="justLow">
              <a:spcBef>
                <a:spcPct val="0"/>
              </a:spcBef>
              <a:defRPr/>
            </a:pPr>
            <a:r>
              <a:rPr lang="ar-SA" sz="2400" dirty="0" smtClean="0">
                <a:solidFill>
                  <a:srgbClr val="0000FF"/>
                </a:solidFill>
                <a:cs typeface="PT Bold Heading" pitchFamily="2" charset="-78"/>
              </a:rPr>
              <a:t>(1) المحـرك : </a:t>
            </a:r>
            <a:r>
              <a:rPr lang="ar-SA" sz="2400" dirty="0" smtClean="0">
                <a:cs typeface="PT Bold Heading" pitchFamily="2" charset="-78"/>
              </a:rPr>
              <a:t>كهربائي - حركي</a:t>
            </a:r>
          </a:p>
          <a:p>
            <a:pPr algn="justLow">
              <a:spcBef>
                <a:spcPct val="0"/>
              </a:spcBef>
              <a:defRPr/>
            </a:pPr>
            <a:r>
              <a:rPr lang="ar-SA" sz="2400" dirty="0" smtClean="0">
                <a:solidFill>
                  <a:srgbClr val="0000FF"/>
                </a:solidFill>
                <a:cs typeface="PT Bold Heading" pitchFamily="2" charset="-78"/>
              </a:rPr>
              <a:t>(2) المصباح : </a:t>
            </a:r>
            <a:r>
              <a:rPr lang="ar-SA" sz="2400" dirty="0" smtClean="0">
                <a:cs typeface="PT Bold Heading" pitchFamily="2" charset="-78"/>
              </a:rPr>
              <a:t>كهربائي - ضوئي</a:t>
            </a:r>
          </a:p>
          <a:p>
            <a:pPr lvl="0" algn="justLow">
              <a:spcBef>
                <a:spcPct val="0"/>
              </a:spcBef>
              <a:defRPr/>
            </a:pPr>
            <a:r>
              <a:rPr lang="ar-SA" sz="2400" dirty="0" smtClean="0">
                <a:solidFill>
                  <a:srgbClr val="0000FF"/>
                </a:solidFill>
                <a:cs typeface="PT Bold Heading" pitchFamily="2" charset="-78"/>
              </a:rPr>
              <a:t>(3) المدفـأة : </a:t>
            </a:r>
            <a:r>
              <a:rPr lang="ar-SA" sz="2400" dirty="0" smtClean="0">
                <a:cs typeface="PT Bold Heading" pitchFamily="2" charset="-78"/>
              </a:rPr>
              <a:t>كهربائي - حراري</a:t>
            </a:r>
          </a:p>
        </p:txBody>
      </p:sp>
      <p:pic>
        <p:nvPicPr>
          <p:cNvPr id="12" name="Picture 2"/>
          <p:cNvPicPr>
            <a:picLocks noChangeAspect="1" noChangeArrowheads="1"/>
          </p:cNvPicPr>
          <p:nvPr/>
        </p:nvPicPr>
        <p:blipFill>
          <a:blip r:embed="rId3"/>
          <a:srcRect/>
          <a:stretch>
            <a:fillRect/>
          </a:stretch>
        </p:blipFill>
        <p:spPr bwMode="auto">
          <a:xfrm>
            <a:off x="714348" y="2928934"/>
            <a:ext cx="7686700" cy="3643338"/>
          </a:xfrm>
          <a:prstGeom prst="rect">
            <a:avLst/>
          </a:prstGeom>
          <a:noFill/>
          <a:ln w="9525">
            <a:noFill/>
            <a:miter lim="800000"/>
            <a:headEnd/>
            <a:tailEnd/>
          </a:ln>
          <a:effec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2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cTn>
                              </p:par>
                            </p:childTnLst>
                          </p:cTn>
                        </p:par>
                        <p:par>
                          <p:cTn id="26" fill="hold">
                            <p:stCondLst>
                              <p:cond delay="1500"/>
                            </p:stCondLst>
                            <p:childTnLst>
                              <p:par>
                                <p:cTn id="27" presetID="17" presetClass="entr" presetSubtype="10" fill="hold" grpId="0" nodeType="afterEffect">
                                  <p:stCondLst>
                                    <p:cond delay="0"/>
                                  </p:stCondLst>
                                  <p:iterate type="wd">
                                    <p:tmPct val="10000"/>
                                  </p:iterate>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strVal val="#ppt_h"/>
                                          </p:val>
                                        </p:tav>
                                        <p:tav tm="100000">
                                          <p:val>
                                            <p:strVal val="#ppt_h"/>
                                          </p:val>
                                        </p:tav>
                                      </p:tavLst>
                                    </p:anim>
                                  </p:childTnLst>
                                </p:cTn>
                              </p:par>
                            </p:childTnLst>
                          </p:cTn>
                        </p:par>
                        <p:par>
                          <p:cTn id="31" fill="hold">
                            <p:stCondLst>
                              <p:cond delay="3150"/>
                            </p:stCondLst>
                            <p:childTnLst>
                              <p:par>
                                <p:cTn id="32" presetID="24"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to="" calcmode="lin" valueType="num">
                                      <p:cBhvr>
                                        <p:cTn id="34"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وليد الطاقة الكهربائية من الطاقة الحرارية. wael sabry.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5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8433" name="Picture 1" descr="7"/>
          <p:cNvPicPr>
            <a:picLocks noChangeAspect="1" noChangeArrowheads="1"/>
          </p:cNvPicPr>
          <p:nvPr/>
        </p:nvPicPr>
        <p:blipFill>
          <a:blip r:embed="rId3">
            <a:clrChange>
              <a:clrFrom>
                <a:srgbClr val="FFFFFF"/>
              </a:clrFrom>
              <a:clrTo>
                <a:srgbClr val="FFFFFF">
                  <a:alpha val="0"/>
                </a:srgbClr>
              </a:clrTo>
            </a:clrChange>
            <a:lum bright="-20000"/>
          </a:blip>
          <a:srcRect t="5236"/>
          <a:stretch>
            <a:fillRect/>
          </a:stretch>
        </p:blipFill>
        <p:spPr bwMode="auto">
          <a:xfrm>
            <a:off x="1571604" y="1171560"/>
            <a:ext cx="2828061" cy="2500330"/>
          </a:xfrm>
          <a:prstGeom prst="rect">
            <a:avLst/>
          </a:prstGeom>
          <a:noFill/>
          <a:ln w="9525">
            <a:noFill/>
            <a:miter lim="800000"/>
            <a:headEnd/>
            <a:tailEnd/>
          </a:ln>
        </p:spPr>
      </p:pic>
      <p:sp>
        <p:nvSpPr>
          <p:cNvPr id="6" name="مستطيل 5"/>
          <p:cNvSpPr/>
          <p:nvPr/>
        </p:nvSpPr>
        <p:spPr>
          <a:xfrm>
            <a:off x="4786314" y="1857364"/>
            <a:ext cx="2555508" cy="1754326"/>
          </a:xfrm>
          <a:prstGeom prst="rect">
            <a:avLst/>
          </a:prstGeom>
        </p:spPr>
        <p:txBody>
          <a:bodyPr wrap="none">
            <a:spAutoFit/>
          </a:bodyPr>
          <a:lstStyle/>
          <a:p>
            <a:pPr algn="ctr"/>
            <a:r>
              <a:rPr lang="ar-SA" sz="5400" dirty="0" smtClean="0">
                <a:ln w="3175">
                  <a:solidFill>
                    <a:sysClr val="windowText" lastClr="000000"/>
                  </a:solidFill>
                </a:ln>
                <a:solidFill>
                  <a:srgbClr val="00B050"/>
                </a:solidFill>
                <a:cs typeface="PT Bold Heading" pitchFamily="2" charset="-78"/>
              </a:rPr>
              <a:t>حفــظ </a:t>
            </a:r>
          </a:p>
          <a:p>
            <a:pPr algn="ctr"/>
            <a:r>
              <a:rPr lang="ar-SA" sz="5400" dirty="0" smtClean="0">
                <a:ln w="3175">
                  <a:solidFill>
                    <a:sysClr val="windowText" lastClr="000000"/>
                  </a:solidFill>
                </a:ln>
                <a:solidFill>
                  <a:srgbClr val="00B050"/>
                </a:solidFill>
                <a:cs typeface="PT Bold Heading" pitchFamily="2" charset="-78"/>
              </a:rPr>
              <a:t>الشحنــة </a:t>
            </a:r>
            <a:endParaRPr lang="ar-SA" sz="5400" dirty="0">
              <a:ln w="3175">
                <a:solidFill>
                  <a:sysClr val="windowText" lastClr="000000"/>
                </a:solidFill>
              </a:ln>
              <a:solidFill>
                <a:srgbClr val="00B050"/>
              </a:solidFill>
              <a:cs typeface="PT Bold Heading" pitchFamily="2" charset="-78"/>
            </a:endParaRPr>
          </a:p>
        </p:txBody>
      </p:sp>
      <p:sp>
        <p:nvSpPr>
          <p:cNvPr id="7" name="مستطيل 6"/>
          <p:cNvSpPr/>
          <p:nvPr/>
        </p:nvSpPr>
        <p:spPr>
          <a:xfrm>
            <a:off x="642910" y="3929066"/>
            <a:ext cx="6072198" cy="1707775"/>
          </a:xfrm>
          <a:prstGeom prst="rect">
            <a:avLst/>
          </a:prstGeom>
        </p:spPr>
        <p:txBody>
          <a:bodyPr wrap="square">
            <a:spAutoFit/>
          </a:bodyPr>
          <a:lstStyle/>
          <a:p>
            <a:pPr algn="justLow">
              <a:lnSpc>
                <a:spcPct val="150000"/>
              </a:lnSpc>
            </a:pPr>
            <a:r>
              <a:rPr lang="ar-SA" sz="2400" dirty="0" smtClean="0">
                <a:ln w="50800"/>
                <a:cs typeface="PT Bold Heading" pitchFamily="2" charset="-78"/>
              </a:rPr>
              <a:t>الشحنات لا تفنى ولا تستحدث، ولكن يمكن فصلها؛ لذا فإن الكمية الكلية للشحنة -عدد الإلكترونات السالبة والأيونات الموجبة - في الدائرة لا تتغير..</a:t>
            </a:r>
            <a:endParaRPr lang="ar-SA" sz="2400" dirty="0">
              <a:cs typeface="PT Bold Heading" pitchFamily="2" charset="-78"/>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nodeType="afterEffect">
                                  <p:stCondLst>
                                    <p:cond delay="0"/>
                                  </p:stCondLst>
                                  <p:childTnLst>
                                    <p:set>
                                      <p:cBhvr>
                                        <p:cTn id="15" dur="1" fill="hold">
                                          <p:stCondLst>
                                            <p:cond delay="0"/>
                                          </p:stCondLst>
                                        </p:cTn>
                                        <p:tgtEl>
                                          <p:spTgt spid="18433"/>
                                        </p:tgtEl>
                                        <p:attrNameLst>
                                          <p:attrName>style.visibility</p:attrName>
                                        </p:attrNameLst>
                                      </p:cBhvr>
                                      <p:to>
                                        <p:strVal val="visible"/>
                                      </p:to>
                                    </p:set>
                                    <p:anim calcmode="lin" valueType="num">
                                      <p:cBhvr>
                                        <p:cTn id="16" dur="1000" fill="hold"/>
                                        <p:tgtEl>
                                          <p:spTgt spid="18433"/>
                                        </p:tgtEl>
                                        <p:attrNameLst>
                                          <p:attrName>ppt_w</p:attrName>
                                        </p:attrNameLst>
                                      </p:cBhvr>
                                      <p:tavLst>
                                        <p:tav tm="0">
                                          <p:val>
                                            <p:strVal val="#ppt_w+.3"/>
                                          </p:val>
                                        </p:tav>
                                        <p:tav tm="100000">
                                          <p:val>
                                            <p:strVal val="#ppt_w"/>
                                          </p:val>
                                        </p:tav>
                                      </p:tavLst>
                                    </p:anim>
                                    <p:anim calcmode="lin" valueType="num">
                                      <p:cBhvr>
                                        <p:cTn id="17" dur="1000" fill="hold"/>
                                        <p:tgtEl>
                                          <p:spTgt spid="18433"/>
                                        </p:tgtEl>
                                        <p:attrNameLst>
                                          <p:attrName>ppt_h</p:attrName>
                                        </p:attrNameLst>
                                      </p:cBhvr>
                                      <p:tavLst>
                                        <p:tav tm="0">
                                          <p:val>
                                            <p:strVal val="#ppt_h"/>
                                          </p:val>
                                        </p:tav>
                                        <p:tav tm="100000">
                                          <p:val>
                                            <p:strVal val="#ppt_h"/>
                                          </p:val>
                                        </p:tav>
                                      </p:tavLst>
                                    </p:anim>
                                    <p:animEffect transition="in" filter="fade">
                                      <p:cBhvr>
                                        <p:cTn id="18" dur="1000"/>
                                        <p:tgtEl>
                                          <p:spTgt spid="18433"/>
                                        </p:tgtEl>
                                      </p:cBhvr>
                                    </p:animEffect>
                                  </p:childTnLst>
                                </p:cTn>
                              </p:par>
                            </p:childTnLst>
                          </p:cTn>
                        </p:par>
                        <p:par>
                          <p:cTn id="19" fill="hold">
                            <p:stCondLst>
                              <p:cond delay="2000"/>
                            </p:stCondLst>
                            <p:childTnLst>
                              <p:par>
                                <p:cTn id="20" presetID="29" presetClass="entr" presetSubtype="0" fill="hold" grpId="0" nodeType="afterEffect">
                                  <p:stCondLst>
                                    <p:cond delay="0"/>
                                  </p:stCondLst>
                                  <p:iterate type="wd">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5500694" y="1428736"/>
            <a:ext cx="2318506" cy="785818"/>
          </a:xfrm>
          <a:prstGeom prst="rect">
            <a:avLst/>
          </a:prstGeom>
        </p:spPr>
        <p:txBody>
          <a:bodyPr vert="horz" lIns="45720" rIns="45720" anchor="ctr">
            <a:no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ar-SA" sz="3200" i="0" u="none" strike="noStrike" kern="1200" normalizeH="0" baseline="0" noProof="0" dirty="0" smtClean="0">
                <a:solidFill>
                  <a:schemeClr val="accent4">
                    <a:lumMod val="75000"/>
                  </a:schemeClr>
                </a:solidFill>
                <a:uLnTx/>
                <a:uFillTx/>
                <a:latin typeface="+mj-lt"/>
                <a:ea typeface="+mj-ea"/>
                <a:cs typeface="PT Bold Heading" pitchFamily="2" charset="-78"/>
              </a:rPr>
              <a:t>القدرة (</a:t>
            </a:r>
            <a:r>
              <a:rPr kumimoji="0" lang="en-US" sz="3200" i="0" u="none" strike="noStrike" kern="1200" normalizeH="0" baseline="0" noProof="0" dirty="0" smtClean="0">
                <a:solidFill>
                  <a:schemeClr val="accent4">
                    <a:lumMod val="75000"/>
                  </a:schemeClr>
                </a:solidFill>
                <a:uLnTx/>
                <a:uFillTx/>
                <a:latin typeface="+mj-lt"/>
                <a:ea typeface="+mj-ea"/>
                <a:cs typeface="PT Bold Heading" pitchFamily="2" charset="-78"/>
              </a:rPr>
              <a:t>P</a:t>
            </a:r>
            <a:r>
              <a:rPr kumimoji="0" lang="ar-SA" sz="3200" i="0" u="none" strike="noStrike" kern="1200" normalizeH="0" baseline="0" noProof="0" dirty="0" smtClean="0">
                <a:solidFill>
                  <a:schemeClr val="accent4">
                    <a:lumMod val="75000"/>
                  </a:schemeClr>
                </a:solidFill>
                <a:uLnTx/>
                <a:uFillTx/>
                <a:latin typeface="+mj-lt"/>
                <a:ea typeface="+mj-ea"/>
                <a:cs typeface="PT Bold Heading" pitchFamily="2" charset="-78"/>
              </a:rPr>
              <a:t>) :</a:t>
            </a:r>
            <a:endParaRPr kumimoji="0" lang="ar-SA" sz="3200" i="0" u="none" strike="noStrike" kern="1200" normalizeH="0" baseline="0" noProof="0" dirty="0">
              <a:solidFill>
                <a:schemeClr val="accent4">
                  <a:lumMod val="75000"/>
                </a:schemeClr>
              </a:solidFill>
              <a:uLnTx/>
              <a:uFillTx/>
              <a:latin typeface="+mj-lt"/>
              <a:ea typeface="+mj-ea"/>
              <a:cs typeface="PT Bold Heading" pitchFamily="2" charset="-78"/>
            </a:endParaRPr>
          </a:p>
        </p:txBody>
      </p:sp>
      <p:sp>
        <p:nvSpPr>
          <p:cNvPr id="6" name="مستطيل 5"/>
          <p:cNvSpPr/>
          <p:nvPr/>
        </p:nvSpPr>
        <p:spPr>
          <a:xfrm>
            <a:off x="3071802" y="857232"/>
            <a:ext cx="3786214" cy="646331"/>
          </a:xfrm>
          <a:prstGeom prst="rect">
            <a:avLst/>
          </a:prstGeom>
          <a:noFill/>
        </p:spPr>
        <p:txBody>
          <a:bodyPr wrap="square" lIns="91440" tIns="45720" rIns="91440" bIns="45720">
            <a:spAutoFit/>
          </a:bodyPr>
          <a:lstStyle/>
          <a:p>
            <a:pPr algn="ctr"/>
            <a:r>
              <a:rPr kumimoji="0" lang="ar-SA" sz="3600" i="0" u="none" strike="noStrike" kern="1200" normalizeH="0" baseline="0" noProof="0" dirty="0" smtClean="0">
                <a:solidFill>
                  <a:schemeClr val="accent2">
                    <a:lumMod val="75000"/>
                  </a:schemeClr>
                </a:solidFill>
                <a:uLnTx/>
                <a:uFillTx/>
                <a:latin typeface="+mj-lt"/>
                <a:ea typeface="+mj-ea"/>
                <a:cs typeface="PT Bold Heading" pitchFamily="2" charset="-78"/>
              </a:rPr>
              <a:t>المعـــــدل</a:t>
            </a:r>
            <a:endParaRPr lang="ar-SA" sz="3600" dirty="0">
              <a:solidFill>
                <a:schemeClr val="accent2">
                  <a:lumMod val="75000"/>
                </a:schemeClr>
              </a:solidFill>
              <a:cs typeface="PT Bold Heading" pitchFamily="2" charset="-78"/>
            </a:endParaRPr>
          </a:p>
        </p:txBody>
      </p:sp>
      <p:sp>
        <p:nvSpPr>
          <p:cNvPr id="8" name="عنوان 1"/>
          <p:cNvSpPr txBox="1">
            <a:spLocks/>
          </p:cNvSpPr>
          <p:nvPr/>
        </p:nvSpPr>
        <p:spPr>
          <a:xfrm>
            <a:off x="2428860" y="1985948"/>
            <a:ext cx="6000760"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800" i="0" u="none" strike="noStrike" kern="1200" normalizeH="0" baseline="0" noProof="0" dirty="0" smtClean="0">
                <a:uLnTx/>
                <a:uFillTx/>
                <a:latin typeface="+mj-lt"/>
                <a:ea typeface="+mj-ea"/>
                <a:cs typeface="PT Bold Heading" pitchFamily="2" charset="-78"/>
              </a:rPr>
              <a:t>المعدل الزمني لتحول الطاقة</a:t>
            </a: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800" i="0" u="none" strike="noStrike" kern="1200" normalizeH="0" baseline="0" noProof="0" dirty="0" smtClean="0">
                <a:uLnTx/>
                <a:uFillTx/>
                <a:latin typeface="+mj-lt"/>
                <a:ea typeface="+mj-ea"/>
                <a:cs typeface="PT Bold Heading" pitchFamily="2" charset="-78"/>
              </a:rPr>
              <a:t>وتقاس بوحدة الواط (</a:t>
            </a:r>
            <a:r>
              <a:rPr kumimoji="0" lang="en-US" sz="2800" i="0" u="none" strike="noStrike" kern="1200" normalizeH="0" baseline="0" noProof="0" dirty="0" smtClean="0">
                <a:uLnTx/>
                <a:uFillTx/>
                <a:latin typeface="+mj-lt"/>
                <a:ea typeface="+mj-ea"/>
                <a:cs typeface="PT Bold Heading" pitchFamily="2" charset="-78"/>
              </a:rPr>
              <a:t>W</a:t>
            </a:r>
            <a:r>
              <a:rPr kumimoji="0" lang="ar-SA" sz="2800" i="0" u="none" strike="noStrike" kern="1200" normalizeH="0" baseline="0" noProof="0" dirty="0" smtClean="0">
                <a:uLnTx/>
                <a:uFillTx/>
                <a:latin typeface="+mj-lt"/>
                <a:ea typeface="+mj-ea"/>
                <a:cs typeface="PT Bold Heading" pitchFamily="2" charset="-78"/>
              </a:rPr>
              <a:t>)</a:t>
            </a:r>
            <a:endParaRPr kumimoji="0" lang="ar-SA" sz="2800" i="0" u="none" strike="noStrike" kern="1200" normalizeH="0" baseline="0" noProof="0" dirty="0">
              <a:uLnTx/>
              <a:uFillTx/>
              <a:latin typeface="+mj-lt"/>
              <a:ea typeface="+mj-ea"/>
              <a:cs typeface="PT Bold Heading" pitchFamily="2" charset="-78"/>
            </a:endParaRPr>
          </a:p>
        </p:txBody>
      </p:sp>
      <p:sp>
        <p:nvSpPr>
          <p:cNvPr id="9" name="عنوان 1"/>
          <p:cNvSpPr txBox="1">
            <a:spLocks/>
          </p:cNvSpPr>
          <p:nvPr/>
        </p:nvSpPr>
        <p:spPr>
          <a:xfrm>
            <a:off x="5500758" y="3286124"/>
            <a:ext cx="3318670" cy="785818"/>
          </a:xfrm>
          <a:prstGeom prst="rect">
            <a:avLst/>
          </a:prstGeom>
        </p:spPr>
        <p:txBody>
          <a:bodyPr vert="horz" lIns="45720" rIns="45720" anchor="ctr">
            <a:noAutofit/>
          </a:bodyPr>
          <a:lstStyle/>
          <a:p>
            <a:pPr>
              <a:spcBef>
                <a:spcPct val="0"/>
              </a:spcBef>
              <a:defRPr/>
            </a:pPr>
            <a:r>
              <a:rPr lang="ar-SA" sz="3200" dirty="0" smtClean="0">
                <a:solidFill>
                  <a:schemeClr val="accent4">
                    <a:lumMod val="75000"/>
                  </a:schemeClr>
                </a:solidFill>
                <a:latin typeface="+mj-lt"/>
                <a:ea typeface="+mj-ea"/>
                <a:cs typeface="PT Bold Heading" pitchFamily="2" charset="-78"/>
              </a:rPr>
              <a:t>التيار الكهربائي (</a:t>
            </a:r>
            <a:r>
              <a:rPr lang="en-US" sz="3200" dirty="0" smtClean="0">
                <a:solidFill>
                  <a:schemeClr val="accent4">
                    <a:lumMod val="75000"/>
                  </a:schemeClr>
                </a:solidFill>
                <a:latin typeface="+mj-lt"/>
                <a:ea typeface="+mj-ea"/>
                <a:cs typeface="PT Bold Heading" pitchFamily="2" charset="-78"/>
              </a:rPr>
              <a:t>I</a:t>
            </a:r>
            <a:r>
              <a:rPr lang="ar-SA" sz="3200" dirty="0" smtClean="0">
                <a:solidFill>
                  <a:schemeClr val="accent4">
                    <a:lumMod val="75000"/>
                  </a:schemeClr>
                </a:solidFill>
                <a:latin typeface="+mj-lt"/>
                <a:ea typeface="+mj-ea"/>
                <a:cs typeface="PT Bold Heading" pitchFamily="2" charset="-78"/>
              </a:rPr>
              <a:t>) :</a:t>
            </a:r>
            <a:endParaRPr lang="ar-SA" sz="3200" dirty="0">
              <a:solidFill>
                <a:schemeClr val="accent4">
                  <a:lumMod val="75000"/>
                </a:schemeClr>
              </a:solidFill>
              <a:latin typeface="+mj-lt"/>
              <a:ea typeface="+mj-ea"/>
              <a:cs typeface="PT Bold Heading" pitchFamily="2" charset="-78"/>
            </a:endParaRPr>
          </a:p>
        </p:txBody>
      </p:sp>
      <p:sp>
        <p:nvSpPr>
          <p:cNvPr id="7" name="عنوان 1"/>
          <p:cNvSpPr txBox="1">
            <a:spLocks/>
          </p:cNvSpPr>
          <p:nvPr/>
        </p:nvSpPr>
        <p:spPr>
          <a:xfrm>
            <a:off x="1785982" y="3871912"/>
            <a:ext cx="7286612"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800" i="0" u="none" strike="noStrike" kern="1200" normalizeH="0" baseline="0" noProof="0" dirty="0" smtClean="0">
                <a:uLnTx/>
                <a:uFillTx/>
                <a:latin typeface="+mj-lt"/>
                <a:ea typeface="+mj-ea"/>
                <a:cs typeface="PT Bold Heading" pitchFamily="2" charset="-78"/>
              </a:rPr>
              <a:t>المعدل الزمني لتدفق الشحنة الكهربائية </a:t>
            </a:r>
            <a:r>
              <a:rPr kumimoji="0" lang="en-US" sz="2800" i="0" u="none" strike="noStrike" kern="1200" normalizeH="0" baseline="0" noProof="0" dirty="0" smtClean="0">
                <a:uLnTx/>
                <a:uFillTx/>
                <a:latin typeface="+mj-lt"/>
                <a:ea typeface="+mj-ea"/>
                <a:cs typeface="PT Bold Heading" pitchFamily="2" charset="-78"/>
              </a:rPr>
              <a:t>q/t</a:t>
            </a:r>
            <a:endParaRPr lang="en-US" sz="2800" dirty="0" smtClean="0">
              <a:latin typeface="+mj-lt"/>
              <a:ea typeface="+mj-ea"/>
              <a:cs typeface="PT Bold Heading" pitchFamily="2" charset="-78"/>
            </a:endParaRP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i="0" u="none" strike="noStrike" kern="1200" normalizeH="0" baseline="0" noProof="0" dirty="0" smtClean="0">
                <a:uLnTx/>
                <a:uFillTx/>
                <a:latin typeface="+mj-lt"/>
                <a:ea typeface="+mj-ea"/>
                <a:cs typeface="PT Bold Heading" pitchFamily="2" charset="-78"/>
              </a:rPr>
              <a:t>بوحدة الأمبير</a:t>
            </a:r>
            <a:r>
              <a:rPr kumimoji="0" lang="ar-SA" sz="3200" i="0" u="none" strike="noStrike" kern="1200" normalizeH="0" noProof="0" dirty="0" smtClean="0">
                <a:uLnTx/>
                <a:uFillTx/>
                <a:latin typeface="+mj-lt"/>
                <a:ea typeface="+mj-ea"/>
                <a:cs typeface="PT Bold Heading" pitchFamily="2" charset="-78"/>
              </a:rPr>
              <a:t> (</a:t>
            </a:r>
            <a:r>
              <a:rPr kumimoji="0" lang="en-US" sz="3200" i="0" u="none" strike="noStrike" kern="1200" normalizeH="0" noProof="0" dirty="0" smtClean="0">
                <a:uLnTx/>
                <a:uFillTx/>
                <a:latin typeface="+mj-lt"/>
                <a:ea typeface="+mj-ea"/>
                <a:cs typeface="PT Bold Heading" pitchFamily="2" charset="-78"/>
              </a:rPr>
              <a:t>A</a:t>
            </a:r>
            <a:r>
              <a:rPr kumimoji="0" lang="ar-SA" sz="3200" i="0" u="none" strike="noStrike" kern="1200" normalizeH="0" noProof="0" dirty="0" smtClean="0">
                <a:uLnTx/>
                <a:uFillTx/>
                <a:latin typeface="+mj-lt"/>
                <a:ea typeface="+mj-ea"/>
                <a:cs typeface="PT Bold Heading" pitchFamily="2" charset="-78"/>
              </a:rPr>
              <a:t>)</a:t>
            </a:r>
            <a:endParaRPr kumimoji="0" lang="ar-SA" sz="3200" i="0" u="none" strike="noStrike" kern="1200" normalizeH="0" baseline="0" noProof="0" dirty="0">
              <a:uLnTx/>
              <a:uFillTx/>
              <a:latin typeface="+mj-lt"/>
              <a:ea typeface="+mj-ea"/>
              <a:cs typeface="PT Bold Heading" pitchFamily="2" charset="-78"/>
            </a:endParaRPr>
          </a:p>
        </p:txBody>
      </p:sp>
      <p:sp>
        <p:nvSpPr>
          <p:cNvPr id="11" name="مربع نص 10"/>
          <p:cNvSpPr txBox="1"/>
          <p:nvPr/>
        </p:nvSpPr>
        <p:spPr>
          <a:xfrm>
            <a:off x="2143108" y="214290"/>
            <a:ext cx="5072098" cy="461665"/>
          </a:xfrm>
          <a:prstGeom prst="rect">
            <a:avLst/>
          </a:prstGeom>
          <a:noFill/>
        </p:spPr>
        <p:txBody>
          <a:bodyPr wrap="square" rtlCol="1">
            <a:spAutoFit/>
          </a:bodyPr>
          <a:lstStyle/>
          <a:p>
            <a:r>
              <a:rPr lang="ar-SA" sz="2400" dirty="0" smtClean="0">
                <a:solidFill>
                  <a:schemeClr val="accent2">
                    <a:lumMod val="50000"/>
                  </a:schemeClr>
                </a:solidFill>
                <a:cs typeface="PT Bold Heading" pitchFamily="2" charset="-78"/>
              </a:rPr>
              <a:t>معدل تدفق الشحنة ومعدل تحول الطاقة</a:t>
            </a:r>
            <a:endParaRPr lang="ar-SA" sz="2400" dirty="0">
              <a:solidFill>
                <a:schemeClr val="accent2">
                  <a:lumMod val="50000"/>
                </a:schemeClr>
              </a:solidFill>
              <a:cs typeface="PT Bold Heading" pitchFamily="2" charset="-78"/>
            </a:endParaRPr>
          </a:p>
        </p:txBody>
      </p:sp>
      <p:pic>
        <p:nvPicPr>
          <p:cNvPr id="15361" name="Picture 1" descr="almajal_kahrobai5b"/>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85786" y="571480"/>
            <a:ext cx="2571768" cy="1928826"/>
          </a:xfrm>
          <a:prstGeom prst="rect">
            <a:avLst/>
          </a:prstGeom>
          <a:noFill/>
          <a:ln w="9525">
            <a:noFill/>
            <a:miter lim="800000"/>
            <a:headEnd/>
            <a:tailEnd/>
          </a:ln>
        </p:spPr>
      </p:pic>
      <p:pic>
        <p:nvPicPr>
          <p:cNvPr id="15363" name="Picture 3" descr="Energy%20changes"/>
          <p:cNvPicPr>
            <a:picLocks noChangeAspect="1" noChangeArrowheads="1"/>
          </p:cNvPicPr>
          <p:nvPr/>
        </p:nvPicPr>
        <p:blipFill>
          <a:blip r:embed="rId4"/>
          <a:srcRect/>
          <a:stretch>
            <a:fillRect/>
          </a:stretch>
        </p:blipFill>
        <p:spPr bwMode="auto">
          <a:xfrm>
            <a:off x="2714612" y="5143512"/>
            <a:ext cx="6072198" cy="1714488"/>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6"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290">
                                          <p:stCondLst>
                                            <p:cond delay="0"/>
                                          </p:stCondLst>
                                        </p:cTn>
                                        <p:tgtEl>
                                          <p:spTgt spid="6"/>
                                        </p:tgtEl>
                                      </p:cBhvr>
                                    </p:animEffect>
                                    <p:anim calcmode="lin" valueType="num">
                                      <p:cBhvr>
                                        <p:cTn id="13"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8" dur="13">
                                          <p:stCondLst>
                                            <p:cond delay="325"/>
                                          </p:stCondLst>
                                        </p:cTn>
                                        <p:tgtEl>
                                          <p:spTgt spid="6"/>
                                        </p:tgtEl>
                                      </p:cBhvr>
                                      <p:to x="100000" y="60000"/>
                                    </p:animScale>
                                    <p:animScale>
                                      <p:cBhvr>
                                        <p:cTn id="19" dur="83" decel="50000">
                                          <p:stCondLst>
                                            <p:cond delay="338"/>
                                          </p:stCondLst>
                                        </p:cTn>
                                        <p:tgtEl>
                                          <p:spTgt spid="6"/>
                                        </p:tgtEl>
                                      </p:cBhvr>
                                      <p:to x="100000" y="100000"/>
                                    </p:animScale>
                                    <p:animScale>
                                      <p:cBhvr>
                                        <p:cTn id="20" dur="13">
                                          <p:stCondLst>
                                            <p:cond delay="656"/>
                                          </p:stCondLst>
                                        </p:cTn>
                                        <p:tgtEl>
                                          <p:spTgt spid="6"/>
                                        </p:tgtEl>
                                      </p:cBhvr>
                                      <p:to x="100000" y="80000"/>
                                    </p:animScale>
                                    <p:animScale>
                                      <p:cBhvr>
                                        <p:cTn id="21" dur="83" decel="50000">
                                          <p:stCondLst>
                                            <p:cond delay="669"/>
                                          </p:stCondLst>
                                        </p:cTn>
                                        <p:tgtEl>
                                          <p:spTgt spid="6"/>
                                        </p:tgtEl>
                                      </p:cBhvr>
                                      <p:to x="100000" y="100000"/>
                                    </p:animScale>
                                    <p:animScale>
                                      <p:cBhvr>
                                        <p:cTn id="22" dur="13">
                                          <p:stCondLst>
                                            <p:cond delay="821"/>
                                          </p:stCondLst>
                                        </p:cTn>
                                        <p:tgtEl>
                                          <p:spTgt spid="6"/>
                                        </p:tgtEl>
                                      </p:cBhvr>
                                      <p:to x="100000" y="90000"/>
                                    </p:animScale>
                                    <p:animScale>
                                      <p:cBhvr>
                                        <p:cTn id="23" dur="83" decel="50000">
                                          <p:stCondLst>
                                            <p:cond delay="834"/>
                                          </p:stCondLst>
                                        </p:cTn>
                                        <p:tgtEl>
                                          <p:spTgt spid="6"/>
                                        </p:tgtEl>
                                      </p:cBhvr>
                                      <p:to x="100000" y="100000"/>
                                    </p:animScale>
                                    <p:animScale>
                                      <p:cBhvr>
                                        <p:cTn id="24" dur="13">
                                          <p:stCondLst>
                                            <p:cond delay="904"/>
                                          </p:stCondLst>
                                        </p:cTn>
                                        <p:tgtEl>
                                          <p:spTgt spid="6"/>
                                        </p:tgtEl>
                                      </p:cBhvr>
                                      <p:to x="100000" y="95000"/>
                                    </p:animScale>
                                    <p:animScale>
                                      <p:cBhvr>
                                        <p:cTn id="25" dur="83" decel="50000">
                                          <p:stCondLst>
                                            <p:cond delay="917"/>
                                          </p:stCondLst>
                                        </p:cTn>
                                        <p:tgtEl>
                                          <p:spTgt spid="6"/>
                                        </p:tgtEl>
                                      </p:cBhvr>
                                      <p:to x="100000" y="100000"/>
                                    </p:animScale>
                                  </p:childTnLst>
                                </p:cTn>
                              </p:par>
                            </p:childTnLst>
                          </p:cTn>
                        </p:par>
                        <p:par>
                          <p:cTn id="26" fill="hold">
                            <p:stCondLst>
                              <p:cond delay="1500"/>
                            </p:stCondLst>
                            <p:childTnLst>
                              <p:par>
                                <p:cTn id="27" presetID="17" presetClass="entr" presetSubtype="10" fill="hold" nodeType="afterEffect">
                                  <p:stCondLst>
                                    <p:cond delay="0"/>
                                  </p:stCondLst>
                                  <p:childTnLst>
                                    <p:set>
                                      <p:cBhvr>
                                        <p:cTn id="28" dur="1" fill="hold">
                                          <p:stCondLst>
                                            <p:cond delay="0"/>
                                          </p:stCondLst>
                                        </p:cTn>
                                        <p:tgtEl>
                                          <p:spTgt spid="15361"/>
                                        </p:tgtEl>
                                        <p:attrNameLst>
                                          <p:attrName>style.visibility</p:attrName>
                                        </p:attrNameLst>
                                      </p:cBhvr>
                                      <p:to>
                                        <p:strVal val="visible"/>
                                      </p:to>
                                    </p:set>
                                    <p:anim calcmode="lin" valueType="num">
                                      <p:cBhvr>
                                        <p:cTn id="29" dur="500" fill="hold"/>
                                        <p:tgtEl>
                                          <p:spTgt spid="15361"/>
                                        </p:tgtEl>
                                        <p:attrNameLst>
                                          <p:attrName>ppt_w</p:attrName>
                                        </p:attrNameLst>
                                      </p:cBhvr>
                                      <p:tavLst>
                                        <p:tav tm="0">
                                          <p:val>
                                            <p:fltVal val="0"/>
                                          </p:val>
                                        </p:tav>
                                        <p:tav tm="100000">
                                          <p:val>
                                            <p:strVal val="#ppt_w"/>
                                          </p:val>
                                        </p:tav>
                                      </p:tavLst>
                                    </p:anim>
                                    <p:anim calcmode="lin" valueType="num">
                                      <p:cBhvr>
                                        <p:cTn id="30" dur="500" fill="hold"/>
                                        <p:tgtEl>
                                          <p:spTgt spid="15361"/>
                                        </p:tgtEl>
                                        <p:attrNameLst>
                                          <p:attrName>ppt_h</p:attrName>
                                        </p:attrNameLst>
                                      </p:cBhvr>
                                      <p:tavLst>
                                        <p:tav tm="0">
                                          <p:val>
                                            <p:strVal val="#ppt_h"/>
                                          </p:val>
                                        </p:tav>
                                        <p:tav tm="100000">
                                          <p:val>
                                            <p:strVal val="#ppt_h"/>
                                          </p:val>
                                        </p:tav>
                                      </p:tavLst>
                                    </p:anim>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par>
                          <p:cTn id="39" fill="hold">
                            <p:stCondLst>
                              <p:cond delay="3000"/>
                            </p:stCondLst>
                            <p:childTnLst>
                              <p:par>
                                <p:cTn id="40" presetID="55" presetClass="entr" presetSubtype="0" fill="hold" nodeType="afterEffect">
                                  <p:stCondLst>
                                    <p:cond delay="0"/>
                                  </p:stCondLst>
                                  <p:childTnLst>
                                    <p:set>
                                      <p:cBhvr>
                                        <p:cTn id="41" dur="1" fill="hold">
                                          <p:stCondLst>
                                            <p:cond delay="0"/>
                                          </p:stCondLst>
                                        </p:cTn>
                                        <p:tgtEl>
                                          <p:spTgt spid="15363"/>
                                        </p:tgtEl>
                                        <p:attrNameLst>
                                          <p:attrName>style.visibility</p:attrName>
                                        </p:attrNameLst>
                                      </p:cBhvr>
                                      <p:to>
                                        <p:strVal val="visible"/>
                                      </p:to>
                                    </p:set>
                                    <p:anim calcmode="lin" valueType="num">
                                      <p:cBhvr>
                                        <p:cTn id="42" dur="1000" fill="hold"/>
                                        <p:tgtEl>
                                          <p:spTgt spid="15363"/>
                                        </p:tgtEl>
                                        <p:attrNameLst>
                                          <p:attrName>ppt_w</p:attrName>
                                        </p:attrNameLst>
                                      </p:cBhvr>
                                      <p:tavLst>
                                        <p:tav tm="0">
                                          <p:val>
                                            <p:strVal val="#ppt_w*0.70"/>
                                          </p:val>
                                        </p:tav>
                                        <p:tav tm="100000">
                                          <p:val>
                                            <p:strVal val="#ppt_w"/>
                                          </p:val>
                                        </p:tav>
                                      </p:tavLst>
                                    </p:anim>
                                    <p:anim calcmode="lin" valueType="num">
                                      <p:cBhvr>
                                        <p:cTn id="43" dur="1000" fill="hold"/>
                                        <p:tgtEl>
                                          <p:spTgt spid="15363"/>
                                        </p:tgtEl>
                                        <p:attrNameLst>
                                          <p:attrName>ppt_h</p:attrName>
                                        </p:attrNameLst>
                                      </p:cBhvr>
                                      <p:tavLst>
                                        <p:tav tm="0">
                                          <p:val>
                                            <p:strVal val="#ppt_h"/>
                                          </p:val>
                                        </p:tav>
                                        <p:tav tm="100000">
                                          <p:val>
                                            <p:strVal val="#ppt_h"/>
                                          </p:val>
                                        </p:tav>
                                      </p:tavLst>
                                    </p:anim>
                                    <p:animEffect transition="in" filter="fade">
                                      <p:cBhvr>
                                        <p:cTn id="44" dur="1000"/>
                                        <p:tgtEl>
                                          <p:spTgt spid="15363"/>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3000364" y="1000108"/>
            <a:ext cx="4320480"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effectLst/>
                <a:uLnTx/>
                <a:uFillTx/>
                <a:latin typeface="+mj-lt"/>
                <a:ea typeface="+mj-ea"/>
                <a:cs typeface="+mj-cs"/>
              </a:rPr>
              <a:t>P = E/t</a:t>
            </a:r>
            <a:endParaRPr kumimoji="0" lang="ar-SA" sz="6000" b="1" i="0" u="none" strike="noStrike" kern="1200" cap="none" spc="0" normalizeH="0" baseline="0" noProof="0" dirty="0">
              <a:ln>
                <a:noFill/>
              </a:ln>
              <a:effectLst/>
              <a:uLnTx/>
              <a:uFillTx/>
              <a:latin typeface="+mj-lt"/>
              <a:ea typeface="+mj-ea"/>
              <a:cs typeface="+mj-cs"/>
            </a:endParaRPr>
          </a:p>
        </p:txBody>
      </p:sp>
      <p:sp>
        <p:nvSpPr>
          <p:cNvPr id="6" name="مستطيل 5"/>
          <p:cNvSpPr/>
          <p:nvPr/>
        </p:nvSpPr>
        <p:spPr>
          <a:xfrm>
            <a:off x="2714612" y="142852"/>
            <a:ext cx="4071966" cy="800219"/>
          </a:xfrm>
          <a:prstGeom prst="rect">
            <a:avLst/>
          </a:prstGeom>
          <a:noFill/>
        </p:spPr>
        <p:txBody>
          <a:bodyPr wrap="square" lIns="91440" tIns="45720" rIns="91440" bIns="45720">
            <a:spAutoFit/>
          </a:bodyPr>
          <a:lstStyle/>
          <a:p>
            <a:pPr algn="ctr"/>
            <a:r>
              <a:rPr kumimoji="0" lang="ar-SA" sz="4600" i="0" u="none" strike="noStrike" kern="1200" normalizeH="0" baseline="0" noProof="0" dirty="0" smtClean="0">
                <a:solidFill>
                  <a:schemeClr val="accent6">
                    <a:lumMod val="50000"/>
                  </a:schemeClr>
                </a:solidFill>
                <a:uLnTx/>
                <a:uFillTx/>
                <a:latin typeface="+mj-lt"/>
                <a:ea typeface="+mj-ea"/>
                <a:cs typeface="PT Bold Heading" pitchFamily="2" charset="-78"/>
              </a:rPr>
              <a:t>قوانيـــــن</a:t>
            </a:r>
            <a:endParaRPr lang="ar-SA" sz="4600" dirty="0">
              <a:solidFill>
                <a:schemeClr val="accent6">
                  <a:lumMod val="50000"/>
                </a:schemeClr>
              </a:solidFill>
              <a:cs typeface="PT Bold Heading" pitchFamily="2" charset="-78"/>
            </a:endParaRPr>
          </a:p>
        </p:txBody>
      </p:sp>
      <p:sp>
        <p:nvSpPr>
          <p:cNvPr id="8" name="عنوان 1"/>
          <p:cNvSpPr txBox="1">
            <a:spLocks/>
          </p:cNvSpPr>
          <p:nvPr/>
        </p:nvSpPr>
        <p:spPr>
          <a:xfrm>
            <a:off x="3000364" y="2467313"/>
            <a:ext cx="4320480"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6000" b="1" dirty="0" err="1" smtClean="0">
                <a:latin typeface="+mj-lt"/>
                <a:ea typeface="+mj-ea"/>
                <a:cs typeface="+mj-cs"/>
              </a:rPr>
              <a:t>E</a:t>
            </a:r>
            <a:r>
              <a:rPr lang="en-US" sz="6000" b="1" baseline="-25000" dirty="0" err="1" smtClean="0">
                <a:latin typeface="+mj-lt"/>
                <a:ea typeface="+mj-ea"/>
                <a:cs typeface="+mj-cs"/>
              </a:rPr>
              <a:t>e</a:t>
            </a:r>
            <a:r>
              <a:rPr lang="en-US" sz="6000" b="1" dirty="0" smtClean="0">
                <a:latin typeface="+mj-lt"/>
                <a:ea typeface="+mj-ea"/>
                <a:cs typeface="+mj-cs"/>
              </a:rPr>
              <a:t> = </a:t>
            </a:r>
            <a:r>
              <a:rPr lang="en-US" sz="6000" b="1" dirty="0" err="1" smtClean="0">
                <a:latin typeface="+mj-lt"/>
                <a:ea typeface="+mj-ea"/>
                <a:cs typeface="+mj-cs"/>
              </a:rPr>
              <a:t>qv</a:t>
            </a:r>
            <a:endParaRPr kumimoji="0" lang="ar-SA" sz="6000" b="1" i="0" u="none" strike="noStrike" kern="1200" cap="none" spc="0" normalizeH="0" baseline="0" noProof="0" dirty="0">
              <a:ln>
                <a:noFill/>
              </a:ln>
              <a:effectLst/>
              <a:uLnTx/>
              <a:uFillTx/>
              <a:latin typeface="+mj-lt"/>
              <a:ea typeface="+mj-ea"/>
              <a:cs typeface="+mj-cs"/>
            </a:endParaRPr>
          </a:p>
        </p:txBody>
      </p:sp>
      <p:sp>
        <p:nvSpPr>
          <p:cNvPr id="9" name="عنوان 1"/>
          <p:cNvSpPr txBox="1">
            <a:spLocks/>
          </p:cNvSpPr>
          <p:nvPr/>
        </p:nvSpPr>
        <p:spPr>
          <a:xfrm>
            <a:off x="3000364" y="3934518"/>
            <a:ext cx="4320480"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effectLst/>
                <a:uLnTx/>
                <a:uFillTx/>
                <a:latin typeface="+mj-lt"/>
                <a:ea typeface="+mj-ea"/>
                <a:cs typeface="+mj-cs"/>
              </a:rPr>
              <a:t>q = It</a:t>
            </a:r>
            <a:endParaRPr kumimoji="0" lang="ar-SA" sz="6000" b="1" i="0" u="none" strike="noStrike" kern="1200" cap="none" spc="0" normalizeH="0" baseline="0" noProof="0" dirty="0">
              <a:ln>
                <a:noFill/>
              </a:ln>
              <a:effectLst/>
              <a:uLnTx/>
              <a:uFillTx/>
              <a:latin typeface="+mj-lt"/>
              <a:ea typeface="+mj-ea"/>
              <a:cs typeface="+mj-cs"/>
            </a:endParaRPr>
          </a:p>
        </p:txBody>
      </p:sp>
      <p:sp>
        <p:nvSpPr>
          <p:cNvPr id="7" name="عنوان 1"/>
          <p:cNvSpPr txBox="1">
            <a:spLocks/>
          </p:cNvSpPr>
          <p:nvPr/>
        </p:nvSpPr>
        <p:spPr>
          <a:xfrm>
            <a:off x="3000364" y="5401724"/>
            <a:ext cx="4320480"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effectLst/>
                <a:uLnTx/>
                <a:uFillTx/>
                <a:latin typeface="+mj-lt"/>
                <a:ea typeface="+mj-ea"/>
                <a:cs typeface="+mj-cs"/>
              </a:rPr>
              <a:t>P = IV</a:t>
            </a:r>
            <a:endParaRPr kumimoji="0" lang="ar-SA" sz="6000" b="1" i="0" u="none" strike="noStrike" kern="1200" cap="none" spc="0" normalizeH="0" baseline="0" noProof="0" dirty="0">
              <a:ln>
                <a:noFill/>
              </a:ln>
              <a:effectLst/>
              <a:uLnTx/>
              <a:uFillTx/>
              <a:latin typeface="+mj-lt"/>
              <a:ea typeface="+mj-ea"/>
              <a:cs typeface="+mj-cs"/>
            </a:endParaRPr>
          </a:p>
        </p:txBody>
      </p:sp>
      <p:sp>
        <p:nvSpPr>
          <p:cNvPr id="10" name="عنوان 1"/>
          <p:cNvSpPr txBox="1">
            <a:spLocks/>
          </p:cNvSpPr>
          <p:nvPr/>
        </p:nvSpPr>
        <p:spPr>
          <a:xfrm>
            <a:off x="2273890" y="1352738"/>
            <a:ext cx="1655168" cy="57606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1600" b="1" dirty="0" smtClean="0">
                <a:latin typeface="+mj-lt"/>
                <a:ea typeface="+mj-ea"/>
                <a:cs typeface="+mj-cs"/>
              </a:rPr>
              <a:t>القدرة الكهربائية</a:t>
            </a: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1600" b="1" i="0" u="none" strike="noStrike" kern="1200" cap="none" spc="0" normalizeH="0" baseline="0" noProof="0" dirty="0" smtClean="0">
                <a:ln>
                  <a:noFill/>
                </a:ln>
                <a:effectLst/>
                <a:uLnTx/>
                <a:uFillTx/>
                <a:latin typeface="+mj-lt"/>
                <a:ea typeface="+mj-ea"/>
                <a:cs typeface="+mj-cs"/>
              </a:rPr>
              <a:t>(</a:t>
            </a:r>
            <a:r>
              <a:rPr kumimoji="0" lang="en-US" sz="1600" b="1" i="0" u="none" strike="noStrike" kern="1200" cap="none" spc="0" normalizeH="0" baseline="0" noProof="0" dirty="0" smtClean="0">
                <a:ln>
                  <a:noFill/>
                </a:ln>
                <a:effectLst/>
                <a:uLnTx/>
                <a:uFillTx/>
                <a:latin typeface="+mj-lt"/>
                <a:ea typeface="+mj-ea"/>
                <a:cs typeface="+mj-cs"/>
              </a:rPr>
              <a:t>W</a:t>
            </a:r>
            <a:r>
              <a:rPr kumimoji="0" lang="ar-SA" sz="1600" b="1" i="0" u="none" strike="noStrike" kern="1200" cap="none" spc="0" normalizeH="0" baseline="0" noProof="0" dirty="0" smtClean="0">
                <a:ln>
                  <a:noFill/>
                </a:ln>
                <a:effectLst/>
                <a:uLnTx/>
                <a:uFillTx/>
                <a:latin typeface="+mj-lt"/>
                <a:ea typeface="+mj-ea"/>
                <a:cs typeface="+mj-cs"/>
              </a:rPr>
              <a:t>)</a:t>
            </a:r>
            <a:endParaRPr kumimoji="0" lang="ar-SA" sz="1600" b="1" i="0" u="none" strike="noStrike" kern="1200" cap="none" spc="0" normalizeH="0" baseline="0" noProof="0" dirty="0">
              <a:ln>
                <a:noFill/>
              </a:ln>
              <a:effectLst/>
              <a:uLnTx/>
              <a:uFillTx/>
              <a:latin typeface="+mj-lt"/>
              <a:ea typeface="+mj-ea"/>
              <a:cs typeface="+mj-cs"/>
            </a:endParaRPr>
          </a:p>
        </p:txBody>
      </p:sp>
      <p:sp>
        <p:nvSpPr>
          <p:cNvPr id="11" name="عنوان 1"/>
          <p:cNvSpPr txBox="1">
            <a:spLocks/>
          </p:cNvSpPr>
          <p:nvPr/>
        </p:nvSpPr>
        <p:spPr>
          <a:xfrm>
            <a:off x="2214546" y="2857496"/>
            <a:ext cx="1655168" cy="57606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1600" b="1" dirty="0" smtClean="0">
                <a:latin typeface="+mj-lt"/>
                <a:ea typeface="+mj-ea"/>
                <a:cs typeface="+mj-cs"/>
              </a:rPr>
              <a:t>الطاقة الكهربائية</a:t>
            </a: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1600" b="1" i="0" u="none" strike="noStrike" kern="1200" cap="none" spc="0" normalizeH="0" baseline="0" noProof="0" dirty="0" smtClean="0">
                <a:ln>
                  <a:noFill/>
                </a:ln>
                <a:effectLst/>
                <a:uLnTx/>
                <a:uFillTx/>
                <a:latin typeface="+mj-lt"/>
                <a:ea typeface="+mj-ea"/>
                <a:cs typeface="+mj-cs"/>
              </a:rPr>
              <a:t>(</a:t>
            </a:r>
            <a:r>
              <a:rPr kumimoji="0" lang="en-US" sz="1600" b="1" i="0" u="none" strike="noStrike" kern="1200" cap="none" spc="0" normalizeH="0" baseline="0" noProof="0" dirty="0" smtClean="0">
                <a:ln>
                  <a:noFill/>
                </a:ln>
                <a:effectLst/>
                <a:uLnTx/>
                <a:uFillTx/>
                <a:latin typeface="+mj-lt"/>
                <a:ea typeface="+mj-ea"/>
                <a:cs typeface="+mj-cs"/>
              </a:rPr>
              <a:t>J</a:t>
            </a:r>
            <a:r>
              <a:rPr kumimoji="0" lang="ar-SA" sz="1600" b="1" i="0" u="none" strike="noStrike" kern="1200" cap="none" spc="0" normalizeH="0" baseline="0" noProof="0" dirty="0" smtClean="0">
                <a:ln>
                  <a:noFill/>
                </a:ln>
                <a:effectLst/>
                <a:uLnTx/>
                <a:uFillTx/>
                <a:latin typeface="+mj-lt"/>
                <a:ea typeface="+mj-ea"/>
                <a:cs typeface="+mj-cs"/>
              </a:rPr>
              <a:t>)</a:t>
            </a:r>
            <a:endParaRPr kumimoji="0" lang="ar-SA" sz="1600" b="1" i="0" u="none" strike="noStrike" kern="1200" cap="none" spc="0" normalizeH="0" baseline="0" noProof="0" dirty="0">
              <a:ln>
                <a:noFill/>
              </a:ln>
              <a:effectLst/>
              <a:uLnTx/>
              <a:uFillTx/>
              <a:latin typeface="+mj-lt"/>
              <a:ea typeface="+mj-ea"/>
              <a:cs typeface="+mj-cs"/>
            </a:endParaRPr>
          </a:p>
        </p:txBody>
      </p:sp>
      <p:sp>
        <p:nvSpPr>
          <p:cNvPr id="12" name="عنوان 1"/>
          <p:cNvSpPr txBox="1">
            <a:spLocks/>
          </p:cNvSpPr>
          <p:nvPr/>
        </p:nvSpPr>
        <p:spPr>
          <a:xfrm>
            <a:off x="2428860" y="4286256"/>
            <a:ext cx="1655168" cy="57606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1600" b="1" dirty="0" smtClean="0">
                <a:latin typeface="+mj-lt"/>
                <a:ea typeface="+mj-ea"/>
                <a:cs typeface="+mj-cs"/>
              </a:rPr>
              <a:t>الشحنة الكهربائية</a:t>
            </a: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1600" b="1" i="0" u="none" strike="noStrike" kern="1200" cap="none" spc="0" normalizeH="0" baseline="0" noProof="0" dirty="0" smtClean="0">
                <a:ln>
                  <a:noFill/>
                </a:ln>
                <a:effectLst/>
                <a:uLnTx/>
                <a:uFillTx/>
                <a:latin typeface="+mj-lt"/>
                <a:ea typeface="+mj-ea"/>
                <a:cs typeface="+mj-cs"/>
              </a:rPr>
              <a:t>(</a:t>
            </a:r>
            <a:r>
              <a:rPr kumimoji="0" lang="en-US" sz="1600" b="1" i="0" u="none" strike="noStrike" kern="1200" cap="none" spc="0" normalizeH="0" baseline="0" noProof="0" dirty="0" smtClean="0">
                <a:ln>
                  <a:noFill/>
                </a:ln>
                <a:effectLst/>
                <a:uLnTx/>
                <a:uFillTx/>
                <a:latin typeface="+mj-lt"/>
                <a:ea typeface="+mj-ea"/>
                <a:cs typeface="+mj-cs"/>
              </a:rPr>
              <a:t>C</a:t>
            </a:r>
            <a:r>
              <a:rPr kumimoji="0" lang="ar-SA" sz="1600" b="1" i="0" u="none" strike="noStrike" kern="1200" cap="none" spc="0" normalizeH="0" baseline="0" noProof="0" dirty="0" smtClean="0">
                <a:ln>
                  <a:noFill/>
                </a:ln>
                <a:effectLst/>
                <a:uLnTx/>
                <a:uFillTx/>
                <a:latin typeface="+mj-lt"/>
                <a:ea typeface="+mj-ea"/>
                <a:cs typeface="+mj-cs"/>
              </a:rPr>
              <a:t>)</a:t>
            </a:r>
            <a:endParaRPr kumimoji="0" lang="ar-SA" sz="1600" b="1" i="0" u="none" strike="noStrike" kern="1200" cap="none" spc="0" normalizeH="0" baseline="0" noProof="0" dirty="0">
              <a:ln>
                <a:noFill/>
              </a:ln>
              <a:effectLst/>
              <a:uLnTx/>
              <a:uFillTx/>
              <a:latin typeface="+mj-lt"/>
              <a:ea typeface="+mj-ea"/>
              <a:cs typeface="+mj-cs"/>
            </a:endParaRPr>
          </a:p>
        </p:txBody>
      </p:sp>
      <p:sp>
        <p:nvSpPr>
          <p:cNvPr id="16" name="عنوان 1"/>
          <p:cNvSpPr txBox="1">
            <a:spLocks/>
          </p:cNvSpPr>
          <p:nvPr/>
        </p:nvSpPr>
        <p:spPr>
          <a:xfrm>
            <a:off x="4427984" y="6357958"/>
            <a:ext cx="1655168" cy="332656"/>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1400" b="1" dirty="0" smtClean="0">
                <a:latin typeface="+mj-lt"/>
                <a:ea typeface="+mj-ea"/>
                <a:cs typeface="+mj-cs"/>
              </a:rPr>
              <a:t>التيار الكهربائي</a:t>
            </a:r>
            <a:r>
              <a:rPr kumimoji="0" lang="ar-SA" sz="1400" b="1" i="0" u="none" strike="noStrike" kern="1200" cap="none" spc="0" normalizeH="0" baseline="0" noProof="0" dirty="0" smtClean="0">
                <a:ln>
                  <a:noFill/>
                </a:ln>
                <a:effectLst/>
                <a:uLnTx/>
                <a:uFillTx/>
                <a:latin typeface="+mj-lt"/>
                <a:ea typeface="+mj-ea"/>
                <a:cs typeface="+mj-cs"/>
              </a:rPr>
              <a:t>(</a:t>
            </a:r>
            <a:r>
              <a:rPr kumimoji="0" lang="en-US" sz="1400" b="1" i="0" u="none" strike="noStrike" kern="1200" cap="none" spc="0" normalizeH="0" baseline="0" noProof="0" dirty="0" smtClean="0">
                <a:ln>
                  <a:noFill/>
                </a:ln>
                <a:effectLst/>
                <a:uLnTx/>
                <a:uFillTx/>
                <a:latin typeface="+mj-lt"/>
                <a:ea typeface="+mj-ea"/>
                <a:cs typeface="+mj-cs"/>
              </a:rPr>
              <a:t>A</a:t>
            </a:r>
            <a:r>
              <a:rPr kumimoji="0" lang="ar-SA" sz="1400" b="1" i="0" u="none" strike="noStrike" kern="1200" cap="none" spc="0" normalizeH="0" baseline="0" noProof="0" dirty="0" smtClean="0">
                <a:ln>
                  <a:noFill/>
                </a:ln>
                <a:effectLst/>
                <a:uLnTx/>
                <a:uFillTx/>
                <a:latin typeface="+mj-lt"/>
                <a:ea typeface="+mj-ea"/>
                <a:cs typeface="+mj-cs"/>
              </a:rPr>
              <a:t>)</a:t>
            </a:r>
            <a:endParaRPr kumimoji="0" lang="ar-SA" sz="1400" b="1" i="0" u="none" strike="noStrike" kern="1200" cap="none" spc="0" normalizeH="0" baseline="0" noProof="0" dirty="0">
              <a:ln>
                <a:noFill/>
              </a:ln>
              <a:effectLst/>
              <a:uLnTx/>
              <a:uFillTx/>
              <a:latin typeface="+mj-lt"/>
              <a:ea typeface="+mj-ea"/>
              <a:cs typeface="+mj-cs"/>
            </a:endParaRPr>
          </a:p>
        </p:txBody>
      </p:sp>
      <p:sp>
        <p:nvSpPr>
          <p:cNvPr id="17" name="عنوان 1"/>
          <p:cNvSpPr txBox="1">
            <a:spLocks/>
          </p:cNvSpPr>
          <p:nvPr/>
        </p:nvSpPr>
        <p:spPr>
          <a:xfrm>
            <a:off x="6286512" y="5715016"/>
            <a:ext cx="1655168" cy="57606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1400" b="1" dirty="0" smtClean="0">
                <a:latin typeface="+mj-lt"/>
                <a:ea typeface="+mj-ea"/>
                <a:cs typeface="+mj-cs"/>
              </a:rPr>
              <a:t>فرق الجهد الكهربائي</a:t>
            </a: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1400" b="1" i="0" u="none" strike="noStrike" kern="1200" cap="none" spc="0" normalizeH="0" baseline="0" noProof="0" dirty="0" smtClean="0">
                <a:ln>
                  <a:noFill/>
                </a:ln>
                <a:effectLst/>
                <a:uLnTx/>
                <a:uFillTx/>
                <a:latin typeface="+mj-lt"/>
                <a:ea typeface="+mj-ea"/>
                <a:cs typeface="+mj-cs"/>
              </a:rPr>
              <a:t>(</a:t>
            </a:r>
            <a:r>
              <a:rPr kumimoji="0" lang="en-US" sz="1400" b="1" i="0" u="none" strike="noStrike" kern="1200" cap="none" spc="0" normalizeH="0" baseline="0" noProof="0" dirty="0" smtClean="0">
                <a:ln>
                  <a:noFill/>
                </a:ln>
                <a:effectLst/>
                <a:uLnTx/>
                <a:uFillTx/>
                <a:latin typeface="+mj-lt"/>
                <a:ea typeface="+mj-ea"/>
                <a:cs typeface="+mj-cs"/>
              </a:rPr>
              <a:t>V</a:t>
            </a:r>
            <a:r>
              <a:rPr kumimoji="0" lang="ar-SA" sz="1400" b="1" i="0" u="none" strike="noStrike" kern="1200" cap="none" spc="0" normalizeH="0" baseline="0" noProof="0" dirty="0" smtClean="0">
                <a:ln>
                  <a:noFill/>
                </a:ln>
                <a:effectLst/>
                <a:uLnTx/>
                <a:uFillTx/>
                <a:latin typeface="+mj-lt"/>
                <a:ea typeface="+mj-ea"/>
                <a:cs typeface="+mj-cs"/>
              </a:rPr>
              <a:t>)</a:t>
            </a:r>
            <a:endParaRPr kumimoji="0" lang="ar-SA" sz="1400" b="1" i="0" u="none" strike="noStrike" kern="1200" cap="none" spc="0" normalizeH="0" baseline="0" noProof="0" dirty="0">
              <a:ln>
                <a:noFill/>
              </a:ln>
              <a:effectLst/>
              <a:uLnTx/>
              <a:uFillTx/>
              <a:latin typeface="+mj-lt"/>
              <a:ea typeface="+mj-ea"/>
              <a:cs typeface="+mj-cs"/>
            </a:endParaRPr>
          </a:p>
        </p:txBody>
      </p:sp>
      <p:sp>
        <p:nvSpPr>
          <p:cNvPr id="18" name="عنوان 1"/>
          <p:cNvSpPr txBox="1">
            <a:spLocks/>
          </p:cNvSpPr>
          <p:nvPr/>
        </p:nvSpPr>
        <p:spPr>
          <a:xfrm>
            <a:off x="5929322" y="4214818"/>
            <a:ext cx="2071702" cy="57606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1600" b="1" dirty="0" smtClean="0">
                <a:latin typeface="+mj-lt"/>
                <a:ea typeface="+mj-ea"/>
                <a:cs typeface="+mj-cs"/>
              </a:rPr>
              <a:t>زمن تدفق التيار </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sz="1600" b="1" dirty="0" smtClean="0">
                <a:latin typeface="+mj-lt"/>
                <a:ea typeface="+mj-ea"/>
                <a:cs typeface="+mj-cs"/>
              </a:rPr>
              <a:t>الكهربائي </a:t>
            </a:r>
            <a:r>
              <a:rPr kumimoji="0" lang="ar-SA" sz="1600" b="1" i="0" u="none" strike="noStrike" kern="1200" cap="none" spc="0" normalizeH="0" baseline="0" noProof="0" dirty="0" smtClean="0">
                <a:ln>
                  <a:noFill/>
                </a:ln>
                <a:effectLst/>
                <a:uLnTx/>
                <a:uFillTx/>
                <a:latin typeface="+mj-lt"/>
                <a:ea typeface="+mj-ea"/>
                <a:cs typeface="+mj-cs"/>
              </a:rPr>
              <a:t>(</a:t>
            </a:r>
            <a:r>
              <a:rPr kumimoji="0" lang="en-US" sz="1600" b="1" i="0" u="none" strike="noStrike" kern="1200" cap="none" spc="0" normalizeH="0" baseline="0" noProof="0" dirty="0" smtClean="0">
                <a:ln>
                  <a:noFill/>
                </a:ln>
                <a:effectLst/>
                <a:uLnTx/>
                <a:uFillTx/>
                <a:latin typeface="+mj-lt"/>
                <a:ea typeface="+mj-ea"/>
                <a:cs typeface="+mj-cs"/>
              </a:rPr>
              <a:t>S</a:t>
            </a:r>
            <a:r>
              <a:rPr kumimoji="0" lang="ar-SA" sz="1600" b="1" i="0" u="none" strike="noStrike" kern="1200" cap="none" spc="0" normalizeH="0" baseline="0" noProof="0" dirty="0" smtClean="0">
                <a:ln>
                  <a:noFill/>
                </a:ln>
                <a:effectLst/>
                <a:uLnTx/>
                <a:uFillTx/>
                <a:latin typeface="+mj-lt"/>
                <a:ea typeface="+mj-ea"/>
                <a:cs typeface="+mj-cs"/>
              </a:rPr>
              <a:t>)</a:t>
            </a:r>
            <a:endParaRPr kumimoji="0" lang="ar-SA" sz="1600" b="1" i="0" u="none" strike="noStrike" kern="1200" cap="none" spc="0" normalizeH="0" baseline="0" noProof="0" dirty="0">
              <a:ln>
                <a:noFill/>
              </a:ln>
              <a:effectLst/>
              <a:uLnTx/>
              <a:uFillTx/>
              <a:latin typeface="+mj-lt"/>
              <a:ea typeface="+mj-ea"/>
              <a:cs typeface="+mj-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7" grpId="0"/>
      <p:bldP spid="10" grpId="0"/>
      <p:bldP spid="11" grpId="0"/>
      <p:bldP spid="12"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ستطيل 1"/>
          <p:cNvSpPr/>
          <p:nvPr/>
        </p:nvSpPr>
        <p:spPr>
          <a:xfrm>
            <a:off x="5357818" y="142852"/>
            <a:ext cx="3520515" cy="461665"/>
          </a:xfrm>
          <a:prstGeom prst="rect">
            <a:avLst/>
          </a:prstGeom>
        </p:spPr>
        <p:txBody>
          <a:bodyPr wrap="none">
            <a:spAutoFit/>
          </a:bodyPr>
          <a:lstStyle/>
          <a:p>
            <a:pPr algn="ctr"/>
            <a:r>
              <a:rPr lang="ar-SA" sz="2400" dirty="0">
                <a:ln w="11430"/>
                <a:solidFill>
                  <a:srgbClr val="003300"/>
                </a:solidFill>
                <a:effectLst>
                  <a:outerShdw blurRad="50800" dist="39000" dir="5460000" algn="tl">
                    <a:srgbClr val="000000">
                      <a:alpha val="38000"/>
                    </a:srgbClr>
                  </a:outerShdw>
                </a:effectLst>
                <a:cs typeface="PT Bold Heading" pitchFamily="2" charset="-78"/>
              </a:rPr>
              <a:t>المقاومة الكهربائية وقانون </a:t>
            </a:r>
            <a:r>
              <a:rPr lang="ar-SA" sz="2400" dirty="0" err="1">
                <a:ln w="11430"/>
                <a:solidFill>
                  <a:srgbClr val="003300"/>
                </a:solidFill>
                <a:effectLst>
                  <a:outerShdw blurRad="50800" dist="39000" dir="5460000" algn="tl">
                    <a:srgbClr val="000000">
                      <a:alpha val="38000"/>
                    </a:srgbClr>
                  </a:outerShdw>
                </a:effectLst>
                <a:cs typeface="PT Bold Heading" pitchFamily="2" charset="-78"/>
              </a:rPr>
              <a:t>أوم</a:t>
            </a:r>
            <a:endParaRPr lang="ar-SA" sz="2400" cap="none" spc="0" dirty="0">
              <a:ln w="11430"/>
              <a:solidFill>
                <a:srgbClr val="003300"/>
              </a:solidFill>
              <a:effectLst>
                <a:outerShdw blurRad="50800" dist="39000" dir="5460000" algn="tl">
                  <a:srgbClr val="000000">
                    <a:alpha val="38000"/>
                  </a:srgbClr>
                </a:outerShdw>
              </a:effectLst>
              <a:cs typeface="PT Bold Heading" pitchFamily="2" charset="-78"/>
            </a:endParaRPr>
          </a:p>
        </p:txBody>
      </p:sp>
      <p:sp>
        <p:nvSpPr>
          <p:cNvPr id="3" name="عنوان 1"/>
          <p:cNvSpPr txBox="1">
            <a:spLocks/>
          </p:cNvSpPr>
          <p:nvPr/>
        </p:nvSpPr>
        <p:spPr>
          <a:xfrm>
            <a:off x="2714612" y="1643050"/>
            <a:ext cx="5500693" cy="57606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هي الخاصية التي تحدد مقدار التيار الذي سيمر</a:t>
            </a:r>
            <a:endParaRPr kumimoji="0" lang="ar-SA" sz="2400" i="0" u="none" strike="noStrike" kern="1200" cap="none" spc="0" normalizeH="0" baseline="0" noProof="0" dirty="0">
              <a:ln>
                <a:noFill/>
              </a:ln>
              <a:effectLst/>
              <a:uLnTx/>
              <a:uFillTx/>
              <a:latin typeface="+mj-lt"/>
              <a:ea typeface="+mj-ea"/>
              <a:cs typeface="PT Bold Heading" pitchFamily="2" charset="-78"/>
            </a:endParaRPr>
          </a:p>
        </p:txBody>
      </p:sp>
      <p:sp>
        <p:nvSpPr>
          <p:cNvPr id="4" name="مستطيل 3"/>
          <p:cNvSpPr/>
          <p:nvPr/>
        </p:nvSpPr>
        <p:spPr>
          <a:xfrm>
            <a:off x="3286116" y="785794"/>
            <a:ext cx="3286148" cy="769441"/>
          </a:xfrm>
          <a:prstGeom prst="rect">
            <a:avLst/>
          </a:prstGeom>
          <a:noFill/>
        </p:spPr>
        <p:txBody>
          <a:bodyPr wrap="square" lIns="91440" tIns="45720" rIns="91440" bIns="45720">
            <a:spAutoFit/>
          </a:bodyPr>
          <a:lstStyle/>
          <a:p>
            <a:pPr algn="ctr"/>
            <a:r>
              <a:rPr kumimoji="0" lang="ar-SA" sz="4400" i="0" u="none" strike="noStrike" kern="1200" normalizeH="0" baseline="0" noProof="0" dirty="0" smtClean="0">
                <a:solidFill>
                  <a:schemeClr val="accent5">
                    <a:lumMod val="50000"/>
                  </a:schemeClr>
                </a:solidFill>
                <a:uLnTx/>
                <a:uFillTx/>
                <a:latin typeface="+mj-lt"/>
                <a:ea typeface="+mj-ea"/>
                <a:cs typeface="PT Bold Heading" pitchFamily="2" charset="-78"/>
              </a:rPr>
              <a:t>المقاومــــــة</a:t>
            </a:r>
            <a:endParaRPr lang="ar-SA" sz="4400" dirty="0">
              <a:solidFill>
                <a:schemeClr val="accent5">
                  <a:lumMod val="50000"/>
                </a:schemeClr>
              </a:solidFill>
              <a:cs typeface="PT Bold Heading" pitchFamily="2" charset="-78"/>
            </a:endParaRPr>
          </a:p>
        </p:txBody>
      </p:sp>
      <p:sp>
        <p:nvSpPr>
          <p:cNvPr id="5" name="عنوان 1"/>
          <p:cNvSpPr txBox="1">
            <a:spLocks/>
          </p:cNvSpPr>
          <p:nvPr/>
        </p:nvSpPr>
        <p:spPr>
          <a:xfrm>
            <a:off x="0" y="2285992"/>
            <a:ext cx="9144000"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وتعرف بأنها </a:t>
            </a:r>
            <a:r>
              <a:rPr kumimoji="0" lang="ar-SA" sz="2400" i="0" u="none" strike="noStrike" kern="1200" cap="none" spc="0" normalizeH="0" baseline="0" noProof="0" dirty="0" smtClean="0">
                <a:ln>
                  <a:noFill/>
                </a:ln>
                <a:solidFill>
                  <a:srgbClr val="0000FF"/>
                </a:solidFill>
                <a:effectLst/>
                <a:uLnTx/>
                <a:uFillTx/>
                <a:latin typeface="+mj-lt"/>
                <a:ea typeface="+mj-ea"/>
                <a:cs typeface="PT Bold Heading" pitchFamily="2" charset="-78"/>
              </a:rPr>
              <a:t>نسبة</a:t>
            </a:r>
            <a:r>
              <a:rPr kumimoji="0" lang="ar-SA" sz="2400" i="0" u="none" strike="noStrike" kern="1200" cap="none" spc="0" normalizeH="0" noProof="0" dirty="0" smtClean="0">
                <a:ln>
                  <a:noFill/>
                </a:ln>
                <a:solidFill>
                  <a:srgbClr val="0000FF"/>
                </a:solidFill>
                <a:effectLst/>
                <a:uLnTx/>
                <a:uFillTx/>
                <a:latin typeface="+mj-lt"/>
                <a:ea typeface="+mj-ea"/>
                <a:cs typeface="PT Bold Heading" pitchFamily="2" charset="-78"/>
              </a:rPr>
              <a:t> فرق الجهد الكهربائي (</a:t>
            </a:r>
            <a:r>
              <a:rPr kumimoji="0" lang="en-US" sz="2400" i="0" u="none" strike="noStrike" kern="1200" cap="none" spc="0" normalizeH="0" noProof="0" dirty="0" smtClean="0">
                <a:ln>
                  <a:noFill/>
                </a:ln>
                <a:solidFill>
                  <a:srgbClr val="0000FF"/>
                </a:solidFill>
                <a:effectLst/>
                <a:uLnTx/>
                <a:uFillTx/>
                <a:latin typeface="+mj-lt"/>
                <a:ea typeface="+mj-ea"/>
                <a:cs typeface="PT Bold Heading" pitchFamily="2" charset="-78"/>
              </a:rPr>
              <a:t>V</a:t>
            </a:r>
            <a:r>
              <a:rPr kumimoji="0" lang="ar-SA" sz="2400" i="0" u="none" strike="noStrike" kern="1200" cap="none" spc="0" normalizeH="0" noProof="0" dirty="0" smtClean="0">
                <a:ln>
                  <a:noFill/>
                </a:ln>
                <a:solidFill>
                  <a:srgbClr val="0000FF"/>
                </a:solidFill>
                <a:effectLst/>
                <a:uLnTx/>
                <a:uFillTx/>
                <a:latin typeface="+mj-lt"/>
                <a:ea typeface="+mj-ea"/>
                <a:cs typeface="PT Bold Heading" pitchFamily="2" charset="-78"/>
              </a:rPr>
              <a:t>) إلى التيار الكهربائي (</a:t>
            </a:r>
            <a:r>
              <a:rPr kumimoji="0" lang="en-US" sz="2400" i="0" u="none" strike="noStrike" kern="1200" cap="none" spc="0" normalizeH="0" noProof="0" dirty="0" smtClean="0">
                <a:ln>
                  <a:noFill/>
                </a:ln>
                <a:solidFill>
                  <a:srgbClr val="0000FF"/>
                </a:solidFill>
                <a:effectLst/>
                <a:uLnTx/>
                <a:uFillTx/>
                <a:latin typeface="+mj-lt"/>
                <a:ea typeface="+mj-ea"/>
                <a:cs typeface="PT Bold Heading" pitchFamily="2" charset="-78"/>
              </a:rPr>
              <a:t>I</a:t>
            </a:r>
            <a:r>
              <a:rPr kumimoji="0" lang="ar-SA" sz="2400" i="0" u="none" strike="noStrike" kern="1200" cap="none" spc="0" normalizeH="0" noProof="0" dirty="0" smtClean="0">
                <a:ln>
                  <a:noFill/>
                </a:ln>
                <a:solidFill>
                  <a:srgbClr val="0000FF"/>
                </a:solidFill>
                <a:effectLst/>
                <a:uLnTx/>
                <a:uFillTx/>
                <a:latin typeface="+mj-lt"/>
                <a:ea typeface="+mj-ea"/>
                <a:cs typeface="PT Bold Heading" pitchFamily="2" charset="-78"/>
              </a:rPr>
              <a:t>)</a:t>
            </a:r>
            <a:endParaRPr kumimoji="0" lang="ar-SA" sz="2400" i="0" u="none" strike="noStrike" kern="1200" cap="none" spc="0" normalizeH="0" baseline="0" noProof="0" dirty="0">
              <a:ln>
                <a:noFill/>
              </a:ln>
              <a:solidFill>
                <a:srgbClr val="0000FF"/>
              </a:solidFill>
              <a:effectLst/>
              <a:uLnTx/>
              <a:uFillTx/>
              <a:latin typeface="+mj-lt"/>
              <a:ea typeface="+mj-ea"/>
              <a:cs typeface="PT Bold Heading" pitchFamily="2" charset="-78"/>
            </a:endParaRPr>
          </a:p>
        </p:txBody>
      </p:sp>
      <p:sp>
        <p:nvSpPr>
          <p:cNvPr id="6" name="عنوان 1"/>
          <p:cNvSpPr txBox="1">
            <a:spLocks/>
          </p:cNvSpPr>
          <p:nvPr/>
        </p:nvSpPr>
        <p:spPr>
          <a:xfrm>
            <a:off x="0" y="3571876"/>
            <a:ext cx="9144000" cy="710952"/>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وتقاس بوحدة </a:t>
            </a:r>
            <a:r>
              <a:rPr lang="ar-SA" sz="2400" dirty="0" err="1" smtClean="0">
                <a:solidFill>
                  <a:srgbClr val="FF0000"/>
                </a:solidFill>
                <a:latin typeface="+mj-lt"/>
                <a:ea typeface="+mj-ea"/>
                <a:cs typeface="PT Bold Heading" pitchFamily="2" charset="-78"/>
              </a:rPr>
              <a:t>الأوم</a:t>
            </a:r>
            <a:r>
              <a:rPr lang="ar-SA" sz="2400" dirty="0" smtClean="0">
                <a:solidFill>
                  <a:srgbClr val="FF0000"/>
                </a:solidFill>
                <a:latin typeface="+mj-lt"/>
                <a:ea typeface="+mj-ea"/>
                <a:cs typeface="PT Bold Heading" pitchFamily="2" charset="-78"/>
              </a:rPr>
              <a:t> (</a:t>
            </a:r>
            <a:r>
              <a:rPr lang="en-US" sz="2400" dirty="0" smtClean="0">
                <a:solidFill>
                  <a:srgbClr val="FF0000"/>
                </a:solidFill>
                <a:latin typeface="+mj-lt"/>
                <a:ea typeface="+mj-ea"/>
                <a:cs typeface="PT Bold Heading" pitchFamily="2" charset="-78"/>
              </a:rPr>
              <a:t>Ω</a:t>
            </a:r>
            <a:r>
              <a:rPr lang="ar-SA" sz="2400" dirty="0" smtClean="0">
                <a:solidFill>
                  <a:srgbClr val="FF0000"/>
                </a:solidFill>
                <a:latin typeface="+mj-lt"/>
                <a:ea typeface="+mj-ea"/>
                <a:cs typeface="PT Bold Heading" pitchFamily="2" charset="-78"/>
              </a:rPr>
              <a:t>)</a:t>
            </a:r>
            <a:endParaRPr kumimoji="0" lang="ar-SA" sz="2400" i="0" u="none" strike="noStrike" kern="1200" cap="none" spc="0" normalizeH="0" baseline="0" noProof="0" dirty="0">
              <a:ln>
                <a:noFill/>
              </a:ln>
              <a:solidFill>
                <a:srgbClr val="FF0000"/>
              </a:solidFill>
              <a:effectLst/>
              <a:uLnTx/>
              <a:uFillTx/>
              <a:latin typeface="+mj-lt"/>
              <a:ea typeface="+mj-ea"/>
              <a:cs typeface="PT Bold Heading" pitchFamily="2" charset="-78"/>
            </a:endParaRPr>
          </a:p>
        </p:txBody>
      </p:sp>
      <p:sp>
        <p:nvSpPr>
          <p:cNvPr id="7" name="عنوان 1"/>
          <p:cNvSpPr txBox="1">
            <a:spLocks/>
          </p:cNvSpPr>
          <p:nvPr/>
        </p:nvSpPr>
        <p:spPr>
          <a:xfrm>
            <a:off x="-214346" y="4500570"/>
            <a:ext cx="9144000" cy="692696"/>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والجهاز</a:t>
            </a:r>
            <a:r>
              <a:rPr kumimoji="0" lang="ar-SA" sz="2400" i="0" u="none" strike="noStrike" kern="1200" cap="none" spc="0" normalizeH="0" noProof="0" dirty="0" smtClean="0">
                <a:ln>
                  <a:noFill/>
                </a:ln>
                <a:effectLst/>
                <a:uLnTx/>
                <a:uFillTx/>
                <a:latin typeface="+mj-lt"/>
                <a:ea typeface="+mj-ea"/>
                <a:cs typeface="PT Bold Heading" pitchFamily="2" charset="-78"/>
              </a:rPr>
              <a:t> المستخدم هو </a:t>
            </a:r>
            <a:r>
              <a:rPr kumimoji="0" lang="ar-SA" sz="2400" i="0" u="none" strike="noStrike" kern="1200" cap="none" spc="0" normalizeH="0" noProof="0" dirty="0" smtClean="0">
                <a:ln>
                  <a:noFill/>
                </a:ln>
                <a:solidFill>
                  <a:srgbClr val="FF0000"/>
                </a:solidFill>
                <a:effectLst/>
                <a:uLnTx/>
                <a:uFillTx/>
                <a:latin typeface="+mj-lt"/>
                <a:ea typeface="+mj-ea"/>
                <a:cs typeface="PT Bold Heading" pitchFamily="2" charset="-78"/>
              </a:rPr>
              <a:t>(أميتر)</a:t>
            </a:r>
            <a:endParaRPr kumimoji="0" lang="ar-SA" sz="2400" i="0" u="none" strike="noStrike" kern="1200" cap="none" spc="0" normalizeH="0" baseline="0" noProof="0" dirty="0">
              <a:ln>
                <a:noFill/>
              </a:ln>
              <a:solidFill>
                <a:srgbClr val="FF0000"/>
              </a:solidFill>
              <a:effectLst/>
              <a:uLnTx/>
              <a:uFillTx/>
              <a:latin typeface="+mj-lt"/>
              <a:ea typeface="+mj-ea"/>
              <a:cs typeface="PT Bold Heading" pitchFamily="2" charset="-78"/>
            </a:endParaRPr>
          </a:p>
        </p:txBody>
      </p:sp>
      <p:pic>
        <p:nvPicPr>
          <p:cNvPr id="8" name="عنصر نائب للصورة 4"/>
          <p:cNvPicPr>
            <a:picLocks noChangeAspect="1"/>
          </p:cNvPicPr>
          <p:nvPr/>
        </p:nvPicPr>
        <p:blipFill>
          <a:blip r:embed="rId3">
            <a:extLst>
              <a:ext uri="{28A0092B-C50C-407E-A947-70E740481C1C}">
                <a14:useLocalDpi xmlns:a14="http://schemas.microsoft.com/office/drawing/2010/main" xmlns="" val="0"/>
              </a:ext>
            </a:extLst>
          </a:blip>
          <a:srcRect l="22465" r="22465"/>
          <a:stretch>
            <a:fillRect/>
          </a:stretch>
        </p:blipFill>
        <p:spPr>
          <a:xfrm>
            <a:off x="357158" y="214290"/>
            <a:ext cx="2194779" cy="21947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عنصر نائب للمحتوى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143636" y="3571876"/>
            <a:ext cx="2714644" cy="188173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3600"/>
                            </p:stCondLst>
                            <p:childTnLst>
                              <p:par>
                                <p:cTn id="12" presetID="26" presetClass="entr" presetSubtype="0"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Effect transition="in" filter="wipe(down)">
                                      <p:cBhvr>
                                        <p:cTn id="14" dur="290">
                                          <p:stCondLst>
                                            <p:cond delay="0"/>
                                          </p:stCondLst>
                                        </p:cTn>
                                        <p:tgtEl>
                                          <p:spTgt spid="4"/>
                                        </p:tgtEl>
                                      </p:cBhvr>
                                    </p:animEffect>
                                    <p:anim calcmode="lin" valueType="num">
                                      <p:cBhvr>
                                        <p:cTn id="15"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8"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9"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0" dur="13">
                                          <p:stCondLst>
                                            <p:cond delay="325"/>
                                          </p:stCondLst>
                                        </p:cTn>
                                        <p:tgtEl>
                                          <p:spTgt spid="4"/>
                                        </p:tgtEl>
                                      </p:cBhvr>
                                      <p:to x="100000" y="60000"/>
                                    </p:animScale>
                                    <p:animScale>
                                      <p:cBhvr>
                                        <p:cTn id="21" dur="83" decel="50000">
                                          <p:stCondLst>
                                            <p:cond delay="338"/>
                                          </p:stCondLst>
                                        </p:cTn>
                                        <p:tgtEl>
                                          <p:spTgt spid="4"/>
                                        </p:tgtEl>
                                      </p:cBhvr>
                                      <p:to x="100000" y="100000"/>
                                    </p:animScale>
                                    <p:animScale>
                                      <p:cBhvr>
                                        <p:cTn id="22" dur="13">
                                          <p:stCondLst>
                                            <p:cond delay="656"/>
                                          </p:stCondLst>
                                        </p:cTn>
                                        <p:tgtEl>
                                          <p:spTgt spid="4"/>
                                        </p:tgtEl>
                                      </p:cBhvr>
                                      <p:to x="100000" y="80000"/>
                                    </p:animScale>
                                    <p:animScale>
                                      <p:cBhvr>
                                        <p:cTn id="23" dur="83" decel="50000">
                                          <p:stCondLst>
                                            <p:cond delay="669"/>
                                          </p:stCondLst>
                                        </p:cTn>
                                        <p:tgtEl>
                                          <p:spTgt spid="4"/>
                                        </p:tgtEl>
                                      </p:cBhvr>
                                      <p:to x="100000" y="100000"/>
                                    </p:animScale>
                                    <p:animScale>
                                      <p:cBhvr>
                                        <p:cTn id="24" dur="13">
                                          <p:stCondLst>
                                            <p:cond delay="821"/>
                                          </p:stCondLst>
                                        </p:cTn>
                                        <p:tgtEl>
                                          <p:spTgt spid="4"/>
                                        </p:tgtEl>
                                      </p:cBhvr>
                                      <p:to x="100000" y="90000"/>
                                    </p:animScale>
                                    <p:animScale>
                                      <p:cBhvr>
                                        <p:cTn id="25" dur="83" decel="50000">
                                          <p:stCondLst>
                                            <p:cond delay="834"/>
                                          </p:stCondLst>
                                        </p:cTn>
                                        <p:tgtEl>
                                          <p:spTgt spid="4"/>
                                        </p:tgtEl>
                                      </p:cBhvr>
                                      <p:to x="100000" y="100000"/>
                                    </p:animScale>
                                    <p:animScale>
                                      <p:cBhvr>
                                        <p:cTn id="26" dur="13">
                                          <p:stCondLst>
                                            <p:cond delay="904"/>
                                          </p:stCondLst>
                                        </p:cTn>
                                        <p:tgtEl>
                                          <p:spTgt spid="4"/>
                                        </p:tgtEl>
                                      </p:cBhvr>
                                      <p:to x="100000" y="95000"/>
                                    </p:animScale>
                                    <p:animScale>
                                      <p:cBhvr>
                                        <p:cTn id="27" dur="83" decel="50000">
                                          <p:stCondLst>
                                            <p:cond delay="917"/>
                                          </p:stCondLst>
                                        </p:cTn>
                                        <p:tgtEl>
                                          <p:spTgt spid="4"/>
                                        </p:tgtEl>
                                      </p:cBhvr>
                                      <p:to x="100000" y="100000"/>
                                    </p:animScale>
                                  </p:childTnLst>
                                </p:cTn>
                              </p:par>
                            </p:childTnLst>
                          </p:cTn>
                        </p:par>
                        <p:par>
                          <p:cTn id="28" fill="hold">
                            <p:stCondLst>
                              <p:cond delay="4600"/>
                            </p:stCondLst>
                            <p:childTnLst>
                              <p:par>
                                <p:cTn id="29" presetID="17" presetClass="entr" presetSubtype="1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strVal val="#ppt_h"/>
                                          </p:val>
                                        </p:tav>
                                        <p:tav tm="100000">
                                          <p:val>
                                            <p:strVal val="#ppt_h"/>
                                          </p:val>
                                        </p:tav>
                                      </p:tavLst>
                                    </p:anim>
                                  </p:childTnLst>
                                </p:cTn>
                              </p:par>
                            </p:childTnLst>
                          </p:cTn>
                        </p:par>
                        <p:par>
                          <p:cTn id="33" fill="hold">
                            <p:stCondLst>
                              <p:cond delay="5100"/>
                            </p:stCondLst>
                            <p:childTnLst>
                              <p:par>
                                <p:cTn id="34" presetID="10"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par>
                          <p:cTn id="37" fill="hold">
                            <p:stCondLst>
                              <p:cond delay="5600"/>
                            </p:stCondLst>
                            <p:childTnLst>
                              <p:par>
                                <p:cTn id="38" presetID="10"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par>
                          <p:cTn id="41" fill="hold">
                            <p:stCondLst>
                              <p:cond delay="6100"/>
                            </p:stCondLst>
                            <p:childTnLst>
                              <p:par>
                                <p:cTn id="42" presetID="10"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par>
                          <p:cTn id="45" fill="hold">
                            <p:stCondLst>
                              <p:cond delay="6600"/>
                            </p:stCondLst>
                            <p:childTnLst>
                              <p:par>
                                <p:cTn id="46" presetID="23" presetClass="entr" presetSubtype="16"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childTnLst>
                                </p:cTn>
                              </p:par>
                            </p:childTnLst>
                          </p:cTn>
                        </p:par>
                        <p:par>
                          <p:cTn id="50" fill="hold">
                            <p:stCondLst>
                              <p:cond delay="7100"/>
                            </p:stCondLst>
                            <p:childTnLst>
                              <p:par>
                                <p:cTn id="51" presetID="10" presetClass="entr" presetSubtype="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1377428" y="2714628"/>
            <a:ext cx="6480720"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9600" b="1" i="0" u="none" strike="noStrike" kern="1200" cap="none" spc="0" normalizeH="0" baseline="0" noProof="0" dirty="0" smtClean="0">
                <a:ln>
                  <a:noFill/>
                </a:ln>
                <a:solidFill>
                  <a:srgbClr val="0000FF"/>
                </a:solidFill>
                <a:effectLst/>
                <a:uLnTx/>
                <a:uFillTx/>
                <a:latin typeface="+mj-lt"/>
                <a:ea typeface="+mj-ea"/>
                <a:cs typeface="+mj-cs"/>
              </a:rPr>
              <a:t>R</a:t>
            </a:r>
            <a:r>
              <a:rPr kumimoji="0" lang="en-US" sz="9600" b="1" i="0" u="none" strike="noStrike" kern="1200" cap="none" spc="0" normalizeH="0" baseline="0" noProof="0" dirty="0" smtClean="0">
                <a:ln>
                  <a:noFill/>
                </a:ln>
                <a:effectLst/>
                <a:uLnTx/>
                <a:uFillTx/>
                <a:latin typeface="+mj-lt"/>
                <a:ea typeface="+mj-ea"/>
                <a:cs typeface="+mj-cs"/>
              </a:rPr>
              <a:t> </a:t>
            </a:r>
            <a:r>
              <a:rPr kumimoji="0" lang="en-US" sz="9600" b="1" i="0" u="none" strike="noStrike" kern="1200" cap="none" spc="0" normalizeH="0" baseline="0" noProof="0" dirty="0" smtClean="0">
                <a:ln>
                  <a:noFill/>
                </a:ln>
                <a:solidFill>
                  <a:srgbClr val="0000FF"/>
                </a:solidFill>
                <a:effectLst/>
                <a:uLnTx/>
                <a:uFillTx/>
                <a:latin typeface="+mj-lt"/>
                <a:ea typeface="+mj-ea"/>
                <a:cs typeface="+mj-cs"/>
              </a:rPr>
              <a:t>=</a:t>
            </a:r>
            <a:r>
              <a:rPr kumimoji="0" lang="en-US" sz="9600" b="1" i="0" u="none" strike="noStrike" kern="1200" cap="none" spc="0" normalizeH="0" baseline="0" noProof="0" dirty="0" smtClean="0">
                <a:ln>
                  <a:noFill/>
                </a:ln>
                <a:effectLst/>
                <a:uLnTx/>
                <a:uFillTx/>
                <a:latin typeface="+mj-lt"/>
                <a:ea typeface="+mj-ea"/>
                <a:cs typeface="+mj-cs"/>
              </a:rPr>
              <a:t> ___</a:t>
            </a:r>
            <a:endParaRPr kumimoji="0" lang="ar-SA" sz="9600" b="1" i="0" u="none" strike="noStrike" kern="1200" cap="none" spc="0" normalizeH="0" baseline="0" noProof="0" dirty="0">
              <a:ln>
                <a:noFill/>
              </a:ln>
              <a:effectLst/>
              <a:uLnTx/>
              <a:uFillTx/>
              <a:latin typeface="+mj-lt"/>
              <a:ea typeface="+mj-ea"/>
              <a:cs typeface="+mj-cs"/>
            </a:endParaRPr>
          </a:p>
        </p:txBody>
      </p:sp>
      <p:sp>
        <p:nvSpPr>
          <p:cNvPr id="6" name="مستطيل 5"/>
          <p:cNvSpPr/>
          <p:nvPr/>
        </p:nvSpPr>
        <p:spPr>
          <a:xfrm>
            <a:off x="2214546" y="285728"/>
            <a:ext cx="600076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dirty="0" smtClean="0">
                <a:solidFill>
                  <a:schemeClr val="accent5">
                    <a:lumMod val="50000"/>
                  </a:schemeClr>
                </a:solidFill>
                <a:latin typeface="+mj-lt"/>
                <a:ea typeface="+mj-ea"/>
                <a:cs typeface="PT Bold Heading" pitchFamily="2" charset="-78"/>
              </a:rPr>
              <a:t>قانـــون </a:t>
            </a:r>
            <a:r>
              <a:rPr lang="ar-SA" sz="5400" dirty="0" err="1" smtClean="0">
                <a:solidFill>
                  <a:schemeClr val="accent5">
                    <a:lumMod val="50000"/>
                  </a:schemeClr>
                </a:solidFill>
                <a:latin typeface="+mj-lt"/>
                <a:ea typeface="+mj-ea"/>
                <a:cs typeface="PT Bold Heading" pitchFamily="2" charset="-78"/>
              </a:rPr>
              <a:t>أوم</a:t>
            </a:r>
            <a:endParaRPr lang="ar-SA" sz="5400" dirty="0">
              <a:solidFill>
                <a:schemeClr val="accent5">
                  <a:lumMod val="50000"/>
                </a:schemeClr>
              </a:solidFill>
              <a:latin typeface="+mj-lt"/>
              <a:ea typeface="+mj-ea"/>
              <a:cs typeface="PT Bold Heading" pitchFamily="2" charset="-78"/>
            </a:endParaRPr>
          </a:p>
        </p:txBody>
      </p:sp>
      <p:sp>
        <p:nvSpPr>
          <p:cNvPr id="8" name="عنوان 1"/>
          <p:cNvSpPr txBox="1">
            <a:spLocks/>
          </p:cNvSpPr>
          <p:nvPr/>
        </p:nvSpPr>
        <p:spPr>
          <a:xfrm>
            <a:off x="5000628" y="2043178"/>
            <a:ext cx="971600" cy="36004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9600" b="1" i="0" u="none" strike="noStrike" kern="1200" cap="none" spc="0" normalizeH="0" baseline="0" noProof="0" dirty="0" smtClean="0">
                <a:ln>
                  <a:noFill/>
                </a:ln>
                <a:effectLst/>
                <a:uLnTx/>
                <a:uFillTx/>
                <a:latin typeface="+mj-lt"/>
                <a:ea typeface="+mj-ea"/>
                <a:cs typeface="+mj-cs"/>
              </a:rPr>
              <a:t>V</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9600" b="1" dirty="0" smtClean="0">
                <a:latin typeface="+mj-lt"/>
                <a:ea typeface="+mj-ea"/>
                <a:cs typeface="+mj-cs"/>
              </a:rPr>
              <a:t>I</a:t>
            </a:r>
            <a:endParaRPr kumimoji="0" lang="ar-SA" sz="9600" b="1" i="0" u="none" strike="noStrike" kern="1200" cap="none" spc="0" normalizeH="0" baseline="0" noProof="0" dirty="0">
              <a:ln>
                <a:noFill/>
              </a:ln>
              <a:effectLst/>
              <a:uLnTx/>
              <a:uFillTx/>
              <a:latin typeface="+mj-lt"/>
              <a:ea typeface="+mj-ea"/>
              <a:cs typeface="+mj-cs"/>
            </a:endParaRPr>
          </a:p>
        </p:txBody>
      </p:sp>
      <p:sp>
        <p:nvSpPr>
          <p:cNvPr id="9" name="عنوان 1"/>
          <p:cNvSpPr txBox="1">
            <a:spLocks/>
          </p:cNvSpPr>
          <p:nvPr/>
        </p:nvSpPr>
        <p:spPr>
          <a:xfrm>
            <a:off x="2214546" y="4000504"/>
            <a:ext cx="1440160" cy="926976"/>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b="1" i="0" u="none" strike="noStrike" kern="1200" cap="none" spc="0" normalizeH="0" baseline="0" noProof="0" dirty="0" smtClean="0">
                <a:ln>
                  <a:noFill/>
                </a:ln>
                <a:solidFill>
                  <a:srgbClr val="C00000"/>
                </a:solidFill>
                <a:effectLst/>
                <a:uLnTx/>
                <a:uFillTx/>
                <a:latin typeface="+mj-lt"/>
                <a:ea typeface="+mj-ea"/>
                <a:cs typeface="+mj-cs"/>
              </a:rPr>
              <a:t>المقاومة الكهربائية</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b="1" dirty="0" smtClean="0">
                <a:solidFill>
                  <a:srgbClr val="C00000"/>
                </a:solidFill>
                <a:latin typeface="+mj-lt"/>
                <a:ea typeface="+mj-ea"/>
                <a:cs typeface="+mj-cs"/>
              </a:rPr>
              <a:t>(</a:t>
            </a:r>
            <a:r>
              <a:rPr lang="el-GR" b="1" dirty="0" smtClean="0">
                <a:solidFill>
                  <a:srgbClr val="C00000"/>
                </a:solidFill>
                <a:latin typeface="+mj-lt"/>
                <a:ea typeface="+mj-ea"/>
                <a:cs typeface="+mj-cs"/>
              </a:rPr>
              <a:t>Ω</a:t>
            </a:r>
            <a:r>
              <a:rPr lang="ar-SA" b="1" dirty="0" smtClean="0">
                <a:solidFill>
                  <a:srgbClr val="C00000"/>
                </a:solidFill>
                <a:latin typeface="+mj-lt"/>
                <a:ea typeface="+mj-ea"/>
                <a:cs typeface="+mj-cs"/>
              </a:rPr>
              <a:t>)</a:t>
            </a:r>
            <a:endParaRPr kumimoji="0" lang="ar-SA" b="1" i="0" u="none" strike="noStrike" kern="1200" cap="none" spc="0" normalizeH="0" baseline="0" noProof="0" dirty="0">
              <a:ln>
                <a:noFill/>
              </a:ln>
              <a:solidFill>
                <a:srgbClr val="C00000"/>
              </a:solidFill>
              <a:effectLst/>
              <a:uLnTx/>
              <a:uFillTx/>
              <a:latin typeface="+mj-lt"/>
              <a:ea typeface="+mj-ea"/>
              <a:cs typeface="+mj-cs"/>
            </a:endParaRPr>
          </a:p>
        </p:txBody>
      </p:sp>
      <p:sp>
        <p:nvSpPr>
          <p:cNvPr id="7" name="عنوان 1"/>
          <p:cNvSpPr txBox="1">
            <a:spLocks/>
          </p:cNvSpPr>
          <p:nvPr/>
        </p:nvSpPr>
        <p:spPr>
          <a:xfrm>
            <a:off x="4786314" y="5072074"/>
            <a:ext cx="1440160" cy="926976"/>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b="1" i="0" u="none" strike="noStrike" kern="1200" cap="none" spc="0" normalizeH="0" baseline="0" noProof="0" dirty="0" smtClean="0">
                <a:ln>
                  <a:noFill/>
                </a:ln>
                <a:solidFill>
                  <a:srgbClr val="C00000"/>
                </a:solidFill>
                <a:effectLst/>
                <a:uLnTx/>
                <a:uFillTx/>
                <a:latin typeface="+mj-lt"/>
                <a:ea typeface="+mj-ea"/>
                <a:cs typeface="+mj-cs"/>
              </a:rPr>
              <a:t>شدة التيار</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b="1" dirty="0" smtClean="0">
                <a:solidFill>
                  <a:srgbClr val="C00000"/>
                </a:solidFill>
                <a:latin typeface="+mj-lt"/>
                <a:ea typeface="+mj-ea"/>
                <a:cs typeface="+mj-cs"/>
              </a:rPr>
              <a:t>(ِ</a:t>
            </a:r>
            <a:r>
              <a:rPr lang="en-US" b="1" dirty="0" smtClean="0">
                <a:solidFill>
                  <a:srgbClr val="C00000"/>
                </a:solidFill>
                <a:latin typeface="+mj-lt"/>
                <a:ea typeface="+mj-ea"/>
                <a:cs typeface="+mj-cs"/>
              </a:rPr>
              <a:t>A</a:t>
            </a:r>
            <a:r>
              <a:rPr lang="ar-SA" b="1" dirty="0" smtClean="0">
                <a:solidFill>
                  <a:srgbClr val="C00000"/>
                </a:solidFill>
                <a:latin typeface="+mj-lt"/>
                <a:ea typeface="+mj-ea"/>
                <a:cs typeface="+mj-cs"/>
              </a:rPr>
              <a:t>)</a:t>
            </a:r>
            <a:endParaRPr kumimoji="0" lang="ar-SA" b="1" i="0" u="none" strike="noStrike" kern="1200" cap="none" spc="0" normalizeH="0" baseline="0" noProof="0" dirty="0">
              <a:ln>
                <a:noFill/>
              </a:ln>
              <a:solidFill>
                <a:srgbClr val="C00000"/>
              </a:solidFill>
              <a:effectLst/>
              <a:uLnTx/>
              <a:uFillTx/>
              <a:latin typeface="+mj-lt"/>
              <a:ea typeface="+mj-ea"/>
              <a:cs typeface="+mj-cs"/>
            </a:endParaRPr>
          </a:p>
        </p:txBody>
      </p:sp>
      <p:sp>
        <p:nvSpPr>
          <p:cNvPr id="11" name="عنوان 1"/>
          <p:cNvSpPr txBox="1">
            <a:spLocks/>
          </p:cNvSpPr>
          <p:nvPr/>
        </p:nvSpPr>
        <p:spPr>
          <a:xfrm>
            <a:off x="4786314" y="1643050"/>
            <a:ext cx="1440160" cy="926976"/>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b="1" i="0" u="none" strike="noStrike" kern="1200" cap="none" spc="0" normalizeH="0" baseline="0" noProof="0" dirty="0" smtClean="0">
                <a:ln>
                  <a:noFill/>
                </a:ln>
                <a:solidFill>
                  <a:srgbClr val="C00000"/>
                </a:solidFill>
                <a:effectLst/>
                <a:uLnTx/>
                <a:uFillTx/>
                <a:latin typeface="+mj-lt"/>
                <a:ea typeface="+mj-ea"/>
                <a:cs typeface="+mj-cs"/>
              </a:rPr>
              <a:t>فرق الجهد</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b="1" dirty="0" smtClean="0">
                <a:solidFill>
                  <a:srgbClr val="C00000"/>
                </a:solidFill>
                <a:latin typeface="+mj-lt"/>
                <a:ea typeface="+mj-ea"/>
                <a:cs typeface="+mj-cs"/>
              </a:rPr>
              <a:t>(</a:t>
            </a:r>
            <a:r>
              <a:rPr lang="en-US" b="1" dirty="0" smtClean="0">
                <a:solidFill>
                  <a:srgbClr val="C00000"/>
                </a:solidFill>
                <a:latin typeface="+mj-lt"/>
                <a:ea typeface="+mj-ea"/>
                <a:cs typeface="+mj-cs"/>
              </a:rPr>
              <a:t>V</a:t>
            </a:r>
            <a:r>
              <a:rPr lang="ar-SA" b="1" dirty="0" smtClean="0">
                <a:solidFill>
                  <a:srgbClr val="C00000"/>
                </a:solidFill>
                <a:latin typeface="+mj-lt"/>
                <a:ea typeface="+mj-ea"/>
                <a:cs typeface="+mj-cs"/>
              </a:rPr>
              <a:t>)</a:t>
            </a:r>
            <a:endParaRPr kumimoji="0" lang="ar-SA" b="1" i="0" u="none" strike="noStrike" kern="1200" cap="none" spc="0" normalizeH="0" baseline="0" noProof="0" dirty="0">
              <a:ln>
                <a:noFill/>
              </a:ln>
              <a:solidFill>
                <a:srgbClr val="C00000"/>
              </a:solidFill>
              <a:effectLst/>
              <a:uLnTx/>
              <a:uFillTx/>
              <a:latin typeface="+mj-lt"/>
              <a:ea typeface="+mj-ea"/>
              <a:cs typeface="+mj-cs"/>
            </a:endParaRPr>
          </a:p>
        </p:txBody>
      </p:sp>
      <p:pic>
        <p:nvPicPr>
          <p:cNvPr id="13313" name="Picture 1" descr="250px-Ohms_law_voltage_source"/>
          <p:cNvPicPr>
            <a:picLocks noChangeAspect="1" noChangeArrowheads="1"/>
          </p:cNvPicPr>
          <p:nvPr/>
        </p:nvPicPr>
        <p:blipFill>
          <a:blip r:embed="rId3"/>
          <a:srcRect/>
          <a:stretch>
            <a:fillRect/>
          </a:stretch>
        </p:blipFill>
        <p:spPr bwMode="auto">
          <a:xfrm>
            <a:off x="0" y="0"/>
            <a:ext cx="3214678" cy="2571744"/>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par>
                                <p:cTn id="21" presetID="23" presetClass="entr" presetSubtype="16" fill="hold" nodeType="withEffect">
                                  <p:stCondLst>
                                    <p:cond delay="0"/>
                                  </p:stCondLst>
                                  <p:childTnLst>
                                    <p:set>
                                      <p:cBhvr>
                                        <p:cTn id="22" dur="1" fill="hold">
                                          <p:stCondLst>
                                            <p:cond delay="0"/>
                                          </p:stCondLst>
                                        </p:cTn>
                                        <p:tgtEl>
                                          <p:spTgt spid="13313"/>
                                        </p:tgtEl>
                                        <p:attrNameLst>
                                          <p:attrName>style.visibility</p:attrName>
                                        </p:attrNameLst>
                                      </p:cBhvr>
                                      <p:to>
                                        <p:strVal val="visible"/>
                                      </p:to>
                                    </p:set>
                                    <p:anim calcmode="lin" valueType="num">
                                      <p:cBhvr>
                                        <p:cTn id="23" dur="500" fill="hold"/>
                                        <p:tgtEl>
                                          <p:spTgt spid="13313"/>
                                        </p:tgtEl>
                                        <p:attrNameLst>
                                          <p:attrName>ppt_w</p:attrName>
                                        </p:attrNameLst>
                                      </p:cBhvr>
                                      <p:tavLst>
                                        <p:tav tm="0">
                                          <p:val>
                                            <p:fltVal val="0"/>
                                          </p:val>
                                        </p:tav>
                                        <p:tav tm="100000">
                                          <p:val>
                                            <p:strVal val="#ppt_w"/>
                                          </p:val>
                                        </p:tav>
                                      </p:tavLst>
                                    </p:anim>
                                    <p:anim calcmode="lin" valueType="num">
                                      <p:cBhvr>
                                        <p:cTn id="24" dur="500" fill="hold"/>
                                        <p:tgtEl>
                                          <p:spTgt spid="13313"/>
                                        </p:tgtEl>
                                        <p:attrNameLst>
                                          <p:attrName>ppt_h</p:attrName>
                                        </p:attrNameLst>
                                      </p:cBhvr>
                                      <p:tavLst>
                                        <p:tav tm="0">
                                          <p:val>
                                            <p:fltVal val="0"/>
                                          </p:val>
                                        </p:tav>
                                        <p:tav tm="100000">
                                          <p:val>
                                            <p:strVal val="#ppt_h"/>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7"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المقاومات الكهربائية وقانون اوم 00_00_00-00_04_10.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0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مستطيل 5"/>
          <p:cNvSpPr/>
          <p:nvPr/>
        </p:nvSpPr>
        <p:spPr>
          <a:xfrm>
            <a:off x="71471" y="139463"/>
            <a:ext cx="9143999"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600" b="1" spc="50" dirty="0">
                <a:ln w="11430"/>
                <a:solidFill>
                  <a:srgbClr val="663300"/>
                </a:solidFill>
                <a:effectLst>
                  <a:outerShdw blurRad="76200" dist="50800" dir="5400000" algn="tl" rotWithShape="0">
                    <a:srgbClr val="000000">
                      <a:alpha val="65000"/>
                    </a:srgbClr>
                  </a:outerShdw>
                </a:effectLst>
                <a:cs typeface="PT Bold Heading" pitchFamily="2" charset="-78"/>
              </a:rPr>
              <a:t>العوامل المؤثرة في تغير </a:t>
            </a:r>
            <a:r>
              <a:rPr lang="ar-SA" sz="3600" b="1" spc="50" dirty="0" smtClean="0">
                <a:ln w="11430"/>
                <a:solidFill>
                  <a:srgbClr val="663300"/>
                </a:solidFill>
                <a:effectLst>
                  <a:outerShdw blurRad="76200" dist="50800" dir="5400000" algn="tl" rotWithShape="0">
                    <a:srgbClr val="000000">
                      <a:alpha val="65000"/>
                    </a:srgbClr>
                  </a:outerShdw>
                </a:effectLst>
                <a:cs typeface="PT Bold Heading" pitchFamily="2" charset="-78"/>
              </a:rPr>
              <a:t>المقاومة</a:t>
            </a:r>
          </a:p>
        </p:txBody>
      </p:sp>
      <p:sp>
        <p:nvSpPr>
          <p:cNvPr id="10" name="مستطيل 9"/>
          <p:cNvSpPr/>
          <p:nvPr/>
        </p:nvSpPr>
        <p:spPr>
          <a:xfrm>
            <a:off x="6786578" y="1311552"/>
            <a:ext cx="1984980" cy="4832092"/>
          </a:xfrm>
          <a:prstGeom prst="rect">
            <a:avLst/>
          </a:prstGeom>
        </p:spPr>
        <p:txBody>
          <a:bodyPr wrap="square">
            <a:spAutoFit/>
          </a:bodyPr>
          <a:lstStyle/>
          <a:p>
            <a:pPr lvl="0" algn="justLow">
              <a:spcBef>
                <a:spcPct val="0"/>
              </a:spcBef>
              <a:defRPr/>
            </a:pPr>
            <a:r>
              <a:rPr lang="ar-SA" sz="2200" dirty="0" smtClean="0">
                <a:solidFill>
                  <a:srgbClr val="006600"/>
                </a:solidFill>
                <a:cs typeface="PT Bold Heading" pitchFamily="2" charset="-78"/>
              </a:rPr>
              <a:t>(1) الطــــول : </a:t>
            </a:r>
            <a:r>
              <a:rPr lang="ar-SA" sz="2200" dirty="0" smtClean="0">
                <a:cs typeface="PT Bold Heading" pitchFamily="2" charset="-78"/>
              </a:rPr>
              <a:t>طردية</a:t>
            </a:r>
          </a:p>
          <a:p>
            <a:pPr algn="justLow">
              <a:spcBef>
                <a:spcPct val="0"/>
              </a:spcBef>
              <a:defRPr/>
            </a:pPr>
            <a:endParaRPr lang="ar-SA" sz="2200" dirty="0" smtClean="0">
              <a:solidFill>
                <a:srgbClr val="006600"/>
              </a:solidFill>
              <a:cs typeface="PT Bold Heading" pitchFamily="2" charset="-78"/>
            </a:endParaRPr>
          </a:p>
          <a:p>
            <a:pPr algn="justLow">
              <a:spcBef>
                <a:spcPct val="0"/>
              </a:spcBef>
              <a:defRPr/>
            </a:pPr>
            <a:endParaRPr lang="ar-SA" sz="2200" dirty="0" smtClean="0">
              <a:solidFill>
                <a:srgbClr val="006600"/>
              </a:solidFill>
              <a:cs typeface="PT Bold Heading" pitchFamily="2" charset="-78"/>
            </a:endParaRPr>
          </a:p>
          <a:p>
            <a:pPr algn="justLow">
              <a:spcBef>
                <a:spcPct val="0"/>
              </a:spcBef>
              <a:defRPr/>
            </a:pPr>
            <a:r>
              <a:rPr lang="ar-SA" sz="2200" dirty="0" smtClean="0">
                <a:solidFill>
                  <a:srgbClr val="006600"/>
                </a:solidFill>
                <a:cs typeface="PT Bold Heading" pitchFamily="2" charset="-78"/>
              </a:rPr>
              <a:t>(2) مساحة المقطع العرضي : </a:t>
            </a:r>
            <a:r>
              <a:rPr lang="ar-SA" sz="2200" dirty="0" smtClean="0">
                <a:cs typeface="PT Bold Heading" pitchFamily="2" charset="-78"/>
              </a:rPr>
              <a:t>عكسية</a:t>
            </a:r>
          </a:p>
          <a:p>
            <a:pPr lvl="0" algn="justLow">
              <a:spcBef>
                <a:spcPct val="0"/>
              </a:spcBef>
              <a:defRPr/>
            </a:pPr>
            <a:endParaRPr lang="ar-SA" sz="2200" dirty="0" smtClean="0">
              <a:solidFill>
                <a:srgbClr val="006600"/>
              </a:solidFill>
              <a:cs typeface="PT Bold Heading" pitchFamily="2" charset="-78"/>
            </a:endParaRPr>
          </a:p>
          <a:p>
            <a:pPr lvl="0" algn="justLow">
              <a:spcBef>
                <a:spcPct val="0"/>
              </a:spcBef>
              <a:defRPr/>
            </a:pPr>
            <a:endParaRPr lang="ar-SA" sz="2200" dirty="0" smtClean="0">
              <a:solidFill>
                <a:srgbClr val="006600"/>
              </a:solidFill>
              <a:cs typeface="PT Bold Heading" pitchFamily="2" charset="-78"/>
            </a:endParaRPr>
          </a:p>
          <a:p>
            <a:pPr lvl="0" algn="justLow">
              <a:spcBef>
                <a:spcPct val="0"/>
              </a:spcBef>
              <a:defRPr/>
            </a:pPr>
            <a:r>
              <a:rPr lang="ar-SA" sz="2200" dirty="0" smtClean="0">
                <a:solidFill>
                  <a:srgbClr val="006600"/>
                </a:solidFill>
                <a:cs typeface="PT Bold Heading" pitchFamily="2" charset="-78"/>
              </a:rPr>
              <a:t>(3) درجة الحرارة: </a:t>
            </a:r>
            <a:r>
              <a:rPr lang="ar-SA" sz="2200" dirty="0" smtClean="0">
                <a:cs typeface="PT Bold Heading" pitchFamily="2" charset="-78"/>
              </a:rPr>
              <a:t>طردية</a:t>
            </a:r>
          </a:p>
          <a:p>
            <a:pPr algn="justLow">
              <a:spcBef>
                <a:spcPct val="0"/>
              </a:spcBef>
              <a:defRPr/>
            </a:pPr>
            <a:endParaRPr lang="ar-SA" sz="2200" dirty="0" smtClean="0">
              <a:solidFill>
                <a:srgbClr val="006600"/>
              </a:solidFill>
              <a:cs typeface="PT Bold Heading" pitchFamily="2" charset="-78"/>
            </a:endParaRPr>
          </a:p>
          <a:p>
            <a:pPr algn="justLow">
              <a:spcBef>
                <a:spcPct val="0"/>
              </a:spcBef>
              <a:defRPr/>
            </a:pPr>
            <a:endParaRPr lang="ar-SA" sz="2200" dirty="0" smtClean="0">
              <a:solidFill>
                <a:srgbClr val="006600"/>
              </a:solidFill>
              <a:cs typeface="PT Bold Heading" pitchFamily="2" charset="-78"/>
            </a:endParaRPr>
          </a:p>
          <a:p>
            <a:pPr algn="justLow">
              <a:spcBef>
                <a:spcPct val="0"/>
              </a:spcBef>
              <a:defRPr/>
            </a:pPr>
            <a:r>
              <a:rPr lang="ar-SA" sz="2200" dirty="0" smtClean="0">
                <a:solidFill>
                  <a:srgbClr val="006600"/>
                </a:solidFill>
                <a:cs typeface="PT Bold Heading" pitchFamily="2" charset="-78"/>
              </a:rPr>
              <a:t>(4) نوع المادة : </a:t>
            </a:r>
            <a:r>
              <a:rPr lang="ar-SA" sz="2200" dirty="0" smtClean="0">
                <a:cs typeface="PT Bold Heading" pitchFamily="2" charset="-78"/>
              </a:rPr>
              <a:t>حسب نوع المادة</a:t>
            </a:r>
          </a:p>
        </p:txBody>
      </p:sp>
      <p:pic>
        <p:nvPicPr>
          <p:cNvPr id="11" name="Picture 2"/>
          <p:cNvPicPr>
            <a:picLocks noChangeAspect="1" noChangeArrowheads="1"/>
          </p:cNvPicPr>
          <p:nvPr/>
        </p:nvPicPr>
        <p:blipFill>
          <a:blip r:embed="rId3"/>
          <a:srcRect/>
          <a:stretch>
            <a:fillRect/>
          </a:stretch>
        </p:blipFill>
        <p:spPr bwMode="auto">
          <a:xfrm>
            <a:off x="214282" y="1000108"/>
            <a:ext cx="6286544" cy="5500726"/>
          </a:xfrm>
          <a:prstGeom prst="rect">
            <a:avLst/>
          </a:prstGeom>
          <a:noFill/>
          <a:ln w="9525">
            <a:noFill/>
            <a:miter lim="800000"/>
            <a:headEnd/>
            <a:tailEnd/>
          </a:ln>
          <a:effectLst/>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49" presetClass="entr" presetSubtype="0" decel="100000" fill="hold" grpId="0" nodeType="afterEffect">
                                  <p:stCondLst>
                                    <p:cond delay="0"/>
                                  </p:stCondLst>
                                  <p:iterate type="wd">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360"/>
                                          </p:val>
                                        </p:tav>
                                        <p:tav tm="100000">
                                          <p:val>
                                            <p:fltVal val="0"/>
                                          </p:val>
                                        </p:tav>
                                      </p:tavLst>
                                    </p:anim>
                                    <p:animEffect transition="in" filter="fade">
                                      <p:cBhvr>
                                        <p:cTn id="27" dur="500"/>
                                        <p:tgtEl>
                                          <p:spTgt spid="10"/>
                                        </p:tgtEl>
                                      </p:cBhvr>
                                    </p:animEffect>
                                  </p:childTnLst>
                                </p:cTn>
                              </p:par>
                            </p:childTnLst>
                          </p:cTn>
                        </p:par>
                        <p:par>
                          <p:cTn id="28" fill="hold">
                            <p:stCondLst>
                              <p:cond delay="2950"/>
                            </p:stCondLst>
                            <p:childTnLst>
                              <p:par>
                                <p:cTn id="29" presetID="24"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to="" calcmode="lin" valueType="num">
                                      <p:cBhvr>
                                        <p:cTn id="31"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2571736" y="1214422"/>
            <a:ext cx="4714908"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800" i="0" u="none" strike="noStrike" kern="1200" cap="none" spc="0" normalizeH="0" baseline="0" noProof="0" dirty="0" smtClean="0">
                <a:ln>
                  <a:noFill/>
                </a:ln>
                <a:effectLst/>
                <a:uLnTx/>
                <a:uFillTx/>
                <a:latin typeface="+mj-lt"/>
                <a:ea typeface="+mj-ea"/>
                <a:cs typeface="PT Bold Heading" pitchFamily="2" charset="-78"/>
              </a:rPr>
              <a:t>النسبة بين فرق الجهد بين طرفي موصل وشدة التيار المار ثابتة للموصل الواحد .</a:t>
            </a:r>
            <a:endParaRPr kumimoji="0" lang="ar-SA" sz="2800" i="0" u="none" strike="noStrike" kern="1200" cap="none" spc="0" normalizeH="0" baseline="0" noProof="0" dirty="0">
              <a:ln>
                <a:noFill/>
              </a:ln>
              <a:effectLst/>
              <a:uLnTx/>
              <a:uFillTx/>
              <a:latin typeface="+mj-lt"/>
              <a:ea typeface="+mj-ea"/>
              <a:cs typeface="PT Bold Heading" pitchFamily="2" charset="-78"/>
            </a:endParaRPr>
          </a:p>
        </p:txBody>
      </p:sp>
      <p:sp>
        <p:nvSpPr>
          <p:cNvPr id="6" name="مستطيل 5"/>
          <p:cNvSpPr/>
          <p:nvPr/>
        </p:nvSpPr>
        <p:spPr>
          <a:xfrm>
            <a:off x="1214414" y="142852"/>
            <a:ext cx="6429388"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rPr>
              <a:t>استخدامات المقاومة</a:t>
            </a:r>
            <a:endPar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endParaRPr>
          </a:p>
        </p:txBody>
      </p:sp>
      <p:sp>
        <p:nvSpPr>
          <p:cNvPr id="8" name="عنوان 1"/>
          <p:cNvSpPr txBox="1">
            <a:spLocks/>
          </p:cNvSpPr>
          <p:nvPr/>
        </p:nvSpPr>
        <p:spPr>
          <a:xfrm>
            <a:off x="428596" y="2786058"/>
            <a:ext cx="6929454"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800" i="0" u="none" strike="noStrike" kern="1200" cap="none" spc="0" normalizeH="0" baseline="0" noProof="0" dirty="0" smtClean="0">
                <a:ln>
                  <a:noFill/>
                </a:ln>
                <a:effectLst/>
                <a:uLnTx/>
                <a:uFillTx/>
                <a:latin typeface="+mj-lt"/>
                <a:ea typeface="+mj-ea"/>
                <a:cs typeface="PT Bold Heading" pitchFamily="2" charset="-78"/>
              </a:rPr>
              <a:t>تحقق</a:t>
            </a:r>
            <a:r>
              <a:rPr kumimoji="0" lang="ar-SA" sz="2800" i="0" u="none" strike="noStrike" kern="1200" cap="none" spc="0" normalizeH="0" noProof="0" dirty="0" smtClean="0">
                <a:ln>
                  <a:noFill/>
                </a:ln>
                <a:effectLst/>
                <a:uLnTx/>
                <a:uFillTx/>
                <a:latin typeface="+mj-lt"/>
                <a:ea typeface="+mj-ea"/>
                <a:cs typeface="PT Bold Heading" pitchFamily="2" charset="-78"/>
              </a:rPr>
              <a:t> معظم الموصلات الفلزية قانون </a:t>
            </a:r>
            <a:r>
              <a:rPr kumimoji="0" lang="ar-SA" sz="2800" i="0" u="none" strike="noStrike" kern="1200" cap="none" spc="0" normalizeH="0" noProof="0" dirty="0" err="1" smtClean="0">
                <a:ln>
                  <a:noFill/>
                </a:ln>
                <a:effectLst/>
                <a:uLnTx/>
                <a:uFillTx/>
                <a:latin typeface="+mj-lt"/>
                <a:ea typeface="+mj-ea"/>
                <a:cs typeface="PT Bold Heading" pitchFamily="2" charset="-78"/>
              </a:rPr>
              <a:t>أوم</a:t>
            </a:r>
            <a:r>
              <a:rPr kumimoji="0" lang="ar-SA" sz="2800" i="0" u="none" strike="noStrike" kern="1200" cap="none" spc="0" normalizeH="0" noProof="0" dirty="0" smtClean="0">
                <a:ln>
                  <a:noFill/>
                </a:ln>
                <a:effectLst/>
                <a:uLnTx/>
                <a:uFillTx/>
                <a:latin typeface="+mj-lt"/>
                <a:ea typeface="+mj-ea"/>
                <a:cs typeface="PT Bold Heading" pitchFamily="2" charset="-78"/>
              </a:rPr>
              <a:t> ، </a:t>
            </a:r>
            <a:r>
              <a:rPr lang="ar-SA" sz="2800" dirty="0" smtClean="0">
                <a:latin typeface="+mj-lt"/>
                <a:ea typeface="+mj-ea"/>
                <a:cs typeface="PT Bold Heading" pitchFamily="2" charset="-78"/>
              </a:rPr>
              <a:t>ضمن حدود معينة لفروق الجهد .</a:t>
            </a:r>
            <a:endParaRPr kumimoji="0" lang="ar-SA" sz="2800" i="0" u="none" strike="noStrike" kern="1200" cap="none" spc="0" normalizeH="0" baseline="0" noProof="0" dirty="0">
              <a:ln>
                <a:noFill/>
              </a:ln>
              <a:effectLst/>
              <a:uLnTx/>
              <a:uFillTx/>
              <a:latin typeface="+mj-lt"/>
              <a:ea typeface="+mj-ea"/>
              <a:cs typeface="PT Bold Heading" pitchFamily="2" charset="-78"/>
            </a:endParaRPr>
          </a:p>
        </p:txBody>
      </p:sp>
      <p:sp>
        <p:nvSpPr>
          <p:cNvPr id="9" name="عنوان 1"/>
          <p:cNvSpPr txBox="1">
            <a:spLocks/>
          </p:cNvSpPr>
          <p:nvPr/>
        </p:nvSpPr>
        <p:spPr>
          <a:xfrm>
            <a:off x="285720" y="5072074"/>
            <a:ext cx="707233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lang="ar-SA" sz="2600" dirty="0" smtClean="0">
                <a:latin typeface="+mj-lt"/>
                <a:ea typeface="+mj-ea"/>
                <a:cs typeface="PT Bold Heading" pitchFamily="2" charset="-78"/>
              </a:rPr>
              <a:t>بعض الأجهزة لا تحقق قانون </a:t>
            </a:r>
            <a:r>
              <a:rPr lang="ar-SA" sz="2600" dirty="0" err="1" smtClean="0">
                <a:latin typeface="+mj-lt"/>
                <a:ea typeface="+mj-ea"/>
                <a:cs typeface="PT Bold Heading" pitchFamily="2" charset="-78"/>
              </a:rPr>
              <a:t>أوم</a:t>
            </a:r>
            <a:r>
              <a:rPr lang="ar-SA" sz="2600" dirty="0" smtClean="0">
                <a:latin typeface="+mj-lt"/>
                <a:ea typeface="+mj-ea"/>
                <a:cs typeface="PT Bold Heading" pitchFamily="2" charset="-78"/>
              </a:rPr>
              <a:t> مثل المصباح والمذياع (الترانزستورات – الصمامات الثنائية (</a:t>
            </a:r>
            <a:r>
              <a:rPr lang="ar-SA" sz="2600" dirty="0" err="1" smtClean="0">
                <a:latin typeface="+mj-lt"/>
                <a:ea typeface="+mj-ea"/>
                <a:cs typeface="PT Bold Heading" pitchFamily="2" charset="-78"/>
              </a:rPr>
              <a:t>الدايودات</a:t>
            </a:r>
            <a:r>
              <a:rPr lang="ar-SA" sz="2600" dirty="0" smtClean="0">
                <a:latin typeface="+mj-lt"/>
                <a:ea typeface="+mj-ea"/>
                <a:cs typeface="PT Bold Heading" pitchFamily="2" charset="-78"/>
              </a:rPr>
              <a:t>)).</a:t>
            </a:r>
            <a:endParaRPr kumimoji="0" lang="ar-SA" sz="2600" i="0" u="none" strike="noStrike" kern="1200" cap="none" spc="0" normalizeH="0" baseline="0" noProof="0" dirty="0">
              <a:ln>
                <a:noFill/>
              </a:ln>
              <a:effectLst/>
              <a:uLnTx/>
              <a:uFillTx/>
              <a:latin typeface="+mj-lt"/>
              <a:ea typeface="+mj-ea"/>
              <a:cs typeface="PT Bold Heading" pitchFamily="2" charset="-78"/>
            </a:endParaRPr>
          </a:p>
        </p:txBody>
      </p:sp>
      <p:pic>
        <p:nvPicPr>
          <p:cNvPr id="11265" name="Picture 1" descr="%D8%A7%D9%84%D8%AA%D8%B1%D8%A7%D9%86%D8%B2%D8%B3%D8%AA%D9%88%D8%B1_510x350"/>
          <p:cNvPicPr>
            <a:picLocks noChangeAspect="1" noChangeArrowheads="1"/>
          </p:cNvPicPr>
          <p:nvPr/>
        </p:nvPicPr>
        <p:blipFill>
          <a:blip r:embed="rId3"/>
          <a:srcRect/>
          <a:stretch>
            <a:fillRect/>
          </a:stretch>
        </p:blipFill>
        <p:spPr bwMode="auto">
          <a:xfrm>
            <a:off x="571472" y="3571876"/>
            <a:ext cx="1785918" cy="1223852"/>
          </a:xfrm>
          <a:prstGeom prst="rect">
            <a:avLst/>
          </a:prstGeom>
          <a:noFill/>
          <a:ln w="9525">
            <a:noFill/>
            <a:miter lim="800000"/>
            <a:headEnd/>
            <a:tailEnd/>
          </a:ln>
        </p:spPr>
      </p:pic>
      <p:pic>
        <p:nvPicPr>
          <p:cNvPr id="11266" name="Picture 2" descr="condiso1"/>
          <p:cNvPicPr>
            <a:picLocks noChangeAspect="1" noChangeArrowheads="1"/>
          </p:cNvPicPr>
          <p:nvPr/>
        </p:nvPicPr>
        <p:blipFill>
          <a:blip r:embed="rId4"/>
          <a:srcRect/>
          <a:stretch>
            <a:fillRect/>
          </a:stretch>
        </p:blipFill>
        <p:spPr bwMode="auto">
          <a:xfrm>
            <a:off x="214282" y="714356"/>
            <a:ext cx="2066633" cy="1643083"/>
          </a:xfrm>
          <a:prstGeom prst="rect">
            <a:avLst/>
          </a:prstGeom>
          <a:noFill/>
          <a:ln w="9525">
            <a:noFill/>
            <a:miter lim="800000"/>
            <a:headEnd/>
            <a:tailEnd/>
          </a:ln>
        </p:spPr>
      </p:pic>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55" presetClass="entr" presetSubtype="0" fill="hold" nodeType="afterEffect">
                                  <p:stCondLst>
                                    <p:cond delay="0"/>
                                  </p:stCondLst>
                                  <p:childTnLst>
                                    <p:set>
                                      <p:cBhvr>
                                        <p:cTn id="27" dur="1" fill="hold">
                                          <p:stCondLst>
                                            <p:cond delay="0"/>
                                          </p:stCondLst>
                                        </p:cTn>
                                        <p:tgtEl>
                                          <p:spTgt spid="11266"/>
                                        </p:tgtEl>
                                        <p:attrNameLst>
                                          <p:attrName>style.visibility</p:attrName>
                                        </p:attrNameLst>
                                      </p:cBhvr>
                                      <p:to>
                                        <p:strVal val="visible"/>
                                      </p:to>
                                    </p:set>
                                    <p:anim calcmode="lin" valueType="num">
                                      <p:cBhvr>
                                        <p:cTn id="28" dur="1000" fill="hold"/>
                                        <p:tgtEl>
                                          <p:spTgt spid="11266"/>
                                        </p:tgtEl>
                                        <p:attrNameLst>
                                          <p:attrName>ppt_w</p:attrName>
                                        </p:attrNameLst>
                                      </p:cBhvr>
                                      <p:tavLst>
                                        <p:tav tm="0">
                                          <p:val>
                                            <p:strVal val="#ppt_w*0.70"/>
                                          </p:val>
                                        </p:tav>
                                        <p:tav tm="100000">
                                          <p:val>
                                            <p:strVal val="#ppt_w"/>
                                          </p:val>
                                        </p:tav>
                                      </p:tavLst>
                                    </p:anim>
                                    <p:anim calcmode="lin" valueType="num">
                                      <p:cBhvr>
                                        <p:cTn id="29" dur="1000" fill="hold"/>
                                        <p:tgtEl>
                                          <p:spTgt spid="11266"/>
                                        </p:tgtEl>
                                        <p:attrNameLst>
                                          <p:attrName>ppt_h</p:attrName>
                                        </p:attrNameLst>
                                      </p:cBhvr>
                                      <p:tavLst>
                                        <p:tav tm="0">
                                          <p:val>
                                            <p:strVal val="#ppt_h"/>
                                          </p:val>
                                        </p:tav>
                                        <p:tav tm="100000">
                                          <p:val>
                                            <p:strVal val="#ppt_h"/>
                                          </p:val>
                                        </p:tav>
                                      </p:tavLst>
                                    </p:anim>
                                    <p:animEffect transition="in" filter="fade">
                                      <p:cBhvr>
                                        <p:cTn id="30" dur="1000"/>
                                        <p:tgtEl>
                                          <p:spTgt spid="11266"/>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3000"/>
                            </p:stCondLst>
                            <p:childTnLst>
                              <p:par>
                                <p:cTn id="36" presetID="55" presetClass="entr" presetSubtype="0" fill="hold" nodeType="afterEffect">
                                  <p:stCondLst>
                                    <p:cond delay="0"/>
                                  </p:stCondLst>
                                  <p:childTnLst>
                                    <p:set>
                                      <p:cBhvr>
                                        <p:cTn id="37" dur="1" fill="hold">
                                          <p:stCondLst>
                                            <p:cond delay="0"/>
                                          </p:stCondLst>
                                        </p:cTn>
                                        <p:tgtEl>
                                          <p:spTgt spid="11265"/>
                                        </p:tgtEl>
                                        <p:attrNameLst>
                                          <p:attrName>style.visibility</p:attrName>
                                        </p:attrNameLst>
                                      </p:cBhvr>
                                      <p:to>
                                        <p:strVal val="visible"/>
                                      </p:to>
                                    </p:set>
                                    <p:anim calcmode="lin" valueType="num">
                                      <p:cBhvr>
                                        <p:cTn id="38" dur="1000" fill="hold"/>
                                        <p:tgtEl>
                                          <p:spTgt spid="11265"/>
                                        </p:tgtEl>
                                        <p:attrNameLst>
                                          <p:attrName>ppt_w</p:attrName>
                                        </p:attrNameLst>
                                      </p:cBhvr>
                                      <p:tavLst>
                                        <p:tav tm="0">
                                          <p:val>
                                            <p:strVal val="#ppt_w*0.70"/>
                                          </p:val>
                                        </p:tav>
                                        <p:tav tm="100000">
                                          <p:val>
                                            <p:strVal val="#ppt_w"/>
                                          </p:val>
                                        </p:tav>
                                      </p:tavLst>
                                    </p:anim>
                                    <p:anim calcmode="lin" valueType="num">
                                      <p:cBhvr>
                                        <p:cTn id="39" dur="1000" fill="hold"/>
                                        <p:tgtEl>
                                          <p:spTgt spid="11265"/>
                                        </p:tgtEl>
                                        <p:attrNameLst>
                                          <p:attrName>ppt_h</p:attrName>
                                        </p:attrNameLst>
                                      </p:cBhvr>
                                      <p:tavLst>
                                        <p:tav tm="0">
                                          <p:val>
                                            <p:strVal val="#ppt_h"/>
                                          </p:val>
                                        </p:tav>
                                        <p:tav tm="100000">
                                          <p:val>
                                            <p:strVal val="#ppt_h"/>
                                          </p:val>
                                        </p:tav>
                                      </p:tavLst>
                                    </p:anim>
                                    <p:animEffect transition="in" filter="fade">
                                      <p:cBhvr>
                                        <p:cTn id="40" dur="1000"/>
                                        <p:tgtEl>
                                          <p:spTgt spid="11265"/>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 name="مستطيل 2"/>
          <p:cNvSpPr/>
          <p:nvPr/>
        </p:nvSpPr>
        <p:spPr>
          <a:xfrm>
            <a:off x="2643174" y="415333"/>
            <a:ext cx="3929090" cy="584775"/>
          </a:xfrm>
          <a:prstGeom prst="rect">
            <a:avLst/>
          </a:prstGeom>
          <a:noFill/>
        </p:spPr>
        <p:txBody>
          <a:bodyPr wrap="square" lIns="91440" tIns="45720" rIns="91440" bIns="45720">
            <a:spAutoFit/>
          </a:bodyPr>
          <a:lstStyle/>
          <a:p>
            <a:pPr algn="ctr"/>
            <a:r>
              <a:rPr kumimoji="0" lang="ar-SA" sz="3200" i="0" u="none" strike="noStrike" kern="1200" normalizeH="0" baseline="0" noProof="0" dirty="0" smtClean="0">
                <a:ln>
                  <a:solidFill>
                    <a:sysClr val="windowText" lastClr="000000"/>
                  </a:solidFill>
                </a:ln>
                <a:solidFill>
                  <a:schemeClr val="accent5">
                    <a:lumMod val="75000"/>
                  </a:schemeClr>
                </a:solidFill>
                <a:uLnTx/>
                <a:uFillTx/>
                <a:latin typeface="+mj-lt"/>
                <a:ea typeface="+mj-ea"/>
                <a:cs typeface="PT Bold Heading" pitchFamily="2" charset="-78"/>
              </a:rPr>
              <a:t>تجربة استهلالية</a:t>
            </a:r>
            <a:endParaRPr lang="ar-SA" sz="3200" dirty="0">
              <a:ln>
                <a:solidFill>
                  <a:sysClr val="windowText" lastClr="000000"/>
                </a:solidFill>
              </a:ln>
              <a:solidFill>
                <a:schemeClr val="accent5">
                  <a:lumMod val="75000"/>
                </a:schemeClr>
              </a:solidFill>
              <a:cs typeface="PT Bold Heading" pitchFamily="2" charset="-78"/>
            </a:endParaRPr>
          </a:p>
        </p:txBody>
      </p:sp>
      <p:sp>
        <p:nvSpPr>
          <p:cNvPr id="5" name="عنوان 1"/>
          <p:cNvSpPr txBox="1">
            <a:spLocks/>
          </p:cNvSpPr>
          <p:nvPr/>
        </p:nvSpPr>
        <p:spPr>
          <a:xfrm>
            <a:off x="4357686" y="4700598"/>
            <a:ext cx="4357654" cy="710952"/>
          </a:xfrm>
          <a:prstGeom prst="rect">
            <a:avLst/>
          </a:prstGeom>
        </p:spPr>
        <p:txBody>
          <a:bodyPr vert="horz" lIns="45720" rIns="45720" anchor="ctr">
            <a:no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ar-SA" sz="2200" i="0" u="none" strike="noStrike" kern="1200" cap="none" spc="0" normalizeH="0" baseline="0" noProof="0" dirty="0" smtClean="0">
                <a:ln>
                  <a:noFill/>
                </a:ln>
                <a:solidFill>
                  <a:srgbClr val="C00000"/>
                </a:solidFill>
                <a:effectLst/>
                <a:uLnTx/>
                <a:uFillTx/>
                <a:latin typeface="+mj-lt"/>
                <a:ea typeface="+mj-ea"/>
                <a:cs typeface="PT Bold Heading" pitchFamily="2" charset="-78"/>
              </a:rPr>
              <a:t>والشروط</a:t>
            </a:r>
            <a:r>
              <a:rPr kumimoji="0" lang="ar-SA" sz="2200" i="0" u="none" strike="noStrike" kern="1200" cap="none" spc="0" normalizeH="0" noProof="0" dirty="0" smtClean="0">
                <a:ln>
                  <a:noFill/>
                </a:ln>
                <a:solidFill>
                  <a:srgbClr val="C00000"/>
                </a:solidFill>
                <a:effectLst/>
                <a:uLnTx/>
                <a:uFillTx/>
                <a:latin typeface="+mj-lt"/>
                <a:ea typeface="+mj-ea"/>
                <a:cs typeface="PT Bold Heading" pitchFamily="2" charset="-78"/>
              </a:rPr>
              <a:t> الواجب توافرها لإضاءة المصباح :</a:t>
            </a:r>
            <a:endParaRPr kumimoji="0" lang="ar-SA" sz="2200" i="0" u="none" strike="noStrike" kern="1200" cap="none" spc="0" normalizeH="0" baseline="0" noProof="0" dirty="0">
              <a:ln>
                <a:noFill/>
              </a:ln>
              <a:solidFill>
                <a:srgbClr val="C00000"/>
              </a:solidFill>
              <a:effectLst/>
              <a:uLnTx/>
              <a:uFillTx/>
              <a:latin typeface="+mj-lt"/>
              <a:ea typeface="+mj-ea"/>
              <a:cs typeface="PT Bold Heading" pitchFamily="2" charset="-78"/>
            </a:endParaRPr>
          </a:p>
        </p:txBody>
      </p:sp>
      <p:sp>
        <p:nvSpPr>
          <p:cNvPr id="10" name="مستطيل 9"/>
          <p:cNvSpPr/>
          <p:nvPr/>
        </p:nvSpPr>
        <p:spPr>
          <a:xfrm>
            <a:off x="2071670" y="3786190"/>
            <a:ext cx="4919937" cy="430887"/>
          </a:xfrm>
          <a:prstGeom prst="rect">
            <a:avLst/>
          </a:prstGeom>
        </p:spPr>
        <p:txBody>
          <a:bodyPr wrap="none">
            <a:spAutoFit/>
          </a:bodyPr>
          <a:lstStyle/>
          <a:p>
            <a:pPr lvl="0" algn="ctr">
              <a:spcBef>
                <a:spcPct val="0"/>
              </a:spcBef>
              <a:defRPr/>
            </a:pPr>
            <a:r>
              <a:rPr lang="ar-SA" sz="2200" dirty="0" smtClean="0">
                <a:solidFill>
                  <a:srgbClr val="CD7371"/>
                </a:solidFill>
                <a:cs typeface="PT Bold Heading" pitchFamily="2" charset="-78"/>
              </a:rPr>
              <a:t>بتوصيل سلك وبطارية ومصباح سيضاء المصباح</a:t>
            </a:r>
            <a:endParaRPr lang="ar-SA" sz="2200" dirty="0">
              <a:solidFill>
                <a:srgbClr val="CD7371"/>
              </a:solidFill>
              <a:cs typeface="PT Bold Heading" pitchFamily="2" charset="-78"/>
            </a:endParaRPr>
          </a:p>
        </p:txBody>
      </p:sp>
      <p:sp>
        <p:nvSpPr>
          <p:cNvPr id="11" name="مستطيل 10"/>
          <p:cNvSpPr/>
          <p:nvPr/>
        </p:nvSpPr>
        <p:spPr>
          <a:xfrm>
            <a:off x="3571868" y="4341149"/>
            <a:ext cx="5195654" cy="430887"/>
          </a:xfrm>
          <a:prstGeom prst="rect">
            <a:avLst/>
          </a:prstGeom>
        </p:spPr>
        <p:txBody>
          <a:bodyPr wrap="none">
            <a:spAutoFit/>
          </a:bodyPr>
          <a:lstStyle/>
          <a:p>
            <a:pPr lvl="0" algn="ctr">
              <a:spcBef>
                <a:spcPct val="0"/>
              </a:spcBef>
              <a:defRPr/>
            </a:pPr>
            <a:r>
              <a:rPr lang="ar-SA" sz="2200" dirty="0" smtClean="0">
                <a:cs typeface="PT Bold Heading" pitchFamily="2" charset="-78"/>
              </a:rPr>
              <a:t>وهذا يعني أن التيار الكهربائي يتدفق في الدائرة</a:t>
            </a:r>
            <a:endParaRPr lang="ar-SA" sz="2200" dirty="0">
              <a:cs typeface="PT Bold Heading" pitchFamily="2" charset="-78"/>
            </a:endParaRPr>
          </a:p>
        </p:txBody>
      </p:sp>
      <p:sp>
        <p:nvSpPr>
          <p:cNvPr id="12" name="مستطيل 11"/>
          <p:cNvSpPr/>
          <p:nvPr/>
        </p:nvSpPr>
        <p:spPr>
          <a:xfrm>
            <a:off x="4929190" y="5249962"/>
            <a:ext cx="3799438" cy="1107996"/>
          </a:xfrm>
          <a:prstGeom prst="rect">
            <a:avLst/>
          </a:prstGeom>
        </p:spPr>
        <p:txBody>
          <a:bodyPr wrap="none">
            <a:spAutoFit/>
          </a:bodyPr>
          <a:lstStyle/>
          <a:p>
            <a:pPr lvl="0">
              <a:spcBef>
                <a:spcPct val="0"/>
              </a:spcBef>
              <a:defRPr/>
            </a:pPr>
            <a:r>
              <a:rPr lang="ar-SA" sz="2200" dirty="0" smtClean="0">
                <a:solidFill>
                  <a:schemeClr val="tx2">
                    <a:lumMod val="60000"/>
                    <a:lumOff val="40000"/>
                  </a:schemeClr>
                </a:solidFill>
                <a:cs typeface="PT Bold Heading" pitchFamily="2" charset="-78"/>
              </a:rPr>
              <a:t>(1) </a:t>
            </a:r>
            <a:r>
              <a:rPr lang="ar-SA" sz="2200" dirty="0" smtClean="0">
                <a:cs typeface="PT Bold Heading" pitchFamily="2" charset="-78"/>
              </a:rPr>
              <a:t>وجود تيار متدفق (البطارية) .</a:t>
            </a:r>
          </a:p>
          <a:p>
            <a:pPr>
              <a:spcBef>
                <a:spcPct val="0"/>
              </a:spcBef>
              <a:defRPr/>
            </a:pPr>
            <a:r>
              <a:rPr lang="ar-SA" sz="2200" dirty="0" smtClean="0">
                <a:solidFill>
                  <a:schemeClr val="tx2">
                    <a:lumMod val="60000"/>
                    <a:lumOff val="40000"/>
                  </a:schemeClr>
                </a:solidFill>
                <a:cs typeface="PT Bold Heading" pitchFamily="2" charset="-78"/>
              </a:rPr>
              <a:t>(2) </a:t>
            </a:r>
            <a:r>
              <a:rPr lang="ar-SA" sz="2200" dirty="0" smtClean="0">
                <a:cs typeface="PT Bold Heading" pitchFamily="2" charset="-78"/>
              </a:rPr>
              <a:t>دائرة مغلقة (أسلاك التوصيل) .</a:t>
            </a:r>
          </a:p>
          <a:p>
            <a:pPr lvl="0">
              <a:spcBef>
                <a:spcPct val="0"/>
              </a:spcBef>
              <a:defRPr/>
            </a:pPr>
            <a:r>
              <a:rPr lang="ar-SA" sz="2200" dirty="0" smtClean="0">
                <a:solidFill>
                  <a:schemeClr val="tx2">
                    <a:lumMod val="60000"/>
                    <a:lumOff val="40000"/>
                  </a:schemeClr>
                </a:solidFill>
                <a:cs typeface="PT Bold Heading" pitchFamily="2" charset="-78"/>
              </a:rPr>
              <a:t>(3) </a:t>
            </a:r>
            <a:r>
              <a:rPr lang="ar-SA" sz="2200" dirty="0" smtClean="0">
                <a:cs typeface="PT Bold Heading" pitchFamily="2" charset="-78"/>
              </a:rPr>
              <a:t>أجهزة كهربائية (المصباح) .</a:t>
            </a:r>
            <a:endParaRPr lang="ar-SA" sz="2200" dirty="0">
              <a:cs typeface="PT Bold Heading" pitchFamily="2" charset="-78"/>
            </a:endParaRPr>
          </a:p>
        </p:txBody>
      </p:sp>
      <p:pic>
        <p:nvPicPr>
          <p:cNvPr id="8" name="هل يمكنك إنارة مصباح كهربائي؟ تجربة استهلالية 3ث - فصل الكهر.wmv">
            <a:hlinkClick r:id="" action="ppaction://media"/>
          </p:cNvPr>
          <p:cNvPicPr>
            <a:picLocks noRot="1" noChangeAspect="1"/>
          </p:cNvPicPr>
          <p:nvPr>
            <a:videoFile r:link="rId1"/>
          </p:nvPr>
        </p:nvPicPr>
        <p:blipFill>
          <a:blip r:embed="rId4"/>
          <a:stretch>
            <a:fillRect/>
          </a:stretch>
        </p:blipFill>
        <p:spPr>
          <a:xfrm>
            <a:off x="1785918" y="1071546"/>
            <a:ext cx="5715040" cy="2625323"/>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par>
                          <p:cTn id="21" fill="hold">
                            <p:stCondLst>
                              <p:cond delay="1000"/>
                            </p:stCondLst>
                            <p:childTnLst>
                              <p:par>
                                <p:cTn id="22" presetID="1" presetClass="mediacall" presetSubtype="0" fill="hold" nodeType="afterEffect">
                                  <p:stCondLst>
                                    <p:cond delay="0"/>
                                  </p:stCondLst>
                                  <p:childTnLst>
                                    <p:cmd type="call" cmd="playFrom(0.0)">
                                      <p:cBhvr>
                                        <p:cTn id="23" dur="117161" fill="hold"/>
                                        <p:tgtEl>
                                          <p:spTgt spid="8"/>
                                        </p:tgtEl>
                                      </p:cBhvr>
                                    </p:cmd>
                                  </p:childTnLst>
                                </p:cTn>
                              </p:par>
                            </p:childTnLst>
                          </p:cTn>
                        </p:par>
                        <p:par>
                          <p:cTn id="24" fill="hold">
                            <p:stCondLst>
                              <p:cond delay="118161"/>
                            </p:stCondLst>
                            <p:childTnLst>
                              <p:par>
                                <p:cTn id="25" presetID="15"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119161"/>
                            </p:stCondLst>
                            <p:childTnLst>
                              <p:par>
                                <p:cTn id="32" presetID="30" presetClass="entr" presetSubtype="0" fill="hold" grpId="0" nodeType="afterEffect">
                                  <p:stCondLst>
                                    <p:cond delay="0"/>
                                  </p:stCondLst>
                                  <p:iterate type="wd">
                                    <p:tmPct val="10000"/>
                                  </p:iterate>
                                  <p:childTnLst>
                                    <p:set>
                                      <p:cBhvr>
                                        <p:cTn id="33" dur="1" fill="hold">
                                          <p:stCondLst>
                                            <p:cond delay="0"/>
                                          </p:stCondLst>
                                        </p:cTn>
                                        <p:tgtEl>
                                          <p:spTgt spid="11"/>
                                        </p:tgtEl>
                                        <p:attrNameLst>
                                          <p:attrName>style.visibility</p:attrName>
                                        </p:attrNameLst>
                                      </p:cBhvr>
                                      <p:to>
                                        <p:strVal val="visible"/>
                                      </p:to>
                                    </p:set>
                                    <p:animEffect transition="in" filter="fade">
                                      <p:cBhvr>
                                        <p:cTn id="34" dur="800" decel="100000"/>
                                        <p:tgtEl>
                                          <p:spTgt spid="11"/>
                                        </p:tgtEl>
                                      </p:cBhvr>
                                    </p:animEffect>
                                    <p:anim calcmode="lin" valueType="num">
                                      <p:cBhvr>
                                        <p:cTn id="35" dur="800" decel="100000" fill="hold"/>
                                        <p:tgtEl>
                                          <p:spTgt spid="11"/>
                                        </p:tgtEl>
                                        <p:attrNameLst>
                                          <p:attrName>style.rotation</p:attrName>
                                        </p:attrNameLst>
                                      </p:cBhvr>
                                      <p:tavLst>
                                        <p:tav tm="0">
                                          <p:val>
                                            <p:fltVal val="-90"/>
                                          </p:val>
                                        </p:tav>
                                        <p:tav tm="100000">
                                          <p:val>
                                            <p:fltVal val="0"/>
                                          </p:val>
                                        </p:tav>
                                      </p:tavLst>
                                    </p:anim>
                                    <p:anim calcmode="lin" valueType="num">
                                      <p:cBhvr>
                                        <p:cTn id="36" dur="800" decel="100000" fill="hold"/>
                                        <p:tgtEl>
                                          <p:spTgt spid="11"/>
                                        </p:tgtEl>
                                        <p:attrNameLst>
                                          <p:attrName>ppt_x</p:attrName>
                                        </p:attrNameLst>
                                      </p:cBhvr>
                                      <p:tavLst>
                                        <p:tav tm="0">
                                          <p:val>
                                            <p:strVal val="#ppt_x+0.4"/>
                                          </p:val>
                                        </p:tav>
                                        <p:tav tm="100000">
                                          <p:val>
                                            <p:strVal val="#ppt_x-0.05"/>
                                          </p:val>
                                        </p:tav>
                                      </p:tavLst>
                                    </p:anim>
                                    <p:anim calcmode="lin" valueType="num">
                                      <p:cBhvr>
                                        <p:cTn id="37" dur="800" decel="100000" fill="hold"/>
                                        <p:tgtEl>
                                          <p:spTgt spid="11"/>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40" fill="hold">
                            <p:stCondLst>
                              <p:cond delay="120861"/>
                            </p:stCondLst>
                            <p:childTnLst>
                              <p:par>
                                <p:cTn id="41" presetID="49" presetClass="entr" presetSubtype="0" decel="10000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 calcmode="lin" valueType="num">
                                      <p:cBhvr>
                                        <p:cTn id="45" dur="500" fill="hold"/>
                                        <p:tgtEl>
                                          <p:spTgt spid="5"/>
                                        </p:tgtEl>
                                        <p:attrNameLst>
                                          <p:attrName>style.rotation</p:attrName>
                                        </p:attrNameLst>
                                      </p:cBhvr>
                                      <p:tavLst>
                                        <p:tav tm="0">
                                          <p:val>
                                            <p:fltVal val="360"/>
                                          </p:val>
                                        </p:tav>
                                        <p:tav tm="100000">
                                          <p:val>
                                            <p:fltVal val="0"/>
                                          </p:val>
                                        </p:tav>
                                      </p:tavLst>
                                    </p:anim>
                                    <p:animEffect transition="in" filter="fade">
                                      <p:cBhvr>
                                        <p:cTn id="46" dur="500"/>
                                        <p:tgtEl>
                                          <p:spTgt spid="5"/>
                                        </p:tgtEl>
                                      </p:cBhvr>
                                    </p:animEffect>
                                  </p:childTnLst>
                                </p:cTn>
                              </p:par>
                            </p:childTnLst>
                          </p:cTn>
                        </p:par>
                        <p:par>
                          <p:cTn id="47" fill="hold">
                            <p:stCondLst>
                              <p:cond delay="121361"/>
                            </p:stCondLst>
                            <p:childTnLst>
                              <p:par>
                                <p:cTn id="48" presetID="29" presetClass="entr" presetSubtype="0" fill="hold" grpId="0" nodeType="afterEffect">
                                  <p:stCondLst>
                                    <p:cond delay="0"/>
                                  </p:stCondLst>
                                  <p:iterate type="wd">
                                    <p:tmPct val="10000"/>
                                  </p:iterate>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ppt_x</p:attrName>
                                        </p:attrNameLst>
                                      </p:cBhvr>
                                      <p:tavLst>
                                        <p:tav tm="0">
                                          <p:val>
                                            <p:strVal val="#ppt_x-.2"/>
                                          </p:val>
                                        </p:tav>
                                        <p:tav tm="100000">
                                          <p:val>
                                            <p:strVal val="#ppt_x"/>
                                          </p:val>
                                        </p:tav>
                                      </p:tavLst>
                                    </p:anim>
                                    <p:anim calcmode="lin" valueType="num">
                                      <p:cBhvr>
                                        <p:cTn id="5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53" fill="hold" display="0">
                  <p:stCondLst>
                    <p:cond delay="indefinite"/>
                  </p:stCondLst>
                  <p:endCondLst>
                    <p:cond evt="onNext" delay="0">
                      <p:tgtEl>
                        <p:sldTgt/>
                      </p:tgtEl>
                    </p:cond>
                    <p:cond evt="onPrev" delay="0">
                      <p:tgtEl>
                        <p:sldTgt/>
                      </p:tgtEl>
                    </p:cond>
                  </p:endCondLst>
                </p:cTn>
                <p:tgtEl>
                  <p:spTgt spid="8"/>
                </p:tgtEl>
              </p:cMediaNode>
            </p:video>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2" presetClass="mediacall" presetSubtype="0" fill="hold" nodeType="clickEffect">
                                  <p:stCondLst>
                                    <p:cond delay="0"/>
                                  </p:stCondLst>
                                  <p:childTnLst>
                                    <p:cmd type="call" cmd="togglePause">
                                      <p:cBhvr>
                                        <p:cTn id="58" dur="1" fill="hold"/>
                                        <p:tgtEl>
                                          <p:spTgt spid="8"/>
                                        </p:tgtEl>
                                      </p:cBhvr>
                                    </p:cmd>
                                  </p:childTnLst>
                                </p:cTn>
                              </p:par>
                            </p:childTnLst>
                          </p:cTn>
                        </p:par>
                      </p:childTnLst>
                    </p:cTn>
                  </p:par>
                </p:childTnLst>
              </p:cTn>
              <p:nextCondLst>
                <p:cond evt="onClick" delay="0">
                  <p:tgtEl>
                    <p:spTgt spid="8"/>
                  </p:tgtEl>
                </p:cond>
              </p:nextCondLst>
            </p:seq>
          </p:childTnLst>
        </p:cTn>
      </p:par>
    </p:tnLst>
    <p:bldLst>
      <p:bldP spid="3" grpId="0"/>
      <p:bldP spid="5"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500034" y="1714496"/>
            <a:ext cx="821537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endParaRPr kumimoji="0" lang="ar-SA" sz="2600" i="0" u="none" strike="noStrike" kern="1200" cap="none" spc="0" normalizeH="0" baseline="0" noProof="0" dirty="0" smtClean="0">
              <a:ln>
                <a:noFill/>
              </a:ln>
              <a:effectLst/>
              <a:uLnTx/>
              <a:uFillTx/>
              <a:latin typeface="+mj-lt"/>
              <a:ea typeface="+mj-ea"/>
              <a:cs typeface="PT Bold Heading" pitchFamily="2" charset="-78"/>
            </a:endParaRPr>
          </a:p>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600" i="0" u="none" strike="noStrike" kern="1200" cap="none" spc="0" normalizeH="0" baseline="0" noProof="0" dirty="0" smtClean="0">
                <a:ln>
                  <a:noFill/>
                </a:ln>
                <a:solidFill>
                  <a:srgbClr val="0000FF"/>
                </a:solidFill>
                <a:effectLst/>
                <a:uLnTx/>
                <a:uFillTx/>
                <a:latin typeface="+mj-lt"/>
                <a:ea typeface="+mj-ea"/>
                <a:cs typeface="PT Bold Heading" pitchFamily="2" charset="-78"/>
              </a:rPr>
              <a:t>*</a:t>
            </a:r>
            <a:r>
              <a:rPr kumimoji="0" lang="ar-SA" sz="2600" i="0" u="none" strike="noStrike" kern="1200" cap="none" spc="0" normalizeH="0" baseline="0" noProof="0" dirty="0" smtClean="0">
                <a:ln>
                  <a:noFill/>
                </a:ln>
                <a:effectLst/>
                <a:uLnTx/>
                <a:uFillTx/>
                <a:latin typeface="+mj-lt"/>
                <a:ea typeface="+mj-ea"/>
                <a:cs typeface="PT Bold Heading" pitchFamily="2" charset="-78"/>
              </a:rPr>
              <a:t> مقاومة الأسلاك المستخدمة في توصيل الأجهزة الكهربائية قليلة</a:t>
            </a:r>
          </a:p>
          <a:p>
            <a:pPr algn="justLow">
              <a:spcBef>
                <a:spcPct val="0"/>
              </a:spcBef>
              <a:defRPr/>
            </a:pPr>
            <a:endParaRPr lang="ar-SA" sz="2600" dirty="0" smtClean="0">
              <a:cs typeface="PT Bold Heading" pitchFamily="2" charset="-78"/>
            </a:endParaRPr>
          </a:p>
          <a:p>
            <a:pPr algn="justLow">
              <a:spcBef>
                <a:spcPct val="0"/>
              </a:spcBef>
              <a:defRPr/>
            </a:pPr>
            <a:r>
              <a:rPr lang="ar-SA" sz="2600" dirty="0" smtClean="0">
                <a:solidFill>
                  <a:srgbClr val="0000FF"/>
                </a:solidFill>
                <a:cs typeface="PT Bold Heading" pitchFamily="2" charset="-78"/>
              </a:rPr>
              <a:t>*</a:t>
            </a:r>
            <a:r>
              <a:rPr lang="ar-SA" sz="2600" dirty="0" smtClean="0">
                <a:cs typeface="PT Bold Heading" pitchFamily="2" charset="-78"/>
              </a:rPr>
              <a:t> الأداة المصممة ليكون لها مقاومة معينة هي المقاومة الكهربائية</a:t>
            </a:r>
          </a:p>
          <a:p>
            <a:pPr marL="0" marR="0" lvl="0" indent="0" algn="justLow" defTabSz="914400" rtl="1" eaLnBrk="1" fontAlgn="auto" latinLnBrk="0" hangingPunct="1">
              <a:lnSpc>
                <a:spcPct val="100000"/>
              </a:lnSpc>
              <a:spcBef>
                <a:spcPct val="0"/>
              </a:spcBef>
              <a:spcAft>
                <a:spcPts val="0"/>
              </a:spcAft>
              <a:buClrTx/>
              <a:buSzTx/>
              <a:buFontTx/>
              <a:buNone/>
              <a:tabLst/>
              <a:defRPr/>
            </a:pPr>
            <a:endParaRPr kumimoji="0" lang="ar-SA" sz="2600" i="0" u="none" strike="noStrike" kern="1200" cap="none" spc="0" normalizeH="0" baseline="0" noProof="0" dirty="0">
              <a:ln>
                <a:noFill/>
              </a:ln>
              <a:effectLst/>
              <a:uLnTx/>
              <a:uFillTx/>
              <a:latin typeface="+mj-lt"/>
              <a:ea typeface="+mj-ea"/>
              <a:cs typeface="PT Bold Heading" pitchFamily="2" charset="-78"/>
            </a:endParaRPr>
          </a:p>
        </p:txBody>
      </p:sp>
      <p:sp>
        <p:nvSpPr>
          <p:cNvPr id="6" name="مستطيل 5"/>
          <p:cNvSpPr/>
          <p:nvPr/>
        </p:nvSpPr>
        <p:spPr>
          <a:xfrm>
            <a:off x="2000232" y="357166"/>
            <a:ext cx="6143635"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ar-SA" sz="48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PT Bold Heading" pitchFamily="2" charset="-78"/>
              </a:rPr>
              <a:t>الأســــــلاك</a:t>
            </a:r>
            <a:endParaRPr lang="ar-S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endParaRPr>
          </a:p>
        </p:txBody>
      </p:sp>
      <p:sp>
        <p:nvSpPr>
          <p:cNvPr id="9" name="عنوان 1"/>
          <p:cNvSpPr txBox="1">
            <a:spLocks/>
          </p:cNvSpPr>
          <p:nvPr/>
        </p:nvSpPr>
        <p:spPr>
          <a:xfrm>
            <a:off x="785786" y="3500438"/>
            <a:ext cx="492919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600" i="0" u="none" strike="noStrike" kern="1200" cap="none" spc="0" normalizeH="0" baseline="0" noProof="0" dirty="0" smtClean="0">
                <a:ln>
                  <a:noFill/>
                </a:ln>
                <a:solidFill>
                  <a:srgbClr val="0000FF"/>
                </a:solidFill>
                <a:effectLst/>
                <a:uLnTx/>
                <a:uFillTx/>
                <a:latin typeface="+mj-lt"/>
                <a:ea typeface="+mj-ea"/>
                <a:cs typeface="PT Bold Heading" pitchFamily="2" charset="-78"/>
              </a:rPr>
              <a:t>*</a:t>
            </a:r>
            <a:r>
              <a:rPr kumimoji="0" lang="ar-SA" sz="2600" i="0" u="none" strike="noStrike" kern="1200" cap="none" spc="0" normalizeH="0" baseline="0" noProof="0" dirty="0" smtClean="0">
                <a:ln>
                  <a:noFill/>
                </a:ln>
                <a:effectLst/>
                <a:uLnTx/>
                <a:uFillTx/>
                <a:latin typeface="+mj-lt"/>
                <a:ea typeface="+mj-ea"/>
                <a:cs typeface="PT Bold Heading" pitchFamily="2" charset="-78"/>
              </a:rPr>
              <a:t> تصنع المقاومات من (الجرافيت – أشباه الموصلات – أسلاك طويلة ورفيعة)</a:t>
            </a:r>
            <a:endParaRPr kumimoji="0" lang="ar-SA" sz="2600" i="0" u="none" strike="noStrike" kern="1200" cap="none" spc="0" normalizeH="0" baseline="0" noProof="0" dirty="0">
              <a:ln>
                <a:noFill/>
              </a:ln>
              <a:effectLst/>
              <a:uLnTx/>
              <a:uFillTx/>
              <a:latin typeface="+mj-lt"/>
              <a:ea typeface="+mj-ea"/>
              <a:cs typeface="PT Bold Heading" pitchFamily="2" charset="-78"/>
            </a:endParaRPr>
          </a:p>
        </p:txBody>
      </p:sp>
      <p:pic>
        <p:nvPicPr>
          <p:cNvPr id="10241" name="Picture 1" descr="nlzxut"/>
          <p:cNvPicPr>
            <a:picLocks noChangeAspect="1" noChangeArrowheads="1"/>
          </p:cNvPicPr>
          <p:nvPr/>
        </p:nvPicPr>
        <p:blipFill>
          <a:blip r:embed="rId3"/>
          <a:srcRect/>
          <a:stretch>
            <a:fillRect/>
          </a:stretch>
        </p:blipFill>
        <p:spPr bwMode="auto">
          <a:xfrm>
            <a:off x="0" y="0"/>
            <a:ext cx="2071071" cy="1643050"/>
          </a:xfrm>
          <a:prstGeom prst="rect">
            <a:avLst/>
          </a:prstGeom>
          <a:noFill/>
          <a:ln w="9525">
            <a:noFill/>
            <a:miter lim="800000"/>
            <a:headEnd/>
            <a:tailEnd/>
          </a:ln>
        </p:spPr>
      </p:pic>
      <p:grpSp>
        <p:nvGrpSpPr>
          <p:cNvPr id="11" name="مجموعة 10"/>
          <p:cNvGrpSpPr/>
          <p:nvPr/>
        </p:nvGrpSpPr>
        <p:grpSpPr>
          <a:xfrm>
            <a:off x="5929322" y="3571876"/>
            <a:ext cx="2857520" cy="2643206"/>
            <a:chOff x="857224" y="3500438"/>
            <a:chExt cx="2571768" cy="2428636"/>
          </a:xfrm>
        </p:grpSpPr>
        <p:pic>
          <p:nvPicPr>
            <p:cNvPr id="10242" name="Picture 2" descr="ANd9GcTYFFQpwNpz7C-vvRKW9CogdnYipYttd-jBYVUMNGlHeltoIq0X"/>
            <p:cNvPicPr>
              <a:picLocks noChangeAspect="1" noChangeArrowheads="1"/>
            </p:cNvPicPr>
            <p:nvPr/>
          </p:nvPicPr>
          <p:blipFill>
            <a:blip r:embed="rId4"/>
            <a:srcRect/>
            <a:stretch>
              <a:fillRect/>
            </a:stretch>
          </p:blipFill>
          <p:spPr bwMode="auto">
            <a:xfrm>
              <a:off x="857224" y="3500438"/>
              <a:ext cx="2500330" cy="2428636"/>
            </a:xfrm>
            <a:prstGeom prst="rect">
              <a:avLst/>
            </a:prstGeom>
            <a:noFill/>
            <a:ln w="9525">
              <a:noFill/>
              <a:miter lim="800000"/>
              <a:headEnd/>
              <a:tailEnd/>
            </a:ln>
          </p:spPr>
        </p:pic>
        <p:sp>
          <p:nvSpPr>
            <p:cNvPr id="10" name="مستطيل 9"/>
            <p:cNvSpPr/>
            <p:nvPr/>
          </p:nvSpPr>
          <p:spPr>
            <a:xfrm>
              <a:off x="2214546" y="3500438"/>
              <a:ext cx="121444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endParaRPr>
            </a:p>
          </p:txBody>
        </p:sp>
      </p:gr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29" presetClass="entr" presetSubtype="0" fill="hold" nodeType="afterEffect">
                                  <p:stCondLst>
                                    <p:cond delay="0"/>
                                  </p:stCondLst>
                                  <p:childTnLst>
                                    <p:set>
                                      <p:cBhvr>
                                        <p:cTn id="23" dur="1" fill="hold">
                                          <p:stCondLst>
                                            <p:cond delay="0"/>
                                          </p:stCondLst>
                                        </p:cTn>
                                        <p:tgtEl>
                                          <p:spTgt spid="10241"/>
                                        </p:tgtEl>
                                        <p:attrNameLst>
                                          <p:attrName>style.visibility</p:attrName>
                                        </p:attrNameLst>
                                      </p:cBhvr>
                                      <p:to>
                                        <p:strVal val="visible"/>
                                      </p:to>
                                    </p:set>
                                    <p:anim calcmode="lin" valueType="num">
                                      <p:cBhvr>
                                        <p:cTn id="24" dur="1000" fill="hold"/>
                                        <p:tgtEl>
                                          <p:spTgt spid="10241"/>
                                        </p:tgtEl>
                                        <p:attrNameLst>
                                          <p:attrName>ppt_x</p:attrName>
                                        </p:attrNameLst>
                                      </p:cBhvr>
                                      <p:tavLst>
                                        <p:tav tm="0">
                                          <p:val>
                                            <p:strVal val="#ppt_x-.2"/>
                                          </p:val>
                                        </p:tav>
                                        <p:tav tm="100000">
                                          <p:val>
                                            <p:strVal val="#ppt_x"/>
                                          </p:val>
                                        </p:tav>
                                      </p:tavLst>
                                    </p:anim>
                                    <p:anim calcmode="lin" valueType="num">
                                      <p:cBhvr>
                                        <p:cTn id="25" dur="1000" fill="hold"/>
                                        <p:tgtEl>
                                          <p:spTgt spid="10241"/>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241"/>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 calcmode="lin" valueType="num">
                                      <p:cBhvr>
                                        <p:cTn id="39" dur="500" fill="hold"/>
                                        <p:tgtEl>
                                          <p:spTgt spid="11"/>
                                        </p:tgtEl>
                                        <p:attrNameLst>
                                          <p:attrName>style.rotation</p:attrName>
                                        </p:attrNameLst>
                                      </p:cBhvr>
                                      <p:tavLst>
                                        <p:tav tm="0">
                                          <p:val>
                                            <p:fltVal val="360"/>
                                          </p:val>
                                        </p:tav>
                                        <p:tav tm="100000">
                                          <p:val>
                                            <p:fltVal val="0"/>
                                          </p:val>
                                        </p:tav>
                                      </p:tavLst>
                                    </p:anim>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571472" y="2000240"/>
            <a:ext cx="7286644"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800" i="0" u="none" strike="noStrike" kern="1200" cap="none" spc="0" normalizeH="0" baseline="0" noProof="0" dirty="0" smtClean="0">
                <a:ln>
                  <a:noFill/>
                </a:ln>
                <a:effectLst/>
                <a:uLnTx/>
                <a:uFillTx/>
                <a:latin typeface="+mj-lt"/>
                <a:ea typeface="+mj-ea"/>
                <a:cs typeface="PT Bold Heading" pitchFamily="2" charset="-78"/>
              </a:rPr>
              <a:t>يمكن التحكم في شدة التيار</a:t>
            </a:r>
            <a:r>
              <a:rPr kumimoji="0" lang="ar-SA" sz="2800" i="0" u="none" strike="noStrike" kern="1200" cap="none" spc="0" normalizeH="0" noProof="0" dirty="0" smtClean="0">
                <a:ln>
                  <a:noFill/>
                </a:ln>
                <a:effectLst/>
                <a:uLnTx/>
                <a:uFillTx/>
                <a:latin typeface="+mj-lt"/>
                <a:ea typeface="+mj-ea"/>
                <a:cs typeface="PT Bold Heading" pitchFamily="2" charset="-78"/>
              </a:rPr>
              <a:t> الكهربائي (</a:t>
            </a:r>
            <a:r>
              <a:rPr kumimoji="0" lang="en-US" sz="2800" i="0" u="none" strike="noStrike" kern="1200" cap="none" spc="0" normalizeH="0" noProof="0" dirty="0" smtClean="0">
                <a:ln>
                  <a:noFill/>
                </a:ln>
                <a:effectLst/>
                <a:uLnTx/>
                <a:uFillTx/>
                <a:latin typeface="+mj-lt"/>
                <a:ea typeface="+mj-ea"/>
                <a:cs typeface="PT Bold Heading" pitchFamily="2" charset="-78"/>
              </a:rPr>
              <a:t>I</a:t>
            </a:r>
            <a:r>
              <a:rPr kumimoji="0" lang="ar-SA" sz="2800" i="0" u="none" strike="noStrike" kern="1200" cap="none" spc="0" normalizeH="0" noProof="0" dirty="0" smtClean="0">
                <a:ln>
                  <a:noFill/>
                </a:ln>
                <a:effectLst/>
                <a:uLnTx/>
                <a:uFillTx/>
                <a:latin typeface="+mj-lt"/>
                <a:ea typeface="+mj-ea"/>
                <a:cs typeface="PT Bold Heading" pitchFamily="2" charset="-78"/>
              </a:rPr>
              <a:t>) عن طريق تغير (</a:t>
            </a:r>
            <a:r>
              <a:rPr kumimoji="0" lang="en-US" sz="2800" i="0" u="none" strike="noStrike" kern="1200" cap="none" spc="0" normalizeH="0" noProof="0" dirty="0" smtClean="0">
                <a:ln>
                  <a:noFill/>
                </a:ln>
                <a:effectLst/>
                <a:uLnTx/>
                <a:uFillTx/>
                <a:latin typeface="+mj-lt"/>
                <a:ea typeface="+mj-ea"/>
                <a:cs typeface="PT Bold Heading" pitchFamily="2" charset="-78"/>
              </a:rPr>
              <a:t>V</a:t>
            </a:r>
            <a:r>
              <a:rPr kumimoji="0" lang="ar-SA" sz="2800" i="0" u="none" strike="noStrike" kern="1200" cap="none" spc="0" normalizeH="0" noProof="0" dirty="0" smtClean="0">
                <a:ln>
                  <a:noFill/>
                </a:ln>
                <a:effectLst/>
                <a:uLnTx/>
                <a:uFillTx/>
                <a:latin typeface="+mj-lt"/>
                <a:ea typeface="+mj-ea"/>
                <a:cs typeface="PT Bold Heading" pitchFamily="2" charset="-78"/>
              </a:rPr>
              <a:t>) أو </a:t>
            </a:r>
            <a:r>
              <a:rPr lang="ar-SA" sz="2800" noProof="0" dirty="0" smtClean="0">
                <a:latin typeface="+mj-lt"/>
                <a:ea typeface="+mj-ea"/>
                <a:cs typeface="PT Bold Heading" pitchFamily="2" charset="-78"/>
              </a:rPr>
              <a:t>(</a:t>
            </a:r>
            <a:r>
              <a:rPr lang="en-US" sz="2800" noProof="0" dirty="0" smtClean="0">
                <a:latin typeface="+mj-lt"/>
                <a:ea typeface="+mj-ea"/>
                <a:cs typeface="PT Bold Heading" pitchFamily="2" charset="-78"/>
              </a:rPr>
              <a:t>R</a:t>
            </a:r>
            <a:r>
              <a:rPr lang="ar-SA" sz="2800" noProof="0" dirty="0" smtClean="0">
                <a:latin typeface="+mj-lt"/>
                <a:ea typeface="+mj-ea"/>
                <a:cs typeface="PT Bold Heading" pitchFamily="2" charset="-78"/>
              </a:rPr>
              <a:t>) أو كليهما .</a:t>
            </a:r>
            <a:endParaRPr kumimoji="0" lang="ar-SA" sz="2800" i="0" u="none" strike="noStrike" kern="1200" cap="none" spc="0" normalizeH="0" baseline="0" noProof="0" dirty="0">
              <a:ln>
                <a:noFill/>
              </a:ln>
              <a:effectLst/>
              <a:uLnTx/>
              <a:uFillTx/>
              <a:latin typeface="+mj-lt"/>
              <a:ea typeface="+mj-ea"/>
              <a:cs typeface="PT Bold Heading" pitchFamily="2" charset="-78"/>
            </a:endParaRPr>
          </a:p>
        </p:txBody>
      </p:sp>
      <p:sp>
        <p:nvSpPr>
          <p:cNvPr id="6" name="مستطيل 5"/>
          <p:cNvSpPr/>
          <p:nvPr/>
        </p:nvSpPr>
        <p:spPr>
          <a:xfrm>
            <a:off x="2714612" y="857232"/>
            <a:ext cx="4714876"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Low"/>
            <a:r>
              <a:rPr kumimoji="0" lang="ar-SA" sz="40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PT Bold Heading" pitchFamily="2" charset="-78"/>
              </a:rPr>
              <a:t>التحكم في شدة التيار</a:t>
            </a:r>
            <a:endPar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endParaRPr>
          </a:p>
        </p:txBody>
      </p:sp>
      <p:sp>
        <p:nvSpPr>
          <p:cNvPr id="8" name="عنوان 1"/>
          <p:cNvSpPr txBox="1">
            <a:spLocks/>
          </p:cNvSpPr>
          <p:nvPr/>
        </p:nvSpPr>
        <p:spPr>
          <a:xfrm>
            <a:off x="500034" y="3143248"/>
            <a:ext cx="742952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800" i="0" u="none" strike="noStrike" kern="1200" cap="none" spc="0" normalizeH="0" baseline="0" noProof="0" dirty="0" smtClean="0">
                <a:ln>
                  <a:noFill/>
                </a:ln>
                <a:effectLst/>
                <a:uLnTx/>
                <a:uFillTx/>
                <a:latin typeface="+mj-lt"/>
                <a:ea typeface="+mj-ea"/>
                <a:cs typeface="PT Bold Heading" pitchFamily="2" charset="-78"/>
              </a:rPr>
              <a:t>وتستخدم المقاومات عادة للتحكم في التيار المار في الدائرة الكهربائية</a:t>
            </a:r>
            <a:r>
              <a:rPr kumimoji="0" lang="ar-SA" sz="2800" i="0" u="none" strike="noStrike" kern="1200" cap="none" spc="0" normalizeH="0" noProof="0" dirty="0" smtClean="0">
                <a:ln>
                  <a:noFill/>
                </a:ln>
                <a:effectLst/>
                <a:uLnTx/>
                <a:uFillTx/>
                <a:latin typeface="+mj-lt"/>
                <a:ea typeface="+mj-ea"/>
                <a:cs typeface="PT Bold Heading" pitchFamily="2" charset="-78"/>
              </a:rPr>
              <a:t> أو أجزاء منها.</a:t>
            </a:r>
            <a:endParaRPr kumimoji="0" lang="ar-SA" sz="2800" i="0" u="none" strike="noStrike" kern="1200" cap="none" spc="0" normalizeH="0" baseline="0" noProof="0" dirty="0">
              <a:ln>
                <a:noFill/>
              </a:ln>
              <a:effectLst/>
              <a:uLnTx/>
              <a:uFillTx/>
              <a:latin typeface="+mj-lt"/>
              <a:ea typeface="+mj-ea"/>
              <a:cs typeface="PT Bold Heading" pitchFamily="2" charset="-78"/>
            </a:endParaRPr>
          </a:p>
        </p:txBody>
      </p:sp>
      <p:pic>
        <p:nvPicPr>
          <p:cNvPr id="21506" name="Picture 2" descr="https://sites.google.com/site/ghgldjkoiru/_/rsrc/1434449826580/ll/7.png"/>
          <p:cNvPicPr>
            <a:picLocks noChangeAspect="1" noChangeArrowheads="1"/>
          </p:cNvPicPr>
          <p:nvPr/>
        </p:nvPicPr>
        <p:blipFill>
          <a:blip r:embed="rId3"/>
          <a:srcRect/>
          <a:stretch>
            <a:fillRect/>
          </a:stretch>
        </p:blipFill>
        <p:spPr bwMode="auto">
          <a:xfrm>
            <a:off x="2000232" y="4500570"/>
            <a:ext cx="5072098" cy="1800225"/>
          </a:xfrm>
          <a:prstGeom prst="rect">
            <a:avLst/>
          </a:prstGeom>
          <a:noFill/>
        </p:spPr>
      </p:pic>
      <p:pic>
        <p:nvPicPr>
          <p:cNvPr id="21507" name="Picture 3" descr="pic2"/>
          <p:cNvPicPr>
            <a:picLocks noChangeAspect="1" noChangeArrowheads="1"/>
          </p:cNvPicPr>
          <p:nvPr/>
        </p:nvPicPr>
        <p:blipFill>
          <a:blip r:embed="rId4"/>
          <a:srcRect/>
          <a:stretch>
            <a:fillRect/>
          </a:stretch>
        </p:blipFill>
        <p:spPr bwMode="auto">
          <a:xfrm>
            <a:off x="142844" y="214290"/>
            <a:ext cx="2238406" cy="1857388"/>
          </a:xfrm>
          <a:prstGeom prst="rect">
            <a:avLst/>
          </a:prstGeom>
          <a:noFill/>
          <a:ln w="9525">
            <a:noFill/>
            <a:miter lim="800000"/>
            <a:headEnd/>
            <a:tailEnd/>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29" presetClass="entr" presetSubtype="0" fill="hold" nodeType="afterEffect">
                                  <p:stCondLst>
                                    <p:cond delay="0"/>
                                  </p:stCondLst>
                                  <p:childTnLst>
                                    <p:set>
                                      <p:cBhvr>
                                        <p:cTn id="23" dur="1" fill="hold">
                                          <p:stCondLst>
                                            <p:cond delay="0"/>
                                          </p:stCondLst>
                                        </p:cTn>
                                        <p:tgtEl>
                                          <p:spTgt spid="21507"/>
                                        </p:tgtEl>
                                        <p:attrNameLst>
                                          <p:attrName>style.visibility</p:attrName>
                                        </p:attrNameLst>
                                      </p:cBhvr>
                                      <p:to>
                                        <p:strVal val="visible"/>
                                      </p:to>
                                    </p:set>
                                    <p:anim calcmode="lin" valueType="num">
                                      <p:cBhvr>
                                        <p:cTn id="24" dur="1000" fill="hold"/>
                                        <p:tgtEl>
                                          <p:spTgt spid="21507"/>
                                        </p:tgtEl>
                                        <p:attrNameLst>
                                          <p:attrName>ppt_x</p:attrName>
                                        </p:attrNameLst>
                                      </p:cBhvr>
                                      <p:tavLst>
                                        <p:tav tm="0">
                                          <p:val>
                                            <p:strVal val="#ppt_x-.2"/>
                                          </p:val>
                                        </p:tav>
                                        <p:tav tm="100000">
                                          <p:val>
                                            <p:strVal val="#ppt_x"/>
                                          </p:val>
                                        </p:tav>
                                      </p:tavLst>
                                    </p:anim>
                                    <p:anim calcmode="lin" valueType="num">
                                      <p:cBhvr>
                                        <p:cTn id="25" dur="1000" fill="hold"/>
                                        <p:tgtEl>
                                          <p:spTgt spid="2150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1507"/>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3000"/>
                            </p:stCondLst>
                            <p:childTnLst>
                              <p:par>
                                <p:cTn id="36" presetID="17" presetClass="entr" presetSubtype="10" fill="hold" nodeType="afterEffect">
                                  <p:stCondLst>
                                    <p:cond delay="0"/>
                                  </p:stCondLst>
                                  <p:childTnLst>
                                    <p:set>
                                      <p:cBhvr>
                                        <p:cTn id="37" dur="1" fill="hold">
                                          <p:stCondLst>
                                            <p:cond delay="0"/>
                                          </p:stCondLst>
                                        </p:cTn>
                                        <p:tgtEl>
                                          <p:spTgt spid="21506"/>
                                        </p:tgtEl>
                                        <p:attrNameLst>
                                          <p:attrName>style.visibility</p:attrName>
                                        </p:attrNameLst>
                                      </p:cBhvr>
                                      <p:to>
                                        <p:strVal val="visible"/>
                                      </p:to>
                                    </p:set>
                                    <p:anim calcmode="lin" valueType="num">
                                      <p:cBhvr>
                                        <p:cTn id="38" dur="500" fill="hold"/>
                                        <p:tgtEl>
                                          <p:spTgt spid="21506"/>
                                        </p:tgtEl>
                                        <p:attrNameLst>
                                          <p:attrName>ppt_w</p:attrName>
                                        </p:attrNameLst>
                                      </p:cBhvr>
                                      <p:tavLst>
                                        <p:tav tm="0">
                                          <p:val>
                                            <p:fltVal val="0"/>
                                          </p:val>
                                        </p:tav>
                                        <p:tav tm="100000">
                                          <p:val>
                                            <p:strVal val="#ppt_w"/>
                                          </p:val>
                                        </p:tav>
                                      </p:tavLst>
                                    </p:anim>
                                    <p:anim calcmode="lin" valueType="num">
                                      <p:cBhvr>
                                        <p:cTn id="39" dur="500" fill="hold"/>
                                        <p:tgtEl>
                                          <p:spTgt spid="215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1714480" y="1000108"/>
            <a:ext cx="5643570"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i="0" u="none" strike="noStrike" kern="1200" normalizeH="0" baseline="0" noProof="0" dirty="0" smtClean="0">
                <a:uLnTx/>
                <a:uFillTx/>
                <a:latin typeface="+mj-lt"/>
                <a:ea typeface="+mj-ea"/>
                <a:cs typeface="PT Bold Heading" pitchFamily="2" charset="-78"/>
              </a:rPr>
              <a:t>(1) مقاومة </a:t>
            </a:r>
            <a:r>
              <a:rPr kumimoji="0" lang="ar-SA" sz="3600" i="0" u="none" strike="noStrike" kern="1200" normalizeH="0" baseline="0" noProof="0" dirty="0" smtClean="0">
                <a:solidFill>
                  <a:srgbClr val="0000FF"/>
                </a:solidFill>
                <a:uLnTx/>
                <a:uFillTx/>
                <a:latin typeface="+mj-lt"/>
                <a:ea typeface="+mj-ea"/>
                <a:cs typeface="PT Bold Heading" pitchFamily="2" charset="-78"/>
              </a:rPr>
              <a:t>ثابتــة</a:t>
            </a:r>
            <a:r>
              <a:rPr kumimoji="0" lang="ar-SA" sz="3600" i="0" u="none" strike="noStrike" kern="1200" normalizeH="0" baseline="0" noProof="0" dirty="0" smtClean="0">
                <a:uLnTx/>
                <a:uFillTx/>
                <a:latin typeface="+mj-lt"/>
                <a:ea typeface="+mj-ea"/>
                <a:cs typeface="PT Bold Heading" pitchFamily="2" charset="-78"/>
              </a:rPr>
              <a:t> .</a:t>
            </a:r>
            <a:endParaRPr kumimoji="0" lang="ar-SA" sz="3600" i="0" u="none" strike="noStrike" kern="1200" normalizeH="0" baseline="0" noProof="0" dirty="0">
              <a:uLnTx/>
              <a:uFillTx/>
              <a:latin typeface="+mj-lt"/>
              <a:ea typeface="+mj-ea"/>
              <a:cs typeface="PT Bold Heading" pitchFamily="2" charset="-78"/>
            </a:endParaRPr>
          </a:p>
        </p:txBody>
      </p:sp>
      <p:sp>
        <p:nvSpPr>
          <p:cNvPr id="6" name="مستطيل 5"/>
          <p:cNvSpPr/>
          <p:nvPr/>
        </p:nvSpPr>
        <p:spPr>
          <a:xfrm>
            <a:off x="2000232" y="214290"/>
            <a:ext cx="4857784"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ar-SA" sz="40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PT Bold Heading" pitchFamily="2" charset="-78"/>
              </a:rPr>
              <a:t>أنـــواع</a:t>
            </a:r>
            <a:r>
              <a:rPr kumimoji="0" lang="ar-SA" sz="4000" b="1" i="0" u="none" strike="noStrike" kern="1200" spc="50" normalizeH="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PT Bold Heading" pitchFamily="2" charset="-78"/>
              </a:rPr>
              <a:t> المقاومــــات</a:t>
            </a:r>
            <a:endPar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endParaRPr>
          </a:p>
        </p:txBody>
      </p:sp>
      <p:pic>
        <p:nvPicPr>
          <p:cNvPr id="20481" name="Picture 1" descr="1"/>
          <p:cNvPicPr>
            <a:picLocks noChangeAspect="1" noChangeArrowheads="1"/>
          </p:cNvPicPr>
          <p:nvPr/>
        </p:nvPicPr>
        <p:blipFill>
          <a:blip r:embed="rId3"/>
          <a:srcRect/>
          <a:stretch>
            <a:fillRect/>
          </a:stretch>
        </p:blipFill>
        <p:spPr bwMode="auto">
          <a:xfrm>
            <a:off x="1428728" y="2214554"/>
            <a:ext cx="6191293" cy="3857652"/>
          </a:xfrm>
          <a:prstGeom prst="rect">
            <a:avLst/>
          </a:prstGeom>
          <a:noFill/>
          <a:ln w="9525">
            <a:noFill/>
            <a:miter lim="800000"/>
            <a:headEnd/>
            <a:tailEnd/>
          </a:ln>
        </p:spPr>
      </p:pic>
      <p:pic>
        <p:nvPicPr>
          <p:cNvPr id="52226" name="Picture 2" descr="2"/>
          <p:cNvPicPr>
            <a:picLocks noChangeAspect="1" noChangeArrowheads="1"/>
          </p:cNvPicPr>
          <p:nvPr/>
        </p:nvPicPr>
        <p:blipFill>
          <a:blip r:embed="rId4"/>
          <a:srcRect/>
          <a:stretch>
            <a:fillRect/>
          </a:stretch>
        </p:blipFill>
        <p:spPr bwMode="auto">
          <a:xfrm>
            <a:off x="1428728" y="2214554"/>
            <a:ext cx="6167454" cy="3857652"/>
          </a:xfrm>
          <a:prstGeom prst="rect">
            <a:avLst/>
          </a:prstGeom>
          <a:noFill/>
          <a:ln w="9525">
            <a:noFill/>
            <a:miter lim="800000"/>
            <a:headEnd/>
            <a:tailEnd/>
          </a:ln>
        </p:spPr>
      </p:pic>
      <p:pic>
        <p:nvPicPr>
          <p:cNvPr id="52227" name="Picture 3" descr="3"/>
          <p:cNvPicPr>
            <a:picLocks noChangeAspect="1" noChangeArrowheads="1"/>
          </p:cNvPicPr>
          <p:nvPr/>
        </p:nvPicPr>
        <p:blipFill>
          <a:blip r:embed="rId5"/>
          <a:srcRect/>
          <a:stretch>
            <a:fillRect/>
          </a:stretch>
        </p:blipFill>
        <p:spPr bwMode="auto">
          <a:xfrm>
            <a:off x="1428728" y="2214554"/>
            <a:ext cx="6167454" cy="4143404"/>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20481"/>
                                        </p:tgtEl>
                                        <p:attrNameLst>
                                          <p:attrName>style.visibility</p:attrName>
                                        </p:attrNameLst>
                                      </p:cBhvr>
                                      <p:to>
                                        <p:strVal val="visible"/>
                                      </p:to>
                                    </p:set>
                                    <p:anim calcmode="lin" valueType="num">
                                      <p:cBhvr>
                                        <p:cTn id="28" dur="500" fill="hold"/>
                                        <p:tgtEl>
                                          <p:spTgt spid="20481"/>
                                        </p:tgtEl>
                                        <p:attrNameLst>
                                          <p:attrName>ppt_w</p:attrName>
                                        </p:attrNameLst>
                                      </p:cBhvr>
                                      <p:tavLst>
                                        <p:tav tm="0">
                                          <p:val>
                                            <p:fltVal val="0"/>
                                          </p:val>
                                        </p:tav>
                                        <p:tav tm="100000">
                                          <p:val>
                                            <p:strVal val="#ppt_w"/>
                                          </p:val>
                                        </p:tav>
                                      </p:tavLst>
                                    </p:anim>
                                    <p:anim calcmode="lin" valueType="num">
                                      <p:cBhvr>
                                        <p:cTn id="29" dur="500" fill="hold"/>
                                        <p:tgtEl>
                                          <p:spTgt spid="20481"/>
                                        </p:tgtEl>
                                        <p:attrNameLst>
                                          <p:attrName>ppt_h</p:attrName>
                                        </p:attrNameLst>
                                      </p:cBhvr>
                                      <p:tavLst>
                                        <p:tav tm="0">
                                          <p:val>
                                            <p:fltVal val="0"/>
                                          </p:val>
                                        </p:tav>
                                        <p:tav tm="100000">
                                          <p:val>
                                            <p:strVal val="#ppt_h"/>
                                          </p:val>
                                        </p:tav>
                                      </p:tavLst>
                                    </p:anim>
                                    <p:anim calcmode="lin" valueType="num">
                                      <p:cBhvr>
                                        <p:cTn id="30" dur="500" fill="hold"/>
                                        <p:tgtEl>
                                          <p:spTgt spid="20481"/>
                                        </p:tgtEl>
                                        <p:attrNameLst>
                                          <p:attrName>style.rotation</p:attrName>
                                        </p:attrNameLst>
                                      </p:cBhvr>
                                      <p:tavLst>
                                        <p:tav tm="0">
                                          <p:val>
                                            <p:fltVal val="360"/>
                                          </p:val>
                                        </p:tav>
                                        <p:tav tm="100000">
                                          <p:val>
                                            <p:fltVal val="0"/>
                                          </p:val>
                                        </p:tav>
                                      </p:tavLst>
                                    </p:anim>
                                    <p:animEffect transition="in" filter="fade">
                                      <p:cBhvr>
                                        <p:cTn id="31" dur="500"/>
                                        <p:tgtEl>
                                          <p:spTgt spid="20481"/>
                                        </p:tgtEl>
                                      </p:cBhvr>
                                    </p:animEffect>
                                  </p:childTnLst>
                                </p:cTn>
                              </p:par>
                            </p:childTnLst>
                          </p:cTn>
                        </p:par>
                        <p:par>
                          <p:cTn id="32" fill="hold">
                            <p:stCondLst>
                              <p:cond delay="2000"/>
                            </p:stCondLst>
                            <p:childTnLst>
                              <p:par>
                                <p:cTn id="33" presetID="50" presetClass="entr" presetSubtype="0" decel="100000" fill="hold" nodeType="afterEffect">
                                  <p:stCondLst>
                                    <p:cond delay="4000"/>
                                  </p:stCondLst>
                                  <p:childTnLst>
                                    <p:set>
                                      <p:cBhvr>
                                        <p:cTn id="34" dur="1" fill="hold">
                                          <p:stCondLst>
                                            <p:cond delay="0"/>
                                          </p:stCondLst>
                                        </p:cTn>
                                        <p:tgtEl>
                                          <p:spTgt spid="52226"/>
                                        </p:tgtEl>
                                        <p:attrNameLst>
                                          <p:attrName>style.visibility</p:attrName>
                                        </p:attrNameLst>
                                      </p:cBhvr>
                                      <p:to>
                                        <p:strVal val="visible"/>
                                      </p:to>
                                    </p:set>
                                    <p:anim calcmode="lin" valueType="num">
                                      <p:cBhvr>
                                        <p:cTn id="35" dur="1000" fill="hold"/>
                                        <p:tgtEl>
                                          <p:spTgt spid="52226"/>
                                        </p:tgtEl>
                                        <p:attrNameLst>
                                          <p:attrName>ppt_w</p:attrName>
                                        </p:attrNameLst>
                                      </p:cBhvr>
                                      <p:tavLst>
                                        <p:tav tm="0">
                                          <p:val>
                                            <p:strVal val="#ppt_w+.3"/>
                                          </p:val>
                                        </p:tav>
                                        <p:tav tm="100000">
                                          <p:val>
                                            <p:strVal val="#ppt_w"/>
                                          </p:val>
                                        </p:tav>
                                      </p:tavLst>
                                    </p:anim>
                                    <p:anim calcmode="lin" valueType="num">
                                      <p:cBhvr>
                                        <p:cTn id="36" dur="1000" fill="hold"/>
                                        <p:tgtEl>
                                          <p:spTgt spid="52226"/>
                                        </p:tgtEl>
                                        <p:attrNameLst>
                                          <p:attrName>ppt_h</p:attrName>
                                        </p:attrNameLst>
                                      </p:cBhvr>
                                      <p:tavLst>
                                        <p:tav tm="0">
                                          <p:val>
                                            <p:strVal val="#ppt_h"/>
                                          </p:val>
                                        </p:tav>
                                        <p:tav tm="100000">
                                          <p:val>
                                            <p:strVal val="#ppt_h"/>
                                          </p:val>
                                        </p:tav>
                                      </p:tavLst>
                                    </p:anim>
                                    <p:animEffect transition="in" filter="fade">
                                      <p:cBhvr>
                                        <p:cTn id="37" dur="1000"/>
                                        <p:tgtEl>
                                          <p:spTgt spid="52226"/>
                                        </p:tgtEl>
                                      </p:cBhvr>
                                    </p:animEffect>
                                  </p:childTnLst>
                                </p:cTn>
                              </p:par>
                            </p:childTnLst>
                          </p:cTn>
                        </p:par>
                        <p:par>
                          <p:cTn id="38" fill="hold">
                            <p:stCondLst>
                              <p:cond delay="7000"/>
                            </p:stCondLst>
                            <p:childTnLst>
                              <p:par>
                                <p:cTn id="39" presetID="30" presetClass="entr" presetSubtype="0" fill="hold" nodeType="afterEffect">
                                  <p:stCondLst>
                                    <p:cond delay="4000"/>
                                  </p:stCondLst>
                                  <p:childTnLst>
                                    <p:set>
                                      <p:cBhvr>
                                        <p:cTn id="40" dur="1" fill="hold">
                                          <p:stCondLst>
                                            <p:cond delay="0"/>
                                          </p:stCondLst>
                                        </p:cTn>
                                        <p:tgtEl>
                                          <p:spTgt spid="52227"/>
                                        </p:tgtEl>
                                        <p:attrNameLst>
                                          <p:attrName>style.visibility</p:attrName>
                                        </p:attrNameLst>
                                      </p:cBhvr>
                                      <p:to>
                                        <p:strVal val="visible"/>
                                      </p:to>
                                    </p:set>
                                    <p:animEffect transition="in" filter="fade">
                                      <p:cBhvr>
                                        <p:cTn id="41" dur="800" decel="100000"/>
                                        <p:tgtEl>
                                          <p:spTgt spid="52227"/>
                                        </p:tgtEl>
                                      </p:cBhvr>
                                    </p:animEffect>
                                    <p:anim calcmode="lin" valueType="num">
                                      <p:cBhvr>
                                        <p:cTn id="42" dur="800" decel="100000" fill="hold"/>
                                        <p:tgtEl>
                                          <p:spTgt spid="52227"/>
                                        </p:tgtEl>
                                        <p:attrNameLst>
                                          <p:attrName>style.rotation</p:attrName>
                                        </p:attrNameLst>
                                      </p:cBhvr>
                                      <p:tavLst>
                                        <p:tav tm="0">
                                          <p:val>
                                            <p:fltVal val="-90"/>
                                          </p:val>
                                        </p:tav>
                                        <p:tav tm="100000">
                                          <p:val>
                                            <p:fltVal val="0"/>
                                          </p:val>
                                        </p:tav>
                                      </p:tavLst>
                                    </p:anim>
                                    <p:anim calcmode="lin" valueType="num">
                                      <p:cBhvr>
                                        <p:cTn id="43" dur="800" decel="100000" fill="hold"/>
                                        <p:tgtEl>
                                          <p:spTgt spid="52227"/>
                                        </p:tgtEl>
                                        <p:attrNameLst>
                                          <p:attrName>ppt_x</p:attrName>
                                        </p:attrNameLst>
                                      </p:cBhvr>
                                      <p:tavLst>
                                        <p:tav tm="0">
                                          <p:val>
                                            <p:strVal val="#ppt_x+0.4"/>
                                          </p:val>
                                        </p:tav>
                                        <p:tav tm="100000">
                                          <p:val>
                                            <p:strVal val="#ppt_x-0.05"/>
                                          </p:val>
                                        </p:tav>
                                      </p:tavLst>
                                    </p:anim>
                                    <p:anim calcmode="lin" valueType="num">
                                      <p:cBhvr>
                                        <p:cTn id="44" dur="800" decel="100000" fill="hold"/>
                                        <p:tgtEl>
                                          <p:spTgt spid="52227"/>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52227"/>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5222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مستطيل 5"/>
          <p:cNvSpPr/>
          <p:nvPr/>
        </p:nvSpPr>
        <p:spPr>
          <a:xfrm>
            <a:off x="2000232" y="214290"/>
            <a:ext cx="4857784"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ar-SA" sz="40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PT Bold Heading" pitchFamily="2" charset="-78"/>
              </a:rPr>
              <a:t>أنـــواع</a:t>
            </a:r>
            <a:r>
              <a:rPr kumimoji="0" lang="ar-SA" sz="4000" b="1" i="0" u="none" strike="noStrike" kern="1200" spc="50" normalizeH="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PT Bold Heading" pitchFamily="2" charset="-78"/>
              </a:rPr>
              <a:t> المقاومــــات</a:t>
            </a:r>
            <a:endPar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endParaRPr>
          </a:p>
        </p:txBody>
      </p:sp>
      <p:sp>
        <p:nvSpPr>
          <p:cNvPr id="8" name="عنوان 1"/>
          <p:cNvSpPr txBox="1">
            <a:spLocks/>
          </p:cNvSpPr>
          <p:nvPr/>
        </p:nvSpPr>
        <p:spPr>
          <a:xfrm>
            <a:off x="2285984" y="1000108"/>
            <a:ext cx="4214810"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i="0" u="none" strike="noStrike" kern="1200" normalizeH="0" baseline="0" noProof="0" dirty="0" smtClean="0">
                <a:uLnTx/>
                <a:uFillTx/>
                <a:latin typeface="+mj-lt"/>
                <a:ea typeface="+mj-ea"/>
                <a:cs typeface="PT Bold Heading" pitchFamily="2" charset="-78"/>
              </a:rPr>
              <a:t>(2) مقاومة</a:t>
            </a:r>
            <a:r>
              <a:rPr kumimoji="0" lang="ar-SA" sz="3600" i="0" u="none" strike="noStrike" kern="1200" normalizeH="0" noProof="0" dirty="0" smtClean="0">
                <a:uLnTx/>
                <a:uFillTx/>
                <a:latin typeface="+mj-lt"/>
                <a:ea typeface="+mj-ea"/>
                <a:cs typeface="PT Bold Heading" pitchFamily="2" charset="-78"/>
              </a:rPr>
              <a:t> </a:t>
            </a:r>
            <a:r>
              <a:rPr kumimoji="0" lang="ar-SA" sz="3600" i="0" u="none" strike="noStrike" kern="1200" normalizeH="0" noProof="0" dirty="0" smtClean="0">
                <a:solidFill>
                  <a:srgbClr val="0000FF"/>
                </a:solidFill>
                <a:uLnTx/>
                <a:uFillTx/>
                <a:latin typeface="+mj-lt"/>
                <a:ea typeface="+mj-ea"/>
                <a:cs typeface="PT Bold Heading" pitchFamily="2" charset="-78"/>
              </a:rPr>
              <a:t>متغيرة</a:t>
            </a:r>
            <a:r>
              <a:rPr kumimoji="0" lang="ar-SA" sz="3600" i="0" u="none" strike="noStrike" kern="1200" normalizeH="0" noProof="0" dirty="0" smtClean="0">
                <a:uLnTx/>
                <a:uFillTx/>
                <a:latin typeface="+mj-lt"/>
                <a:ea typeface="+mj-ea"/>
                <a:cs typeface="PT Bold Heading" pitchFamily="2" charset="-78"/>
              </a:rPr>
              <a:t> .</a:t>
            </a:r>
            <a:endParaRPr kumimoji="0" lang="ar-SA" sz="3600" i="0" u="none" strike="noStrike" kern="1200" normalizeH="0" baseline="0" noProof="0" dirty="0">
              <a:uLnTx/>
              <a:uFillTx/>
              <a:latin typeface="+mj-lt"/>
              <a:ea typeface="+mj-ea"/>
              <a:cs typeface="PT Bold Heading" pitchFamily="2" charset="-78"/>
            </a:endParaRPr>
          </a:p>
        </p:txBody>
      </p:sp>
      <p:pic>
        <p:nvPicPr>
          <p:cNvPr id="20482" name="Picture 2" descr="fdvdf"/>
          <p:cNvPicPr>
            <a:picLocks noChangeAspect="1" noChangeArrowheads="1"/>
          </p:cNvPicPr>
          <p:nvPr/>
        </p:nvPicPr>
        <p:blipFill>
          <a:blip r:embed="rId3"/>
          <a:srcRect/>
          <a:stretch>
            <a:fillRect/>
          </a:stretch>
        </p:blipFill>
        <p:spPr bwMode="auto">
          <a:xfrm>
            <a:off x="1857356" y="2143116"/>
            <a:ext cx="5357850" cy="4165728"/>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 calcmode="lin" valueType="num">
                                      <p:cBhvr>
                                        <p:cTn id="11" dur="1000" fill="hold"/>
                                        <p:tgtEl>
                                          <p:spTgt spid="20482"/>
                                        </p:tgtEl>
                                        <p:attrNameLst>
                                          <p:attrName>ppt_w</p:attrName>
                                        </p:attrNameLst>
                                      </p:cBhvr>
                                      <p:tavLst>
                                        <p:tav tm="0">
                                          <p:val>
                                            <p:strVal val="#ppt_w*0.70"/>
                                          </p:val>
                                        </p:tav>
                                        <p:tav tm="100000">
                                          <p:val>
                                            <p:strVal val="#ppt_w"/>
                                          </p:val>
                                        </p:tav>
                                      </p:tavLst>
                                    </p:anim>
                                    <p:anim calcmode="lin" valueType="num">
                                      <p:cBhvr>
                                        <p:cTn id="12" dur="1000" fill="hold"/>
                                        <p:tgtEl>
                                          <p:spTgt spid="20482"/>
                                        </p:tgtEl>
                                        <p:attrNameLst>
                                          <p:attrName>ppt_h</p:attrName>
                                        </p:attrNameLst>
                                      </p:cBhvr>
                                      <p:tavLst>
                                        <p:tav tm="0">
                                          <p:val>
                                            <p:strVal val="#ppt_h"/>
                                          </p:val>
                                        </p:tav>
                                        <p:tav tm="100000">
                                          <p:val>
                                            <p:strVal val="#ppt_h"/>
                                          </p:val>
                                        </p:tav>
                                      </p:tavLst>
                                    </p:anim>
                                    <p:animEffect transition="in" filter="fade">
                                      <p:cBhvr>
                                        <p:cTn id="13" dur="1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مستطيل 5"/>
          <p:cNvSpPr/>
          <p:nvPr/>
        </p:nvSpPr>
        <p:spPr>
          <a:xfrm>
            <a:off x="3357554" y="1500174"/>
            <a:ext cx="3000397" cy="769441"/>
          </a:xfrm>
          <a:prstGeom prst="rect">
            <a:avLst/>
          </a:prstGeom>
          <a:noFill/>
        </p:spPr>
        <p:txBody>
          <a:bodyPr wrap="square" lIns="91440" tIns="45720" rIns="91440" bIns="45720">
            <a:spAutoFit/>
          </a:bodyPr>
          <a:lstStyle/>
          <a:p>
            <a:pPr algn="ctr"/>
            <a:r>
              <a:rPr kumimoji="0" lang="ar-SA" sz="4400" b="1" i="0" u="none" strike="noStrike" kern="1200" normalizeH="0" baseline="0" noProof="0" dirty="0" smtClean="0">
                <a:ln w="17780" cmpd="sng">
                  <a:solidFill>
                    <a:schemeClr val="accent1">
                      <a:tint val="3000"/>
                    </a:schemeClr>
                  </a:solidFill>
                  <a:prstDash val="solid"/>
                  <a:miter lim="800000"/>
                </a:ln>
                <a:solidFill>
                  <a:schemeClr val="tx2"/>
                </a:solidFill>
                <a:effectLst>
                  <a:outerShdw blurRad="55000" dist="50800" dir="5400000" algn="tl">
                    <a:srgbClr val="000000">
                      <a:alpha val="33000"/>
                    </a:srgbClr>
                  </a:outerShdw>
                </a:effectLst>
                <a:uLnTx/>
                <a:uFillTx/>
                <a:latin typeface="+mj-lt"/>
                <a:ea typeface="+mj-ea"/>
                <a:cs typeface="PT Bold Heading" pitchFamily="2" charset="-78"/>
              </a:rPr>
              <a:t>التلفــــــاز</a:t>
            </a:r>
            <a:endParaRPr lang="ar-SA" sz="4400" b="1" dirty="0">
              <a:ln w="17780" cmpd="sng">
                <a:solidFill>
                  <a:schemeClr val="accent1">
                    <a:tint val="3000"/>
                  </a:schemeClr>
                </a:solidFill>
                <a:prstDash val="solid"/>
                <a:miter lim="800000"/>
              </a:ln>
              <a:solidFill>
                <a:schemeClr val="tx2"/>
              </a:solidFill>
              <a:effectLst>
                <a:outerShdw blurRad="55000" dist="50800" dir="5400000" algn="tl">
                  <a:srgbClr val="000000">
                    <a:alpha val="33000"/>
                  </a:srgbClr>
                </a:outerShdw>
              </a:effectLst>
              <a:cs typeface="PT Bold Heading" pitchFamily="2" charset="-78"/>
            </a:endParaRPr>
          </a:p>
        </p:txBody>
      </p:sp>
      <p:sp>
        <p:nvSpPr>
          <p:cNvPr id="10" name="مستطيل 9"/>
          <p:cNvSpPr/>
          <p:nvPr/>
        </p:nvSpPr>
        <p:spPr>
          <a:xfrm>
            <a:off x="1928794" y="357166"/>
            <a:ext cx="4935967" cy="523220"/>
          </a:xfrm>
          <a:prstGeom prst="rect">
            <a:avLst/>
          </a:prstGeom>
        </p:spPr>
        <p:txBody>
          <a:bodyPr wrap="none">
            <a:spAutoFit/>
          </a:bodyPr>
          <a:lstStyle/>
          <a:p>
            <a:pPr algn="ctr"/>
            <a:r>
              <a:rPr lang="ar-SA" sz="2800" dirty="0">
                <a:ln w="11430"/>
                <a:solidFill>
                  <a:srgbClr val="C00000"/>
                </a:solidFill>
                <a:cs typeface="PT Bold Heading" pitchFamily="2" charset="-78"/>
              </a:rPr>
              <a:t>أمثلة على استخدام المقاومة المتغيرة</a:t>
            </a:r>
            <a:endParaRPr lang="ar-SA" sz="2800" cap="none" spc="0" dirty="0">
              <a:ln w="11430"/>
              <a:solidFill>
                <a:srgbClr val="C00000"/>
              </a:solidFill>
              <a:cs typeface="PT Bold Heading" pitchFamily="2" charset="-78"/>
            </a:endParaRPr>
          </a:p>
        </p:txBody>
      </p:sp>
      <p:sp>
        <p:nvSpPr>
          <p:cNvPr id="7" name="مستطيل 6"/>
          <p:cNvSpPr/>
          <p:nvPr/>
        </p:nvSpPr>
        <p:spPr>
          <a:xfrm>
            <a:off x="2857488" y="2857496"/>
            <a:ext cx="5429256" cy="2554545"/>
          </a:xfrm>
          <a:prstGeom prst="rect">
            <a:avLst/>
          </a:prstGeom>
        </p:spPr>
        <p:txBody>
          <a:bodyPr wrap="square">
            <a:spAutoFit/>
          </a:bodyPr>
          <a:lstStyle/>
          <a:p>
            <a:pPr lvl="0" algn="justLow">
              <a:spcBef>
                <a:spcPct val="0"/>
              </a:spcBef>
              <a:defRPr/>
            </a:pPr>
            <a:r>
              <a:rPr lang="ar-SA" sz="3200" dirty="0" smtClean="0">
                <a:solidFill>
                  <a:schemeClr val="accent6">
                    <a:lumMod val="75000"/>
                  </a:schemeClr>
                </a:solidFill>
                <a:cs typeface="PT Bold Heading" pitchFamily="2" charset="-78"/>
              </a:rPr>
              <a:t>(1) </a:t>
            </a:r>
            <a:r>
              <a:rPr lang="ar-SA" sz="3200" dirty="0" smtClean="0">
                <a:cs typeface="PT Bold Heading" pitchFamily="2" charset="-78"/>
              </a:rPr>
              <a:t>التحكم في الصوت .</a:t>
            </a:r>
          </a:p>
          <a:p>
            <a:pPr algn="justLow">
              <a:spcBef>
                <a:spcPct val="0"/>
              </a:spcBef>
              <a:defRPr/>
            </a:pPr>
            <a:endParaRPr lang="ar-SA" sz="3200" dirty="0" smtClean="0">
              <a:cs typeface="PT Bold Heading" pitchFamily="2" charset="-78"/>
            </a:endParaRPr>
          </a:p>
          <a:p>
            <a:pPr algn="justLow">
              <a:spcBef>
                <a:spcPct val="0"/>
              </a:spcBef>
              <a:defRPr/>
            </a:pPr>
            <a:r>
              <a:rPr lang="ar-SA" sz="3200" dirty="0" smtClean="0">
                <a:solidFill>
                  <a:schemeClr val="accent6">
                    <a:lumMod val="75000"/>
                  </a:schemeClr>
                </a:solidFill>
                <a:cs typeface="PT Bold Heading" pitchFamily="2" charset="-78"/>
              </a:rPr>
              <a:t>(2) </a:t>
            </a:r>
            <a:r>
              <a:rPr lang="ar-SA" sz="3200" dirty="0" smtClean="0">
                <a:cs typeface="PT Bold Heading" pitchFamily="2" charset="-78"/>
              </a:rPr>
              <a:t>درجة سطوع الصورة وتباينها .</a:t>
            </a:r>
          </a:p>
          <a:p>
            <a:pPr lvl="0" algn="justLow">
              <a:spcBef>
                <a:spcPct val="0"/>
              </a:spcBef>
              <a:defRPr/>
            </a:pPr>
            <a:endParaRPr lang="ar-SA" sz="3200" dirty="0" smtClean="0">
              <a:cs typeface="PT Bold Heading" pitchFamily="2" charset="-78"/>
            </a:endParaRPr>
          </a:p>
          <a:p>
            <a:pPr lvl="0" algn="justLow">
              <a:spcBef>
                <a:spcPct val="0"/>
              </a:spcBef>
              <a:defRPr/>
            </a:pPr>
            <a:r>
              <a:rPr lang="ar-SA" sz="3200" dirty="0" smtClean="0">
                <a:solidFill>
                  <a:schemeClr val="accent6">
                    <a:lumMod val="75000"/>
                  </a:schemeClr>
                </a:solidFill>
                <a:cs typeface="PT Bold Heading" pitchFamily="2" charset="-78"/>
              </a:rPr>
              <a:t>(3) </a:t>
            </a:r>
            <a:r>
              <a:rPr lang="ar-SA" sz="3200" dirty="0" smtClean="0">
                <a:cs typeface="PT Bold Heading" pitchFamily="2" charset="-78"/>
              </a:rPr>
              <a:t>درجة تباين الألوان .</a:t>
            </a:r>
          </a:p>
        </p:txBody>
      </p:sp>
      <p:pic>
        <p:nvPicPr>
          <p:cNvPr id="19457" name="Picture 1" descr="crt-tv"/>
          <p:cNvPicPr>
            <a:picLocks noChangeAspect="1" noChangeArrowheads="1"/>
          </p:cNvPicPr>
          <p:nvPr/>
        </p:nvPicPr>
        <p:blipFill>
          <a:blip r:embed="rId3"/>
          <a:srcRect/>
          <a:stretch>
            <a:fillRect/>
          </a:stretch>
        </p:blipFill>
        <p:spPr bwMode="auto">
          <a:xfrm>
            <a:off x="714380" y="1539421"/>
            <a:ext cx="2381250" cy="2238375"/>
          </a:xfrm>
          <a:prstGeom prst="rect">
            <a:avLst/>
          </a:prstGeom>
          <a:noFill/>
          <a:ln w="9525">
            <a:noFill/>
            <a:miter lim="800000"/>
            <a:headEnd/>
            <a:tailEnd/>
          </a:ln>
        </p:spPr>
      </p:pic>
      <p:pic>
        <p:nvPicPr>
          <p:cNvPr id="11" name="صورة 10" descr="تلفزيون1.gif"/>
          <p:cNvPicPr>
            <a:picLocks noChangeAspect="1"/>
          </p:cNvPicPr>
          <p:nvPr/>
        </p:nvPicPr>
        <p:blipFill>
          <a:blip r:embed="rId4"/>
          <a:stretch>
            <a:fillRect/>
          </a:stretch>
        </p:blipFill>
        <p:spPr>
          <a:xfrm>
            <a:off x="6643702" y="1142984"/>
            <a:ext cx="952500" cy="952500"/>
          </a:xfrm>
          <a:prstGeom prst="rect">
            <a:avLst/>
          </a:prstGeom>
        </p:spPr>
      </p:pic>
      <p:pic>
        <p:nvPicPr>
          <p:cNvPr id="19458" name="Picture 2" descr="3910"/>
          <p:cNvPicPr>
            <a:picLocks noChangeAspect="1" noChangeArrowheads="1"/>
          </p:cNvPicPr>
          <p:nvPr/>
        </p:nvPicPr>
        <p:blipFill>
          <a:blip r:embed="rId5">
            <a:lum bright="20000"/>
          </a:blip>
          <a:srcRect/>
          <a:stretch>
            <a:fillRect/>
          </a:stretch>
        </p:blipFill>
        <p:spPr bwMode="auto">
          <a:xfrm>
            <a:off x="642910" y="4500570"/>
            <a:ext cx="2886810" cy="1963617"/>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par>
                          <p:cTn id="11" fill="hold">
                            <p:stCondLst>
                              <p:cond delay="1400"/>
                            </p:stCondLst>
                            <p:childTnLst>
                              <p:par>
                                <p:cTn id="12" presetID="26"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290">
                                          <p:stCondLst>
                                            <p:cond delay="0"/>
                                          </p:stCondLst>
                                        </p:cTn>
                                        <p:tgtEl>
                                          <p:spTgt spid="6"/>
                                        </p:tgtEl>
                                      </p:cBhvr>
                                    </p:animEffect>
                                    <p:anim calcmode="lin" valueType="num">
                                      <p:cBhvr>
                                        <p:cTn id="15"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8"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9"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20" dur="13">
                                          <p:stCondLst>
                                            <p:cond delay="325"/>
                                          </p:stCondLst>
                                        </p:cTn>
                                        <p:tgtEl>
                                          <p:spTgt spid="6"/>
                                        </p:tgtEl>
                                      </p:cBhvr>
                                      <p:to x="100000" y="60000"/>
                                    </p:animScale>
                                    <p:animScale>
                                      <p:cBhvr>
                                        <p:cTn id="21" dur="83" decel="50000">
                                          <p:stCondLst>
                                            <p:cond delay="338"/>
                                          </p:stCondLst>
                                        </p:cTn>
                                        <p:tgtEl>
                                          <p:spTgt spid="6"/>
                                        </p:tgtEl>
                                      </p:cBhvr>
                                      <p:to x="100000" y="100000"/>
                                    </p:animScale>
                                    <p:animScale>
                                      <p:cBhvr>
                                        <p:cTn id="22" dur="13">
                                          <p:stCondLst>
                                            <p:cond delay="656"/>
                                          </p:stCondLst>
                                        </p:cTn>
                                        <p:tgtEl>
                                          <p:spTgt spid="6"/>
                                        </p:tgtEl>
                                      </p:cBhvr>
                                      <p:to x="100000" y="80000"/>
                                    </p:animScale>
                                    <p:animScale>
                                      <p:cBhvr>
                                        <p:cTn id="23" dur="83" decel="50000">
                                          <p:stCondLst>
                                            <p:cond delay="669"/>
                                          </p:stCondLst>
                                        </p:cTn>
                                        <p:tgtEl>
                                          <p:spTgt spid="6"/>
                                        </p:tgtEl>
                                      </p:cBhvr>
                                      <p:to x="100000" y="100000"/>
                                    </p:animScale>
                                    <p:animScale>
                                      <p:cBhvr>
                                        <p:cTn id="24" dur="13">
                                          <p:stCondLst>
                                            <p:cond delay="821"/>
                                          </p:stCondLst>
                                        </p:cTn>
                                        <p:tgtEl>
                                          <p:spTgt spid="6"/>
                                        </p:tgtEl>
                                      </p:cBhvr>
                                      <p:to x="100000" y="90000"/>
                                    </p:animScale>
                                    <p:animScale>
                                      <p:cBhvr>
                                        <p:cTn id="25" dur="83" decel="50000">
                                          <p:stCondLst>
                                            <p:cond delay="834"/>
                                          </p:stCondLst>
                                        </p:cTn>
                                        <p:tgtEl>
                                          <p:spTgt spid="6"/>
                                        </p:tgtEl>
                                      </p:cBhvr>
                                      <p:to x="100000" y="100000"/>
                                    </p:animScale>
                                    <p:animScale>
                                      <p:cBhvr>
                                        <p:cTn id="26" dur="13">
                                          <p:stCondLst>
                                            <p:cond delay="904"/>
                                          </p:stCondLst>
                                        </p:cTn>
                                        <p:tgtEl>
                                          <p:spTgt spid="6"/>
                                        </p:tgtEl>
                                      </p:cBhvr>
                                      <p:to x="100000" y="95000"/>
                                    </p:animScale>
                                    <p:animScale>
                                      <p:cBhvr>
                                        <p:cTn id="27" dur="83" decel="50000">
                                          <p:stCondLst>
                                            <p:cond delay="917"/>
                                          </p:stCondLst>
                                        </p:cTn>
                                        <p:tgtEl>
                                          <p:spTgt spid="6"/>
                                        </p:tgtEl>
                                      </p:cBhvr>
                                      <p:to x="100000" y="100000"/>
                                    </p:animScale>
                                  </p:childTnLst>
                                </p:cTn>
                              </p:par>
                            </p:childTnLst>
                          </p:cTn>
                        </p:par>
                        <p:par>
                          <p:cTn id="28" fill="hold">
                            <p:stCondLst>
                              <p:cond delay="2400"/>
                            </p:stCondLst>
                            <p:childTnLst>
                              <p:par>
                                <p:cTn id="29" presetID="50" presetClass="entr" presetSubtype="0" decel="100000" fill="hold" nodeType="afterEffect">
                                  <p:stCondLst>
                                    <p:cond delay="0"/>
                                  </p:stCondLst>
                                  <p:childTnLst>
                                    <p:set>
                                      <p:cBhvr>
                                        <p:cTn id="30" dur="1" fill="hold">
                                          <p:stCondLst>
                                            <p:cond delay="0"/>
                                          </p:stCondLst>
                                        </p:cTn>
                                        <p:tgtEl>
                                          <p:spTgt spid="19457"/>
                                        </p:tgtEl>
                                        <p:attrNameLst>
                                          <p:attrName>style.visibility</p:attrName>
                                        </p:attrNameLst>
                                      </p:cBhvr>
                                      <p:to>
                                        <p:strVal val="visible"/>
                                      </p:to>
                                    </p:set>
                                    <p:anim calcmode="lin" valueType="num">
                                      <p:cBhvr>
                                        <p:cTn id="31" dur="1000" fill="hold"/>
                                        <p:tgtEl>
                                          <p:spTgt spid="19457"/>
                                        </p:tgtEl>
                                        <p:attrNameLst>
                                          <p:attrName>ppt_w</p:attrName>
                                        </p:attrNameLst>
                                      </p:cBhvr>
                                      <p:tavLst>
                                        <p:tav tm="0">
                                          <p:val>
                                            <p:strVal val="#ppt_w+.3"/>
                                          </p:val>
                                        </p:tav>
                                        <p:tav tm="100000">
                                          <p:val>
                                            <p:strVal val="#ppt_w"/>
                                          </p:val>
                                        </p:tav>
                                      </p:tavLst>
                                    </p:anim>
                                    <p:anim calcmode="lin" valueType="num">
                                      <p:cBhvr>
                                        <p:cTn id="32" dur="1000" fill="hold"/>
                                        <p:tgtEl>
                                          <p:spTgt spid="19457"/>
                                        </p:tgtEl>
                                        <p:attrNameLst>
                                          <p:attrName>ppt_h</p:attrName>
                                        </p:attrNameLst>
                                      </p:cBhvr>
                                      <p:tavLst>
                                        <p:tav tm="0">
                                          <p:val>
                                            <p:strVal val="#ppt_h"/>
                                          </p:val>
                                        </p:tav>
                                        <p:tav tm="100000">
                                          <p:val>
                                            <p:strVal val="#ppt_h"/>
                                          </p:val>
                                        </p:tav>
                                      </p:tavLst>
                                    </p:anim>
                                    <p:animEffect transition="in" filter="fade">
                                      <p:cBhvr>
                                        <p:cTn id="33" dur="1000"/>
                                        <p:tgtEl>
                                          <p:spTgt spid="19457"/>
                                        </p:tgtEl>
                                      </p:cBhvr>
                                    </p:animEffect>
                                  </p:childTnLst>
                                </p:cTn>
                              </p:par>
                            </p:childTnLst>
                          </p:cTn>
                        </p:par>
                        <p:par>
                          <p:cTn id="34" fill="hold">
                            <p:stCondLst>
                              <p:cond delay="3400"/>
                            </p:stCondLst>
                            <p:childTnLst>
                              <p:par>
                                <p:cTn id="35" presetID="29"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ppt_x</p:attrName>
                                        </p:attrNameLst>
                                      </p:cBhvr>
                                      <p:tavLst>
                                        <p:tav tm="0">
                                          <p:val>
                                            <p:strVal val="#ppt_x-.2"/>
                                          </p:val>
                                        </p:tav>
                                        <p:tav tm="100000">
                                          <p:val>
                                            <p:strVal val="#ppt_x"/>
                                          </p:val>
                                        </p:tav>
                                      </p:tavLst>
                                    </p:anim>
                                    <p:anim calcmode="lin" valueType="num">
                                      <p:cBhvr>
                                        <p:cTn id="3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1"/>
                                        </p:tgtEl>
                                      </p:cBhvr>
                                    </p:animEffect>
                                  </p:childTnLst>
                                </p:cTn>
                              </p:par>
                            </p:childTnLst>
                          </p:cTn>
                        </p:par>
                        <p:par>
                          <p:cTn id="40" fill="hold">
                            <p:stCondLst>
                              <p:cond delay="4400"/>
                            </p:stCondLst>
                            <p:childTnLst>
                              <p:par>
                                <p:cTn id="41" presetID="52" presetClass="entr" presetSubtype="0" fill="hold" grpId="0" nodeType="afterEffect">
                                  <p:stCondLst>
                                    <p:cond delay="0"/>
                                  </p:stCondLst>
                                  <p:iterate type="wd">
                                    <p:tmPct val="10000"/>
                                  </p:iterate>
                                  <p:childTnLst>
                                    <p:set>
                                      <p:cBhvr>
                                        <p:cTn id="42" dur="1" fill="hold">
                                          <p:stCondLst>
                                            <p:cond delay="0"/>
                                          </p:stCondLst>
                                        </p:cTn>
                                        <p:tgtEl>
                                          <p:spTgt spid="7"/>
                                        </p:tgtEl>
                                        <p:attrNameLst>
                                          <p:attrName>style.visibility</p:attrName>
                                        </p:attrNameLst>
                                      </p:cBhvr>
                                      <p:to>
                                        <p:strVal val="visible"/>
                                      </p:to>
                                    </p:set>
                                    <p:animScale>
                                      <p:cBhvr>
                                        <p:cTn id="4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7"/>
                                        </p:tgtEl>
                                        <p:attrNameLst>
                                          <p:attrName>ppt_x</p:attrName>
                                          <p:attrName>ppt_y</p:attrName>
                                        </p:attrNameLst>
                                      </p:cBhvr>
                                    </p:animMotion>
                                    <p:animEffect transition="in" filter="fade">
                                      <p:cBhvr>
                                        <p:cTn id="45" dur="1000"/>
                                        <p:tgtEl>
                                          <p:spTgt spid="7"/>
                                        </p:tgtEl>
                                      </p:cBhvr>
                                    </p:animEffect>
                                  </p:childTnLst>
                                </p:cTn>
                              </p:par>
                            </p:childTnLst>
                          </p:cTn>
                        </p:par>
                        <p:par>
                          <p:cTn id="46" fill="hold">
                            <p:stCondLst>
                              <p:cond delay="7500"/>
                            </p:stCondLst>
                            <p:childTnLst>
                              <p:par>
                                <p:cTn id="47" presetID="49" presetClass="entr" presetSubtype="0" decel="100000" fill="hold" nodeType="afterEffect">
                                  <p:stCondLst>
                                    <p:cond delay="0"/>
                                  </p:stCondLst>
                                  <p:childTnLst>
                                    <p:set>
                                      <p:cBhvr>
                                        <p:cTn id="48" dur="1" fill="hold">
                                          <p:stCondLst>
                                            <p:cond delay="0"/>
                                          </p:stCondLst>
                                        </p:cTn>
                                        <p:tgtEl>
                                          <p:spTgt spid="19458"/>
                                        </p:tgtEl>
                                        <p:attrNameLst>
                                          <p:attrName>style.visibility</p:attrName>
                                        </p:attrNameLst>
                                      </p:cBhvr>
                                      <p:to>
                                        <p:strVal val="visible"/>
                                      </p:to>
                                    </p:set>
                                    <p:anim calcmode="lin" valueType="num">
                                      <p:cBhvr>
                                        <p:cTn id="49" dur="500" fill="hold"/>
                                        <p:tgtEl>
                                          <p:spTgt spid="19458"/>
                                        </p:tgtEl>
                                        <p:attrNameLst>
                                          <p:attrName>ppt_w</p:attrName>
                                        </p:attrNameLst>
                                      </p:cBhvr>
                                      <p:tavLst>
                                        <p:tav tm="0">
                                          <p:val>
                                            <p:fltVal val="0"/>
                                          </p:val>
                                        </p:tav>
                                        <p:tav tm="100000">
                                          <p:val>
                                            <p:strVal val="#ppt_w"/>
                                          </p:val>
                                        </p:tav>
                                      </p:tavLst>
                                    </p:anim>
                                    <p:anim calcmode="lin" valueType="num">
                                      <p:cBhvr>
                                        <p:cTn id="50" dur="500" fill="hold"/>
                                        <p:tgtEl>
                                          <p:spTgt spid="19458"/>
                                        </p:tgtEl>
                                        <p:attrNameLst>
                                          <p:attrName>ppt_h</p:attrName>
                                        </p:attrNameLst>
                                      </p:cBhvr>
                                      <p:tavLst>
                                        <p:tav tm="0">
                                          <p:val>
                                            <p:fltVal val="0"/>
                                          </p:val>
                                        </p:tav>
                                        <p:tav tm="100000">
                                          <p:val>
                                            <p:strVal val="#ppt_h"/>
                                          </p:val>
                                        </p:tav>
                                      </p:tavLst>
                                    </p:anim>
                                    <p:anim calcmode="lin" valueType="num">
                                      <p:cBhvr>
                                        <p:cTn id="51" dur="500" fill="hold"/>
                                        <p:tgtEl>
                                          <p:spTgt spid="19458"/>
                                        </p:tgtEl>
                                        <p:attrNameLst>
                                          <p:attrName>style.rotation</p:attrName>
                                        </p:attrNameLst>
                                      </p:cBhvr>
                                      <p:tavLst>
                                        <p:tav tm="0">
                                          <p:val>
                                            <p:fltVal val="360"/>
                                          </p:val>
                                        </p:tav>
                                        <p:tav tm="100000">
                                          <p:val>
                                            <p:fltVal val="0"/>
                                          </p:val>
                                        </p:tav>
                                      </p:tavLst>
                                    </p:anim>
                                    <p:animEffect transition="in" filter="fade">
                                      <p:cBhvr>
                                        <p:cTn id="52"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مستطيل 5"/>
          <p:cNvSpPr/>
          <p:nvPr/>
        </p:nvSpPr>
        <p:spPr>
          <a:xfrm>
            <a:off x="2643174" y="500042"/>
            <a:ext cx="5857884" cy="769441"/>
          </a:xfrm>
          <a:prstGeom prst="rect">
            <a:avLst/>
          </a:prstGeom>
          <a:noFill/>
        </p:spPr>
        <p:txBody>
          <a:bodyPr wrap="square" lIns="91440" tIns="45720" rIns="91440" bIns="45720">
            <a:spAutoFit/>
          </a:bodyPr>
          <a:lstStyle/>
          <a:p>
            <a:pPr algn="ctr"/>
            <a:r>
              <a:rPr kumimoji="0" lang="ar-SA" sz="4400" b="1" i="0" u="none" strike="noStrike" kern="12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PT Bold Heading" pitchFamily="2" charset="-78"/>
              </a:rPr>
              <a:t>جســـم الإنســـان</a:t>
            </a:r>
            <a:endParaRPr lang="ar-SA"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7" name="عنوان 1"/>
          <p:cNvSpPr txBox="1">
            <a:spLocks/>
          </p:cNvSpPr>
          <p:nvPr/>
        </p:nvSpPr>
        <p:spPr>
          <a:xfrm>
            <a:off x="2714612" y="3286124"/>
            <a:ext cx="6072198" cy="576064"/>
          </a:xfrm>
          <a:prstGeom prst="rect">
            <a:avLst/>
          </a:prstGeom>
        </p:spPr>
        <p:txBody>
          <a:bodyPr vert="horz" lIns="45720" rIns="45720" anchor="ctr">
            <a:no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ar-SA" sz="2800" i="0" u="none" strike="noStrike" kern="1200" cap="none" spc="0" normalizeH="0" baseline="0" noProof="0" dirty="0" smtClean="0">
                <a:ln>
                  <a:noFill/>
                </a:ln>
                <a:solidFill>
                  <a:srgbClr val="0000FF"/>
                </a:solidFill>
                <a:effectLst/>
                <a:uLnTx/>
                <a:uFillTx/>
                <a:latin typeface="+mj-lt"/>
                <a:ea typeface="+mj-ea"/>
                <a:cs typeface="PT Bold Heading" pitchFamily="2" charset="-78"/>
              </a:rPr>
              <a:t>(1) </a:t>
            </a:r>
            <a:r>
              <a:rPr kumimoji="0" lang="en-US" sz="2800" i="0" u="none" strike="noStrike" kern="1200" cap="none" spc="0" normalizeH="0" baseline="0" noProof="0" dirty="0" smtClean="0">
                <a:ln>
                  <a:noFill/>
                </a:ln>
                <a:solidFill>
                  <a:srgbClr val="0000FF"/>
                </a:solidFill>
                <a:effectLst/>
                <a:uLnTx/>
                <a:uFillTx/>
                <a:latin typeface="+mj-lt"/>
                <a:ea typeface="+mj-ea"/>
                <a:cs typeface="PT Bold Heading" pitchFamily="2" charset="-78"/>
              </a:rPr>
              <a:t>1 </a:t>
            </a:r>
            <a:r>
              <a:rPr kumimoji="0" lang="en-US" sz="2800" i="0" u="none" strike="noStrike" kern="1200" cap="none" spc="0" normalizeH="0" baseline="0" noProof="0" dirty="0" err="1" smtClean="0">
                <a:ln>
                  <a:noFill/>
                </a:ln>
                <a:solidFill>
                  <a:srgbClr val="0000FF"/>
                </a:solidFill>
                <a:effectLst/>
                <a:uLnTx/>
                <a:uFillTx/>
                <a:latin typeface="+mj-lt"/>
                <a:ea typeface="+mj-ea"/>
                <a:cs typeface="PT Bold Heading" pitchFamily="2" charset="-78"/>
              </a:rPr>
              <a:t>mA</a:t>
            </a:r>
            <a:r>
              <a:rPr kumimoji="0" lang="ar-SA" sz="2800" i="0" u="none" strike="noStrike" kern="1200" cap="none" spc="0" normalizeH="0" baseline="0" noProof="0" dirty="0" smtClean="0">
                <a:ln>
                  <a:noFill/>
                </a:ln>
                <a:solidFill>
                  <a:srgbClr val="0000FF"/>
                </a:solidFill>
                <a:effectLst/>
                <a:uLnTx/>
                <a:uFillTx/>
                <a:latin typeface="+mj-lt"/>
                <a:ea typeface="+mj-ea"/>
                <a:cs typeface="PT Bold Heading" pitchFamily="2" charset="-78"/>
              </a:rPr>
              <a:t> : </a:t>
            </a:r>
            <a:r>
              <a:rPr kumimoji="0" lang="ar-SA" sz="2800" i="0" u="none" strike="noStrike" kern="1200" cap="none" spc="0" normalizeH="0" baseline="0" noProof="0" dirty="0" smtClean="0">
                <a:ln>
                  <a:noFill/>
                </a:ln>
                <a:effectLst/>
                <a:uLnTx/>
                <a:uFillTx/>
                <a:latin typeface="+mj-lt"/>
                <a:ea typeface="+mj-ea"/>
                <a:cs typeface="PT Bold Heading" pitchFamily="2" charset="-78"/>
              </a:rPr>
              <a:t>صدمة كهربائية خفيفة .</a:t>
            </a:r>
            <a:endParaRPr kumimoji="0" lang="ar-SA" sz="2800" i="0" u="none" strike="noStrike" kern="1200" cap="none" spc="0" normalizeH="0" baseline="0" noProof="0" dirty="0">
              <a:ln>
                <a:noFill/>
              </a:ln>
              <a:effectLst/>
              <a:uLnTx/>
              <a:uFillTx/>
              <a:latin typeface="+mj-lt"/>
              <a:ea typeface="+mj-ea"/>
              <a:cs typeface="PT Bold Heading" pitchFamily="2" charset="-78"/>
            </a:endParaRPr>
          </a:p>
        </p:txBody>
      </p:sp>
      <p:sp>
        <p:nvSpPr>
          <p:cNvPr id="10" name="عنوان 1"/>
          <p:cNvSpPr txBox="1">
            <a:spLocks/>
          </p:cNvSpPr>
          <p:nvPr/>
        </p:nvSpPr>
        <p:spPr>
          <a:xfrm>
            <a:off x="1928794" y="4071942"/>
            <a:ext cx="6858016" cy="576064"/>
          </a:xfrm>
          <a:prstGeom prst="rect">
            <a:avLst/>
          </a:prstGeom>
        </p:spPr>
        <p:txBody>
          <a:bodyPr vert="horz" lIns="45720" rIns="45720" anchor="ctr">
            <a:no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ar-SA" sz="2800" i="0" u="none" strike="noStrike" kern="1200" cap="none" spc="0" normalizeH="0" baseline="0" noProof="0" dirty="0" smtClean="0">
                <a:ln>
                  <a:noFill/>
                </a:ln>
                <a:solidFill>
                  <a:srgbClr val="0000FF"/>
                </a:solidFill>
                <a:effectLst/>
                <a:uLnTx/>
                <a:uFillTx/>
                <a:latin typeface="+mj-lt"/>
                <a:ea typeface="+mj-ea"/>
                <a:cs typeface="PT Bold Heading" pitchFamily="2" charset="-78"/>
              </a:rPr>
              <a:t>(2) </a:t>
            </a:r>
            <a:r>
              <a:rPr kumimoji="0" lang="en-US" sz="2800" i="0" u="none" strike="noStrike" kern="1200" cap="none" spc="0" normalizeH="0" baseline="0" noProof="0" dirty="0" smtClean="0">
                <a:ln>
                  <a:noFill/>
                </a:ln>
                <a:solidFill>
                  <a:srgbClr val="0000FF"/>
                </a:solidFill>
                <a:effectLst/>
                <a:uLnTx/>
                <a:uFillTx/>
                <a:latin typeface="+mj-lt"/>
                <a:ea typeface="+mj-ea"/>
                <a:cs typeface="PT Bold Heading" pitchFamily="2" charset="-78"/>
              </a:rPr>
              <a:t>15 </a:t>
            </a:r>
            <a:r>
              <a:rPr kumimoji="0" lang="en-US" sz="2800" i="0" u="none" strike="noStrike" kern="1200" cap="none" spc="0" normalizeH="0" baseline="0" noProof="0" dirty="0" err="1" smtClean="0">
                <a:ln>
                  <a:noFill/>
                </a:ln>
                <a:solidFill>
                  <a:srgbClr val="0000FF"/>
                </a:solidFill>
                <a:effectLst/>
                <a:uLnTx/>
                <a:uFillTx/>
                <a:latin typeface="+mj-lt"/>
                <a:ea typeface="+mj-ea"/>
                <a:cs typeface="PT Bold Heading" pitchFamily="2" charset="-78"/>
              </a:rPr>
              <a:t>mA</a:t>
            </a:r>
            <a:r>
              <a:rPr kumimoji="0" lang="ar-SA" sz="2800" i="0" u="none" strike="noStrike" kern="1200" cap="none" spc="0" normalizeH="0" baseline="0" noProof="0" dirty="0" smtClean="0">
                <a:ln>
                  <a:noFill/>
                </a:ln>
                <a:solidFill>
                  <a:srgbClr val="0000FF"/>
                </a:solidFill>
                <a:effectLst/>
                <a:uLnTx/>
                <a:uFillTx/>
                <a:latin typeface="+mj-lt"/>
                <a:ea typeface="+mj-ea"/>
                <a:cs typeface="PT Bold Heading" pitchFamily="2" charset="-78"/>
              </a:rPr>
              <a:t> : </a:t>
            </a:r>
            <a:r>
              <a:rPr kumimoji="0" lang="ar-SA" sz="2800" i="0" u="none" strike="noStrike" kern="1200" cap="none" spc="0" normalizeH="0" baseline="0" noProof="0" dirty="0" smtClean="0">
                <a:ln>
                  <a:noFill/>
                </a:ln>
                <a:effectLst/>
                <a:uLnTx/>
                <a:uFillTx/>
                <a:latin typeface="+mj-lt"/>
                <a:ea typeface="+mj-ea"/>
                <a:cs typeface="PT Bold Heading" pitchFamily="2" charset="-78"/>
              </a:rPr>
              <a:t>فقدان السيطرة</a:t>
            </a:r>
            <a:r>
              <a:rPr kumimoji="0" lang="ar-SA" sz="2800" i="0" u="none" strike="noStrike" kern="1200" cap="none" spc="0" normalizeH="0" noProof="0" dirty="0" smtClean="0">
                <a:ln>
                  <a:noFill/>
                </a:ln>
                <a:effectLst/>
                <a:uLnTx/>
                <a:uFillTx/>
                <a:latin typeface="+mj-lt"/>
                <a:ea typeface="+mj-ea"/>
                <a:cs typeface="PT Bold Heading" pitchFamily="2" charset="-78"/>
              </a:rPr>
              <a:t> على العضلات .</a:t>
            </a:r>
            <a:endParaRPr kumimoji="0" lang="ar-SA" sz="2800" i="0" u="none" strike="noStrike" kern="1200" cap="none" spc="0" normalizeH="0" baseline="0" noProof="0" dirty="0">
              <a:ln>
                <a:noFill/>
              </a:ln>
              <a:effectLst/>
              <a:uLnTx/>
              <a:uFillTx/>
              <a:latin typeface="+mj-lt"/>
              <a:ea typeface="+mj-ea"/>
              <a:cs typeface="PT Bold Heading" pitchFamily="2" charset="-78"/>
            </a:endParaRPr>
          </a:p>
        </p:txBody>
      </p:sp>
      <p:sp>
        <p:nvSpPr>
          <p:cNvPr id="11" name="عنوان 1"/>
          <p:cNvSpPr txBox="1">
            <a:spLocks/>
          </p:cNvSpPr>
          <p:nvPr/>
        </p:nvSpPr>
        <p:spPr>
          <a:xfrm>
            <a:off x="2500298" y="4929198"/>
            <a:ext cx="6286480" cy="576064"/>
          </a:xfrm>
          <a:prstGeom prst="rect">
            <a:avLst/>
          </a:prstGeom>
        </p:spPr>
        <p:txBody>
          <a:bodyPr vert="horz" lIns="45720" rIns="45720" anchor="ctr">
            <a:no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ar-SA" sz="2800" i="0" u="none" strike="noStrike" kern="1200" cap="none" spc="0" normalizeH="0" baseline="0" noProof="0" dirty="0" smtClean="0">
                <a:ln>
                  <a:noFill/>
                </a:ln>
                <a:solidFill>
                  <a:srgbClr val="0000FF"/>
                </a:solidFill>
                <a:effectLst/>
                <a:uLnTx/>
                <a:uFillTx/>
                <a:latin typeface="+mj-lt"/>
                <a:ea typeface="+mj-ea"/>
                <a:cs typeface="PT Bold Heading" pitchFamily="2" charset="-78"/>
              </a:rPr>
              <a:t>(3) </a:t>
            </a:r>
            <a:r>
              <a:rPr kumimoji="0" lang="en-US" sz="2800" i="0" u="none" strike="noStrike" kern="1200" cap="none" spc="0" normalizeH="0" baseline="0" noProof="0" dirty="0" smtClean="0">
                <a:ln>
                  <a:noFill/>
                </a:ln>
                <a:solidFill>
                  <a:srgbClr val="0000FF"/>
                </a:solidFill>
                <a:effectLst/>
                <a:uLnTx/>
                <a:uFillTx/>
                <a:latin typeface="+mj-lt"/>
                <a:ea typeface="+mj-ea"/>
                <a:cs typeface="PT Bold Heading" pitchFamily="2" charset="-78"/>
              </a:rPr>
              <a:t>100 </a:t>
            </a:r>
            <a:r>
              <a:rPr kumimoji="0" lang="en-US" sz="2800" i="0" u="none" strike="noStrike" kern="1200" cap="none" spc="0" normalizeH="0" baseline="0" noProof="0" dirty="0" err="1" smtClean="0">
                <a:ln>
                  <a:noFill/>
                </a:ln>
                <a:solidFill>
                  <a:srgbClr val="0000FF"/>
                </a:solidFill>
                <a:effectLst/>
                <a:uLnTx/>
                <a:uFillTx/>
                <a:latin typeface="+mj-lt"/>
                <a:ea typeface="+mj-ea"/>
                <a:cs typeface="PT Bold Heading" pitchFamily="2" charset="-78"/>
              </a:rPr>
              <a:t>mA</a:t>
            </a:r>
            <a:r>
              <a:rPr kumimoji="0" lang="ar-SA" sz="2800" i="0" u="none" strike="noStrike" kern="1200" cap="none" spc="0" normalizeH="0" baseline="0" noProof="0" dirty="0" smtClean="0">
                <a:ln>
                  <a:noFill/>
                </a:ln>
                <a:solidFill>
                  <a:srgbClr val="0000FF"/>
                </a:solidFill>
                <a:effectLst/>
                <a:uLnTx/>
                <a:uFillTx/>
                <a:latin typeface="+mj-lt"/>
                <a:ea typeface="+mj-ea"/>
                <a:cs typeface="PT Bold Heading" pitchFamily="2" charset="-78"/>
              </a:rPr>
              <a:t> : </a:t>
            </a:r>
            <a:r>
              <a:rPr kumimoji="0" lang="ar-SA" sz="2800" i="0" u="none" strike="noStrike" kern="1200" cap="none" spc="0" normalizeH="0" baseline="0" noProof="0" dirty="0" smtClean="0">
                <a:ln>
                  <a:noFill/>
                </a:ln>
                <a:effectLst/>
                <a:uLnTx/>
                <a:uFillTx/>
                <a:latin typeface="+mj-lt"/>
                <a:ea typeface="+mj-ea"/>
                <a:cs typeface="PT Bold Heading" pitchFamily="2" charset="-78"/>
              </a:rPr>
              <a:t>المــوت ..</a:t>
            </a:r>
            <a:endParaRPr kumimoji="0" lang="ar-SA" sz="2800" i="0" u="none" strike="noStrike" kern="1200" cap="none" spc="0" normalizeH="0" baseline="0" noProof="0" dirty="0">
              <a:ln>
                <a:noFill/>
              </a:ln>
              <a:effectLst/>
              <a:uLnTx/>
              <a:uFillTx/>
              <a:latin typeface="+mj-lt"/>
              <a:ea typeface="+mj-ea"/>
              <a:cs typeface="PT Bold Heading" pitchFamily="2" charset="-78"/>
            </a:endParaRPr>
          </a:p>
        </p:txBody>
      </p:sp>
      <p:sp>
        <p:nvSpPr>
          <p:cNvPr id="13" name="مربع نص 12"/>
          <p:cNvSpPr txBox="1"/>
          <p:nvPr/>
        </p:nvSpPr>
        <p:spPr>
          <a:xfrm>
            <a:off x="2214546" y="1682439"/>
            <a:ext cx="6286544" cy="1246495"/>
          </a:xfrm>
          <a:prstGeom prst="rect">
            <a:avLst/>
          </a:prstGeom>
          <a:noFill/>
        </p:spPr>
        <p:txBody>
          <a:bodyPr wrap="square" rtlCol="1">
            <a:spAutoFit/>
          </a:bodyPr>
          <a:lstStyle/>
          <a:p>
            <a:pPr lvl="0" algn="justLow">
              <a:spcBef>
                <a:spcPct val="0"/>
              </a:spcBef>
              <a:defRPr/>
            </a:pPr>
            <a:r>
              <a:rPr lang="ar-SA" sz="2500" dirty="0" smtClean="0">
                <a:cs typeface="PT Bold Heading" pitchFamily="2" charset="-78"/>
              </a:rPr>
              <a:t>جسم الإنسان يوصف بأنه مقاوماً متغيراً حيث تكون مقاومة الجلد الجاف كبيرة وإذا أصبح الجلد رطباً فستكون مقامته أقل .</a:t>
            </a:r>
            <a:endParaRPr lang="ar-SA" sz="2500" dirty="0"/>
          </a:p>
        </p:txBody>
      </p:sp>
      <p:pic>
        <p:nvPicPr>
          <p:cNvPr id="18433" name="Picture 1" descr="qIgR0Bc92"/>
          <p:cNvPicPr>
            <a:picLocks noChangeAspect="1" noChangeArrowheads="1"/>
          </p:cNvPicPr>
          <p:nvPr/>
        </p:nvPicPr>
        <p:blipFill>
          <a:blip r:embed="rId3"/>
          <a:srcRect/>
          <a:stretch>
            <a:fillRect/>
          </a:stretch>
        </p:blipFill>
        <p:spPr bwMode="auto">
          <a:xfrm>
            <a:off x="1785918" y="71414"/>
            <a:ext cx="1428760" cy="1428760"/>
          </a:xfrm>
          <a:prstGeom prst="rect">
            <a:avLst/>
          </a:prstGeom>
          <a:noFill/>
          <a:ln w="9525">
            <a:noFill/>
            <a:miter lim="800000"/>
            <a:headEnd/>
            <a:tailEnd/>
          </a:ln>
        </p:spPr>
      </p:pic>
      <p:pic>
        <p:nvPicPr>
          <p:cNvPr id="18434" name="Picture 2" descr="maxresdefault"/>
          <p:cNvPicPr>
            <a:picLocks noChangeAspect="1" noChangeArrowheads="1"/>
          </p:cNvPicPr>
          <p:nvPr/>
        </p:nvPicPr>
        <p:blipFill>
          <a:blip r:embed="rId4" cstate="print"/>
          <a:srcRect/>
          <a:stretch>
            <a:fillRect/>
          </a:stretch>
        </p:blipFill>
        <p:spPr bwMode="auto">
          <a:xfrm>
            <a:off x="3071802" y="5214950"/>
            <a:ext cx="2500330" cy="140881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7" presetClass="entr" presetSubtype="10" fill="hold" nodeType="afterEffect">
                                  <p:stCondLst>
                                    <p:cond delay="0"/>
                                  </p:stCondLst>
                                  <p:childTnLst>
                                    <p:set>
                                      <p:cBhvr>
                                        <p:cTn id="23" dur="1" fill="hold">
                                          <p:stCondLst>
                                            <p:cond delay="0"/>
                                          </p:stCondLst>
                                        </p:cTn>
                                        <p:tgtEl>
                                          <p:spTgt spid="18433"/>
                                        </p:tgtEl>
                                        <p:attrNameLst>
                                          <p:attrName>style.visibility</p:attrName>
                                        </p:attrNameLst>
                                      </p:cBhvr>
                                      <p:to>
                                        <p:strVal val="visible"/>
                                      </p:to>
                                    </p:set>
                                    <p:anim calcmode="lin" valueType="num">
                                      <p:cBhvr>
                                        <p:cTn id="24" dur="500" fill="hold"/>
                                        <p:tgtEl>
                                          <p:spTgt spid="18433"/>
                                        </p:tgtEl>
                                        <p:attrNameLst>
                                          <p:attrName>ppt_w</p:attrName>
                                        </p:attrNameLst>
                                      </p:cBhvr>
                                      <p:tavLst>
                                        <p:tav tm="0">
                                          <p:val>
                                            <p:fltVal val="0"/>
                                          </p:val>
                                        </p:tav>
                                        <p:tav tm="100000">
                                          <p:val>
                                            <p:strVal val="#ppt_w"/>
                                          </p:val>
                                        </p:tav>
                                      </p:tavLst>
                                    </p:anim>
                                    <p:anim calcmode="lin" valueType="num">
                                      <p:cBhvr>
                                        <p:cTn id="25" dur="500" fill="hold"/>
                                        <p:tgtEl>
                                          <p:spTgt spid="18433"/>
                                        </p:tgtEl>
                                        <p:attrNameLst>
                                          <p:attrName>ppt_h</p:attrName>
                                        </p:attrNameLst>
                                      </p:cBhvr>
                                      <p:tavLst>
                                        <p:tav tm="0">
                                          <p:val>
                                            <p:strVal val="#ppt_h"/>
                                          </p:val>
                                        </p:tav>
                                        <p:tav tm="100000">
                                          <p:val>
                                            <p:strVal val="#ppt_h"/>
                                          </p:val>
                                        </p:tav>
                                      </p:tavLst>
                                    </p:anim>
                                  </p:childTnLst>
                                </p:cTn>
                              </p:par>
                            </p:childTnLst>
                          </p:cTn>
                        </p:par>
                        <p:par>
                          <p:cTn id="26" fill="hold">
                            <p:stCondLst>
                              <p:cond delay="1500"/>
                            </p:stCondLst>
                            <p:childTnLst>
                              <p:par>
                                <p:cTn id="27" presetID="17" presetClass="entr" presetSubtype="10" fill="hold" grpId="0" nodeType="afterEffect">
                                  <p:stCondLst>
                                    <p:cond delay="0"/>
                                  </p:stCondLst>
                                  <p:iterate type="wd">
                                    <p:tmPct val="10000"/>
                                  </p:iterate>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strVal val="#ppt_h"/>
                                          </p:val>
                                        </p:tav>
                                        <p:tav tm="100000">
                                          <p:val>
                                            <p:strVal val="#ppt_h"/>
                                          </p:val>
                                        </p:tav>
                                      </p:tavLst>
                                    </p:anim>
                                  </p:childTnLst>
                                </p:cTn>
                              </p:par>
                            </p:childTnLst>
                          </p:cTn>
                        </p:par>
                        <p:par>
                          <p:cTn id="31" fill="hold">
                            <p:stCondLst>
                              <p:cond delay="295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345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395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4450"/>
                            </p:stCondLst>
                            <p:childTnLst>
                              <p:par>
                                <p:cTn id="44" presetID="17" presetClass="entr" presetSubtype="10" fill="hold" nodeType="afterEffect">
                                  <p:stCondLst>
                                    <p:cond delay="0"/>
                                  </p:stCondLst>
                                  <p:childTnLst>
                                    <p:set>
                                      <p:cBhvr>
                                        <p:cTn id="45" dur="1" fill="hold">
                                          <p:stCondLst>
                                            <p:cond delay="0"/>
                                          </p:stCondLst>
                                        </p:cTn>
                                        <p:tgtEl>
                                          <p:spTgt spid="18434"/>
                                        </p:tgtEl>
                                        <p:attrNameLst>
                                          <p:attrName>style.visibility</p:attrName>
                                        </p:attrNameLst>
                                      </p:cBhvr>
                                      <p:to>
                                        <p:strVal val="visible"/>
                                      </p:to>
                                    </p:set>
                                    <p:anim calcmode="lin" valueType="num">
                                      <p:cBhvr>
                                        <p:cTn id="46" dur="500" fill="hold"/>
                                        <p:tgtEl>
                                          <p:spTgt spid="18434"/>
                                        </p:tgtEl>
                                        <p:attrNameLst>
                                          <p:attrName>ppt_w</p:attrName>
                                        </p:attrNameLst>
                                      </p:cBhvr>
                                      <p:tavLst>
                                        <p:tav tm="0">
                                          <p:val>
                                            <p:fltVal val="0"/>
                                          </p:val>
                                        </p:tav>
                                        <p:tav tm="100000">
                                          <p:val>
                                            <p:strVal val="#ppt_w"/>
                                          </p:val>
                                        </p:tav>
                                      </p:tavLst>
                                    </p:anim>
                                    <p:anim calcmode="lin" valueType="num">
                                      <p:cBhvr>
                                        <p:cTn id="47" dur="500" fill="hold"/>
                                        <p:tgtEl>
                                          <p:spTgt spid="184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3" name="مستطيل 2"/>
          <p:cNvSpPr/>
          <p:nvPr/>
        </p:nvSpPr>
        <p:spPr>
          <a:xfrm>
            <a:off x="2571736" y="357166"/>
            <a:ext cx="4390946" cy="646331"/>
          </a:xfrm>
          <a:prstGeom prst="rect">
            <a:avLst/>
          </a:prstGeom>
        </p:spPr>
        <p:txBody>
          <a:bodyPr wrap="none">
            <a:spAutoFit/>
          </a:bodyPr>
          <a:lstStyle/>
          <a:p>
            <a:r>
              <a:rPr lang="ar-SA" sz="3600" spc="0" dirty="0" smtClean="0">
                <a:ln w="3175">
                  <a:solidFill>
                    <a:schemeClr val="tx1"/>
                  </a:solidFill>
                </a:ln>
                <a:solidFill>
                  <a:schemeClr val="accent5">
                    <a:lumMod val="75000"/>
                  </a:schemeClr>
                </a:solidFill>
                <a:cs typeface="PT Bold Heading" pitchFamily="2" charset="-78"/>
              </a:rPr>
              <a:t>تمثيل الدوائر الكهربائية</a:t>
            </a:r>
            <a:endParaRPr lang="ar-SA" sz="3600" dirty="0">
              <a:ln w="3175">
                <a:solidFill>
                  <a:schemeClr val="tx1"/>
                </a:solidFill>
              </a:ln>
              <a:solidFill>
                <a:schemeClr val="accent5">
                  <a:lumMod val="75000"/>
                </a:schemeClr>
              </a:solidFill>
              <a:cs typeface="PT Bold Heading" pitchFamily="2" charset="-78"/>
            </a:endParaRPr>
          </a:p>
        </p:txBody>
      </p:sp>
      <p:pic>
        <p:nvPicPr>
          <p:cNvPr id="4" name="Picture 2"/>
          <p:cNvPicPr>
            <a:picLocks noChangeAspect="1" noChangeArrowheads="1"/>
          </p:cNvPicPr>
          <p:nvPr/>
        </p:nvPicPr>
        <p:blipFill>
          <a:blip r:embed="rId3"/>
          <a:srcRect/>
          <a:stretch>
            <a:fillRect/>
          </a:stretch>
        </p:blipFill>
        <p:spPr bwMode="auto">
          <a:xfrm>
            <a:off x="714348" y="3000372"/>
            <a:ext cx="7786742" cy="3500462"/>
          </a:xfrm>
          <a:prstGeom prst="rect">
            <a:avLst/>
          </a:prstGeom>
          <a:noFill/>
          <a:ln w="9525">
            <a:noFill/>
            <a:miter lim="800000"/>
            <a:headEnd/>
            <a:tailEnd/>
          </a:ln>
          <a:effectLst/>
        </p:spPr>
      </p:pic>
      <p:sp>
        <p:nvSpPr>
          <p:cNvPr id="5" name="مستطيل 4"/>
          <p:cNvSpPr/>
          <p:nvPr/>
        </p:nvSpPr>
        <p:spPr>
          <a:xfrm>
            <a:off x="1214414" y="1285860"/>
            <a:ext cx="7143768" cy="1569660"/>
          </a:xfrm>
          <a:prstGeom prst="rect">
            <a:avLst/>
          </a:prstGeom>
        </p:spPr>
        <p:txBody>
          <a:bodyPr wrap="square">
            <a:spAutoFit/>
          </a:bodyPr>
          <a:lstStyle/>
          <a:p>
            <a:pPr algn="justLow"/>
            <a:r>
              <a:rPr lang="ar-SA" sz="2400" dirty="0" smtClean="0">
                <a:ln w="50800"/>
                <a:cs typeface="PT Bold Heading" pitchFamily="2" charset="-78"/>
              </a:rPr>
              <a:t>يمكن وصف دائرة كهربائية بسيطة بالكلمات، كما يمكن أيضا تصويرها </a:t>
            </a:r>
            <a:r>
              <a:rPr lang="ar-SA" sz="2400" dirty="0" err="1" smtClean="0">
                <a:ln w="50800"/>
                <a:cs typeface="PT Bold Heading" pitchFamily="2" charset="-78"/>
              </a:rPr>
              <a:t>فوتوجرافيا</a:t>
            </a:r>
            <a:r>
              <a:rPr lang="ar-SA" sz="2400" dirty="0" smtClean="0">
                <a:ln w="50800"/>
                <a:cs typeface="PT Bold Heading" pitchFamily="2" charset="-78"/>
              </a:rPr>
              <a:t> أو بالرسم الفني لأجزائها. وترسم الدوائر الكهربائية غالبا باستخدام رموز معينة لأجزاء الدائرة، ومثل هذا الرسم يسمى الرسم التخطيطي للدائرة.</a:t>
            </a:r>
            <a:endParaRPr lang="ar-SA" sz="2400" dirty="0">
              <a:cs typeface="PT Bold Heading" pitchFamily="2" charset="-78"/>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par>
                          <p:cTn id="11" fill="hold">
                            <p:stCondLst>
                              <p:cond delay="1200"/>
                            </p:stCondLst>
                            <p:childTnLst>
                              <p:par>
                                <p:cTn id="12" presetID="49" presetClass="entr" presetSubtype="0" decel="100000"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par>
                          <p:cTn id="18" fill="hold">
                            <p:stCondLst>
                              <p:cond delay="3400"/>
                            </p:stCondLst>
                            <p:childTnLst>
                              <p:par>
                                <p:cTn id="19" presetID="24"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to="" calcmode="lin" valueType="num">
                                      <p:cBhvr>
                                        <p:cTn id="2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txBox="1">
            <a:spLocks/>
          </p:cNvSpPr>
          <p:nvPr/>
        </p:nvSpPr>
        <p:spPr>
          <a:xfrm>
            <a:off x="642910" y="1285860"/>
            <a:ext cx="7643834" cy="129614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i="0" u="none" strike="noStrike" kern="1200" cap="none" spc="0" normalizeH="0" baseline="0" noProof="0" dirty="0" smtClean="0">
                <a:ln>
                  <a:noFill/>
                </a:ln>
                <a:effectLst/>
                <a:uLnTx/>
                <a:uFillTx/>
                <a:latin typeface="+mj-lt"/>
                <a:ea typeface="+mj-ea"/>
                <a:cs typeface="PT Bold Heading" pitchFamily="2" charset="-78"/>
              </a:rPr>
              <a:t>إن الشحنة الكهربائية تتدفق خارجة من القطب الموجب للبطارية</a:t>
            </a:r>
            <a:endParaRPr kumimoji="0" lang="ar-SA" sz="3600" i="0" u="none" strike="noStrike" kern="1200" cap="none" spc="0" normalizeH="0" baseline="0" noProof="0" dirty="0">
              <a:ln>
                <a:noFill/>
              </a:ln>
              <a:effectLst/>
              <a:uLnTx/>
              <a:uFillTx/>
              <a:latin typeface="+mj-lt"/>
              <a:ea typeface="+mj-ea"/>
              <a:cs typeface="PT Bold Heading" pitchFamily="2" charset="-78"/>
            </a:endParaRPr>
          </a:p>
        </p:txBody>
      </p:sp>
      <p:sp>
        <p:nvSpPr>
          <p:cNvPr id="3" name="مستطيل 2"/>
          <p:cNvSpPr/>
          <p:nvPr/>
        </p:nvSpPr>
        <p:spPr>
          <a:xfrm>
            <a:off x="2000232" y="428604"/>
            <a:ext cx="5214942"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ar-SA" sz="4000" b="1" i="0" u="none" strike="noStrike" kern="1200" spc="50" normalizeH="0" baseline="0" noProof="0" dirty="0" smtClean="0">
                <a:ln w="11430"/>
                <a:solidFill>
                  <a:schemeClr val="accent2">
                    <a:lumMod val="75000"/>
                  </a:schemeClr>
                </a:solidFill>
                <a:effectLst>
                  <a:outerShdw blurRad="76200" dist="50800" dir="5400000" algn="tl" rotWithShape="0">
                    <a:srgbClr val="000000">
                      <a:alpha val="65000"/>
                    </a:srgbClr>
                  </a:outerShdw>
                </a:effectLst>
                <a:uLnTx/>
                <a:uFillTx/>
                <a:latin typeface="+mj-lt"/>
                <a:ea typeface="+mj-ea"/>
                <a:cs typeface="PT Bold Heading" pitchFamily="2" charset="-78"/>
              </a:rPr>
              <a:t>التيــار الاصطلاحي</a:t>
            </a:r>
            <a:endParaRPr lang="ar-SA" sz="4000" b="1" spc="50" dirty="0">
              <a:ln w="11430"/>
              <a:solidFill>
                <a:schemeClr val="accent2">
                  <a:lumMod val="75000"/>
                </a:schemeClr>
              </a:solidFill>
              <a:effectLst>
                <a:outerShdw blurRad="76200" dist="50800" dir="5400000" algn="tl" rotWithShape="0">
                  <a:srgbClr val="000000">
                    <a:alpha val="65000"/>
                  </a:srgbClr>
                </a:outerShdw>
              </a:effectLst>
              <a:cs typeface="PT Bold Heading" pitchFamily="2" charset="-78"/>
            </a:endParaRPr>
          </a:p>
        </p:txBody>
      </p:sp>
      <p:pic>
        <p:nvPicPr>
          <p:cNvPr id="16385" name="Picture 1" descr="image012"/>
          <p:cNvPicPr>
            <a:picLocks noChangeAspect="1" noChangeArrowheads="1"/>
          </p:cNvPicPr>
          <p:nvPr/>
        </p:nvPicPr>
        <p:blipFill>
          <a:blip r:embed="rId3">
            <a:lum bright="-20000" contrast="40000"/>
          </a:blip>
          <a:srcRect/>
          <a:stretch>
            <a:fillRect/>
          </a:stretch>
        </p:blipFill>
        <p:spPr bwMode="auto">
          <a:xfrm>
            <a:off x="571472" y="2786058"/>
            <a:ext cx="5572164" cy="335758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1500"/>
                            </p:stCondLst>
                            <p:childTnLst>
                              <p:par>
                                <p:cTn id="26" presetID="50" presetClass="entr" presetSubtype="0" decel="100000" fill="hold" nodeType="afterEffect">
                                  <p:stCondLst>
                                    <p:cond delay="0"/>
                                  </p:stCondLst>
                                  <p:childTnLst>
                                    <p:set>
                                      <p:cBhvr>
                                        <p:cTn id="27" dur="1" fill="hold">
                                          <p:stCondLst>
                                            <p:cond delay="0"/>
                                          </p:stCondLst>
                                        </p:cTn>
                                        <p:tgtEl>
                                          <p:spTgt spid="16385"/>
                                        </p:tgtEl>
                                        <p:attrNameLst>
                                          <p:attrName>style.visibility</p:attrName>
                                        </p:attrNameLst>
                                      </p:cBhvr>
                                      <p:to>
                                        <p:strVal val="visible"/>
                                      </p:to>
                                    </p:set>
                                    <p:anim calcmode="lin" valueType="num">
                                      <p:cBhvr>
                                        <p:cTn id="28" dur="1000" fill="hold"/>
                                        <p:tgtEl>
                                          <p:spTgt spid="16385"/>
                                        </p:tgtEl>
                                        <p:attrNameLst>
                                          <p:attrName>ppt_w</p:attrName>
                                        </p:attrNameLst>
                                      </p:cBhvr>
                                      <p:tavLst>
                                        <p:tav tm="0">
                                          <p:val>
                                            <p:strVal val="#ppt_w+.3"/>
                                          </p:val>
                                        </p:tav>
                                        <p:tav tm="100000">
                                          <p:val>
                                            <p:strVal val="#ppt_w"/>
                                          </p:val>
                                        </p:tav>
                                      </p:tavLst>
                                    </p:anim>
                                    <p:anim calcmode="lin" valueType="num">
                                      <p:cBhvr>
                                        <p:cTn id="29" dur="1000" fill="hold"/>
                                        <p:tgtEl>
                                          <p:spTgt spid="16385"/>
                                        </p:tgtEl>
                                        <p:attrNameLst>
                                          <p:attrName>ppt_h</p:attrName>
                                        </p:attrNameLst>
                                      </p:cBhvr>
                                      <p:tavLst>
                                        <p:tav tm="0">
                                          <p:val>
                                            <p:strVal val="#ppt_h"/>
                                          </p:val>
                                        </p:tav>
                                        <p:tav tm="100000">
                                          <p:val>
                                            <p:strVal val="#ppt_h"/>
                                          </p:val>
                                        </p:tav>
                                      </p:tavLst>
                                    </p:anim>
                                    <p:animEffect transition="in" filter="fade">
                                      <p:cBhvr>
                                        <p:cTn id="30" dur="10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مستطيل 5"/>
          <p:cNvSpPr/>
          <p:nvPr/>
        </p:nvSpPr>
        <p:spPr>
          <a:xfrm>
            <a:off x="2143108" y="571480"/>
            <a:ext cx="5000628" cy="707886"/>
          </a:xfrm>
          <a:prstGeom prst="rect">
            <a:avLst/>
          </a:prstGeom>
          <a:noFill/>
        </p:spPr>
        <p:txBody>
          <a:bodyPr wrap="square" lIns="91440" tIns="45720" rIns="91440" bIns="45720">
            <a:spAutoFit/>
          </a:bodyPr>
          <a:lstStyle/>
          <a:p>
            <a:pPr algn="ctr"/>
            <a:r>
              <a:rPr kumimoji="0" lang="ar-SA" sz="4000" b="1" i="0" u="none" strike="noStrike" kern="1200" normalizeH="0" baseline="0" noProof="0" dirty="0" smtClean="0">
                <a:ln w="18000">
                  <a:solidFill>
                    <a:schemeClr val="accent4">
                      <a:lumMod val="50000"/>
                    </a:schemeClr>
                  </a:solidFill>
                  <a:prstDash val="solid"/>
                  <a:miter lim="800000"/>
                </a:ln>
                <a:noFill/>
                <a:effectLst>
                  <a:outerShdw blurRad="25500" dist="23000" dir="7020000" algn="tl">
                    <a:srgbClr val="000000">
                      <a:alpha val="50000"/>
                    </a:srgbClr>
                  </a:outerShdw>
                </a:effectLst>
                <a:uLnTx/>
                <a:uFillTx/>
                <a:latin typeface="+mj-lt"/>
                <a:ea typeface="+mj-ea"/>
                <a:cs typeface="PT Bold Heading" pitchFamily="2" charset="-78"/>
              </a:rPr>
              <a:t>التوصيل في الدائرة</a:t>
            </a:r>
            <a:endParaRPr lang="ar-SA" sz="4000" b="1" dirty="0">
              <a:ln w="18000">
                <a:solidFill>
                  <a:schemeClr val="accent4">
                    <a:lumMod val="50000"/>
                  </a:schemeClr>
                </a:solidFill>
                <a:prstDash val="solid"/>
                <a:miter lim="800000"/>
              </a:ln>
              <a:noFill/>
              <a:effectLst>
                <a:outerShdw blurRad="25500" dist="23000" dir="7020000" algn="tl">
                  <a:srgbClr val="000000">
                    <a:alpha val="50000"/>
                  </a:srgbClr>
                </a:outerShdw>
              </a:effectLst>
              <a:cs typeface="PT Bold Heading" pitchFamily="2" charset="-78"/>
            </a:endParaRPr>
          </a:p>
        </p:txBody>
      </p:sp>
      <p:sp>
        <p:nvSpPr>
          <p:cNvPr id="65" name="عنوان 1"/>
          <p:cNvSpPr txBox="1">
            <a:spLocks/>
          </p:cNvSpPr>
          <p:nvPr/>
        </p:nvSpPr>
        <p:spPr>
          <a:xfrm>
            <a:off x="1907704" y="3368392"/>
            <a:ext cx="576064" cy="63894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FF"/>
                </a:solidFill>
                <a:effectLst/>
                <a:uLnTx/>
                <a:uFillTx/>
                <a:latin typeface="Batang" pitchFamily="18" charset="-127"/>
                <a:ea typeface="Batang" pitchFamily="18" charset="-127"/>
                <a:cs typeface="+mj-cs"/>
              </a:rPr>
              <a:t>I</a:t>
            </a:r>
            <a:endParaRPr kumimoji="0" lang="ar-SA" sz="4000" b="1" i="0" u="none" strike="noStrike" kern="1200" cap="none" spc="0" normalizeH="0" baseline="0" noProof="0" dirty="0">
              <a:ln>
                <a:noFill/>
              </a:ln>
              <a:solidFill>
                <a:srgbClr val="0000FF"/>
              </a:solidFill>
              <a:effectLst/>
              <a:uLnTx/>
              <a:uFillTx/>
              <a:latin typeface="Batang" pitchFamily="18" charset="-127"/>
              <a:ea typeface="Batang" pitchFamily="18" charset="-127"/>
              <a:cs typeface="+mj-cs"/>
            </a:endParaRPr>
          </a:p>
        </p:txBody>
      </p:sp>
      <p:grpSp>
        <p:nvGrpSpPr>
          <p:cNvPr id="4" name="مجموعة 44"/>
          <p:cNvGrpSpPr/>
          <p:nvPr/>
        </p:nvGrpSpPr>
        <p:grpSpPr>
          <a:xfrm>
            <a:off x="1547664" y="2504296"/>
            <a:ext cx="5544616" cy="3888432"/>
            <a:chOff x="1547664" y="2708920"/>
            <a:chExt cx="5544616" cy="3888432"/>
          </a:xfrm>
        </p:grpSpPr>
        <p:cxnSp>
          <p:nvCxnSpPr>
            <p:cNvPr id="9" name="رابط مستقيم 8"/>
            <p:cNvCxnSpPr/>
            <p:nvPr/>
          </p:nvCxnSpPr>
          <p:spPr>
            <a:xfrm>
              <a:off x="1835696" y="4365104"/>
              <a:ext cx="2304256" cy="0"/>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flipV="1">
              <a:off x="1835696" y="4365104"/>
              <a:ext cx="0" cy="792088"/>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a:off x="1547664" y="5157192"/>
              <a:ext cx="576064" cy="0"/>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a:off x="1691680" y="5373216"/>
              <a:ext cx="288032" cy="0"/>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a:off x="1547664" y="5589240"/>
              <a:ext cx="576064" cy="0"/>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1691680" y="5805264"/>
              <a:ext cx="288032" cy="0"/>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رابط مستقيم 18"/>
            <p:cNvCxnSpPr/>
            <p:nvPr/>
          </p:nvCxnSpPr>
          <p:spPr>
            <a:xfrm flipV="1">
              <a:off x="1835696" y="5805264"/>
              <a:ext cx="0" cy="792088"/>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a:off x="1835696" y="6597352"/>
              <a:ext cx="5256584" cy="0"/>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flipV="1">
              <a:off x="2771800" y="2996952"/>
              <a:ext cx="0" cy="2736304"/>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a:off x="2771800" y="2996952"/>
              <a:ext cx="1368152" cy="0"/>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رابط مستقيم 27"/>
            <p:cNvCxnSpPr/>
            <p:nvPr/>
          </p:nvCxnSpPr>
          <p:spPr>
            <a:xfrm>
              <a:off x="2771800" y="5733256"/>
              <a:ext cx="1368152" cy="0"/>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رابط مستقيم 29"/>
            <p:cNvCxnSpPr/>
            <p:nvPr/>
          </p:nvCxnSpPr>
          <p:spPr>
            <a:xfrm>
              <a:off x="4716016" y="4365104"/>
              <a:ext cx="2376264" cy="0"/>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رابط مستقيم 30"/>
            <p:cNvCxnSpPr/>
            <p:nvPr/>
          </p:nvCxnSpPr>
          <p:spPr>
            <a:xfrm>
              <a:off x="4716016" y="2996952"/>
              <a:ext cx="1440160" cy="0"/>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رابط مستقيم 31"/>
            <p:cNvCxnSpPr/>
            <p:nvPr/>
          </p:nvCxnSpPr>
          <p:spPr>
            <a:xfrm>
              <a:off x="4716016" y="5733256"/>
              <a:ext cx="1440160" cy="0"/>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flipV="1">
              <a:off x="7092280" y="4365104"/>
              <a:ext cx="0" cy="2232248"/>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رابط مستقيم 35"/>
            <p:cNvCxnSpPr/>
            <p:nvPr/>
          </p:nvCxnSpPr>
          <p:spPr>
            <a:xfrm flipV="1">
              <a:off x="6156176" y="2996952"/>
              <a:ext cx="0" cy="2736304"/>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شكل بيضاوي 36"/>
            <p:cNvSpPr/>
            <p:nvPr/>
          </p:nvSpPr>
          <p:spPr>
            <a:xfrm>
              <a:off x="4139952" y="2708920"/>
              <a:ext cx="576064" cy="648072"/>
            </a:xfrm>
            <a:prstGeom prst="ellipse">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0000FF"/>
                </a:solidFill>
              </a:endParaRPr>
            </a:p>
          </p:txBody>
        </p:sp>
        <p:sp>
          <p:nvSpPr>
            <p:cNvPr id="44" name="شكل بيضاوي 43"/>
            <p:cNvSpPr/>
            <p:nvPr/>
          </p:nvSpPr>
          <p:spPr>
            <a:xfrm>
              <a:off x="4139952" y="4077072"/>
              <a:ext cx="576064" cy="648072"/>
            </a:xfrm>
            <a:prstGeom prst="ellipse">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0000FF"/>
                </a:solidFill>
              </a:endParaRPr>
            </a:p>
          </p:txBody>
        </p:sp>
        <p:sp>
          <p:nvSpPr>
            <p:cNvPr id="49" name="شكل بيضاوي 48"/>
            <p:cNvSpPr/>
            <p:nvPr/>
          </p:nvSpPr>
          <p:spPr>
            <a:xfrm>
              <a:off x="4139952" y="5445224"/>
              <a:ext cx="576064" cy="648072"/>
            </a:xfrm>
            <a:prstGeom prst="ellipse">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0000FF"/>
                </a:solidFill>
              </a:endParaRPr>
            </a:p>
          </p:txBody>
        </p:sp>
        <p:sp>
          <p:nvSpPr>
            <p:cNvPr id="50" name="شكل بيضاوي 49"/>
            <p:cNvSpPr/>
            <p:nvPr/>
          </p:nvSpPr>
          <p:spPr>
            <a:xfrm>
              <a:off x="2596720" y="4166496"/>
              <a:ext cx="360040" cy="360040"/>
            </a:xfrm>
            <a:prstGeom prst="ellipse">
              <a:avLst/>
            </a:prstGeom>
            <a:solidFill>
              <a:srgbClr val="FF0000"/>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0000FF"/>
                </a:solidFill>
              </a:endParaRPr>
            </a:p>
          </p:txBody>
        </p:sp>
        <p:sp>
          <p:nvSpPr>
            <p:cNvPr id="51" name="شكل بيضاوي 50"/>
            <p:cNvSpPr/>
            <p:nvPr/>
          </p:nvSpPr>
          <p:spPr>
            <a:xfrm>
              <a:off x="5984864" y="4203672"/>
              <a:ext cx="360040" cy="360040"/>
            </a:xfrm>
            <a:prstGeom prst="ellipse">
              <a:avLst/>
            </a:prstGeom>
            <a:solidFill>
              <a:srgbClr val="FF0000"/>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0000FF"/>
                </a:solidFill>
              </a:endParaRPr>
            </a:p>
          </p:txBody>
        </p:sp>
        <p:cxnSp>
          <p:nvCxnSpPr>
            <p:cNvPr id="52" name="رابط مستقيم 51"/>
            <p:cNvCxnSpPr/>
            <p:nvPr/>
          </p:nvCxnSpPr>
          <p:spPr>
            <a:xfrm>
              <a:off x="2051720" y="4221088"/>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رابط مستقيم 53"/>
            <p:cNvCxnSpPr/>
            <p:nvPr/>
          </p:nvCxnSpPr>
          <p:spPr>
            <a:xfrm flipV="1">
              <a:off x="2051720" y="4365104"/>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رابط مستقيم 54"/>
            <p:cNvCxnSpPr/>
            <p:nvPr/>
          </p:nvCxnSpPr>
          <p:spPr>
            <a:xfrm>
              <a:off x="3347864" y="4221088"/>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رابط مستقيم 55"/>
            <p:cNvCxnSpPr/>
            <p:nvPr/>
          </p:nvCxnSpPr>
          <p:spPr>
            <a:xfrm flipV="1">
              <a:off x="3347864" y="4365104"/>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رابط مستقيم 56"/>
            <p:cNvCxnSpPr/>
            <p:nvPr/>
          </p:nvCxnSpPr>
          <p:spPr>
            <a:xfrm>
              <a:off x="3347864" y="2852936"/>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رابط مستقيم 57"/>
            <p:cNvCxnSpPr/>
            <p:nvPr/>
          </p:nvCxnSpPr>
          <p:spPr>
            <a:xfrm flipV="1">
              <a:off x="3347864" y="2996952"/>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رابط مستقيم 58"/>
            <p:cNvCxnSpPr/>
            <p:nvPr/>
          </p:nvCxnSpPr>
          <p:spPr>
            <a:xfrm>
              <a:off x="3347864" y="5589240"/>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رابط مستقيم 59"/>
            <p:cNvCxnSpPr/>
            <p:nvPr/>
          </p:nvCxnSpPr>
          <p:spPr>
            <a:xfrm flipV="1">
              <a:off x="3347864" y="5733256"/>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رابط مستقيم 60"/>
            <p:cNvCxnSpPr/>
            <p:nvPr/>
          </p:nvCxnSpPr>
          <p:spPr>
            <a:xfrm>
              <a:off x="6588224" y="4221088"/>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رابط مستقيم 61"/>
            <p:cNvCxnSpPr/>
            <p:nvPr/>
          </p:nvCxnSpPr>
          <p:spPr>
            <a:xfrm flipV="1">
              <a:off x="6588224" y="4365104"/>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رابط مستقيم 37"/>
            <p:cNvCxnSpPr/>
            <p:nvPr/>
          </p:nvCxnSpPr>
          <p:spPr>
            <a:xfrm>
              <a:off x="5292080" y="4221088"/>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رابط مستقيم 38"/>
            <p:cNvCxnSpPr/>
            <p:nvPr/>
          </p:nvCxnSpPr>
          <p:spPr>
            <a:xfrm flipV="1">
              <a:off x="5292080" y="4365104"/>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رابط مستقيم 39"/>
            <p:cNvCxnSpPr/>
            <p:nvPr/>
          </p:nvCxnSpPr>
          <p:spPr>
            <a:xfrm>
              <a:off x="5292080" y="2852936"/>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رابط مستقيم 40"/>
            <p:cNvCxnSpPr/>
            <p:nvPr/>
          </p:nvCxnSpPr>
          <p:spPr>
            <a:xfrm flipV="1">
              <a:off x="5292080" y="2996952"/>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رابط مستقيم 41"/>
            <p:cNvCxnSpPr/>
            <p:nvPr/>
          </p:nvCxnSpPr>
          <p:spPr>
            <a:xfrm>
              <a:off x="5292080" y="5589240"/>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رابط مستقيم 42"/>
            <p:cNvCxnSpPr/>
            <p:nvPr/>
          </p:nvCxnSpPr>
          <p:spPr>
            <a:xfrm flipV="1">
              <a:off x="5292080" y="5733256"/>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46" name="عنوان 1"/>
          <p:cNvSpPr txBox="1">
            <a:spLocks/>
          </p:cNvSpPr>
          <p:nvPr/>
        </p:nvSpPr>
        <p:spPr>
          <a:xfrm>
            <a:off x="2843808" y="2000240"/>
            <a:ext cx="576064" cy="63894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FF"/>
                </a:solidFill>
                <a:effectLst/>
                <a:uLnTx/>
                <a:uFillTx/>
                <a:latin typeface="Batang" pitchFamily="18" charset="-127"/>
                <a:ea typeface="Batang" pitchFamily="18" charset="-127"/>
                <a:cs typeface="+mj-cs"/>
              </a:rPr>
              <a:t>I</a:t>
            </a:r>
            <a:r>
              <a:rPr kumimoji="0" lang="en-US" sz="4000" b="1" i="0" u="none" strike="noStrike" kern="1200" cap="none" spc="0" normalizeH="0" baseline="-25000" noProof="0" dirty="0" smtClean="0">
                <a:ln>
                  <a:noFill/>
                </a:ln>
                <a:solidFill>
                  <a:srgbClr val="0000FF"/>
                </a:solidFill>
                <a:effectLst/>
                <a:uLnTx/>
                <a:uFillTx/>
                <a:latin typeface="Batang" pitchFamily="18" charset="-127"/>
                <a:ea typeface="Batang" pitchFamily="18" charset="-127"/>
                <a:cs typeface="+mj-cs"/>
              </a:rPr>
              <a:t>1</a:t>
            </a:r>
            <a:endParaRPr kumimoji="0" lang="ar-SA" sz="4000" b="1" i="0" u="none" strike="noStrike" kern="1200" cap="none" spc="0" normalizeH="0" baseline="-25000" noProof="0" dirty="0">
              <a:ln>
                <a:noFill/>
              </a:ln>
              <a:solidFill>
                <a:srgbClr val="0000FF"/>
              </a:solidFill>
              <a:effectLst/>
              <a:uLnTx/>
              <a:uFillTx/>
              <a:latin typeface="Batang" pitchFamily="18" charset="-127"/>
              <a:ea typeface="Batang" pitchFamily="18" charset="-127"/>
              <a:cs typeface="+mj-cs"/>
            </a:endParaRPr>
          </a:p>
        </p:txBody>
      </p:sp>
      <p:sp>
        <p:nvSpPr>
          <p:cNvPr id="47" name="عنوان 1"/>
          <p:cNvSpPr txBox="1">
            <a:spLocks/>
          </p:cNvSpPr>
          <p:nvPr/>
        </p:nvSpPr>
        <p:spPr>
          <a:xfrm>
            <a:off x="2843808" y="3377520"/>
            <a:ext cx="576064" cy="63894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FF"/>
                </a:solidFill>
                <a:effectLst/>
                <a:uLnTx/>
                <a:uFillTx/>
                <a:latin typeface="Batang" pitchFamily="18" charset="-127"/>
                <a:ea typeface="Batang" pitchFamily="18" charset="-127"/>
                <a:cs typeface="+mj-cs"/>
              </a:rPr>
              <a:t>I</a:t>
            </a:r>
            <a:r>
              <a:rPr kumimoji="0" lang="en-US" sz="4000" b="1" i="0" u="none" strike="noStrike" kern="1200" cap="none" spc="0" normalizeH="0" baseline="-25000" noProof="0" dirty="0" smtClean="0">
                <a:ln>
                  <a:noFill/>
                </a:ln>
                <a:solidFill>
                  <a:srgbClr val="0000FF"/>
                </a:solidFill>
                <a:effectLst/>
                <a:uLnTx/>
                <a:uFillTx/>
                <a:latin typeface="Batang" pitchFamily="18" charset="-127"/>
                <a:ea typeface="Batang" pitchFamily="18" charset="-127"/>
                <a:cs typeface="+mj-cs"/>
              </a:rPr>
              <a:t>2</a:t>
            </a:r>
            <a:endParaRPr kumimoji="0" lang="ar-SA" sz="4000" b="1" i="0" u="none" strike="noStrike" kern="1200" cap="none" spc="0" normalizeH="0" baseline="-25000" noProof="0" dirty="0">
              <a:ln>
                <a:noFill/>
              </a:ln>
              <a:solidFill>
                <a:srgbClr val="0000FF"/>
              </a:solidFill>
              <a:effectLst/>
              <a:uLnTx/>
              <a:uFillTx/>
              <a:latin typeface="Batang" pitchFamily="18" charset="-127"/>
              <a:ea typeface="Batang" pitchFamily="18" charset="-127"/>
              <a:cs typeface="+mj-cs"/>
            </a:endParaRPr>
          </a:p>
        </p:txBody>
      </p:sp>
      <p:sp>
        <p:nvSpPr>
          <p:cNvPr id="48" name="عنوان 1"/>
          <p:cNvSpPr txBox="1">
            <a:spLocks/>
          </p:cNvSpPr>
          <p:nvPr/>
        </p:nvSpPr>
        <p:spPr>
          <a:xfrm>
            <a:off x="2843808" y="4736544"/>
            <a:ext cx="576064" cy="63894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FF"/>
                </a:solidFill>
                <a:effectLst/>
                <a:uLnTx/>
                <a:uFillTx/>
                <a:latin typeface="Batang" pitchFamily="18" charset="-127"/>
                <a:ea typeface="Batang" pitchFamily="18" charset="-127"/>
                <a:cs typeface="+mj-cs"/>
              </a:rPr>
              <a:t>I</a:t>
            </a:r>
            <a:r>
              <a:rPr kumimoji="0" lang="en-US" sz="4000" b="1" i="0" u="none" strike="noStrike" kern="1200" cap="none" spc="0" normalizeH="0" baseline="-25000" noProof="0" dirty="0" smtClean="0">
                <a:ln>
                  <a:noFill/>
                </a:ln>
                <a:solidFill>
                  <a:srgbClr val="0000FF"/>
                </a:solidFill>
                <a:effectLst/>
                <a:uLnTx/>
                <a:uFillTx/>
                <a:latin typeface="Batang" pitchFamily="18" charset="-127"/>
                <a:ea typeface="Batang" pitchFamily="18" charset="-127"/>
                <a:cs typeface="+mj-cs"/>
              </a:rPr>
              <a:t>3</a:t>
            </a:r>
            <a:endParaRPr kumimoji="0" lang="ar-SA" sz="4000" b="1" i="0" u="none" strike="noStrike" kern="1200" cap="none" spc="0" normalizeH="0" baseline="-25000" noProof="0" dirty="0">
              <a:ln>
                <a:noFill/>
              </a:ln>
              <a:solidFill>
                <a:srgbClr val="0000FF"/>
              </a:solidFill>
              <a:effectLst/>
              <a:uLnTx/>
              <a:uFillTx/>
              <a:latin typeface="Batang" pitchFamily="18" charset="-127"/>
              <a:ea typeface="Batang" pitchFamily="18" charset="-127"/>
              <a:cs typeface="+mj-cs"/>
            </a:endParaRPr>
          </a:p>
        </p:txBody>
      </p:sp>
      <p:sp>
        <p:nvSpPr>
          <p:cNvPr id="53" name="عنوان 1"/>
          <p:cNvSpPr txBox="1">
            <a:spLocks/>
          </p:cNvSpPr>
          <p:nvPr/>
        </p:nvSpPr>
        <p:spPr>
          <a:xfrm>
            <a:off x="6444208" y="3368392"/>
            <a:ext cx="576064" cy="63894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FF"/>
                </a:solidFill>
                <a:effectLst/>
                <a:uLnTx/>
                <a:uFillTx/>
                <a:latin typeface="Batang" pitchFamily="18" charset="-127"/>
                <a:ea typeface="Batang" pitchFamily="18" charset="-127"/>
                <a:cs typeface="+mj-cs"/>
              </a:rPr>
              <a:t>I</a:t>
            </a:r>
            <a:endParaRPr kumimoji="0" lang="ar-SA" sz="4000" b="1" i="0" u="none" strike="noStrike" kern="1200" cap="none" spc="0" normalizeH="0" baseline="0" noProof="0" dirty="0">
              <a:ln>
                <a:noFill/>
              </a:ln>
              <a:solidFill>
                <a:srgbClr val="0000FF"/>
              </a:solidFill>
              <a:effectLst/>
              <a:uLnTx/>
              <a:uFillTx/>
              <a:latin typeface="Batang" pitchFamily="18" charset="-127"/>
              <a:ea typeface="Batang" pitchFamily="18" charset="-127"/>
              <a:cs typeface="+mj-cs"/>
            </a:endParaRPr>
          </a:p>
        </p:txBody>
      </p:sp>
      <p:sp>
        <p:nvSpPr>
          <p:cNvPr id="64" name="عنوان 1"/>
          <p:cNvSpPr txBox="1">
            <a:spLocks/>
          </p:cNvSpPr>
          <p:nvPr/>
        </p:nvSpPr>
        <p:spPr>
          <a:xfrm>
            <a:off x="1907704" y="4304496"/>
            <a:ext cx="576064" cy="63894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FF"/>
                </a:solidFill>
                <a:effectLst/>
                <a:uLnTx/>
                <a:uFillTx/>
                <a:latin typeface="Batang" pitchFamily="18" charset="-127"/>
                <a:ea typeface="Batang" pitchFamily="18" charset="-127"/>
                <a:cs typeface="+mj-cs"/>
              </a:rPr>
              <a:t>V</a:t>
            </a:r>
            <a:endParaRPr kumimoji="0" lang="ar-SA" sz="4000" b="1" i="0" u="none" strike="noStrike" kern="1200" cap="none" spc="0" normalizeH="0" baseline="0" noProof="0" dirty="0">
              <a:ln>
                <a:noFill/>
              </a:ln>
              <a:solidFill>
                <a:srgbClr val="0000FF"/>
              </a:solidFill>
              <a:effectLst/>
              <a:uLnTx/>
              <a:uFillTx/>
              <a:latin typeface="Batang" pitchFamily="18" charset="-127"/>
              <a:ea typeface="Batang" pitchFamily="18" charset="-127"/>
              <a:cs typeface="+mj-cs"/>
            </a:endParaRPr>
          </a:p>
        </p:txBody>
      </p:sp>
      <p:sp>
        <p:nvSpPr>
          <p:cNvPr id="66" name="عنوان 1"/>
          <p:cNvSpPr txBox="1">
            <a:spLocks/>
          </p:cNvSpPr>
          <p:nvPr/>
        </p:nvSpPr>
        <p:spPr>
          <a:xfrm>
            <a:off x="5508104" y="2081376"/>
            <a:ext cx="576064" cy="63894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FF"/>
                </a:solidFill>
                <a:effectLst/>
                <a:uLnTx/>
                <a:uFillTx/>
                <a:latin typeface="Batang" pitchFamily="18" charset="-127"/>
                <a:ea typeface="Batang" pitchFamily="18" charset="-127"/>
                <a:cs typeface="+mj-cs"/>
              </a:rPr>
              <a:t>V</a:t>
            </a:r>
            <a:endParaRPr kumimoji="0" lang="ar-SA" sz="4000" b="1" i="0" u="none" strike="noStrike" kern="1200" cap="none" spc="0" normalizeH="0" baseline="0" noProof="0" dirty="0">
              <a:ln>
                <a:noFill/>
              </a:ln>
              <a:solidFill>
                <a:srgbClr val="0000FF"/>
              </a:solidFill>
              <a:effectLst/>
              <a:uLnTx/>
              <a:uFillTx/>
              <a:latin typeface="Batang" pitchFamily="18" charset="-127"/>
              <a:ea typeface="Batang" pitchFamily="18" charset="-127"/>
              <a:cs typeface="+mj-cs"/>
            </a:endParaRPr>
          </a:p>
        </p:txBody>
      </p:sp>
      <p:sp>
        <p:nvSpPr>
          <p:cNvPr id="67" name="عنوان 1"/>
          <p:cNvSpPr txBox="1">
            <a:spLocks/>
          </p:cNvSpPr>
          <p:nvPr/>
        </p:nvSpPr>
        <p:spPr>
          <a:xfrm>
            <a:off x="5508104" y="3449528"/>
            <a:ext cx="576064" cy="63894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FF"/>
                </a:solidFill>
                <a:effectLst/>
                <a:uLnTx/>
                <a:uFillTx/>
                <a:latin typeface="Batang" pitchFamily="18" charset="-127"/>
                <a:ea typeface="Batang" pitchFamily="18" charset="-127"/>
                <a:cs typeface="+mj-cs"/>
              </a:rPr>
              <a:t>V</a:t>
            </a:r>
            <a:endParaRPr kumimoji="0" lang="ar-SA" sz="4000" b="1" i="0" u="none" strike="noStrike" kern="1200" cap="none" spc="0" normalizeH="0" baseline="0" noProof="0" dirty="0">
              <a:ln>
                <a:noFill/>
              </a:ln>
              <a:solidFill>
                <a:srgbClr val="0000FF"/>
              </a:solidFill>
              <a:effectLst/>
              <a:uLnTx/>
              <a:uFillTx/>
              <a:latin typeface="Batang" pitchFamily="18" charset="-127"/>
              <a:ea typeface="Batang" pitchFamily="18" charset="-127"/>
              <a:cs typeface="+mj-cs"/>
            </a:endParaRPr>
          </a:p>
        </p:txBody>
      </p:sp>
      <p:sp>
        <p:nvSpPr>
          <p:cNvPr id="68" name="عنوان 1"/>
          <p:cNvSpPr txBox="1">
            <a:spLocks/>
          </p:cNvSpPr>
          <p:nvPr/>
        </p:nvSpPr>
        <p:spPr>
          <a:xfrm>
            <a:off x="5508104" y="4817680"/>
            <a:ext cx="576064" cy="63894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FF"/>
                </a:solidFill>
                <a:effectLst/>
                <a:uLnTx/>
                <a:uFillTx/>
                <a:latin typeface="Batang" pitchFamily="18" charset="-127"/>
                <a:ea typeface="Batang" pitchFamily="18" charset="-127"/>
                <a:cs typeface="+mj-cs"/>
              </a:rPr>
              <a:t>V</a:t>
            </a:r>
            <a:endParaRPr kumimoji="0" lang="ar-SA" sz="4000" b="1" i="0" u="none" strike="noStrike" kern="1200" cap="none" spc="0" normalizeH="0" baseline="0" noProof="0" dirty="0">
              <a:ln>
                <a:noFill/>
              </a:ln>
              <a:solidFill>
                <a:srgbClr val="0000FF"/>
              </a:solidFill>
              <a:effectLst/>
              <a:uLnTx/>
              <a:uFillTx/>
              <a:latin typeface="Batang" pitchFamily="18" charset="-127"/>
              <a:ea typeface="Batang" pitchFamily="18" charset="-127"/>
              <a:cs typeface="+mj-cs"/>
            </a:endParaRPr>
          </a:p>
        </p:txBody>
      </p:sp>
      <p:sp>
        <p:nvSpPr>
          <p:cNvPr id="69" name="عنوان 1"/>
          <p:cNvSpPr txBox="1">
            <a:spLocks/>
          </p:cNvSpPr>
          <p:nvPr/>
        </p:nvSpPr>
        <p:spPr>
          <a:xfrm>
            <a:off x="6444208" y="4304496"/>
            <a:ext cx="576064" cy="63894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FF"/>
                </a:solidFill>
                <a:effectLst/>
                <a:uLnTx/>
                <a:uFillTx/>
                <a:latin typeface="Batang" pitchFamily="18" charset="-127"/>
                <a:ea typeface="Batang" pitchFamily="18" charset="-127"/>
                <a:cs typeface="+mj-cs"/>
              </a:rPr>
              <a:t>V</a:t>
            </a:r>
            <a:endParaRPr kumimoji="0" lang="ar-SA" sz="4000" b="1" i="0" u="none" strike="noStrike" kern="1200" cap="none" spc="0" normalizeH="0" baseline="0" noProof="0" dirty="0">
              <a:ln>
                <a:noFill/>
              </a:ln>
              <a:solidFill>
                <a:srgbClr val="0000FF"/>
              </a:solidFill>
              <a:effectLst/>
              <a:uLnTx/>
              <a:uFillTx/>
              <a:latin typeface="Batang" pitchFamily="18" charset="-127"/>
              <a:ea typeface="Batang" pitchFamily="18" charset="-127"/>
              <a:cs typeface="+mj-cs"/>
            </a:endParaRPr>
          </a:p>
        </p:txBody>
      </p:sp>
      <p:sp>
        <p:nvSpPr>
          <p:cNvPr id="63" name="مستطيل 62"/>
          <p:cNvSpPr/>
          <p:nvPr/>
        </p:nvSpPr>
        <p:spPr>
          <a:xfrm>
            <a:off x="785786" y="1428736"/>
            <a:ext cx="7643834" cy="461665"/>
          </a:xfrm>
          <a:prstGeom prst="rect">
            <a:avLst/>
          </a:prstGeom>
        </p:spPr>
        <p:txBody>
          <a:bodyPr wrap="square">
            <a:spAutoFit/>
          </a:bodyPr>
          <a:lstStyle/>
          <a:p>
            <a:pPr lvl="0" algn="justLow">
              <a:spcBef>
                <a:spcPct val="0"/>
              </a:spcBef>
              <a:defRPr/>
            </a:pPr>
            <a:r>
              <a:rPr lang="ar-SA" sz="2400" dirty="0" smtClean="0">
                <a:solidFill>
                  <a:srgbClr val="C00000"/>
                </a:solidFill>
                <a:cs typeface="PT Bold Heading" pitchFamily="2" charset="-78"/>
              </a:rPr>
              <a:t>(1) التوصيل على التوازي (</a:t>
            </a:r>
            <a:r>
              <a:rPr lang="ar-SA" sz="2400" dirty="0" err="1" smtClean="0">
                <a:solidFill>
                  <a:srgbClr val="C00000"/>
                </a:solidFill>
                <a:cs typeface="PT Bold Heading" pitchFamily="2" charset="-78"/>
              </a:rPr>
              <a:t>الفولتمتر</a:t>
            </a:r>
            <a:r>
              <a:rPr lang="ar-SA" sz="2400" dirty="0" smtClean="0">
                <a:solidFill>
                  <a:srgbClr val="C00000"/>
                </a:solidFill>
                <a:cs typeface="PT Bold Heading" pitchFamily="2" charset="-78"/>
              </a:rPr>
              <a:t>) :  </a:t>
            </a:r>
            <a:r>
              <a:rPr lang="ar-SA" sz="2400" dirty="0" smtClean="0">
                <a:cs typeface="PT Bold Heading" pitchFamily="2" charset="-78"/>
              </a:rPr>
              <a:t>الجهد متساوٍ والتيار يجمع</a:t>
            </a:r>
            <a:endParaRPr lang="ar-SA" sz="2400" dirty="0">
              <a:cs typeface="PT Bold Heading" pitchFamily="2" charset="-78"/>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49" presetClass="entr" presetSubtype="0" decel="100000" fill="hold" grpId="0" nodeType="afterEffect">
                                  <p:stCondLst>
                                    <p:cond delay="0"/>
                                  </p:stCondLst>
                                  <p:iterate type="wd">
                                    <p:tmPct val="10000"/>
                                  </p:iterate>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 calcmode="lin" valueType="num">
                                      <p:cBhvr>
                                        <p:cTn id="26" dur="500" fill="hold"/>
                                        <p:tgtEl>
                                          <p:spTgt spid="63"/>
                                        </p:tgtEl>
                                        <p:attrNameLst>
                                          <p:attrName>style.rotation</p:attrName>
                                        </p:attrNameLst>
                                      </p:cBhvr>
                                      <p:tavLst>
                                        <p:tav tm="0">
                                          <p:val>
                                            <p:fltVal val="360"/>
                                          </p:val>
                                        </p:tav>
                                        <p:tav tm="100000">
                                          <p:val>
                                            <p:fltVal val="0"/>
                                          </p:val>
                                        </p:tav>
                                      </p:tavLst>
                                    </p:anim>
                                    <p:animEffect transition="in" filter="fade">
                                      <p:cBhvr>
                                        <p:cTn id="27" dur="500"/>
                                        <p:tgtEl>
                                          <p:spTgt spid="63"/>
                                        </p:tgtEl>
                                      </p:cBhvr>
                                    </p:animEffect>
                                  </p:childTnLst>
                                </p:cTn>
                              </p:par>
                            </p:childTnLst>
                          </p:cTn>
                        </p:par>
                        <p:par>
                          <p:cTn id="28" fill="hold">
                            <p:stCondLst>
                              <p:cond delay="215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childTnLst>
                                </p:cTn>
                              </p:par>
                            </p:childTnLst>
                          </p:cTn>
                        </p:par>
                        <p:par>
                          <p:cTn id="32" fill="hold">
                            <p:stCondLst>
                              <p:cond delay="3150"/>
                            </p:stCondLst>
                            <p:childTnLst>
                              <p:par>
                                <p:cTn id="33" presetID="10" presetClass="entr" presetSubtype="0"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500"/>
                                        <p:tgtEl>
                                          <p:spTgt spid="65"/>
                                        </p:tgtEl>
                                      </p:cBhvr>
                                    </p:animEffect>
                                  </p:childTnLst>
                                </p:cTn>
                              </p:par>
                            </p:childTnLst>
                          </p:cTn>
                        </p:par>
                        <p:par>
                          <p:cTn id="36" fill="hold">
                            <p:stCondLst>
                              <p:cond delay="3650"/>
                            </p:stCondLst>
                            <p:childTnLst>
                              <p:par>
                                <p:cTn id="37" presetID="10"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par>
                          <p:cTn id="40" fill="hold">
                            <p:stCondLst>
                              <p:cond delay="4150"/>
                            </p:stCondLst>
                            <p:childTnLst>
                              <p:par>
                                <p:cTn id="41" presetID="10"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childTnLst>
                          </p:cTn>
                        </p:par>
                        <p:par>
                          <p:cTn id="44" fill="hold">
                            <p:stCondLst>
                              <p:cond delay="4650"/>
                            </p:stCondLst>
                            <p:childTnLst>
                              <p:par>
                                <p:cTn id="45" presetID="10" presetClass="entr" presetSubtype="0"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par>
                          <p:cTn id="48" fill="hold">
                            <p:stCondLst>
                              <p:cond delay="515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5650"/>
                            </p:stCondLst>
                            <p:childTnLst>
                              <p:par>
                                <p:cTn id="53" presetID="10" presetClass="entr" presetSubtype="0"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500"/>
                                        <p:tgtEl>
                                          <p:spTgt spid="64"/>
                                        </p:tgtEl>
                                      </p:cBhvr>
                                    </p:animEffect>
                                  </p:childTnLst>
                                </p:cTn>
                              </p:par>
                            </p:childTnLst>
                          </p:cTn>
                        </p:par>
                        <p:par>
                          <p:cTn id="56" fill="hold">
                            <p:stCondLst>
                              <p:cond delay="6150"/>
                            </p:stCondLst>
                            <p:childTnLst>
                              <p:par>
                                <p:cTn id="57" presetID="10" presetClass="entr" presetSubtype="0" fill="hold" grpId="0" nodeType="after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500"/>
                                        <p:tgtEl>
                                          <p:spTgt spid="66"/>
                                        </p:tgtEl>
                                      </p:cBhvr>
                                    </p:animEffect>
                                  </p:childTnLst>
                                </p:cTn>
                              </p:par>
                            </p:childTnLst>
                          </p:cTn>
                        </p:par>
                        <p:par>
                          <p:cTn id="60" fill="hold">
                            <p:stCondLst>
                              <p:cond delay="6650"/>
                            </p:stCondLst>
                            <p:childTnLst>
                              <p:par>
                                <p:cTn id="61" presetID="10" presetClass="entr" presetSubtype="0" fill="hold" grpId="0"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500"/>
                                        <p:tgtEl>
                                          <p:spTgt spid="67"/>
                                        </p:tgtEl>
                                      </p:cBhvr>
                                    </p:animEffect>
                                  </p:childTnLst>
                                </p:cTn>
                              </p:par>
                            </p:childTnLst>
                          </p:cTn>
                        </p:par>
                        <p:par>
                          <p:cTn id="64" fill="hold">
                            <p:stCondLst>
                              <p:cond delay="7150"/>
                            </p:stCondLst>
                            <p:childTnLst>
                              <p:par>
                                <p:cTn id="65" presetID="10" presetClass="entr" presetSubtype="0"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cTn>
                              </p:par>
                            </p:childTnLst>
                          </p:cTn>
                        </p:par>
                        <p:par>
                          <p:cTn id="68" fill="hold">
                            <p:stCondLst>
                              <p:cond delay="7650"/>
                            </p:stCondLst>
                            <p:childTnLst>
                              <p:par>
                                <p:cTn id="69" presetID="10" presetClass="entr" presetSubtype="0" fill="hold" grpId="0"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5" grpId="0"/>
      <p:bldP spid="46" grpId="0"/>
      <p:bldP spid="47" grpId="0"/>
      <p:bldP spid="48" grpId="0"/>
      <p:bldP spid="53" grpId="0"/>
      <p:bldP spid="64" grpId="0"/>
      <p:bldP spid="66" grpId="0"/>
      <p:bldP spid="67" grpId="0"/>
      <p:bldP spid="68" grpId="0"/>
      <p:bldP spid="69"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مستطيل 5"/>
          <p:cNvSpPr/>
          <p:nvPr/>
        </p:nvSpPr>
        <p:spPr>
          <a:xfrm>
            <a:off x="2214546" y="500042"/>
            <a:ext cx="4857751"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000" b="1" dirty="0" smtClean="0">
                <a:ln w="18000">
                  <a:solidFill>
                    <a:schemeClr val="accent4">
                      <a:lumMod val="50000"/>
                    </a:schemeClr>
                  </a:solidFill>
                  <a:prstDash val="solid"/>
                  <a:miter lim="800000"/>
                </a:ln>
                <a:noFill/>
                <a:effectLst>
                  <a:outerShdw blurRad="25500" dist="23000" dir="7020000" algn="tl">
                    <a:srgbClr val="000000">
                      <a:alpha val="50000"/>
                    </a:srgbClr>
                  </a:outerShdw>
                </a:effectLst>
                <a:latin typeface="+mj-lt"/>
                <a:ea typeface="+mj-ea"/>
                <a:cs typeface="PT Bold Heading" pitchFamily="2" charset="-78"/>
              </a:rPr>
              <a:t>التوصيل في الدائرة</a:t>
            </a:r>
            <a:endParaRPr lang="ar-SA" sz="4000" b="1" dirty="0">
              <a:ln w="18000">
                <a:solidFill>
                  <a:schemeClr val="accent4">
                    <a:lumMod val="50000"/>
                  </a:schemeClr>
                </a:solidFill>
                <a:prstDash val="solid"/>
                <a:miter lim="800000"/>
              </a:ln>
              <a:noFill/>
              <a:effectLst>
                <a:outerShdw blurRad="25500" dist="23000" dir="7020000" algn="tl">
                  <a:srgbClr val="000000">
                    <a:alpha val="50000"/>
                  </a:srgbClr>
                </a:outerShdw>
              </a:effectLst>
              <a:latin typeface="+mj-lt"/>
              <a:ea typeface="+mj-ea"/>
              <a:cs typeface="PT Bold Heading" pitchFamily="2" charset="-78"/>
            </a:endParaRPr>
          </a:p>
        </p:txBody>
      </p:sp>
      <p:sp>
        <p:nvSpPr>
          <p:cNvPr id="5" name="عنوان 1"/>
          <p:cNvSpPr txBox="1">
            <a:spLocks/>
          </p:cNvSpPr>
          <p:nvPr/>
        </p:nvSpPr>
        <p:spPr>
          <a:xfrm>
            <a:off x="1145826" y="2543244"/>
            <a:ext cx="576064" cy="638944"/>
          </a:xfrm>
          <a:prstGeom prst="rect">
            <a:avLst/>
          </a:prstGeom>
          <a:ln>
            <a:solidFill>
              <a:schemeClr val="accent2">
                <a:lumMod val="60000"/>
                <a:lumOff val="40000"/>
              </a:schemeClr>
            </a:solidFill>
          </a:ln>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FF"/>
                </a:solidFill>
                <a:effectLst/>
                <a:uLnTx/>
                <a:uFillTx/>
                <a:latin typeface="Batang" pitchFamily="18" charset="-127"/>
                <a:ea typeface="Batang" pitchFamily="18" charset="-127"/>
                <a:cs typeface="+mj-cs"/>
              </a:rPr>
              <a:t>I</a:t>
            </a:r>
            <a:endParaRPr kumimoji="0" lang="ar-SA" sz="4000" b="1" i="0" u="none" strike="noStrike" kern="1200" cap="none" spc="0" normalizeH="0" baseline="0" noProof="0" dirty="0">
              <a:ln>
                <a:noFill/>
              </a:ln>
              <a:solidFill>
                <a:srgbClr val="0000FF"/>
              </a:solidFill>
              <a:effectLst/>
              <a:uLnTx/>
              <a:uFillTx/>
              <a:latin typeface="Batang" pitchFamily="18" charset="-127"/>
              <a:ea typeface="Batang" pitchFamily="18" charset="-127"/>
              <a:cs typeface="+mj-cs"/>
            </a:endParaRPr>
          </a:p>
        </p:txBody>
      </p:sp>
      <p:sp>
        <p:nvSpPr>
          <p:cNvPr id="46" name="عنوان 1"/>
          <p:cNvSpPr txBox="1">
            <a:spLocks/>
          </p:cNvSpPr>
          <p:nvPr/>
        </p:nvSpPr>
        <p:spPr>
          <a:xfrm>
            <a:off x="1145826" y="3623364"/>
            <a:ext cx="576064" cy="638944"/>
          </a:xfrm>
          <a:prstGeom prst="rect">
            <a:avLst/>
          </a:prstGeom>
          <a:ln>
            <a:solidFill>
              <a:schemeClr val="accent2">
                <a:lumMod val="60000"/>
                <a:lumOff val="40000"/>
              </a:schemeClr>
            </a:solidFill>
          </a:ln>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FF"/>
                </a:solidFill>
                <a:effectLst/>
                <a:uLnTx/>
                <a:uFillTx/>
                <a:latin typeface="Batang" pitchFamily="18" charset="-127"/>
                <a:ea typeface="Batang" pitchFamily="18" charset="-127"/>
                <a:cs typeface="+mj-cs"/>
              </a:rPr>
              <a:t>V</a:t>
            </a:r>
            <a:endParaRPr kumimoji="0" lang="ar-SA" sz="4000" b="1" i="0" u="none" strike="noStrike" kern="1200" cap="none" spc="0" normalizeH="0" baseline="0" noProof="0" dirty="0">
              <a:ln>
                <a:noFill/>
              </a:ln>
              <a:solidFill>
                <a:srgbClr val="0000FF"/>
              </a:solidFill>
              <a:effectLst/>
              <a:uLnTx/>
              <a:uFillTx/>
              <a:latin typeface="Batang" pitchFamily="18" charset="-127"/>
              <a:ea typeface="Batang" pitchFamily="18" charset="-127"/>
              <a:cs typeface="+mj-cs"/>
            </a:endParaRPr>
          </a:p>
        </p:txBody>
      </p:sp>
      <p:grpSp>
        <p:nvGrpSpPr>
          <p:cNvPr id="3" name="مجموعة 83"/>
          <p:cNvGrpSpPr/>
          <p:nvPr/>
        </p:nvGrpSpPr>
        <p:grpSpPr>
          <a:xfrm>
            <a:off x="785786" y="3047300"/>
            <a:ext cx="7344816" cy="3096344"/>
            <a:chOff x="539552" y="3501008"/>
            <a:chExt cx="7344816" cy="3096344"/>
          </a:xfrm>
        </p:grpSpPr>
        <p:cxnSp>
          <p:nvCxnSpPr>
            <p:cNvPr id="9" name="رابط مستقيم 8"/>
            <p:cNvCxnSpPr/>
            <p:nvPr/>
          </p:nvCxnSpPr>
          <p:spPr>
            <a:xfrm>
              <a:off x="827584" y="3861048"/>
              <a:ext cx="1296144" cy="0"/>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flipV="1">
              <a:off x="827584" y="3861048"/>
              <a:ext cx="0" cy="1296144"/>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a:off x="539552" y="5157192"/>
              <a:ext cx="576064" cy="0"/>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a:off x="683568" y="5373216"/>
              <a:ext cx="288032" cy="0"/>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a:off x="539552" y="5589240"/>
              <a:ext cx="576064" cy="0"/>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a:off x="683568" y="5805264"/>
              <a:ext cx="288032" cy="0"/>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flipV="1">
              <a:off x="827584" y="5805264"/>
              <a:ext cx="0" cy="792088"/>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827584" y="6597352"/>
              <a:ext cx="7056784" cy="0"/>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رابط مستقيم 22"/>
            <p:cNvCxnSpPr/>
            <p:nvPr/>
          </p:nvCxnSpPr>
          <p:spPr>
            <a:xfrm flipV="1">
              <a:off x="7884368" y="3861048"/>
              <a:ext cx="0" cy="2736304"/>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5" name="شكل بيضاوي 24"/>
            <p:cNvSpPr/>
            <p:nvPr/>
          </p:nvSpPr>
          <p:spPr>
            <a:xfrm>
              <a:off x="4067944" y="3501008"/>
              <a:ext cx="576064" cy="648072"/>
            </a:xfrm>
            <a:prstGeom prst="ellipse">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0000FF"/>
                </a:solidFill>
              </a:endParaRPr>
            </a:p>
          </p:txBody>
        </p:sp>
        <p:sp>
          <p:nvSpPr>
            <p:cNvPr id="26" name="شكل بيضاوي 25"/>
            <p:cNvSpPr/>
            <p:nvPr/>
          </p:nvSpPr>
          <p:spPr>
            <a:xfrm>
              <a:off x="2123728" y="3501008"/>
              <a:ext cx="576064" cy="648072"/>
            </a:xfrm>
            <a:prstGeom prst="ellipse">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0000FF"/>
                </a:solidFill>
              </a:endParaRPr>
            </a:p>
          </p:txBody>
        </p:sp>
        <p:sp>
          <p:nvSpPr>
            <p:cNvPr id="27" name="شكل بيضاوي 26"/>
            <p:cNvSpPr/>
            <p:nvPr/>
          </p:nvSpPr>
          <p:spPr>
            <a:xfrm>
              <a:off x="6012160" y="3501008"/>
              <a:ext cx="576064" cy="648072"/>
            </a:xfrm>
            <a:prstGeom prst="ellipse">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0000FF"/>
                </a:solidFill>
              </a:endParaRPr>
            </a:p>
          </p:txBody>
        </p:sp>
        <p:cxnSp>
          <p:nvCxnSpPr>
            <p:cNvPr id="30" name="رابط مستقيم 29"/>
            <p:cNvCxnSpPr/>
            <p:nvPr/>
          </p:nvCxnSpPr>
          <p:spPr>
            <a:xfrm>
              <a:off x="1043608" y="3717032"/>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رابط مستقيم 30"/>
            <p:cNvCxnSpPr/>
            <p:nvPr/>
          </p:nvCxnSpPr>
          <p:spPr>
            <a:xfrm flipV="1">
              <a:off x="1043608" y="3861048"/>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رابط مستقيم 49"/>
            <p:cNvCxnSpPr/>
            <p:nvPr/>
          </p:nvCxnSpPr>
          <p:spPr>
            <a:xfrm>
              <a:off x="2699792" y="3861048"/>
              <a:ext cx="1368152" cy="0"/>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رابط مستقيم 53"/>
            <p:cNvCxnSpPr/>
            <p:nvPr/>
          </p:nvCxnSpPr>
          <p:spPr>
            <a:xfrm>
              <a:off x="4644008" y="3861048"/>
              <a:ext cx="1368152" cy="0"/>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رابط مستقيم 54"/>
            <p:cNvCxnSpPr/>
            <p:nvPr/>
          </p:nvCxnSpPr>
          <p:spPr>
            <a:xfrm>
              <a:off x="6588224" y="3861048"/>
              <a:ext cx="1296144" cy="0"/>
            </a:xfrm>
            <a:prstGeom prst="line">
              <a:avLst/>
            </a:prstGeom>
            <a:ln w="1016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رابط مستقيم 33"/>
            <p:cNvCxnSpPr/>
            <p:nvPr/>
          </p:nvCxnSpPr>
          <p:spPr>
            <a:xfrm>
              <a:off x="2843808" y="3717032"/>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رابط مستقيم 34"/>
            <p:cNvCxnSpPr/>
            <p:nvPr/>
          </p:nvCxnSpPr>
          <p:spPr>
            <a:xfrm flipV="1">
              <a:off x="2843808" y="3861048"/>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رابط مستقيم 41"/>
            <p:cNvCxnSpPr/>
            <p:nvPr/>
          </p:nvCxnSpPr>
          <p:spPr>
            <a:xfrm>
              <a:off x="4788024" y="3717032"/>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رابط مستقيم 42"/>
            <p:cNvCxnSpPr/>
            <p:nvPr/>
          </p:nvCxnSpPr>
          <p:spPr>
            <a:xfrm flipV="1">
              <a:off x="4788024" y="3861048"/>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رابط مستقيم 43"/>
            <p:cNvCxnSpPr/>
            <p:nvPr/>
          </p:nvCxnSpPr>
          <p:spPr>
            <a:xfrm>
              <a:off x="6732240" y="3717032"/>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رابط مستقيم 44"/>
            <p:cNvCxnSpPr/>
            <p:nvPr/>
          </p:nvCxnSpPr>
          <p:spPr>
            <a:xfrm flipV="1">
              <a:off x="6732240" y="3861048"/>
              <a:ext cx="288032" cy="144016"/>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59" name="عنوان 1"/>
          <p:cNvSpPr txBox="1">
            <a:spLocks/>
          </p:cNvSpPr>
          <p:nvPr/>
        </p:nvSpPr>
        <p:spPr>
          <a:xfrm>
            <a:off x="3059832" y="2996952"/>
            <a:ext cx="576064" cy="63894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FF"/>
                </a:solidFill>
                <a:effectLst/>
                <a:uLnTx/>
                <a:uFillTx/>
                <a:latin typeface="Batang" pitchFamily="18" charset="-127"/>
                <a:ea typeface="Batang" pitchFamily="18" charset="-127"/>
                <a:cs typeface="+mj-cs"/>
              </a:rPr>
              <a:t>I</a:t>
            </a:r>
            <a:endParaRPr kumimoji="0" lang="ar-SA" sz="4000" b="1" i="0" u="none" strike="noStrike" kern="1200" cap="none" spc="0" normalizeH="0" baseline="0" noProof="0" dirty="0">
              <a:ln>
                <a:noFill/>
              </a:ln>
              <a:solidFill>
                <a:srgbClr val="0000FF"/>
              </a:solidFill>
              <a:effectLst/>
              <a:uLnTx/>
              <a:uFillTx/>
              <a:latin typeface="Batang" pitchFamily="18" charset="-127"/>
              <a:ea typeface="Batang" pitchFamily="18" charset="-127"/>
              <a:cs typeface="+mj-cs"/>
            </a:endParaRPr>
          </a:p>
        </p:txBody>
      </p:sp>
      <p:sp>
        <p:nvSpPr>
          <p:cNvPr id="60" name="عنوان 1"/>
          <p:cNvSpPr txBox="1">
            <a:spLocks/>
          </p:cNvSpPr>
          <p:nvPr/>
        </p:nvSpPr>
        <p:spPr>
          <a:xfrm>
            <a:off x="5004048" y="2996952"/>
            <a:ext cx="576064" cy="63894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FF"/>
                </a:solidFill>
                <a:effectLst/>
                <a:uLnTx/>
                <a:uFillTx/>
                <a:latin typeface="Batang" pitchFamily="18" charset="-127"/>
                <a:ea typeface="Batang" pitchFamily="18" charset="-127"/>
                <a:cs typeface="+mj-cs"/>
              </a:rPr>
              <a:t>I</a:t>
            </a:r>
            <a:endParaRPr kumimoji="0" lang="ar-SA" sz="4000" b="1" i="0" u="none" strike="noStrike" kern="1200" cap="none" spc="0" normalizeH="0" baseline="0" noProof="0" dirty="0">
              <a:ln>
                <a:noFill/>
              </a:ln>
              <a:solidFill>
                <a:srgbClr val="0000FF"/>
              </a:solidFill>
              <a:effectLst/>
              <a:uLnTx/>
              <a:uFillTx/>
              <a:latin typeface="Batang" pitchFamily="18" charset="-127"/>
              <a:ea typeface="Batang" pitchFamily="18" charset="-127"/>
              <a:cs typeface="+mj-cs"/>
            </a:endParaRPr>
          </a:p>
        </p:txBody>
      </p:sp>
      <p:sp>
        <p:nvSpPr>
          <p:cNvPr id="61" name="عنوان 1"/>
          <p:cNvSpPr txBox="1">
            <a:spLocks/>
          </p:cNvSpPr>
          <p:nvPr/>
        </p:nvSpPr>
        <p:spPr>
          <a:xfrm>
            <a:off x="7236296" y="2996952"/>
            <a:ext cx="576064" cy="63894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FF"/>
                </a:solidFill>
                <a:effectLst/>
                <a:uLnTx/>
                <a:uFillTx/>
                <a:latin typeface="Batang" pitchFamily="18" charset="-127"/>
                <a:ea typeface="Batang" pitchFamily="18" charset="-127"/>
                <a:cs typeface="+mj-cs"/>
              </a:rPr>
              <a:t>I</a:t>
            </a:r>
            <a:endParaRPr kumimoji="0" lang="ar-SA" sz="4000" b="1" i="0" u="none" strike="noStrike" kern="1200" cap="none" spc="0" normalizeH="0" baseline="0" noProof="0" dirty="0">
              <a:ln>
                <a:noFill/>
              </a:ln>
              <a:solidFill>
                <a:srgbClr val="0000FF"/>
              </a:solidFill>
              <a:effectLst/>
              <a:uLnTx/>
              <a:uFillTx/>
              <a:latin typeface="Batang" pitchFamily="18" charset="-127"/>
              <a:ea typeface="Batang" pitchFamily="18" charset="-127"/>
              <a:cs typeface="+mj-cs"/>
            </a:endParaRPr>
          </a:p>
        </p:txBody>
      </p:sp>
      <p:grpSp>
        <p:nvGrpSpPr>
          <p:cNvPr id="4" name="مجموعة 67"/>
          <p:cNvGrpSpPr/>
          <p:nvPr/>
        </p:nvGrpSpPr>
        <p:grpSpPr>
          <a:xfrm>
            <a:off x="1793898" y="2039188"/>
            <a:ext cx="1728192" cy="1944216"/>
            <a:chOff x="1547664" y="2492896"/>
            <a:chExt cx="1728192" cy="1944216"/>
          </a:xfrm>
        </p:grpSpPr>
        <p:sp>
          <p:nvSpPr>
            <p:cNvPr id="64" name="قوس 63"/>
            <p:cNvSpPr/>
            <p:nvPr/>
          </p:nvSpPr>
          <p:spPr>
            <a:xfrm>
              <a:off x="1547664" y="3212976"/>
              <a:ext cx="1728192" cy="1224136"/>
            </a:xfrm>
            <a:prstGeom prst="arc">
              <a:avLst/>
            </a:prstGeom>
            <a:ln w="63500">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solidFill>
                  <a:srgbClr val="0000FF"/>
                </a:solidFill>
              </a:endParaRPr>
            </a:p>
          </p:txBody>
        </p:sp>
        <p:sp>
          <p:nvSpPr>
            <p:cNvPr id="65" name="قوس 64"/>
            <p:cNvSpPr/>
            <p:nvPr/>
          </p:nvSpPr>
          <p:spPr>
            <a:xfrm flipH="1">
              <a:off x="1547664" y="3212976"/>
              <a:ext cx="1728192" cy="1224136"/>
            </a:xfrm>
            <a:prstGeom prst="arc">
              <a:avLst/>
            </a:prstGeom>
            <a:ln w="63500">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solidFill>
                  <a:srgbClr val="0000FF"/>
                </a:solidFill>
              </a:endParaRPr>
            </a:p>
          </p:txBody>
        </p:sp>
        <p:sp>
          <p:nvSpPr>
            <p:cNvPr id="66" name="عنوان 1"/>
            <p:cNvSpPr txBox="1">
              <a:spLocks/>
            </p:cNvSpPr>
            <p:nvPr/>
          </p:nvSpPr>
          <p:spPr>
            <a:xfrm>
              <a:off x="1979712" y="2492896"/>
              <a:ext cx="864096" cy="638944"/>
            </a:xfrm>
            <a:prstGeom prst="rect">
              <a:avLst/>
            </a:prstGeom>
            <a:ln>
              <a:solidFill>
                <a:schemeClr val="accent2">
                  <a:lumMod val="60000"/>
                  <a:lumOff val="40000"/>
                </a:schemeClr>
              </a:solidFill>
            </a:ln>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FF"/>
                  </a:solidFill>
                  <a:effectLst/>
                  <a:uLnTx/>
                  <a:uFillTx/>
                  <a:latin typeface="Batang" pitchFamily="18" charset="-127"/>
                  <a:ea typeface="Batang" pitchFamily="18" charset="-127"/>
                  <a:cs typeface="+mj-cs"/>
                </a:rPr>
                <a:t>V</a:t>
              </a:r>
              <a:r>
                <a:rPr kumimoji="0" lang="en-US" sz="4000" b="1" i="0" u="none" strike="noStrike" kern="1200" cap="none" spc="0" normalizeH="0" baseline="-25000" noProof="0" dirty="0" smtClean="0">
                  <a:ln>
                    <a:noFill/>
                  </a:ln>
                  <a:solidFill>
                    <a:srgbClr val="0000FF"/>
                  </a:solidFill>
                  <a:effectLst/>
                  <a:uLnTx/>
                  <a:uFillTx/>
                  <a:latin typeface="Batang" pitchFamily="18" charset="-127"/>
                  <a:ea typeface="Batang" pitchFamily="18" charset="-127"/>
                  <a:cs typeface="+mj-cs"/>
                </a:rPr>
                <a:t>1</a:t>
              </a:r>
              <a:endParaRPr kumimoji="0" lang="ar-SA" sz="4000" b="1" i="0" u="none" strike="noStrike" kern="1200" cap="none" spc="0" normalizeH="0" baseline="-25000" noProof="0" dirty="0">
                <a:ln>
                  <a:noFill/>
                </a:ln>
                <a:solidFill>
                  <a:srgbClr val="0000FF"/>
                </a:solidFill>
                <a:effectLst/>
                <a:uLnTx/>
                <a:uFillTx/>
                <a:latin typeface="Batang" pitchFamily="18" charset="-127"/>
                <a:ea typeface="Batang" pitchFamily="18" charset="-127"/>
                <a:cs typeface="+mj-cs"/>
              </a:endParaRPr>
            </a:p>
          </p:txBody>
        </p:sp>
      </p:grpSp>
      <p:grpSp>
        <p:nvGrpSpPr>
          <p:cNvPr id="7" name="مجموعة 68"/>
          <p:cNvGrpSpPr/>
          <p:nvPr/>
        </p:nvGrpSpPr>
        <p:grpSpPr>
          <a:xfrm>
            <a:off x="3738114" y="2039188"/>
            <a:ext cx="1728192" cy="1944216"/>
            <a:chOff x="1547664" y="2492896"/>
            <a:chExt cx="1728192" cy="1944216"/>
          </a:xfrm>
        </p:grpSpPr>
        <p:sp>
          <p:nvSpPr>
            <p:cNvPr id="70" name="قوس 69"/>
            <p:cNvSpPr/>
            <p:nvPr/>
          </p:nvSpPr>
          <p:spPr>
            <a:xfrm>
              <a:off x="1547664" y="3212976"/>
              <a:ext cx="1728192" cy="1224136"/>
            </a:xfrm>
            <a:prstGeom prst="arc">
              <a:avLst/>
            </a:prstGeom>
            <a:ln w="63500">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solidFill>
                  <a:srgbClr val="0000FF"/>
                </a:solidFill>
              </a:endParaRPr>
            </a:p>
          </p:txBody>
        </p:sp>
        <p:sp>
          <p:nvSpPr>
            <p:cNvPr id="71" name="قوس 70"/>
            <p:cNvSpPr/>
            <p:nvPr/>
          </p:nvSpPr>
          <p:spPr>
            <a:xfrm flipH="1">
              <a:off x="1547664" y="3212976"/>
              <a:ext cx="1728192" cy="1224136"/>
            </a:xfrm>
            <a:prstGeom prst="arc">
              <a:avLst/>
            </a:prstGeom>
            <a:ln w="63500">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solidFill>
                  <a:srgbClr val="0000FF"/>
                </a:solidFill>
              </a:endParaRPr>
            </a:p>
          </p:txBody>
        </p:sp>
        <p:sp>
          <p:nvSpPr>
            <p:cNvPr id="72" name="عنوان 1"/>
            <p:cNvSpPr txBox="1">
              <a:spLocks/>
            </p:cNvSpPr>
            <p:nvPr/>
          </p:nvSpPr>
          <p:spPr>
            <a:xfrm>
              <a:off x="1979712" y="2492896"/>
              <a:ext cx="864096" cy="638944"/>
            </a:xfrm>
            <a:prstGeom prst="rect">
              <a:avLst/>
            </a:prstGeom>
            <a:ln>
              <a:solidFill>
                <a:schemeClr val="accent2">
                  <a:lumMod val="60000"/>
                  <a:lumOff val="40000"/>
                </a:schemeClr>
              </a:solidFill>
            </a:ln>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FF"/>
                  </a:solidFill>
                  <a:effectLst/>
                  <a:uLnTx/>
                  <a:uFillTx/>
                  <a:latin typeface="Batang" pitchFamily="18" charset="-127"/>
                  <a:ea typeface="Batang" pitchFamily="18" charset="-127"/>
                  <a:cs typeface="+mj-cs"/>
                </a:rPr>
                <a:t>V</a:t>
              </a:r>
              <a:r>
                <a:rPr kumimoji="0" lang="en-US" sz="4000" b="1" i="0" u="none" strike="noStrike" kern="1200" cap="none" spc="0" normalizeH="0" baseline="-25000" noProof="0" dirty="0" smtClean="0">
                  <a:ln>
                    <a:noFill/>
                  </a:ln>
                  <a:solidFill>
                    <a:srgbClr val="0000FF"/>
                  </a:solidFill>
                  <a:effectLst/>
                  <a:uLnTx/>
                  <a:uFillTx/>
                  <a:latin typeface="Batang" pitchFamily="18" charset="-127"/>
                  <a:ea typeface="Batang" pitchFamily="18" charset="-127"/>
                  <a:cs typeface="+mj-cs"/>
                </a:rPr>
                <a:t>2</a:t>
              </a:r>
              <a:endParaRPr kumimoji="0" lang="ar-SA" sz="4000" b="1" i="0" u="none" strike="noStrike" kern="1200" cap="none" spc="0" normalizeH="0" baseline="-25000" noProof="0" dirty="0">
                <a:ln>
                  <a:noFill/>
                </a:ln>
                <a:solidFill>
                  <a:srgbClr val="0000FF"/>
                </a:solidFill>
                <a:effectLst/>
                <a:uLnTx/>
                <a:uFillTx/>
                <a:latin typeface="Batang" pitchFamily="18" charset="-127"/>
                <a:ea typeface="Batang" pitchFamily="18" charset="-127"/>
                <a:cs typeface="+mj-cs"/>
              </a:endParaRPr>
            </a:p>
          </p:txBody>
        </p:sp>
      </p:grpSp>
      <p:grpSp>
        <p:nvGrpSpPr>
          <p:cNvPr id="17" name="مجموعة 80"/>
          <p:cNvGrpSpPr/>
          <p:nvPr/>
        </p:nvGrpSpPr>
        <p:grpSpPr>
          <a:xfrm>
            <a:off x="5682330" y="2039188"/>
            <a:ext cx="1728192" cy="1944216"/>
            <a:chOff x="5436096" y="2492896"/>
            <a:chExt cx="1728192" cy="1944216"/>
          </a:xfrm>
        </p:grpSpPr>
        <p:sp>
          <p:nvSpPr>
            <p:cNvPr id="76" name="قوس 75"/>
            <p:cNvSpPr/>
            <p:nvPr/>
          </p:nvSpPr>
          <p:spPr>
            <a:xfrm>
              <a:off x="5436096" y="3212976"/>
              <a:ext cx="1728192" cy="1224136"/>
            </a:xfrm>
            <a:prstGeom prst="arc">
              <a:avLst/>
            </a:prstGeom>
            <a:ln w="63500">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solidFill>
                  <a:srgbClr val="0000FF"/>
                </a:solidFill>
              </a:endParaRPr>
            </a:p>
          </p:txBody>
        </p:sp>
        <p:sp>
          <p:nvSpPr>
            <p:cNvPr id="77" name="قوس 76"/>
            <p:cNvSpPr/>
            <p:nvPr/>
          </p:nvSpPr>
          <p:spPr>
            <a:xfrm flipH="1">
              <a:off x="5436096" y="3212976"/>
              <a:ext cx="1728192" cy="1224136"/>
            </a:xfrm>
            <a:prstGeom prst="arc">
              <a:avLst/>
            </a:prstGeom>
            <a:ln w="63500">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solidFill>
                  <a:srgbClr val="0000FF"/>
                </a:solidFill>
              </a:endParaRPr>
            </a:p>
          </p:txBody>
        </p:sp>
        <p:sp>
          <p:nvSpPr>
            <p:cNvPr id="78" name="عنوان 1"/>
            <p:cNvSpPr txBox="1">
              <a:spLocks/>
            </p:cNvSpPr>
            <p:nvPr/>
          </p:nvSpPr>
          <p:spPr>
            <a:xfrm>
              <a:off x="5868144" y="2492896"/>
              <a:ext cx="864096" cy="638944"/>
            </a:xfrm>
            <a:prstGeom prst="rect">
              <a:avLst/>
            </a:prstGeom>
            <a:ln>
              <a:solidFill>
                <a:schemeClr val="accent2">
                  <a:lumMod val="60000"/>
                  <a:lumOff val="40000"/>
                </a:schemeClr>
              </a:solidFill>
            </a:ln>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FF"/>
                  </a:solidFill>
                  <a:effectLst/>
                  <a:uLnTx/>
                  <a:uFillTx/>
                  <a:latin typeface="Batang" pitchFamily="18" charset="-127"/>
                  <a:ea typeface="Batang" pitchFamily="18" charset="-127"/>
                  <a:cs typeface="+mj-cs"/>
                </a:rPr>
                <a:t>V</a:t>
              </a:r>
              <a:r>
                <a:rPr kumimoji="0" lang="en-US" sz="4000" b="1" i="0" u="none" strike="noStrike" kern="1200" cap="none" spc="0" normalizeH="0" baseline="-25000" noProof="0" dirty="0" smtClean="0">
                  <a:ln>
                    <a:noFill/>
                  </a:ln>
                  <a:solidFill>
                    <a:srgbClr val="0000FF"/>
                  </a:solidFill>
                  <a:effectLst/>
                  <a:uLnTx/>
                  <a:uFillTx/>
                  <a:latin typeface="Batang" pitchFamily="18" charset="-127"/>
                  <a:ea typeface="Batang" pitchFamily="18" charset="-127"/>
                  <a:cs typeface="+mj-cs"/>
                </a:rPr>
                <a:t>3</a:t>
              </a:r>
              <a:endParaRPr kumimoji="0" lang="ar-SA" sz="4000" b="1" i="0" u="none" strike="noStrike" kern="1200" cap="none" spc="0" normalizeH="0" baseline="-25000" noProof="0" dirty="0">
                <a:ln>
                  <a:noFill/>
                </a:ln>
                <a:solidFill>
                  <a:srgbClr val="0000FF"/>
                </a:solidFill>
                <a:effectLst/>
                <a:uLnTx/>
                <a:uFillTx/>
                <a:latin typeface="Batang" pitchFamily="18" charset="-127"/>
                <a:ea typeface="Batang" pitchFamily="18" charset="-127"/>
                <a:cs typeface="+mj-cs"/>
              </a:endParaRPr>
            </a:p>
          </p:txBody>
        </p:sp>
      </p:grpSp>
      <p:grpSp>
        <p:nvGrpSpPr>
          <p:cNvPr id="18" name="مجموعة 85"/>
          <p:cNvGrpSpPr/>
          <p:nvPr/>
        </p:nvGrpSpPr>
        <p:grpSpPr>
          <a:xfrm>
            <a:off x="1793898" y="2831276"/>
            <a:ext cx="5616624" cy="1669294"/>
            <a:chOff x="1547664" y="3284984"/>
            <a:chExt cx="5616624" cy="1669294"/>
          </a:xfrm>
        </p:grpSpPr>
        <p:sp>
          <p:nvSpPr>
            <p:cNvPr id="79" name="قوس 78"/>
            <p:cNvSpPr/>
            <p:nvPr/>
          </p:nvSpPr>
          <p:spPr>
            <a:xfrm flipV="1">
              <a:off x="1547664" y="3284984"/>
              <a:ext cx="5616624" cy="1224136"/>
            </a:xfrm>
            <a:prstGeom prst="arc">
              <a:avLst/>
            </a:prstGeom>
            <a:ln w="63500">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solidFill>
                  <a:srgbClr val="0000FF"/>
                </a:solidFill>
              </a:endParaRPr>
            </a:p>
          </p:txBody>
        </p:sp>
        <p:sp>
          <p:nvSpPr>
            <p:cNvPr id="80" name="قوس 79"/>
            <p:cNvSpPr/>
            <p:nvPr/>
          </p:nvSpPr>
          <p:spPr>
            <a:xfrm flipH="1" flipV="1">
              <a:off x="1547664" y="3284984"/>
              <a:ext cx="5616624" cy="1224136"/>
            </a:xfrm>
            <a:prstGeom prst="arc">
              <a:avLst/>
            </a:prstGeom>
            <a:ln w="63500">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solidFill>
                  <a:srgbClr val="0000FF"/>
                </a:solidFill>
              </a:endParaRPr>
            </a:p>
          </p:txBody>
        </p:sp>
        <p:sp>
          <p:nvSpPr>
            <p:cNvPr id="82" name="عنوان 1"/>
            <p:cNvSpPr txBox="1">
              <a:spLocks/>
            </p:cNvSpPr>
            <p:nvPr/>
          </p:nvSpPr>
          <p:spPr>
            <a:xfrm>
              <a:off x="4067944" y="4315334"/>
              <a:ext cx="576064" cy="638944"/>
            </a:xfrm>
            <a:prstGeom prst="rect">
              <a:avLst/>
            </a:prstGeom>
            <a:ln>
              <a:solidFill>
                <a:schemeClr val="accent2">
                  <a:lumMod val="60000"/>
                  <a:lumOff val="40000"/>
                </a:schemeClr>
              </a:solidFill>
            </a:ln>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FF"/>
                  </a:solidFill>
                  <a:effectLst/>
                  <a:uLnTx/>
                  <a:uFillTx/>
                  <a:latin typeface="Batang" pitchFamily="18" charset="-127"/>
                  <a:ea typeface="Batang" pitchFamily="18" charset="-127"/>
                  <a:cs typeface="+mj-cs"/>
                </a:rPr>
                <a:t>V</a:t>
              </a:r>
              <a:endParaRPr kumimoji="0" lang="ar-SA" sz="4000" b="1" i="0" u="none" strike="noStrike" kern="1200" cap="none" spc="0" normalizeH="0" baseline="0" noProof="0" dirty="0">
                <a:ln>
                  <a:noFill/>
                </a:ln>
                <a:solidFill>
                  <a:srgbClr val="0000FF"/>
                </a:solidFill>
                <a:effectLst/>
                <a:uLnTx/>
                <a:uFillTx/>
                <a:latin typeface="Batang" pitchFamily="18" charset="-127"/>
                <a:ea typeface="Batang" pitchFamily="18" charset="-127"/>
                <a:cs typeface="+mj-cs"/>
              </a:endParaRPr>
            </a:p>
          </p:txBody>
        </p:sp>
      </p:grpSp>
      <p:sp>
        <p:nvSpPr>
          <p:cNvPr id="83" name="عنوان 1"/>
          <p:cNvSpPr txBox="1">
            <a:spLocks/>
          </p:cNvSpPr>
          <p:nvPr/>
        </p:nvSpPr>
        <p:spPr>
          <a:xfrm>
            <a:off x="7482530" y="3479348"/>
            <a:ext cx="576064" cy="638944"/>
          </a:xfrm>
          <a:prstGeom prst="rect">
            <a:avLst/>
          </a:prstGeom>
          <a:ln>
            <a:solidFill>
              <a:schemeClr val="accent2">
                <a:lumMod val="60000"/>
                <a:lumOff val="40000"/>
              </a:schemeClr>
            </a:solidFill>
          </a:ln>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FF"/>
                </a:solidFill>
                <a:effectLst/>
                <a:uLnTx/>
                <a:uFillTx/>
                <a:latin typeface="Batang" pitchFamily="18" charset="-127"/>
                <a:ea typeface="Batang" pitchFamily="18" charset="-127"/>
                <a:cs typeface="+mj-cs"/>
              </a:rPr>
              <a:t>V</a:t>
            </a:r>
            <a:endParaRPr kumimoji="0" lang="ar-SA" sz="4000" b="1" i="0" u="none" strike="noStrike" kern="1200" cap="none" spc="0" normalizeH="0" baseline="0" noProof="0" dirty="0">
              <a:ln>
                <a:noFill/>
              </a:ln>
              <a:solidFill>
                <a:srgbClr val="0000FF"/>
              </a:solidFill>
              <a:effectLst/>
              <a:uLnTx/>
              <a:uFillTx/>
              <a:latin typeface="Batang" pitchFamily="18" charset="-127"/>
              <a:ea typeface="Batang" pitchFamily="18" charset="-127"/>
              <a:cs typeface="+mj-cs"/>
            </a:endParaRPr>
          </a:p>
        </p:txBody>
      </p:sp>
      <p:sp>
        <p:nvSpPr>
          <p:cNvPr id="51" name="مستطيل 50"/>
          <p:cNvSpPr/>
          <p:nvPr/>
        </p:nvSpPr>
        <p:spPr>
          <a:xfrm>
            <a:off x="1071538" y="1357298"/>
            <a:ext cx="7072330" cy="446276"/>
          </a:xfrm>
          <a:prstGeom prst="rect">
            <a:avLst/>
          </a:prstGeom>
        </p:spPr>
        <p:txBody>
          <a:bodyPr wrap="square">
            <a:spAutoFit/>
          </a:bodyPr>
          <a:lstStyle/>
          <a:p>
            <a:pPr lvl="0" algn="justLow">
              <a:spcBef>
                <a:spcPct val="0"/>
              </a:spcBef>
              <a:defRPr/>
            </a:pPr>
            <a:r>
              <a:rPr lang="ar-SA" sz="2300" dirty="0" smtClean="0">
                <a:solidFill>
                  <a:srgbClr val="C00000"/>
                </a:solidFill>
                <a:cs typeface="PT Bold Heading" pitchFamily="2" charset="-78"/>
              </a:rPr>
              <a:t>(2) التوصيل على التوالي (</a:t>
            </a:r>
            <a:r>
              <a:rPr lang="ar-SA" sz="2300" dirty="0" err="1" smtClean="0">
                <a:solidFill>
                  <a:srgbClr val="C00000"/>
                </a:solidFill>
                <a:cs typeface="PT Bold Heading" pitchFamily="2" charset="-78"/>
              </a:rPr>
              <a:t>الأميتر</a:t>
            </a:r>
            <a:r>
              <a:rPr lang="ar-SA" sz="2300" dirty="0" smtClean="0">
                <a:solidFill>
                  <a:srgbClr val="C00000"/>
                </a:solidFill>
                <a:cs typeface="PT Bold Heading" pitchFamily="2" charset="-78"/>
              </a:rPr>
              <a:t>) : </a:t>
            </a:r>
            <a:r>
              <a:rPr lang="ar-SA" sz="2300" dirty="0" smtClean="0">
                <a:cs typeface="PT Bold Heading" pitchFamily="2" charset="-78"/>
              </a:rPr>
              <a:t>التيار متساوٍ والجهد يجمع .</a:t>
            </a:r>
            <a:endParaRPr lang="ar-SA" sz="2300" dirty="0">
              <a:cs typeface="PT Bold Heading" pitchFamily="2" charset="-78"/>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23" presetClass="entr" presetSubtype="16" fill="hold" grpId="0" nodeType="afterEffect">
                                  <p:stCondLst>
                                    <p:cond delay="0"/>
                                  </p:stCondLst>
                                  <p:iterate type="wd">
                                    <p:tmPct val="10000"/>
                                  </p:iterate>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childTnLst>
                                </p:cTn>
                              </p:par>
                            </p:childTnLst>
                          </p:cTn>
                        </p:par>
                        <p:par>
                          <p:cTn id="26" fill="hold">
                            <p:stCondLst>
                              <p:cond delay="22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270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3200"/>
                            </p:stCondLst>
                            <p:childTnLst>
                              <p:par>
                                <p:cTn id="35" presetID="10" presetClass="entr" presetSubtype="0"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childTnLst>
                          </p:cTn>
                        </p:par>
                        <p:par>
                          <p:cTn id="38" fill="hold">
                            <p:stCondLst>
                              <p:cond delay="3700"/>
                            </p:stCondLst>
                            <p:childTnLst>
                              <p:par>
                                <p:cTn id="39" presetID="10" presetClass="entr" presetSubtype="0"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childTnLst>
                          </p:cTn>
                        </p:par>
                        <p:par>
                          <p:cTn id="42" fill="hold">
                            <p:stCondLst>
                              <p:cond delay="42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700"/>
                            </p:stCondLst>
                            <p:childTnLst>
                              <p:par>
                                <p:cTn id="47" presetID="10"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childTnLst>
                          </p:cTn>
                        </p:par>
                        <p:par>
                          <p:cTn id="50" fill="hold">
                            <p:stCondLst>
                              <p:cond delay="5200"/>
                            </p:stCondLst>
                            <p:childTnLst>
                              <p:par>
                                <p:cTn id="51" presetID="22" presetClass="entr" presetSubtype="1"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up)">
                                      <p:cBhvr>
                                        <p:cTn id="53" dur="1000"/>
                                        <p:tgtEl>
                                          <p:spTgt spid="4"/>
                                        </p:tgtEl>
                                      </p:cBhvr>
                                    </p:animEffect>
                                  </p:childTnLst>
                                </p:cTn>
                              </p:par>
                            </p:childTnLst>
                          </p:cTn>
                        </p:par>
                        <p:par>
                          <p:cTn id="54" fill="hold">
                            <p:stCondLst>
                              <p:cond delay="6200"/>
                            </p:stCondLst>
                            <p:childTnLst>
                              <p:par>
                                <p:cTn id="55" presetID="22" presetClass="entr" presetSubtype="1"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up)">
                                      <p:cBhvr>
                                        <p:cTn id="57" dur="1000"/>
                                        <p:tgtEl>
                                          <p:spTgt spid="7"/>
                                        </p:tgtEl>
                                      </p:cBhvr>
                                    </p:animEffect>
                                  </p:childTnLst>
                                </p:cTn>
                              </p:par>
                            </p:childTnLst>
                          </p:cTn>
                        </p:par>
                        <p:par>
                          <p:cTn id="58" fill="hold">
                            <p:stCondLst>
                              <p:cond delay="7200"/>
                            </p:stCondLst>
                            <p:childTnLst>
                              <p:par>
                                <p:cTn id="59" presetID="22" presetClass="entr" presetSubtype="1"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up)">
                                      <p:cBhvr>
                                        <p:cTn id="61" dur="1000"/>
                                        <p:tgtEl>
                                          <p:spTgt spid="17"/>
                                        </p:tgtEl>
                                      </p:cBhvr>
                                    </p:animEffect>
                                  </p:childTnLst>
                                </p:cTn>
                              </p:par>
                            </p:childTnLst>
                          </p:cTn>
                        </p:par>
                        <p:par>
                          <p:cTn id="62" fill="hold">
                            <p:stCondLst>
                              <p:cond delay="8200"/>
                            </p:stCondLst>
                            <p:childTnLst>
                              <p:par>
                                <p:cTn id="63" presetID="22" presetClass="entr" presetSubtype="4"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1000"/>
                                        <p:tgtEl>
                                          <p:spTgt spid="18"/>
                                        </p:tgtEl>
                                      </p:cBhvr>
                                    </p:animEffect>
                                  </p:childTnLst>
                                </p:cTn>
                              </p:par>
                            </p:childTnLst>
                          </p:cTn>
                        </p:par>
                        <p:par>
                          <p:cTn id="66" fill="hold">
                            <p:stCondLst>
                              <p:cond delay="9200"/>
                            </p:stCondLst>
                            <p:childTnLst>
                              <p:par>
                                <p:cTn id="67" presetID="10" presetClass="entr" presetSubtype="0"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46" grpId="0" animBg="1"/>
      <p:bldP spid="59" grpId="0"/>
      <p:bldP spid="60" grpId="0"/>
      <p:bldP spid="61" grpId="0"/>
      <p:bldP spid="83" grpId="0" animBg="1"/>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642910" y="500042"/>
            <a:ext cx="4000528" cy="1107996"/>
          </a:xfrm>
          <a:prstGeom prst="rect">
            <a:avLst/>
          </a:prstGeom>
          <a:noFill/>
        </p:spPr>
        <p:txBody>
          <a:bodyPr wrap="square" rtlCol="1">
            <a:spAutoFit/>
          </a:bodyPr>
          <a:lstStyle/>
          <a:p>
            <a:pPr algn="justLow"/>
            <a:r>
              <a:rPr lang="ar-SA" sz="2200" dirty="0" smtClean="0">
                <a:solidFill>
                  <a:schemeClr val="accent5">
                    <a:lumMod val="50000"/>
                  </a:schemeClr>
                </a:solidFill>
                <a:cs typeface="PT Bold Heading" pitchFamily="2" charset="-78"/>
              </a:rPr>
              <a:t>لا يستغنى عن الطاقة الكهربائية في حياتنا اليومية لأن تحويلها إلى أشكال أخرى سهل ..</a:t>
            </a:r>
            <a:endParaRPr lang="ar-SA" sz="2200" dirty="0">
              <a:solidFill>
                <a:schemeClr val="accent5">
                  <a:lumMod val="50000"/>
                </a:schemeClr>
              </a:solidFill>
              <a:cs typeface="PT Bold Heading" pitchFamily="2" charset="-78"/>
            </a:endParaRPr>
          </a:p>
        </p:txBody>
      </p:sp>
      <p:sp>
        <p:nvSpPr>
          <p:cNvPr id="3" name="مربع نص 2"/>
          <p:cNvSpPr txBox="1"/>
          <p:nvPr/>
        </p:nvSpPr>
        <p:spPr>
          <a:xfrm>
            <a:off x="571472" y="2000240"/>
            <a:ext cx="4000528" cy="4112664"/>
          </a:xfrm>
          <a:prstGeom prst="rect">
            <a:avLst/>
          </a:prstGeom>
          <a:noFill/>
        </p:spPr>
        <p:txBody>
          <a:bodyPr wrap="square" rtlCol="1">
            <a:spAutoFit/>
          </a:bodyPr>
          <a:lstStyle/>
          <a:p>
            <a:pPr algn="justLow">
              <a:lnSpc>
                <a:spcPct val="150000"/>
              </a:lnSpc>
            </a:pPr>
            <a:r>
              <a:rPr lang="ar-SA" sz="2200" dirty="0" smtClean="0">
                <a:cs typeface="PT Bold Heading" pitchFamily="2" charset="-78"/>
              </a:rPr>
              <a:t>تعلم أن للماء المتدفق من أعلى شلال طاقة وضع وطاقة حركية ، ورغم توافر كمية كبيرة من طاقتي الوضع والحركة الطبيعيتين في بعض المصادر الطبيعية كما في الشلالات وموجات البحر مثلاً ، وبسبب بعدها عن مناطق السكن والمصانع فنضطر إلى نقلها بكفاءة .</a:t>
            </a:r>
            <a:endParaRPr lang="ar-SA" sz="2200" dirty="0">
              <a:cs typeface="PT Bold Heading" pitchFamily="2" charset="-78"/>
            </a:endParaRPr>
          </a:p>
        </p:txBody>
      </p:sp>
      <p:pic>
        <p:nvPicPr>
          <p:cNvPr id="5" name="صورة 4" descr="79941403_xLWWPELE_IMG_5748ani400.gif"/>
          <p:cNvPicPr>
            <a:picLocks noChangeAspect="1"/>
          </p:cNvPicPr>
          <p:nvPr/>
        </p:nvPicPr>
        <p:blipFill>
          <a:blip r:embed="rId3"/>
          <a:stretch>
            <a:fillRect/>
          </a:stretch>
        </p:blipFill>
        <p:spPr>
          <a:xfrm>
            <a:off x="5143504" y="214290"/>
            <a:ext cx="3786182" cy="6429420"/>
          </a:xfrm>
          <a:prstGeom prst="rect">
            <a:avLst/>
          </a:prstGeom>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2400"/>
                            </p:stCondLst>
                            <p:childTnLst>
                              <p:par>
                                <p:cTn id="11" presetID="23" presetClass="entr" presetSubtype="16" fill="hold" grpId="0" nodeType="afterEffect">
                                  <p:stCondLst>
                                    <p:cond delay="0"/>
                                  </p:stCondLst>
                                  <p:iterate type="wd">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srcRect/>
          <a:stretch>
            <a:fillRect/>
          </a:stretch>
        </p:blipFill>
        <p:spPr bwMode="auto">
          <a:xfrm>
            <a:off x="357158" y="500042"/>
            <a:ext cx="8429684" cy="5643602"/>
          </a:xfrm>
          <a:prstGeom prst="rect">
            <a:avLst/>
          </a:prstGeom>
          <a:noFill/>
          <a:ln w="9525">
            <a:noFill/>
            <a:miter lim="800000"/>
            <a:headEnd/>
            <a:tailEnd/>
          </a:ln>
          <a:effectLst/>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4"/>
          <a:srcRect/>
          <a:stretch>
            <a:fillRect/>
          </a:stretch>
        </p:blipFill>
        <p:spPr bwMode="auto">
          <a:xfrm>
            <a:off x="2571736" y="642918"/>
            <a:ext cx="3643338" cy="5429288"/>
          </a:xfrm>
          <a:prstGeom prst="rect">
            <a:avLst/>
          </a:prstGeom>
          <a:noFill/>
          <a:ln w="9525">
            <a:noFill/>
            <a:miter lim="800000"/>
            <a:headEnd/>
            <a:tailEnd/>
          </a:ln>
          <a:effec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857224" y="1142984"/>
            <a:ext cx="7643866" cy="3277820"/>
          </a:xfrm>
          <a:prstGeom prst="rect">
            <a:avLst/>
          </a:prstGeom>
        </p:spPr>
        <p:txBody>
          <a:bodyPr wrap="square">
            <a:spAutoFit/>
          </a:bodyPr>
          <a:lstStyle/>
          <a:p>
            <a:pPr algn="justLow"/>
            <a:r>
              <a:rPr lang="ar-SA" sz="2300" dirty="0" smtClean="0">
                <a:ln w="50800"/>
                <a:cs typeface="PT Bold Heading" pitchFamily="2" charset="-78"/>
              </a:rPr>
              <a:t>يمكن استخدام الطاقة التي تدخل دائرة كهربائية بطرائق مختلفة؛ فالمحرك الكهربائي يحول الطاقة الكهربائية إلى طاقة ميكانيكية (حركية ووضع)، ويحول المصباح الطاقة الكهربائية إلى ضوء. ولا تتحول جميع الطاقة الكهربائية الواصلة إلى المحرك أو المصباح إلى شكل مفيد للطاقة؛ فالمصابيح الكهربائية، وبخاصة المتوهجة منها، تسخن، كما ترتفع غالبا درجة حرارة المحركات إلى درجة يتعذَّر معها لمسها، وفي كلتا الحالتين يتحول جزء من الطاقة الكهربائية إلى طاقة حرارية. ستتفحص الآن بعض الأدوات التي صمِّمت لتحول أكبر كمية ممكنة من الطاقة الكهربائية إلى طاقة حرارية .</a:t>
            </a:r>
            <a:endParaRPr lang="ar-SA" sz="2300" dirty="0">
              <a:cs typeface="PT Bold Heading" pitchFamily="2" charset="-78"/>
            </a:endParaRPr>
          </a:p>
        </p:txBody>
      </p:sp>
      <p:sp>
        <p:nvSpPr>
          <p:cNvPr id="5" name="مستطيل 4"/>
          <p:cNvSpPr/>
          <p:nvPr/>
        </p:nvSpPr>
        <p:spPr>
          <a:xfrm>
            <a:off x="2071670" y="548326"/>
            <a:ext cx="4826962" cy="523220"/>
          </a:xfrm>
          <a:prstGeom prst="rect">
            <a:avLst/>
          </a:prstGeom>
        </p:spPr>
        <p:txBody>
          <a:bodyPr wrap="none">
            <a:spAutoFit/>
          </a:bodyPr>
          <a:lstStyle/>
          <a:p>
            <a:pPr lvl="0" algn="justLow">
              <a:spcBef>
                <a:spcPct val="0"/>
              </a:spcBef>
              <a:defRPr/>
            </a:pPr>
            <a:r>
              <a:rPr lang="ar-SA" sz="2800" dirty="0" smtClean="0">
                <a:ln w="50800"/>
                <a:solidFill>
                  <a:srgbClr val="7030A0"/>
                </a:solidFill>
                <a:cs typeface="PT Bold Heading" pitchFamily="2" charset="-78"/>
              </a:rPr>
              <a:t>تحولات الطاقة في الدوائر الكهربائية </a:t>
            </a:r>
          </a:p>
        </p:txBody>
      </p:sp>
      <p:pic>
        <p:nvPicPr>
          <p:cNvPr id="12289" name="Picture 1" descr="electric%20generator"/>
          <p:cNvPicPr>
            <a:picLocks noChangeAspect="1" noChangeArrowheads="1"/>
          </p:cNvPicPr>
          <p:nvPr/>
        </p:nvPicPr>
        <p:blipFill>
          <a:blip r:embed="rId3"/>
          <a:srcRect t="8228"/>
          <a:stretch>
            <a:fillRect/>
          </a:stretch>
        </p:blipFill>
        <p:spPr bwMode="auto">
          <a:xfrm>
            <a:off x="1142976" y="4286256"/>
            <a:ext cx="3352800" cy="1928802"/>
          </a:xfrm>
          <a:prstGeom prst="rect">
            <a:avLst/>
          </a:prstGeom>
          <a:noFill/>
          <a:ln w="9525">
            <a:noFill/>
            <a:miter lim="800000"/>
            <a:headEnd/>
            <a:tailEnd/>
          </a:ln>
        </p:spPr>
      </p:pic>
      <p:pic>
        <p:nvPicPr>
          <p:cNvPr id="12290" name="Picture 2" descr="13"/>
          <p:cNvPicPr>
            <a:picLocks noChangeAspect="1" noChangeArrowheads="1"/>
          </p:cNvPicPr>
          <p:nvPr/>
        </p:nvPicPr>
        <p:blipFill>
          <a:blip r:embed="rId4"/>
          <a:srcRect/>
          <a:stretch>
            <a:fillRect/>
          </a:stretch>
        </p:blipFill>
        <p:spPr bwMode="auto">
          <a:xfrm>
            <a:off x="4929190" y="4500570"/>
            <a:ext cx="2428875" cy="178595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700"/>
                            </p:stCondLst>
                            <p:childTnLst>
                              <p:par>
                                <p:cTn id="10" presetID="30" presetClass="entr" presetSubtype="0" fill="hold" grpId="0" nodeType="after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800" decel="100000"/>
                                        <p:tgtEl>
                                          <p:spTgt spid="4"/>
                                        </p:tgtEl>
                                      </p:cBhvr>
                                    </p:animEffect>
                                    <p:anim calcmode="lin" valueType="num">
                                      <p:cBhvr>
                                        <p:cTn id="13" dur="800" decel="100000" fill="hold"/>
                                        <p:tgtEl>
                                          <p:spTgt spid="4"/>
                                        </p:tgtEl>
                                        <p:attrNameLst>
                                          <p:attrName>style.rotation</p:attrName>
                                        </p:attrNameLst>
                                      </p:cBhvr>
                                      <p:tavLst>
                                        <p:tav tm="0">
                                          <p:val>
                                            <p:fltVal val="-90"/>
                                          </p:val>
                                        </p:tav>
                                        <p:tav tm="100000">
                                          <p:val>
                                            <p:fltVal val="0"/>
                                          </p:val>
                                        </p:tav>
                                      </p:tavLst>
                                    </p:anim>
                                    <p:anim calcmode="lin" valueType="num">
                                      <p:cBhvr>
                                        <p:cTn id="14" dur="800" decel="100000" fill="hold"/>
                                        <p:tgtEl>
                                          <p:spTgt spid="4"/>
                                        </p:tgtEl>
                                        <p:attrNameLst>
                                          <p:attrName>ppt_x</p:attrName>
                                        </p:attrNameLst>
                                      </p:cBhvr>
                                      <p:tavLst>
                                        <p:tav tm="0">
                                          <p:val>
                                            <p:strVal val="#ppt_x+0.4"/>
                                          </p:val>
                                        </p:tav>
                                        <p:tav tm="100000">
                                          <p:val>
                                            <p:strVal val="#ppt_x-0.05"/>
                                          </p:val>
                                        </p:tav>
                                      </p:tavLst>
                                    </p:anim>
                                    <p:anim calcmode="lin" valueType="num">
                                      <p:cBhvr>
                                        <p:cTn id="15" dur="800" decel="100000" fill="hold"/>
                                        <p:tgtEl>
                                          <p:spTgt spid="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8" presetID="55" presetClass="entr" presetSubtype="0" fill="hold" nodeType="withEffect">
                                  <p:stCondLst>
                                    <p:cond delay="0"/>
                                  </p:stCondLst>
                                  <p:childTnLst>
                                    <p:set>
                                      <p:cBhvr>
                                        <p:cTn id="19" dur="1" fill="hold">
                                          <p:stCondLst>
                                            <p:cond delay="0"/>
                                          </p:stCondLst>
                                        </p:cTn>
                                        <p:tgtEl>
                                          <p:spTgt spid="12289"/>
                                        </p:tgtEl>
                                        <p:attrNameLst>
                                          <p:attrName>style.visibility</p:attrName>
                                        </p:attrNameLst>
                                      </p:cBhvr>
                                      <p:to>
                                        <p:strVal val="visible"/>
                                      </p:to>
                                    </p:set>
                                    <p:anim calcmode="lin" valueType="num">
                                      <p:cBhvr>
                                        <p:cTn id="20" dur="1000" fill="hold"/>
                                        <p:tgtEl>
                                          <p:spTgt spid="12289"/>
                                        </p:tgtEl>
                                        <p:attrNameLst>
                                          <p:attrName>ppt_w</p:attrName>
                                        </p:attrNameLst>
                                      </p:cBhvr>
                                      <p:tavLst>
                                        <p:tav tm="0">
                                          <p:val>
                                            <p:strVal val="#ppt_w*0.70"/>
                                          </p:val>
                                        </p:tav>
                                        <p:tav tm="100000">
                                          <p:val>
                                            <p:strVal val="#ppt_w"/>
                                          </p:val>
                                        </p:tav>
                                      </p:tavLst>
                                    </p:anim>
                                    <p:anim calcmode="lin" valueType="num">
                                      <p:cBhvr>
                                        <p:cTn id="21" dur="1000" fill="hold"/>
                                        <p:tgtEl>
                                          <p:spTgt spid="12289"/>
                                        </p:tgtEl>
                                        <p:attrNameLst>
                                          <p:attrName>ppt_h</p:attrName>
                                        </p:attrNameLst>
                                      </p:cBhvr>
                                      <p:tavLst>
                                        <p:tav tm="0">
                                          <p:val>
                                            <p:strVal val="#ppt_h"/>
                                          </p:val>
                                        </p:tav>
                                        <p:tav tm="100000">
                                          <p:val>
                                            <p:strVal val="#ppt_h"/>
                                          </p:val>
                                        </p:tav>
                                      </p:tavLst>
                                    </p:anim>
                                    <p:animEffect transition="in" filter="fade">
                                      <p:cBhvr>
                                        <p:cTn id="22" dur="1000"/>
                                        <p:tgtEl>
                                          <p:spTgt spid="12289"/>
                                        </p:tgtEl>
                                      </p:cBhvr>
                                    </p:animEffect>
                                  </p:childTnLst>
                                </p:cTn>
                              </p:par>
                              <p:par>
                                <p:cTn id="23" presetID="17" presetClass="entr" presetSubtype="10" fill="hold" nodeType="withEffect">
                                  <p:stCondLst>
                                    <p:cond delay="0"/>
                                  </p:stCondLst>
                                  <p:childTnLst>
                                    <p:set>
                                      <p:cBhvr>
                                        <p:cTn id="24" dur="1" fill="hold">
                                          <p:stCondLst>
                                            <p:cond delay="0"/>
                                          </p:stCondLst>
                                        </p:cTn>
                                        <p:tgtEl>
                                          <p:spTgt spid="12290"/>
                                        </p:tgtEl>
                                        <p:attrNameLst>
                                          <p:attrName>style.visibility</p:attrName>
                                        </p:attrNameLst>
                                      </p:cBhvr>
                                      <p:to>
                                        <p:strVal val="visible"/>
                                      </p:to>
                                    </p:set>
                                    <p:anim calcmode="lin" valueType="num">
                                      <p:cBhvr>
                                        <p:cTn id="25" dur="500" fill="hold"/>
                                        <p:tgtEl>
                                          <p:spTgt spid="12290"/>
                                        </p:tgtEl>
                                        <p:attrNameLst>
                                          <p:attrName>ppt_w</p:attrName>
                                        </p:attrNameLst>
                                      </p:cBhvr>
                                      <p:tavLst>
                                        <p:tav tm="0">
                                          <p:val>
                                            <p:fltVal val="0"/>
                                          </p:val>
                                        </p:tav>
                                        <p:tav tm="100000">
                                          <p:val>
                                            <p:strVal val="#ppt_w"/>
                                          </p:val>
                                        </p:tav>
                                      </p:tavLst>
                                    </p:anim>
                                    <p:anim calcmode="lin" valueType="num">
                                      <p:cBhvr>
                                        <p:cTn id="26" dur="500" fill="hold"/>
                                        <p:tgtEl>
                                          <p:spTgt spid="122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2928926" y="714356"/>
            <a:ext cx="3243196" cy="707886"/>
          </a:xfrm>
          <a:prstGeom prst="rect">
            <a:avLst/>
          </a:prstGeom>
        </p:spPr>
        <p:txBody>
          <a:bodyPr wrap="none">
            <a:spAutoFit/>
          </a:bodyPr>
          <a:lstStyle/>
          <a:p>
            <a:pPr lvl="0" algn="justLow">
              <a:spcBef>
                <a:spcPct val="0"/>
              </a:spcBef>
              <a:defRPr/>
            </a:pPr>
            <a:r>
              <a:rPr lang="ar-SA" sz="4000" b="1" dirty="0" smtClean="0">
                <a:ln w="18000">
                  <a:solidFill>
                    <a:schemeClr val="accent2">
                      <a:satMod val="140000"/>
                    </a:schemeClr>
                  </a:solidFill>
                  <a:prstDash val="solid"/>
                  <a:miter lim="800000"/>
                </a:ln>
                <a:solidFill>
                  <a:schemeClr val="accent2">
                    <a:lumMod val="20000"/>
                    <a:lumOff val="80000"/>
                  </a:schemeClr>
                </a:solidFill>
                <a:effectLst>
                  <a:outerShdw blurRad="25500" dist="23000" dir="7020000" algn="tl">
                    <a:srgbClr val="000000">
                      <a:alpha val="50000"/>
                    </a:srgbClr>
                  </a:outerShdw>
                </a:effectLst>
                <a:cs typeface="PT Bold Heading" pitchFamily="2" charset="-78"/>
              </a:rPr>
              <a:t>تسخين مقـــاوم </a:t>
            </a:r>
          </a:p>
        </p:txBody>
      </p:sp>
      <p:sp>
        <p:nvSpPr>
          <p:cNvPr id="6" name="مربع نص 5"/>
          <p:cNvSpPr txBox="1"/>
          <p:nvPr/>
        </p:nvSpPr>
        <p:spPr>
          <a:xfrm>
            <a:off x="1285852" y="1714488"/>
            <a:ext cx="6643734" cy="1938992"/>
          </a:xfrm>
          <a:prstGeom prst="rect">
            <a:avLst/>
          </a:prstGeom>
          <a:noFill/>
        </p:spPr>
        <p:txBody>
          <a:bodyPr wrap="square" rtlCol="1">
            <a:spAutoFit/>
          </a:bodyPr>
          <a:lstStyle/>
          <a:p>
            <a:pPr lvl="0" algn="justLow"/>
            <a:r>
              <a:rPr lang="ar-SA" sz="2400" dirty="0" smtClean="0">
                <a:ln w="50800"/>
                <a:cs typeface="PT Bold Heading" pitchFamily="2" charset="-78"/>
              </a:rPr>
              <a:t>عند مرور تيار كهربائي في مقاوم فإنه يسخن؛ وذلك بسبب تصادم الإلكترونات مع </a:t>
            </a:r>
            <a:r>
              <a:rPr lang="ar-SA" sz="2400" dirty="0" err="1" smtClean="0">
                <a:ln w="50800"/>
                <a:cs typeface="PT Bold Heading" pitchFamily="2" charset="-78"/>
              </a:rPr>
              <a:t>ذرات</a:t>
            </a:r>
            <a:r>
              <a:rPr lang="ar-SA" sz="2400" dirty="0" smtClean="0">
                <a:ln w="50800"/>
                <a:cs typeface="PT Bold Heading" pitchFamily="2" charset="-78"/>
              </a:rPr>
              <a:t> المقاوم؛ حيث تعمل هذه التصادمات على زيادة الطاقة الحركية </a:t>
            </a:r>
            <a:r>
              <a:rPr lang="ar-SA" sz="2400" dirty="0" err="1" smtClean="0">
                <a:ln w="50800"/>
                <a:cs typeface="PT Bold Heading" pitchFamily="2" charset="-78"/>
              </a:rPr>
              <a:t>للذرات</a:t>
            </a:r>
            <a:r>
              <a:rPr lang="ar-SA" sz="2400" dirty="0" smtClean="0">
                <a:ln w="50800"/>
                <a:cs typeface="PT Bold Heading" pitchFamily="2" charset="-78"/>
              </a:rPr>
              <a:t>، ونتيجة لذلك ترتفع درجة حرارة المقاوم. مثل </a:t>
            </a:r>
            <a:r>
              <a:rPr lang="ar-SA" sz="2400" dirty="0" smtClean="0">
                <a:solidFill>
                  <a:srgbClr val="0000FF"/>
                </a:solidFill>
                <a:cs typeface="PT Bold Heading" pitchFamily="2" charset="-78"/>
              </a:rPr>
              <a:t>(المدفأة – مجفف الشعر – المكواة الكهربائية)</a:t>
            </a:r>
          </a:p>
        </p:txBody>
      </p:sp>
      <p:pic>
        <p:nvPicPr>
          <p:cNvPr id="11265" name="Picture 1" descr="201512078"/>
          <p:cNvPicPr>
            <a:picLocks noChangeAspect="1" noChangeArrowheads="1"/>
          </p:cNvPicPr>
          <p:nvPr/>
        </p:nvPicPr>
        <p:blipFill>
          <a:blip r:embed="rId3"/>
          <a:srcRect/>
          <a:stretch>
            <a:fillRect/>
          </a:stretch>
        </p:blipFill>
        <p:spPr bwMode="auto">
          <a:xfrm>
            <a:off x="928662" y="3429000"/>
            <a:ext cx="2035875" cy="2857496"/>
          </a:xfrm>
          <a:prstGeom prst="rect">
            <a:avLst/>
          </a:prstGeom>
          <a:noFill/>
          <a:ln w="9525">
            <a:noFill/>
            <a:miter lim="800000"/>
            <a:headEnd/>
            <a:tailEnd/>
          </a:ln>
        </p:spPr>
      </p:pic>
      <p:pic>
        <p:nvPicPr>
          <p:cNvPr id="11266" name="Picture 2" descr="T-Fal-FV4379003-iron"/>
          <p:cNvPicPr>
            <a:picLocks noChangeAspect="1" noChangeArrowheads="1"/>
          </p:cNvPicPr>
          <p:nvPr/>
        </p:nvPicPr>
        <p:blipFill>
          <a:blip r:embed="rId4" cstate="print"/>
          <a:srcRect/>
          <a:stretch>
            <a:fillRect/>
          </a:stretch>
        </p:blipFill>
        <p:spPr bwMode="auto">
          <a:xfrm>
            <a:off x="3428992" y="4214818"/>
            <a:ext cx="2214578" cy="1708710"/>
          </a:xfrm>
          <a:prstGeom prst="rect">
            <a:avLst/>
          </a:prstGeom>
          <a:noFill/>
          <a:ln w="9525">
            <a:noFill/>
            <a:miter lim="800000"/>
            <a:headEnd/>
            <a:tailEnd/>
          </a:ln>
        </p:spPr>
      </p:pic>
      <p:pic>
        <p:nvPicPr>
          <p:cNvPr id="11267" name="Picture 3" descr="5657-2"/>
          <p:cNvPicPr>
            <a:picLocks noChangeAspect="1" noChangeArrowheads="1"/>
          </p:cNvPicPr>
          <p:nvPr/>
        </p:nvPicPr>
        <p:blipFill>
          <a:blip r:embed="rId5" cstate="print"/>
          <a:srcRect/>
          <a:stretch>
            <a:fillRect/>
          </a:stretch>
        </p:blipFill>
        <p:spPr bwMode="auto">
          <a:xfrm>
            <a:off x="5929322" y="3857628"/>
            <a:ext cx="2177239" cy="2428892"/>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11265"/>
                                        </p:tgtEl>
                                        <p:attrNameLst>
                                          <p:attrName>style.visibility</p:attrName>
                                        </p:attrNameLst>
                                      </p:cBhvr>
                                      <p:to>
                                        <p:strVal val="visible"/>
                                      </p:to>
                                    </p:set>
                                    <p:animEffect transition="in" filter="dissolve">
                                      <p:cBhvr>
                                        <p:cTn id="16" dur="500"/>
                                        <p:tgtEl>
                                          <p:spTgt spid="11265"/>
                                        </p:tgtEl>
                                      </p:cBhvr>
                                    </p:animEffect>
                                  </p:childTnLst>
                                </p:cTn>
                              </p:par>
                              <p:par>
                                <p:cTn id="17" presetID="9" presetClass="entr" presetSubtype="0" fill="hold" nodeType="withEffect">
                                  <p:stCondLst>
                                    <p:cond delay="0"/>
                                  </p:stCondLst>
                                  <p:childTnLst>
                                    <p:set>
                                      <p:cBhvr>
                                        <p:cTn id="18" dur="1" fill="hold">
                                          <p:stCondLst>
                                            <p:cond delay="0"/>
                                          </p:stCondLst>
                                        </p:cTn>
                                        <p:tgtEl>
                                          <p:spTgt spid="11266"/>
                                        </p:tgtEl>
                                        <p:attrNameLst>
                                          <p:attrName>style.visibility</p:attrName>
                                        </p:attrNameLst>
                                      </p:cBhvr>
                                      <p:to>
                                        <p:strVal val="visible"/>
                                      </p:to>
                                    </p:set>
                                    <p:animEffect transition="in" filter="dissolve">
                                      <p:cBhvr>
                                        <p:cTn id="19" dur="500"/>
                                        <p:tgtEl>
                                          <p:spTgt spid="11266"/>
                                        </p:tgtEl>
                                      </p:cBhvr>
                                    </p:animEffect>
                                  </p:childTnLst>
                                </p:cTn>
                              </p:par>
                              <p:par>
                                <p:cTn id="20" presetID="55" presetClass="entr" presetSubtype="0" fill="hold" nodeType="withEffect">
                                  <p:stCondLst>
                                    <p:cond delay="0"/>
                                  </p:stCondLst>
                                  <p:childTnLst>
                                    <p:set>
                                      <p:cBhvr>
                                        <p:cTn id="21" dur="1" fill="hold">
                                          <p:stCondLst>
                                            <p:cond delay="0"/>
                                          </p:stCondLst>
                                        </p:cTn>
                                        <p:tgtEl>
                                          <p:spTgt spid="11267"/>
                                        </p:tgtEl>
                                        <p:attrNameLst>
                                          <p:attrName>style.visibility</p:attrName>
                                        </p:attrNameLst>
                                      </p:cBhvr>
                                      <p:to>
                                        <p:strVal val="visible"/>
                                      </p:to>
                                    </p:set>
                                    <p:anim calcmode="lin" valueType="num">
                                      <p:cBhvr>
                                        <p:cTn id="22" dur="1000" fill="hold"/>
                                        <p:tgtEl>
                                          <p:spTgt spid="11267"/>
                                        </p:tgtEl>
                                        <p:attrNameLst>
                                          <p:attrName>ppt_w</p:attrName>
                                        </p:attrNameLst>
                                      </p:cBhvr>
                                      <p:tavLst>
                                        <p:tav tm="0">
                                          <p:val>
                                            <p:strVal val="#ppt_w*0.70"/>
                                          </p:val>
                                        </p:tav>
                                        <p:tav tm="100000">
                                          <p:val>
                                            <p:strVal val="#ppt_w"/>
                                          </p:val>
                                        </p:tav>
                                      </p:tavLst>
                                    </p:anim>
                                    <p:anim calcmode="lin" valueType="num">
                                      <p:cBhvr>
                                        <p:cTn id="23" dur="1000" fill="hold"/>
                                        <p:tgtEl>
                                          <p:spTgt spid="11267"/>
                                        </p:tgtEl>
                                        <p:attrNameLst>
                                          <p:attrName>ppt_h</p:attrName>
                                        </p:attrNameLst>
                                      </p:cBhvr>
                                      <p:tavLst>
                                        <p:tav tm="0">
                                          <p:val>
                                            <p:strVal val="#ppt_h"/>
                                          </p:val>
                                        </p:tav>
                                        <p:tav tm="100000">
                                          <p:val>
                                            <p:strVal val="#ppt_h"/>
                                          </p:val>
                                        </p:tav>
                                      </p:tavLst>
                                    </p:anim>
                                    <p:animEffect transition="in" filter="fade">
                                      <p:cBhvr>
                                        <p:cTn id="24" dur="1000"/>
                                        <p:tgtEl>
                                          <p:spTgt spid="11267"/>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iterate type="wd">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 calcmode="lin" valueType="num">
                                      <p:cBhvr>
                                        <p:cTn id="30" dur="500" fill="hold"/>
                                        <p:tgtEl>
                                          <p:spTgt spid="6"/>
                                        </p:tgtEl>
                                        <p:attrNameLst>
                                          <p:attrName>style.rotation</p:attrName>
                                        </p:attrNameLst>
                                      </p:cBhvr>
                                      <p:tavLst>
                                        <p:tav tm="0">
                                          <p:val>
                                            <p:fltVal val="360"/>
                                          </p:val>
                                        </p:tav>
                                        <p:tav tm="100000">
                                          <p:val>
                                            <p:fltVal val="0"/>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0" y="1268760"/>
            <a:ext cx="9144000"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i="0" u="none" strike="noStrike" kern="1200" cap="none" spc="0" normalizeH="0" baseline="0" noProof="0" dirty="0" smtClean="0">
                <a:ln>
                  <a:noFill/>
                </a:ln>
                <a:effectLst/>
                <a:uLnTx/>
                <a:uFillTx/>
                <a:latin typeface="+mj-lt"/>
                <a:ea typeface="+mj-ea"/>
                <a:cs typeface="PT Bold Heading" pitchFamily="2" charset="-78"/>
              </a:rPr>
              <a:t>هي المعدل الذي تتحول وفقه الطاقة من شكل</a:t>
            </a:r>
            <a:r>
              <a:rPr kumimoji="0" lang="ar-SA" sz="3200" i="0" u="none" strike="noStrike" kern="1200" cap="none" spc="0" normalizeH="0" noProof="0" dirty="0" smtClean="0">
                <a:ln>
                  <a:noFill/>
                </a:ln>
                <a:effectLst/>
                <a:uLnTx/>
                <a:uFillTx/>
                <a:latin typeface="+mj-lt"/>
                <a:ea typeface="+mj-ea"/>
                <a:cs typeface="PT Bold Heading" pitchFamily="2" charset="-78"/>
              </a:rPr>
              <a:t> إلى آخر</a:t>
            </a:r>
            <a:endParaRPr kumimoji="0" lang="ar-SA" sz="3200" i="0" u="none" strike="noStrike" kern="1200" cap="none" spc="0" normalizeH="0" baseline="0" noProof="0" dirty="0">
              <a:ln>
                <a:noFill/>
              </a:ln>
              <a:effectLst/>
              <a:uLnTx/>
              <a:uFillTx/>
              <a:latin typeface="+mj-lt"/>
              <a:ea typeface="+mj-ea"/>
              <a:cs typeface="PT Bold Heading" pitchFamily="2" charset="-78"/>
            </a:endParaRPr>
          </a:p>
        </p:txBody>
      </p:sp>
      <p:sp>
        <p:nvSpPr>
          <p:cNvPr id="4" name="مستطيل 3"/>
          <p:cNvSpPr/>
          <p:nvPr/>
        </p:nvSpPr>
        <p:spPr>
          <a:xfrm>
            <a:off x="1500166" y="214290"/>
            <a:ext cx="592932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ar-SA" sz="5400" i="0" u="none" strike="noStrike" kern="1200" cap="none" spc="0" normalizeH="0" baseline="0" noProof="0" dirty="0" smtClean="0">
                <a:ln w="11430">
                  <a:solidFill>
                    <a:schemeClr val="accent4">
                      <a:lumMod val="50000"/>
                    </a:schemeClr>
                  </a:solidFill>
                </a:ln>
                <a:solidFill>
                  <a:schemeClr val="bg1"/>
                </a:solidFill>
                <a:effectLst>
                  <a:outerShdw blurRad="50800" dist="39000" dir="5460000" algn="tl">
                    <a:srgbClr val="000000">
                      <a:alpha val="38000"/>
                    </a:srgbClr>
                  </a:outerShdw>
                </a:effectLst>
                <a:uLnTx/>
                <a:uFillTx/>
                <a:latin typeface="+mj-lt"/>
                <a:ea typeface="+mj-ea"/>
                <a:cs typeface="PT Bold Heading" pitchFamily="2" charset="-78"/>
              </a:rPr>
              <a:t>القــــــدرة (</a:t>
            </a:r>
            <a:r>
              <a:rPr kumimoji="0" lang="en-US" sz="5400" i="0" u="none" strike="noStrike" kern="1200" cap="none" spc="0" normalizeH="0" baseline="0" noProof="0" dirty="0" smtClean="0">
                <a:ln w="11430">
                  <a:solidFill>
                    <a:schemeClr val="accent4">
                      <a:lumMod val="50000"/>
                    </a:schemeClr>
                  </a:solidFill>
                </a:ln>
                <a:solidFill>
                  <a:schemeClr val="bg1"/>
                </a:solidFill>
                <a:effectLst>
                  <a:outerShdw blurRad="50800" dist="39000" dir="5460000" algn="tl">
                    <a:srgbClr val="000000">
                      <a:alpha val="38000"/>
                    </a:srgbClr>
                  </a:outerShdw>
                </a:effectLst>
                <a:uLnTx/>
                <a:uFillTx/>
                <a:latin typeface="+mj-lt"/>
                <a:ea typeface="+mj-ea"/>
                <a:cs typeface="PT Bold Heading" pitchFamily="2" charset="-78"/>
              </a:rPr>
              <a:t>P</a:t>
            </a:r>
            <a:r>
              <a:rPr kumimoji="0" lang="ar-SA" sz="5400" i="0" u="none" strike="noStrike" kern="1200" cap="none" spc="0" normalizeH="0" baseline="0" noProof="0" dirty="0" smtClean="0">
                <a:ln w="11430">
                  <a:solidFill>
                    <a:schemeClr val="accent4">
                      <a:lumMod val="50000"/>
                    </a:schemeClr>
                  </a:solidFill>
                </a:ln>
                <a:solidFill>
                  <a:schemeClr val="bg1"/>
                </a:solidFill>
                <a:effectLst>
                  <a:outerShdw blurRad="50800" dist="39000" dir="5460000" algn="tl">
                    <a:srgbClr val="000000">
                      <a:alpha val="38000"/>
                    </a:srgbClr>
                  </a:outerShdw>
                </a:effectLst>
                <a:uLnTx/>
                <a:uFillTx/>
                <a:latin typeface="+mj-lt"/>
                <a:ea typeface="+mj-ea"/>
                <a:cs typeface="PT Bold Heading" pitchFamily="2" charset="-78"/>
              </a:rPr>
              <a:t>)</a:t>
            </a:r>
            <a:endParaRPr lang="ar-SA" sz="5400" cap="none" spc="0" dirty="0">
              <a:ln w="11430">
                <a:solidFill>
                  <a:schemeClr val="accent4">
                    <a:lumMod val="50000"/>
                  </a:schemeClr>
                </a:solidFill>
              </a:ln>
              <a:solidFill>
                <a:schemeClr val="bg1"/>
              </a:solidFill>
              <a:effectLst>
                <a:outerShdw blurRad="50800" dist="39000" dir="5460000" algn="tl">
                  <a:srgbClr val="000000">
                    <a:alpha val="38000"/>
                  </a:srgbClr>
                </a:outerShdw>
              </a:effectLst>
              <a:cs typeface="PT Bold Heading" pitchFamily="2" charset="-78"/>
            </a:endParaRPr>
          </a:p>
        </p:txBody>
      </p:sp>
      <p:sp>
        <p:nvSpPr>
          <p:cNvPr id="5" name="عنوان 1"/>
          <p:cNvSpPr txBox="1">
            <a:spLocks/>
          </p:cNvSpPr>
          <p:nvPr/>
        </p:nvSpPr>
        <p:spPr>
          <a:xfrm>
            <a:off x="0" y="2857496"/>
            <a:ext cx="9144000" cy="107157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8000" b="1" i="0" u="none" strike="noStrike" kern="1200" cap="none" spc="0" normalizeH="0" baseline="0" noProof="0" dirty="0" smtClean="0">
                <a:ln>
                  <a:noFill/>
                </a:ln>
                <a:solidFill>
                  <a:schemeClr val="accent2">
                    <a:lumMod val="75000"/>
                  </a:schemeClr>
                </a:solidFill>
                <a:effectLst/>
                <a:uLnTx/>
                <a:uFillTx/>
                <a:latin typeface="+mj-lt"/>
                <a:ea typeface="+mj-ea"/>
                <a:cs typeface="+mj-cs"/>
              </a:rPr>
              <a:t>P = I</a:t>
            </a:r>
            <a:r>
              <a:rPr kumimoji="0" lang="en-US" sz="8000" b="1" i="0" u="none" strike="noStrike" kern="1200" cap="none" spc="0" normalizeH="0" baseline="30000" noProof="0" dirty="0" smtClean="0">
                <a:ln>
                  <a:noFill/>
                </a:ln>
                <a:solidFill>
                  <a:schemeClr val="accent2">
                    <a:lumMod val="75000"/>
                  </a:schemeClr>
                </a:solidFill>
                <a:effectLst/>
                <a:uLnTx/>
                <a:uFillTx/>
                <a:latin typeface="+mj-lt"/>
                <a:ea typeface="+mj-ea"/>
                <a:cs typeface="+mj-cs"/>
              </a:rPr>
              <a:t>2</a:t>
            </a:r>
            <a:r>
              <a:rPr kumimoji="0" lang="en-US" sz="8000" b="1" i="0" u="none" strike="noStrike" kern="1200" cap="none" spc="0" normalizeH="0" baseline="0" noProof="0" dirty="0" smtClean="0">
                <a:ln>
                  <a:noFill/>
                </a:ln>
                <a:solidFill>
                  <a:schemeClr val="accent2">
                    <a:lumMod val="75000"/>
                  </a:schemeClr>
                </a:solidFill>
                <a:effectLst/>
                <a:uLnTx/>
                <a:uFillTx/>
                <a:latin typeface="+mj-lt"/>
                <a:ea typeface="+mj-ea"/>
                <a:cs typeface="+mj-cs"/>
              </a:rPr>
              <a:t>R</a:t>
            </a:r>
            <a:endParaRPr kumimoji="0" lang="ar-SA" sz="8000" b="1" i="0" u="none" strike="noStrike" kern="1200" cap="none" spc="0" normalizeH="0" baseline="0" noProof="0" dirty="0">
              <a:ln>
                <a:noFill/>
              </a:ln>
              <a:solidFill>
                <a:schemeClr val="accent2">
                  <a:lumMod val="75000"/>
                </a:schemeClr>
              </a:solidFill>
              <a:effectLst/>
              <a:uLnTx/>
              <a:uFillTx/>
              <a:latin typeface="+mj-lt"/>
              <a:ea typeface="+mj-ea"/>
              <a:cs typeface="+mj-cs"/>
            </a:endParaRPr>
          </a:p>
        </p:txBody>
      </p:sp>
      <p:sp>
        <p:nvSpPr>
          <p:cNvPr id="6" name="عنوان 1"/>
          <p:cNvSpPr txBox="1">
            <a:spLocks/>
          </p:cNvSpPr>
          <p:nvPr/>
        </p:nvSpPr>
        <p:spPr>
          <a:xfrm>
            <a:off x="0" y="4500570"/>
            <a:ext cx="9144000"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8000" b="1" i="0" u="none" strike="noStrike" kern="1200" cap="none" spc="0" normalizeH="0" baseline="0" noProof="0" dirty="0" smtClean="0">
                <a:ln>
                  <a:noFill/>
                </a:ln>
                <a:solidFill>
                  <a:schemeClr val="accent2">
                    <a:lumMod val="75000"/>
                  </a:schemeClr>
                </a:solidFill>
                <a:effectLst/>
                <a:uLnTx/>
                <a:uFillTx/>
                <a:latin typeface="+mj-lt"/>
                <a:ea typeface="+mj-ea"/>
                <a:cs typeface="+mj-cs"/>
              </a:rPr>
              <a:t>P = V</a:t>
            </a:r>
            <a:r>
              <a:rPr kumimoji="0" lang="en-US" sz="8000" b="1" i="0" u="none" strike="noStrike" kern="1200" cap="none" spc="0" normalizeH="0" baseline="30000" noProof="0" dirty="0" smtClean="0">
                <a:ln>
                  <a:noFill/>
                </a:ln>
                <a:solidFill>
                  <a:schemeClr val="accent2">
                    <a:lumMod val="75000"/>
                  </a:schemeClr>
                </a:solidFill>
                <a:effectLst/>
                <a:uLnTx/>
                <a:uFillTx/>
                <a:latin typeface="+mj-lt"/>
                <a:ea typeface="+mj-ea"/>
                <a:cs typeface="+mj-cs"/>
              </a:rPr>
              <a:t>2</a:t>
            </a:r>
            <a:r>
              <a:rPr kumimoji="0" lang="en-US" sz="8000" b="1" i="0" u="none" strike="noStrike" kern="1200" cap="none" spc="0" normalizeH="0" baseline="0" noProof="0" dirty="0" smtClean="0">
                <a:ln>
                  <a:noFill/>
                </a:ln>
                <a:solidFill>
                  <a:schemeClr val="accent2">
                    <a:lumMod val="75000"/>
                  </a:schemeClr>
                </a:solidFill>
                <a:effectLst/>
                <a:uLnTx/>
                <a:uFillTx/>
                <a:latin typeface="+mj-lt"/>
                <a:ea typeface="+mj-ea"/>
                <a:cs typeface="+mj-cs"/>
              </a:rPr>
              <a:t>/R</a:t>
            </a:r>
            <a:endParaRPr kumimoji="0" lang="ar-SA" sz="8000" b="1" i="0" u="none" strike="noStrike" kern="1200" cap="none" spc="0" normalizeH="0" baseline="0" noProof="0" dirty="0">
              <a:ln>
                <a:noFill/>
              </a:ln>
              <a:solidFill>
                <a:schemeClr val="accent2">
                  <a:lumMod val="75000"/>
                </a:schemeClr>
              </a:solidFill>
              <a:effectLst/>
              <a:uLnTx/>
              <a:uFillTx/>
              <a:latin typeface="+mj-lt"/>
              <a:ea typeface="+mj-ea"/>
              <a:cs typeface="+mj-cs"/>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a:srcRect/>
          <a:stretch>
            <a:fillRect/>
          </a:stretch>
        </p:blipFill>
        <p:spPr bwMode="auto">
          <a:xfrm>
            <a:off x="4429124" y="3500438"/>
            <a:ext cx="3714776" cy="2485828"/>
          </a:xfrm>
          <a:prstGeom prst="rect">
            <a:avLst/>
          </a:prstGeom>
          <a:noFill/>
          <a:ln w="9525">
            <a:noFill/>
            <a:miter lim="800000"/>
            <a:headEnd/>
            <a:tailEnd/>
          </a:ln>
          <a:effectLst/>
        </p:spPr>
      </p:pic>
      <p:sp>
        <p:nvSpPr>
          <p:cNvPr id="5" name="مستطيل 4"/>
          <p:cNvSpPr/>
          <p:nvPr/>
        </p:nvSpPr>
        <p:spPr>
          <a:xfrm>
            <a:off x="2500298" y="571480"/>
            <a:ext cx="3586239" cy="707886"/>
          </a:xfrm>
          <a:prstGeom prst="rect">
            <a:avLst/>
          </a:prstGeom>
        </p:spPr>
        <p:txBody>
          <a:bodyPr wrap="none">
            <a:spAutoFit/>
          </a:bodyPr>
          <a:lstStyle/>
          <a:p>
            <a:pPr algn="ctr"/>
            <a:r>
              <a:rPr lang="ar-EG" sz="4000" dirty="0" err="1" smtClean="0">
                <a:ln>
                  <a:solidFill>
                    <a:schemeClr val="tx2"/>
                  </a:solidFill>
                </a:ln>
                <a:solidFill>
                  <a:srgbClr val="0000FF"/>
                </a:solidFill>
                <a:cs typeface="PT Bold Heading" pitchFamily="2" charset="-78"/>
              </a:rPr>
              <a:t>الطاق</a:t>
            </a:r>
            <a:r>
              <a:rPr lang="ar-SA" sz="4000" dirty="0" smtClean="0">
                <a:ln>
                  <a:solidFill>
                    <a:schemeClr val="tx2"/>
                  </a:solidFill>
                </a:ln>
                <a:solidFill>
                  <a:srgbClr val="0000FF"/>
                </a:solidFill>
                <a:cs typeface="PT Bold Heading" pitchFamily="2" charset="-78"/>
              </a:rPr>
              <a:t>ــ</a:t>
            </a:r>
            <a:r>
              <a:rPr lang="ar-EG" sz="4000" dirty="0" smtClean="0">
                <a:ln>
                  <a:solidFill>
                    <a:schemeClr val="tx2"/>
                  </a:solidFill>
                </a:ln>
                <a:solidFill>
                  <a:srgbClr val="0000FF"/>
                </a:solidFill>
                <a:cs typeface="PT Bold Heading" pitchFamily="2" charset="-78"/>
              </a:rPr>
              <a:t>ة الحراري</a:t>
            </a:r>
            <a:r>
              <a:rPr lang="ar-SA" sz="4000" dirty="0" smtClean="0">
                <a:ln>
                  <a:solidFill>
                    <a:schemeClr val="tx2"/>
                  </a:solidFill>
                </a:ln>
                <a:solidFill>
                  <a:srgbClr val="0000FF"/>
                </a:solidFill>
                <a:cs typeface="PT Bold Heading" pitchFamily="2" charset="-78"/>
              </a:rPr>
              <a:t>ـــ</a:t>
            </a:r>
            <a:r>
              <a:rPr lang="ar-EG" sz="4000" dirty="0" smtClean="0">
                <a:ln>
                  <a:solidFill>
                    <a:schemeClr val="tx2"/>
                  </a:solidFill>
                </a:ln>
                <a:solidFill>
                  <a:srgbClr val="0000FF"/>
                </a:solidFill>
                <a:cs typeface="PT Bold Heading" pitchFamily="2" charset="-78"/>
              </a:rPr>
              <a:t>ة</a:t>
            </a:r>
          </a:p>
        </p:txBody>
      </p:sp>
      <p:sp>
        <p:nvSpPr>
          <p:cNvPr id="6" name="مستطيل 5"/>
          <p:cNvSpPr/>
          <p:nvPr/>
        </p:nvSpPr>
        <p:spPr>
          <a:xfrm>
            <a:off x="571472" y="1500174"/>
            <a:ext cx="7786710" cy="1708160"/>
          </a:xfrm>
          <a:prstGeom prst="rect">
            <a:avLst/>
          </a:prstGeom>
        </p:spPr>
        <p:txBody>
          <a:bodyPr wrap="square">
            <a:spAutoFit/>
          </a:bodyPr>
          <a:lstStyle/>
          <a:p>
            <a:pPr algn="justLow">
              <a:lnSpc>
                <a:spcPct val="150000"/>
              </a:lnSpc>
            </a:pPr>
            <a:r>
              <a:rPr lang="ar-SA" sz="2400" dirty="0" smtClean="0">
                <a:ln w="50800"/>
                <a:cs typeface="PT Bold Heading" pitchFamily="2" charset="-78"/>
              </a:rPr>
              <a:t>تساوي القدرة المستنفدة مضروبة في الزمن، كما أنها تساوي مربع التيار مضروبا في المقاومة والزمن، وتساوي مربع الجهد مقسوما على المقاومة، ومضروبا في الزمن .</a:t>
            </a:r>
            <a:endParaRPr lang="ar-SA" sz="2400" dirty="0">
              <a:cs typeface="PT Bold Heading" pitchFamily="2" charset="-78"/>
            </a:endParaRPr>
          </a:p>
        </p:txBody>
      </p:sp>
      <p:sp>
        <p:nvSpPr>
          <p:cNvPr id="7" name="عنوان 1"/>
          <p:cNvSpPr txBox="1">
            <a:spLocks/>
          </p:cNvSpPr>
          <p:nvPr/>
        </p:nvSpPr>
        <p:spPr>
          <a:xfrm>
            <a:off x="500034" y="3000372"/>
            <a:ext cx="3000364"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err="1" smtClean="0">
                <a:ln>
                  <a:noFill/>
                </a:ln>
                <a:solidFill>
                  <a:srgbClr val="C00000"/>
                </a:solidFill>
                <a:effectLst/>
                <a:uLnTx/>
                <a:uFillTx/>
                <a:latin typeface="+mj-lt"/>
                <a:ea typeface="+mj-ea"/>
                <a:cs typeface="+mj-cs"/>
              </a:rPr>
              <a:t>E</a:t>
            </a:r>
            <a:r>
              <a:rPr kumimoji="0" lang="en-US" sz="4800" b="1" i="0" u="none" strike="noStrike" kern="1200" cap="none" spc="0" normalizeH="0" baseline="-25000" noProof="0" dirty="0" err="1" smtClean="0">
                <a:ln>
                  <a:noFill/>
                </a:ln>
                <a:solidFill>
                  <a:srgbClr val="C00000"/>
                </a:solidFill>
                <a:effectLst/>
                <a:uLnTx/>
                <a:uFillTx/>
                <a:latin typeface="+mj-lt"/>
                <a:ea typeface="+mj-ea"/>
                <a:cs typeface="+mj-cs"/>
              </a:rPr>
              <a:t>e</a:t>
            </a:r>
            <a:r>
              <a:rPr kumimoji="0" lang="en-US" sz="4800" b="1" i="0" u="none" strike="noStrike" kern="1200" cap="none" spc="0" normalizeH="0" baseline="0" noProof="0" dirty="0" smtClean="0">
                <a:ln>
                  <a:noFill/>
                </a:ln>
                <a:solidFill>
                  <a:srgbClr val="C00000"/>
                </a:solidFill>
                <a:effectLst/>
                <a:uLnTx/>
                <a:uFillTx/>
                <a:latin typeface="+mj-lt"/>
                <a:ea typeface="+mj-ea"/>
                <a:cs typeface="+mj-cs"/>
              </a:rPr>
              <a:t> = Pt</a:t>
            </a:r>
            <a:endParaRPr kumimoji="0" lang="ar-SA" sz="4800" b="1" i="0" u="none" strike="noStrike" kern="1200" cap="none" spc="0" normalizeH="0" baseline="0" noProof="0" dirty="0">
              <a:ln>
                <a:noFill/>
              </a:ln>
              <a:solidFill>
                <a:srgbClr val="C00000"/>
              </a:solidFill>
              <a:effectLst/>
              <a:uLnTx/>
              <a:uFillTx/>
              <a:latin typeface="+mj-lt"/>
              <a:ea typeface="+mj-ea"/>
              <a:cs typeface="+mj-cs"/>
            </a:endParaRPr>
          </a:p>
        </p:txBody>
      </p:sp>
      <p:sp>
        <p:nvSpPr>
          <p:cNvPr id="8" name="عنوان 1"/>
          <p:cNvSpPr txBox="1">
            <a:spLocks/>
          </p:cNvSpPr>
          <p:nvPr/>
        </p:nvSpPr>
        <p:spPr>
          <a:xfrm>
            <a:off x="785786" y="3929066"/>
            <a:ext cx="2786050"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4800" b="1" dirty="0" err="1" smtClean="0">
                <a:solidFill>
                  <a:srgbClr val="C00000"/>
                </a:solidFill>
                <a:latin typeface="+mj-lt"/>
                <a:ea typeface="+mj-ea"/>
                <a:cs typeface="+mj-cs"/>
              </a:rPr>
              <a:t>E</a:t>
            </a:r>
            <a:r>
              <a:rPr lang="en-US" sz="4800" b="1" baseline="-25000" dirty="0" err="1" smtClean="0">
                <a:solidFill>
                  <a:srgbClr val="C00000"/>
                </a:solidFill>
                <a:latin typeface="+mj-lt"/>
                <a:ea typeface="+mj-ea"/>
                <a:cs typeface="+mj-cs"/>
              </a:rPr>
              <a:t>e</a:t>
            </a:r>
            <a:r>
              <a:rPr lang="en-US" sz="4800" b="1" dirty="0" smtClean="0">
                <a:solidFill>
                  <a:srgbClr val="C00000"/>
                </a:solidFill>
                <a:latin typeface="+mj-lt"/>
                <a:ea typeface="+mj-ea"/>
                <a:cs typeface="+mj-cs"/>
              </a:rPr>
              <a:t> = I</a:t>
            </a:r>
            <a:r>
              <a:rPr lang="en-US" sz="4800" b="1" baseline="30000" dirty="0" smtClean="0">
                <a:solidFill>
                  <a:srgbClr val="C00000"/>
                </a:solidFill>
                <a:latin typeface="+mj-lt"/>
                <a:ea typeface="+mj-ea"/>
                <a:cs typeface="+mj-cs"/>
              </a:rPr>
              <a:t>2</a:t>
            </a:r>
            <a:r>
              <a:rPr lang="en-US" sz="4800" b="1" dirty="0" smtClean="0">
                <a:solidFill>
                  <a:srgbClr val="C00000"/>
                </a:solidFill>
                <a:latin typeface="+mj-lt"/>
                <a:ea typeface="+mj-ea"/>
                <a:cs typeface="+mj-cs"/>
              </a:rPr>
              <a:t>Rt</a:t>
            </a:r>
            <a:endParaRPr kumimoji="0" lang="ar-SA" sz="4800" b="1" i="0" u="none" strike="noStrike" kern="1200" cap="none" spc="0" normalizeH="0" baseline="0" noProof="0" dirty="0">
              <a:ln>
                <a:noFill/>
              </a:ln>
              <a:solidFill>
                <a:srgbClr val="C00000"/>
              </a:solidFill>
              <a:effectLst/>
              <a:uLnTx/>
              <a:uFillTx/>
              <a:latin typeface="+mj-lt"/>
              <a:ea typeface="+mj-ea"/>
              <a:cs typeface="+mj-cs"/>
            </a:endParaRPr>
          </a:p>
        </p:txBody>
      </p:sp>
      <p:sp>
        <p:nvSpPr>
          <p:cNvPr id="9" name="عنوان 1"/>
          <p:cNvSpPr txBox="1">
            <a:spLocks/>
          </p:cNvSpPr>
          <p:nvPr/>
        </p:nvSpPr>
        <p:spPr>
          <a:xfrm>
            <a:off x="428596" y="4857760"/>
            <a:ext cx="4286248"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4800" b="1" dirty="0" err="1" smtClean="0">
                <a:solidFill>
                  <a:srgbClr val="C00000"/>
                </a:solidFill>
                <a:latin typeface="+mj-lt"/>
                <a:ea typeface="+mj-ea"/>
                <a:cs typeface="+mj-cs"/>
              </a:rPr>
              <a:t>E</a:t>
            </a:r>
            <a:r>
              <a:rPr lang="en-US" sz="4800" b="1" baseline="-25000" dirty="0" err="1" smtClean="0">
                <a:solidFill>
                  <a:srgbClr val="C00000"/>
                </a:solidFill>
                <a:latin typeface="+mj-lt"/>
                <a:ea typeface="+mj-ea"/>
                <a:cs typeface="+mj-cs"/>
              </a:rPr>
              <a:t>e</a:t>
            </a:r>
            <a:r>
              <a:rPr lang="en-US" sz="4800" b="1" dirty="0" smtClean="0">
                <a:solidFill>
                  <a:srgbClr val="C00000"/>
                </a:solidFill>
                <a:latin typeface="+mj-lt"/>
                <a:ea typeface="+mj-ea"/>
                <a:cs typeface="+mj-cs"/>
              </a:rPr>
              <a:t> = (V</a:t>
            </a:r>
            <a:r>
              <a:rPr lang="en-US" sz="4800" b="1" baseline="30000" dirty="0" smtClean="0">
                <a:solidFill>
                  <a:srgbClr val="C00000"/>
                </a:solidFill>
                <a:latin typeface="+mj-lt"/>
                <a:ea typeface="+mj-ea"/>
                <a:cs typeface="+mj-cs"/>
              </a:rPr>
              <a:t>2</a:t>
            </a:r>
            <a:r>
              <a:rPr lang="en-US" sz="4800" b="1" dirty="0" smtClean="0">
                <a:solidFill>
                  <a:srgbClr val="C00000"/>
                </a:solidFill>
                <a:latin typeface="+mj-lt"/>
                <a:ea typeface="+mj-ea"/>
                <a:cs typeface="+mj-cs"/>
              </a:rPr>
              <a:t>/R)t</a:t>
            </a:r>
            <a:endParaRPr kumimoji="0" lang="ar-SA" sz="48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500"/>
                            </p:stCondLst>
                            <p:childTnLst>
                              <p:par>
                                <p:cTn id="14" presetID="55" presetClass="entr" presetSubtype="0" fill="hold" grpId="0" nodeType="afterEffect">
                                  <p:stCondLst>
                                    <p:cond delay="0"/>
                                  </p:stCondLst>
                                  <p:iterate type="wd">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strVal val="#ppt_w*0.7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Effect transition="in" filter="fade">
                                      <p:cBhvr>
                                        <p:cTn id="18" dur="1000"/>
                                        <p:tgtEl>
                                          <p:spTgt spid="6"/>
                                        </p:tgtEl>
                                      </p:cBhvr>
                                    </p:animEffect>
                                  </p:childTnLst>
                                </p:cTn>
                              </p:par>
                            </p:childTnLst>
                          </p:cTn>
                        </p:par>
                        <p:par>
                          <p:cTn id="19" fill="hold">
                            <p:stCondLst>
                              <p:cond delay="52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57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62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2" presetClass="entr" presetSubtype="4"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1285852" y="642918"/>
            <a:ext cx="7429520" cy="178595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200" i="0" u="none" strike="noStrike" kern="1200" cap="none" spc="0" normalizeH="0" baseline="0" noProof="0" dirty="0" smtClean="0">
                <a:ln>
                  <a:noFill/>
                </a:ln>
                <a:effectLst/>
                <a:uLnTx/>
                <a:uFillTx/>
                <a:latin typeface="+mj-lt"/>
                <a:ea typeface="+mj-ea"/>
                <a:cs typeface="PT Bold Heading" pitchFamily="2" charset="-78"/>
              </a:rPr>
              <a:t>   أي مادة مقاومتها صفر ، حيث</a:t>
            </a:r>
            <a:r>
              <a:rPr kumimoji="0" lang="ar-SA" sz="2200" i="0" u="none" strike="noStrike" kern="1200" cap="none" spc="0" normalizeH="0" noProof="0" dirty="0" smtClean="0">
                <a:ln>
                  <a:noFill/>
                </a:ln>
                <a:effectLst/>
                <a:uLnTx/>
                <a:uFillTx/>
                <a:latin typeface="+mj-lt"/>
                <a:ea typeface="+mj-ea"/>
                <a:cs typeface="PT Bold Heading" pitchFamily="2" charset="-78"/>
              </a:rPr>
              <a:t> لا يوجد تقييد للتيار في تلك المواد ، لذا ليس هناك فرق في الجهد (</a:t>
            </a:r>
            <a:r>
              <a:rPr kumimoji="0" lang="en-US" sz="2200" i="0" u="none" strike="noStrike" kern="1200" cap="none" spc="0" normalizeH="0" noProof="0" dirty="0" smtClean="0">
                <a:ln>
                  <a:noFill/>
                </a:ln>
                <a:effectLst/>
                <a:uLnTx/>
                <a:uFillTx/>
                <a:latin typeface="+mj-lt"/>
                <a:ea typeface="+mj-ea"/>
                <a:cs typeface="PT Bold Heading" pitchFamily="2" charset="-78"/>
              </a:rPr>
              <a:t>V</a:t>
            </a:r>
            <a:r>
              <a:rPr kumimoji="0" lang="ar-SA" sz="2200" i="0" u="none" strike="noStrike" kern="1200" cap="none" spc="0" normalizeH="0" noProof="0" dirty="0" smtClean="0">
                <a:ln>
                  <a:noFill/>
                </a:ln>
                <a:effectLst/>
                <a:uLnTx/>
                <a:uFillTx/>
                <a:latin typeface="+mj-lt"/>
                <a:ea typeface="+mj-ea"/>
                <a:cs typeface="PT Bold Heading" pitchFamily="2" charset="-78"/>
              </a:rPr>
              <a:t>) خلالها .</a:t>
            </a:r>
          </a:p>
          <a:p>
            <a:pPr algn="justLow">
              <a:spcBef>
                <a:spcPct val="0"/>
              </a:spcBef>
              <a:defRPr/>
            </a:pPr>
            <a:r>
              <a:rPr lang="ar-SA" sz="2200" dirty="0" smtClean="0">
                <a:cs typeface="PT Bold Heading" pitchFamily="2" charset="-78"/>
              </a:rPr>
              <a:t>   لأن الاستفادة من هذه الظاهرة تتطلب حتى الآن وجوب بقاء درجة حرارة جميع هذه المواد أقل من (</a:t>
            </a:r>
            <a:r>
              <a:rPr lang="en-US" sz="2200" dirty="0" smtClean="0">
                <a:cs typeface="PT Bold Heading" pitchFamily="2" charset="-78"/>
              </a:rPr>
              <a:t>100o K</a:t>
            </a:r>
            <a:r>
              <a:rPr lang="ar-SA" sz="2200" dirty="0" smtClean="0">
                <a:cs typeface="PT Bold Heading" pitchFamily="2" charset="-78"/>
              </a:rPr>
              <a:t>) . مثل :</a:t>
            </a:r>
          </a:p>
        </p:txBody>
      </p:sp>
      <p:sp>
        <p:nvSpPr>
          <p:cNvPr id="6" name="مستطيل 5"/>
          <p:cNvSpPr/>
          <p:nvPr/>
        </p:nvSpPr>
        <p:spPr>
          <a:xfrm>
            <a:off x="2571736" y="71414"/>
            <a:ext cx="4572032"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ar-SA" sz="3600" i="0" u="none" strike="noStrike" kern="1200" cap="none" spc="0" normalizeH="0" baseline="0" noProof="0" dirty="0" smtClean="0">
                <a:ln w="11430">
                  <a:solidFill>
                    <a:srgbClr val="00B050"/>
                  </a:solidFill>
                </a:ln>
                <a:solidFill>
                  <a:schemeClr val="bg1"/>
                </a:solidFill>
                <a:effectLst>
                  <a:glow rad="63500">
                    <a:schemeClr val="accent3">
                      <a:satMod val="175000"/>
                      <a:alpha val="40000"/>
                    </a:schemeClr>
                  </a:glow>
                  <a:outerShdw blurRad="50800" dist="39000" dir="5460000" algn="tl">
                    <a:srgbClr val="000000">
                      <a:alpha val="38000"/>
                    </a:srgbClr>
                  </a:outerShdw>
                </a:effectLst>
                <a:uLnTx/>
                <a:uFillTx/>
                <a:latin typeface="+mj-lt"/>
                <a:ea typeface="+mj-ea"/>
                <a:cs typeface="PT Bold Heading" pitchFamily="2" charset="-78"/>
              </a:rPr>
              <a:t>الموصلات فائقة التوصيل</a:t>
            </a:r>
            <a:endParaRPr lang="ar-SA" sz="3600" cap="none" spc="0" dirty="0">
              <a:ln w="11430">
                <a:solidFill>
                  <a:srgbClr val="00B050"/>
                </a:solidFill>
              </a:ln>
              <a:solidFill>
                <a:schemeClr val="bg1"/>
              </a:solidFill>
              <a:effectLst>
                <a:glow rad="63500">
                  <a:schemeClr val="accent3">
                    <a:satMod val="175000"/>
                    <a:alpha val="40000"/>
                  </a:schemeClr>
                </a:glow>
                <a:outerShdw blurRad="50800" dist="39000" dir="5460000" algn="tl">
                  <a:srgbClr val="000000">
                    <a:alpha val="38000"/>
                  </a:srgbClr>
                </a:outerShdw>
              </a:effectLst>
              <a:cs typeface="PT Bold Heading" pitchFamily="2" charset="-78"/>
            </a:endParaRPr>
          </a:p>
        </p:txBody>
      </p:sp>
      <p:pic>
        <p:nvPicPr>
          <p:cNvPr id="7169" name="Picture 1" descr="2010_11_12_25_a"/>
          <p:cNvPicPr>
            <a:picLocks noChangeAspect="1" noChangeArrowheads="1"/>
          </p:cNvPicPr>
          <p:nvPr/>
        </p:nvPicPr>
        <p:blipFill>
          <a:blip r:embed="rId3"/>
          <a:srcRect/>
          <a:stretch>
            <a:fillRect/>
          </a:stretch>
        </p:blipFill>
        <p:spPr bwMode="auto">
          <a:xfrm>
            <a:off x="1071538" y="2428868"/>
            <a:ext cx="3977144" cy="4214842"/>
          </a:xfrm>
          <a:prstGeom prst="rect">
            <a:avLst/>
          </a:prstGeom>
          <a:noFill/>
          <a:ln w="9525">
            <a:noFill/>
            <a:miter lim="800000"/>
            <a:headEnd/>
            <a:tailEnd/>
          </a:ln>
        </p:spPr>
      </p:pic>
      <p:sp>
        <p:nvSpPr>
          <p:cNvPr id="10" name="مستطيل 9"/>
          <p:cNvSpPr/>
          <p:nvPr/>
        </p:nvSpPr>
        <p:spPr>
          <a:xfrm>
            <a:off x="5143504" y="2428868"/>
            <a:ext cx="3143240" cy="1569660"/>
          </a:xfrm>
          <a:prstGeom prst="rect">
            <a:avLst/>
          </a:prstGeom>
        </p:spPr>
        <p:txBody>
          <a:bodyPr wrap="square">
            <a:spAutoFit/>
          </a:bodyPr>
          <a:lstStyle/>
          <a:p>
            <a:pPr lvl="0" algn="justLow">
              <a:spcBef>
                <a:spcPct val="0"/>
              </a:spcBef>
              <a:defRPr/>
            </a:pPr>
            <a:r>
              <a:rPr lang="ar-SA" sz="2400" dirty="0" smtClean="0">
                <a:solidFill>
                  <a:srgbClr val="C00000"/>
                </a:solidFill>
                <a:cs typeface="PT Bold Heading" pitchFamily="2" charset="-78"/>
              </a:rPr>
              <a:t>1) صناعة </a:t>
            </a:r>
            <a:r>
              <a:rPr lang="ar-SA" sz="2400" dirty="0" err="1" smtClean="0">
                <a:solidFill>
                  <a:srgbClr val="C00000"/>
                </a:solidFill>
                <a:cs typeface="PT Bold Heading" pitchFamily="2" charset="-78"/>
              </a:rPr>
              <a:t>المغانط</a:t>
            </a:r>
            <a:r>
              <a:rPr lang="ar-SA" sz="2400" dirty="0" smtClean="0">
                <a:solidFill>
                  <a:srgbClr val="C00000"/>
                </a:solidFill>
                <a:cs typeface="PT Bold Heading" pitchFamily="2" charset="-78"/>
              </a:rPr>
              <a:t> المستخدمة في أجهزة التصوير بالرنين المغناطيسي (</a:t>
            </a:r>
            <a:r>
              <a:rPr lang="en-US" sz="2400" dirty="0" smtClean="0">
                <a:solidFill>
                  <a:srgbClr val="C00000"/>
                </a:solidFill>
                <a:cs typeface="PT Bold Heading" pitchFamily="2" charset="-78"/>
              </a:rPr>
              <a:t>MRI</a:t>
            </a:r>
            <a:r>
              <a:rPr lang="ar-SA" sz="2400" dirty="0" smtClean="0">
                <a:solidFill>
                  <a:srgbClr val="C00000"/>
                </a:solidFill>
                <a:cs typeface="PT Bold Heading" pitchFamily="2" charset="-78"/>
              </a:rPr>
              <a:t>) .</a:t>
            </a:r>
          </a:p>
        </p:txBody>
      </p:sp>
      <p:sp>
        <p:nvSpPr>
          <p:cNvPr id="11" name="مستطيل 10"/>
          <p:cNvSpPr/>
          <p:nvPr/>
        </p:nvSpPr>
        <p:spPr>
          <a:xfrm>
            <a:off x="5286380" y="4643446"/>
            <a:ext cx="2605968" cy="830997"/>
          </a:xfrm>
          <a:prstGeom prst="rect">
            <a:avLst/>
          </a:prstGeom>
        </p:spPr>
        <p:txBody>
          <a:bodyPr wrap="square">
            <a:spAutoFit/>
          </a:bodyPr>
          <a:lstStyle/>
          <a:p>
            <a:pPr algn="justLow">
              <a:spcBef>
                <a:spcPct val="0"/>
              </a:spcBef>
              <a:defRPr/>
            </a:pPr>
            <a:r>
              <a:rPr lang="ar-SA" sz="2400" dirty="0" smtClean="0">
                <a:solidFill>
                  <a:schemeClr val="accent3">
                    <a:lumMod val="50000"/>
                  </a:schemeClr>
                </a:solidFill>
                <a:cs typeface="PT Bold Heading" pitchFamily="2" charset="-78"/>
              </a:rPr>
              <a:t>(2) </a:t>
            </a:r>
            <a:r>
              <a:rPr lang="ar-SA" sz="2400" dirty="0" err="1" smtClean="0">
                <a:solidFill>
                  <a:schemeClr val="accent3">
                    <a:lumMod val="50000"/>
                  </a:schemeClr>
                </a:solidFill>
                <a:cs typeface="PT Bold Heading" pitchFamily="2" charset="-78"/>
              </a:rPr>
              <a:t>السنكروترون</a:t>
            </a:r>
            <a:r>
              <a:rPr lang="ar-SA" sz="2400" dirty="0" smtClean="0">
                <a:solidFill>
                  <a:schemeClr val="accent3">
                    <a:lumMod val="50000"/>
                  </a:schemeClr>
                </a:solidFill>
                <a:cs typeface="PT Bold Heading" pitchFamily="2" charset="-78"/>
              </a:rPr>
              <a:t> (مسرع الجسيمات)</a:t>
            </a:r>
          </a:p>
        </p:txBody>
      </p:sp>
      <p:pic>
        <p:nvPicPr>
          <p:cNvPr id="7170" name="Picture 2" descr="220px-Sch%C3%A9ma_de_principe_du_synchrotron"/>
          <p:cNvPicPr>
            <a:picLocks noChangeAspect="1" noChangeArrowheads="1"/>
          </p:cNvPicPr>
          <p:nvPr/>
        </p:nvPicPr>
        <p:blipFill>
          <a:blip r:embed="rId4"/>
          <a:srcRect/>
          <a:stretch>
            <a:fillRect/>
          </a:stretch>
        </p:blipFill>
        <p:spPr bwMode="auto">
          <a:xfrm>
            <a:off x="5715008" y="5572164"/>
            <a:ext cx="1950167" cy="1214422"/>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30" presetClass="entr" presetSubtype="0" fill="hold" grpId="0" nodeType="afterEffect">
                                  <p:stCondLst>
                                    <p:cond delay="0"/>
                                  </p:stCondLst>
                                  <p:iterate type="wd">
                                    <p:tmPct val="10000"/>
                                  </p:iterate>
                                  <p:childTnLst>
                                    <p:set>
                                      <p:cBhvr>
                                        <p:cTn id="27" dur="1" fill="hold">
                                          <p:stCondLst>
                                            <p:cond delay="0"/>
                                          </p:stCondLst>
                                        </p:cTn>
                                        <p:tgtEl>
                                          <p:spTgt spid="10"/>
                                        </p:tgtEl>
                                        <p:attrNameLst>
                                          <p:attrName>style.visibility</p:attrName>
                                        </p:attrNameLst>
                                      </p:cBhvr>
                                      <p:to>
                                        <p:strVal val="visible"/>
                                      </p:to>
                                    </p:set>
                                    <p:animEffect transition="in" filter="fade">
                                      <p:cBhvr>
                                        <p:cTn id="28" dur="800" decel="100000"/>
                                        <p:tgtEl>
                                          <p:spTgt spid="10"/>
                                        </p:tgtEl>
                                      </p:cBhvr>
                                    </p:animEffect>
                                    <p:anim calcmode="lin" valueType="num">
                                      <p:cBhvr>
                                        <p:cTn id="29" dur="800" decel="100000" fill="hold"/>
                                        <p:tgtEl>
                                          <p:spTgt spid="10"/>
                                        </p:tgtEl>
                                        <p:attrNameLst>
                                          <p:attrName>style.rotation</p:attrName>
                                        </p:attrNameLst>
                                      </p:cBhvr>
                                      <p:tavLst>
                                        <p:tav tm="0">
                                          <p:val>
                                            <p:fltVal val="-90"/>
                                          </p:val>
                                        </p:tav>
                                        <p:tav tm="100000">
                                          <p:val>
                                            <p:fltVal val="0"/>
                                          </p:val>
                                        </p:tav>
                                      </p:tavLst>
                                    </p:anim>
                                    <p:anim calcmode="lin" valueType="num">
                                      <p:cBhvr>
                                        <p:cTn id="30" dur="800" decel="100000" fill="hold"/>
                                        <p:tgtEl>
                                          <p:spTgt spid="10"/>
                                        </p:tgtEl>
                                        <p:attrNameLst>
                                          <p:attrName>ppt_x</p:attrName>
                                        </p:attrNameLst>
                                      </p:cBhvr>
                                      <p:tavLst>
                                        <p:tav tm="0">
                                          <p:val>
                                            <p:strVal val="#ppt_x+0.4"/>
                                          </p:val>
                                        </p:tav>
                                        <p:tav tm="100000">
                                          <p:val>
                                            <p:strVal val="#ppt_x-0.05"/>
                                          </p:val>
                                        </p:tav>
                                      </p:tavLst>
                                    </p:anim>
                                    <p:anim calcmode="lin" valueType="num">
                                      <p:cBhvr>
                                        <p:cTn id="31" dur="800" decel="100000" fill="hold"/>
                                        <p:tgtEl>
                                          <p:spTgt spid="10"/>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4" fill="hold">
                            <p:stCondLst>
                              <p:cond delay="3800"/>
                            </p:stCondLst>
                            <p:childTnLst>
                              <p:par>
                                <p:cTn id="35" presetID="49" presetClass="entr" presetSubtype="0" decel="100000" fill="hold" nodeType="afterEffect">
                                  <p:stCondLst>
                                    <p:cond delay="0"/>
                                  </p:stCondLst>
                                  <p:childTnLst>
                                    <p:set>
                                      <p:cBhvr>
                                        <p:cTn id="36" dur="1" fill="hold">
                                          <p:stCondLst>
                                            <p:cond delay="0"/>
                                          </p:stCondLst>
                                        </p:cTn>
                                        <p:tgtEl>
                                          <p:spTgt spid="7169"/>
                                        </p:tgtEl>
                                        <p:attrNameLst>
                                          <p:attrName>style.visibility</p:attrName>
                                        </p:attrNameLst>
                                      </p:cBhvr>
                                      <p:to>
                                        <p:strVal val="visible"/>
                                      </p:to>
                                    </p:set>
                                    <p:anim calcmode="lin" valueType="num">
                                      <p:cBhvr>
                                        <p:cTn id="37" dur="500" fill="hold"/>
                                        <p:tgtEl>
                                          <p:spTgt spid="7169"/>
                                        </p:tgtEl>
                                        <p:attrNameLst>
                                          <p:attrName>ppt_w</p:attrName>
                                        </p:attrNameLst>
                                      </p:cBhvr>
                                      <p:tavLst>
                                        <p:tav tm="0">
                                          <p:val>
                                            <p:fltVal val="0"/>
                                          </p:val>
                                        </p:tav>
                                        <p:tav tm="100000">
                                          <p:val>
                                            <p:strVal val="#ppt_w"/>
                                          </p:val>
                                        </p:tav>
                                      </p:tavLst>
                                    </p:anim>
                                    <p:anim calcmode="lin" valueType="num">
                                      <p:cBhvr>
                                        <p:cTn id="38" dur="500" fill="hold"/>
                                        <p:tgtEl>
                                          <p:spTgt spid="7169"/>
                                        </p:tgtEl>
                                        <p:attrNameLst>
                                          <p:attrName>ppt_h</p:attrName>
                                        </p:attrNameLst>
                                      </p:cBhvr>
                                      <p:tavLst>
                                        <p:tav tm="0">
                                          <p:val>
                                            <p:fltVal val="0"/>
                                          </p:val>
                                        </p:tav>
                                        <p:tav tm="100000">
                                          <p:val>
                                            <p:strVal val="#ppt_h"/>
                                          </p:val>
                                        </p:tav>
                                      </p:tavLst>
                                    </p:anim>
                                    <p:anim calcmode="lin" valueType="num">
                                      <p:cBhvr>
                                        <p:cTn id="39" dur="500" fill="hold"/>
                                        <p:tgtEl>
                                          <p:spTgt spid="7169"/>
                                        </p:tgtEl>
                                        <p:attrNameLst>
                                          <p:attrName>style.rotation</p:attrName>
                                        </p:attrNameLst>
                                      </p:cBhvr>
                                      <p:tavLst>
                                        <p:tav tm="0">
                                          <p:val>
                                            <p:fltVal val="360"/>
                                          </p:val>
                                        </p:tav>
                                        <p:tav tm="100000">
                                          <p:val>
                                            <p:fltVal val="0"/>
                                          </p:val>
                                        </p:tav>
                                      </p:tavLst>
                                    </p:anim>
                                    <p:animEffect transition="in" filter="fade">
                                      <p:cBhvr>
                                        <p:cTn id="40" dur="500"/>
                                        <p:tgtEl>
                                          <p:spTgt spid="7169"/>
                                        </p:tgtEl>
                                      </p:cBhvr>
                                    </p:animEffect>
                                  </p:childTnLst>
                                </p:cTn>
                              </p:par>
                            </p:childTnLst>
                          </p:cTn>
                        </p:par>
                        <p:par>
                          <p:cTn id="41" fill="hold">
                            <p:stCondLst>
                              <p:cond delay="4300"/>
                            </p:stCondLst>
                            <p:childTnLst>
                              <p:par>
                                <p:cTn id="42" presetID="52"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Scale>
                                      <p:cBhvr>
                                        <p:cTn id="44"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1"/>
                                        </p:tgtEl>
                                        <p:attrNameLst>
                                          <p:attrName>ppt_x</p:attrName>
                                          <p:attrName>ppt_y</p:attrName>
                                        </p:attrNameLst>
                                      </p:cBhvr>
                                    </p:animMotion>
                                    <p:animEffect transition="in" filter="fade">
                                      <p:cBhvr>
                                        <p:cTn id="46" dur="1000"/>
                                        <p:tgtEl>
                                          <p:spTgt spid="11"/>
                                        </p:tgtEl>
                                      </p:cBhvr>
                                    </p:animEffect>
                                  </p:childTnLst>
                                </p:cTn>
                              </p:par>
                            </p:childTnLst>
                          </p:cTn>
                        </p:par>
                        <p:par>
                          <p:cTn id="47" fill="hold">
                            <p:stCondLst>
                              <p:cond delay="5300"/>
                            </p:stCondLst>
                            <p:childTnLst>
                              <p:par>
                                <p:cTn id="48" presetID="55" presetClass="entr" presetSubtype="0" fill="hold" nodeType="afterEffect">
                                  <p:stCondLst>
                                    <p:cond delay="0"/>
                                  </p:stCondLst>
                                  <p:childTnLst>
                                    <p:set>
                                      <p:cBhvr>
                                        <p:cTn id="49" dur="1" fill="hold">
                                          <p:stCondLst>
                                            <p:cond delay="0"/>
                                          </p:stCondLst>
                                        </p:cTn>
                                        <p:tgtEl>
                                          <p:spTgt spid="7170"/>
                                        </p:tgtEl>
                                        <p:attrNameLst>
                                          <p:attrName>style.visibility</p:attrName>
                                        </p:attrNameLst>
                                      </p:cBhvr>
                                      <p:to>
                                        <p:strVal val="visible"/>
                                      </p:to>
                                    </p:set>
                                    <p:anim calcmode="lin" valueType="num">
                                      <p:cBhvr>
                                        <p:cTn id="50" dur="1000" fill="hold"/>
                                        <p:tgtEl>
                                          <p:spTgt spid="7170"/>
                                        </p:tgtEl>
                                        <p:attrNameLst>
                                          <p:attrName>ppt_w</p:attrName>
                                        </p:attrNameLst>
                                      </p:cBhvr>
                                      <p:tavLst>
                                        <p:tav tm="0">
                                          <p:val>
                                            <p:strVal val="#ppt_w*0.70"/>
                                          </p:val>
                                        </p:tav>
                                        <p:tav tm="100000">
                                          <p:val>
                                            <p:strVal val="#ppt_w"/>
                                          </p:val>
                                        </p:tav>
                                      </p:tavLst>
                                    </p:anim>
                                    <p:anim calcmode="lin" valueType="num">
                                      <p:cBhvr>
                                        <p:cTn id="51" dur="1000" fill="hold"/>
                                        <p:tgtEl>
                                          <p:spTgt spid="7170"/>
                                        </p:tgtEl>
                                        <p:attrNameLst>
                                          <p:attrName>ppt_h</p:attrName>
                                        </p:attrNameLst>
                                      </p:cBhvr>
                                      <p:tavLst>
                                        <p:tav tm="0">
                                          <p:val>
                                            <p:strVal val="#ppt_h"/>
                                          </p:val>
                                        </p:tav>
                                        <p:tav tm="100000">
                                          <p:val>
                                            <p:strVal val="#ppt_h"/>
                                          </p:val>
                                        </p:tav>
                                      </p:tavLst>
                                    </p:anim>
                                    <p:animEffect transition="in" filter="fade">
                                      <p:cBhvr>
                                        <p:cTn id="52"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357158" y="3500438"/>
            <a:ext cx="8143932" cy="3071834"/>
          </a:xfrm>
          <a:prstGeom prst="rect">
            <a:avLst/>
          </a:prstGeom>
          <a:noFill/>
          <a:ln w="9525">
            <a:noFill/>
            <a:miter lim="800000"/>
            <a:headEnd/>
            <a:tailEnd/>
          </a:ln>
          <a:effectLst/>
        </p:spPr>
      </p:pic>
      <p:sp>
        <p:nvSpPr>
          <p:cNvPr id="5" name="مستطيل 4"/>
          <p:cNvSpPr/>
          <p:nvPr/>
        </p:nvSpPr>
        <p:spPr>
          <a:xfrm>
            <a:off x="2428860" y="285728"/>
            <a:ext cx="4328429" cy="707886"/>
          </a:xfrm>
          <a:prstGeom prst="rect">
            <a:avLst/>
          </a:prstGeom>
        </p:spPr>
        <p:txBody>
          <a:bodyPr wrap="none">
            <a:spAutoFit/>
          </a:bodyPr>
          <a:lstStyle/>
          <a:p>
            <a:pPr lvl="0" algn="ctr">
              <a:spcBef>
                <a:spcPct val="0"/>
              </a:spcBef>
            </a:pPr>
            <a:r>
              <a:rPr lang="ar-SA"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نقل الطاقة الكهربائية </a:t>
            </a:r>
          </a:p>
        </p:txBody>
      </p:sp>
      <p:sp>
        <p:nvSpPr>
          <p:cNvPr id="6" name="مستطيل 5"/>
          <p:cNvSpPr/>
          <p:nvPr/>
        </p:nvSpPr>
        <p:spPr>
          <a:xfrm>
            <a:off x="642910" y="1071546"/>
            <a:ext cx="7715272" cy="2308324"/>
          </a:xfrm>
          <a:prstGeom prst="rect">
            <a:avLst/>
          </a:prstGeom>
        </p:spPr>
        <p:txBody>
          <a:bodyPr wrap="square">
            <a:spAutoFit/>
          </a:bodyPr>
          <a:lstStyle/>
          <a:p>
            <a:pPr algn="justLow">
              <a:lnSpc>
                <a:spcPct val="150000"/>
              </a:lnSpc>
            </a:pPr>
            <a:r>
              <a:rPr lang="ar-SA" sz="2400" dirty="0" smtClean="0">
                <a:ln w="50800"/>
                <a:cs typeface="PT Bold Heading" pitchFamily="2" charset="-78"/>
              </a:rPr>
              <a:t>إن المنشآت الكهرومائية، </a:t>
            </a:r>
            <a:r>
              <a:rPr lang="ar-SA" sz="2400" dirty="0" smtClean="0">
                <a:ln w="3175">
                  <a:solidFill>
                    <a:schemeClr val="tx1"/>
                  </a:solidFill>
                </a:ln>
                <a:solidFill>
                  <a:srgbClr val="FFFF00"/>
                </a:solidFill>
                <a:cs typeface="PT Bold Heading" pitchFamily="2" charset="-78"/>
              </a:rPr>
              <a:t>كالسد العالي في مصر  </a:t>
            </a:r>
            <a:r>
              <a:rPr lang="ar-SA" sz="2400" dirty="0" smtClean="0">
                <a:ln w="50800"/>
                <a:cs typeface="PT Bold Heading" pitchFamily="2" charset="-78"/>
              </a:rPr>
              <a:t>ومحطات التوليد الكهربائية في كافة الدول قادرة على إنتاج كميات كبيرة من الطاقة الكهربائية. حيث تنقل هذه الطاقة غالبا إلى مسافات كبيرة حتى تصل إلى المنازل والمصانع  .</a:t>
            </a:r>
            <a:endParaRPr lang="ar-SA" sz="2400" dirty="0">
              <a:cs typeface="PT Bold Heading" pitchFamily="2" charset="-78"/>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600"/>
                            </p:stCondLst>
                            <p:childTnLst>
                              <p:par>
                                <p:cTn id="12" presetID="49" presetClass="entr" presetSubtype="0" decel="100000"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par>
                          <p:cTn id="18" fill="hold">
                            <p:stCondLst>
                              <p:cond delay="2900"/>
                            </p:stCondLst>
                            <p:childTnLst>
                              <p:par>
                                <p:cTn id="19" presetID="24"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to="" calcmode="lin" valueType="num">
                                      <p:cBhvr>
                                        <p:cTn id="2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عنوان 1"/>
          <p:cNvSpPr txBox="1">
            <a:spLocks/>
          </p:cNvSpPr>
          <p:nvPr/>
        </p:nvSpPr>
        <p:spPr>
          <a:xfrm>
            <a:off x="642910" y="2500306"/>
            <a:ext cx="8072430" cy="1143000"/>
          </a:xfrm>
          <a:prstGeom prst="rect">
            <a:avLst/>
          </a:prstGeom>
        </p:spPr>
        <p:txBody>
          <a:bodyPr vert="horz" lIns="45720" rIns="45720" anchor="ctr">
            <a:noAutofit/>
          </a:bodyPr>
          <a:lstStyle/>
          <a:p>
            <a:pPr lvl="0" algn="justLow">
              <a:spcBef>
                <a:spcPct val="0"/>
              </a:spcBef>
              <a:defRPr/>
            </a:pPr>
            <a:r>
              <a:rPr lang="ar-SA" sz="2800" dirty="0" smtClean="0">
                <a:ln>
                  <a:solidFill>
                    <a:schemeClr val="tx1"/>
                  </a:solidFill>
                </a:ln>
                <a:solidFill>
                  <a:schemeClr val="accent2">
                    <a:lumMod val="20000"/>
                    <a:lumOff val="80000"/>
                  </a:schemeClr>
                </a:solidFill>
                <a:cs typeface="PT Bold Heading" pitchFamily="2" charset="-78"/>
              </a:rPr>
              <a:t>ويمكن تقليل هذا الفقد إلى أقل كمية ممكنة بتقليل المقاومة :</a:t>
            </a:r>
            <a:endParaRPr kumimoji="0" lang="ar-SA" sz="2800" i="0" u="none" strike="noStrike" kern="1200" cap="none" spc="0" normalizeH="0" baseline="0" noProof="0" dirty="0">
              <a:ln>
                <a:solidFill>
                  <a:schemeClr val="tx1"/>
                </a:solidFill>
              </a:ln>
              <a:solidFill>
                <a:schemeClr val="accent2">
                  <a:lumMod val="20000"/>
                  <a:lumOff val="80000"/>
                </a:schemeClr>
              </a:solidFill>
              <a:effectLst/>
              <a:uLnTx/>
              <a:uFillTx/>
              <a:latin typeface="+mj-lt"/>
              <a:ea typeface="+mj-ea"/>
              <a:cs typeface="PT Bold Heading" pitchFamily="2" charset="-78"/>
            </a:endParaRPr>
          </a:p>
        </p:txBody>
      </p:sp>
      <p:sp>
        <p:nvSpPr>
          <p:cNvPr id="10" name="عنوان 1"/>
          <p:cNvSpPr txBox="1">
            <a:spLocks/>
          </p:cNvSpPr>
          <p:nvPr/>
        </p:nvSpPr>
        <p:spPr>
          <a:xfrm>
            <a:off x="3929058" y="3714752"/>
            <a:ext cx="4857784"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(1) أسلاك ذات موصلية كبيرة وقطر كبير (باهظة الثمن وثقيلة) .</a:t>
            </a:r>
            <a:endParaRPr kumimoji="0" lang="ar-SA" sz="2400" i="0" u="none" strike="noStrike" kern="1200" cap="none" spc="0" normalizeH="0" baseline="0" noProof="0" dirty="0">
              <a:ln>
                <a:noFill/>
              </a:ln>
              <a:effectLst/>
              <a:uLnTx/>
              <a:uFillTx/>
              <a:latin typeface="+mj-lt"/>
              <a:ea typeface="+mj-ea"/>
              <a:cs typeface="PT Bold Heading" pitchFamily="2" charset="-78"/>
            </a:endParaRPr>
          </a:p>
        </p:txBody>
      </p:sp>
      <p:sp>
        <p:nvSpPr>
          <p:cNvPr id="11" name="عنوان 1"/>
          <p:cNvSpPr txBox="1">
            <a:spLocks/>
          </p:cNvSpPr>
          <p:nvPr/>
        </p:nvSpPr>
        <p:spPr>
          <a:xfrm>
            <a:off x="3786182" y="5214950"/>
            <a:ext cx="5072034"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(2) جعل</a:t>
            </a:r>
            <a:r>
              <a:rPr kumimoji="0" lang="ar-SA" sz="2400" i="0" u="none" strike="noStrike" kern="1200" cap="none" spc="0" normalizeH="0" noProof="0" dirty="0" smtClean="0">
                <a:ln>
                  <a:noFill/>
                </a:ln>
                <a:effectLst/>
                <a:uLnTx/>
                <a:uFillTx/>
                <a:latin typeface="+mj-lt"/>
                <a:ea typeface="+mj-ea"/>
                <a:cs typeface="PT Bold Heading" pitchFamily="2" charset="-78"/>
              </a:rPr>
              <a:t> مقدار التيار المار فيها قليلاً ، ويمكن تقليل التيار دون تقليل القدرة من خلال رفع الجهد .</a:t>
            </a:r>
            <a:endParaRPr kumimoji="0" lang="ar-SA" sz="2400" i="0" u="none" strike="noStrike" kern="1200" cap="none" spc="0" normalizeH="0" baseline="0" noProof="0" dirty="0">
              <a:ln>
                <a:noFill/>
              </a:ln>
              <a:effectLst/>
              <a:uLnTx/>
              <a:uFillTx/>
              <a:latin typeface="+mj-lt"/>
              <a:ea typeface="+mj-ea"/>
              <a:cs typeface="PT Bold Heading" pitchFamily="2" charset="-78"/>
            </a:endParaRPr>
          </a:p>
        </p:txBody>
      </p:sp>
      <p:sp>
        <p:nvSpPr>
          <p:cNvPr id="12" name="مستطيل 11"/>
          <p:cNvSpPr/>
          <p:nvPr/>
        </p:nvSpPr>
        <p:spPr>
          <a:xfrm>
            <a:off x="2714612" y="357166"/>
            <a:ext cx="6143668" cy="2031325"/>
          </a:xfrm>
          <a:prstGeom prst="rect">
            <a:avLst/>
          </a:prstGeom>
        </p:spPr>
        <p:txBody>
          <a:bodyPr wrap="square">
            <a:spAutoFit/>
          </a:bodyPr>
          <a:lstStyle/>
          <a:p>
            <a:pPr lvl="0" algn="justLow">
              <a:spcBef>
                <a:spcPct val="0"/>
              </a:spcBef>
              <a:defRPr/>
            </a:pPr>
            <a:r>
              <a:rPr lang="ar-SA" sz="2800" dirty="0" smtClean="0">
                <a:ln>
                  <a:solidFill>
                    <a:schemeClr val="bg1"/>
                  </a:solidFill>
                </a:ln>
                <a:cs typeface="PT Bold Heading" pitchFamily="2" charset="-78"/>
              </a:rPr>
              <a:t>* لجميع أسلاك التوصيل مقاومة ، إلا أن مقاومتها صغيرة.</a:t>
            </a:r>
          </a:p>
          <a:p>
            <a:pPr lvl="0" algn="justLow">
              <a:spcBef>
                <a:spcPct val="0"/>
              </a:spcBef>
              <a:defRPr/>
            </a:pPr>
            <a:endParaRPr lang="ar-SA" sz="1400" dirty="0" smtClean="0">
              <a:ln>
                <a:solidFill>
                  <a:schemeClr val="bg1"/>
                </a:solidFill>
              </a:ln>
              <a:cs typeface="PT Bold Heading" pitchFamily="2" charset="-78"/>
            </a:endParaRPr>
          </a:p>
          <a:p>
            <a:pPr algn="justLow">
              <a:spcBef>
                <a:spcPct val="0"/>
              </a:spcBef>
              <a:defRPr/>
            </a:pPr>
            <a:r>
              <a:rPr lang="ar-SA" sz="2800" dirty="0" smtClean="0">
                <a:ln>
                  <a:solidFill>
                    <a:schemeClr val="bg1"/>
                  </a:solidFill>
                </a:ln>
                <a:cs typeface="PT Bold Heading" pitchFamily="2" charset="-78"/>
              </a:rPr>
              <a:t>* يتم تحويل كل هذه القدرة إلى طاقة حرارية لذا فإنها تبدد أو تفقد .</a:t>
            </a:r>
          </a:p>
        </p:txBody>
      </p:sp>
      <p:pic>
        <p:nvPicPr>
          <p:cNvPr id="4097" name="Picture 1" descr="5761wr"/>
          <p:cNvPicPr>
            <a:picLocks noChangeAspect="1" noChangeArrowheads="1"/>
          </p:cNvPicPr>
          <p:nvPr/>
        </p:nvPicPr>
        <p:blipFill>
          <a:blip r:embed="rId3"/>
          <a:srcRect/>
          <a:stretch>
            <a:fillRect/>
          </a:stretch>
        </p:blipFill>
        <p:spPr bwMode="auto">
          <a:xfrm>
            <a:off x="428596" y="285728"/>
            <a:ext cx="2073678" cy="2000264"/>
          </a:xfrm>
          <a:prstGeom prst="rect">
            <a:avLst/>
          </a:prstGeom>
          <a:noFill/>
          <a:ln w="9525">
            <a:noFill/>
            <a:miter lim="800000"/>
            <a:headEnd/>
            <a:tailEnd/>
          </a:ln>
        </p:spPr>
      </p:pic>
      <p:pic>
        <p:nvPicPr>
          <p:cNvPr id="4098" name="Picture 2" descr="114%20copy"/>
          <p:cNvPicPr>
            <a:picLocks noChangeAspect="1" noChangeArrowheads="1"/>
          </p:cNvPicPr>
          <p:nvPr/>
        </p:nvPicPr>
        <p:blipFill>
          <a:blip r:embed="rId4"/>
          <a:srcRect b="25629"/>
          <a:stretch>
            <a:fillRect/>
          </a:stretch>
        </p:blipFill>
        <p:spPr bwMode="auto">
          <a:xfrm>
            <a:off x="357158" y="3714752"/>
            <a:ext cx="3234340" cy="2714644"/>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childTnLst>
                          </p:cTn>
                        </p:par>
                        <p:par>
                          <p:cTn id="11" fill="hold">
                            <p:stCondLst>
                              <p:cond delay="1750"/>
                            </p:stCondLst>
                            <p:childTnLst>
                              <p:par>
                                <p:cTn id="12" presetID="17" presetClass="entr" presetSubtype="10" fill="hold" nodeType="afterEffect">
                                  <p:stCondLst>
                                    <p:cond delay="0"/>
                                  </p:stCondLst>
                                  <p:childTnLst>
                                    <p:set>
                                      <p:cBhvr>
                                        <p:cTn id="13" dur="1" fill="hold">
                                          <p:stCondLst>
                                            <p:cond delay="0"/>
                                          </p:stCondLst>
                                        </p:cTn>
                                        <p:tgtEl>
                                          <p:spTgt spid="4097"/>
                                        </p:tgtEl>
                                        <p:attrNameLst>
                                          <p:attrName>style.visibility</p:attrName>
                                        </p:attrNameLst>
                                      </p:cBhvr>
                                      <p:to>
                                        <p:strVal val="visible"/>
                                      </p:to>
                                    </p:set>
                                    <p:anim calcmode="lin" valueType="num">
                                      <p:cBhvr>
                                        <p:cTn id="14" dur="500" fill="hold"/>
                                        <p:tgtEl>
                                          <p:spTgt spid="4097"/>
                                        </p:tgtEl>
                                        <p:attrNameLst>
                                          <p:attrName>ppt_w</p:attrName>
                                        </p:attrNameLst>
                                      </p:cBhvr>
                                      <p:tavLst>
                                        <p:tav tm="0">
                                          <p:val>
                                            <p:fltVal val="0"/>
                                          </p:val>
                                        </p:tav>
                                        <p:tav tm="100000">
                                          <p:val>
                                            <p:strVal val="#ppt_w"/>
                                          </p:val>
                                        </p:tav>
                                      </p:tavLst>
                                    </p:anim>
                                    <p:anim calcmode="lin" valueType="num">
                                      <p:cBhvr>
                                        <p:cTn id="15" dur="500" fill="hold"/>
                                        <p:tgtEl>
                                          <p:spTgt spid="4097"/>
                                        </p:tgtEl>
                                        <p:attrNameLst>
                                          <p:attrName>ppt_h</p:attrName>
                                        </p:attrNameLst>
                                      </p:cBhvr>
                                      <p:tavLst>
                                        <p:tav tm="0">
                                          <p:val>
                                            <p:strVal val="#ppt_h"/>
                                          </p:val>
                                        </p:tav>
                                        <p:tav tm="100000">
                                          <p:val>
                                            <p:strVal val="#ppt_h"/>
                                          </p:val>
                                        </p:tav>
                                      </p:tavLst>
                                    </p:anim>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25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7" presetClass="entr" presetSubtype="10" fill="hold" nodeType="withEffect">
                                  <p:stCondLst>
                                    <p:cond delay="0"/>
                                  </p:stCondLst>
                                  <p:childTnLst>
                                    <p:set>
                                      <p:cBhvr>
                                        <p:cTn id="29" dur="1" fill="hold">
                                          <p:stCondLst>
                                            <p:cond delay="0"/>
                                          </p:stCondLst>
                                        </p:cTn>
                                        <p:tgtEl>
                                          <p:spTgt spid="4098"/>
                                        </p:tgtEl>
                                        <p:attrNameLst>
                                          <p:attrName>style.visibility</p:attrName>
                                        </p:attrNameLst>
                                      </p:cBhvr>
                                      <p:to>
                                        <p:strVal val="visible"/>
                                      </p:to>
                                    </p:set>
                                    <p:anim calcmode="lin" valueType="num">
                                      <p:cBhvr>
                                        <p:cTn id="30" dur="500" fill="hold"/>
                                        <p:tgtEl>
                                          <p:spTgt spid="4098"/>
                                        </p:tgtEl>
                                        <p:attrNameLst>
                                          <p:attrName>ppt_w</p:attrName>
                                        </p:attrNameLst>
                                      </p:cBhvr>
                                      <p:tavLst>
                                        <p:tav tm="0">
                                          <p:val>
                                            <p:fltVal val="0"/>
                                          </p:val>
                                        </p:tav>
                                        <p:tav tm="100000">
                                          <p:val>
                                            <p:strVal val="#ppt_w"/>
                                          </p:val>
                                        </p:tav>
                                      </p:tavLst>
                                    </p:anim>
                                    <p:anim calcmode="lin" valueType="num">
                                      <p:cBhvr>
                                        <p:cTn id="31" dur="5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357158" y="845832"/>
            <a:ext cx="8501122" cy="144016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300" i="0" u="none" strike="noStrike" kern="1200" cap="none" spc="0" normalizeH="0" baseline="0" noProof="0" dirty="0" smtClean="0">
                <a:ln>
                  <a:noFill/>
                </a:ln>
                <a:effectLst/>
                <a:uLnTx/>
                <a:uFillTx/>
                <a:latin typeface="+mj-lt"/>
                <a:ea typeface="+mj-ea"/>
                <a:cs typeface="PT Bold Heading" pitchFamily="2" charset="-78"/>
              </a:rPr>
              <a:t>إن </a:t>
            </a:r>
            <a:r>
              <a:rPr lang="ar-SA" sz="2300" noProof="0" dirty="0" smtClean="0">
                <a:latin typeface="+mj-lt"/>
                <a:ea typeface="+mj-ea"/>
                <a:cs typeface="PT Bold Heading" pitchFamily="2" charset="-78"/>
              </a:rPr>
              <a:t>كمية الطاقة الكهربائية المستهلكة في جهاز تساوي معدل استهلاكه </a:t>
            </a:r>
            <a:r>
              <a:rPr lang="ar-SA" sz="2300" dirty="0" smtClean="0">
                <a:latin typeface="+mj-lt"/>
                <a:ea typeface="+mj-ea"/>
                <a:cs typeface="PT Bold Heading" pitchFamily="2" charset="-78"/>
              </a:rPr>
              <a:t>للطاقة، بوحدة جول لكل ثانية (</a:t>
            </a:r>
            <a:r>
              <a:rPr lang="en-US" sz="2300" dirty="0" smtClean="0">
                <a:latin typeface="+mj-lt"/>
                <a:ea typeface="+mj-ea"/>
                <a:cs typeface="PT Bold Heading" pitchFamily="2" charset="-78"/>
              </a:rPr>
              <a:t>W</a:t>
            </a:r>
            <a:r>
              <a:rPr lang="ar-SA" sz="2300" dirty="0" smtClean="0">
                <a:latin typeface="+mj-lt"/>
                <a:ea typeface="+mj-ea"/>
                <a:cs typeface="PT Bold Heading" pitchFamily="2" charset="-78"/>
              </a:rPr>
              <a:t>) مضروبة في زمن تشغيل الجهاز بوحدة ثانية</a:t>
            </a:r>
            <a:endParaRPr kumimoji="0" lang="ar-SA" sz="2300" i="0" u="none" strike="noStrike" kern="1200" cap="none" spc="0" normalizeH="0" baseline="0" noProof="0" dirty="0">
              <a:ln>
                <a:noFill/>
              </a:ln>
              <a:effectLst/>
              <a:uLnTx/>
              <a:uFillTx/>
              <a:latin typeface="+mj-lt"/>
              <a:ea typeface="+mj-ea"/>
              <a:cs typeface="PT Bold Heading" pitchFamily="2" charset="-78"/>
            </a:endParaRPr>
          </a:p>
        </p:txBody>
      </p:sp>
      <p:sp>
        <p:nvSpPr>
          <p:cNvPr id="6" name="مستطيل 5"/>
          <p:cNvSpPr/>
          <p:nvPr/>
        </p:nvSpPr>
        <p:spPr>
          <a:xfrm>
            <a:off x="0" y="128826"/>
            <a:ext cx="9143999"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rPr>
              <a:t>الكيلو </a:t>
            </a:r>
            <a:r>
              <a:rPr lang="ar-SA"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rPr>
              <a:t>واط</a:t>
            </a: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rPr>
              <a:t> . ساعة  </a:t>
            </a:r>
            <a:r>
              <a:rPr kumimoji="0" lang="ar-SA" sz="40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PT Bold Heading" pitchFamily="2" charset="-78"/>
              </a:rPr>
              <a:t>(</a:t>
            </a:r>
            <a:r>
              <a:rPr kumimoji="0" lang="en-US" sz="40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PT Bold Heading" pitchFamily="2" charset="-78"/>
              </a:rPr>
              <a:t>kWh</a:t>
            </a:r>
            <a:r>
              <a:rPr kumimoji="0" lang="ar-SA" sz="40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PT Bold Heading" pitchFamily="2" charset="-78"/>
              </a:rPr>
              <a:t>)</a:t>
            </a:r>
            <a:endPar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endParaRPr>
          </a:p>
        </p:txBody>
      </p:sp>
      <p:sp>
        <p:nvSpPr>
          <p:cNvPr id="9" name="عنوان 1"/>
          <p:cNvSpPr txBox="1">
            <a:spLocks/>
          </p:cNvSpPr>
          <p:nvPr/>
        </p:nvSpPr>
        <p:spPr>
          <a:xfrm>
            <a:off x="0" y="4214818"/>
            <a:ext cx="9144000"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9600" b="1" i="0" u="none" strike="noStrike" kern="1200" cap="none" spc="0" normalizeH="0" baseline="0" noProof="0" dirty="0" smtClean="0">
                <a:ln>
                  <a:noFill/>
                </a:ln>
                <a:solidFill>
                  <a:schemeClr val="accent4">
                    <a:lumMod val="75000"/>
                  </a:schemeClr>
                </a:solidFill>
                <a:effectLst/>
                <a:uLnTx/>
                <a:uFillTx/>
                <a:latin typeface="+mj-lt"/>
                <a:ea typeface="+mj-ea"/>
                <a:cs typeface="+mj-cs"/>
              </a:rPr>
              <a:t>P</a:t>
            </a:r>
            <a:r>
              <a:rPr kumimoji="0" lang="en-US" sz="9600" b="1" i="0" u="none" strike="noStrike" kern="1200" cap="none" spc="0" normalizeH="0" baseline="-25000" noProof="0" dirty="0" smtClean="0">
                <a:ln>
                  <a:noFill/>
                </a:ln>
                <a:solidFill>
                  <a:schemeClr val="accent4">
                    <a:lumMod val="75000"/>
                  </a:schemeClr>
                </a:solidFill>
                <a:effectLst/>
                <a:uLnTx/>
                <a:uFillTx/>
                <a:latin typeface="+mj-lt"/>
                <a:ea typeface="+mj-ea"/>
                <a:cs typeface="+mj-cs"/>
              </a:rPr>
              <a:t>r</a:t>
            </a:r>
            <a:r>
              <a:rPr kumimoji="0" lang="en-US" sz="9600" b="1" i="0" u="none" strike="noStrike" kern="1200" cap="none" spc="0" normalizeH="0" baseline="0" noProof="0" dirty="0" smtClean="0">
                <a:ln>
                  <a:noFill/>
                </a:ln>
                <a:solidFill>
                  <a:schemeClr val="accent4">
                    <a:lumMod val="75000"/>
                  </a:schemeClr>
                </a:solidFill>
                <a:effectLst/>
                <a:uLnTx/>
                <a:uFillTx/>
                <a:latin typeface="+mj-lt"/>
                <a:ea typeface="+mj-ea"/>
                <a:cs typeface="+mj-cs"/>
              </a:rPr>
              <a:t> = P t </a:t>
            </a:r>
            <a:r>
              <a:rPr kumimoji="0" lang="en-US" sz="9600" b="1" i="0" u="none" strike="noStrike" kern="1200" cap="none" spc="0" normalizeH="0" baseline="0" noProof="0" dirty="0" err="1" smtClean="0">
                <a:ln>
                  <a:noFill/>
                </a:ln>
                <a:solidFill>
                  <a:schemeClr val="accent4">
                    <a:lumMod val="75000"/>
                  </a:schemeClr>
                </a:solidFill>
                <a:effectLst/>
                <a:uLnTx/>
                <a:uFillTx/>
                <a:latin typeface="+mj-lt"/>
                <a:ea typeface="+mj-ea"/>
                <a:cs typeface="+mj-cs"/>
              </a:rPr>
              <a:t>R</a:t>
            </a:r>
            <a:r>
              <a:rPr kumimoji="0" lang="en-US" sz="9600" b="1" i="0" u="none" strike="noStrike" kern="1200" cap="none" spc="0" normalizeH="0" baseline="-25000" noProof="0" dirty="0" err="1" smtClean="0">
                <a:ln>
                  <a:noFill/>
                </a:ln>
                <a:solidFill>
                  <a:schemeClr val="accent4">
                    <a:lumMod val="75000"/>
                  </a:schemeClr>
                </a:solidFill>
                <a:effectLst/>
                <a:uLnTx/>
                <a:uFillTx/>
                <a:latin typeface="+mj-lt"/>
                <a:ea typeface="+mj-ea"/>
                <a:cs typeface="+mj-cs"/>
              </a:rPr>
              <a:t>r</a:t>
            </a:r>
            <a:endParaRPr kumimoji="0" lang="ar-SA" sz="9600" b="1" i="0" u="none" strike="noStrike" kern="1200" cap="none" spc="0" normalizeH="0" baseline="-25000" noProof="0" dirty="0">
              <a:ln>
                <a:noFill/>
              </a:ln>
              <a:solidFill>
                <a:schemeClr val="accent4">
                  <a:lumMod val="75000"/>
                </a:schemeClr>
              </a:solidFill>
              <a:effectLst/>
              <a:uLnTx/>
              <a:uFillTx/>
              <a:latin typeface="+mj-lt"/>
              <a:ea typeface="+mj-ea"/>
              <a:cs typeface="+mj-cs"/>
            </a:endParaRPr>
          </a:p>
        </p:txBody>
      </p:sp>
      <p:sp>
        <p:nvSpPr>
          <p:cNvPr id="7" name="عنوان 1"/>
          <p:cNvSpPr txBox="1">
            <a:spLocks/>
          </p:cNvSpPr>
          <p:nvPr/>
        </p:nvSpPr>
        <p:spPr>
          <a:xfrm>
            <a:off x="1071538" y="5357826"/>
            <a:ext cx="1296144" cy="5715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1600" b="1" i="0" u="none" strike="noStrike" kern="1200" cap="none" spc="0" normalizeH="0" baseline="0" noProof="0" dirty="0" smtClean="0">
                <a:ln>
                  <a:noFill/>
                </a:ln>
                <a:solidFill>
                  <a:srgbClr val="C00000"/>
                </a:solidFill>
                <a:effectLst/>
                <a:uLnTx/>
                <a:uFillTx/>
                <a:latin typeface="+mj-lt"/>
                <a:ea typeface="+mj-ea"/>
                <a:cs typeface="+mj-cs"/>
              </a:rPr>
              <a:t>قيمة الاستهلاك بالريال</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sz="1600" b="1" dirty="0" smtClean="0">
                <a:solidFill>
                  <a:srgbClr val="C00000"/>
                </a:solidFill>
                <a:latin typeface="+mj-lt"/>
                <a:ea typeface="+mj-ea"/>
                <a:cs typeface="+mj-cs"/>
              </a:rPr>
              <a:t>(</a:t>
            </a:r>
            <a:r>
              <a:rPr lang="en-US" sz="1600" b="1" dirty="0" smtClean="0">
                <a:solidFill>
                  <a:srgbClr val="C00000"/>
                </a:solidFill>
                <a:latin typeface="+mj-lt"/>
                <a:ea typeface="+mj-ea"/>
                <a:cs typeface="+mj-cs"/>
              </a:rPr>
              <a:t>SR</a:t>
            </a:r>
            <a:r>
              <a:rPr lang="ar-SA" sz="1600" b="1" dirty="0" smtClean="0">
                <a:solidFill>
                  <a:srgbClr val="C00000"/>
                </a:solidFill>
                <a:latin typeface="+mj-lt"/>
                <a:ea typeface="+mj-ea"/>
                <a:cs typeface="+mj-cs"/>
              </a:rPr>
              <a:t>)</a:t>
            </a:r>
            <a:endParaRPr kumimoji="0" lang="ar-SA" sz="1600" b="1" i="0" u="none" strike="noStrike" kern="1200" cap="none" spc="0" normalizeH="0" baseline="0" noProof="0" dirty="0">
              <a:ln>
                <a:noFill/>
              </a:ln>
              <a:solidFill>
                <a:srgbClr val="C00000"/>
              </a:solidFill>
              <a:effectLst/>
              <a:uLnTx/>
              <a:uFillTx/>
              <a:latin typeface="+mj-lt"/>
              <a:ea typeface="+mj-ea"/>
              <a:cs typeface="+mj-cs"/>
            </a:endParaRPr>
          </a:p>
        </p:txBody>
      </p:sp>
      <p:sp>
        <p:nvSpPr>
          <p:cNvPr id="10" name="عنوان 1"/>
          <p:cNvSpPr txBox="1">
            <a:spLocks/>
          </p:cNvSpPr>
          <p:nvPr/>
        </p:nvSpPr>
        <p:spPr>
          <a:xfrm>
            <a:off x="4071934" y="5286388"/>
            <a:ext cx="720080" cy="5715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1600" b="1" i="0" u="none" strike="noStrike" kern="1200" cap="none" spc="0" normalizeH="0" baseline="0" noProof="0" dirty="0" smtClean="0">
                <a:ln>
                  <a:noFill/>
                </a:ln>
                <a:solidFill>
                  <a:srgbClr val="C00000"/>
                </a:solidFill>
                <a:effectLst/>
                <a:uLnTx/>
                <a:uFillTx/>
                <a:latin typeface="+mj-lt"/>
                <a:ea typeface="+mj-ea"/>
                <a:cs typeface="+mj-cs"/>
              </a:rPr>
              <a:t>القدرة</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sz="1600" b="1" dirty="0" smtClean="0">
                <a:solidFill>
                  <a:srgbClr val="C00000"/>
                </a:solidFill>
                <a:latin typeface="+mj-lt"/>
                <a:ea typeface="+mj-ea"/>
                <a:cs typeface="+mj-cs"/>
              </a:rPr>
              <a:t>(</a:t>
            </a:r>
            <a:r>
              <a:rPr lang="en-US" sz="1600" b="1" dirty="0" smtClean="0">
                <a:solidFill>
                  <a:srgbClr val="C00000"/>
                </a:solidFill>
                <a:latin typeface="+mj-lt"/>
                <a:ea typeface="+mj-ea"/>
                <a:cs typeface="+mj-cs"/>
              </a:rPr>
              <a:t>kW</a:t>
            </a:r>
            <a:r>
              <a:rPr lang="ar-SA" sz="1600" b="1" dirty="0" smtClean="0">
                <a:solidFill>
                  <a:srgbClr val="C00000"/>
                </a:solidFill>
                <a:latin typeface="+mj-lt"/>
                <a:ea typeface="+mj-ea"/>
                <a:cs typeface="+mj-cs"/>
              </a:rPr>
              <a:t>)</a:t>
            </a:r>
            <a:endParaRPr kumimoji="0" lang="ar-SA" sz="1600" b="1" i="0" u="none" strike="noStrike" kern="1200" cap="none" spc="0" normalizeH="0" baseline="0" noProof="0" dirty="0">
              <a:ln>
                <a:noFill/>
              </a:ln>
              <a:solidFill>
                <a:srgbClr val="C00000"/>
              </a:solidFill>
              <a:effectLst/>
              <a:uLnTx/>
              <a:uFillTx/>
              <a:latin typeface="+mj-lt"/>
              <a:ea typeface="+mj-ea"/>
              <a:cs typeface="+mj-cs"/>
            </a:endParaRPr>
          </a:p>
        </p:txBody>
      </p:sp>
      <p:sp>
        <p:nvSpPr>
          <p:cNvPr id="11" name="عنوان 1"/>
          <p:cNvSpPr txBox="1">
            <a:spLocks/>
          </p:cNvSpPr>
          <p:nvPr/>
        </p:nvSpPr>
        <p:spPr>
          <a:xfrm>
            <a:off x="4929190" y="5429264"/>
            <a:ext cx="1152128" cy="5715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1600" b="1" i="0" u="none" strike="noStrike" kern="1200" cap="none" spc="0" normalizeH="0" baseline="0" noProof="0" dirty="0" smtClean="0">
                <a:ln>
                  <a:noFill/>
                </a:ln>
                <a:solidFill>
                  <a:srgbClr val="C00000"/>
                </a:solidFill>
                <a:effectLst/>
                <a:uLnTx/>
                <a:uFillTx/>
                <a:latin typeface="+mj-lt"/>
                <a:ea typeface="+mj-ea"/>
                <a:cs typeface="+mj-cs"/>
              </a:rPr>
              <a:t>زمن الاستهلاك</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sz="1600" b="1" dirty="0" smtClean="0">
                <a:solidFill>
                  <a:srgbClr val="C00000"/>
                </a:solidFill>
                <a:latin typeface="+mj-lt"/>
                <a:ea typeface="+mj-ea"/>
                <a:cs typeface="+mj-cs"/>
              </a:rPr>
              <a:t>(</a:t>
            </a:r>
            <a:r>
              <a:rPr lang="en-US" sz="1600" b="1" dirty="0" smtClean="0">
                <a:solidFill>
                  <a:srgbClr val="C00000"/>
                </a:solidFill>
                <a:latin typeface="+mj-lt"/>
                <a:ea typeface="+mj-ea"/>
                <a:cs typeface="+mj-cs"/>
              </a:rPr>
              <a:t>t</a:t>
            </a:r>
            <a:r>
              <a:rPr lang="ar-SA" sz="1600" b="1" dirty="0" smtClean="0">
                <a:solidFill>
                  <a:srgbClr val="C00000"/>
                </a:solidFill>
                <a:latin typeface="+mj-lt"/>
                <a:ea typeface="+mj-ea"/>
                <a:cs typeface="+mj-cs"/>
              </a:rPr>
              <a:t>)</a:t>
            </a:r>
            <a:endParaRPr kumimoji="0" lang="ar-SA" sz="1600" b="1" i="0" u="none" strike="noStrike" kern="1200" cap="none" spc="0" normalizeH="0" baseline="0" noProof="0" dirty="0">
              <a:ln>
                <a:noFill/>
              </a:ln>
              <a:solidFill>
                <a:srgbClr val="C00000"/>
              </a:solidFill>
              <a:effectLst/>
              <a:uLnTx/>
              <a:uFillTx/>
              <a:latin typeface="+mj-lt"/>
              <a:ea typeface="+mj-ea"/>
              <a:cs typeface="+mj-cs"/>
            </a:endParaRPr>
          </a:p>
        </p:txBody>
      </p:sp>
      <p:sp>
        <p:nvSpPr>
          <p:cNvPr id="12" name="عنوان 1"/>
          <p:cNvSpPr txBox="1">
            <a:spLocks/>
          </p:cNvSpPr>
          <p:nvPr/>
        </p:nvSpPr>
        <p:spPr>
          <a:xfrm>
            <a:off x="6357950" y="5715020"/>
            <a:ext cx="1296144" cy="5715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1600" b="1" i="0" u="none" strike="noStrike" kern="1200" cap="none" spc="0" normalizeH="0" baseline="0" noProof="0" dirty="0" smtClean="0">
                <a:ln>
                  <a:noFill/>
                </a:ln>
                <a:solidFill>
                  <a:srgbClr val="C00000"/>
                </a:solidFill>
                <a:effectLst/>
                <a:uLnTx/>
                <a:uFillTx/>
                <a:latin typeface="+mj-lt"/>
                <a:ea typeface="+mj-ea"/>
                <a:cs typeface="+mj-cs"/>
              </a:rPr>
              <a:t>قيمة الاستهلاك </a:t>
            </a:r>
            <a:r>
              <a:rPr kumimoji="0" lang="ar-SA" sz="1600" b="1" i="0" u="none" strike="noStrike" kern="1200" cap="none" spc="0" normalizeH="0" baseline="0" noProof="0" dirty="0" err="1" smtClean="0">
                <a:ln>
                  <a:noFill/>
                </a:ln>
                <a:solidFill>
                  <a:srgbClr val="C00000"/>
                </a:solidFill>
                <a:effectLst/>
                <a:uLnTx/>
                <a:uFillTx/>
                <a:latin typeface="+mj-lt"/>
                <a:ea typeface="+mj-ea"/>
                <a:cs typeface="+mj-cs"/>
              </a:rPr>
              <a:t>للـ</a:t>
            </a:r>
            <a:r>
              <a:rPr kumimoji="0" lang="en-US" sz="1600" b="1" i="0" u="none" strike="noStrike" kern="1200" cap="none" spc="0" normalizeH="0" baseline="0" noProof="0" dirty="0" smtClean="0">
                <a:ln>
                  <a:noFill/>
                </a:ln>
                <a:solidFill>
                  <a:srgbClr val="C00000"/>
                </a:solidFill>
                <a:effectLst/>
                <a:uLnTx/>
                <a:uFillTx/>
                <a:latin typeface="+mj-lt"/>
                <a:ea typeface="+mj-ea"/>
                <a:cs typeface="+mj-cs"/>
              </a:rPr>
              <a:t>kWh</a:t>
            </a:r>
            <a:endParaRPr kumimoji="0" lang="ar-SA" sz="1600" b="1" i="0" u="none" strike="noStrike" kern="1200" cap="none" spc="0" normalizeH="0" baseline="0" noProof="0" dirty="0" smtClean="0">
              <a:ln>
                <a:noFill/>
              </a:ln>
              <a:solidFill>
                <a:srgbClr val="C00000"/>
              </a:solidFill>
              <a:effectLst/>
              <a:uLnTx/>
              <a:uFillTx/>
              <a:latin typeface="+mj-lt"/>
              <a:ea typeface="+mj-ea"/>
              <a:cs typeface="+mj-cs"/>
            </a:endParaRPr>
          </a:p>
          <a:p>
            <a:pPr marL="0" marR="0" lvl="0" indent="0" algn="ctr" defTabSz="914400" rtl="1" eaLnBrk="1" fontAlgn="auto" latinLnBrk="0" hangingPunct="1">
              <a:lnSpc>
                <a:spcPct val="100000"/>
              </a:lnSpc>
              <a:spcBef>
                <a:spcPct val="0"/>
              </a:spcBef>
              <a:spcAft>
                <a:spcPts val="0"/>
              </a:spcAft>
              <a:buClrTx/>
              <a:buSzTx/>
              <a:buFontTx/>
              <a:buNone/>
              <a:tabLst/>
              <a:defRPr/>
            </a:pPr>
            <a:r>
              <a:rPr lang="ar-SA" sz="1600" b="1" dirty="0" smtClean="0">
                <a:solidFill>
                  <a:srgbClr val="C00000"/>
                </a:solidFill>
                <a:latin typeface="+mj-lt"/>
                <a:ea typeface="+mj-ea"/>
                <a:cs typeface="+mj-cs"/>
              </a:rPr>
              <a:t>(</a:t>
            </a:r>
            <a:r>
              <a:rPr lang="en-US" sz="1600" b="1" dirty="0" smtClean="0">
                <a:solidFill>
                  <a:srgbClr val="C00000"/>
                </a:solidFill>
                <a:latin typeface="+mj-lt"/>
                <a:ea typeface="+mj-ea"/>
                <a:cs typeface="+mj-cs"/>
              </a:rPr>
              <a:t>SR</a:t>
            </a:r>
            <a:r>
              <a:rPr lang="ar-SA" sz="1600" b="1" dirty="0" smtClean="0">
                <a:solidFill>
                  <a:srgbClr val="C00000"/>
                </a:solidFill>
                <a:latin typeface="+mj-lt"/>
                <a:ea typeface="+mj-ea"/>
                <a:cs typeface="+mj-cs"/>
              </a:rPr>
              <a:t>)</a:t>
            </a:r>
            <a:endParaRPr kumimoji="0" lang="ar-SA" sz="1600" b="1" i="0" u="none" strike="noStrike" kern="1200" cap="none" spc="0" normalizeH="0" baseline="0" noProof="0" dirty="0">
              <a:ln>
                <a:noFill/>
              </a:ln>
              <a:solidFill>
                <a:srgbClr val="C00000"/>
              </a:solidFill>
              <a:effectLst/>
              <a:uLnTx/>
              <a:uFillTx/>
              <a:latin typeface="+mj-lt"/>
              <a:ea typeface="+mj-ea"/>
              <a:cs typeface="+mj-cs"/>
            </a:endParaRPr>
          </a:p>
        </p:txBody>
      </p:sp>
      <p:sp>
        <p:nvSpPr>
          <p:cNvPr id="14" name="مستطيل 13"/>
          <p:cNvSpPr/>
          <p:nvPr/>
        </p:nvSpPr>
        <p:spPr>
          <a:xfrm>
            <a:off x="428596" y="2357430"/>
            <a:ext cx="5500726" cy="1569660"/>
          </a:xfrm>
          <a:prstGeom prst="rect">
            <a:avLst/>
          </a:prstGeom>
        </p:spPr>
        <p:txBody>
          <a:bodyPr wrap="square">
            <a:spAutoFit/>
          </a:bodyPr>
          <a:lstStyle/>
          <a:p>
            <a:pPr algn="justLow"/>
            <a:r>
              <a:rPr lang="ar-SA" sz="2400" dirty="0" smtClean="0">
                <a:ln w="50800"/>
                <a:solidFill>
                  <a:schemeClr val="tx1"/>
                </a:solidFill>
                <a:cs typeface="PT Bold Heading" pitchFamily="2" charset="-78"/>
              </a:rPr>
              <a:t>تقيس شركات الكهرباء استهلاك الطاقة بوحدة تساوي عددا كبيرا من الجولات، وتسمى هذه الوحدة </a:t>
            </a:r>
            <a:r>
              <a:rPr lang="ar-SA" sz="2400" dirty="0" err="1" smtClean="0">
                <a:ln w="50800"/>
                <a:solidFill>
                  <a:schemeClr val="tx1"/>
                </a:solidFill>
                <a:cs typeface="PT Bold Heading" pitchFamily="2" charset="-78"/>
              </a:rPr>
              <a:t>كيلوواط</a:t>
            </a:r>
            <a:r>
              <a:rPr lang="ar-SA" sz="2400" dirty="0" smtClean="0">
                <a:ln w="50800"/>
                <a:solidFill>
                  <a:schemeClr val="tx1"/>
                </a:solidFill>
                <a:cs typeface="PT Bold Heading" pitchFamily="2" charset="-78"/>
              </a:rPr>
              <a:t>.ساعة . </a:t>
            </a:r>
            <a:r>
              <a:rPr lang="ar-SA" sz="2400" dirty="0" err="1" smtClean="0">
                <a:ln w="50800"/>
                <a:solidFill>
                  <a:schemeClr val="tx1"/>
                </a:solidFill>
                <a:cs typeface="PT Bold Heading" pitchFamily="2" charset="-78"/>
              </a:rPr>
              <a:t>والكيلوواط</a:t>
            </a:r>
            <a:r>
              <a:rPr lang="ar-SA" sz="2400" dirty="0" smtClean="0">
                <a:ln w="50800"/>
                <a:solidFill>
                  <a:schemeClr val="tx1"/>
                </a:solidFill>
                <a:cs typeface="PT Bold Heading" pitchFamily="2" charset="-78"/>
              </a:rPr>
              <a:t>.ساعة يساوي قدرة مقدارها </a:t>
            </a:r>
            <a:r>
              <a:rPr lang="en-US" sz="2400" dirty="0" smtClean="0">
                <a:ln w="50800"/>
                <a:solidFill>
                  <a:schemeClr val="tx1"/>
                </a:solidFill>
                <a:cs typeface="PT Bold Heading" pitchFamily="2" charset="-78"/>
              </a:rPr>
              <a:t>1000Watt</a:t>
            </a:r>
            <a:r>
              <a:rPr lang="ar-SA" sz="2400" dirty="0" smtClean="0">
                <a:ln w="50800"/>
                <a:solidFill>
                  <a:schemeClr val="tx1"/>
                </a:solidFill>
                <a:cs typeface="PT Bold Heading" pitchFamily="2" charset="-78"/>
              </a:rPr>
              <a:t> .</a:t>
            </a:r>
            <a:endParaRPr lang="ar-SA" sz="2400" dirty="0">
              <a:cs typeface="PT Bold Heading" pitchFamily="2" charset="-78"/>
            </a:endParaRPr>
          </a:p>
        </p:txBody>
      </p:sp>
      <p:pic>
        <p:nvPicPr>
          <p:cNvPr id="3073" name="Picture 1" descr="%D8%AA%D9%88%D9%81%D9%8A%D8%B1_%D8%AD%D9%82%D9%8A%D9%82%D9%8A_%D9%84%D9%84%D9%83%D9%87%D8%B1%D8%A8%D8%A7%D8%A1_%D9%85%D8%B9_%D9%84%D9%85%D8%A8%D8%A7%D8%AA_%D8%A7%D9%84%D9%84%D9%8A%D8%AF-i143957636840970084"/>
          <p:cNvPicPr>
            <a:picLocks noChangeAspect="1" noChangeArrowheads="1"/>
          </p:cNvPicPr>
          <p:nvPr/>
        </p:nvPicPr>
        <p:blipFill>
          <a:blip r:embed="rId3"/>
          <a:srcRect/>
          <a:stretch>
            <a:fillRect/>
          </a:stretch>
        </p:blipFill>
        <p:spPr bwMode="auto">
          <a:xfrm>
            <a:off x="6143636" y="2143116"/>
            <a:ext cx="2714644" cy="2000264"/>
          </a:xfrm>
          <a:prstGeom prst="rect">
            <a:avLst/>
          </a:prstGeom>
          <a:noFill/>
          <a:ln w="9525">
            <a:solidFill>
              <a:schemeClr val="tx1"/>
            </a:solid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23" presetClass="entr" presetSubtype="16" fill="hold" grpId="0" nodeType="afterEffect">
                                  <p:stCondLst>
                                    <p:cond delay="0"/>
                                  </p:stCondLst>
                                  <p:iterate type="wd">
                                    <p:tmPct val="10000"/>
                                  </p:iterate>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childTnLst>
                                </p:cTn>
                              </p:par>
                            </p:childTnLst>
                          </p:cTn>
                        </p:par>
                        <p:par>
                          <p:cTn id="30" fill="hold">
                            <p:stCondLst>
                              <p:cond delay="3100"/>
                            </p:stCondLst>
                            <p:childTnLst>
                              <p:par>
                                <p:cTn id="31" presetID="49" presetClass="entr" presetSubtype="0" decel="100000" fill="hold" nodeType="afterEffect">
                                  <p:stCondLst>
                                    <p:cond delay="0"/>
                                  </p:stCondLst>
                                  <p:childTnLst>
                                    <p:set>
                                      <p:cBhvr>
                                        <p:cTn id="32" dur="1" fill="hold">
                                          <p:stCondLst>
                                            <p:cond delay="0"/>
                                          </p:stCondLst>
                                        </p:cTn>
                                        <p:tgtEl>
                                          <p:spTgt spid="3073"/>
                                        </p:tgtEl>
                                        <p:attrNameLst>
                                          <p:attrName>style.visibility</p:attrName>
                                        </p:attrNameLst>
                                      </p:cBhvr>
                                      <p:to>
                                        <p:strVal val="visible"/>
                                      </p:to>
                                    </p:set>
                                    <p:anim calcmode="lin" valueType="num">
                                      <p:cBhvr>
                                        <p:cTn id="33" dur="500" fill="hold"/>
                                        <p:tgtEl>
                                          <p:spTgt spid="3073"/>
                                        </p:tgtEl>
                                        <p:attrNameLst>
                                          <p:attrName>ppt_w</p:attrName>
                                        </p:attrNameLst>
                                      </p:cBhvr>
                                      <p:tavLst>
                                        <p:tav tm="0">
                                          <p:val>
                                            <p:fltVal val="0"/>
                                          </p:val>
                                        </p:tav>
                                        <p:tav tm="100000">
                                          <p:val>
                                            <p:strVal val="#ppt_w"/>
                                          </p:val>
                                        </p:tav>
                                      </p:tavLst>
                                    </p:anim>
                                    <p:anim calcmode="lin" valueType="num">
                                      <p:cBhvr>
                                        <p:cTn id="34" dur="500" fill="hold"/>
                                        <p:tgtEl>
                                          <p:spTgt spid="3073"/>
                                        </p:tgtEl>
                                        <p:attrNameLst>
                                          <p:attrName>ppt_h</p:attrName>
                                        </p:attrNameLst>
                                      </p:cBhvr>
                                      <p:tavLst>
                                        <p:tav tm="0">
                                          <p:val>
                                            <p:fltVal val="0"/>
                                          </p:val>
                                        </p:tav>
                                        <p:tav tm="100000">
                                          <p:val>
                                            <p:strVal val="#ppt_h"/>
                                          </p:val>
                                        </p:tav>
                                      </p:tavLst>
                                    </p:anim>
                                    <p:anim calcmode="lin" valueType="num">
                                      <p:cBhvr>
                                        <p:cTn id="35" dur="500" fill="hold"/>
                                        <p:tgtEl>
                                          <p:spTgt spid="3073"/>
                                        </p:tgtEl>
                                        <p:attrNameLst>
                                          <p:attrName>style.rotation</p:attrName>
                                        </p:attrNameLst>
                                      </p:cBhvr>
                                      <p:tavLst>
                                        <p:tav tm="0">
                                          <p:val>
                                            <p:fltVal val="360"/>
                                          </p:val>
                                        </p:tav>
                                        <p:tav tm="100000">
                                          <p:val>
                                            <p:fltVal val="0"/>
                                          </p:val>
                                        </p:tav>
                                      </p:tavLst>
                                    </p:anim>
                                    <p:animEffect transition="in" filter="fade">
                                      <p:cBhvr>
                                        <p:cTn id="36" dur="500"/>
                                        <p:tgtEl>
                                          <p:spTgt spid="3073"/>
                                        </p:tgtEl>
                                      </p:cBhvr>
                                    </p:animEffect>
                                  </p:childTnLst>
                                </p:cTn>
                              </p:par>
                            </p:childTnLst>
                          </p:cTn>
                        </p:par>
                        <p:par>
                          <p:cTn id="37" fill="hold">
                            <p:stCondLst>
                              <p:cond delay="36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par>
                          <p:cTn id="41" fill="hold">
                            <p:stCondLst>
                              <p:cond delay="4100"/>
                            </p:stCondLst>
                            <p:childTnLst>
                              <p:par>
                                <p:cTn id="42" presetID="10"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par>
                          <p:cTn id="45" fill="hold">
                            <p:stCondLst>
                              <p:cond delay="46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par>
                          <p:cTn id="49" fill="hold">
                            <p:stCondLst>
                              <p:cond delay="5100"/>
                            </p:stCondLst>
                            <p:childTnLst>
                              <p:par>
                                <p:cTn id="50" presetID="10"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par>
                          <p:cTn id="53" fill="hold">
                            <p:stCondLst>
                              <p:cond delay="5600"/>
                            </p:stCondLst>
                            <p:childTnLst>
                              <p:par>
                                <p:cTn id="54" presetID="10"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7" grpId="0"/>
      <p:bldP spid="10" grpId="0"/>
      <p:bldP spid="11"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مستطيل 5"/>
          <p:cNvSpPr/>
          <p:nvPr/>
        </p:nvSpPr>
        <p:spPr>
          <a:xfrm>
            <a:off x="2643174" y="500042"/>
            <a:ext cx="4286248" cy="707886"/>
          </a:xfrm>
          <a:prstGeom prst="rect">
            <a:avLst/>
          </a:prstGeom>
          <a:noFill/>
        </p:spPr>
        <p:txBody>
          <a:bodyPr wrap="square" lIns="91440" tIns="45720" rIns="91440" bIns="45720">
            <a:spAutoFit/>
          </a:bodyPr>
          <a:lstStyle/>
          <a:p>
            <a:pPr algn="ctr"/>
            <a:r>
              <a:rPr kumimoji="0" lang="ar-SA" sz="4000" i="0" u="none" strike="noStrike" kern="1200" normalizeH="0" baseline="0" noProof="0" dirty="0" smtClean="0">
                <a:solidFill>
                  <a:schemeClr val="accent2">
                    <a:lumMod val="50000"/>
                  </a:schemeClr>
                </a:solidFill>
                <a:uLnTx/>
                <a:uFillTx/>
                <a:latin typeface="+mj-lt"/>
                <a:ea typeface="+mj-ea"/>
                <a:cs typeface="PT Bold Heading" pitchFamily="2" charset="-78"/>
              </a:rPr>
              <a:t>الطاقـة الكهربائية</a:t>
            </a:r>
            <a:endParaRPr lang="ar-SA" sz="4000" dirty="0">
              <a:solidFill>
                <a:schemeClr val="accent2">
                  <a:lumMod val="50000"/>
                </a:schemeClr>
              </a:solidFill>
              <a:cs typeface="PT Bold Heading" pitchFamily="2" charset="-78"/>
            </a:endParaRPr>
          </a:p>
        </p:txBody>
      </p:sp>
      <p:sp>
        <p:nvSpPr>
          <p:cNvPr id="8" name="عنوان 1"/>
          <p:cNvSpPr txBox="1">
            <a:spLocks/>
          </p:cNvSpPr>
          <p:nvPr/>
        </p:nvSpPr>
        <p:spPr>
          <a:xfrm>
            <a:off x="1214414" y="2928934"/>
            <a:ext cx="7000924"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i="0" u="none" strike="noStrike" kern="1200" cap="none" spc="0" normalizeH="0" baseline="0" noProof="0" dirty="0" smtClean="0">
                <a:ln>
                  <a:noFill/>
                </a:ln>
                <a:effectLst/>
                <a:uLnTx/>
                <a:uFillTx/>
                <a:latin typeface="+mj-lt"/>
                <a:ea typeface="+mj-ea"/>
                <a:cs typeface="PT Bold Heading" pitchFamily="2" charset="-78"/>
              </a:rPr>
              <a:t>وتتم عملية النقل هذه عادة عند فروق جهد كبيرة</a:t>
            </a:r>
            <a:r>
              <a:rPr kumimoji="0" lang="ar-SA" sz="3200" i="0" u="none" strike="noStrike" kern="1200" cap="none" spc="0" normalizeH="0" noProof="0" dirty="0" smtClean="0">
                <a:ln>
                  <a:noFill/>
                </a:ln>
                <a:effectLst/>
                <a:uLnTx/>
                <a:uFillTx/>
                <a:latin typeface="+mj-lt"/>
                <a:ea typeface="+mj-ea"/>
                <a:cs typeface="PT Bold Heading" pitchFamily="2" charset="-78"/>
              </a:rPr>
              <a:t> عبر أسلاك نقل القدرة</a:t>
            </a:r>
            <a:endParaRPr kumimoji="0" lang="ar-SA" sz="3200" i="0" u="none" strike="noStrike" kern="1200" cap="none" spc="0" normalizeH="0" baseline="0" noProof="0" dirty="0">
              <a:ln>
                <a:noFill/>
              </a:ln>
              <a:effectLst/>
              <a:uLnTx/>
              <a:uFillTx/>
              <a:latin typeface="+mj-lt"/>
              <a:ea typeface="+mj-ea"/>
              <a:cs typeface="PT Bold Heading" pitchFamily="2" charset="-78"/>
            </a:endParaRPr>
          </a:p>
        </p:txBody>
      </p:sp>
      <p:sp>
        <p:nvSpPr>
          <p:cNvPr id="9" name="مستطيل 8"/>
          <p:cNvSpPr/>
          <p:nvPr/>
        </p:nvSpPr>
        <p:spPr>
          <a:xfrm>
            <a:off x="1357290" y="1643050"/>
            <a:ext cx="6643734" cy="954107"/>
          </a:xfrm>
          <a:prstGeom prst="rect">
            <a:avLst/>
          </a:prstGeom>
        </p:spPr>
        <p:txBody>
          <a:bodyPr wrap="square">
            <a:spAutoFit/>
          </a:bodyPr>
          <a:lstStyle/>
          <a:p>
            <a:pPr lvl="0" algn="ctr">
              <a:spcBef>
                <a:spcPct val="0"/>
              </a:spcBef>
              <a:defRPr/>
            </a:pPr>
            <a:r>
              <a:rPr lang="ar-SA" sz="2800" dirty="0" smtClean="0">
                <a:cs typeface="PT Bold Heading" pitchFamily="2" charset="-78"/>
              </a:rPr>
              <a:t>هي الوسيلة الأمثل لنقل كميات كبيرة من الطاقة مسافات كبيرة دون ضياع كمية كبيرة منها</a:t>
            </a:r>
            <a:endParaRPr lang="ar-SA" sz="2800" dirty="0">
              <a:cs typeface="PT Bold Heading" pitchFamily="2" charset="-78"/>
            </a:endParaRPr>
          </a:p>
        </p:txBody>
      </p:sp>
      <p:pic>
        <p:nvPicPr>
          <p:cNvPr id="1026" name="Picture 2" descr="how-to-save-electricity-consumption-at-home-1"/>
          <p:cNvPicPr>
            <a:picLocks noChangeAspect="1" noChangeArrowheads="1"/>
          </p:cNvPicPr>
          <p:nvPr/>
        </p:nvPicPr>
        <p:blipFill>
          <a:blip r:embed="rId3"/>
          <a:srcRect/>
          <a:stretch>
            <a:fillRect/>
          </a:stretch>
        </p:blipFill>
        <p:spPr bwMode="auto">
          <a:xfrm>
            <a:off x="2357422" y="4357694"/>
            <a:ext cx="4643470" cy="2219326"/>
          </a:xfrm>
          <a:prstGeom prst="rect">
            <a:avLst/>
          </a:prstGeom>
          <a:noFill/>
          <a:ln w="9525">
            <a:noFill/>
            <a:miter lim="800000"/>
            <a:headEnd/>
            <a:tailEnd/>
          </a:ln>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30" presetClass="entr" presetSubtype="0" fill="hold" grpId="0" nodeType="afterEffect">
                                  <p:stCondLst>
                                    <p:cond delay="0"/>
                                  </p:stCondLst>
                                  <p:iterate type="wd">
                                    <p:tmPct val="10000"/>
                                  </p:iterate>
                                  <p:childTnLst>
                                    <p:set>
                                      <p:cBhvr>
                                        <p:cTn id="23" dur="1" fill="hold">
                                          <p:stCondLst>
                                            <p:cond delay="0"/>
                                          </p:stCondLst>
                                        </p:cTn>
                                        <p:tgtEl>
                                          <p:spTgt spid="9"/>
                                        </p:tgtEl>
                                        <p:attrNameLst>
                                          <p:attrName>style.visibility</p:attrName>
                                        </p:attrNameLst>
                                      </p:cBhvr>
                                      <p:to>
                                        <p:strVal val="visible"/>
                                      </p:to>
                                    </p:set>
                                    <p:animEffect transition="in" filter="fade">
                                      <p:cBhvr>
                                        <p:cTn id="24" dur="800" decel="100000"/>
                                        <p:tgtEl>
                                          <p:spTgt spid="9"/>
                                        </p:tgtEl>
                                      </p:cBhvr>
                                    </p:animEffect>
                                    <p:anim calcmode="lin" valueType="num">
                                      <p:cBhvr>
                                        <p:cTn id="25" dur="800" decel="100000" fill="hold"/>
                                        <p:tgtEl>
                                          <p:spTgt spid="9"/>
                                        </p:tgtEl>
                                        <p:attrNameLst>
                                          <p:attrName>style.rotation</p:attrName>
                                        </p:attrNameLst>
                                      </p:cBhvr>
                                      <p:tavLst>
                                        <p:tav tm="0">
                                          <p:val>
                                            <p:fltVal val="-90"/>
                                          </p:val>
                                        </p:tav>
                                        <p:tav tm="100000">
                                          <p:val>
                                            <p:fltVal val="0"/>
                                          </p:val>
                                        </p:tav>
                                      </p:tavLst>
                                    </p:anim>
                                    <p:anim calcmode="lin" valueType="num">
                                      <p:cBhvr>
                                        <p:cTn id="26" dur="800" decel="100000" fill="hold"/>
                                        <p:tgtEl>
                                          <p:spTgt spid="9"/>
                                        </p:tgtEl>
                                        <p:attrNameLst>
                                          <p:attrName>ppt_x</p:attrName>
                                        </p:attrNameLst>
                                      </p:cBhvr>
                                      <p:tavLst>
                                        <p:tav tm="0">
                                          <p:val>
                                            <p:strVal val="#ppt_x+0.4"/>
                                          </p:val>
                                        </p:tav>
                                        <p:tav tm="100000">
                                          <p:val>
                                            <p:strVal val="#ppt_x-0.05"/>
                                          </p:val>
                                        </p:tav>
                                      </p:tavLst>
                                    </p:anim>
                                    <p:anim calcmode="lin" valueType="num">
                                      <p:cBhvr>
                                        <p:cTn id="27" dur="800" decel="100000" fill="hold"/>
                                        <p:tgtEl>
                                          <p:spTgt spid="9"/>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0" fill="hold">
                            <p:stCondLst>
                              <p:cond delay="34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3900"/>
                            </p:stCondLst>
                            <p:childTnLst>
                              <p:par>
                                <p:cTn id="35" presetID="50" presetClass="entr" presetSubtype="0" decel="100000" fill="hold" nodeType="after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p:cTn id="37" dur="1000" fill="hold"/>
                                        <p:tgtEl>
                                          <p:spTgt spid="1026"/>
                                        </p:tgtEl>
                                        <p:attrNameLst>
                                          <p:attrName>ppt_w</p:attrName>
                                        </p:attrNameLst>
                                      </p:cBhvr>
                                      <p:tavLst>
                                        <p:tav tm="0">
                                          <p:val>
                                            <p:strVal val="#ppt_w+.3"/>
                                          </p:val>
                                        </p:tav>
                                        <p:tav tm="100000">
                                          <p:val>
                                            <p:strVal val="#ppt_w"/>
                                          </p:val>
                                        </p:tav>
                                      </p:tavLst>
                                    </p:anim>
                                    <p:anim calcmode="lin" valueType="num">
                                      <p:cBhvr>
                                        <p:cTn id="38" dur="1000" fill="hold"/>
                                        <p:tgtEl>
                                          <p:spTgt spid="1026"/>
                                        </p:tgtEl>
                                        <p:attrNameLst>
                                          <p:attrName>ppt_h</p:attrName>
                                        </p:attrNameLst>
                                      </p:cBhvr>
                                      <p:tavLst>
                                        <p:tav tm="0">
                                          <p:val>
                                            <p:strVal val="#ppt_h"/>
                                          </p:val>
                                        </p:tav>
                                        <p:tav tm="100000">
                                          <p:val>
                                            <p:strVal val="#ppt_h"/>
                                          </p:val>
                                        </p:tav>
                                      </p:tavLst>
                                    </p:anim>
                                    <p:animEffect transition="in" filter="fade">
                                      <p:cBhvr>
                                        <p:cTn id="3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714348" y="428604"/>
            <a:ext cx="2786082" cy="5929354"/>
          </a:xfrm>
          <a:prstGeom prst="rect">
            <a:avLst/>
          </a:prstGeom>
          <a:noFill/>
          <a:ln w="9525">
            <a:noFill/>
            <a:miter lim="800000"/>
            <a:headEnd/>
            <a:tailEnd/>
          </a:ln>
          <a:effectLst/>
        </p:spPr>
      </p:pic>
      <p:sp>
        <p:nvSpPr>
          <p:cNvPr id="7" name="مستطيل 6"/>
          <p:cNvSpPr/>
          <p:nvPr/>
        </p:nvSpPr>
        <p:spPr>
          <a:xfrm>
            <a:off x="3786182" y="2000240"/>
            <a:ext cx="4572000" cy="3970318"/>
          </a:xfrm>
          <a:prstGeom prst="rect">
            <a:avLst/>
          </a:prstGeom>
        </p:spPr>
        <p:txBody>
          <a:bodyPr>
            <a:spAutoFit/>
          </a:bodyPr>
          <a:lstStyle/>
          <a:p>
            <a:pPr algn="justLow">
              <a:lnSpc>
                <a:spcPct val="150000"/>
              </a:lnSpc>
            </a:pPr>
            <a:r>
              <a:rPr lang="ar-SA" sz="2800" dirty="0" smtClean="0">
                <a:ln w="50800"/>
                <a:cs typeface="PT Bold Heading" pitchFamily="2" charset="-78"/>
              </a:rPr>
              <a:t>يسمى تدفق الجسيمات المشحونة التيار الكهربائي. ويسمى تدفق الشحنات الموجبة التيار الاصطلاحي. ويتوقف التدفق عندما يصبح فرق الجهد بين </a:t>
            </a:r>
            <a:r>
              <a:rPr lang="en-US" sz="2800" dirty="0" smtClean="0">
                <a:ln w="50800"/>
                <a:cs typeface="PT Bold Heading" pitchFamily="2" charset="-78"/>
              </a:rPr>
              <a:t>A </a:t>
            </a:r>
            <a:r>
              <a:rPr lang="ar-SA" sz="2800" dirty="0" smtClean="0">
                <a:ln w="50800"/>
                <a:cs typeface="PT Bold Heading" pitchFamily="2" charset="-78"/>
              </a:rPr>
              <a:t> و </a:t>
            </a:r>
            <a:r>
              <a:rPr lang="en-US" sz="2800" dirty="0" smtClean="0">
                <a:ln w="50800"/>
                <a:cs typeface="PT Bold Heading" pitchFamily="2" charset="-78"/>
              </a:rPr>
              <a:t>B </a:t>
            </a:r>
            <a:r>
              <a:rPr lang="ar-SA" sz="2800" dirty="0" smtClean="0">
                <a:ln w="50800"/>
                <a:cs typeface="PT Bold Heading" pitchFamily="2" charset="-78"/>
              </a:rPr>
              <a:t> و </a:t>
            </a:r>
            <a:r>
              <a:rPr lang="en-US" sz="2800" dirty="0" smtClean="0">
                <a:ln w="50800"/>
                <a:cs typeface="PT Bold Heading" pitchFamily="2" charset="-78"/>
              </a:rPr>
              <a:t>C </a:t>
            </a:r>
            <a:r>
              <a:rPr lang="ar-SA" sz="2800" dirty="0" smtClean="0">
                <a:ln w="50800"/>
                <a:cs typeface="PT Bold Heading" pitchFamily="2" charset="-78"/>
              </a:rPr>
              <a:t> صفراً .</a:t>
            </a:r>
            <a:endParaRPr lang="ar-SA" sz="2800" dirty="0">
              <a:cs typeface="PT Bold Heading" pitchFamily="2" charset="-78"/>
            </a:endParaRPr>
          </a:p>
        </p:txBody>
      </p:sp>
      <p:sp>
        <p:nvSpPr>
          <p:cNvPr id="8" name="مستطيل 7"/>
          <p:cNvSpPr/>
          <p:nvPr/>
        </p:nvSpPr>
        <p:spPr>
          <a:xfrm>
            <a:off x="3929058" y="928670"/>
            <a:ext cx="4148893" cy="646331"/>
          </a:xfrm>
          <a:prstGeom prst="rect">
            <a:avLst/>
          </a:prstGeom>
        </p:spPr>
        <p:txBody>
          <a:bodyPr wrap="none">
            <a:spAutoFit/>
          </a:bodyPr>
          <a:lstStyle/>
          <a:p>
            <a:r>
              <a:rPr lang="ar-SA" sz="3600" dirty="0" smtClean="0">
                <a:ln w="50800">
                  <a:noFill/>
                </a:ln>
                <a:solidFill>
                  <a:schemeClr val="tx2"/>
                </a:solidFill>
                <a:cs typeface="PT Bold Heading" pitchFamily="2" charset="-78"/>
              </a:rPr>
              <a:t>توليد التيار </a:t>
            </a:r>
            <a:r>
              <a:rPr lang="ar-SA" sz="3600" dirty="0" err="1" smtClean="0">
                <a:ln w="50800">
                  <a:noFill/>
                </a:ln>
                <a:solidFill>
                  <a:schemeClr val="tx2"/>
                </a:solidFill>
                <a:cs typeface="PT Bold Heading" pitchFamily="2" charset="-78"/>
              </a:rPr>
              <a:t>الكهربائى</a:t>
            </a:r>
            <a:r>
              <a:rPr lang="ar-SA" sz="3600" dirty="0" smtClean="0">
                <a:ln w="50800">
                  <a:noFill/>
                </a:ln>
                <a:solidFill>
                  <a:schemeClr val="tx2"/>
                </a:solidFill>
                <a:cs typeface="PT Bold Heading" pitchFamily="2" charset="-78"/>
              </a:rPr>
              <a:t> </a:t>
            </a:r>
            <a:endParaRPr lang="ar-SA" sz="3600" dirty="0">
              <a:ln w="50800">
                <a:noFill/>
              </a:ln>
              <a:solidFill>
                <a:schemeClr val="tx2"/>
              </a:solidFill>
              <a:cs typeface="PT Bold Heading" pitchFamily="2" charset="-78"/>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49" presetClass="entr" presetSubtype="0" decel="100000" fill="hold" nodeType="afterEffect">
                                  <p:stCondLst>
                                    <p:cond delay="0"/>
                                  </p:stCondLst>
                                  <p:childTnLst>
                                    <p:set>
                                      <p:cBhvr>
                                        <p:cTn id="23" dur="1" fill="hold">
                                          <p:stCondLst>
                                            <p:cond delay="0"/>
                                          </p:stCondLst>
                                        </p:cTn>
                                        <p:tgtEl>
                                          <p:spTgt spid="2050"/>
                                        </p:tgtEl>
                                        <p:attrNameLst>
                                          <p:attrName>style.visibility</p:attrName>
                                        </p:attrNameLst>
                                      </p:cBhvr>
                                      <p:to>
                                        <p:strVal val="visible"/>
                                      </p:to>
                                    </p:set>
                                    <p:anim calcmode="lin" valueType="num">
                                      <p:cBhvr>
                                        <p:cTn id="24" dur="500" fill="hold"/>
                                        <p:tgtEl>
                                          <p:spTgt spid="2050"/>
                                        </p:tgtEl>
                                        <p:attrNameLst>
                                          <p:attrName>ppt_w</p:attrName>
                                        </p:attrNameLst>
                                      </p:cBhvr>
                                      <p:tavLst>
                                        <p:tav tm="0">
                                          <p:val>
                                            <p:fltVal val="0"/>
                                          </p:val>
                                        </p:tav>
                                        <p:tav tm="100000">
                                          <p:val>
                                            <p:strVal val="#ppt_w"/>
                                          </p:val>
                                        </p:tav>
                                      </p:tavLst>
                                    </p:anim>
                                    <p:anim calcmode="lin" valueType="num">
                                      <p:cBhvr>
                                        <p:cTn id="25" dur="500" fill="hold"/>
                                        <p:tgtEl>
                                          <p:spTgt spid="2050"/>
                                        </p:tgtEl>
                                        <p:attrNameLst>
                                          <p:attrName>ppt_h</p:attrName>
                                        </p:attrNameLst>
                                      </p:cBhvr>
                                      <p:tavLst>
                                        <p:tav tm="0">
                                          <p:val>
                                            <p:fltVal val="0"/>
                                          </p:val>
                                        </p:tav>
                                        <p:tav tm="100000">
                                          <p:val>
                                            <p:strVal val="#ppt_h"/>
                                          </p:val>
                                        </p:tav>
                                      </p:tavLst>
                                    </p:anim>
                                    <p:anim calcmode="lin" valueType="num">
                                      <p:cBhvr>
                                        <p:cTn id="26" dur="500" fill="hold"/>
                                        <p:tgtEl>
                                          <p:spTgt spid="2050"/>
                                        </p:tgtEl>
                                        <p:attrNameLst>
                                          <p:attrName>style.rotation</p:attrName>
                                        </p:attrNameLst>
                                      </p:cBhvr>
                                      <p:tavLst>
                                        <p:tav tm="0">
                                          <p:val>
                                            <p:fltVal val="360"/>
                                          </p:val>
                                        </p:tav>
                                        <p:tav tm="100000">
                                          <p:val>
                                            <p:fltVal val="0"/>
                                          </p:val>
                                        </p:tav>
                                      </p:tavLst>
                                    </p:anim>
                                    <p:animEffect transition="in" filter="fade">
                                      <p:cBhvr>
                                        <p:cTn id="27" dur="500"/>
                                        <p:tgtEl>
                                          <p:spTgt spid="2050"/>
                                        </p:tgtEl>
                                      </p:cBhvr>
                                    </p:animEffect>
                                  </p:childTnLst>
                                </p:cTn>
                              </p:par>
                            </p:childTnLst>
                          </p:cTn>
                        </p:par>
                        <p:par>
                          <p:cTn id="28" fill="hold">
                            <p:stCondLst>
                              <p:cond delay="2500"/>
                            </p:stCondLst>
                            <p:childTnLst>
                              <p:par>
                                <p:cTn id="29" presetID="15" presetClass="entr" presetSubtype="0" fill="hold" grpId="0" nodeType="afterEffect">
                                  <p:stCondLst>
                                    <p:cond delay="0"/>
                                  </p:stCondLst>
                                  <p:iterate type="wd">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مستطيل 5"/>
          <p:cNvSpPr/>
          <p:nvPr/>
        </p:nvSpPr>
        <p:spPr>
          <a:xfrm>
            <a:off x="2571736" y="142852"/>
            <a:ext cx="4500594" cy="692497"/>
          </a:xfrm>
          <a:prstGeom prst="rect">
            <a:avLst/>
          </a:prstGeom>
          <a:noFill/>
        </p:spPr>
        <p:txBody>
          <a:bodyPr wrap="square" lIns="91440" tIns="45720" rIns="91440" bIns="45720">
            <a:spAutoFit/>
          </a:bodyPr>
          <a:lstStyle/>
          <a:p>
            <a:pPr algn="ctr"/>
            <a:r>
              <a:rPr kumimoji="0" lang="ar-SA" sz="3900" i="0" u="none" strike="noStrike" kern="1200" normalizeH="0" baseline="0" noProof="0" dirty="0" smtClean="0">
                <a:ln>
                  <a:solidFill>
                    <a:schemeClr val="bg1"/>
                  </a:solidFill>
                </a:ln>
                <a:solidFill>
                  <a:schemeClr val="accent4">
                    <a:lumMod val="75000"/>
                  </a:schemeClr>
                </a:solidFill>
                <a:uLnTx/>
                <a:uFillTx/>
                <a:latin typeface="+mj-lt"/>
                <a:ea typeface="+mj-ea"/>
                <a:cs typeface="PT Bold Heading" pitchFamily="2" charset="-78"/>
              </a:rPr>
              <a:t>التيــار الاصطلاحــي</a:t>
            </a:r>
            <a:endParaRPr lang="ar-SA" sz="3900" dirty="0">
              <a:ln>
                <a:solidFill>
                  <a:schemeClr val="bg1"/>
                </a:solidFill>
              </a:ln>
              <a:solidFill>
                <a:schemeClr val="accent4">
                  <a:lumMod val="75000"/>
                </a:schemeClr>
              </a:solidFill>
              <a:cs typeface="PT Bold Heading" pitchFamily="2" charset="-78"/>
            </a:endParaRPr>
          </a:p>
        </p:txBody>
      </p:sp>
      <p:grpSp>
        <p:nvGrpSpPr>
          <p:cNvPr id="4" name="مجموعة 20"/>
          <p:cNvGrpSpPr/>
          <p:nvPr/>
        </p:nvGrpSpPr>
        <p:grpSpPr>
          <a:xfrm>
            <a:off x="0" y="2571744"/>
            <a:ext cx="9180512" cy="1584176"/>
            <a:chOff x="0" y="2924944"/>
            <a:chExt cx="9180512" cy="1584176"/>
          </a:xfrm>
        </p:grpSpPr>
        <p:sp>
          <p:nvSpPr>
            <p:cNvPr id="3" name="عنوان 1"/>
            <p:cNvSpPr txBox="1">
              <a:spLocks/>
            </p:cNvSpPr>
            <p:nvPr/>
          </p:nvSpPr>
          <p:spPr>
            <a:xfrm>
              <a:off x="0" y="3356992"/>
              <a:ext cx="755576" cy="72008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3600" b="1" dirty="0" smtClean="0">
                  <a:solidFill>
                    <a:schemeClr val="tx2"/>
                  </a:solidFill>
                  <a:latin typeface="+mj-lt"/>
                  <a:ea typeface="+mj-ea"/>
                  <a:cs typeface="+mj-cs"/>
                </a:rPr>
                <a:t>(-)</a:t>
              </a:r>
              <a:endParaRPr kumimoji="0" lang="ar-SA" sz="3600" b="1" i="0" u="none" strike="noStrike" kern="1200" cap="none" spc="0" normalizeH="0" baseline="0" noProof="0" dirty="0">
                <a:ln>
                  <a:noFill/>
                </a:ln>
                <a:solidFill>
                  <a:schemeClr val="tx2"/>
                </a:solidFill>
                <a:effectLst/>
                <a:uLnTx/>
                <a:uFillTx/>
                <a:latin typeface="+mj-lt"/>
                <a:ea typeface="+mj-ea"/>
                <a:cs typeface="+mj-cs"/>
              </a:endParaRPr>
            </a:p>
          </p:txBody>
        </p:sp>
        <p:cxnSp>
          <p:nvCxnSpPr>
            <p:cNvPr id="10" name="رابط مستقيم 9"/>
            <p:cNvCxnSpPr/>
            <p:nvPr/>
          </p:nvCxnSpPr>
          <p:spPr>
            <a:xfrm>
              <a:off x="1115616" y="2924944"/>
              <a:ext cx="6840760"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a:off x="1115616" y="4509120"/>
              <a:ext cx="6840760"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عنوان 1"/>
            <p:cNvSpPr txBox="1">
              <a:spLocks/>
            </p:cNvSpPr>
            <p:nvPr/>
          </p:nvSpPr>
          <p:spPr>
            <a:xfrm>
              <a:off x="8244408" y="3356992"/>
              <a:ext cx="936104" cy="72008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3600" b="1" dirty="0" smtClean="0">
                  <a:solidFill>
                    <a:schemeClr val="tx2"/>
                  </a:solidFill>
                  <a:latin typeface="+mj-lt"/>
                  <a:ea typeface="+mj-ea"/>
                  <a:cs typeface="+mj-cs"/>
                </a:rPr>
                <a:t>(+)</a:t>
              </a:r>
              <a:endParaRPr kumimoji="0" lang="ar-SA" sz="3600" b="1" i="0" u="none" strike="noStrike" kern="1200" cap="none" spc="0" normalizeH="0" baseline="0" noProof="0" dirty="0">
                <a:ln>
                  <a:noFill/>
                </a:ln>
                <a:solidFill>
                  <a:schemeClr val="tx2"/>
                </a:solidFill>
                <a:effectLst/>
                <a:uLnTx/>
                <a:uFillTx/>
                <a:latin typeface="+mj-lt"/>
                <a:ea typeface="+mj-ea"/>
                <a:cs typeface="+mj-cs"/>
              </a:endParaRPr>
            </a:p>
          </p:txBody>
        </p:sp>
        <p:sp>
          <p:nvSpPr>
            <p:cNvPr id="13" name="عنوان 1"/>
            <p:cNvSpPr txBox="1">
              <a:spLocks/>
            </p:cNvSpPr>
            <p:nvPr/>
          </p:nvSpPr>
          <p:spPr>
            <a:xfrm>
              <a:off x="1115616" y="3356992"/>
              <a:ext cx="3168352" cy="72008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3600" b="1" dirty="0" smtClean="0">
                  <a:solidFill>
                    <a:schemeClr val="tx2"/>
                  </a:solidFill>
                  <a:latin typeface="+mj-lt"/>
                  <a:ea typeface="+mj-ea"/>
                  <a:cs typeface="+mj-cs"/>
                </a:rPr>
                <a:t>- - - - - - - -</a:t>
              </a:r>
              <a:endParaRPr kumimoji="0" lang="ar-SA" sz="3600" b="1" i="0" u="none" strike="noStrike" kern="1200" cap="none" spc="0" normalizeH="0" baseline="0" noProof="0" dirty="0">
                <a:ln>
                  <a:noFill/>
                </a:ln>
                <a:solidFill>
                  <a:schemeClr val="tx2"/>
                </a:solidFill>
                <a:effectLst/>
                <a:uLnTx/>
                <a:uFillTx/>
                <a:latin typeface="+mj-lt"/>
                <a:ea typeface="+mj-ea"/>
                <a:cs typeface="+mj-cs"/>
              </a:endParaRPr>
            </a:p>
          </p:txBody>
        </p:sp>
        <p:sp>
          <p:nvSpPr>
            <p:cNvPr id="14" name="عنوان 1"/>
            <p:cNvSpPr txBox="1">
              <a:spLocks/>
            </p:cNvSpPr>
            <p:nvPr/>
          </p:nvSpPr>
          <p:spPr>
            <a:xfrm>
              <a:off x="4427984" y="3356992"/>
              <a:ext cx="3528392" cy="72008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3600" b="1" dirty="0" smtClean="0">
                  <a:solidFill>
                    <a:schemeClr val="tx2"/>
                  </a:solidFill>
                  <a:latin typeface="+mj-lt"/>
                  <a:ea typeface="+mj-ea"/>
                  <a:cs typeface="+mj-cs"/>
                </a:rPr>
                <a:t>+ + + + + + +</a:t>
              </a:r>
              <a:endParaRPr kumimoji="0" lang="ar-SA" sz="3600" b="1" i="0" u="none" strike="noStrike" kern="1200" cap="none" spc="0" normalizeH="0" baseline="0" noProof="0" dirty="0">
                <a:ln>
                  <a:noFill/>
                </a:ln>
                <a:solidFill>
                  <a:schemeClr val="tx2"/>
                </a:solidFill>
                <a:effectLst/>
                <a:uLnTx/>
                <a:uFillTx/>
                <a:latin typeface="+mj-lt"/>
                <a:ea typeface="+mj-ea"/>
                <a:cs typeface="+mj-cs"/>
              </a:endParaRPr>
            </a:p>
          </p:txBody>
        </p:sp>
      </p:grpSp>
      <p:grpSp>
        <p:nvGrpSpPr>
          <p:cNvPr id="5" name="مجموعة 21"/>
          <p:cNvGrpSpPr/>
          <p:nvPr/>
        </p:nvGrpSpPr>
        <p:grpSpPr>
          <a:xfrm>
            <a:off x="1115616" y="1071546"/>
            <a:ext cx="2952328" cy="864096"/>
            <a:chOff x="1115616" y="1340768"/>
            <a:chExt cx="2952328" cy="864096"/>
          </a:xfrm>
        </p:grpSpPr>
        <p:cxnSp>
          <p:nvCxnSpPr>
            <p:cNvPr id="16" name="رابط كسهم مستقيم 15"/>
            <p:cNvCxnSpPr/>
            <p:nvPr/>
          </p:nvCxnSpPr>
          <p:spPr>
            <a:xfrm>
              <a:off x="1115616" y="2204864"/>
              <a:ext cx="2952328" cy="0"/>
            </a:xfrm>
            <a:prstGeom prst="straightConnector1">
              <a:avLst/>
            </a:prstGeom>
            <a:ln w="1016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عنوان 1"/>
            <p:cNvSpPr txBox="1">
              <a:spLocks/>
            </p:cNvSpPr>
            <p:nvPr/>
          </p:nvSpPr>
          <p:spPr>
            <a:xfrm>
              <a:off x="1115616" y="1340768"/>
              <a:ext cx="2952328" cy="72008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300" dirty="0" smtClean="0">
                  <a:latin typeface="+mj-lt"/>
                  <a:ea typeface="+mj-ea"/>
                  <a:cs typeface="PT Bold Heading" pitchFamily="2" charset="-78"/>
                </a:rPr>
                <a:t>التيار الفعلي</a:t>
              </a:r>
              <a:endParaRPr kumimoji="0" lang="ar-SA" sz="2300" i="0" u="none" strike="noStrike" kern="1200" cap="none" spc="0" normalizeH="0" baseline="0" noProof="0" dirty="0">
                <a:ln>
                  <a:noFill/>
                </a:ln>
                <a:effectLst/>
                <a:uLnTx/>
                <a:uFillTx/>
                <a:latin typeface="+mj-lt"/>
                <a:ea typeface="+mj-ea"/>
                <a:cs typeface="PT Bold Heading" pitchFamily="2" charset="-78"/>
              </a:endParaRPr>
            </a:p>
          </p:txBody>
        </p:sp>
      </p:grpSp>
      <p:grpSp>
        <p:nvGrpSpPr>
          <p:cNvPr id="7" name="مجموعة 22"/>
          <p:cNvGrpSpPr/>
          <p:nvPr/>
        </p:nvGrpSpPr>
        <p:grpSpPr>
          <a:xfrm>
            <a:off x="4932040" y="1071546"/>
            <a:ext cx="3024336" cy="864096"/>
            <a:chOff x="4932040" y="1340768"/>
            <a:chExt cx="3024336" cy="864096"/>
          </a:xfrm>
        </p:grpSpPr>
        <p:cxnSp>
          <p:nvCxnSpPr>
            <p:cNvPr id="18" name="رابط كسهم مستقيم 17"/>
            <p:cNvCxnSpPr/>
            <p:nvPr/>
          </p:nvCxnSpPr>
          <p:spPr>
            <a:xfrm flipH="1">
              <a:off x="4932040" y="2204864"/>
              <a:ext cx="3024336" cy="0"/>
            </a:xfrm>
            <a:prstGeom prst="straightConnector1">
              <a:avLst/>
            </a:prstGeom>
            <a:ln w="1016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عنوان 1"/>
            <p:cNvSpPr txBox="1">
              <a:spLocks/>
            </p:cNvSpPr>
            <p:nvPr/>
          </p:nvSpPr>
          <p:spPr>
            <a:xfrm>
              <a:off x="5004048" y="1340768"/>
              <a:ext cx="2952328" cy="72008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300" dirty="0" smtClean="0">
                  <a:latin typeface="+mj-lt"/>
                  <a:ea typeface="+mj-ea"/>
                  <a:cs typeface="PT Bold Heading" pitchFamily="2" charset="-78"/>
                </a:rPr>
                <a:t>التيار الاصطلاحي</a:t>
              </a:r>
              <a:endParaRPr kumimoji="0" lang="ar-SA" sz="2300" i="0" u="none" strike="noStrike" kern="1200" cap="none" spc="0" normalizeH="0" baseline="0" noProof="0" dirty="0">
                <a:ln>
                  <a:noFill/>
                </a:ln>
                <a:effectLst/>
                <a:uLnTx/>
                <a:uFillTx/>
                <a:latin typeface="+mj-lt"/>
                <a:ea typeface="+mj-ea"/>
                <a:cs typeface="PT Bold Heading" pitchFamily="2" charset="-78"/>
              </a:endParaRPr>
            </a:p>
          </p:txBody>
        </p:sp>
      </p:grpSp>
      <p:pic>
        <p:nvPicPr>
          <p:cNvPr id="21506" name="Picture 2" descr="http://zamilpro.com/www/wp-content/uploads/2015/01/image013.jpg"/>
          <p:cNvPicPr>
            <a:picLocks noChangeAspect="1" noChangeArrowheads="1"/>
          </p:cNvPicPr>
          <p:nvPr/>
        </p:nvPicPr>
        <p:blipFill>
          <a:blip r:embed="rId3"/>
          <a:srcRect/>
          <a:stretch>
            <a:fillRect/>
          </a:stretch>
        </p:blipFill>
        <p:spPr bwMode="auto">
          <a:xfrm>
            <a:off x="214282" y="4500570"/>
            <a:ext cx="4210827" cy="2214554"/>
          </a:xfrm>
          <a:prstGeom prst="rect">
            <a:avLst/>
          </a:prstGeom>
          <a:noFill/>
        </p:spPr>
      </p:pic>
      <p:sp>
        <p:nvSpPr>
          <p:cNvPr id="21" name="مستطيل 20"/>
          <p:cNvSpPr/>
          <p:nvPr/>
        </p:nvSpPr>
        <p:spPr>
          <a:xfrm>
            <a:off x="4643438" y="5143512"/>
            <a:ext cx="4143372" cy="954107"/>
          </a:xfrm>
          <a:prstGeom prst="rect">
            <a:avLst/>
          </a:prstGeom>
        </p:spPr>
        <p:txBody>
          <a:bodyPr wrap="square">
            <a:spAutoFit/>
          </a:bodyPr>
          <a:lstStyle/>
          <a:p>
            <a:pPr lvl="0" algn="justLow">
              <a:spcBef>
                <a:spcPct val="0"/>
              </a:spcBef>
              <a:defRPr/>
            </a:pPr>
            <a:r>
              <a:rPr lang="ar-SA" sz="2800" dirty="0" smtClean="0">
                <a:cs typeface="PT Bold Heading" pitchFamily="2" charset="-78"/>
              </a:rPr>
              <a:t>التيار الاصطلاحي هو الاتجاه المعتمد في الدوائر الكهربائية</a:t>
            </a:r>
            <a:endParaRPr lang="ar-SA" sz="2800" dirty="0">
              <a:cs typeface="PT Bold Heading"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1000"/>
                                        <p:tgtEl>
                                          <p:spTgt spid="5"/>
                                        </p:tgtEl>
                                      </p:cBhvr>
                                    </p:animEffect>
                                  </p:childTnLst>
                                </p:cTn>
                              </p:par>
                            </p:childTnLst>
                          </p:cTn>
                        </p:par>
                        <p:par>
                          <p:cTn id="29" fill="hold">
                            <p:stCondLst>
                              <p:cond delay="3000"/>
                            </p:stCondLst>
                            <p:childTnLst>
                              <p:par>
                                <p:cTn id="30" presetID="22" presetClass="entr" presetSubtype="2"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1000"/>
                                        <p:tgtEl>
                                          <p:spTgt spid="7"/>
                                        </p:tgtEl>
                                      </p:cBhvr>
                                    </p:animEffect>
                                  </p:childTnLst>
                                </p:cTn>
                              </p:par>
                            </p:childTnLst>
                          </p:cTn>
                        </p:par>
                        <p:par>
                          <p:cTn id="33" fill="hold">
                            <p:stCondLst>
                              <p:cond delay="4000"/>
                            </p:stCondLst>
                            <p:childTnLst>
                              <p:par>
                                <p:cTn id="34" presetID="55" presetClass="entr" presetSubtype="0" fill="hold" grpId="0" nodeType="afterEffect">
                                  <p:stCondLst>
                                    <p:cond delay="0"/>
                                  </p:stCondLst>
                                  <p:iterate type="wd">
                                    <p:tmPct val="10000"/>
                                  </p:iterate>
                                  <p:childTnLst>
                                    <p:set>
                                      <p:cBhvr>
                                        <p:cTn id="35" dur="1" fill="hold">
                                          <p:stCondLst>
                                            <p:cond delay="0"/>
                                          </p:stCondLst>
                                        </p:cTn>
                                        <p:tgtEl>
                                          <p:spTgt spid="21"/>
                                        </p:tgtEl>
                                        <p:attrNameLst>
                                          <p:attrName>style.visibility</p:attrName>
                                        </p:attrNameLst>
                                      </p:cBhvr>
                                      <p:to>
                                        <p:strVal val="visible"/>
                                      </p:to>
                                    </p:set>
                                    <p:anim calcmode="lin" valueType="num">
                                      <p:cBhvr>
                                        <p:cTn id="36" dur="1000" fill="hold"/>
                                        <p:tgtEl>
                                          <p:spTgt spid="21"/>
                                        </p:tgtEl>
                                        <p:attrNameLst>
                                          <p:attrName>ppt_w</p:attrName>
                                        </p:attrNameLst>
                                      </p:cBhvr>
                                      <p:tavLst>
                                        <p:tav tm="0">
                                          <p:val>
                                            <p:strVal val="#ppt_w*0.70"/>
                                          </p:val>
                                        </p:tav>
                                        <p:tav tm="100000">
                                          <p:val>
                                            <p:strVal val="#ppt_w"/>
                                          </p:val>
                                        </p:tav>
                                      </p:tavLst>
                                    </p:anim>
                                    <p:anim calcmode="lin" valueType="num">
                                      <p:cBhvr>
                                        <p:cTn id="37" dur="1000" fill="hold"/>
                                        <p:tgtEl>
                                          <p:spTgt spid="21"/>
                                        </p:tgtEl>
                                        <p:attrNameLst>
                                          <p:attrName>ppt_h</p:attrName>
                                        </p:attrNameLst>
                                      </p:cBhvr>
                                      <p:tavLst>
                                        <p:tav tm="0">
                                          <p:val>
                                            <p:strVal val="#ppt_h"/>
                                          </p:val>
                                        </p:tav>
                                        <p:tav tm="100000">
                                          <p:val>
                                            <p:strVal val="#ppt_h"/>
                                          </p:val>
                                        </p:tav>
                                      </p:tavLst>
                                    </p:anim>
                                    <p:animEffect transition="in" filter="fade">
                                      <p:cBhvr>
                                        <p:cTn id="38" dur="1000"/>
                                        <p:tgtEl>
                                          <p:spTgt spid="21"/>
                                        </p:tgtEl>
                                      </p:cBhvr>
                                    </p:animEffect>
                                  </p:childTnLst>
                                </p:cTn>
                              </p:par>
                              <p:par>
                                <p:cTn id="39" presetID="55" presetClass="entr" presetSubtype="0" fill="hold" nodeType="withEffect">
                                  <p:stCondLst>
                                    <p:cond delay="0"/>
                                  </p:stCondLst>
                                  <p:childTnLst>
                                    <p:set>
                                      <p:cBhvr>
                                        <p:cTn id="40" dur="1" fill="hold">
                                          <p:stCondLst>
                                            <p:cond delay="0"/>
                                          </p:stCondLst>
                                        </p:cTn>
                                        <p:tgtEl>
                                          <p:spTgt spid="21506"/>
                                        </p:tgtEl>
                                        <p:attrNameLst>
                                          <p:attrName>style.visibility</p:attrName>
                                        </p:attrNameLst>
                                      </p:cBhvr>
                                      <p:to>
                                        <p:strVal val="visible"/>
                                      </p:to>
                                    </p:set>
                                    <p:anim calcmode="lin" valueType="num">
                                      <p:cBhvr>
                                        <p:cTn id="41" dur="1000" fill="hold"/>
                                        <p:tgtEl>
                                          <p:spTgt spid="21506"/>
                                        </p:tgtEl>
                                        <p:attrNameLst>
                                          <p:attrName>ppt_w</p:attrName>
                                        </p:attrNameLst>
                                      </p:cBhvr>
                                      <p:tavLst>
                                        <p:tav tm="0">
                                          <p:val>
                                            <p:strVal val="#ppt_w*0.70"/>
                                          </p:val>
                                        </p:tav>
                                        <p:tav tm="100000">
                                          <p:val>
                                            <p:strVal val="#ppt_w"/>
                                          </p:val>
                                        </p:tav>
                                      </p:tavLst>
                                    </p:anim>
                                    <p:anim calcmode="lin" valueType="num">
                                      <p:cBhvr>
                                        <p:cTn id="42" dur="1000" fill="hold"/>
                                        <p:tgtEl>
                                          <p:spTgt spid="21506"/>
                                        </p:tgtEl>
                                        <p:attrNameLst>
                                          <p:attrName>ppt_h</p:attrName>
                                        </p:attrNameLst>
                                      </p:cBhvr>
                                      <p:tavLst>
                                        <p:tav tm="0">
                                          <p:val>
                                            <p:strVal val="#ppt_h"/>
                                          </p:val>
                                        </p:tav>
                                        <p:tav tm="100000">
                                          <p:val>
                                            <p:strVal val="#ppt_h"/>
                                          </p:val>
                                        </p:tav>
                                      </p:tavLst>
                                    </p:anim>
                                    <p:animEffect transition="in" filter="fade">
                                      <p:cBhvr>
                                        <p:cTn id="43" dur="1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التيار الحقيقي والتيار الاصطلاحي.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53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4000" r="-34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0" y="928670"/>
            <a:ext cx="9144000" cy="715516"/>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المضخة</a:t>
            </a:r>
            <a:r>
              <a:rPr kumimoji="0" lang="ar-SA" sz="2400" i="0" u="none" strike="noStrike" kern="1200" cap="none" spc="0" normalizeH="0" noProof="0" dirty="0" smtClean="0">
                <a:ln>
                  <a:noFill/>
                </a:ln>
                <a:effectLst/>
                <a:uLnTx/>
                <a:uFillTx/>
                <a:latin typeface="+mj-lt"/>
                <a:ea typeface="+mj-ea"/>
                <a:cs typeface="PT Bold Heading" pitchFamily="2" charset="-78"/>
              </a:rPr>
              <a:t> (مصدر الجهد) تعمل على زيادة طاقة الوضع الكهربائي للشحنات</a:t>
            </a:r>
            <a:endParaRPr kumimoji="0" lang="ar-SA" sz="2400" i="0" u="none" strike="noStrike" kern="1200" cap="none" spc="0" normalizeH="0" baseline="0" noProof="0" dirty="0">
              <a:ln>
                <a:noFill/>
              </a:ln>
              <a:effectLst/>
              <a:uLnTx/>
              <a:uFillTx/>
              <a:latin typeface="+mj-lt"/>
              <a:ea typeface="+mj-ea"/>
              <a:cs typeface="PT Bold Heading" pitchFamily="2" charset="-78"/>
            </a:endParaRPr>
          </a:p>
        </p:txBody>
      </p:sp>
      <p:sp>
        <p:nvSpPr>
          <p:cNvPr id="8" name="عنوان 1"/>
          <p:cNvSpPr txBox="1">
            <a:spLocks/>
          </p:cNvSpPr>
          <p:nvPr/>
        </p:nvSpPr>
        <p:spPr>
          <a:xfrm>
            <a:off x="0" y="1571612"/>
            <a:ext cx="9144000" cy="715516"/>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وتحتاج</a:t>
            </a:r>
            <a:r>
              <a:rPr kumimoji="0" lang="ar-SA" sz="2400" i="0" u="none" strike="noStrike" kern="1200" cap="none" spc="0" normalizeH="0" noProof="0" dirty="0" smtClean="0">
                <a:ln>
                  <a:noFill/>
                </a:ln>
                <a:effectLst/>
                <a:uLnTx/>
                <a:uFillTx/>
                <a:latin typeface="+mj-lt"/>
                <a:ea typeface="+mj-ea"/>
                <a:cs typeface="PT Bold Heading" pitchFamily="2" charset="-78"/>
              </a:rPr>
              <a:t> إلى مصدر </a:t>
            </a:r>
            <a:r>
              <a:rPr lang="ar-SA" sz="2400" noProof="0" dirty="0" smtClean="0">
                <a:latin typeface="+mj-lt"/>
                <a:ea typeface="+mj-ea"/>
                <a:cs typeface="PT Bold Heading" pitchFamily="2" charset="-78"/>
              </a:rPr>
              <a:t>طاقة خارجة حتى تعمل . </a:t>
            </a:r>
            <a:r>
              <a:rPr lang="ar-SA" sz="2400" noProof="0" dirty="0" smtClean="0">
                <a:solidFill>
                  <a:schemeClr val="accent4">
                    <a:lumMod val="75000"/>
                  </a:schemeClr>
                </a:solidFill>
                <a:latin typeface="+mj-lt"/>
                <a:ea typeface="+mj-ea"/>
                <a:cs typeface="PT Bold Heading" pitchFamily="2" charset="-78"/>
              </a:rPr>
              <a:t>مثل :</a:t>
            </a:r>
            <a:endParaRPr kumimoji="0" lang="ar-SA" sz="2400" i="0" u="none" strike="noStrike" kern="1200" cap="none" spc="0" normalizeH="0" baseline="0" noProof="0" dirty="0">
              <a:ln>
                <a:noFill/>
              </a:ln>
              <a:solidFill>
                <a:schemeClr val="accent4">
                  <a:lumMod val="75000"/>
                </a:schemeClr>
              </a:solidFill>
              <a:effectLst/>
              <a:uLnTx/>
              <a:uFillTx/>
              <a:latin typeface="+mj-lt"/>
              <a:ea typeface="+mj-ea"/>
              <a:cs typeface="PT Bold Heading" pitchFamily="2" charset="-78"/>
            </a:endParaRPr>
          </a:p>
        </p:txBody>
      </p:sp>
      <p:sp>
        <p:nvSpPr>
          <p:cNvPr id="9" name="عنوان 1"/>
          <p:cNvSpPr txBox="1">
            <a:spLocks/>
          </p:cNvSpPr>
          <p:nvPr/>
        </p:nvSpPr>
        <p:spPr>
          <a:xfrm>
            <a:off x="2143140" y="2428868"/>
            <a:ext cx="7358082"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chemeClr val="accent3">
                    <a:lumMod val="50000"/>
                  </a:schemeClr>
                </a:solidFill>
                <a:effectLst/>
                <a:uLnTx/>
                <a:uFillTx/>
                <a:latin typeface="+mj-lt"/>
                <a:ea typeface="+mj-ea"/>
                <a:cs typeface="PT Bold Heading" pitchFamily="2" charset="-78"/>
              </a:rPr>
              <a:t>(1) الخلية </a:t>
            </a:r>
            <a:r>
              <a:rPr kumimoji="0" lang="ar-SA" sz="2400" i="0" u="none" strike="noStrike" kern="1200" cap="none" spc="0" normalizeH="0" baseline="0" noProof="0" dirty="0" err="1" smtClean="0">
                <a:ln>
                  <a:noFill/>
                </a:ln>
                <a:solidFill>
                  <a:schemeClr val="accent3">
                    <a:lumMod val="50000"/>
                  </a:schemeClr>
                </a:solidFill>
                <a:effectLst/>
                <a:uLnTx/>
                <a:uFillTx/>
                <a:latin typeface="+mj-lt"/>
                <a:ea typeface="+mj-ea"/>
                <a:cs typeface="PT Bold Heading" pitchFamily="2" charset="-78"/>
              </a:rPr>
              <a:t>الفولتية</a:t>
            </a:r>
            <a:r>
              <a:rPr kumimoji="0" lang="ar-SA" sz="2400" i="0" u="none" strike="noStrike" kern="1200" cap="none" spc="0" normalizeH="0" noProof="0" dirty="0" smtClean="0">
                <a:ln>
                  <a:noFill/>
                </a:ln>
                <a:solidFill>
                  <a:schemeClr val="accent3">
                    <a:lumMod val="50000"/>
                  </a:schemeClr>
                </a:solidFill>
                <a:effectLst/>
                <a:uLnTx/>
                <a:uFillTx/>
                <a:latin typeface="+mj-lt"/>
                <a:ea typeface="+mj-ea"/>
                <a:cs typeface="PT Bold Heading" pitchFamily="2" charset="-78"/>
              </a:rPr>
              <a:t> أو الخلية الجافة (البطارية الجافة) :</a:t>
            </a: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noProof="0" dirty="0" smtClean="0">
                <a:ln>
                  <a:noFill/>
                </a:ln>
                <a:effectLst/>
                <a:uLnTx/>
                <a:uFillTx/>
                <a:latin typeface="+mj-lt"/>
                <a:ea typeface="+mj-ea"/>
                <a:cs typeface="PT Bold Heading" pitchFamily="2" charset="-78"/>
              </a:rPr>
              <a:t>تحويل الطاقة </a:t>
            </a:r>
            <a:r>
              <a:rPr kumimoji="0" lang="ar-SA" sz="2400" i="0" u="none" strike="noStrike" kern="1200" cap="none" spc="0" normalizeH="0" noProof="0" dirty="0" smtClean="0">
                <a:ln>
                  <a:noFill/>
                </a:ln>
                <a:solidFill>
                  <a:srgbClr val="C00000"/>
                </a:solidFill>
                <a:effectLst/>
                <a:uLnTx/>
                <a:uFillTx/>
                <a:latin typeface="+mj-lt"/>
                <a:ea typeface="+mj-ea"/>
                <a:cs typeface="PT Bold Heading" pitchFamily="2" charset="-78"/>
              </a:rPr>
              <a:t>الكيميائية</a:t>
            </a:r>
            <a:r>
              <a:rPr kumimoji="0" lang="ar-SA" sz="2400" i="0" u="none" strike="noStrike" kern="1200" cap="none" spc="0" normalizeH="0" noProof="0" dirty="0" smtClean="0">
                <a:ln>
                  <a:noFill/>
                </a:ln>
                <a:effectLst/>
                <a:uLnTx/>
                <a:uFillTx/>
                <a:latin typeface="+mj-lt"/>
                <a:ea typeface="+mj-ea"/>
                <a:cs typeface="PT Bold Heading" pitchFamily="2" charset="-78"/>
              </a:rPr>
              <a:t> إلى طاقة </a:t>
            </a:r>
            <a:r>
              <a:rPr kumimoji="0" lang="ar-SA" sz="2400" i="0" u="none" strike="noStrike" kern="1200" cap="none" spc="0" normalizeH="0" noProof="0" dirty="0" smtClean="0">
                <a:ln>
                  <a:noFill/>
                </a:ln>
                <a:solidFill>
                  <a:schemeClr val="tx2">
                    <a:lumMod val="60000"/>
                    <a:lumOff val="40000"/>
                  </a:schemeClr>
                </a:solidFill>
                <a:effectLst/>
                <a:uLnTx/>
                <a:uFillTx/>
                <a:latin typeface="+mj-lt"/>
                <a:ea typeface="+mj-ea"/>
                <a:cs typeface="PT Bold Heading" pitchFamily="2" charset="-78"/>
              </a:rPr>
              <a:t>كهربائية</a:t>
            </a:r>
            <a:endParaRPr kumimoji="0" lang="ar-SA" sz="2400" i="0" u="none" strike="noStrike" kern="1200" cap="none" spc="0" normalizeH="0" baseline="0" noProof="0" dirty="0">
              <a:ln>
                <a:noFill/>
              </a:ln>
              <a:solidFill>
                <a:schemeClr val="tx2">
                  <a:lumMod val="60000"/>
                  <a:lumOff val="40000"/>
                </a:schemeClr>
              </a:solidFill>
              <a:effectLst/>
              <a:uLnTx/>
              <a:uFillTx/>
              <a:latin typeface="+mj-lt"/>
              <a:ea typeface="+mj-ea"/>
              <a:cs typeface="PT Bold Heading" pitchFamily="2" charset="-78"/>
            </a:endParaRPr>
          </a:p>
        </p:txBody>
      </p:sp>
      <p:sp>
        <p:nvSpPr>
          <p:cNvPr id="7" name="عنوان 1"/>
          <p:cNvSpPr txBox="1">
            <a:spLocks/>
          </p:cNvSpPr>
          <p:nvPr/>
        </p:nvSpPr>
        <p:spPr>
          <a:xfrm>
            <a:off x="71406" y="4071942"/>
            <a:ext cx="8000992"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chemeClr val="accent3">
                    <a:lumMod val="50000"/>
                  </a:schemeClr>
                </a:solidFill>
                <a:effectLst/>
                <a:uLnTx/>
                <a:uFillTx/>
                <a:latin typeface="+mj-lt"/>
                <a:ea typeface="+mj-ea"/>
                <a:cs typeface="PT Bold Heading" pitchFamily="2" charset="-78"/>
              </a:rPr>
              <a:t>(2) الخلية</a:t>
            </a:r>
            <a:r>
              <a:rPr kumimoji="0" lang="ar-SA" sz="2400" i="0" u="none" strike="noStrike" kern="1200" cap="none" spc="0" normalizeH="0" noProof="0" dirty="0" smtClean="0">
                <a:ln>
                  <a:noFill/>
                </a:ln>
                <a:solidFill>
                  <a:schemeClr val="accent3">
                    <a:lumMod val="50000"/>
                  </a:schemeClr>
                </a:solidFill>
                <a:effectLst/>
                <a:uLnTx/>
                <a:uFillTx/>
                <a:latin typeface="+mj-lt"/>
                <a:ea typeface="+mj-ea"/>
                <a:cs typeface="PT Bold Heading" pitchFamily="2" charset="-78"/>
              </a:rPr>
              <a:t> </a:t>
            </a:r>
            <a:r>
              <a:rPr kumimoji="0" lang="ar-SA" sz="2400" i="0" u="none" strike="noStrike" kern="1200" cap="none" spc="0" normalizeH="0" noProof="0" dirty="0" err="1" smtClean="0">
                <a:ln>
                  <a:noFill/>
                </a:ln>
                <a:solidFill>
                  <a:schemeClr val="accent3">
                    <a:lumMod val="50000"/>
                  </a:schemeClr>
                </a:solidFill>
                <a:effectLst/>
                <a:uLnTx/>
                <a:uFillTx/>
                <a:latin typeface="+mj-lt"/>
                <a:ea typeface="+mj-ea"/>
                <a:cs typeface="PT Bold Heading" pitchFamily="2" charset="-78"/>
              </a:rPr>
              <a:t>الفولتية</a:t>
            </a:r>
            <a:r>
              <a:rPr kumimoji="0" lang="ar-SA" sz="2400" i="0" u="none" strike="noStrike" kern="1200" cap="none" spc="0" normalizeH="0" noProof="0" dirty="0" smtClean="0">
                <a:ln>
                  <a:noFill/>
                </a:ln>
                <a:solidFill>
                  <a:schemeClr val="accent3">
                    <a:lumMod val="50000"/>
                  </a:schemeClr>
                </a:solidFill>
                <a:effectLst/>
                <a:uLnTx/>
                <a:uFillTx/>
                <a:latin typeface="+mj-lt"/>
                <a:ea typeface="+mj-ea"/>
                <a:cs typeface="PT Bold Heading" pitchFamily="2" charset="-78"/>
              </a:rPr>
              <a:t> الضوئية </a:t>
            </a:r>
            <a:r>
              <a:rPr lang="ar-SA" sz="2400" dirty="0" smtClean="0">
                <a:solidFill>
                  <a:schemeClr val="accent3">
                    <a:lumMod val="50000"/>
                  </a:schemeClr>
                </a:solidFill>
                <a:latin typeface="+mj-lt"/>
                <a:ea typeface="+mj-ea"/>
                <a:cs typeface="PT Bold Heading" pitchFamily="2" charset="-78"/>
              </a:rPr>
              <a:t>(الخلية الشمسية) :</a:t>
            </a: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تحويل</a:t>
            </a:r>
            <a:r>
              <a:rPr kumimoji="0" lang="ar-SA" sz="2400" i="0" u="none" strike="noStrike" kern="1200" cap="none" spc="0" normalizeH="0" noProof="0" dirty="0" smtClean="0">
                <a:ln>
                  <a:noFill/>
                </a:ln>
                <a:effectLst/>
                <a:uLnTx/>
                <a:uFillTx/>
                <a:latin typeface="+mj-lt"/>
                <a:ea typeface="+mj-ea"/>
                <a:cs typeface="PT Bold Heading" pitchFamily="2" charset="-78"/>
              </a:rPr>
              <a:t> الطاقة </a:t>
            </a:r>
            <a:r>
              <a:rPr kumimoji="0" lang="ar-SA" sz="2400" i="0" u="none" strike="noStrike" kern="1200" cap="none" spc="0" normalizeH="0" noProof="0" dirty="0" smtClean="0">
                <a:ln>
                  <a:noFill/>
                </a:ln>
                <a:solidFill>
                  <a:srgbClr val="C00000"/>
                </a:solidFill>
                <a:effectLst/>
                <a:uLnTx/>
                <a:uFillTx/>
                <a:latin typeface="+mj-lt"/>
                <a:ea typeface="+mj-ea"/>
                <a:cs typeface="PT Bold Heading" pitchFamily="2" charset="-78"/>
              </a:rPr>
              <a:t>الضوئية</a:t>
            </a:r>
            <a:r>
              <a:rPr kumimoji="0" lang="ar-SA" sz="2400" i="0" u="none" strike="noStrike" kern="1200" cap="none" spc="0" normalizeH="0" noProof="0" dirty="0" smtClean="0">
                <a:ln>
                  <a:noFill/>
                </a:ln>
                <a:effectLst/>
                <a:uLnTx/>
                <a:uFillTx/>
                <a:latin typeface="+mj-lt"/>
                <a:ea typeface="+mj-ea"/>
                <a:cs typeface="PT Bold Heading" pitchFamily="2" charset="-78"/>
              </a:rPr>
              <a:t> إلى طاقة </a:t>
            </a:r>
            <a:r>
              <a:rPr kumimoji="0" lang="ar-SA" sz="2400" i="0" u="none" strike="noStrike" kern="1200" cap="none" spc="0" normalizeH="0" noProof="0" dirty="0" smtClean="0">
                <a:ln>
                  <a:noFill/>
                </a:ln>
                <a:solidFill>
                  <a:srgbClr val="0070C0"/>
                </a:solidFill>
                <a:effectLst/>
                <a:uLnTx/>
                <a:uFillTx/>
                <a:latin typeface="+mj-lt"/>
                <a:ea typeface="+mj-ea"/>
                <a:cs typeface="PT Bold Heading" pitchFamily="2" charset="-78"/>
              </a:rPr>
              <a:t>كهربائية</a:t>
            </a:r>
            <a:endParaRPr kumimoji="0" lang="ar-SA" sz="2400" i="0" u="none" strike="noStrike" kern="1200" cap="none" spc="0" normalizeH="0" baseline="0" noProof="0" dirty="0">
              <a:ln>
                <a:noFill/>
              </a:ln>
              <a:solidFill>
                <a:srgbClr val="0070C0"/>
              </a:solidFill>
              <a:effectLst/>
              <a:uLnTx/>
              <a:uFillTx/>
              <a:latin typeface="+mj-lt"/>
              <a:ea typeface="+mj-ea"/>
              <a:cs typeface="PT Bold Heading" pitchFamily="2" charset="-78"/>
            </a:endParaRPr>
          </a:p>
        </p:txBody>
      </p:sp>
      <p:sp>
        <p:nvSpPr>
          <p:cNvPr id="10" name="عنوان 1"/>
          <p:cNvSpPr txBox="1">
            <a:spLocks/>
          </p:cNvSpPr>
          <p:nvPr/>
        </p:nvSpPr>
        <p:spPr>
          <a:xfrm>
            <a:off x="1142976" y="5572140"/>
            <a:ext cx="7715304"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chemeClr val="accent3">
                    <a:lumMod val="50000"/>
                  </a:schemeClr>
                </a:solidFill>
                <a:effectLst/>
                <a:uLnTx/>
                <a:uFillTx/>
                <a:latin typeface="+mj-lt"/>
                <a:ea typeface="+mj-ea"/>
                <a:cs typeface="PT Bold Heading" pitchFamily="2" charset="-78"/>
              </a:rPr>
              <a:t>(3)</a:t>
            </a:r>
            <a:r>
              <a:rPr kumimoji="0" lang="ar-SA" sz="2400" i="0" u="none" strike="noStrike" kern="1200" cap="none" spc="0" normalizeH="0" noProof="0" dirty="0" smtClean="0">
                <a:ln>
                  <a:noFill/>
                </a:ln>
                <a:solidFill>
                  <a:schemeClr val="accent3">
                    <a:lumMod val="50000"/>
                  </a:schemeClr>
                </a:solidFill>
                <a:effectLst/>
                <a:uLnTx/>
                <a:uFillTx/>
                <a:latin typeface="+mj-lt"/>
                <a:ea typeface="+mj-ea"/>
                <a:cs typeface="PT Bold Heading" pitchFamily="2" charset="-78"/>
              </a:rPr>
              <a:t> مولد </a:t>
            </a:r>
            <a:r>
              <a:rPr lang="ar-SA" sz="2400" dirty="0" smtClean="0">
                <a:solidFill>
                  <a:schemeClr val="accent3">
                    <a:lumMod val="50000"/>
                  </a:schemeClr>
                </a:solidFill>
                <a:latin typeface="+mj-lt"/>
                <a:ea typeface="+mj-ea"/>
                <a:cs typeface="PT Bold Heading" pitchFamily="2" charset="-78"/>
              </a:rPr>
              <a:t>كهربائي (بوساطة دولاب) :</a:t>
            </a:r>
          </a:p>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تحويل</a:t>
            </a:r>
            <a:r>
              <a:rPr kumimoji="0" lang="ar-SA" sz="2400" i="0" u="none" strike="noStrike" kern="1200" cap="none" spc="0" normalizeH="0" noProof="0" dirty="0" smtClean="0">
                <a:ln>
                  <a:noFill/>
                </a:ln>
                <a:effectLst/>
                <a:uLnTx/>
                <a:uFillTx/>
                <a:latin typeface="+mj-lt"/>
                <a:ea typeface="+mj-ea"/>
                <a:cs typeface="PT Bold Heading" pitchFamily="2" charset="-78"/>
              </a:rPr>
              <a:t> الطاقة </a:t>
            </a:r>
            <a:r>
              <a:rPr kumimoji="0" lang="ar-SA" sz="2400" i="0" u="none" strike="noStrike" kern="1200" cap="none" spc="0" normalizeH="0" noProof="0" dirty="0" smtClean="0">
                <a:ln>
                  <a:noFill/>
                </a:ln>
                <a:solidFill>
                  <a:srgbClr val="C00000"/>
                </a:solidFill>
                <a:effectLst/>
                <a:uLnTx/>
                <a:uFillTx/>
                <a:latin typeface="+mj-lt"/>
                <a:ea typeface="+mj-ea"/>
                <a:cs typeface="PT Bold Heading" pitchFamily="2" charset="-78"/>
              </a:rPr>
              <a:t>الحركية</a:t>
            </a:r>
            <a:r>
              <a:rPr kumimoji="0" lang="ar-SA" sz="2400" i="0" u="none" strike="noStrike" kern="1200" cap="none" spc="0" normalizeH="0" noProof="0" dirty="0" smtClean="0">
                <a:ln>
                  <a:noFill/>
                </a:ln>
                <a:effectLst/>
                <a:uLnTx/>
                <a:uFillTx/>
                <a:latin typeface="+mj-lt"/>
                <a:ea typeface="+mj-ea"/>
                <a:cs typeface="PT Bold Heading" pitchFamily="2" charset="-78"/>
              </a:rPr>
              <a:t> للمياه إلى طاقة </a:t>
            </a:r>
            <a:r>
              <a:rPr kumimoji="0" lang="ar-SA" sz="2400" i="0" u="none" strike="noStrike" kern="1200" cap="none" spc="0" normalizeH="0" noProof="0" dirty="0" smtClean="0">
                <a:ln>
                  <a:noFill/>
                </a:ln>
                <a:solidFill>
                  <a:srgbClr val="0070C0"/>
                </a:solidFill>
                <a:effectLst/>
                <a:uLnTx/>
                <a:uFillTx/>
                <a:latin typeface="+mj-lt"/>
                <a:ea typeface="+mj-ea"/>
                <a:cs typeface="PT Bold Heading" pitchFamily="2" charset="-78"/>
              </a:rPr>
              <a:t>كهربائية</a:t>
            </a:r>
            <a:r>
              <a:rPr kumimoji="0" lang="ar-SA" sz="2400" i="0" u="none" strike="noStrike" kern="1200" cap="none" spc="0" normalizeH="0" noProof="0" dirty="0" smtClean="0">
                <a:ln>
                  <a:noFill/>
                </a:ln>
                <a:effectLst/>
                <a:uLnTx/>
                <a:uFillTx/>
                <a:latin typeface="+mj-lt"/>
                <a:ea typeface="+mj-ea"/>
                <a:cs typeface="PT Bold Heading" pitchFamily="2" charset="-78"/>
              </a:rPr>
              <a:t> بوساطة المولد</a:t>
            </a:r>
            <a:endParaRPr kumimoji="0" lang="ar-SA" sz="2400" i="0" u="none" strike="noStrike" kern="1200" cap="none" spc="0" normalizeH="0" baseline="0" noProof="0" dirty="0">
              <a:ln>
                <a:noFill/>
              </a:ln>
              <a:effectLst/>
              <a:uLnTx/>
              <a:uFillTx/>
              <a:latin typeface="+mj-lt"/>
              <a:ea typeface="+mj-ea"/>
              <a:cs typeface="PT Bold Heading" pitchFamily="2" charset="-78"/>
            </a:endParaRPr>
          </a:p>
        </p:txBody>
      </p:sp>
      <p:pic>
        <p:nvPicPr>
          <p:cNvPr id="20481" name="Picture 1" descr="DanielCell"/>
          <p:cNvPicPr>
            <a:picLocks noChangeAspect="1" noChangeArrowheads="1"/>
          </p:cNvPicPr>
          <p:nvPr/>
        </p:nvPicPr>
        <p:blipFill>
          <a:blip r:embed="rId3"/>
          <a:srcRect/>
          <a:stretch>
            <a:fillRect/>
          </a:stretch>
        </p:blipFill>
        <p:spPr bwMode="auto">
          <a:xfrm>
            <a:off x="214282" y="2285992"/>
            <a:ext cx="2428892" cy="1610075"/>
          </a:xfrm>
          <a:prstGeom prst="rect">
            <a:avLst/>
          </a:prstGeom>
          <a:noFill/>
          <a:ln w="9525">
            <a:noFill/>
            <a:miter lim="800000"/>
            <a:headEnd/>
            <a:tailEnd/>
          </a:ln>
        </p:spPr>
      </p:pic>
      <p:pic>
        <p:nvPicPr>
          <p:cNvPr id="20482" name="Picture 2" descr="31077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858016" y="3571876"/>
            <a:ext cx="1665212" cy="1885961"/>
          </a:xfrm>
          <a:prstGeom prst="rect">
            <a:avLst/>
          </a:prstGeom>
          <a:noFill/>
          <a:ln w="9525">
            <a:noFill/>
            <a:miter lim="800000"/>
            <a:headEnd/>
            <a:tailEnd/>
          </a:ln>
        </p:spPr>
      </p:pic>
      <p:pic>
        <p:nvPicPr>
          <p:cNvPr id="12" name="صورة 11" descr="252.jpg"/>
          <p:cNvPicPr>
            <a:picLocks noChangeAspect="1"/>
          </p:cNvPicPr>
          <p:nvPr/>
        </p:nvPicPr>
        <p:blipFill>
          <a:blip r:embed="rId5"/>
          <a:stretch>
            <a:fillRect/>
          </a:stretch>
        </p:blipFill>
        <p:spPr>
          <a:xfrm>
            <a:off x="500034" y="5500702"/>
            <a:ext cx="1387911" cy="1214422"/>
          </a:xfrm>
          <a:prstGeom prst="rect">
            <a:avLst/>
          </a:prstGeom>
        </p:spPr>
      </p:pic>
      <p:sp>
        <p:nvSpPr>
          <p:cNvPr id="11" name="مستطيل 10"/>
          <p:cNvSpPr/>
          <p:nvPr/>
        </p:nvSpPr>
        <p:spPr>
          <a:xfrm>
            <a:off x="2786050" y="214290"/>
            <a:ext cx="3983784" cy="707886"/>
          </a:xfrm>
          <a:prstGeom prst="rect">
            <a:avLst/>
          </a:prstGeom>
        </p:spPr>
        <p:txBody>
          <a:bodyPr wrap="none">
            <a:spAutoFit/>
          </a:bodyPr>
          <a:lstStyle/>
          <a:p>
            <a:pPr algn="ctr"/>
            <a:r>
              <a:rPr lang="ar-SA" sz="4000"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rPr>
              <a:t>مضخـــة الشحنـــات</a:t>
            </a:r>
            <a:endParaRPr lang="ar-SA" sz="4000"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2500"/>
                            </p:stCondLst>
                            <p:childTnLst>
                              <p:par>
                                <p:cTn id="26" presetID="55" presetClass="entr" presetSubtype="0" fill="hold" nodeType="afterEffect">
                                  <p:stCondLst>
                                    <p:cond delay="0"/>
                                  </p:stCondLst>
                                  <p:childTnLst>
                                    <p:set>
                                      <p:cBhvr>
                                        <p:cTn id="27" dur="1" fill="hold">
                                          <p:stCondLst>
                                            <p:cond delay="0"/>
                                          </p:stCondLst>
                                        </p:cTn>
                                        <p:tgtEl>
                                          <p:spTgt spid="20481"/>
                                        </p:tgtEl>
                                        <p:attrNameLst>
                                          <p:attrName>style.visibility</p:attrName>
                                        </p:attrNameLst>
                                      </p:cBhvr>
                                      <p:to>
                                        <p:strVal val="visible"/>
                                      </p:to>
                                    </p:set>
                                    <p:anim calcmode="lin" valueType="num">
                                      <p:cBhvr>
                                        <p:cTn id="28" dur="1000" fill="hold"/>
                                        <p:tgtEl>
                                          <p:spTgt spid="20481"/>
                                        </p:tgtEl>
                                        <p:attrNameLst>
                                          <p:attrName>ppt_w</p:attrName>
                                        </p:attrNameLst>
                                      </p:cBhvr>
                                      <p:tavLst>
                                        <p:tav tm="0">
                                          <p:val>
                                            <p:strVal val="#ppt_w*0.70"/>
                                          </p:val>
                                        </p:tav>
                                        <p:tav tm="100000">
                                          <p:val>
                                            <p:strVal val="#ppt_w"/>
                                          </p:val>
                                        </p:tav>
                                      </p:tavLst>
                                    </p:anim>
                                    <p:anim calcmode="lin" valueType="num">
                                      <p:cBhvr>
                                        <p:cTn id="29" dur="1000" fill="hold"/>
                                        <p:tgtEl>
                                          <p:spTgt spid="20481"/>
                                        </p:tgtEl>
                                        <p:attrNameLst>
                                          <p:attrName>ppt_h</p:attrName>
                                        </p:attrNameLst>
                                      </p:cBhvr>
                                      <p:tavLst>
                                        <p:tav tm="0">
                                          <p:val>
                                            <p:strVal val="#ppt_h"/>
                                          </p:val>
                                        </p:tav>
                                        <p:tav tm="100000">
                                          <p:val>
                                            <p:strVal val="#ppt_h"/>
                                          </p:val>
                                        </p:tav>
                                      </p:tavLst>
                                    </p:anim>
                                    <p:animEffect transition="in" filter="fade">
                                      <p:cBhvr>
                                        <p:cTn id="30" dur="1000"/>
                                        <p:tgtEl>
                                          <p:spTgt spid="20481"/>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4000"/>
                            </p:stCondLst>
                            <p:childTnLst>
                              <p:par>
                                <p:cTn id="36" presetID="23" presetClass="entr" presetSubtype="16" fill="hold" nodeType="afterEffect">
                                  <p:stCondLst>
                                    <p:cond delay="0"/>
                                  </p:stCondLst>
                                  <p:childTnLst>
                                    <p:set>
                                      <p:cBhvr>
                                        <p:cTn id="37" dur="1" fill="hold">
                                          <p:stCondLst>
                                            <p:cond delay="0"/>
                                          </p:stCondLst>
                                        </p:cTn>
                                        <p:tgtEl>
                                          <p:spTgt spid="20482"/>
                                        </p:tgtEl>
                                        <p:attrNameLst>
                                          <p:attrName>style.visibility</p:attrName>
                                        </p:attrNameLst>
                                      </p:cBhvr>
                                      <p:to>
                                        <p:strVal val="visible"/>
                                      </p:to>
                                    </p:set>
                                    <p:anim calcmode="lin" valueType="num">
                                      <p:cBhvr>
                                        <p:cTn id="38" dur="500" fill="hold"/>
                                        <p:tgtEl>
                                          <p:spTgt spid="20482"/>
                                        </p:tgtEl>
                                        <p:attrNameLst>
                                          <p:attrName>ppt_w</p:attrName>
                                        </p:attrNameLst>
                                      </p:cBhvr>
                                      <p:tavLst>
                                        <p:tav tm="0">
                                          <p:val>
                                            <p:fltVal val="0"/>
                                          </p:val>
                                        </p:tav>
                                        <p:tav tm="100000">
                                          <p:val>
                                            <p:strVal val="#ppt_w"/>
                                          </p:val>
                                        </p:tav>
                                      </p:tavLst>
                                    </p:anim>
                                    <p:anim calcmode="lin" valueType="num">
                                      <p:cBhvr>
                                        <p:cTn id="39" dur="500" fill="hold"/>
                                        <p:tgtEl>
                                          <p:spTgt spid="20482"/>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5000"/>
                            </p:stCondLst>
                            <p:childTnLst>
                              <p:par>
                                <p:cTn id="45" presetID="30"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800" decel="100000"/>
                                        <p:tgtEl>
                                          <p:spTgt spid="12"/>
                                        </p:tgtEl>
                                      </p:cBhvr>
                                    </p:animEffect>
                                    <p:anim calcmode="lin" valueType="num">
                                      <p:cBhvr>
                                        <p:cTn id="48" dur="800" decel="100000" fill="hold"/>
                                        <p:tgtEl>
                                          <p:spTgt spid="12"/>
                                        </p:tgtEl>
                                        <p:attrNameLst>
                                          <p:attrName>style.rotation</p:attrName>
                                        </p:attrNameLst>
                                      </p:cBhvr>
                                      <p:tavLst>
                                        <p:tav tm="0">
                                          <p:val>
                                            <p:fltVal val="-90"/>
                                          </p:val>
                                        </p:tav>
                                        <p:tav tm="100000">
                                          <p:val>
                                            <p:fltVal val="0"/>
                                          </p:val>
                                        </p:tav>
                                      </p:tavLst>
                                    </p:anim>
                                    <p:anim calcmode="lin" valueType="num">
                                      <p:cBhvr>
                                        <p:cTn id="49" dur="800" decel="100000" fill="hold"/>
                                        <p:tgtEl>
                                          <p:spTgt spid="12"/>
                                        </p:tgtEl>
                                        <p:attrNameLst>
                                          <p:attrName>ppt_x</p:attrName>
                                        </p:attrNameLst>
                                      </p:cBhvr>
                                      <p:tavLst>
                                        <p:tav tm="0">
                                          <p:val>
                                            <p:strVal val="#ppt_x+0.4"/>
                                          </p:val>
                                        </p:tav>
                                        <p:tav tm="100000">
                                          <p:val>
                                            <p:strVal val="#ppt_x-0.05"/>
                                          </p:val>
                                        </p:tav>
                                      </p:tavLst>
                                    </p:anim>
                                    <p:anim calcmode="lin" valueType="num">
                                      <p:cBhvr>
                                        <p:cTn id="50" dur="800" decel="100000" fill="hold"/>
                                        <p:tgtEl>
                                          <p:spTgt spid="12"/>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7"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643306" y="1142984"/>
            <a:ext cx="4648200" cy="685800"/>
          </a:xfrm>
          <a:noFill/>
          <a:ln>
            <a:noFill/>
          </a:ln>
        </p:spPr>
        <p:style>
          <a:lnRef idx="1">
            <a:schemeClr val="accent2"/>
          </a:lnRef>
          <a:fillRef idx="3">
            <a:schemeClr val="accent2"/>
          </a:fillRef>
          <a:effectRef idx="2">
            <a:schemeClr val="accent2"/>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b="1" spc="0" dirty="0" smtClean="0">
                <a:ln w="3175">
                  <a:solidFill>
                    <a:sysClr val="windowText" lastClr="000000"/>
                  </a:solidFill>
                </a:ln>
                <a:solidFill>
                  <a:schemeClr val="accent2"/>
                </a:solidFill>
                <a:cs typeface="PT Bold Heading" pitchFamily="2" charset="-78"/>
              </a:rPr>
              <a:t>الدوائر الكهربائية </a:t>
            </a:r>
          </a:p>
        </p:txBody>
      </p:sp>
      <p:pic>
        <p:nvPicPr>
          <p:cNvPr id="19457" name="Picture 1" descr="aditional%20q"/>
          <p:cNvPicPr>
            <a:picLocks noChangeAspect="1" noChangeArrowheads="1"/>
          </p:cNvPicPr>
          <p:nvPr/>
        </p:nvPicPr>
        <p:blipFill>
          <a:blip r:embed="rId3"/>
          <a:srcRect/>
          <a:stretch>
            <a:fillRect/>
          </a:stretch>
        </p:blipFill>
        <p:spPr bwMode="auto">
          <a:xfrm>
            <a:off x="357158" y="214290"/>
            <a:ext cx="3357586" cy="2000240"/>
          </a:xfrm>
          <a:prstGeom prst="rect">
            <a:avLst/>
          </a:prstGeom>
          <a:noFill/>
          <a:ln w="9525">
            <a:noFill/>
            <a:miter lim="800000"/>
            <a:headEnd/>
            <a:tailEnd/>
          </a:ln>
        </p:spPr>
      </p:pic>
      <p:pic>
        <p:nvPicPr>
          <p:cNvPr id="19458" name="Picture 2" descr="11"/>
          <p:cNvPicPr>
            <a:picLocks noChangeAspect="1" noChangeArrowheads="1"/>
          </p:cNvPicPr>
          <p:nvPr/>
        </p:nvPicPr>
        <p:blipFill>
          <a:blip r:embed="rId4"/>
          <a:srcRect/>
          <a:stretch>
            <a:fillRect/>
          </a:stretch>
        </p:blipFill>
        <p:spPr bwMode="auto">
          <a:xfrm>
            <a:off x="2928926" y="4572008"/>
            <a:ext cx="3562350" cy="1714512"/>
          </a:xfrm>
          <a:prstGeom prst="rect">
            <a:avLst/>
          </a:prstGeom>
          <a:noFill/>
          <a:ln w="9525">
            <a:noFill/>
            <a:miter lim="800000"/>
            <a:headEnd/>
            <a:tailEnd/>
          </a:ln>
        </p:spPr>
      </p:pic>
      <p:sp>
        <p:nvSpPr>
          <p:cNvPr id="6" name="مستطيل 5"/>
          <p:cNvSpPr/>
          <p:nvPr/>
        </p:nvSpPr>
        <p:spPr>
          <a:xfrm>
            <a:off x="1142976" y="2357430"/>
            <a:ext cx="7143768" cy="2123658"/>
          </a:xfrm>
          <a:prstGeom prst="rect">
            <a:avLst/>
          </a:prstGeom>
        </p:spPr>
        <p:txBody>
          <a:bodyPr wrap="square">
            <a:spAutoFit/>
          </a:bodyPr>
          <a:lstStyle/>
          <a:p>
            <a:pPr algn="justLow">
              <a:lnSpc>
                <a:spcPct val="150000"/>
              </a:lnSpc>
            </a:pPr>
            <a:r>
              <a:rPr lang="ar-SA" sz="2200" dirty="0" smtClean="0">
                <a:ln w="50800"/>
                <a:cs typeface="PT Bold Heading" pitchFamily="2" charset="-78"/>
              </a:rPr>
              <a:t>تسمى أي حلقة مغلقة أو مسار موصل يسمح بتدفق الشحنات الكهربائية الدائرة الكهربائية. وتحتوي الدائرة على مضخة للشحنات، تعمل على زيادة طاقة الوضع الكهربائية للشحنات المتدفقة من </a:t>
            </a:r>
            <a:r>
              <a:rPr lang="en-US" sz="2200" dirty="0" smtClean="0">
                <a:ln w="50800"/>
                <a:cs typeface="PT Bold Heading" pitchFamily="2" charset="-78"/>
              </a:rPr>
              <a:t>A </a:t>
            </a:r>
            <a:r>
              <a:rPr lang="ar-SA" sz="2200" dirty="0" smtClean="0">
                <a:ln w="50800"/>
                <a:cs typeface="PT Bold Heading" pitchFamily="2" charset="-78"/>
              </a:rPr>
              <a:t>إلى </a:t>
            </a:r>
            <a:r>
              <a:rPr lang="en-US" sz="2200" dirty="0" smtClean="0">
                <a:ln w="50800"/>
                <a:cs typeface="PT Bold Heading" pitchFamily="2" charset="-78"/>
              </a:rPr>
              <a:t>B</a:t>
            </a:r>
            <a:r>
              <a:rPr lang="ar-SA" sz="2200" dirty="0" smtClean="0">
                <a:ln w="50800"/>
                <a:cs typeface="PT Bold Heading" pitchFamily="2" charset="-78"/>
              </a:rPr>
              <a:t> .</a:t>
            </a:r>
            <a:endParaRPr lang="ar-SA" sz="2200" dirty="0">
              <a:cs typeface="PT Bold Heading" pitchFamily="2" charset="-78"/>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55" presetClass="entr" presetSubtype="0" fill="hold" nodeType="afterEffect">
                                  <p:stCondLst>
                                    <p:cond delay="0"/>
                                  </p:stCondLst>
                                  <p:childTnLst>
                                    <p:set>
                                      <p:cBhvr>
                                        <p:cTn id="10" dur="1" fill="hold">
                                          <p:stCondLst>
                                            <p:cond delay="0"/>
                                          </p:stCondLst>
                                        </p:cTn>
                                        <p:tgtEl>
                                          <p:spTgt spid="19457"/>
                                        </p:tgtEl>
                                        <p:attrNameLst>
                                          <p:attrName>style.visibility</p:attrName>
                                        </p:attrNameLst>
                                      </p:cBhvr>
                                      <p:to>
                                        <p:strVal val="visible"/>
                                      </p:to>
                                    </p:set>
                                    <p:anim calcmode="lin" valueType="num">
                                      <p:cBhvr>
                                        <p:cTn id="11" dur="1000" fill="hold"/>
                                        <p:tgtEl>
                                          <p:spTgt spid="19457"/>
                                        </p:tgtEl>
                                        <p:attrNameLst>
                                          <p:attrName>ppt_w</p:attrName>
                                        </p:attrNameLst>
                                      </p:cBhvr>
                                      <p:tavLst>
                                        <p:tav tm="0">
                                          <p:val>
                                            <p:strVal val="#ppt_w*0.70"/>
                                          </p:val>
                                        </p:tav>
                                        <p:tav tm="100000">
                                          <p:val>
                                            <p:strVal val="#ppt_w"/>
                                          </p:val>
                                        </p:tav>
                                      </p:tavLst>
                                    </p:anim>
                                    <p:anim calcmode="lin" valueType="num">
                                      <p:cBhvr>
                                        <p:cTn id="12" dur="1000" fill="hold"/>
                                        <p:tgtEl>
                                          <p:spTgt spid="19457"/>
                                        </p:tgtEl>
                                        <p:attrNameLst>
                                          <p:attrName>ppt_h</p:attrName>
                                        </p:attrNameLst>
                                      </p:cBhvr>
                                      <p:tavLst>
                                        <p:tav tm="0">
                                          <p:val>
                                            <p:strVal val="#ppt_h"/>
                                          </p:val>
                                        </p:tav>
                                        <p:tav tm="100000">
                                          <p:val>
                                            <p:strVal val="#ppt_h"/>
                                          </p:val>
                                        </p:tav>
                                      </p:tavLst>
                                    </p:anim>
                                    <p:animEffect transition="in" filter="fade">
                                      <p:cBhvr>
                                        <p:cTn id="13" dur="1000"/>
                                        <p:tgtEl>
                                          <p:spTgt spid="19457"/>
                                        </p:tgtEl>
                                      </p:cBhvr>
                                    </p:animEffect>
                                  </p:childTnLst>
                                </p:cTn>
                              </p:par>
                            </p:childTnLst>
                          </p:cTn>
                        </p:par>
                        <p:par>
                          <p:cTn id="14" fill="hold">
                            <p:stCondLst>
                              <p:cond delay="1000"/>
                            </p:stCondLst>
                            <p:childTnLst>
                              <p:par>
                                <p:cTn id="15" presetID="27" presetClass="entr" presetSubtype="0" fill="hold" grpId="0" nodeType="afterEffect">
                                  <p:stCondLst>
                                    <p:cond delay="0"/>
                                  </p:stCondLst>
                                  <p:iterate type="wd">
                                    <p:tmPct val="50000"/>
                                  </p:iterate>
                                  <p:childTnLst>
                                    <p:set>
                                      <p:cBhvr>
                                        <p:cTn id="16" dur="1" fill="hold">
                                          <p:stCondLst>
                                            <p:cond delay="0"/>
                                          </p:stCondLst>
                                        </p:cTn>
                                        <p:tgtEl>
                                          <p:spTgt spid="6"/>
                                        </p:tgtEl>
                                        <p:attrNameLst>
                                          <p:attrName>style.visibility</p:attrName>
                                        </p:attrNameLst>
                                      </p:cBhvr>
                                      <p:to>
                                        <p:strVal val="visible"/>
                                      </p:to>
                                    </p:set>
                                    <p:anim calcmode="discrete" valueType="clr">
                                      <p:cBhvr override="childStyle">
                                        <p:cTn id="1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
                                        </p:tgtEl>
                                        <p:attrNameLst>
                                          <p:attrName>fillcolor</p:attrName>
                                        </p:attrNameLst>
                                      </p:cBhvr>
                                      <p:tavLst>
                                        <p:tav tm="0">
                                          <p:val>
                                            <p:clrVal>
                                              <a:schemeClr val="accent2"/>
                                            </p:clrVal>
                                          </p:val>
                                        </p:tav>
                                        <p:tav tm="50000">
                                          <p:val>
                                            <p:clrVal>
                                              <a:schemeClr val="hlink"/>
                                            </p:clrVal>
                                          </p:val>
                                        </p:tav>
                                      </p:tavLst>
                                    </p:anim>
                                    <p:set>
                                      <p:cBhvr>
                                        <p:cTn id="19" dur="80"/>
                                        <p:tgtEl>
                                          <p:spTgt spid="6"/>
                                        </p:tgtEl>
                                        <p:attrNameLst>
                                          <p:attrName>fill.type</p:attrName>
                                        </p:attrNameLst>
                                      </p:cBhvr>
                                      <p:to>
                                        <p:strVal val="solid"/>
                                      </p:to>
                                    </p:set>
                                  </p:childTnLst>
                                </p:cTn>
                              </p:par>
                              <p:par>
                                <p:cTn id="20" presetID="49" presetClass="entr" presetSubtype="0" decel="100000" fill="hold" nodeType="withEffect">
                                  <p:stCondLst>
                                    <p:cond delay="0"/>
                                  </p:stCondLst>
                                  <p:childTnLst>
                                    <p:set>
                                      <p:cBhvr>
                                        <p:cTn id="21" dur="1" fill="hold">
                                          <p:stCondLst>
                                            <p:cond delay="0"/>
                                          </p:stCondLst>
                                        </p:cTn>
                                        <p:tgtEl>
                                          <p:spTgt spid="19458"/>
                                        </p:tgtEl>
                                        <p:attrNameLst>
                                          <p:attrName>style.visibility</p:attrName>
                                        </p:attrNameLst>
                                      </p:cBhvr>
                                      <p:to>
                                        <p:strVal val="visible"/>
                                      </p:to>
                                    </p:set>
                                    <p:anim calcmode="lin" valueType="num">
                                      <p:cBhvr>
                                        <p:cTn id="22" dur="500" fill="hold"/>
                                        <p:tgtEl>
                                          <p:spTgt spid="19458"/>
                                        </p:tgtEl>
                                        <p:attrNameLst>
                                          <p:attrName>ppt_w</p:attrName>
                                        </p:attrNameLst>
                                      </p:cBhvr>
                                      <p:tavLst>
                                        <p:tav tm="0">
                                          <p:val>
                                            <p:fltVal val="0"/>
                                          </p:val>
                                        </p:tav>
                                        <p:tav tm="100000">
                                          <p:val>
                                            <p:strVal val="#ppt_w"/>
                                          </p:val>
                                        </p:tav>
                                      </p:tavLst>
                                    </p:anim>
                                    <p:anim calcmode="lin" valueType="num">
                                      <p:cBhvr>
                                        <p:cTn id="23" dur="500" fill="hold"/>
                                        <p:tgtEl>
                                          <p:spTgt spid="19458"/>
                                        </p:tgtEl>
                                        <p:attrNameLst>
                                          <p:attrName>ppt_h</p:attrName>
                                        </p:attrNameLst>
                                      </p:cBhvr>
                                      <p:tavLst>
                                        <p:tav tm="0">
                                          <p:val>
                                            <p:fltVal val="0"/>
                                          </p:val>
                                        </p:tav>
                                        <p:tav tm="100000">
                                          <p:val>
                                            <p:strVal val="#ppt_h"/>
                                          </p:val>
                                        </p:tav>
                                      </p:tavLst>
                                    </p:anim>
                                    <p:anim calcmode="lin" valueType="num">
                                      <p:cBhvr>
                                        <p:cTn id="24" dur="500" fill="hold"/>
                                        <p:tgtEl>
                                          <p:spTgt spid="19458"/>
                                        </p:tgtEl>
                                        <p:attrNameLst>
                                          <p:attrName>style.rotation</p:attrName>
                                        </p:attrNameLst>
                                      </p:cBhvr>
                                      <p:tavLst>
                                        <p:tav tm="0">
                                          <p:val>
                                            <p:fltVal val="360"/>
                                          </p:val>
                                        </p:tav>
                                        <p:tav tm="100000">
                                          <p:val>
                                            <p:fltVal val="0"/>
                                          </p:val>
                                        </p:tav>
                                      </p:tavLst>
                                    </p:anim>
                                    <p:animEffect transition="in" filter="fade">
                                      <p:cBhvr>
                                        <p:cTn id="25"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1381</Words>
  <Application>Microsoft Office PowerPoint</Application>
  <PresentationFormat>عرض على الشاشة (3:4)‏</PresentationFormat>
  <Paragraphs>193</Paragraphs>
  <Slides>39</Slides>
  <Notes>0</Notes>
  <HiddenSlides>0</HiddenSlides>
  <MMClips>4</MMClips>
  <ScaleCrop>false</ScaleCrop>
  <HeadingPairs>
    <vt:vector size="4" baseType="variant">
      <vt:variant>
        <vt:lpstr>سمة</vt:lpstr>
      </vt:variant>
      <vt:variant>
        <vt:i4>1</vt:i4>
      </vt:variant>
      <vt:variant>
        <vt:lpstr>عناوين الشرائح</vt:lpstr>
      </vt:variant>
      <vt:variant>
        <vt:i4>39</vt:i4>
      </vt:variant>
    </vt:vector>
  </HeadingPairs>
  <TitlesOfParts>
    <vt:vector size="40"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الدوائر الكهربائية </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NM</dc:creator>
  <cp:lastModifiedBy>NM</cp:lastModifiedBy>
  <cp:revision>69</cp:revision>
  <dcterms:created xsi:type="dcterms:W3CDTF">2015-12-24T11:18:35Z</dcterms:created>
  <dcterms:modified xsi:type="dcterms:W3CDTF">2015-12-29T15:54:28Z</dcterms:modified>
</cp:coreProperties>
</file>