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sldIdLst>
    <p:sldId id="257" r:id="rId2"/>
    <p:sldId id="258" r:id="rId3"/>
    <p:sldId id="259" r:id="rId4"/>
    <p:sldId id="260" r:id="rId5"/>
    <p:sldId id="298" r:id="rId6"/>
    <p:sldId id="300" r:id="rId7"/>
    <p:sldId id="302" r:id="rId8"/>
    <p:sldId id="303" r:id="rId9"/>
    <p:sldId id="305" r:id="rId10"/>
    <p:sldId id="306" r:id="rId11"/>
    <p:sldId id="356" r:id="rId12"/>
    <p:sldId id="304" r:id="rId13"/>
    <p:sldId id="351" r:id="rId14"/>
    <p:sldId id="307" r:id="rId15"/>
    <p:sldId id="308" r:id="rId16"/>
    <p:sldId id="357" r:id="rId17"/>
    <p:sldId id="261" r:id="rId18"/>
    <p:sldId id="314" r:id="rId19"/>
    <p:sldId id="315" r:id="rId20"/>
    <p:sldId id="262" r:id="rId21"/>
    <p:sldId id="316" r:id="rId22"/>
    <p:sldId id="317" r:id="rId23"/>
    <p:sldId id="320" r:id="rId24"/>
    <p:sldId id="322" r:id="rId25"/>
    <p:sldId id="323" r:id="rId26"/>
    <p:sldId id="324" r:id="rId27"/>
    <p:sldId id="325" r:id="rId28"/>
    <p:sldId id="326" r:id="rId29"/>
    <p:sldId id="328" r:id="rId30"/>
    <p:sldId id="352" r:id="rId31"/>
    <p:sldId id="330" r:id="rId32"/>
    <p:sldId id="334" r:id="rId33"/>
    <p:sldId id="336" r:id="rId34"/>
    <p:sldId id="350" r:id="rId35"/>
    <p:sldId id="353" r:id="rId36"/>
    <p:sldId id="354" r:id="rId37"/>
    <p:sldId id="347" r:id="rId38"/>
    <p:sldId id="358" r:id="rId39"/>
    <p:sldId id="355"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0066"/>
    <a:srgbClr val="9A264A"/>
    <a:srgbClr val="800080"/>
    <a:srgbClr val="993366"/>
    <a:srgbClr val="1A9643"/>
    <a:srgbClr val="003366"/>
  </p:clrMru>
</p:presentationPr>
</file>

<file path=ppt/tableStyles.xml><?xml version="1.0" encoding="utf-8"?>
<a:tblStyleLst xmlns:a="http://schemas.openxmlformats.org/drawingml/2006/main" def="{5C22544A-7EE6-4342-B048-85BDC9FD1C3A}">
  <a:tblStyle styleId="{35758FB7-9AC5-4552-8A53-C91805E547FA}" styleName="نمط ذو سمات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نمط ذو سمات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7" d="100"/>
          <a:sy n="67" d="100"/>
        </p:scale>
        <p:origin x="-1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5EB45-8EF8-41D7-9BE8-5775B1E2396B}" type="doc">
      <dgm:prSet loTypeId="urn:microsoft.com/office/officeart/2005/8/layout/hierarchy3" loCatId="list" qsTypeId="urn:microsoft.com/office/officeart/2005/8/quickstyle/simple3" qsCatId="simple" csTypeId="urn:microsoft.com/office/officeart/2005/8/colors/colorful5" csCatId="colorful" phldr="1"/>
      <dgm:spPr/>
      <dgm:t>
        <a:bodyPr/>
        <a:lstStyle/>
        <a:p>
          <a:pPr rtl="1"/>
          <a:endParaRPr lang="ar-SA"/>
        </a:p>
      </dgm:t>
    </dgm:pt>
    <dgm:pt modelId="{EC5091C8-EF99-4340-8556-0950F8850A90}">
      <dgm:prSet phldrT="[نص]" custT="1"/>
      <dgm:spPr/>
      <dgm:t>
        <a:bodyPr/>
        <a:lstStyle/>
        <a:p>
          <a:pPr rtl="1">
            <a:lnSpc>
              <a:spcPct val="100000"/>
            </a:lnSpc>
            <a:spcAft>
              <a:spcPts val="0"/>
            </a:spcAft>
          </a:pPr>
          <a:r>
            <a:rPr lang="ar-SA" sz="2800" dirty="0" smtClean="0">
              <a:solidFill>
                <a:schemeClr val="tx2"/>
              </a:solidFill>
              <a:cs typeface="PT Bold Heading" pitchFamily="2" charset="-78"/>
            </a:rPr>
            <a:t>السطوح الخشنة</a:t>
          </a:r>
        </a:p>
        <a:p>
          <a:pPr rtl="1">
            <a:lnSpc>
              <a:spcPct val="100000"/>
            </a:lnSpc>
            <a:spcAft>
              <a:spcPts val="0"/>
            </a:spcAft>
          </a:pPr>
          <a:r>
            <a:rPr lang="ar-SA" sz="2800" dirty="0" smtClean="0">
              <a:solidFill>
                <a:schemeClr val="tx2"/>
              </a:solidFill>
              <a:cs typeface="PT Bold Heading" pitchFamily="2" charset="-78"/>
            </a:rPr>
            <a:t>(ورقة خشنة)</a:t>
          </a:r>
          <a:endParaRPr lang="ar-SA" sz="2800" dirty="0">
            <a:solidFill>
              <a:schemeClr val="tx2"/>
            </a:solidFill>
            <a:cs typeface="PT Bold Heading" pitchFamily="2" charset="-78"/>
          </a:endParaRPr>
        </a:p>
      </dgm:t>
    </dgm:pt>
    <dgm:pt modelId="{7226FE4D-958C-4E35-8038-523E66B2F413}" type="parTrans" cxnId="{6C03F39B-4363-480D-9906-9C3F7C8796ED}">
      <dgm:prSet/>
      <dgm:spPr/>
      <dgm:t>
        <a:bodyPr/>
        <a:lstStyle/>
        <a:p>
          <a:pPr rtl="1"/>
          <a:endParaRPr lang="ar-SA" sz="2000">
            <a:cs typeface="PT Bold Heading" pitchFamily="2" charset="-78"/>
          </a:endParaRPr>
        </a:p>
      </dgm:t>
    </dgm:pt>
    <dgm:pt modelId="{A28B78AA-6784-4406-AC97-53097064AF96}" type="sibTrans" cxnId="{6C03F39B-4363-480D-9906-9C3F7C8796ED}">
      <dgm:prSet/>
      <dgm:spPr/>
      <dgm:t>
        <a:bodyPr/>
        <a:lstStyle/>
        <a:p>
          <a:pPr rtl="1"/>
          <a:endParaRPr lang="ar-SA" sz="2000">
            <a:cs typeface="PT Bold Heading" pitchFamily="2" charset="-78"/>
          </a:endParaRPr>
        </a:p>
      </dgm:t>
    </dgm:pt>
    <dgm:pt modelId="{54105413-A832-4315-88F8-19B8FC014F10}">
      <dgm:prSet phldrT="[نص]" custT="1"/>
      <dgm:spPr/>
      <dgm:t>
        <a:bodyPr/>
        <a:lstStyle/>
        <a:p>
          <a:pPr rtl="1"/>
          <a:r>
            <a:rPr lang="ar-SA" sz="1400" smtClean="0">
              <a:cs typeface="PT Bold Heading" pitchFamily="2" charset="-78"/>
            </a:rPr>
            <a:t>يخضع لقانون الانعكاس حيث تكون زاوية السقوط والانعكاس متساوية </a:t>
          </a:r>
          <a:r>
            <a:rPr lang="ar-SA" sz="1400" b="1" smtClean="0">
              <a:cs typeface="PT Bold Heading" pitchFamily="2" charset="-78"/>
            </a:rPr>
            <a:t>ولكن الأعمدة المقامة عند مواقع السقوط غير متوازية</a:t>
          </a:r>
          <a:endParaRPr lang="ar-SA" sz="1400" b="1" dirty="0">
            <a:cs typeface="PT Bold Heading" pitchFamily="2" charset="-78"/>
          </a:endParaRPr>
        </a:p>
      </dgm:t>
    </dgm:pt>
    <dgm:pt modelId="{2BCCBAF6-24BA-4B89-AB57-F9F93A881A4E}" type="parTrans" cxnId="{A2A1DBF2-2492-4AF4-8013-E5CCF4A6AD45}">
      <dgm:prSet/>
      <dgm:spPr/>
      <dgm:t>
        <a:bodyPr/>
        <a:lstStyle/>
        <a:p>
          <a:pPr rtl="1"/>
          <a:endParaRPr lang="ar-SA" sz="2000">
            <a:cs typeface="PT Bold Heading" pitchFamily="2" charset="-78"/>
          </a:endParaRPr>
        </a:p>
      </dgm:t>
    </dgm:pt>
    <dgm:pt modelId="{2645C164-D9CC-4B02-BBCA-D6BBF938C14A}" type="sibTrans" cxnId="{A2A1DBF2-2492-4AF4-8013-E5CCF4A6AD45}">
      <dgm:prSet/>
      <dgm:spPr/>
      <dgm:t>
        <a:bodyPr/>
        <a:lstStyle/>
        <a:p>
          <a:pPr rtl="1"/>
          <a:endParaRPr lang="ar-SA" sz="2000">
            <a:cs typeface="PT Bold Heading" pitchFamily="2" charset="-78"/>
          </a:endParaRPr>
        </a:p>
      </dgm:t>
    </dgm:pt>
    <dgm:pt modelId="{80180E32-F252-4F83-A8F2-5E2D92A9560E}">
      <dgm:prSet phldrT="[نص]" custT="1"/>
      <dgm:spPr/>
      <dgm:t>
        <a:bodyPr/>
        <a:lstStyle/>
        <a:p>
          <a:pPr rtl="1">
            <a:lnSpc>
              <a:spcPct val="100000"/>
            </a:lnSpc>
            <a:spcAft>
              <a:spcPts val="0"/>
            </a:spcAft>
          </a:pPr>
          <a:r>
            <a:rPr lang="ar-SA" sz="2800" dirty="0" smtClean="0">
              <a:solidFill>
                <a:schemeClr val="accent2">
                  <a:lumMod val="75000"/>
                </a:schemeClr>
              </a:solidFill>
              <a:cs typeface="PT Bold Heading" pitchFamily="2" charset="-78"/>
            </a:rPr>
            <a:t>السطوح الملساء</a:t>
          </a:r>
        </a:p>
        <a:p>
          <a:pPr rtl="1">
            <a:lnSpc>
              <a:spcPct val="100000"/>
            </a:lnSpc>
            <a:spcAft>
              <a:spcPts val="0"/>
            </a:spcAft>
          </a:pPr>
          <a:r>
            <a:rPr lang="ar-SA" sz="2800" dirty="0" smtClean="0">
              <a:solidFill>
                <a:schemeClr val="accent2">
                  <a:lumMod val="75000"/>
                </a:schemeClr>
              </a:solidFill>
              <a:cs typeface="PT Bold Heading" pitchFamily="2" charset="-78"/>
            </a:rPr>
            <a:t>(مرآة)</a:t>
          </a:r>
          <a:endParaRPr lang="ar-SA" sz="2800" dirty="0">
            <a:solidFill>
              <a:schemeClr val="accent2">
                <a:lumMod val="75000"/>
              </a:schemeClr>
            </a:solidFill>
            <a:cs typeface="PT Bold Heading" pitchFamily="2" charset="-78"/>
          </a:endParaRPr>
        </a:p>
      </dgm:t>
    </dgm:pt>
    <dgm:pt modelId="{E20F6733-3F23-4266-8191-8FC3FDBA44C2}" type="parTrans" cxnId="{609A8C92-CCA9-45AD-887C-F05E85C9D85A}">
      <dgm:prSet/>
      <dgm:spPr/>
      <dgm:t>
        <a:bodyPr/>
        <a:lstStyle/>
        <a:p>
          <a:pPr rtl="1"/>
          <a:endParaRPr lang="ar-SA" sz="2000">
            <a:cs typeface="PT Bold Heading" pitchFamily="2" charset="-78"/>
          </a:endParaRPr>
        </a:p>
      </dgm:t>
    </dgm:pt>
    <dgm:pt modelId="{672D429A-B125-4D7D-9825-CAE860ABFFE1}" type="sibTrans" cxnId="{609A8C92-CCA9-45AD-887C-F05E85C9D85A}">
      <dgm:prSet/>
      <dgm:spPr/>
      <dgm:t>
        <a:bodyPr/>
        <a:lstStyle/>
        <a:p>
          <a:pPr rtl="1"/>
          <a:endParaRPr lang="ar-SA" sz="2000">
            <a:cs typeface="PT Bold Heading" pitchFamily="2" charset="-78"/>
          </a:endParaRPr>
        </a:p>
      </dgm:t>
    </dgm:pt>
    <dgm:pt modelId="{20219008-F83E-43DB-9C76-9B760839274E}">
      <dgm:prSet phldrT="[نص]" custT="1"/>
      <dgm:spPr/>
      <dgm:t>
        <a:bodyPr/>
        <a:lstStyle/>
        <a:p>
          <a:pPr rtl="1"/>
          <a:r>
            <a:rPr lang="ar-SA" sz="1400" dirty="0" smtClean="0">
              <a:cs typeface="PT Bold Heading" pitchFamily="2" charset="-78"/>
            </a:rPr>
            <a:t>أن الأشعة الضوئية التي تسقط عليه متوازية تنعكس عنه متوازية</a:t>
          </a:r>
          <a:endParaRPr lang="ar-SA" sz="1400" dirty="0">
            <a:cs typeface="PT Bold Heading" pitchFamily="2" charset="-78"/>
          </a:endParaRPr>
        </a:p>
      </dgm:t>
    </dgm:pt>
    <dgm:pt modelId="{37B0986A-2F5F-4F9F-AE36-2EF87A0F614B}" type="parTrans" cxnId="{54349B70-1754-4213-A117-748AE20865D5}">
      <dgm:prSet/>
      <dgm:spPr/>
      <dgm:t>
        <a:bodyPr/>
        <a:lstStyle/>
        <a:p>
          <a:pPr rtl="1"/>
          <a:endParaRPr lang="ar-SA" sz="2000">
            <a:cs typeface="PT Bold Heading" pitchFamily="2" charset="-78"/>
          </a:endParaRPr>
        </a:p>
      </dgm:t>
    </dgm:pt>
    <dgm:pt modelId="{8B388BF3-B940-4F85-A58C-844F9E806862}" type="sibTrans" cxnId="{54349B70-1754-4213-A117-748AE20865D5}">
      <dgm:prSet/>
      <dgm:spPr/>
      <dgm:t>
        <a:bodyPr/>
        <a:lstStyle/>
        <a:p>
          <a:pPr rtl="1"/>
          <a:endParaRPr lang="ar-SA" sz="2000">
            <a:cs typeface="PT Bold Heading" pitchFamily="2" charset="-78"/>
          </a:endParaRPr>
        </a:p>
      </dgm:t>
    </dgm:pt>
    <dgm:pt modelId="{1874B768-5B5B-4E28-A5C0-F953D8532732}">
      <dgm:prSet phldrT="[نص]" custT="1"/>
      <dgm:spPr/>
      <dgm:t>
        <a:bodyPr/>
        <a:lstStyle/>
        <a:p>
          <a:pPr rtl="1"/>
          <a:r>
            <a:rPr lang="ar-SA" sz="1400" dirty="0" smtClean="0">
              <a:cs typeface="PT Bold Heading" pitchFamily="2" charset="-78"/>
            </a:rPr>
            <a:t>يخضع لقانون الانعكاس </a:t>
          </a:r>
          <a:endParaRPr lang="ar-SA" sz="1400" dirty="0">
            <a:cs typeface="PT Bold Heading" pitchFamily="2" charset="-78"/>
          </a:endParaRPr>
        </a:p>
      </dgm:t>
    </dgm:pt>
    <dgm:pt modelId="{5A8115B8-5D18-4B0F-83D5-FDC6952FBDAF}" type="parTrans" cxnId="{DBABB809-3142-4B27-B6F6-94063E6D3A5C}">
      <dgm:prSet/>
      <dgm:spPr/>
      <dgm:t>
        <a:bodyPr/>
        <a:lstStyle/>
        <a:p>
          <a:pPr rtl="1"/>
          <a:endParaRPr lang="ar-SA" sz="2000">
            <a:cs typeface="PT Bold Heading" pitchFamily="2" charset="-78"/>
          </a:endParaRPr>
        </a:p>
      </dgm:t>
    </dgm:pt>
    <dgm:pt modelId="{9FF73EBD-2B7A-40A4-BF07-5A1F2AFC1050}" type="sibTrans" cxnId="{DBABB809-3142-4B27-B6F6-94063E6D3A5C}">
      <dgm:prSet/>
      <dgm:spPr/>
      <dgm:t>
        <a:bodyPr/>
        <a:lstStyle/>
        <a:p>
          <a:pPr rtl="1"/>
          <a:endParaRPr lang="ar-SA" sz="2000">
            <a:cs typeface="PT Bold Heading" pitchFamily="2" charset="-78"/>
          </a:endParaRPr>
        </a:p>
      </dgm:t>
    </dgm:pt>
    <dgm:pt modelId="{DA5637A7-5023-40D5-AA68-2BD13B1E5C8D}">
      <dgm:prSet custT="1"/>
      <dgm:spPr/>
      <dgm:t>
        <a:bodyPr/>
        <a:lstStyle/>
        <a:p>
          <a:pPr rtl="1"/>
          <a:r>
            <a:rPr lang="ar-SA" sz="1400" dirty="0" smtClean="0">
              <a:cs typeface="PT Bold Heading" pitchFamily="2" charset="-78"/>
            </a:rPr>
            <a:t>أن الأشعة الضوئية التي تسقط عليه متوازية ولكنها تنعكس غير متوازية</a:t>
          </a:r>
          <a:endParaRPr lang="ar-SA" sz="1400" dirty="0">
            <a:cs typeface="PT Bold Heading" pitchFamily="2" charset="-78"/>
          </a:endParaRPr>
        </a:p>
      </dgm:t>
    </dgm:pt>
    <dgm:pt modelId="{9830FE23-12B8-44ED-A951-57FE92FF0773}" type="parTrans" cxnId="{446E0C6F-7AFF-41D7-B683-66DF09BE0067}">
      <dgm:prSet/>
      <dgm:spPr/>
      <dgm:t>
        <a:bodyPr/>
        <a:lstStyle/>
        <a:p>
          <a:pPr rtl="1"/>
          <a:endParaRPr lang="ar-SA" sz="2000">
            <a:cs typeface="PT Bold Heading" pitchFamily="2" charset="-78"/>
          </a:endParaRPr>
        </a:p>
      </dgm:t>
    </dgm:pt>
    <dgm:pt modelId="{BBBBE983-A7DD-4AF3-AB2D-A2278F669203}" type="sibTrans" cxnId="{446E0C6F-7AFF-41D7-B683-66DF09BE0067}">
      <dgm:prSet/>
      <dgm:spPr/>
      <dgm:t>
        <a:bodyPr/>
        <a:lstStyle/>
        <a:p>
          <a:pPr rtl="1"/>
          <a:endParaRPr lang="ar-SA" sz="2000">
            <a:cs typeface="PT Bold Heading" pitchFamily="2" charset="-78"/>
          </a:endParaRPr>
        </a:p>
      </dgm:t>
    </dgm:pt>
    <dgm:pt modelId="{112CBF76-DA78-4FC9-ADBB-D5941C2E64A3}" type="pres">
      <dgm:prSet presAssocID="{C245EB45-8EF8-41D7-9BE8-5775B1E2396B}" presName="diagram" presStyleCnt="0">
        <dgm:presLayoutVars>
          <dgm:chPref val="1"/>
          <dgm:dir/>
          <dgm:animOne val="branch"/>
          <dgm:animLvl val="lvl"/>
          <dgm:resizeHandles/>
        </dgm:presLayoutVars>
      </dgm:prSet>
      <dgm:spPr/>
      <dgm:t>
        <a:bodyPr/>
        <a:lstStyle/>
        <a:p>
          <a:pPr rtl="1"/>
          <a:endParaRPr lang="ar-SA"/>
        </a:p>
      </dgm:t>
    </dgm:pt>
    <dgm:pt modelId="{02307044-2625-4F04-9AB6-0ED5A989200D}" type="pres">
      <dgm:prSet presAssocID="{EC5091C8-EF99-4340-8556-0950F8850A90}" presName="root" presStyleCnt="0"/>
      <dgm:spPr/>
      <dgm:t>
        <a:bodyPr/>
        <a:lstStyle/>
        <a:p>
          <a:pPr rtl="1"/>
          <a:endParaRPr lang="ar-SA"/>
        </a:p>
      </dgm:t>
    </dgm:pt>
    <dgm:pt modelId="{CB10B175-597A-4835-9519-233D1EA757FB}" type="pres">
      <dgm:prSet presAssocID="{EC5091C8-EF99-4340-8556-0950F8850A90}" presName="rootComposite" presStyleCnt="0"/>
      <dgm:spPr/>
      <dgm:t>
        <a:bodyPr/>
        <a:lstStyle/>
        <a:p>
          <a:pPr rtl="1"/>
          <a:endParaRPr lang="ar-SA"/>
        </a:p>
      </dgm:t>
    </dgm:pt>
    <dgm:pt modelId="{E0AAB518-DCA3-478E-B556-F042FF670AE2}" type="pres">
      <dgm:prSet presAssocID="{EC5091C8-EF99-4340-8556-0950F8850A90}" presName="rootText" presStyleLbl="node1" presStyleIdx="0" presStyleCnt="2"/>
      <dgm:spPr/>
      <dgm:t>
        <a:bodyPr/>
        <a:lstStyle/>
        <a:p>
          <a:pPr rtl="1"/>
          <a:endParaRPr lang="ar-SA"/>
        </a:p>
      </dgm:t>
    </dgm:pt>
    <dgm:pt modelId="{D9C5F416-0D04-45ED-8CB6-2C83594ECC26}" type="pres">
      <dgm:prSet presAssocID="{EC5091C8-EF99-4340-8556-0950F8850A90}" presName="rootConnector" presStyleLbl="node1" presStyleIdx="0" presStyleCnt="2"/>
      <dgm:spPr/>
      <dgm:t>
        <a:bodyPr/>
        <a:lstStyle/>
        <a:p>
          <a:pPr rtl="1"/>
          <a:endParaRPr lang="ar-SA"/>
        </a:p>
      </dgm:t>
    </dgm:pt>
    <dgm:pt modelId="{CC6FEAC5-4828-42FB-944B-BE992D40F1DC}" type="pres">
      <dgm:prSet presAssocID="{EC5091C8-EF99-4340-8556-0950F8850A90}" presName="childShape" presStyleCnt="0"/>
      <dgm:spPr/>
      <dgm:t>
        <a:bodyPr/>
        <a:lstStyle/>
        <a:p>
          <a:pPr rtl="1"/>
          <a:endParaRPr lang="ar-SA"/>
        </a:p>
      </dgm:t>
    </dgm:pt>
    <dgm:pt modelId="{2249B6FF-3151-48CE-8CE9-13D4B89B544C}" type="pres">
      <dgm:prSet presAssocID="{9830FE23-12B8-44ED-A951-57FE92FF0773}" presName="Name13" presStyleLbl="parChTrans1D2" presStyleIdx="0" presStyleCnt="4"/>
      <dgm:spPr/>
      <dgm:t>
        <a:bodyPr/>
        <a:lstStyle/>
        <a:p>
          <a:pPr rtl="1"/>
          <a:endParaRPr lang="ar-SA"/>
        </a:p>
      </dgm:t>
    </dgm:pt>
    <dgm:pt modelId="{DD881331-1A51-4B16-AC99-F3D62C34F438}" type="pres">
      <dgm:prSet presAssocID="{DA5637A7-5023-40D5-AA68-2BD13B1E5C8D}" presName="childText" presStyleLbl="bgAcc1" presStyleIdx="0" presStyleCnt="4">
        <dgm:presLayoutVars>
          <dgm:bulletEnabled val="1"/>
        </dgm:presLayoutVars>
      </dgm:prSet>
      <dgm:spPr/>
      <dgm:t>
        <a:bodyPr/>
        <a:lstStyle/>
        <a:p>
          <a:pPr rtl="1"/>
          <a:endParaRPr lang="ar-SA"/>
        </a:p>
      </dgm:t>
    </dgm:pt>
    <dgm:pt modelId="{5B244DF3-706E-4FF4-BA49-5AE78A9871A2}" type="pres">
      <dgm:prSet presAssocID="{2BCCBAF6-24BA-4B89-AB57-F9F93A881A4E}" presName="Name13" presStyleLbl="parChTrans1D2" presStyleIdx="1" presStyleCnt="4"/>
      <dgm:spPr/>
      <dgm:t>
        <a:bodyPr/>
        <a:lstStyle/>
        <a:p>
          <a:pPr rtl="1"/>
          <a:endParaRPr lang="ar-SA"/>
        </a:p>
      </dgm:t>
    </dgm:pt>
    <dgm:pt modelId="{0E128AF1-ABB9-4B99-B5FA-17AF0E7FBACB}" type="pres">
      <dgm:prSet presAssocID="{54105413-A832-4315-88F8-19B8FC014F10}" presName="childText" presStyleLbl="bgAcc1" presStyleIdx="1" presStyleCnt="4" custScaleX="111470">
        <dgm:presLayoutVars>
          <dgm:bulletEnabled val="1"/>
        </dgm:presLayoutVars>
      </dgm:prSet>
      <dgm:spPr/>
      <dgm:t>
        <a:bodyPr/>
        <a:lstStyle/>
        <a:p>
          <a:pPr rtl="1"/>
          <a:endParaRPr lang="ar-SA"/>
        </a:p>
      </dgm:t>
    </dgm:pt>
    <dgm:pt modelId="{EFD18695-F4E7-48FF-ABB9-A3BD7EB4747B}" type="pres">
      <dgm:prSet presAssocID="{80180E32-F252-4F83-A8F2-5E2D92A9560E}" presName="root" presStyleCnt="0"/>
      <dgm:spPr/>
      <dgm:t>
        <a:bodyPr/>
        <a:lstStyle/>
        <a:p>
          <a:pPr rtl="1"/>
          <a:endParaRPr lang="ar-SA"/>
        </a:p>
      </dgm:t>
    </dgm:pt>
    <dgm:pt modelId="{A0088E7F-0029-48AE-956C-554AC0F6C0F6}" type="pres">
      <dgm:prSet presAssocID="{80180E32-F252-4F83-A8F2-5E2D92A9560E}" presName="rootComposite" presStyleCnt="0"/>
      <dgm:spPr/>
      <dgm:t>
        <a:bodyPr/>
        <a:lstStyle/>
        <a:p>
          <a:pPr rtl="1"/>
          <a:endParaRPr lang="ar-SA"/>
        </a:p>
      </dgm:t>
    </dgm:pt>
    <dgm:pt modelId="{7C518FF5-F914-4EE0-A0E3-57CDB707B756}" type="pres">
      <dgm:prSet presAssocID="{80180E32-F252-4F83-A8F2-5E2D92A9560E}" presName="rootText" presStyleLbl="node1" presStyleIdx="1" presStyleCnt="2"/>
      <dgm:spPr/>
      <dgm:t>
        <a:bodyPr/>
        <a:lstStyle/>
        <a:p>
          <a:pPr rtl="1"/>
          <a:endParaRPr lang="ar-SA"/>
        </a:p>
      </dgm:t>
    </dgm:pt>
    <dgm:pt modelId="{270805A7-EC57-4E93-889F-1F21B9DB6239}" type="pres">
      <dgm:prSet presAssocID="{80180E32-F252-4F83-A8F2-5E2D92A9560E}" presName="rootConnector" presStyleLbl="node1" presStyleIdx="1" presStyleCnt="2"/>
      <dgm:spPr/>
      <dgm:t>
        <a:bodyPr/>
        <a:lstStyle/>
        <a:p>
          <a:pPr rtl="1"/>
          <a:endParaRPr lang="ar-SA"/>
        </a:p>
      </dgm:t>
    </dgm:pt>
    <dgm:pt modelId="{40366F3E-A1B5-4558-8774-B5908C7148CA}" type="pres">
      <dgm:prSet presAssocID="{80180E32-F252-4F83-A8F2-5E2D92A9560E}" presName="childShape" presStyleCnt="0"/>
      <dgm:spPr/>
      <dgm:t>
        <a:bodyPr/>
        <a:lstStyle/>
        <a:p>
          <a:pPr rtl="1"/>
          <a:endParaRPr lang="ar-SA"/>
        </a:p>
      </dgm:t>
    </dgm:pt>
    <dgm:pt modelId="{014ACA31-55E5-44A7-A266-5D115E0261A5}" type="pres">
      <dgm:prSet presAssocID="{37B0986A-2F5F-4F9F-AE36-2EF87A0F614B}" presName="Name13" presStyleLbl="parChTrans1D2" presStyleIdx="2" presStyleCnt="4"/>
      <dgm:spPr/>
      <dgm:t>
        <a:bodyPr/>
        <a:lstStyle/>
        <a:p>
          <a:pPr rtl="1"/>
          <a:endParaRPr lang="ar-SA"/>
        </a:p>
      </dgm:t>
    </dgm:pt>
    <dgm:pt modelId="{0DFC0542-A6AC-4662-901A-CBB506314353}" type="pres">
      <dgm:prSet presAssocID="{20219008-F83E-43DB-9C76-9B760839274E}" presName="childText" presStyleLbl="bgAcc1" presStyleIdx="2" presStyleCnt="4">
        <dgm:presLayoutVars>
          <dgm:bulletEnabled val="1"/>
        </dgm:presLayoutVars>
      </dgm:prSet>
      <dgm:spPr/>
      <dgm:t>
        <a:bodyPr/>
        <a:lstStyle/>
        <a:p>
          <a:pPr rtl="1"/>
          <a:endParaRPr lang="ar-SA"/>
        </a:p>
      </dgm:t>
    </dgm:pt>
    <dgm:pt modelId="{7200B464-07C9-44CD-91BD-1C282E8A6998}" type="pres">
      <dgm:prSet presAssocID="{5A8115B8-5D18-4B0F-83D5-FDC6952FBDAF}" presName="Name13" presStyleLbl="parChTrans1D2" presStyleIdx="3" presStyleCnt="4"/>
      <dgm:spPr/>
      <dgm:t>
        <a:bodyPr/>
        <a:lstStyle/>
        <a:p>
          <a:pPr rtl="1"/>
          <a:endParaRPr lang="ar-SA"/>
        </a:p>
      </dgm:t>
    </dgm:pt>
    <dgm:pt modelId="{E6DAD365-AF8C-485E-A1E1-73E13235944E}" type="pres">
      <dgm:prSet presAssocID="{1874B768-5B5B-4E28-A5C0-F953D8532732}" presName="childText" presStyleLbl="bgAcc1" presStyleIdx="3" presStyleCnt="4">
        <dgm:presLayoutVars>
          <dgm:bulletEnabled val="1"/>
        </dgm:presLayoutVars>
      </dgm:prSet>
      <dgm:spPr/>
      <dgm:t>
        <a:bodyPr/>
        <a:lstStyle/>
        <a:p>
          <a:pPr rtl="1"/>
          <a:endParaRPr lang="ar-SA"/>
        </a:p>
      </dgm:t>
    </dgm:pt>
  </dgm:ptLst>
  <dgm:cxnLst>
    <dgm:cxn modelId="{B68D2A76-3A70-442F-846E-4720471F6731}" type="presOf" srcId="{9830FE23-12B8-44ED-A951-57FE92FF0773}" destId="{2249B6FF-3151-48CE-8CE9-13D4B89B544C}" srcOrd="0" destOrd="0" presId="urn:microsoft.com/office/officeart/2005/8/layout/hierarchy3"/>
    <dgm:cxn modelId="{74C84C3B-575C-4670-9004-AFD9A6151F02}" type="presOf" srcId="{5A8115B8-5D18-4B0F-83D5-FDC6952FBDAF}" destId="{7200B464-07C9-44CD-91BD-1C282E8A6998}" srcOrd="0" destOrd="0" presId="urn:microsoft.com/office/officeart/2005/8/layout/hierarchy3"/>
    <dgm:cxn modelId="{54349B70-1754-4213-A117-748AE20865D5}" srcId="{80180E32-F252-4F83-A8F2-5E2D92A9560E}" destId="{20219008-F83E-43DB-9C76-9B760839274E}" srcOrd="0" destOrd="0" parTransId="{37B0986A-2F5F-4F9F-AE36-2EF87A0F614B}" sibTransId="{8B388BF3-B940-4F85-A58C-844F9E806862}"/>
    <dgm:cxn modelId="{145B619B-2C39-41FD-B988-2CD2D9F0DC5A}" type="presOf" srcId="{DA5637A7-5023-40D5-AA68-2BD13B1E5C8D}" destId="{DD881331-1A51-4B16-AC99-F3D62C34F438}" srcOrd="0" destOrd="0" presId="urn:microsoft.com/office/officeart/2005/8/layout/hierarchy3"/>
    <dgm:cxn modelId="{A2A1DBF2-2492-4AF4-8013-E5CCF4A6AD45}" srcId="{EC5091C8-EF99-4340-8556-0950F8850A90}" destId="{54105413-A832-4315-88F8-19B8FC014F10}" srcOrd="1" destOrd="0" parTransId="{2BCCBAF6-24BA-4B89-AB57-F9F93A881A4E}" sibTransId="{2645C164-D9CC-4B02-BBCA-D6BBF938C14A}"/>
    <dgm:cxn modelId="{2BAC8EB5-288D-4785-B750-DD9FE76F5D25}" type="presOf" srcId="{2BCCBAF6-24BA-4B89-AB57-F9F93A881A4E}" destId="{5B244DF3-706E-4FF4-BA49-5AE78A9871A2}" srcOrd="0" destOrd="0" presId="urn:microsoft.com/office/officeart/2005/8/layout/hierarchy3"/>
    <dgm:cxn modelId="{446E0C6F-7AFF-41D7-B683-66DF09BE0067}" srcId="{EC5091C8-EF99-4340-8556-0950F8850A90}" destId="{DA5637A7-5023-40D5-AA68-2BD13B1E5C8D}" srcOrd="0" destOrd="0" parTransId="{9830FE23-12B8-44ED-A951-57FE92FF0773}" sibTransId="{BBBBE983-A7DD-4AF3-AB2D-A2278F669203}"/>
    <dgm:cxn modelId="{5C5BF54C-A51C-4260-A45E-042F2AA43716}" type="presOf" srcId="{C245EB45-8EF8-41D7-9BE8-5775B1E2396B}" destId="{112CBF76-DA78-4FC9-ADBB-D5941C2E64A3}" srcOrd="0" destOrd="0" presId="urn:microsoft.com/office/officeart/2005/8/layout/hierarchy3"/>
    <dgm:cxn modelId="{14E14741-5FE1-4F97-A232-4DF9368AD427}" type="presOf" srcId="{37B0986A-2F5F-4F9F-AE36-2EF87A0F614B}" destId="{014ACA31-55E5-44A7-A266-5D115E0261A5}" srcOrd="0" destOrd="0" presId="urn:microsoft.com/office/officeart/2005/8/layout/hierarchy3"/>
    <dgm:cxn modelId="{6C03F39B-4363-480D-9906-9C3F7C8796ED}" srcId="{C245EB45-8EF8-41D7-9BE8-5775B1E2396B}" destId="{EC5091C8-EF99-4340-8556-0950F8850A90}" srcOrd="0" destOrd="0" parTransId="{7226FE4D-958C-4E35-8038-523E66B2F413}" sibTransId="{A28B78AA-6784-4406-AC97-53097064AF96}"/>
    <dgm:cxn modelId="{658123A4-E3BF-4DDA-8CAC-AD975204CCBE}" type="presOf" srcId="{54105413-A832-4315-88F8-19B8FC014F10}" destId="{0E128AF1-ABB9-4B99-B5FA-17AF0E7FBACB}" srcOrd="0" destOrd="0" presId="urn:microsoft.com/office/officeart/2005/8/layout/hierarchy3"/>
    <dgm:cxn modelId="{DBABB809-3142-4B27-B6F6-94063E6D3A5C}" srcId="{80180E32-F252-4F83-A8F2-5E2D92A9560E}" destId="{1874B768-5B5B-4E28-A5C0-F953D8532732}" srcOrd="1" destOrd="0" parTransId="{5A8115B8-5D18-4B0F-83D5-FDC6952FBDAF}" sibTransId="{9FF73EBD-2B7A-40A4-BF07-5A1F2AFC1050}"/>
    <dgm:cxn modelId="{1BDE3050-B292-4F43-8A8D-95D738F0A182}" type="presOf" srcId="{80180E32-F252-4F83-A8F2-5E2D92A9560E}" destId="{270805A7-EC57-4E93-889F-1F21B9DB6239}" srcOrd="1" destOrd="0" presId="urn:microsoft.com/office/officeart/2005/8/layout/hierarchy3"/>
    <dgm:cxn modelId="{CF14AAEA-D18B-47F5-9B17-1467033D0136}" type="presOf" srcId="{80180E32-F252-4F83-A8F2-5E2D92A9560E}" destId="{7C518FF5-F914-4EE0-A0E3-57CDB707B756}" srcOrd="0" destOrd="0" presId="urn:microsoft.com/office/officeart/2005/8/layout/hierarchy3"/>
    <dgm:cxn modelId="{0F3E0B52-319E-4DB4-8C91-250AB703DE1E}" type="presOf" srcId="{EC5091C8-EF99-4340-8556-0950F8850A90}" destId="{E0AAB518-DCA3-478E-B556-F042FF670AE2}" srcOrd="0" destOrd="0" presId="urn:microsoft.com/office/officeart/2005/8/layout/hierarchy3"/>
    <dgm:cxn modelId="{609A8C92-CCA9-45AD-887C-F05E85C9D85A}" srcId="{C245EB45-8EF8-41D7-9BE8-5775B1E2396B}" destId="{80180E32-F252-4F83-A8F2-5E2D92A9560E}" srcOrd="1" destOrd="0" parTransId="{E20F6733-3F23-4266-8191-8FC3FDBA44C2}" sibTransId="{672D429A-B125-4D7D-9825-CAE860ABFFE1}"/>
    <dgm:cxn modelId="{AC1E01D8-6DD8-4823-B014-AAA59A2EDC19}" type="presOf" srcId="{EC5091C8-EF99-4340-8556-0950F8850A90}" destId="{D9C5F416-0D04-45ED-8CB6-2C83594ECC26}" srcOrd="1" destOrd="0" presId="urn:microsoft.com/office/officeart/2005/8/layout/hierarchy3"/>
    <dgm:cxn modelId="{20C8E3FD-CF77-4A11-93AB-24C2C444E549}" type="presOf" srcId="{1874B768-5B5B-4E28-A5C0-F953D8532732}" destId="{E6DAD365-AF8C-485E-A1E1-73E13235944E}" srcOrd="0" destOrd="0" presId="urn:microsoft.com/office/officeart/2005/8/layout/hierarchy3"/>
    <dgm:cxn modelId="{20A752D3-BC54-4A4E-914F-AD6F8B944163}" type="presOf" srcId="{20219008-F83E-43DB-9C76-9B760839274E}" destId="{0DFC0542-A6AC-4662-901A-CBB506314353}" srcOrd="0" destOrd="0" presId="urn:microsoft.com/office/officeart/2005/8/layout/hierarchy3"/>
    <dgm:cxn modelId="{8D2C256D-CAA9-41AF-AE55-D625FB55ABB9}" type="presParOf" srcId="{112CBF76-DA78-4FC9-ADBB-D5941C2E64A3}" destId="{02307044-2625-4F04-9AB6-0ED5A989200D}" srcOrd="0" destOrd="0" presId="urn:microsoft.com/office/officeart/2005/8/layout/hierarchy3"/>
    <dgm:cxn modelId="{1BCECA9A-D8F7-4937-BA18-5536B10D1E2F}" type="presParOf" srcId="{02307044-2625-4F04-9AB6-0ED5A989200D}" destId="{CB10B175-597A-4835-9519-233D1EA757FB}" srcOrd="0" destOrd="0" presId="urn:microsoft.com/office/officeart/2005/8/layout/hierarchy3"/>
    <dgm:cxn modelId="{9CE4461B-82A9-46AA-901D-12863DEA28F0}" type="presParOf" srcId="{CB10B175-597A-4835-9519-233D1EA757FB}" destId="{E0AAB518-DCA3-478E-B556-F042FF670AE2}" srcOrd="0" destOrd="0" presId="urn:microsoft.com/office/officeart/2005/8/layout/hierarchy3"/>
    <dgm:cxn modelId="{31CE9C16-7DFE-42BB-863F-E6EE645BABF9}" type="presParOf" srcId="{CB10B175-597A-4835-9519-233D1EA757FB}" destId="{D9C5F416-0D04-45ED-8CB6-2C83594ECC26}" srcOrd="1" destOrd="0" presId="urn:microsoft.com/office/officeart/2005/8/layout/hierarchy3"/>
    <dgm:cxn modelId="{93DBD85A-9864-486D-8127-F3F9EB04EE45}" type="presParOf" srcId="{02307044-2625-4F04-9AB6-0ED5A989200D}" destId="{CC6FEAC5-4828-42FB-944B-BE992D40F1DC}" srcOrd="1" destOrd="0" presId="urn:microsoft.com/office/officeart/2005/8/layout/hierarchy3"/>
    <dgm:cxn modelId="{D8DE2D95-0E66-4B4B-A170-5CB7694933B4}" type="presParOf" srcId="{CC6FEAC5-4828-42FB-944B-BE992D40F1DC}" destId="{2249B6FF-3151-48CE-8CE9-13D4B89B544C}" srcOrd="0" destOrd="0" presId="urn:microsoft.com/office/officeart/2005/8/layout/hierarchy3"/>
    <dgm:cxn modelId="{12A34493-08C3-4C89-ACDE-5A9F8D383701}" type="presParOf" srcId="{CC6FEAC5-4828-42FB-944B-BE992D40F1DC}" destId="{DD881331-1A51-4B16-AC99-F3D62C34F438}" srcOrd="1" destOrd="0" presId="urn:microsoft.com/office/officeart/2005/8/layout/hierarchy3"/>
    <dgm:cxn modelId="{88CF5E8B-DCCB-4159-842D-7F385372F278}" type="presParOf" srcId="{CC6FEAC5-4828-42FB-944B-BE992D40F1DC}" destId="{5B244DF3-706E-4FF4-BA49-5AE78A9871A2}" srcOrd="2" destOrd="0" presId="urn:microsoft.com/office/officeart/2005/8/layout/hierarchy3"/>
    <dgm:cxn modelId="{408C1756-BC91-4B23-8E40-5A78440E1EB6}" type="presParOf" srcId="{CC6FEAC5-4828-42FB-944B-BE992D40F1DC}" destId="{0E128AF1-ABB9-4B99-B5FA-17AF0E7FBACB}" srcOrd="3" destOrd="0" presId="urn:microsoft.com/office/officeart/2005/8/layout/hierarchy3"/>
    <dgm:cxn modelId="{78127D16-2E32-4DBF-BC27-98A903DC1363}" type="presParOf" srcId="{112CBF76-DA78-4FC9-ADBB-D5941C2E64A3}" destId="{EFD18695-F4E7-48FF-ABB9-A3BD7EB4747B}" srcOrd="1" destOrd="0" presId="urn:microsoft.com/office/officeart/2005/8/layout/hierarchy3"/>
    <dgm:cxn modelId="{173E614C-5066-4977-B017-52E857D573C2}" type="presParOf" srcId="{EFD18695-F4E7-48FF-ABB9-A3BD7EB4747B}" destId="{A0088E7F-0029-48AE-956C-554AC0F6C0F6}" srcOrd="0" destOrd="0" presId="urn:microsoft.com/office/officeart/2005/8/layout/hierarchy3"/>
    <dgm:cxn modelId="{9D0C0E9F-B93B-409E-8B43-BCE94A4040CD}" type="presParOf" srcId="{A0088E7F-0029-48AE-956C-554AC0F6C0F6}" destId="{7C518FF5-F914-4EE0-A0E3-57CDB707B756}" srcOrd="0" destOrd="0" presId="urn:microsoft.com/office/officeart/2005/8/layout/hierarchy3"/>
    <dgm:cxn modelId="{5B68AE1E-22AA-408A-8252-6498DD336F70}" type="presParOf" srcId="{A0088E7F-0029-48AE-956C-554AC0F6C0F6}" destId="{270805A7-EC57-4E93-889F-1F21B9DB6239}" srcOrd="1" destOrd="0" presId="urn:microsoft.com/office/officeart/2005/8/layout/hierarchy3"/>
    <dgm:cxn modelId="{85E912BD-97E6-40CB-9560-9D1EF96747B8}" type="presParOf" srcId="{EFD18695-F4E7-48FF-ABB9-A3BD7EB4747B}" destId="{40366F3E-A1B5-4558-8774-B5908C7148CA}" srcOrd="1" destOrd="0" presId="urn:microsoft.com/office/officeart/2005/8/layout/hierarchy3"/>
    <dgm:cxn modelId="{57BD07AE-F9EF-4B7F-A140-91C3FC69A349}" type="presParOf" srcId="{40366F3E-A1B5-4558-8774-B5908C7148CA}" destId="{014ACA31-55E5-44A7-A266-5D115E0261A5}" srcOrd="0" destOrd="0" presId="urn:microsoft.com/office/officeart/2005/8/layout/hierarchy3"/>
    <dgm:cxn modelId="{FFB11C83-C0F4-4D28-BCC3-749963C67450}" type="presParOf" srcId="{40366F3E-A1B5-4558-8774-B5908C7148CA}" destId="{0DFC0542-A6AC-4662-901A-CBB506314353}" srcOrd="1" destOrd="0" presId="urn:microsoft.com/office/officeart/2005/8/layout/hierarchy3"/>
    <dgm:cxn modelId="{E59229B1-FE04-4FEB-9B20-C296641B9B93}" type="presParOf" srcId="{40366F3E-A1B5-4558-8774-B5908C7148CA}" destId="{7200B464-07C9-44CD-91BD-1C282E8A6998}" srcOrd="2" destOrd="0" presId="urn:microsoft.com/office/officeart/2005/8/layout/hierarchy3"/>
    <dgm:cxn modelId="{F92CBDA7-0B4C-46E7-B2B5-A417B0C2B88A}" type="presParOf" srcId="{40366F3E-A1B5-4558-8774-B5908C7148CA}" destId="{E6DAD365-AF8C-485E-A1E1-73E13235944E}" srcOrd="3"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CA04BBB2-E621-44EB-B2F9-75481D8E92AA}" type="doc">
      <dgm:prSet loTypeId="urn:microsoft.com/office/officeart/2005/8/layout/cycle7" loCatId="cycle" qsTypeId="urn:microsoft.com/office/officeart/2005/8/quickstyle/simple3" qsCatId="simple" csTypeId="urn:microsoft.com/office/officeart/2005/8/colors/colorful5" csCatId="colorful" phldr="1"/>
      <dgm:spPr/>
      <dgm:t>
        <a:bodyPr/>
        <a:lstStyle/>
        <a:p>
          <a:endParaRPr lang="en-US"/>
        </a:p>
      </dgm:t>
    </dgm:pt>
    <dgm:pt modelId="{EAEBE187-DC2D-4926-85F3-597D08A4098D}">
      <dgm:prSet phldrT="[Text]" custT="1"/>
      <dgm:spPr/>
      <dgm:t>
        <a:bodyPr/>
        <a:lstStyle/>
        <a:p>
          <a:r>
            <a:rPr kumimoji="0" lang="ar-SA" sz="3600" b="0" i="0" u="none" strike="noStrike" cap="none" normalizeH="0" baseline="0" dirty="0" smtClean="0">
              <a:ln/>
              <a:solidFill>
                <a:schemeClr val="tx2"/>
              </a:solidFill>
              <a:effectLst/>
              <a:latin typeface="Times New Roman" pitchFamily="18" charset="0"/>
              <a:ea typeface="Times New Roman" pitchFamily="18" charset="0"/>
              <a:cs typeface="PT Bold Heading" pitchFamily="2" charset="-78"/>
            </a:rPr>
            <a:t>المرايا نوعان</a:t>
          </a:r>
          <a:endParaRPr lang="en-US" sz="3600" b="0" dirty="0">
            <a:solidFill>
              <a:schemeClr val="tx2"/>
            </a:solidFill>
            <a:cs typeface="PT Bold Heading" pitchFamily="2" charset="-78"/>
          </a:endParaRPr>
        </a:p>
      </dgm:t>
    </dgm:pt>
    <dgm:pt modelId="{F10141FC-CD4A-4555-9C06-8B1DE9D56EE9}" type="parTrans" cxnId="{E8E9A2FC-15D9-4A2C-B647-8BADE0C58AAA}">
      <dgm:prSet/>
      <dgm:spPr/>
      <dgm:t>
        <a:bodyPr/>
        <a:lstStyle/>
        <a:p>
          <a:endParaRPr lang="en-US" sz="3200">
            <a:cs typeface="PT Bold Heading" pitchFamily="2" charset="-78"/>
          </a:endParaRPr>
        </a:p>
      </dgm:t>
    </dgm:pt>
    <dgm:pt modelId="{BB53708C-6FC2-4BC2-ADBF-790C0C788D6B}" type="sibTrans" cxnId="{E8E9A2FC-15D9-4A2C-B647-8BADE0C58AAA}">
      <dgm:prSet custT="1"/>
      <dgm:spPr/>
      <dgm:t>
        <a:bodyPr/>
        <a:lstStyle/>
        <a:p>
          <a:endParaRPr lang="en-US" sz="3200">
            <a:cs typeface="PT Bold Heading" pitchFamily="2" charset="-78"/>
          </a:endParaRPr>
        </a:p>
      </dgm:t>
    </dgm:pt>
    <dgm:pt modelId="{34483C0F-3358-4938-8FCE-41637AF0129B}">
      <dgm:prSet phldrT="[Text]" custT="1"/>
      <dgm:spPr/>
      <dgm:t>
        <a:bodyPr/>
        <a:lstStyle/>
        <a:p>
          <a:r>
            <a:rPr kumimoji="0" lang="ar-SA" sz="3200" b="1" i="0" u="none" strike="noStrike" cap="none" normalizeH="0" baseline="0" dirty="0" smtClean="0">
              <a:ln/>
              <a:effectLst/>
              <a:latin typeface="Times New Roman" pitchFamily="18" charset="0"/>
              <a:ea typeface="Times New Roman" pitchFamily="18" charset="0"/>
              <a:cs typeface="PT Bold Heading" pitchFamily="2" charset="-78"/>
            </a:rPr>
            <a:t>المرآة المستوية</a:t>
          </a:r>
          <a:endParaRPr lang="en-US" sz="3200" b="1" dirty="0">
            <a:cs typeface="PT Bold Heading" pitchFamily="2" charset="-78"/>
          </a:endParaRPr>
        </a:p>
      </dgm:t>
    </dgm:pt>
    <dgm:pt modelId="{586C1CC4-D3E3-4622-9E24-40F3ED981565}" type="parTrans" cxnId="{5ACCA17B-C98F-491A-AC4D-B173D818334C}">
      <dgm:prSet/>
      <dgm:spPr/>
      <dgm:t>
        <a:bodyPr/>
        <a:lstStyle/>
        <a:p>
          <a:endParaRPr lang="en-US" sz="3200">
            <a:cs typeface="PT Bold Heading" pitchFamily="2" charset="-78"/>
          </a:endParaRPr>
        </a:p>
      </dgm:t>
    </dgm:pt>
    <dgm:pt modelId="{2590899A-610F-47E8-9ACF-F33B3F374CDD}" type="sibTrans" cxnId="{5ACCA17B-C98F-491A-AC4D-B173D818334C}">
      <dgm:prSet custT="1"/>
      <dgm:spPr/>
      <dgm:t>
        <a:bodyPr/>
        <a:lstStyle/>
        <a:p>
          <a:endParaRPr lang="en-US" sz="3200">
            <a:cs typeface="PT Bold Heading" pitchFamily="2" charset="-78"/>
          </a:endParaRPr>
        </a:p>
      </dgm:t>
    </dgm:pt>
    <dgm:pt modelId="{843AECEA-6852-499A-88D7-B32623E98089}">
      <dgm:prSet phldrT="[Text]" custT="1"/>
      <dgm:spPr/>
      <dgm:t>
        <a:bodyPr/>
        <a:lstStyle/>
        <a:p>
          <a:r>
            <a:rPr kumimoji="0" lang="ar-SA" sz="3200" b="1" i="0" u="none" strike="noStrike" cap="none" normalizeH="0" baseline="0" smtClean="0">
              <a:ln/>
              <a:effectLst/>
              <a:latin typeface="Times New Roman" pitchFamily="18" charset="0"/>
              <a:ea typeface="Times New Roman" pitchFamily="18" charset="0"/>
              <a:cs typeface="PT Bold Heading" pitchFamily="2" charset="-78"/>
            </a:rPr>
            <a:t>المرآة الكرية</a:t>
          </a:r>
          <a:r>
            <a:rPr kumimoji="0" lang="en-US" sz="3200" b="1" i="0" u="none" strike="noStrike" cap="none" normalizeH="0" baseline="0" smtClean="0">
              <a:ln/>
              <a:effectLst/>
              <a:latin typeface="Times New Roman" pitchFamily="18" charset="0"/>
              <a:ea typeface="Times New Roman" pitchFamily="18" charset="0"/>
              <a:cs typeface="PT Bold Heading" pitchFamily="2" charset="-78"/>
            </a:rPr>
            <a:t> </a:t>
          </a:r>
          <a:endParaRPr lang="en-US" sz="3200" b="1" dirty="0">
            <a:cs typeface="PT Bold Heading" pitchFamily="2" charset="-78"/>
          </a:endParaRPr>
        </a:p>
      </dgm:t>
    </dgm:pt>
    <dgm:pt modelId="{2E81E1FF-6CD5-47C9-A529-562939D91519}" type="parTrans" cxnId="{4995B175-4E28-4473-B557-62C2536B437E}">
      <dgm:prSet/>
      <dgm:spPr/>
      <dgm:t>
        <a:bodyPr/>
        <a:lstStyle/>
        <a:p>
          <a:endParaRPr lang="en-US" sz="3200">
            <a:cs typeface="PT Bold Heading" pitchFamily="2" charset="-78"/>
          </a:endParaRPr>
        </a:p>
      </dgm:t>
    </dgm:pt>
    <dgm:pt modelId="{91A6A4E5-382D-4A46-80C2-FC0EBC0C6674}" type="sibTrans" cxnId="{4995B175-4E28-4473-B557-62C2536B437E}">
      <dgm:prSet custT="1"/>
      <dgm:spPr/>
      <dgm:t>
        <a:bodyPr/>
        <a:lstStyle/>
        <a:p>
          <a:endParaRPr lang="en-US" sz="3200">
            <a:cs typeface="PT Bold Heading" pitchFamily="2" charset="-78"/>
          </a:endParaRPr>
        </a:p>
      </dgm:t>
    </dgm:pt>
    <dgm:pt modelId="{FE59FC62-9871-4DEC-889F-D3F8379ABCAB}" type="pres">
      <dgm:prSet presAssocID="{CA04BBB2-E621-44EB-B2F9-75481D8E92AA}" presName="Name0" presStyleCnt="0">
        <dgm:presLayoutVars>
          <dgm:dir/>
          <dgm:resizeHandles val="exact"/>
        </dgm:presLayoutVars>
      </dgm:prSet>
      <dgm:spPr/>
      <dgm:t>
        <a:bodyPr/>
        <a:lstStyle/>
        <a:p>
          <a:endParaRPr lang="en-US"/>
        </a:p>
      </dgm:t>
    </dgm:pt>
    <dgm:pt modelId="{C8D07443-0104-4C75-B748-34A2391264FE}" type="pres">
      <dgm:prSet presAssocID="{EAEBE187-DC2D-4926-85F3-597D08A4098D}" presName="node" presStyleLbl="node1" presStyleIdx="0" presStyleCnt="3" custScaleX="214531" custScaleY="125111" custRadScaleRad="75528" custRadScaleInc="1017">
        <dgm:presLayoutVars>
          <dgm:bulletEnabled val="1"/>
        </dgm:presLayoutVars>
      </dgm:prSet>
      <dgm:spPr/>
      <dgm:t>
        <a:bodyPr/>
        <a:lstStyle/>
        <a:p>
          <a:endParaRPr lang="en-US"/>
        </a:p>
      </dgm:t>
    </dgm:pt>
    <dgm:pt modelId="{E1AB02FB-9D8A-4A27-9606-8C3D13CF5DBE}" type="pres">
      <dgm:prSet presAssocID="{BB53708C-6FC2-4BC2-ADBF-790C0C788D6B}" presName="sibTrans" presStyleLbl="sibTrans2D1" presStyleIdx="0" presStyleCnt="3"/>
      <dgm:spPr/>
      <dgm:t>
        <a:bodyPr/>
        <a:lstStyle/>
        <a:p>
          <a:endParaRPr lang="en-US"/>
        </a:p>
      </dgm:t>
    </dgm:pt>
    <dgm:pt modelId="{13799BF7-79B7-4D37-B882-A4C19C1BB755}" type="pres">
      <dgm:prSet presAssocID="{BB53708C-6FC2-4BC2-ADBF-790C0C788D6B}" presName="connectorText" presStyleLbl="sibTrans2D1" presStyleIdx="0" presStyleCnt="3"/>
      <dgm:spPr/>
      <dgm:t>
        <a:bodyPr/>
        <a:lstStyle/>
        <a:p>
          <a:endParaRPr lang="en-US"/>
        </a:p>
      </dgm:t>
    </dgm:pt>
    <dgm:pt modelId="{6FA9BC14-F2A0-44EF-9937-C1D76B304262}" type="pres">
      <dgm:prSet presAssocID="{34483C0F-3358-4938-8FCE-41637AF0129B}" presName="node" presStyleLbl="node1" presStyleIdx="1" presStyleCnt="3" custScaleX="167425" custScaleY="151604" custRadScaleRad="151742" custRadScaleInc="-24347">
        <dgm:presLayoutVars>
          <dgm:bulletEnabled val="1"/>
        </dgm:presLayoutVars>
      </dgm:prSet>
      <dgm:spPr/>
      <dgm:t>
        <a:bodyPr/>
        <a:lstStyle/>
        <a:p>
          <a:endParaRPr lang="en-US"/>
        </a:p>
      </dgm:t>
    </dgm:pt>
    <dgm:pt modelId="{82EAF7E7-228C-4D3D-A0D4-41E16EA48535}" type="pres">
      <dgm:prSet presAssocID="{2590899A-610F-47E8-9ACF-F33B3F374CDD}" presName="sibTrans" presStyleLbl="sibTrans2D1" presStyleIdx="1" presStyleCnt="3"/>
      <dgm:spPr/>
      <dgm:t>
        <a:bodyPr/>
        <a:lstStyle/>
        <a:p>
          <a:endParaRPr lang="en-US"/>
        </a:p>
      </dgm:t>
    </dgm:pt>
    <dgm:pt modelId="{C38BB051-1BCF-42C9-8F18-F8F2FFF711D4}" type="pres">
      <dgm:prSet presAssocID="{2590899A-610F-47E8-9ACF-F33B3F374CDD}" presName="connectorText" presStyleLbl="sibTrans2D1" presStyleIdx="1" presStyleCnt="3"/>
      <dgm:spPr/>
      <dgm:t>
        <a:bodyPr/>
        <a:lstStyle/>
        <a:p>
          <a:endParaRPr lang="en-US"/>
        </a:p>
      </dgm:t>
    </dgm:pt>
    <dgm:pt modelId="{E68A115A-F5F3-4513-9CE4-956E01F2750B}" type="pres">
      <dgm:prSet presAssocID="{843AECEA-6852-499A-88D7-B32623E98089}" presName="node" presStyleLbl="node1" presStyleIdx="2" presStyleCnt="3" custScaleX="179684" custScaleY="148043" custRadScaleRad="151891" custRadScaleInc="24981">
        <dgm:presLayoutVars>
          <dgm:bulletEnabled val="1"/>
        </dgm:presLayoutVars>
      </dgm:prSet>
      <dgm:spPr/>
      <dgm:t>
        <a:bodyPr/>
        <a:lstStyle/>
        <a:p>
          <a:endParaRPr lang="en-US"/>
        </a:p>
      </dgm:t>
    </dgm:pt>
    <dgm:pt modelId="{07ACF8CF-C673-448F-BEA5-DB747E9ECCF1}" type="pres">
      <dgm:prSet presAssocID="{91A6A4E5-382D-4A46-80C2-FC0EBC0C6674}" presName="sibTrans" presStyleLbl="sibTrans2D1" presStyleIdx="2" presStyleCnt="3"/>
      <dgm:spPr/>
      <dgm:t>
        <a:bodyPr/>
        <a:lstStyle/>
        <a:p>
          <a:endParaRPr lang="en-US"/>
        </a:p>
      </dgm:t>
    </dgm:pt>
    <dgm:pt modelId="{8E498C78-17F3-422E-B841-1880F2E70751}" type="pres">
      <dgm:prSet presAssocID="{91A6A4E5-382D-4A46-80C2-FC0EBC0C6674}" presName="connectorText" presStyleLbl="sibTrans2D1" presStyleIdx="2" presStyleCnt="3"/>
      <dgm:spPr/>
      <dgm:t>
        <a:bodyPr/>
        <a:lstStyle/>
        <a:p>
          <a:endParaRPr lang="en-US"/>
        </a:p>
      </dgm:t>
    </dgm:pt>
  </dgm:ptLst>
  <dgm:cxnLst>
    <dgm:cxn modelId="{6280F685-E66D-4149-9E9E-B7A8C384E6F0}" type="presOf" srcId="{91A6A4E5-382D-4A46-80C2-FC0EBC0C6674}" destId="{07ACF8CF-C673-448F-BEA5-DB747E9ECCF1}" srcOrd="0" destOrd="0" presId="urn:microsoft.com/office/officeart/2005/8/layout/cycle7"/>
    <dgm:cxn modelId="{BB967DC3-5BE8-4661-875F-144E1D48023D}" type="presOf" srcId="{2590899A-610F-47E8-9ACF-F33B3F374CDD}" destId="{C38BB051-1BCF-42C9-8F18-F8F2FFF711D4}" srcOrd="1" destOrd="0" presId="urn:microsoft.com/office/officeart/2005/8/layout/cycle7"/>
    <dgm:cxn modelId="{4995B175-4E28-4473-B557-62C2536B437E}" srcId="{CA04BBB2-E621-44EB-B2F9-75481D8E92AA}" destId="{843AECEA-6852-499A-88D7-B32623E98089}" srcOrd="2" destOrd="0" parTransId="{2E81E1FF-6CD5-47C9-A529-562939D91519}" sibTransId="{91A6A4E5-382D-4A46-80C2-FC0EBC0C6674}"/>
    <dgm:cxn modelId="{7C434DAA-2CA6-41D9-A2C8-F55168543FB0}" type="presOf" srcId="{BB53708C-6FC2-4BC2-ADBF-790C0C788D6B}" destId="{13799BF7-79B7-4D37-B882-A4C19C1BB755}" srcOrd="1" destOrd="0" presId="urn:microsoft.com/office/officeart/2005/8/layout/cycle7"/>
    <dgm:cxn modelId="{CFF5C7F0-0DC9-4D3D-B642-11C73A43631D}" type="presOf" srcId="{843AECEA-6852-499A-88D7-B32623E98089}" destId="{E68A115A-F5F3-4513-9CE4-956E01F2750B}" srcOrd="0" destOrd="0" presId="urn:microsoft.com/office/officeart/2005/8/layout/cycle7"/>
    <dgm:cxn modelId="{6D673B65-1B46-4F10-BBCC-996658BF6464}" type="presOf" srcId="{CA04BBB2-E621-44EB-B2F9-75481D8E92AA}" destId="{FE59FC62-9871-4DEC-889F-D3F8379ABCAB}" srcOrd="0" destOrd="0" presId="urn:microsoft.com/office/officeart/2005/8/layout/cycle7"/>
    <dgm:cxn modelId="{19A8B720-D6F1-4AA8-B1A1-FF89C370B86B}" type="presOf" srcId="{34483C0F-3358-4938-8FCE-41637AF0129B}" destId="{6FA9BC14-F2A0-44EF-9937-C1D76B304262}" srcOrd="0" destOrd="0" presId="urn:microsoft.com/office/officeart/2005/8/layout/cycle7"/>
    <dgm:cxn modelId="{E8E9A2FC-15D9-4A2C-B647-8BADE0C58AAA}" srcId="{CA04BBB2-E621-44EB-B2F9-75481D8E92AA}" destId="{EAEBE187-DC2D-4926-85F3-597D08A4098D}" srcOrd="0" destOrd="0" parTransId="{F10141FC-CD4A-4555-9C06-8B1DE9D56EE9}" sibTransId="{BB53708C-6FC2-4BC2-ADBF-790C0C788D6B}"/>
    <dgm:cxn modelId="{C4BCA39A-95C3-458A-A356-6A907ED9ECD3}" type="presOf" srcId="{BB53708C-6FC2-4BC2-ADBF-790C0C788D6B}" destId="{E1AB02FB-9D8A-4A27-9606-8C3D13CF5DBE}" srcOrd="0" destOrd="0" presId="urn:microsoft.com/office/officeart/2005/8/layout/cycle7"/>
    <dgm:cxn modelId="{5ACCA17B-C98F-491A-AC4D-B173D818334C}" srcId="{CA04BBB2-E621-44EB-B2F9-75481D8E92AA}" destId="{34483C0F-3358-4938-8FCE-41637AF0129B}" srcOrd="1" destOrd="0" parTransId="{586C1CC4-D3E3-4622-9E24-40F3ED981565}" sibTransId="{2590899A-610F-47E8-9ACF-F33B3F374CDD}"/>
    <dgm:cxn modelId="{787C33F9-CFBD-4955-8DBE-0BE8FADB157D}" type="presOf" srcId="{2590899A-610F-47E8-9ACF-F33B3F374CDD}" destId="{82EAF7E7-228C-4D3D-A0D4-41E16EA48535}" srcOrd="0" destOrd="0" presId="urn:microsoft.com/office/officeart/2005/8/layout/cycle7"/>
    <dgm:cxn modelId="{9A46F655-6C9B-4993-8B4E-46A7DF4EC317}" type="presOf" srcId="{EAEBE187-DC2D-4926-85F3-597D08A4098D}" destId="{C8D07443-0104-4C75-B748-34A2391264FE}" srcOrd="0" destOrd="0" presId="urn:microsoft.com/office/officeart/2005/8/layout/cycle7"/>
    <dgm:cxn modelId="{56BBDA37-BC45-4D29-AB4B-9C945CE109DF}" type="presOf" srcId="{91A6A4E5-382D-4A46-80C2-FC0EBC0C6674}" destId="{8E498C78-17F3-422E-B841-1880F2E70751}" srcOrd="1" destOrd="0" presId="urn:microsoft.com/office/officeart/2005/8/layout/cycle7"/>
    <dgm:cxn modelId="{A1FF9E95-BEBD-4CDD-B76E-0A8DFB2FC313}" type="presParOf" srcId="{FE59FC62-9871-4DEC-889F-D3F8379ABCAB}" destId="{C8D07443-0104-4C75-B748-34A2391264FE}" srcOrd="0" destOrd="0" presId="urn:microsoft.com/office/officeart/2005/8/layout/cycle7"/>
    <dgm:cxn modelId="{6E17AB56-66D7-4DB5-BA53-3C7FDF389AFF}" type="presParOf" srcId="{FE59FC62-9871-4DEC-889F-D3F8379ABCAB}" destId="{E1AB02FB-9D8A-4A27-9606-8C3D13CF5DBE}" srcOrd="1" destOrd="0" presId="urn:microsoft.com/office/officeart/2005/8/layout/cycle7"/>
    <dgm:cxn modelId="{E8459462-E34A-4CF1-A925-448552B2516C}" type="presParOf" srcId="{E1AB02FB-9D8A-4A27-9606-8C3D13CF5DBE}" destId="{13799BF7-79B7-4D37-B882-A4C19C1BB755}" srcOrd="0" destOrd="0" presId="urn:microsoft.com/office/officeart/2005/8/layout/cycle7"/>
    <dgm:cxn modelId="{31BA9518-0104-4A53-8965-55C7714048BF}" type="presParOf" srcId="{FE59FC62-9871-4DEC-889F-D3F8379ABCAB}" destId="{6FA9BC14-F2A0-44EF-9937-C1D76B304262}" srcOrd="2" destOrd="0" presId="urn:microsoft.com/office/officeart/2005/8/layout/cycle7"/>
    <dgm:cxn modelId="{17560975-6AF1-4328-9C35-B57F72E28CAA}" type="presParOf" srcId="{FE59FC62-9871-4DEC-889F-D3F8379ABCAB}" destId="{82EAF7E7-228C-4D3D-A0D4-41E16EA48535}" srcOrd="3" destOrd="0" presId="urn:microsoft.com/office/officeart/2005/8/layout/cycle7"/>
    <dgm:cxn modelId="{1B107ACE-60C2-47AF-BC3D-DCA51C8D54A7}" type="presParOf" srcId="{82EAF7E7-228C-4D3D-A0D4-41E16EA48535}" destId="{C38BB051-1BCF-42C9-8F18-F8F2FFF711D4}" srcOrd="0" destOrd="0" presId="urn:microsoft.com/office/officeart/2005/8/layout/cycle7"/>
    <dgm:cxn modelId="{ADF5FFD6-BEC7-4969-B0C3-667198A0EB87}" type="presParOf" srcId="{FE59FC62-9871-4DEC-889F-D3F8379ABCAB}" destId="{E68A115A-F5F3-4513-9CE4-956E01F2750B}" srcOrd="4" destOrd="0" presId="urn:microsoft.com/office/officeart/2005/8/layout/cycle7"/>
    <dgm:cxn modelId="{F9EBF1BB-1DFE-493E-9F8B-32A6DA11AD9B}" type="presParOf" srcId="{FE59FC62-9871-4DEC-889F-D3F8379ABCAB}" destId="{07ACF8CF-C673-448F-BEA5-DB747E9ECCF1}" srcOrd="5" destOrd="0" presId="urn:microsoft.com/office/officeart/2005/8/layout/cycle7"/>
    <dgm:cxn modelId="{62D421A6-5B6D-44EB-830F-79DD8CEFF961}" type="presParOf" srcId="{07ACF8CF-C673-448F-BEA5-DB747E9ECCF1}" destId="{8E498C78-17F3-422E-B841-1880F2E70751}" srcOrd="0" destOrd="0" presId="urn:microsoft.com/office/officeart/2005/8/layout/cycle7"/>
  </dgm:cxnLst>
  <dgm:bg/>
  <dgm:whole/>
</dgm:dataModel>
</file>

<file path=ppt/diagrams/data3.xml><?xml version="1.0" encoding="utf-8"?>
<dgm:dataModel xmlns:dgm="http://schemas.openxmlformats.org/drawingml/2006/diagram" xmlns:a="http://schemas.openxmlformats.org/drawingml/2006/main">
  <dgm:ptLst>
    <dgm:pt modelId="{CA04BBB2-E621-44EB-B2F9-75481D8E92AA}" type="doc">
      <dgm:prSet loTypeId="urn:microsoft.com/office/officeart/2005/8/layout/cycle7" loCatId="cycle" qsTypeId="urn:microsoft.com/office/officeart/2005/8/quickstyle/simple3" qsCatId="simple" csTypeId="urn:microsoft.com/office/officeart/2005/8/colors/colorful1" csCatId="colorful" phldr="1"/>
      <dgm:spPr/>
      <dgm:t>
        <a:bodyPr/>
        <a:lstStyle/>
        <a:p>
          <a:endParaRPr lang="en-US"/>
        </a:p>
      </dgm:t>
    </dgm:pt>
    <dgm:pt modelId="{EAEBE187-DC2D-4926-85F3-597D08A4098D}">
      <dgm:prSet phldrT="[Text]" custT="1"/>
      <dgm:spPr/>
      <dgm:t>
        <a:bodyPr/>
        <a:lstStyle/>
        <a:p>
          <a:r>
            <a:rPr kumimoji="0" lang="ar-SA" sz="3200" b="1" i="0" u="none" strike="noStrike" cap="none" normalizeH="0" baseline="0" dirty="0" smtClean="0">
              <a:ln/>
              <a:solidFill>
                <a:schemeClr val="accent2">
                  <a:lumMod val="50000"/>
                </a:schemeClr>
              </a:solidFill>
              <a:effectLst/>
              <a:latin typeface="Times New Roman" pitchFamily="18" charset="0"/>
              <a:ea typeface="Times New Roman" pitchFamily="18" charset="0"/>
              <a:cs typeface="PT Bold Heading" pitchFamily="2" charset="-78"/>
            </a:rPr>
            <a:t>المرايا الكروية نوعان</a:t>
          </a:r>
          <a:endParaRPr lang="en-US" sz="3200" dirty="0">
            <a:solidFill>
              <a:schemeClr val="accent2">
                <a:lumMod val="50000"/>
              </a:schemeClr>
            </a:solidFill>
            <a:cs typeface="PT Bold Heading" pitchFamily="2" charset="-78"/>
          </a:endParaRPr>
        </a:p>
      </dgm:t>
    </dgm:pt>
    <dgm:pt modelId="{F10141FC-CD4A-4555-9C06-8B1DE9D56EE9}" type="parTrans" cxnId="{E8E9A2FC-15D9-4A2C-B647-8BADE0C58AAA}">
      <dgm:prSet/>
      <dgm:spPr/>
      <dgm:t>
        <a:bodyPr/>
        <a:lstStyle/>
        <a:p>
          <a:endParaRPr lang="en-US" sz="3200">
            <a:cs typeface="PT Bold Heading" pitchFamily="2" charset="-78"/>
          </a:endParaRPr>
        </a:p>
      </dgm:t>
    </dgm:pt>
    <dgm:pt modelId="{BB53708C-6FC2-4BC2-ADBF-790C0C788D6B}" type="sibTrans" cxnId="{E8E9A2FC-15D9-4A2C-B647-8BADE0C58AAA}">
      <dgm:prSet custT="1"/>
      <dgm:spPr/>
      <dgm:t>
        <a:bodyPr/>
        <a:lstStyle/>
        <a:p>
          <a:endParaRPr lang="en-US" sz="3200">
            <a:cs typeface="PT Bold Heading" pitchFamily="2" charset="-78"/>
          </a:endParaRPr>
        </a:p>
      </dgm:t>
    </dgm:pt>
    <dgm:pt modelId="{34483C0F-3358-4938-8FCE-41637AF0129B}">
      <dgm:prSet phldrT="[Text]" custT="1"/>
      <dgm:spPr/>
      <dgm:t>
        <a:bodyPr/>
        <a:lstStyle/>
        <a:p>
          <a:r>
            <a:rPr kumimoji="0" lang="ar-SA" sz="3200" b="1" i="0" u="none" strike="noStrike" cap="none" normalizeH="0" baseline="0" smtClean="0">
              <a:ln/>
              <a:effectLst/>
              <a:latin typeface="Times New Roman" pitchFamily="18" charset="0"/>
              <a:ea typeface="Times New Roman" pitchFamily="18" charset="0"/>
              <a:cs typeface="PT Bold Heading" pitchFamily="2" charset="-78"/>
            </a:rPr>
            <a:t>المرآة المقعرة</a:t>
          </a:r>
          <a:endParaRPr lang="en-US" sz="3200" b="1" dirty="0">
            <a:cs typeface="PT Bold Heading" pitchFamily="2" charset="-78"/>
          </a:endParaRPr>
        </a:p>
      </dgm:t>
    </dgm:pt>
    <dgm:pt modelId="{586C1CC4-D3E3-4622-9E24-40F3ED981565}" type="parTrans" cxnId="{5ACCA17B-C98F-491A-AC4D-B173D818334C}">
      <dgm:prSet/>
      <dgm:spPr/>
      <dgm:t>
        <a:bodyPr/>
        <a:lstStyle/>
        <a:p>
          <a:endParaRPr lang="en-US" sz="3200">
            <a:cs typeface="PT Bold Heading" pitchFamily="2" charset="-78"/>
          </a:endParaRPr>
        </a:p>
      </dgm:t>
    </dgm:pt>
    <dgm:pt modelId="{2590899A-610F-47E8-9ACF-F33B3F374CDD}" type="sibTrans" cxnId="{5ACCA17B-C98F-491A-AC4D-B173D818334C}">
      <dgm:prSet custT="1"/>
      <dgm:spPr/>
      <dgm:t>
        <a:bodyPr/>
        <a:lstStyle/>
        <a:p>
          <a:endParaRPr lang="en-US" sz="3200">
            <a:cs typeface="PT Bold Heading" pitchFamily="2" charset="-78"/>
          </a:endParaRPr>
        </a:p>
      </dgm:t>
    </dgm:pt>
    <dgm:pt modelId="{843AECEA-6852-499A-88D7-B32623E98089}">
      <dgm:prSet phldrT="[Text]" custT="1"/>
      <dgm:spPr/>
      <dgm:t>
        <a:bodyPr/>
        <a:lstStyle/>
        <a:p>
          <a:r>
            <a:rPr kumimoji="0" lang="ar-SA" sz="3200" b="1" i="0" u="none" strike="noStrike" cap="none" normalizeH="0" baseline="0" smtClean="0">
              <a:ln/>
              <a:effectLst/>
              <a:latin typeface="Times New Roman" pitchFamily="18" charset="0"/>
              <a:ea typeface="Times New Roman" pitchFamily="18" charset="0"/>
              <a:cs typeface="PT Bold Heading" pitchFamily="2" charset="-78"/>
            </a:rPr>
            <a:t>المرآة المحدبة</a:t>
          </a:r>
          <a:endParaRPr lang="en-US" sz="3200" b="1" dirty="0">
            <a:cs typeface="PT Bold Heading" pitchFamily="2" charset="-78"/>
          </a:endParaRPr>
        </a:p>
      </dgm:t>
    </dgm:pt>
    <dgm:pt modelId="{2E81E1FF-6CD5-47C9-A529-562939D91519}" type="parTrans" cxnId="{4995B175-4E28-4473-B557-62C2536B437E}">
      <dgm:prSet/>
      <dgm:spPr/>
      <dgm:t>
        <a:bodyPr/>
        <a:lstStyle/>
        <a:p>
          <a:endParaRPr lang="en-US" sz="3200">
            <a:cs typeface="PT Bold Heading" pitchFamily="2" charset="-78"/>
          </a:endParaRPr>
        </a:p>
      </dgm:t>
    </dgm:pt>
    <dgm:pt modelId="{91A6A4E5-382D-4A46-80C2-FC0EBC0C6674}" type="sibTrans" cxnId="{4995B175-4E28-4473-B557-62C2536B437E}">
      <dgm:prSet custT="1"/>
      <dgm:spPr/>
      <dgm:t>
        <a:bodyPr/>
        <a:lstStyle/>
        <a:p>
          <a:endParaRPr lang="en-US" sz="3200">
            <a:cs typeface="PT Bold Heading" pitchFamily="2" charset="-78"/>
          </a:endParaRPr>
        </a:p>
      </dgm:t>
    </dgm:pt>
    <dgm:pt modelId="{FE59FC62-9871-4DEC-889F-D3F8379ABCAB}" type="pres">
      <dgm:prSet presAssocID="{CA04BBB2-E621-44EB-B2F9-75481D8E92AA}" presName="Name0" presStyleCnt="0">
        <dgm:presLayoutVars>
          <dgm:dir/>
          <dgm:resizeHandles val="exact"/>
        </dgm:presLayoutVars>
      </dgm:prSet>
      <dgm:spPr/>
      <dgm:t>
        <a:bodyPr/>
        <a:lstStyle/>
        <a:p>
          <a:endParaRPr lang="en-US"/>
        </a:p>
      </dgm:t>
    </dgm:pt>
    <dgm:pt modelId="{C8D07443-0104-4C75-B748-34A2391264FE}" type="pres">
      <dgm:prSet presAssocID="{EAEBE187-DC2D-4926-85F3-597D08A4098D}" presName="node" presStyleLbl="node1" presStyleIdx="0" presStyleCnt="3" custScaleX="297102" custScaleY="125111" custRadScaleRad="75528" custRadScaleInc="1017">
        <dgm:presLayoutVars>
          <dgm:bulletEnabled val="1"/>
        </dgm:presLayoutVars>
      </dgm:prSet>
      <dgm:spPr/>
      <dgm:t>
        <a:bodyPr/>
        <a:lstStyle/>
        <a:p>
          <a:endParaRPr lang="en-US"/>
        </a:p>
      </dgm:t>
    </dgm:pt>
    <dgm:pt modelId="{E1AB02FB-9D8A-4A27-9606-8C3D13CF5DBE}" type="pres">
      <dgm:prSet presAssocID="{BB53708C-6FC2-4BC2-ADBF-790C0C788D6B}" presName="sibTrans" presStyleLbl="sibTrans2D1" presStyleIdx="0" presStyleCnt="3"/>
      <dgm:spPr/>
      <dgm:t>
        <a:bodyPr/>
        <a:lstStyle/>
        <a:p>
          <a:endParaRPr lang="en-US"/>
        </a:p>
      </dgm:t>
    </dgm:pt>
    <dgm:pt modelId="{13799BF7-79B7-4D37-B882-A4C19C1BB755}" type="pres">
      <dgm:prSet presAssocID="{BB53708C-6FC2-4BC2-ADBF-790C0C788D6B}" presName="connectorText" presStyleLbl="sibTrans2D1" presStyleIdx="0" presStyleCnt="3"/>
      <dgm:spPr/>
      <dgm:t>
        <a:bodyPr/>
        <a:lstStyle/>
        <a:p>
          <a:endParaRPr lang="en-US"/>
        </a:p>
      </dgm:t>
    </dgm:pt>
    <dgm:pt modelId="{6FA9BC14-F2A0-44EF-9937-C1D76B304262}" type="pres">
      <dgm:prSet presAssocID="{34483C0F-3358-4938-8FCE-41637AF0129B}" presName="node" presStyleLbl="node1" presStyleIdx="1" presStyleCnt="3" custScaleX="167425" custScaleY="151604" custRadScaleRad="151742" custRadScaleInc="-24347">
        <dgm:presLayoutVars>
          <dgm:bulletEnabled val="1"/>
        </dgm:presLayoutVars>
      </dgm:prSet>
      <dgm:spPr/>
      <dgm:t>
        <a:bodyPr/>
        <a:lstStyle/>
        <a:p>
          <a:endParaRPr lang="en-US"/>
        </a:p>
      </dgm:t>
    </dgm:pt>
    <dgm:pt modelId="{82EAF7E7-228C-4D3D-A0D4-41E16EA48535}" type="pres">
      <dgm:prSet presAssocID="{2590899A-610F-47E8-9ACF-F33B3F374CDD}" presName="sibTrans" presStyleLbl="sibTrans2D1" presStyleIdx="1" presStyleCnt="3" custFlipVert="1" custScaleY="147017" custLinFactNeighborX="6042" custLinFactNeighborY="32508"/>
      <dgm:spPr/>
      <dgm:t>
        <a:bodyPr/>
        <a:lstStyle/>
        <a:p>
          <a:endParaRPr lang="en-US"/>
        </a:p>
      </dgm:t>
    </dgm:pt>
    <dgm:pt modelId="{C38BB051-1BCF-42C9-8F18-F8F2FFF711D4}" type="pres">
      <dgm:prSet presAssocID="{2590899A-610F-47E8-9ACF-F33B3F374CDD}" presName="connectorText" presStyleLbl="sibTrans2D1" presStyleIdx="1" presStyleCnt="3"/>
      <dgm:spPr/>
      <dgm:t>
        <a:bodyPr/>
        <a:lstStyle/>
        <a:p>
          <a:endParaRPr lang="en-US"/>
        </a:p>
      </dgm:t>
    </dgm:pt>
    <dgm:pt modelId="{E68A115A-F5F3-4513-9CE4-956E01F2750B}" type="pres">
      <dgm:prSet presAssocID="{843AECEA-6852-499A-88D7-B32623E98089}" presName="node" presStyleLbl="node1" presStyleIdx="2" presStyleCnt="3" custScaleX="179684" custScaleY="148043" custRadScaleRad="151891" custRadScaleInc="24981">
        <dgm:presLayoutVars>
          <dgm:bulletEnabled val="1"/>
        </dgm:presLayoutVars>
      </dgm:prSet>
      <dgm:spPr/>
      <dgm:t>
        <a:bodyPr/>
        <a:lstStyle/>
        <a:p>
          <a:endParaRPr lang="en-US"/>
        </a:p>
      </dgm:t>
    </dgm:pt>
    <dgm:pt modelId="{07ACF8CF-C673-448F-BEA5-DB747E9ECCF1}" type="pres">
      <dgm:prSet presAssocID="{91A6A4E5-382D-4A46-80C2-FC0EBC0C6674}" presName="sibTrans" presStyleLbl="sibTrans2D1" presStyleIdx="2" presStyleCnt="3"/>
      <dgm:spPr/>
      <dgm:t>
        <a:bodyPr/>
        <a:lstStyle/>
        <a:p>
          <a:endParaRPr lang="en-US"/>
        </a:p>
      </dgm:t>
    </dgm:pt>
    <dgm:pt modelId="{8E498C78-17F3-422E-B841-1880F2E70751}" type="pres">
      <dgm:prSet presAssocID="{91A6A4E5-382D-4A46-80C2-FC0EBC0C6674}" presName="connectorText" presStyleLbl="sibTrans2D1" presStyleIdx="2" presStyleCnt="3"/>
      <dgm:spPr/>
      <dgm:t>
        <a:bodyPr/>
        <a:lstStyle/>
        <a:p>
          <a:endParaRPr lang="en-US"/>
        </a:p>
      </dgm:t>
    </dgm:pt>
  </dgm:ptLst>
  <dgm:cxnLst>
    <dgm:cxn modelId="{A0316D86-71FE-4691-B819-00F52AAF91A7}" type="presOf" srcId="{2590899A-610F-47E8-9ACF-F33B3F374CDD}" destId="{C38BB051-1BCF-42C9-8F18-F8F2FFF711D4}" srcOrd="1" destOrd="0" presId="urn:microsoft.com/office/officeart/2005/8/layout/cycle7"/>
    <dgm:cxn modelId="{1B3B755D-E2A8-4EAC-A5A4-1954C945691E}" type="presOf" srcId="{34483C0F-3358-4938-8FCE-41637AF0129B}" destId="{6FA9BC14-F2A0-44EF-9937-C1D76B304262}" srcOrd="0" destOrd="0" presId="urn:microsoft.com/office/officeart/2005/8/layout/cycle7"/>
    <dgm:cxn modelId="{84CD5A4B-5C7E-46C9-8906-CB2399632819}" type="presOf" srcId="{BB53708C-6FC2-4BC2-ADBF-790C0C788D6B}" destId="{13799BF7-79B7-4D37-B882-A4C19C1BB755}" srcOrd="1" destOrd="0" presId="urn:microsoft.com/office/officeart/2005/8/layout/cycle7"/>
    <dgm:cxn modelId="{4995B175-4E28-4473-B557-62C2536B437E}" srcId="{CA04BBB2-E621-44EB-B2F9-75481D8E92AA}" destId="{843AECEA-6852-499A-88D7-B32623E98089}" srcOrd="2" destOrd="0" parTransId="{2E81E1FF-6CD5-47C9-A529-562939D91519}" sibTransId="{91A6A4E5-382D-4A46-80C2-FC0EBC0C6674}"/>
    <dgm:cxn modelId="{6AAECD5A-3973-405D-8879-8EAE552F3993}" type="presOf" srcId="{EAEBE187-DC2D-4926-85F3-597D08A4098D}" destId="{C8D07443-0104-4C75-B748-34A2391264FE}" srcOrd="0" destOrd="0" presId="urn:microsoft.com/office/officeart/2005/8/layout/cycle7"/>
    <dgm:cxn modelId="{95D49A09-7D9C-433A-BC42-8FDF2679ADA9}" type="presOf" srcId="{843AECEA-6852-499A-88D7-B32623E98089}" destId="{E68A115A-F5F3-4513-9CE4-956E01F2750B}" srcOrd="0" destOrd="0" presId="urn:microsoft.com/office/officeart/2005/8/layout/cycle7"/>
    <dgm:cxn modelId="{76839FB4-80B5-4A6B-BE99-AC6E46D4B890}" type="presOf" srcId="{CA04BBB2-E621-44EB-B2F9-75481D8E92AA}" destId="{FE59FC62-9871-4DEC-889F-D3F8379ABCAB}" srcOrd="0" destOrd="0" presId="urn:microsoft.com/office/officeart/2005/8/layout/cycle7"/>
    <dgm:cxn modelId="{45ECB0E8-D32A-4501-9853-2929E4115A83}" type="presOf" srcId="{BB53708C-6FC2-4BC2-ADBF-790C0C788D6B}" destId="{E1AB02FB-9D8A-4A27-9606-8C3D13CF5DBE}" srcOrd="0" destOrd="0" presId="urn:microsoft.com/office/officeart/2005/8/layout/cycle7"/>
    <dgm:cxn modelId="{741E9308-EAE9-4171-9DD4-662C58BE6208}" type="presOf" srcId="{91A6A4E5-382D-4A46-80C2-FC0EBC0C6674}" destId="{07ACF8CF-C673-448F-BEA5-DB747E9ECCF1}" srcOrd="0" destOrd="0" presId="urn:microsoft.com/office/officeart/2005/8/layout/cycle7"/>
    <dgm:cxn modelId="{E8E9A2FC-15D9-4A2C-B647-8BADE0C58AAA}" srcId="{CA04BBB2-E621-44EB-B2F9-75481D8E92AA}" destId="{EAEBE187-DC2D-4926-85F3-597D08A4098D}" srcOrd="0" destOrd="0" parTransId="{F10141FC-CD4A-4555-9C06-8B1DE9D56EE9}" sibTransId="{BB53708C-6FC2-4BC2-ADBF-790C0C788D6B}"/>
    <dgm:cxn modelId="{5ACCA17B-C98F-491A-AC4D-B173D818334C}" srcId="{CA04BBB2-E621-44EB-B2F9-75481D8E92AA}" destId="{34483C0F-3358-4938-8FCE-41637AF0129B}" srcOrd="1" destOrd="0" parTransId="{586C1CC4-D3E3-4622-9E24-40F3ED981565}" sibTransId="{2590899A-610F-47E8-9ACF-F33B3F374CDD}"/>
    <dgm:cxn modelId="{DE41D922-91ED-4D8B-837A-080B8BFA7C1D}" type="presOf" srcId="{2590899A-610F-47E8-9ACF-F33B3F374CDD}" destId="{82EAF7E7-228C-4D3D-A0D4-41E16EA48535}" srcOrd="0" destOrd="0" presId="urn:microsoft.com/office/officeart/2005/8/layout/cycle7"/>
    <dgm:cxn modelId="{5E00D037-04F1-41E4-8021-8898D5529F8E}" type="presOf" srcId="{91A6A4E5-382D-4A46-80C2-FC0EBC0C6674}" destId="{8E498C78-17F3-422E-B841-1880F2E70751}" srcOrd="1" destOrd="0" presId="urn:microsoft.com/office/officeart/2005/8/layout/cycle7"/>
    <dgm:cxn modelId="{D5F60811-D2A9-4ACD-BD51-862F14686BBB}" type="presParOf" srcId="{FE59FC62-9871-4DEC-889F-D3F8379ABCAB}" destId="{C8D07443-0104-4C75-B748-34A2391264FE}" srcOrd="0" destOrd="0" presId="urn:microsoft.com/office/officeart/2005/8/layout/cycle7"/>
    <dgm:cxn modelId="{42EE9D5A-DB8D-4C7C-9D1B-36142B371CB0}" type="presParOf" srcId="{FE59FC62-9871-4DEC-889F-D3F8379ABCAB}" destId="{E1AB02FB-9D8A-4A27-9606-8C3D13CF5DBE}" srcOrd="1" destOrd="0" presId="urn:microsoft.com/office/officeart/2005/8/layout/cycle7"/>
    <dgm:cxn modelId="{2B124C2E-F247-44EC-8A32-CC075052C5A2}" type="presParOf" srcId="{E1AB02FB-9D8A-4A27-9606-8C3D13CF5DBE}" destId="{13799BF7-79B7-4D37-B882-A4C19C1BB755}" srcOrd="0" destOrd="0" presId="urn:microsoft.com/office/officeart/2005/8/layout/cycle7"/>
    <dgm:cxn modelId="{C8D940D9-D50C-4481-BE91-094125DF1404}" type="presParOf" srcId="{FE59FC62-9871-4DEC-889F-D3F8379ABCAB}" destId="{6FA9BC14-F2A0-44EF-9937-C1D76B304262}" srcOrd="2" destOrd="0" presId="urn:microsoft.com/office/officeart/2005/8/layout/cycle7"/>
    <dgm:cxn modelId="{C26F1DA2-5B64-43A9-8430-AD84951AC88B}" type="presParOf" srcId="{FE59FC62-9871-4DEC-889F-D3F8379ABCAB}" destId="{82EAF7E7-228C-4D3D-A0D4-41E16EA48535}" srcOrd="3" destOrd="0" presId="urn:microsoft.com/office/officeart/2005/8/layout/cycle7"/>
    <dgm:cxn modelId="{D423C441-0CE2-4CE6-A5C4-96D9E7DC4FFC}" type="presParOf" srcId="{82EAF7E7-228C-4D3D-A0D4-41E16EA48535}" destId="{C38BB051-1BCF-42C9-8F18-F8F2FFF711D4}" srcOrd="0" destOrd="0" presId="urn:microsoft.com/office/officeart/2005/8/layout/cycle7"/>
    <dgm:cxn modelId="{81767BEC-9CD4-45F2-BD97-43707010CE8B}" type="presParOf" srcId="{FE59FC62-9871-4DEC-889F-D3F8379ABCAB}" destId="{E68A115A-F5F3-4513-9CE4-956E01F2750B}" srcOrd="4" destOrd="0" presId="urn:microsoft.com/office/officeart/2005/8/layout/cycle7"/>
    <dgm:cxn modelId="{40B95DBE-1072-4E36-A9D6-686B7E4FCBF0}" type="presParOf" srcId="{FE59FC62-9871-4DEC-889F-D3F8379ABCAB}" destId="{07ACF8CF-C673-448F-BEA5-DB747E9ECCF1}" srcOrd="5" destOrd="0" presId="urn:microsoft.com/office/officeart/2005/8/layout/cycle7"/>
    <dgm:cxn modelId="{821BC078-76F4-4D09-A831-6C359E3B94A3}" type="presParOf" srcId="{07ACF8CF-C673-448F-BEA5-DB747E9ECCF1}" destId="{8E498C78-17F3-422E-B841-1880F2E70751}"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4A59A34-8936-48C8-91EF-6A6B49550596}" type="datetimeFigureOut">
              <a:rPr lang="ar-SA" smtClean="0"/>
              <a:pPr/>
              <a:t>18/03/1437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63CACC9-7EA3-4F82-875D-8BDF55AEB264}"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8048135-EB1E-404C-A748-A158C60AE905}" type="slidenum">
              <a:rPr lang="ar-SA" smtClean="0"/>
              <a:pPr/>
              <a:t>18</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56241F-C6C7-4520-87C9-464B06252E11}" type="slidenum">
              <a:rPr lang="ar-SA" smtClean="0"/>
              <a:pPr/>
              <a:t>19</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DBD3C12-983A-4BCC-97FE-62C8B4FAA260}" type="slidenum">
              <a:rPr lang="ar-SA" smtClean="0"/>
              <a:pPr/>
              <a:t>21</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C78A30-203F-4142-9A4D-CE2D5395E509}" type="slidenum">
              <a:rPr lang="ar-SA" smtClean="0"/>
              <a:pPr/>
              <a:t>24</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CD88499-D5E7-4DB1-B083-891422713F9F}" type="slidenum">
              <a:rPr lang="ar-SA" smtClean="0"/>
              <a:pPr/>
              <a:t>29</a:t>
            </a:fld>
            <a:endParaRPr 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7A41705-BDEA-4953-B212-873C2630B2F0}"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E669D5-11E1-4B97-87DA-AD268E91A50D}" type="slidenum">
              <a:rPr lang="ar-SA" smtClean="0"/>
              <a:pPr/>
              <a:t>‹#›</a:t>
            </a:fld>
            <a:endParaRPr lang="ar-SA"/>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7A41705-BDEA-4953-B212-873C2630B2F0}"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E669D5-11E1-4B97-87DA-AD268E91A50D}" type="slidenum">
              <a:rPr lang="ar-SA" smtClean="0"/>
              <a:pPr/>
              <a:t>‹#›</a:t>
            </a:fld>
            <a:endParaRPr lang="ar-SA"/>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7A41705-BDEA-4953-B212-873C2630B2F0}"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E669D5-11E1-4B97-87DA-AD268E91A50D}" type="slidenum">
              <a:rPr lang="ar-SA" smtClean="0"/>
              <a:pPr/>
              <a:t>‹#›</a:t>
            </a:fld>
            <a:endParaRPr lang="ar-SA"/>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7A41705-BDEA-4953-B212-873C2630B2F0}"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E669D5-11E1-4B97-87DA-AD268E91A50D}" type="slidenum">
              <a:rPr lang="ar-SA" smtClean="0"/>
              <a:pPr/>
              <a:t>‹#›</a:t>
            </a:fld>
            <a:endParaRPr lang="ar-SA"/>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7A41705-BDEA-4953-B212-873C2630B2F0}"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E669D5-11E1-4B97-87DA-AD268E91A50D}" type="slidenum">
              <a:rPr lang="ar-SA" smtClean="0"/>
              <a:pPr/>
              <a:t>‹#›</a:t>
            </a:fld>
            <a:endParaRPr lang="ar-SA"/>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7A41705-BDEA-4953-B212-873C2630B2F0}"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E669D5-11E1-4B97-87DA-AD268E91A50D}" type="slidenum">
              <a:rPr lang="ar-SA" smtClean="0"/>
              <a:pPr/>
              <a:t>‹#›</a:t>
            </a:fld>
            <a:endParaRPr lang="ar-SA"/>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7A41705-BDEA-4953-B212-873C2630B2F0}" type="datetimeFigureOut">
              <a:rPr lang="ar-SA" smtClean="0"/>
              <a:pPr/>
              <a:t>18/03/1437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4E669D5-11E1-4B97-87DA-AD268E91A50D}" type="slidenum">
              <a:rPr lang="ar-SA" smtClean="0"/>
              <a:pPr/>
              <a:t>‹#›</a:t>
            </a:fld>
            <a:endParaRPr lang="ar-SA"/>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7A41705-BDEA-4953-B212-873C2630B2F0}" type="datetimeFigureOut">
              <a:rPr lang="ar-SA" smtClean="0"/>
              <a:pPr/>
              <a:t>18/03/1437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4E669D5-11E1-4B97-87DA-AD268E91A50D}" type="slidenum">
              <a:rPr lang="ar-SA" smtClean="0"/>
              <a:pPr/>
              <a:t>‹#›</a:t>
            </a:fld>
            <a:endParaRPr lang="ar-SA"/>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7A41705-BDEA-4953-B212-873C2630B2F0}" type="datetimeFigureOut">
              <a:rPr lang="ar-SA" smtClean="0"/>
              <a:pPr/>
              <a:t>18/03/1437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4E669D5-11E1-4B97-87DA-AD268E91A50D}" type="slidenum">
              <a:rPr lang="ar-SA" smtClean="0"/>
              <a:pPr/>
              <a:t>‹#›</a:t>
            </a:fld>
            <a:endParaRPr lang="ar-SA"/>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7A41705-BDEA-4953-B212-873C2630B2F0}"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E669D5-11E1-4B97-87DA-AD268E91A50D}" type="slidenum">
              <a:rPr lang="ar-SA" smtClean="0"/>
              <a:pPr/>
              <a:t>‹#›</a:t>
            </a:fld>
            <a:endParaRPr lang="ar-SA"/>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7A41705-BDEA-4953-B212-873C2630B2F0}"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E669D5-11E1-4B97-87DA-AD268E91A50D}" type="slidenum">
              <a:rPr lang="ar-SA" smtClean="0"/>
              <a:pPr/>
              <a:t>‹#›</a:t>
            </a:fld>
            <a:endParaRPr lang="ar-SA"/>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7A41705-BDEA-4953-B212-873C2630B2F0}" type="datetimeFigureOut">
              <a:rPr lang="ar-SA" smtClean="0"/>
              <a:pPr/>
              <a:t>18/03/1437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E669D5-11E1-4B97-87DA-AD268E91A50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2.jpeg"/><Relationship Id="rId7" Type="http://schemas.openxmlformats.org/officeDocument/2006/relationships/diagramQuickStyle" Target="../diagrams/quickStyle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5.png"/><Relationship Id="rId5" Type="http://schemas.openxmlformats.org/officeDocument/2006/relationships/diagramData" Target="../diagrams/data1.xml"/><Relationship Id="rId10" Type="http://schemas.openxmlformats.org/officeDocument/2006/relationships/image" Target="http://www.fxcc.ae/blog/wp-content/uploads/2013/10/mirror-trading.jpg" TargetMode="External"/><Relationship Id="rId4" Type="http://schemas.openxmlformats.org/officeDocument/2006/relationships/image" Target="../media/image23.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ideo" Target="file:///F:\&#1578;&#1580;&#1585;&#1576;&#1577;%20&#1575;&#1606;&#1593;&#1603;&#1575;&#1587;%20&#1575;&#1604;&#1590;&#1608;&#1569;.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ideo" Target="file:///F:\&#1578;&#1580;&#1585;&#1576;&#1577;%20&#1575;&#1604;&#1605;&#1585;&#1575;&#1610;&#1575;%20&#1575;&#1604;&#1605;&#1587;&#1578;&#1608;&#1610;&#1577;.wm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7.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0.jpeg"/><Relationship Id="rId4" Type="http://schemas.openxmlformats.org/officeDocument/2006/relationships/diagramData" Target="../diagrams/data2.xml"/><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file:///F:\&#1606;&#1588;&#1575;&#1591;%20&#1575;&#1587;&#1578;&#1607;&#1604;&#1575;&#1604;&#1610;%20-%20&#1575;&#1604;&#1575;&#1606;&#1593;&#1603;&#1575;&#1587;%20&#1593;&#1606;%20&#1575;&#1604;&#1605;&#1585;&#1575;&#1610;&#1575;%20-%20&#1601;&#1610;&#1586;&#1610;&#1575;&#1569;%20&#1579;&#1575;&#1606;&#1610;%20&#1579;&#1575;&#1606;&#1608;&#1610;.wmv"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file:///F:\&#1578;&#1601;&#1587;&#1610;&#1585;%20&#1575;&#1604;&#1606;&#1588;&#1575;&#1591;%20&#1575;&#1604;&#1575;&#1587;&#1578;&#1607;&#1604;&#1575;&#1604;&#1610;%20&#1604;&#1604;&#1575;&#1606;&#1593;&#1603;&#1575;&#1587;%20&#1593;&#1606;%20&#1575;&#1604;&#1605;&#1585;&#1575;&#1610;&#1575;-%20&#1601;&#1610;&#1586;&#1610;&#1575;&#1569;%202%20&#1579;.wmv" TargetMode="Externa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video" Target="file:///F:\&#1575;&#1604;&#1589;&#1608;&#1585;&#1577;%20&#1575;&#1604;&#1605;&#1578;&#1603;&#1608;&#1606;&#1577;%20&#1576;&#1608;&#1575;&#1587;&#1591;&#1577;%20&#1575;&#1604;&#1605;&#1585;&#1570;&#1577;%20&#1575;&#1604;&#1605;&#1581;&#1583;&#1576;&#1577;.wm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7.xml"/><Relationship Id="rId1" Type="http://schemas.openxmlformats.org/officeDocument/2006/relationships/video" Target="file:///F:\&#1601;&#1610;&#1586;&#1610;&#1575;&#1569;%20_&#1575;&#1604;&#1589;&#1608;&#1585;%20&#1601;&#1610;%20&#1575;&#1604;&#1605;&#1585;&#1575;&#1610;&#1575;%20&#1575;&#1604;&#1603;&#1585;&#1608;&#1610;&#1577;.wm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4857752" y="2571744"/>
            <a:ext cx="3571900" cy="2928958"/>
          </a:xfrm>
          <a:prstGeom prst="rect">
            <a:avLst/>
          </a:prstGeom>
          <a:noFill/>
        </p:spPr>
        <p:txBody>
          <a:bodyPr wrap="square" rtlCol="1">
            <a:prstTxWarp prst="textCanUp">
              <a:avLst/>
            </a:prstTxWarp>
            <a:spAutoFit/>
            <a:scene3d>
              <a:camera prst="orthographicFront"/>
              <a:lightRig rig="threePt" dir="t"/>
            </a:scene3d>
            <a:sp3d extrusionH="57150">
              <a:bevelT w="38100" h="38100" prst="convex"/>
            </a:sp3d>
          </a:bodyPr>
          <a:lstStyle/>
          <a:p>
            <a:pPr algn="ctr"/>
            <a:r>
              <a:rPr lang="ar-SA" sz="7200" dirty="0" smtClean="0">
                <a:ln>
                  <a:solidFill>
                    <a:sysClr val="windowText" lastClr="000000"/>
                  </a:solidFill>
                </a:ln>
                <a:solidFill>
                  <a:schemeClr val="accent1"/>
                </a:solidFill>
                <a:cs typeface="PT Bold Heading" pitchFamily="2" charset="-78"/>
              </a:rPr>
              <a:t>الانعكاس والمرايــا</a:t>
            </a:r>
            <a:endParaRPr lang="ar-SA" sz="7200" dirty="0">
              <a:ln>
                <a:solidFill>
                  <a:sysClr val="windowText" lastClr="000000"/>
                </a:solidFill>
              </a:ln>
              <a:solidFill>
                <a:schemeClr val="accent1"/>
              </a:solidFill>
              <a:cs typeface="PT Bold Heading" pitchFamily="2" charset="-78"/>
            </a:endParaRPr>
          </a:p>
        </p:txBody>
      </p:sp>
      <p:sp>
        <p:nvSpPr>
          <p:cNvPr id="3" name="مربع نص 2"/>
          <p:cNvSpPr txBox="1"/>
          <p:nvPr/>
        </p:nvSpPr>
        <p:spPr>
          <a:xfrm>
            <a:off x="5286380" y="1928802"/>
            <a:ext cx="2357454" cy="523220"/>
          </a:xfrm>
          <a:prstGeom prst="rect">
            <a:avLst/>
          </a:prstGeom>
          <a:noFill/>
        </p:spPr>
        <p:txBody>
          <a:bodyPr wrap="square" rtlCol="1">
            <a:spAutoFit/>
          </a:bodyPr>
          <a:lstStyle/>
          <a:p>
            <a:r>
              <a:rPr lang="ar-SA" sz="2800" smtClean="0">
                <a:ln>
                  <a:solidFill>
                    <a:schemeClr val="bg1"/>
                  </a:solidFill>
                </a:ln>
                <a:solidFill>
                  <a:srgbClr val="C00000"/>
                </a:solidFill>
                <a:cs typeface="PT Bold Heading" pitchFamily="2" charset="-78"/>
              </a:rPr>
              <a:t>الفصل الثاني</a:t>
            </a:r>
            <a:endParaRPr lang="ar-SA" sz="2800" dirty="0">
              <a:ln>
                <a:solidFill>
                  <a:schemeClr val="bg1"/>
                </a:solidFill>
              </a:ln>
              <a:solidFill>
                <a:srgbClr val="C00000"/>
              </a:solidFill>
              <a:cs typeface="PT Bold Heading" pitchFamily="2" charset="-78"/>
            </a:endParaRPr>
          </a:p>
        </p:txBody>
      </p:sp>
      <p:sp>
        <p:nvSpPr>
          <p:cNvPr id="4" name="مربع نص 3"/>
          <p:cNvSpPr txBox="1"/>
          <p:nvPr/>
        </p:nvSpPr>
        <p:spPr>
          <a:xfrm>
            <a:off x="5643570" y="597739"/>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3</a:t>
            </a:r>
          </a:p>
          <a:p>
            <a:pPr algn="ctr"/>
            <a:r>
              <a:rPr lang="ar-SA" sz="2400" dirty="0" smtClean="0">
                <a:solidFill>
                  <a:schemeClr val="accent4">
                    <a:lumMod val="75000"/>
                  </a:schemeClr>
                </a:solidFill>
                <a:cs typeface="PT Bold Heading" pitchFamily="2" charset="-78"/>
              </a:rPr>
              <a:t>الصف الثالث ثانوي</a:t>
            </a:r>
            <a:endParaRPr lang="ar-SA" sz="2400" dirty="0">
              <a:solidFill>
                <a:schemeClr val="accent4">
                  <a:lumMod val="75000"/>
                </a:schemeClr>
              </a:solidFill>
              <a:cs typeface="PT Bold Heading" pitchFamily="2" charset="-78"/>
            </a:endParaRPr>
          </a:p>
        </p:txBody>
      </p:sp>
      <p:sp>
        <p:nvSpPr>
          <p:cNvPr id="5" name="مربع نص 4"/>
          <p:cNvSpPr txBox="1"/>
          <p:nvPr/>
        </p:nvSpPr>
        <p:spPr>
          <a:xfrm>
            <a:off x="5572132" y="5500702"/>
            <a:ext cx="3071834" cy="830997"/>
          </a:xfrm>
          <a:prstGeom prst="rect">
            <a:avLst/>
          </a:prstGeom>
          <a:noFill/>
        </p:spPr>
        <p:txBody>
          <a:bodyPr wrap="square" rtlCol="1">
            <a:spAutoFit/>
          </a:bodyPr>
          <a:lstStyle/>
          <a:p>
            <a:pPr algn="ctr"/>
            <a:r>
              <a:rPr lang="ar-SA" sz="2400" b="1" dirty="0" smtClean="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endParaRPr>
          </a:p>
        </p:txBody>
      </p:sp>
      <p:pic>
        <p:nvPicPr>
          <p:cNvPr id="6" name="Picture 2" descr="imag0040"/>
          <p:cNvPicPr>
            <a:picLocks noChangeAspect="1" noChangeArrowheads="1"/>
          </p:cNvPicPr>
          <p:nvPr/>
        </p:nvPicPr>
        <p:blipFill>
          <a:blip r:embed="rId3" cstate="print">
            <a:lum bright="10000"/>
          </a:blip>
          <a:srcRect/>
          <a:stretch>
            <a:fillRect/>
          </a:stretch>
        </p:blipFill>
        <p:spPr bwMode="auto">
          <a:xfrm>
            <a:off x="5127628" y="500041"/>
            <a:ext cx="873132" cy="1143009"/>
          </a:xfrm>
          <a:prstGeom prst="rect">
            <a:avLst/>
          </a:prstGeom>
          <a:noFill/>
          <a:ln w="9525">
            <a:noFill/>
            <a:miter lim="800000"/>
            <a:headEnd/>
            <a:tailEnd/>
          </a:ln>
        </p:spPr>
      </p:pic>
      <p:pic>
        <p:nvPicPr>
          <p:cNvPr id="60418" name="Picture 2" descr="jBrauer_otertindReflection"/>
          <p:cNvPicPr>
            <a:picLocks noChangeAspect="1" noChangeArrowheads="1"/>
          </p:cNvPicPr>
          <p:nvPr/>
        </p:nvPicPr>
        <p:blipFill>
          <a:blip r:embed="rId4"/>
          <a:srcRect/>
          <a:stretch>
            <a:fillRect/>
          </a:stretch>
        </p:blipFill>
        <p:spPr bwMode="auto">
          <a:xfrm>
            <a:off x="428596" y="357166"/>
            <a:ext cx="3857652" cy="6072230"/>
          </a:xfrm>
          <a:prstGeom prst="rect">
            <a:avLst/>
          </a:prstGeom>
          <a:noFill/>
          <a:ln w="9525">
            <a:noFill/>
            <a:miter lim="800000"/>
            <a:headEnd/>
            <a:tailEnd/>
          </a:ln>
        </p:spPr>
      </p:pic>
      <p:pic>
        <p:nvPicPr>
          <p:cNvPr id="9" name="صورة 8" descr="016.gif"/>
          <p:cNvPicPr>
            <a:picLocks noChangeAspect="1"/>
          </p:cNvPicPr>
          <p:nvPr/>
        </p:nvPicPr>
        <p:blipFill>
          <a:blip r:embed="rId5" cstate="print"/>
          <a:stretch>
            <a:fillRect/>
          </a:stretch>
        </p:blipFill>
        <p:spPr>
          <a:xfrm>
            <a:off x="4739236" y="5448326"/>
            <a:ext cx="1047210" cy="981070"/>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32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par>
                                <p:cTn id="23" presetID="29"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ppt_x</p:attrName>
                                        </p:attrNameLst>
                                      </p:cBhvr>
                                      <p:tavLst>
                                        <p:tav tm="0">
                                          <p:val>
                                            <p:strVal val="#ppt_x-.2"/>
                                          </p:val>
                                        </p:tav>
                                        <p:tav tm="100000">
                                          <p:val>
                                            <p:strVal val="#ppt_x"/>
                                          </p:val>
                                        </p:tav>
                                      </p:tavLst>
                                    </p:anim>
                                    <p:anim calcmode="lin" valueType="num">
                                      <p:cBhvr>
                                        <p:cTn id="2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7890" name="Picture 2" descr="انعكاس منتظم 2"/>
          <p:cNvPicPr>
            <a:picLocks noChangeAspect="1" noChangeArrowheads="1"/>
          </p:cNvPicPr>
          <p:nvPr/>
        </p:nvPicPr>
        <p:blipFill>
          <a:blip r:embed="rId3">
            <a:lum bright="20000"/>
          </a:blip>
          <a:srcRect/>
          <a:stretch>
            <a:fillRect/>
          </a:stretch>
        </p:blipFill>
        <p:spPr bwMode="auto">
          <a:xfrm>
            <a:off x="5243516" y="5500700"/>
            <a:ext cx="2553876" cy="1216048"/>
          </a:xfrm>
          <a:prstGeom prst="rect">
            <a:avLst/>
          </a:prstGeom>
          <a:noFill/>
          <a:ln w="9525">
            <a:noFill/>
            <a:miter lim="800000"/>
            <a:headEnd/>
            <a:tailEnd/>
          </a:ln>
        </p:spPr>
      </p:pic>
      <p:pic>
        <p:nvPicPr>
          <p:cNvPr id="37891" name="Picture 3" descr="الانكسار المشتت"/>
          <p:cNvPicPr>
            <a:picLocks noChangeAspect="1" noChangeArrowheads="1"/>
          </p:cNvPicPr>
          <p:nvPr/>
        </p:nvPicPr>
        <p:blipFill>
          <a:blip r:embed="rId4">
            <a:lum bright="20000"/>
          </a:blip>
          <a:srcRect/>
          <a:stretch>
            <a:fillRect/>
          </a:stretch>
        </p:blipFill>
        <p:spPr bwMode="auto">
          <a:xfrm>
            <a:off x="1885934" y="5443552"/>
            <a:ext cx="2819400" cy="1300162"/>
          </a:xfrm>
          <a:prstGeom prst="rect">
            <a:avLst/>
          </a:prstGeom>
          <a:noFill/>
          <a:ln w="9525">
            <a:noFill/>
            <a:miter lim="800000"/>
            <a:headEnd/>
            <a:tailEnd/>
          </a:ln>
        </p:spPr>
      </p:pic>
      <p:graphicFrame>
        <p:nvGraphicFramePr>
          <p:cNvPr id="4" name="رسم تخطيطي 3"/>
          <p:cNvGraphicFramePr/>
          <p:nvPr/>
        </p:nvGraphicFramePr>
        <p:xfrm>
          <a:off x="1571604" y="428604"/>
          <a:ext cx="6096000" cy="508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2161" name="Picture 1" descr="http://www.fxcc.ae/blog/wp-content/uploads/2013/10/mirror-trading.jpg"/>
          <p:cNvPicPr>
            <a:picLocks noChangeAspect="1" noChangeArrowheads="1"/>
          </p:cNvPicPr>
          <p:nvPr/>
        </p:nvPicPr>
        <p:blipFill>
          <a:blip r:embed="rId9" r:link="rId10" cstate="print">
            <a:clrChange>
              <a:clrFrom>
                <a:srgbClr val="FFFFFF"/>
              </a:clrFrom>
              <a:clrTo>
                <a:srgbClr val="FFFFFF">
                  <a:alpha val="0"/>
                </a:srgbClr>
              </a:clrTo>
            </a:clrChange>
          </a:blip>
          <a:srcRect/>
          <a:stretch>
            <a:fillRect/>
          </a:stretch>
        </p:blipFill>
        <p:spPr bwMode="auto">
          <a:xfrm>
            <a:off x="7143768" y="928670"/>
            <a:ext cx="1550768" cy="1630005"/>
          </a:xfrm>
          <a:prstGeom prst="rect">
            <a:avLst/>
          </a:prstGeom>
          <a:noFill/>
          <a:ln w="9525">
            <a:noFill/>
            <a:miter lim="800000"/>
            <a:headEnd/>
            <a:tailEnd/>
          </a:ln>
        </p:spPr>
      </p:pic>
      <p:pic>
        <p:nvPicPr>
          <p:cNvPr id="92162" name="Picture 2" descr="PngMedium-Blank-sticky-note-1-9096"/>
          <p:cNvPicPr>
            <a:picLocks noChangeAspect="1" noChangeArrowheads="1"/>
          </p:cNvPicPr>
          <p:nvPr/>
        </p:nvPicPr>
        <p:blipFill>
          <a:blip r:embed="rId11"/>
          <a:srcRect/>
          <a:stretch>
            <a:fillRect/>
          </a:stretch>
        </p:blipFill>
        <p:spPr bwMode="auto">
          <a:xfrm>
            <a:off x="642910" y="1500174"/>
            <a:ext cx="1357290" cy="1312047"/>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54" presetClass="entr" presetSubtype="0" accel="100000" fill="hold" nodeType="withEffect">
                                  <p:stCondLst>
                                    <p:cond delay="0"/>
                                  </p:stCondLst>
                                  <p:childTnLst>
                                    <p:set>
                                      <p:cBhvr>
                                        <p:cTn id="10" dur="1" fill="hold">
                                          <p:stCondLst>
                                            <p:cond delay="0"/>
                                          </p:stCondLst>
                                        </p:cTn>
                                        <p:tgtEl>
                                          <p:spTgt spid="92161"/>
                                        </p:tgtEl>
                                        <p:attrNameLst>
                                          <p:attrName>style.visibility</p:attrName>
                                        </p:attrNameLst>
                                      </p:cBhvr>
                                      <p:to>
                                        <p:strVal val="visible"/>
                                      </p:to>
                                    </p:set>
                                    <p:anim calcmode="lin" valueType="num">
                                      <p:cBhvr>
                                        <p:cTn id="11" dur="500" fill="hold"/>
                                        <p:tgtEl>
                                          <p:spTgt spid="92161"/>
                                        </p:tgtEl>
                                        <p:attrNameLst>
                                          <p:attrName>ppt_w</p:attrName>
                                        </p:attrNameLst>
                                      </p:cBhvr>
                                      <p:tavLst>
                                        <p:tav tm="0">
                                          <p:val>
                                            <p:strVal val="#ppt_w*0.05"/>
                                          </p:val>
                                        </p:tav>
                                        <p:tav tm="100000">
                                          <p:val>
                                            <p:strVal val="#ppt_w"/>
                                          </p:val>
                                        </p:tav>
                                      </p:tavLst>
                                    </p:anim>
                                    <p:anim calcmode="lin" valueType="num">
                                      <p:cBhvr>
                                        <p:cTn id="12" dur="500" fill="hold"/>
                                        <p:tgtEl>
                                          <p:spTgt spid="92161"/>
                                        </p:tgtEl>
                                        <p:attrNameLst>
                                          <p:attrName>ppt_h</p:attrName>
                                        </p:attrNameLst>
                                      </p:cBhvr>
                                      <p:tavLst>
                                        <p:tav tm="0">
                                          <p:val>
                                            <p:strVal val="#ppt_h"/>
                                          </p:val>
                                        </p:tav>
                                        <p:tav tm="100000">
                                          <p:val>
                                            <p:strVal val="#ppt_h"/>
                                          </p:val>
                                        </p:tav>
                                      </p:tavLst>
                                    </p:anim>
                                    <p:anim calcmode="lin" valueType="num">
                                      <p:cBhvr>
                                        <p:cTn id="13" dur="500" fill="hold"/>
                                        <p:tgtEl>
                                          <p:spTgt spid="92161"/>
                                        </p:tgtEl>
                                        <p:attrNameLst>
                                          <p:attrName>ppt_x</p:attrName>
                                        </p:attrNameLst>
                                      </p:cBhvr>
                                      <p:tavLst>
                                        <p:tav tm="0">
                                          <p:val>
                                            <p:strVal val="#ppt_x-.2"/>
                                          </p:val>
                                        </p:tav>
                                        <p:tav tm="100000">
                                          <p:val>
                                            <p:strVal val="#ppt_x"/>
                                          </p:val>
                                        </p:tav>
                                      </p:tavLst>
                                    </p:anim>
                                    <p:anim calcmode="lin" valueType="num">
                                      <p:cBhvr>
                                        <p:cTn id="14" dur="500" fill="hold"/>
                                        <p:tgtEl>
                                          <p:spTgt spid="92161"/>
                                        </p:tgtEl>
                                        <p:attrNameLst>
                                          <p:attrName>ppt_y</p:attrName>
                                        </p:attrNameLst>
                                      </p:cBhvr>
                                      <p:tavLst>
                                        <p:tav tm="0">
                                          <p:val>
                                            <p:strVal val="#ppt_y"/>
                                          </p:val>
                                        </p:tav>
                                        <p:tav tm="100000">
                                          <p:val>
                                            <p:strVal val="#ppt_y"/>
                                          </p:val>
                                        </p:tav>
                                      </p:tavLst>
                                    </p:anim>
                                    <p:animEffect transition="in" filter="fade">
                                      <p:cBhvr>
                                        <p:cTn id="15" dur="500"/>
                                        <p:tgtEl>
                                          <p:spTgt spid="92161"/>
                                        </p:tgtEl>
                                      </p:cBhvr>
                                    </p:animEffect>
                                  </p:childTnLst>
                                </p:cTn>
                              </p:par>
                              <p:par>
                                <p:cTn id="16" presetID="54" presetClass="entr" presetSubtype="0" accel="100000" fill="hold" nodeType="withEffect">
                                  <p:stCondLst>
                                    <p:cond delay="0"/>
                                  </p:stCondLst>
                                  <p:childTnLst>
                                    <p:set>
                                      <p:cBhvr>
                                        <p:cTn id="17" dur="1" fill="hold">
                                          <p:stCondLst>
                                            <p:cond delay="0"/>
                                          </p:stCondLst>
                                        </p:cTn>
                                        <p:tgtEl>
                                          <p:spTgt spid="92162"/>
                                        </p:tgtEl>
                                        <p:attrNameLst>
                                          <p:attrName>style.visibility</p:attrName>
                                        </p:attrNameLst>
                                      </p:cBhvr>
                                      <p:to>
                                        <p:strVal val="visible"/>
                                      </p:to>
                                    </p:set>
                                    <p:anim calcmode="lin" valueType="num">
                                      <p:cBhvr>
                                        <p:cTn id="18" dur="500" fill="hold"/>
                                        <p:tgtEl>
                                          <p:spTgt spid="92162"/>
                                        </p:tgtEl>
                                        <p:attrNameLst>
                                          <p:attrName>ppt_w</p:attrName>
                                        </p:attrNameLst>
                                      </p:cBhvr>
                                      <p:tavLst>
                                        <p:tav tm="0">
                                          <p:val>
                                            <p:strVal val="#ppt_w*0.05"/>
                                          </p:val>
                                        </p:tav>
                                        <p:tav tm="100000">
                                          <p:val>
                                            <p:strVal val="#ppt_w"/>
                                          </p:val>
                                        </p:tav>
                                      </p:tavLst>
                                    </p:anim>
                                    <p:anim calcmode="lin" valueType="num">
                                      <p:cBhvr>
                                        <p:cTn id="19" dur="500" fill="hold"/>
                                        <p:tgtEl>
                                          <p:spTgt spid="92162"/>
                                        </p:tgtEl>
                                        <p:attrNameLst>
                                          <p:attrName>ppt_h</p:attrName>
                                        </p:attrNameLst>
                                      </p:cBhvr>
                                      <p:tavLst>
                                        <p:tav tm="0">
                                          <p:val>
                                            <p:strVal val="#ppt_h"/>
                                          </p:val>
                                        </p:tav>
                                        <p:tav tm="100000">
                                          <p:val>
                                            <p:strVal val="#ppt_h"/>
                                          </p:val>
                                        </p:tav>
                                      </p:tavLst>
                                    </p:anim>
                                    <p:anim calcmode="lin" valueType="num">
                                      <p:cBhvr>
                                        <p:cTn id="20" dur="500" fill="hold"/>
                                        <p:tgtEl>
                                          <p:spTgt spid="92162"/>
                                        </p:tgtEl>
                                        <p:attrNameLst>
                                          <p:attrName>ppt_x</p:attrName>
                                        </p:attrNameLst>
                                      </p:cBhvr>
                                      <p:tavLst>
                                        <p:tav tm="0">
                                          <p:val>
                                            <p:strVal val="#ppt_x-.2"/>
                                          </p:val>
                                        </p:tav>
                                        <p:tav tm="100000">
                                          <p:val>
                                            <p:strVal val="#ppt_x"/>
                                          </p:val>
                                        </p:tav>
                                      </p:tavLst>
                                    </p:anim>
                                    <p:anim calcmode="lin" valueType="num">
                                      <p:cBhvr>
                                        <p:cTn id="21" dur="500" fill="hold"/>
                                        <p:tgtEl>
                                          <p:spTgt spid="92162"/>
                                        </p:tgtEl>
                                        <p:attrNameLst>
                                          <p:attrName>ppt_y</p:attrName>
                                        </p:attrNameLst>
                                      </p:cBhvr>
                                      <p:tavLst>
                                        <p:tav tm="0">
                                          <p:val>
                                            <p:strVal val="#ppt_y"/>
                                          </p:val>
                                        </p:tav>
                                        <p:tav tm="100000">
                                          <p:val>
                                            <p:strVal val="#ppt_y"/>
                                          </p:val>
                                        </p:tav>
                                      </p:tavLst>
                                    </p:anim>
                                    <p:animEffect transition="in" filter="fade">
                                      <p:cBhvr>
                                        <p:cTn id="22" dur="500"/>
                                        <p:tgtEl>
                                          <p:spTgt spid="92162"/>
                                        </p:tgtEl>
                                      </p:cBhvr>
                                    </p:animEffect>
                                  </p:childTnLst>
                                </p:cTn>
                              </p:par>
                            </p:childTnLst>
                          </p:cTn>
                        </p:par>
                        <p:par>
                          <p:cTn id="23" fill="hold">
                            <p:stCondLst>
                              <p:cond delay="500"/>
                            </p:stCondLst>
                            <p:childTnLst>
                              <p:par>
                                <p:cTn id="24" presetID="34" presetClass="entr" presetSubtype="0" fill="hold" nodeType="afterEffect">
                                  <p:stCondLst>
                                    <p:cond delay="0"/>
                                  </p:stCondLst>
                                  <p:childTnLst>
                                    <p:set>
                                      <p:cBhvr>
                                        <p:cTn id="25" dur="1" fill="hold">
                                          <p:stCondLst>
                                            <p:cond delay="0"/>
                                          </p:stCondLst>
                                        </p:cTn>
                                        <p:tgtEl>
                                          <p:spTgt spid="37890"/>
                                        </p:tgtEl>
                                        <p:attrNameLst>
                                          <p:attrName>style.visibility</p:attrName>
                                        </p:attrNameLst>
                                      </p:cBhvr>
                                      <p:to>
                                        <p:strVal val="visible"/>
                                      </p:to>
                                    </p:set>
                                    <p:anim from="(-#ppt_w/2)" to="(#ppt_x)" calcmode="lin" valueType="num">
                                      <p:cBhvr>
                                        <p:cTn id="26" dur="600" fill="hold">
                                          <p:stCondLst>
                                            <p:cond delay="0"/>
                                          </p:stCondLst>
                                        </p:cTn>
                                        <p:tgtEl>
                                          <p:spTgt spid="37890"/>
                                        </p:tgtEl>
                                        <p:attrNameLst>
                                          <p:attrName>ppt_x</p:attrName>
                                        </p:attrNameLst>
                                      </p:cBhvr>
                                    </p:anim>
                                    <p:anim from="0" to="-1.0" calcmode="lin" valueType="num">
                                      <p:cBhvr>
                                        <p:cTn id="27" dur="200" decel="50000" autoRev="1" fill="hold">
                                          <p:stCondLst>
                                            <p:cond delay="600"/>
                                          </p:stCondLst>
                                        </p:cTn>
                                        <p:tgtEl>
                                          <p:spTgt spid="37890"/>
                                        </p:tgtEl>
                                        <p:attrNameLst>
                                          <p:attrName>xshear</p:attrName>
                                        </p:attrNameLst>
                                      </p:cBhvr>
                                    </p:anim>
                                    <p:animScale>
                                      <p:cBhvr>
                                        <p:cTn id="28" dur="200" decel="100000" autoRev="1" fill="hold">
                                          <p:stCondLst>
                                            <p:cond delay="600"/>
                                          </p:stCondLst>
                                        </p:cTn>
                                        <p:tgtEl>
                                          <p:spTgt spid="37890"/>
                                        </p:tgtEl>
                                      </p:cBhvr>
                                      <p:from x="100000" y="100000"/>
                                      <p:to x="80000" y="100000"/>
                                    </p:animScale>
                                    <p:anim by="(#ppt_h/3+#ppt_w*0.1)" calcmode="lin" valueType="num">
                                      <p:cBhvr additive="sum">
                                        <p:cTn id="29" dur="200" decel="100000" autoRev="1" fill="hold">
                                          <p:stCondLst>
                                            <p:cond delay="600"/>
                                          </p:stCondLst>
                                        </p:cTn>
                                        <p:tgtEl>
                                          <p:spTgt spid="37890"/>
                                        </p:tgtEl>
                                        <p:attrNameLst>
                                          <p:attrName>ppt_x</p:attrName>
                                        </p:attrNameLst>
                                      </p:cBhvr>
                                    </p:anim>
                                  </p:childTnLst>
                                </p:cTn>
                              </p:par>
                            </p:childTnLst>
                          </p:cTn>
                        </p:par>
                        <p:par>
                          <p:cTn id="30" fill="hold">
                            <p:stCondLst>
                              <p:cond delay="1500"/>
                            </p:stCondLst>
                            <p:childTnLst>
                              <p:par>
                                <p:cTn id="31" presetID="54" presetClass="entr" presetSubtype="0" accel="100000" fill="hold" nodeType="afterEffect">
                                  <p:stCondLst>
                                    <p:cond delay="0"/>
                                  </p:stCondLst>
                                  <p:childTnLst>
                                    <p:set>
                                      <p:cBhvr>
                                        <p:cTn id="32" dur="1" fill="hold">
                                          <p:stCondLst>
                                            <p:cond delay="0"/>
                                          </p:stCondLst>
                                        </p:cTn>
                                        <p:tgtEl>
                                          <p:spTgt spid="37891"/>
                                        </p:tgtEl>
                                        <p:attrNameLst>
                                          <p:attrName>style.visibility</p:attrName>
                                        </p:attrNameLst>
                                      </p:cBhvr>
                                      <p:to>
                                        <p:strVal val="visible"/>
                                      </p:to>
                                    </p:set>
                                    <p:anim calcmode="lin" valueType="num">
                                      <p:cBhvr>
                                        <p:cTn id="33" dur="500" fill="hold"/>
                                        <p:tgtEl>
                                          <p:spTgt spid="37891"/>
                                        </p:tgtEl>
                                        <p:attrNameLst>
                                          <p:attrName>ppt_w</p:attrName>
                                        </p:attrNameLst>
                                      </p:cBhvr>
                                      <p:tavLst>
                                        <p:tav tm="0">
                                          <p:val>
                                            <p:strVal val="#ppt_w*0.05"/>
                                          </p:val>
                                        </p:tav>
                                        <p:tav tm="100000">
                                          <p:val>
                                            <p:strVal val="#ppt_w"/>
                                          </p:val>
                                        </p:tav>
                                      </p:tavLst>
                                    </p:anim>
                                    <p:anim calcmode="lin" valueType="num">
                                      <p:cBhvr>
                                        <p:cTn id="34" dur="500" fill="hold"/>
                                        <p:tgtEl>
                                          <p:spTgt spid="37891"/>
                                        </p:tgtEl>
                                        <p:attrNameLst>
                                          <p:attrName>ppt_h</p:attrName>
                                        </p:attrNameLst>
                                      </p:cBhvr>
                                      <p:tavLst>
                                        <p:tav tm="0">
                                          <p:val>
                                            <p:strVal val="#ppt_h"/>
                                          </p:val>
                                        </p:tav>
                                        <p:tav tm="100000">
                                          <p:val>
                                            <p:strVal val="#ppt_h"/>
                                          </p:val>
                                        </p:tav>
                                      </p:tavLst>
                                    </p:anim>
                                    <p:anim calcmode="lin" valueType="num">
                                      <p:cBhvr>
                                        <p:cTn id="35" dur="500" fill="hold"/>
                                        <p:tgtEl>
                                          <p:spTgt spid="37891"/>
                                        </p:tgtEl>
                                        <p:attrNameLst>
                                          <p:attrName>ppt_x</p:attrName>
                                        </p:attrNameLst>
                                      </p:cBhvr>
                                      <p:tavLst>
                                        <p:tav tm="0">
                                          <p:val>
                                            <p:strVal val="#ppt_x-.2"/>
                                          </p:val>
                                        </p:tav>
                                        <p:tav tm="100000">
                                          <p:val>
                                            <p:strVal val="#ppt_x"/>
                                          </p:val>
                                        </p:tav>
                                      </p:tavLst>
                                    </p:anim>
                                    <p:anim calcmode="lin" valueType="num">
                                      <p:cBhvr>
                                        <p:cTn id="36" dur="500" fill="hold"/>
                                        <p:tgtEl>
                                          <p:spTgt spid="37891"/>
                                        </p:tgtEl>
                                        <p:attrNameLst>
                                          <p:attrName>ppt_y</p:attrName>
                                        </p:attrNameLst>
                                      </p:cBhvr>
                                      <p:tavLst>
                                        <p:tav tm="0">
                                          <p:val>
                                            <p:strVal val="#ppt_y"/>
                                          </p:val>
                                        </p:tav>
                                        <p:tav tm="100000">
                                          <p:val>
                                            <p:strVal val="#ppt_y"/>
                                          </p:val>
                                        </p:tav>
                                      </p:tavLst>
                                    </p:anim>
                                    <p:animEffect transition="in" filter="fade">
                                      <p:cBhvr>
                                        <p:cTn id="37"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جربة انعكاس الضوء.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2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مستطيل 5"/>
          <p:cNvSpPr>
            <a:spLocks noChangeArrowheads="1"/>
          </p:cNvSpPr>
          <p:nvPr/>
        </p:nvSpPr>
        <p:spPr bwMode="auto">
          <a:xfrm>
            <a:off x="4143372" y="1643050"/>
            <a:ext cx="4619628" cy="2462213"/>
          </a:xfrm>
          <a:prstGeom prst="rect">
            <a:avLst/>
          </a:prstGeom>
          <a:noFill/>
          <a:ln w="9525">
            <a:noFill/>
            <a:miter lim="800000"/>
            <a:headEnd/>
            <a:tailEnd/>
          </a:ln>
        </p:spPr>
        <p:txBody>
          <a:bodyPr wrap="square">
            <a:spAutoFit/>
          </a:bodyPr>
          <a:lstStyle/>
          <a:p>
            <a:pPr algn="justLow"/>
            <a:r>
              <a:rPr lang="ar-SA" sz="2200" dirty="0">
                <a:solidFill>
                  <a:srgbClr val="C00000"/>
                </a:solidFill>
                <a:cs typeface="PT Bold Heading" pitchFamily="2" charset="-78"/>
              </a:rPr>
              <a:t>المرآة المستوية :</a:t>
            </a:r>
          </a:p>
          <a:p>
            <a:pPr algn="justLow"/>
            <a:r>
              <a:rPr lang="ar-SA" sz="2200" dirty="0">
                <a:cs typeface="PT Bold Heading" pitchFamily="2" charset="-78"/>
              </a:rPr>
              <a:t>المرآة هي ســطح لـه القـدرة على أن يـعكس مـعظم الأشــعة الضـوئيــة الســاقـطة عـليـــه . و </a:t>
            </a:r>
            <a:r>
              <a:rPr lang="ar-SA" sz="2200" dirty="0" err="1">
                <a:cs typeface="PT Bold Heading" pitchFamily="2" charset="-78"/>
              </a:rPr>
              <a:t>لكى</a:t>
            </a:r>
            <a:r>
              <a:rPr lang="ar-SA" sz="2200" dirty="0">
                <a:cs typeface="PT Bold Heading" pitchFamily="2" charset="-78"/>
              </a:rPr>
              <a:t> يكـون للســطح هــذه الـقدرة يـجـب أن يـكون أمـلســا </a:t>
            </a:r>
            <a:r>
              <a:rPr lang="ar-SA" sz="2200" dirty="0" smtClean="0">
                <a:cs typeface="PT Bold Heading" pitchFamily="2" charset="-78"/>
              </a:rPr>
              <a:t>وعلى </a:t>
            </a:r>
            <a:r>
              <a:rPr lang="ar-SA" sz="2200" dirty="0">
                <a:cs typeface="PT Bold Heading" pitchFamily="2" charset="-78"/>
              </a:rPr>
              <a:t>درجـة عاليــة </a:t>
            </a:r>
            <a:r>
              <a:rPr lang="ar-SA" sz="2200" dirty="0" smtClean="0">
                <a:cs typeface="PT Bold Heading" pitchFamily="2" charset="-78"/>
              </a:rPr>
              <a:t>جـداً </a:t>
            </a:r>
            <a:r>
              <a:rPr lang="ar-SA" sz="2200" dirty="0">
                <a:cs typeface="PT Bold Heading" pitchFamily="2" charset="-78"/>
              </a:rPr>
              <a:t>من الـنعــومة </a:t>
            </a:r>
            <a:r>
              <a:rPr lang="ar-SA" sz="2200" dirty="0" smtClean="0">
                <a:cs typeface="PT Bold Heading" pitchFamily="2" charset="-78"/>
              </a:rPr>
              <a:t>والانتـظام .</a:t>
            </a:r>
            <a:endParaRPr lang="ar-SA" sz="2200" dirty="0">
              <a:cs typeface="PT Bold Heading" pitchFamily="2" charset="-78"/>
            </a:endParaRPr>
          </a:p>
        </p:txBody>
      </p:sp>
      <p:sp>
        <p:nvSpPr>
          <p:cNvPr id="3" name="Rectangle 4"/>
          <p:cNvSpPr>
            <a:spLocks noChangeArrowheads="1"/>
          </p:cNvSpPr>
          <p:nvPr/>
        </p:nvSpPr>
        <p:spPr bwMode="auto">
          <a:xfrm>
            <a:off x="4643438" y="214290"/>
            <a:ext cx="3800476" cy="1077218"/>
          </a:xfrm>
          <a:prstGeom prst="rect">
            <a:avLst/>
          </a:prstGeom>
          <a:noFill/>
          <a:ln w="9525">
            <a:noFill/>
            <a:miter lim="800000"/>
            <a:headEnd/>
            <a:tailEnd/>
          </a:ln>
        </p:spPr>
        <p:txBody>
          <a:bodyPr wrap="square" anchor="ctr">
            <a:spAutoFit/>
          </a:bodyPr>
          <a:lstStyle/>
          <a:p>
            <a:pPr algn="ctr"/>
            <a:r>
              <a:rPr lang="ar-SA" sz="3200" dirty="0">
                <a:solidFill>
                  <a:srgbClr val="9A264A"/>
                </a:solidFill>
                <a:cs typeface="PT Bold Heading" pitchFamily="2" charset="-78"/>
              </a:rPr>
              <a:t>الأجسام والصور في </a:t>
            </a:r>
            <a:endParaRPr lang="ar-SA" sz="3200" dirty="0" smtClean="0">
              <a:solidFill>
                <a:srgbClr val="9A264A"/>
              </a:solidFill>
              <a:cs typeface="PT Bold Heading" pitchFamily="2" charset="-78"/>
            </a:endParaRPr>
          </a:p>
          <a:p>
            <a:pPr algn="ctr"/>
            <a:r>
              <a:rPr lang="ar-SA" sz="3200" dirty="0" smtClean="0">
                <a:solidFill>
                  <a:srgbClr val="9A264A"/>
                </a:solidFill>
                <a:cs typeface="PT Bold Heading" pitchFamily="2" charset="-78"/>
              </a:rPr>
              <a:t>المرايا المستويــة</a:t>
            </a:r>
            <a:r>
              <a:rPr lang="en-US" sz="3200" dirty="0">
                <a:solidFill>
                  <a:srgbClr val="9A264A"/>
                </a:solidFill>
                <a:cs typeface="PT Bold Heading" pitchFamily="2" charset="-78"/>
              </a:rPr>
              <a:t> </a:t>
            </a:r>
            <a:endParaRPr lang="ar-SA" sz="3200" dirty="0">
              <a:solidFill>
                <a:srgbClr val="9A264A"/>
              </a:solidFill>
              <a:cs typeface="PT Bold Heading" pitchFamily="2" charset="-78"/>
            </a:endParaRPr>
          </a:p>
        </p:txBody>
      </p:sp>
      <p:sp>
        <p:nvSpPr>
          <p:cNvPr id="4" name="مستطيل 3"/>
          <p:cNvSpPr/>
          <p:nvPr/>
        </p:nvSpPr>
        <p:spPr>
          <a:xfrm>
            <a:off x="3714744" y="4357694"/>
            <a:ext cx="5000628" cy="769441"/>
          </a:xfrm>
          <a:prstGeom prst="rect">
            <a:avLst/>
          </a:prstGeom>
        </p:spPr>
        <p:txBody>
          <a:bodyPr wrap="square">
            <a:spAutoFit/>
          </a:bodyPr>
          <a:lstStyle/>
          <a:p>
            <a:pPr algn="just"/>
            <a:r>
              <a:rPr lang="ar-SA" sz="2200" dirty="0" smtClean="0">
                <a:solidFill>
                  <a:schemeClr val="tx2"/>
                </a:solidFill>
                <a:cs typeface="PT Bold Heading" pitchFamily="2" charset="-78"/>
              </a:rPr>
              <a:t>في موضوع المرايا تستخدم كلمة </a:t>
            </a:r>
            <a:r>
              <a:rPr lang="ar-SA" sz="2200" dirty="0" smtClean="0">
                <a:solidFill>
                  <a:schemeClr val="accent2"/>
                </a:solidFill>
                <a:cs typeface="PT Bold Heading" pitchFamily="2" charset="-78"/>
              </a:rPr>
              <a:t>جسم</a:t>
            </a:r>
            <a:r>
              <a:rPr lang="ar-SA" sz="2200" dirty="0" smtClean="0">
                <a:solidFill>
                  <a:schemeClr val="tx2"/>
                </a:solidFill>
                <a:cs typeface="PT Bold Heading" pitchFamily="2" charset="-78"/>
              </a:rPr>
              <a:t> لمصدر الأشعة الضوئية التي ستعكس عن سطح المرايا .</a:t>
            </a:r>
            <a:endParaRPr lang="ar-SA" sz="2200" dirty="0">
              <a:solidFill>
                <a:schemeClr val="tx2"/>
              </a:solidFill>
              <a:cs typeface="PT Bold Heading" pitchFamily="2" charset="-78"/>
            </a:endParaRPr>
          </a:p>
        </p:txBody>
      </p:sp>
      <p:sp>
        <p:nvSpPr>
          <p:cNvPr id="5" name="مستطيل 4"/>
          <p:cNvSpPr/>
          <p:nvPr/>
        </p:nvSpPr>
        <p:spPr>
          <a:xfrm>
            <a:off x="4000496" y="5429264"/>
            <a:ext cx="4572000" cy="769441"/>
          </a:xfrm>
          <a:prstGeom prst="rect">
            <a:avLst/>
          </a:prstGeom>
        </p:spPr>
        <p:txBody>
          <a:bodyPr>
            <a:spAutoFit/>
          </a:bodyPr>
          <a:lstStyle/>
          <a:p>
            <a:r>
              <a:rPr lang="ar-SA" sz="2200" dirty="0" smtClean="0">
                <a:cs typeface="PT Bold Heading" pitchFamily="2" charset="-78"/>
              </a:rPr>
              <a:t>ويمكن أن يكون الجسم مصدراً مضيئاً مثل </a:t>
            </a:r>
            <a:r>
              <a:rPr lang="ar-SA" sz="2200" dirty="0" smtClean="0">
                <a:solidFill>
                  <a:srgbClr val="993366"/>
                </a:solidFill>
                <a:cs typeface="PT Bold Heading" pitchFamily="2" charset="-78"/>
              </a:rPr>
              <a:t>المصباح</a:t>
            </a:r>
            <a:r>
              <a:rPr lang="ar-SA" sz="2200" dirty="0" smtClean="0">
                <a:cs typeface="PT Bold Heading" pitchFamily="2" charset="-78"/>
              </a:rPr>
              <a:t> أو مصدراً </a:t>
            </a:r>
            <a:r>
              <a:rPr lang="ar-SA" sz="2200" dirty="0" err="1" smtClean="0">
                <a:cs typeface="PT Bold Heading" pitchFamily="2" charset="-78"/>
              </a:rPr>
              <a:t>مستضاءًا</a:t>
            </a:r>
            <a:r>
              <a:rPr lang="ar-SA" sz="2200" dirty="0" smtClean="0">
                <a:cs typeface="PT Bold Heading" pitchFamily="2" charset="-78"/>
              </a:rPr>
              <a:t> مثل </a:t>
            </a:r>
            <a:r>
              <a:rPr lang="ar-SA" sz="2200" dirty="0" smtClean="0">
                <a:solidFill>
                  <a:srgbClr val="9A264A"/>
                </a:solidFill>
                <a:cs typeface="PT Bold Heading" pitchFamily="2" charset="-78"/>
              </a:rPr>
              <a:t>شخص   </a:t>
            </a:r>
            <a:endParaRPr lang="ar-SA" sz="2200" dirty="0">
              <a:solidFill>
                <a:srgbClr val="9A264A"/>
              </a:solidFill>
              <a:cs typeface="PT Bold Heading" pitchFamily="2" charset="-78"/>
            </a:endParaRPr>
          </a:p>
        </p:txBody>
      </p:sp>
      <p:pic>
        <p:nvPicPr>
          <p:cNvPr id="55298" name="Picture 2" descr="http://4sa.cn/MOSOAA/nawawy/index-bsreat/takawn.gif"/>
          <p:cNvPicPr>
            <a:picLocks noChangeAspect="1" noChangeArrowheads="1"/>
          </p:cNvPicPr>
          <p:nvPr/>
        </p:nvPicPr>
        <p:blipFill>
          <a:blip r:embed="rId3"/>
          <a:srcRect/>
          <a:stretch>
            <a:fillRect/>
          </a:stretch>
        </p:blipFill>
        <p:spPr bwMode="auto">
          <a:xfrm>
            <a:off x="214282" y="3286124"/>
            <a:ext cx="3643338" cy="3357571"/>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4)">
                                      <p:cBhvr>
                                        <p:cTn id="11" dur="2000"/>
                                        <p:tgtEl>
                                          <p:spTgt spid="2"/>
                                        </p:tgtEl>
                                      </p:cBhvr>
                                    </p:animEffect>
                                  </p:childTnLst>
                                </p:cTn>
                              </p:par>
                            </p:childTnLst>
                          </p:cTn>
                        </p:par>
                        <p:par>
                          <p:cTn id="12" fill="hold">
                            <p:stCondLst>
                              <p:cond delay="2500"/>
                            </p:stCondLst>
                            <p:childTnLst>
                              <p:par>
                                <p:cTn id="13" presetID="17" presetClass="entr" presetSubtype="10" fill="hold" nodeType="afterEffect">
                                  <p:stCondLst>
                                    <p:cond delay="0"/>
                                  </p:stCondLst>
                                  <p:childTnLst>
                                    <p:set>
                                      <p:cBhvr>
                                        <p:cTn id="14" dur="1" fill="hold">
                                          <p:stCondLst>
                                            <p:cond delay="0"/>
                                          </p:stCondLst>
                                        </p:cTn>
                                        <p:tgtEl>
                                          <p:spTgt spid="55298"/>
                                        </p:tgtEl>
                                        <p:attrNameLst>
                                          <p:attrName>style.visibility</p:attrName>
                                        </p:attrNameLst>
                                      </p:cBhvr>
                                      <p:to>
                                        <p:strVal val="visible"/>
                                      </p:to>
                                    </p:set>
                                    <p:anim calcmode="lin" valueType="num">
                                      <p:cBhvr>
                                        <p:cTn id="15" dur="500" fill="hold"/>
                                        <p:tgtEl>
                                          <p:spTgt spid="55298"/>
                                        </p:tgtEl>
                                        <p:attrNameLst>
                                          <p:attrName>ppt_w</p:attrName>
                                        </p:attrNameLst>
                                      </p:cBhvr>
                                      <p:tavLst>
                                        <p:tav tm="0">
                                          <p:val>
                                            <p:fltVal val="0"/>
                                          </p:val>
                                        </p:tav>
                                        <p:tav tm="100000">
                                          <p:val>
                                            <p:strVal val="#ppt_w"/>
                                          </p:val>
                                        </p:tav>
                                      </p:tavLst>
                                    </p:anim>
                                    <p:anim calcmode="lin" valueType="num">
                                      <p:cBhvr>
                                        <p:cTn id="16" dur="500" fill="hold"/>
                                        <p:tgtEl>
                                          <p:spTgt spid="55298"/>
                                        </p:tgtEl>
                                        <p:attrNameLst>
                                          <p:attrName>ppt_h</p:attrName>
                                        </p:attrNameLst>
                                      </p:cBhvr>
                                      <p:tavLst>
                                        <p:tav tm="0">
                                          <p:val>
                                            <p:strVal val="#ppt_h"/>
                                          </p:val>
                                        </p:tav>
                                        <p:tav tm="100000">
                                          <p:val>
                                            <p:strVal val="#ppt_h"/>
                                          </p:val>
                                        </p:tav>
                                      </p:tavLst>
                                    </p:anim>
                                  </p:childTnLst>
                                </p:cTn>
                              </p:par>
                            </p:childTnLst>
                          </p:cTn>
                        </p:par>
                        <p:par>
                          <p:cTn id="17" fill="hold">
                            <p:stCondLst>
                              <p:cond delay="3000"/>
                            </p:stCondLst>
                            <p:childTnLst>
                              <p:par>
                                <p:cTn id="18" presetID="50" presetClass="entr" presetSubtype="0" decel="100000" fill="hold" grpId="0" nodeType="afterEffect">
                                  <p:stCondLst>
                                    <p:cond delay="0"/>
                                  </p:stCondLst>
                                  <p:iterate type="wd">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par>
                          <p:cTn id="23" fill="hold">
                            <p:stCondLst>
                              <p:cond delay="5400"/>
                            </p:stCondLst>
                            <p:childTnLst>
                              <p:par>
                                <p:cTn id="24" presetID="48" presetClass="entr" presetSubtype="0" accel="50000" fill="hold" grpId="0" nodeType="afterEffect">
                                  <p:stCondLst>
                                    <p:cond delay="0"/>
                                  </p:stCondLst>
                                  <p:iterate type="wd">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مستطيل 1"/>
          <p:cNvSpPr/>
          <p:nvPr/>
        </p:nvSpPr>
        <p:spPr>
          <a:xfrm>
            <a:off x="3929090" y="142852"/>
            <a:ext cx="5000628" cy="1846659"/>
          </a:xfrm>
          <a:prstGeom prst="rect">
            <a:avLst/>
          </a:prstGeom>
        </p:spPr>
        <p:txBody>
          <a:bodyPr wrap="square">
            <a:spAutoFit/>
          </a:bodyPr>
          <a:lstStyle/>
          <a:p>
            <a:pPr algn="justLow"/>
            <a:r>
              <a:rPr lang="ar-SA" sz="1850" dirty="0" smtClean="0">
                <a:cs typeface="PT Bold Heading" pitchFamily="2" charset="-78"/>
              </a:rPr>
              <a:t>ولتـوضيح أن الصـورة تتـكون خلف الـمرآة نسـتعين بالشـكل ( 11 ) </a:t>
            </a:r>
            <a:r>
              <a:rPr lang="ar-SA" sz="1850" dirty="0" err="1" smtClean="0">
                <a:cs typeface="PT Bold Heading" pitchFamily="2" charset="-78"/>
              </a:rPr>
              <a:t>الـذى</a:t>
            </a:r>
            <a:r>
              <a:rPr lang="ar-SA" sz="1850" dirty="0" smtClean="0">
                <a:cs typeface="PT Bold Heading" pitchFamily="2" charset="-78"/>
              </a:rPr>
              <a:t> يـوضح جســم مـوضـوع أمـام مـرآة مسـتوية. يخـرج شـعاع </a:t>
            </a:r>
            <a:r>
              <a:rPr lang="ar-SA" sz="1850" dirty="0" err="1" smtClean="0">
                <a:cs typeface="PT Bold Heading" pitchFamily="2" charset="-78"/>
              </a:rPr>
              <a:t>ضـوئى</a:t>
            </a:r>
            <a:r>
              <a:rPr lang="ar-SA" sz="1850" dirty="0" smtClean="0">
                <a:cs typeface="PT Bold Heading" pitchFamily="2" charset="-78"/>
              </a:rPr>
              <a:t> من نـقطة على الجـسم </a:t>
            </a:r>
            <a:r>
              <a:rPr lang="ar-SA" sz="1850" dirty="0" err="1" smtClean="0">
                <a:cs typeface="PT Bold Heading" pitchFamily="2" charset="-78"/>
              </a:rPr>
              <a:t>و</a:t>
            </a:r>
            <a:r>
              <a:rPr lang="ar-SA" sz="1850" dirty="0" smtClean="0">
                <a:cs typeface="PT Bold Heading" pitchFamily="2" charset="-78"/>
              </a:rPr>
              <a:t> ينـعكس على سـطح المـرآة بحـيث تـكون زاوية السـقوط مســاوية لـزاوية الانكســار ثم يـسقط الشــعاع على العين فيـظهر للـعين كأنه آتيـا من خـلف الـمرآة .</a:t>
            </a:r>
            <a:endParaRPr lang="ar-SA" sz="1850" dirty="0">
              <a:cs typeface="PT Bold Heading" pitchFamily="2" charset="-78"/>
            </a:endParaRPr>
          </a:p>
        </p:txBody>
      </p:sp>
      <p:sp>
        <p:nvSpPr>
          <p:cNvPr id="3" name="مستطيل 2"/>
          <p:cNvSpPr/>
          <p:nvPr/>
        </p:nvSpPr>
        <p:spPr>
          <a:xfrm>
            <a:off x="3128984" y="4500570"/>
            <a:ext cx="5857884" cy="2139047"/>
          </a:xfrm>
          <a:prstGeom prst="rect">
            <a:avLst/>
          </a:prstGeom>
        </p:spPr>
        <p:txBody>
          <a:bodyPr wrap="square">
            <a:spAutoFit/>
          </a:bodyPr>
          <a:lstStyle/>
          <a:p>
            <a:pPr algn="justLow"/>
            <a:r>
              <a:rPr lang="ar-SA" sz="1850" dirty="0" smtClean="0">
                <a:cs typeface="PT Bold Heading" pitchFamily="2" charset="-78"/>
              </a:rPr>
              <a:t>و في الـواقـع فـإن كل نـقطة من نقـاط سـطح الجسـم تخـرج منهـا الأشــعة في جميع الاتجـاهات ولكن حـزمة صـغيرة منها تدخل إلى الـعين . و الشـكل يـوضح مســار أثنين من هـذه الأشـــعة ويتضح من الشــكل أنه ليس هنـاك أشـــــعة تخـرج من الصـورة ولكن الأشــعة التي تخـرج من كل نقطـة من نقـاط الجســم  وتنعكس على المـرآة تـبدو آتـيـة من نقـط مقابلة من الصــورة ولـذلك تســمى هـذه الصــورة تـخـيلية أو تـقديريـة‎. </a:t>
            </a:r>
            <a:endParaRPr lang="ar-SA" sz="1850" dirty="0">
              <a:cs typeface="PT Bold Heading" pitchFamily="2" charset="-78"/>
            </a:endParaRPr>
          </a:p>
        </p:txBody>
      </p:sp>
      <p:pic>
        <p:nvPicPr>
          <p:cNvPr id="116738" name="Picture 2" descr="takdeer"/>
          <p:cNvPicPr>
            <a:picLocks noChangeAspect="1" noChangeArrowheads="1"/>
          </p:cNvPicPr>
          <p:nvPr/>
        </p:nvPicPr>
        <p:blipFill>
          <a:blip r:embed="rId3">
            <a:lum bright="-10000"/>
          </a:blip>
          <a:srcRect/>
          <a:stretch>
            <a:fillRect/>
          </a:stretch>
        </p:blipFill>
        <p:spPr bwMode="auto">
          <a:xfrm>
            <a:off x="4803997" y="2100254"/>
            <a:ext cx="3054151" cy="2143140"/>
          </a:xfrm>
          <a:prstGeom prst="rect">
            <a:avLst/>
          </a:prstGeom>
          <a:noFill/>
          <a:ln w="9525">
            <a:solidFill>
              <a:schemeClr val="accent1"/>
            </a:solid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50" presetClass="entr" presetSubtype="0" decel="100000" fill="hold" nodeType="afterEffect">
                                  <p:stCondLst>
                                    <p:cond delay="0"/>
                                  </p:stCondLst>
                                  <p:childTnLst>
                                    <p:set>
                                      <p:cBhvr>
                                        <p:cTn id="13" dur="1" fill="hold">
                                          <p:stCondLst>
                                            <p:cond delay="0"/>
                                          </p:stCondLst>
                                        </p:cTn>
                                        <p:tgtEl>
                                          <p:spTgt spid="116738"/>
                                        </p:tgtEl>
                                        <p:attrNameLst>
                                          <p:attrName>style.visibility</p:attrName>
                                        </p:attrNameLst>
                                      </p:cBhvr>
                                      <p:to>
                                        <p:strVal val="visible"/>
                                      </p:to>
                                    </p:set>
                                    <p:anim calcmode="lin" valueType="num">
                                      <p:cBhvr>
                                        <p:cTn id="14" dur="1000" fill="hold"/>
                                        <p:tgtEl>
                                          <p:spTgt spid="116738"/>
                                        </p:tgtEl>
                                        <p:attrNameLst>
                                          <p:attrName>ppt_w</p:attrName>
                                        </p:attrNameLst>
                                      </p:cBhvr>
                                      <p:tavLst>
                                        <p:tav tm="0">
                                          <p:val>
                                            <p:strVal val="#ppt_w+.3"/>
                                          </p:val>
                                        </p:tav>
                                        <p:tav tm="100000">
                                          <p:val>
                                            <p:strVal val="#ppt_w"/>
                                          </p:val>
                                        </p:tav>
                                      </p:tavLst>
                                    </p:anim>
                                    <p:anim calcmode="lin" valueType="num">
                                      <p:cBhvr>
                                        <p:cTn id="15" dur="1000" fill="hold"/>
                                        <p:tgtEl>
                                          <p:spTgt spid="116738"/>
                                        </p:tgtEl>
                                        <p:attrNameLst>
                                          <p:attrName>ppt_h</p:attrName>
                                        </p:attrNameLst>
                                      </p:cBhvr>
                                      <p:tavLst>
                                        <p:tav tm="0">
                                          <p:val>
                                            <p:strVal val="#ppt_h"/>
                                          </p:val>
                                        </p:tav>
                                        <p:tav tm="100000">
                                          <p:val>
                                            <p:strVal val="#ppt_h"/>
                                          </p:val>
                                        </p:tav>
                                      </p:tavLst>
                                    </p:anim>
                                    <p:animEffect transition="in" filter="fade">
                                      <p:cBhvr>
                                        <p:cTn id="16" dur="1000"/>
                                        <p:tgtEl>
                                          <p:spTgt spid="116738"/>
                                        </p:tgtEl>
                                      </p:cBhvr>
                                    </p:animEffect>
                                  </p:childTnLst>
                                </p:cTn>
                              </p:par>
                            </p:childTnLst>
                          </p:cTn>
                        </p:par>
                        <p:par>
                          <p:cTn id="17" fill="hold">
                            <p:stCondLst>
                              <p:cond delay="2000"/>
                            </p:stCondLst>
                            <p:childTnLst>
                              <p:par>
                                <p:cTn id="18" presetID="26" presetClass="entr" presetSubtype="0" fill="hold" grpId="0" nodeType="afterEffect">
                                  <p:stCondLst>
                                    <p:cond delay="0"/>
                                  </p:stCondLst>
                                  <p:iterate type="wd">
                                    <p:tmPct val="10000"/>
                                  </p:iterate>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4"/>
          <p:cNvSpPr>
            <a:spLocks noChangeArrowheads="1"/>
          </p:cNvSpPr>
          <p:nvPr/>
        </p:nvSpPr>
        <p:spPr bwMode="auto">
          <a:xfrm>
            <a:off x="1928794" y="210901"/>
            <a:ext cx="5586426" cy="646331"/>
          </a:xfrm>
          <a:prstGeom prst="rect">
            <a:avLst/>
          </a:prstGeom>
          <a:noFill/>
          <a:ln w="9525">
            <a:noFill/>
            <a:miter lim="800000"/>
            <a:headEnd/>
            <a:tailEnd/>
          </a:ln>
        </p:spPr>
        <p:txBody>
          <a:bodyPr wrap="square" anchor="ctr">
            <a:spAutoFit/>
          </a:bodyPr>
          <a:lstStyle/>
          <a:p>
            <a:pPr algn="ctr"/>
            <a:r>
              <a:rPr lang="ar-SA" sz="3600" dirty="0">
                <a:solidFill>
                  <a:schemeClr val="accent4">
                    <a:lumMod val="50000"/>
                  </a:schemeClr>
                </a:solidFill>
                <a:cs typeface="PT Bold Heading" pitchFamily="2" charset="-78"/>
              </a:rPr>
              <a:t>صفات الصور في المرايا المستوية</a:t>
            </a:r>
            <a:r>
              <a:rPr lang="en-US" sz="1600" dirty="0">
                <a:solidFill>
                  <a:schemeClr val="accent4">
                    <a:lumMod val="50000"/>
                  </a:schemeClr>
                </a:solidFill>
                <a:cs typeface="PT Bold Heading" pitchFamily="2" charset="-78"/>
              </a:rPr>
              <a:t> </a:t>
            </a:r>
            <a:endParaRPr lang="ar-SA" sz="1600" dirty="0">
              <a:solidFill>
                <a:schemeClr val="accent4">
                  <a:lumMod val="50000"/>
                </a:schemeClr>
              </a:solidFill>
              <a:cs typeface="PT Bold Heading" pitchFamily="2" charset="-78"/>
            </a:endParaRPr>
          </a:p>
        </p:txBody>
      </p:sp>
      <p:pic>
        <p:nvPicPr>
          <p:cNvPr id="89089" name="Picture 1" descr="Screenshot_5"/>
          <p:cNvPicPr>
            <a:picLocks noChangeAspect="1" noChangeArrowheads="1"/>
          </p:cNvPicPr>
          <p:nvPr/>
        </p:nvPicPr>
        <p:blipFill>
          <a:blip r:embed="rId3"/>
          <a:srcRect/>
          <a:stretch>
            <a:fillRect/>
          </a:stretch>
        </p:blipFill>
        <p:spPr bwMode="auto">
          <a:xfrm>
            <a:off x="357158" y="1142984"/>
            <a:ext cx="3615156" cy="3000396"/>
          </a:xfrm>
          <a:prstGeom prst="rect">
            <a:avLst/>
          </a:prstGeom>
          <a:noFill/>
          <a:ln w="9525">
            <a:solidFill>
              <a:schemeClr val="accent1"/>
            </a:solidFill>
            <a:miter lim="800000"/>
            <a:headEnd/>
            <a:tailEnd/>
          </a:ln>
        </p:spPr>
      </p:pic>
      <p:sp>
        <p:nvSpPr>
          <p:cNvPr id="18" name="مستطيل 17"/>
          <p:cNvSpPr/>
          <p:nvPr/>
        </p:nvSpPr>
        <p:spPr>
          <a:xfrm>
            <a:off x="4286248" y="1285860"/>
            <a:ext cx="4214810" cy="1107996"/>
          </a:xfrm>
          <a:prstGeom prst="rect">
            <a:avLst/>
          </a:prstGeom>
        </p:spPr>
        <p:txBody>
          <a:bodyPr wrap="square">
            <a:spAutoFit/>
          </a:bodyPr>
          <a:lstStyle/>
          <a:p>
            <a:pPr lvl="0" algn="justLow"/>
            <a:r>
              <a:rPr lang="ar-SA" sz="2200" b="1" dirty="0" smtClean="0">
                <a:solidFill>
                  <a:srgbClr val="9A264A"/>
                </a:solidFill>
                <a:cs typeface="PT Bold Heading" pitchFamily="2" charset="-78"/>
              </a:rPr>
              <a:t>نوعها : </a:t>
            </a:r>
            <a:r>
              <a:rPr lang="ar-SA" sz="2200" dirty="0" smtClean="0">
                <a:ln>
                  <a:solidFill>
                    <a:schemeClr val="tx1"/>
                  </a:solidFill>
                </a:ln>
                <a:solidFill>
                  <a:schemeClr val="tx2">
                    <a:lumMod val="60000"/>
                    <a:lumOff val="40000"/>
                  </a:schemeClr>
                </a:solidFill>
                <a:cs typeface="PT Bold Heading" pitchFamily="2" charset="-78"/>
              </a:rPr>
              <a:t>وهمية</a:t>
            </a:r>
            <a:r>
              <a:rPr lang="ar-SA" sz="2200" dirty="0" smtClean="0">
                <a:solidFill>
                  <a:schemeClr val="tx2">
                    <a:lumMod val="60000"/>
                    <a:lumOff val="40000"/>
                  </a:schemeClr>
                </a:solidFill>
                <a:cs typeface="PT Bold Heading" pitchFamily="2" charset="-78"/>
              </a:rPr>
              <a:t> </a:t>
            </a:r>
            <a:r>
              <a:rPr lang="ar-SA" sz="2200" dirty="0" smtClean="0">
                <a:cs typeface="PT Bold Heading" pitchFamily="2" charset="-78"/>
              </a:rPr>
              <a:t>لأنها تتكون من تشتت الأشعة الضوئية عن المرآة ممدات الأشعة المنعكسة .</a:t>
            </a:r>
            <a:endParaRPr lang="ar-SA" sz="2200" dirty="0">
              <a:cs typeface="PT Bold Heading" pitchFamily="2" charset="-78"/>
            </a:endParaRPr>
          </a:p>
        </p:txBody>
      </p:sp>
      <p:sp>
        <p:nvSpPr>
          <p:cNvPr id="20" name="مستطيل 19"/>
          <p:cNvSpPr/>
          <p:nvPr/>
        </p:nvSpPr>
        <p:spPr>
          <a:xfrm>
            <a:off x="4357686" y="2786058"/>
            <a:ext cx="4125895" cy="769441"/>
          </a:xfrm>
          <a:prstGeom prst="rect">
            <a:avLst/>
          </a:prstGeom>
        </p:spPr>
        <p:txBody>
          <a:bodyPr wrap="square">
            <a:spAutoFit/>
          </a:bodyPr>
          <a:lstStyle/>
          <a:p>
            <a:pPr lvl="0" algn="justLow"/>
            <a:r>
              <a:rPr lang="ar-SA" sz="2200" b="1" dirty="0" smtClean="0">
                <a:solidFill>
                  <a:srgbClr val="9A264A"/>
                </a:solidFill>
                <a:cs typeface="PT Bold Heading" pitchFamily="2" charset="-78"/>
              </a:rPr>
              <a:t>موقعها : </a:t>
            </a:r>
            <a:r>
              <a:rPr lang="ar-SA" sz="2200" dirty="0" smtClean="0">
                <a:cs typeface="PT Bold Heading" pitchFamily="2" charset="-78"/>
              </a:rPr>
              <a:t>خلف المرآة على الجانب الآخر من المرآة .</a:t>
            </a:r>
          </a:p>
        </p:txBody>
      </p:sp>
      <p:sp>
        <p:nvSpPr>
          <p:cNvPr id="21" name="مستطيل 20"/>
          <p:cNvSpPr/>
          <p:nvPr/>
        </p:nvSpPr>
        <p:spPr>
          <a:xfrm>
            <a:off x="1714480" y="5429264"/>
            <a:ext cx="5697531" cy="1046440"/>
          </a:xfrm>
          <a:prstGeom prst="rect">
            <a:avLst/>
          </a:prstGeom>
        </p:spPr>
        <p:txBody>
          <a:bodyPr wrap="square">
            <a:spAutoFit/>
          </a:bodyPr>
          <a:lstStyle/>
          <a:p>
            <a:pPr algn="justLow"/>
            <a:r>
              <a:rPr lang="ar-SA" sz="2200" b="1" dirty="0" smtClean="0">
                <a:solidFill>
                  <a:srgbClr val="9A264A"/>
                </a:solidFill>
                <a:cs typeface="PT Bold Heading" pitchFamily="2" charset="-78"/>
              </a:rPr>
              <a:t>طولهــا : </a:t>
            </a:r>
            <a:r>
              <a:rPr lang="ar-SA" sz="2200" dirty="0" smtClean="0">
                <a:cs typeface="PT Bold Heading" pitchFamily="2" charset="-78"/>
              </a:rPr>
              <a:t>طول الصورة ( </a:t>
            </a:r>
            <a:r>
              <a:rPr lang="en-US" sz="2200" dirty="0" smtClean="0">
                <a:cs typeface="PT Bold Heading" pitchFamily="2" charset="-78"/>
              </a:rPr>
              <a:t>hi</a:t>
            </a:r>
            <a:r>
              <a:rPr lang="ar-SA" sz="2200" dirty="0" smtClean="0">
                <a:cs typeface="PT Bold Heading" pitchFamily="2" charset="-78"/>
              </a:rPr>
              <a:t>) = طول الجسم( </a:t>
            </a:r>
            <a:r>
              <a:rPr lang="en-US" sz="2200" dirty="0" smtClean="0">
                <a:cs typeface="PT Bold Heading" pitchFamily="2" charset="-78"/>
              </a:rPr>
              <a:t>h.</a:t>
            </a:r>
            <a:r>
              <a:rPr lang="ar-SA" sz="2200" dirty="0" smtClean="0">
                <a:cs typeface="PT Bold Heading" pitchFamily="2" charset="-78"/>
              </a:rPr>
              <a:t>) .</a:t>
            </a:r>
          </a:p>
          <a:p>
            <a:pPr lvl="0" algn="justLow"/>
            <a:endParaRPr lang="ar-SA" sz="1600" b="1" dirty="0" smtClean="0">
              <a:solidFill>
                <a:srgbClr val="9A264A"/>
              </a:solidFill>
              <a:cs typeface="PT Bold Heading" pitchFamily="2" charset="-78"/>
            </a:endParaRPr>
          </a:p>
          <a:p>
            <a:pPr lvl="0" algn="justLow"/>
            <a:r>
              <a:rPr lang="ar-SA" sz="2200" b="1" dirty="0" smtClean="0">
                <a:solidFill>
                  <a:srgbClr val="9A264A"/>
                </a:solidFill>
                <a:cs typeface="PT Bold Heading" pitchFamily="2" charset="-78"/>
              </a:rPr>
              <a:t>حجمهـا : </a:t>
            </a:r>
            <a:r>
              <a:rPr lang="ar-SA" sz="2200" dirty="0" smtClean="0">
                <a:cs typeface="PT Bold Heading" pitchFamily="2" charset="-78"/>
              </a:rPr>
              <a:t>يساوي حجم الجسم .</a:t>
            </a:r>
          </a:p>
        </p:txBody>
      </p:sp>
      <p:pic>
        <p:nvPicPr>
          <p:cNvPr id="22" name="Picture 4" descr="http://upload.wikimedia.org/wikipedia/commons/thumb/5/52/Mirror.jpg/200px-Mirror.jpg"/>
          <p:cNvPicPr>
            <a:picLocks noChangeAspect="1" noChangeArrowheads="1"/>
          </p:cNvPicPr>
          <p:nvPr/>
        </p:nvPicPr>
        <p:blipFill>
          <a:blip r:embed="rId4"/>
          <a:srcRect/>
          <a:stretch>
            <a:fillRect/>
          </a:stretch>
        </p:blipFill>
        <p:spPr bwMode="auto">
          <a:xfrm>
            <a:off x="5143504" y="3571876"/>
            <a:ext cx="1643074" cy="1577329"/>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Horizontal)">
                                      <p:cBhvr>
                                        <p:cTn id="7" dur="500"/>
                                        <p:tgtEl>
                                          <p:spTgt spid="40"/>
                                        </p:tgtEl>
                                      </p:cBhvr>
                                    </p:animEffect>
                                  </p:childTnLst>
                                </p:cTn>
                              </p:par>
                            </p:childTnLst>
                          </p:cTn>
                        </p:par>
                        <p:par>
                          <p:cTn id="8" fill="hold">
                            <p:stCondLst>
                              <p:cond delay="500"/>
                            </p:stCondLst>
                            <p:childTnLst>
                              <p:par>
                                <p:cTn id="9" presetID="31" presetClass="entr" presetSubtype="0" fill="hold" grpId="0" nodeType="afterEffect">
                                  <p:stCondLst>
                                    <p:cond delay="0"/>
                                  </p:stCondLst>
                                  <p:iterate type="wd">
                                    <p:tmPct val="5000"/>
                                  </p:iterate>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2200"/>
                            </p:stCondLst>
                            <p:childTnLst>
                              <p:par>
                                <p:cTn id="16" presetID="50" presetClass="entr" presetSubtype="0" decel="10000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strVal val="#ppt_w+.3"/>
                                          </p:val>
                                        </p:tav>
                                        <p:tav tm="100000">
                                          <p:val>
                                            <p:strVal val="#ppt_w"/>
                                          </p:val>
                                        </p:tav>
                                      </p:tavLst>
                                    </p:anim>
                                    <p:anim calcmode="lin" valueType="num">
                                      <p:cBhvr>
                                        <p:cTn id="19" dur="1000" fill="hold"/>
                                        <p:tgtEl>
                                          <p:spTgt spid="20"/>
                                        </p:tgtEl>
                                        <p:attrNameLst>
                                          <p:attrName>ppt_h</p:attrName>
                                        </p:attrNameLst>
                                      </p:cBhvr>
                                      <p:tavLst>
                                        <p:tav tm="0">
                                          <p:val>
                                            <p:strVal val="#ppt_h"/>
                                          </p:val>
                                        </p:tav>
                                        <p:tav tm="100000">
                                          <p:val>
                                            <p:strVal val="#ppt_h"/>
                                          </p:val>
                                        </p:tav>
                                      </p:tavLst>
                                    </p:anim>
                                    <p:animEffect transition="in" filter="fade">
                                      <p:cBhvr>
                                        <p:cTn id="20" dur="1000"/>
                                        <p:tgtEl>
                                          <p:spTgt spid="20"/>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89089"/>
                                        </p:tgtEl>
                                        <p:attrNameLst>
                                          <p:attrName>style.visibility</p:attrName>
                                        </p:attrNameLst>
                                      </p:cBhvr>
                                      <p:to>
                                        <p:strVal val="visible"/>
                                      </p:to>
                                    </p:set>
                                    <p:anim calcmode="lin" valueType="num">
                                      <p:cBhvr>
                                        <p:cTn id="23" dur="500" fill="hold"/>
                                        <p:tgtEl>
                                          <p:spTgt spid="89089"/>
                                        </p:tgtEl>
                                        <p:attrNameLst>
                                          <p:attrName>ppt_w</p:attrName>
                                        </p:attrNameLst>
                                      </p:cBhvr>
                                      <p:tavLst>
                                        <p:tav tm="0">
                                          <p:val>
                                            <p:strVal val="#ppt_w*0.05"/>
                                          </p:val>
                                        </p:tav>
                                        <p:tav tm="100000">
                                          <p:val>
                                            <p:strVal val="#ppt_w"/>
                                          </p:val>
                                        </p:tav>
                                      </p:tavLst>
                                    </p:anim>
                                    <p:anim calcmode="lin" valueType="num">
                                      <p:cBhvr>
                                        <p:cTn id="24" dur="500" fill="hold"/>
                                        <p:tgtEl>
                                          <p:spTgt spid="89089"/>
                                        </p:tgtEl>
                                        <p:attrNameLst>
                                          <p:attrName>ppt_h</p:attrName>
                                        </p:attrNameLst>
                                      </p:cBhvr>
                                      <p:tavLst>
                                        <p:tav tm="0">
                                          <p:val>
                                            <p:strVal val="#ppt_h"/>
                                          </p:val>
                                        </p:tav>
                                        <p:tav tm="100000">
                                          <p:val>
                                            <p:strVal val="#ppt_h"/>
                                          </p:val>
                                        </p:tav>
                                      </p:tavLst>
                                    </p:anim>
                                    <p:anim calcmode="lin" valueType="num">
                                      <p:cBhvr>
                                        <p:cTn id="25" dur="500" fill="hold"/>
                                        <p:tgtEl>
                                          <p:spTgt spid="89089"/>
                                        </p:tgtEl>
                                        <p:attrNameLst>
                                          <p:attrName>ppt_x</p:attrName>
                                        </p:attrNameLst>
                                      </p:cBhvr>
                                      <p:tavLst>
                                        <p:tav tm="0">
                                          <p:val>
                                            <p:strVal val="#ppt_x-.2"/>
                                          </p:val>
                                        </p:tav>
                                        <p:tav tm="100000">
                                          <p:val>
                                            <p:strVal val="#ppt_x"/>
                                          </p:val>
                                        </p:tav>
                                      </p:tavLst>
                                    </p:anim>
                                    <p:anim calcmode="lin" valueType="num">
                                      <p:cBhvr>
                                        <p:cTn id="26" dur="500" fill="hold"/>
                                        <p:tgtEl>
                                          <p:spTgt spid="89089"/>
                                        </p:tgtEl>
                                        <p:attrNameLst>
                                          <p:attrName>ppt_y</p:attrName>
                                        </p:attrNameLst>
                                      </p:cBhvr>
                                      <p:tavLst>
                                        <p:tav tm="0">
                                          <p:val>
                                            <p:strVal val="#ppt_y"/>
                                          </p:val>
                                        </p:tav>
                                        <p:tav tm="100000">
                                          <p:val>
                                            <p:strVal val="#ppt_y"/>
                                          </p:val>
                                        </p:tav>
                                      </p:tavLst>
                                    </p:anim>
                                    <p:animEffect transition="in" filter="fade">
                                      <p:cBhvr>
                                        <p:cTn id="27" dur="500"/>
                                        <p:tgtEl>
                                          <p:spTgt spid="89089"/>
                                        </p:tgtEl>
                                      </p:cBhvr>
                                    </p:animEffect>
                                  </p:childTnLst>
                                </p:cTn>
                              </p:par>
                            </p:childTnLst>
                          </p:cTn>
                        </p:par>
                        <p:par>
                          <p:cTn id="28" fill="hold">
                            <p:stCondLst>
                              <p:cond delay="3200"/>
                            </p:stCondLst>
                            <p:childTnLst>
                              <p:par>
                                <p:cTn id="29" presetID="54" presetClass="entr" presetSubtype="0" accel="10000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strVal val="#ppt_w*0.05"/>
                                          </p:val>
                                        </p:tav>
                                        <p:tav tm="100000">
                                          <p:val>
                                            <p:strVal val="#ppt_w"/>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anim calcmode="lin" valueType="num">
                                      <p:cBhvr>
                                        <p:cTn id="33" dur="500" fill="hold"/>
                                        <p:tgtEl>
                                          <p:spTgt spid="22"/>
                                        </p:tgtEl>
                                        <p:attrNameLst>
                                          <p:attrName>ppt_x</p:attrName>
                                        </p:attrNameLst>
                                      </p:cBhvr>
                                      <p:tavLst>
                                        <p:tav tm="0">
                                          <p:val>
                                            <p:strVal val="#ppt_x-.2"/>
                                          </p:val>
                                        </p:tav>
                                        <p:tav tm="100000">
                                          <p:val>
                                            <p:strVal val="#ppt_x"/>
                                          </p:val>
                                        </p:tav>
                                      </p:tavLst>
                                    </p:anim>
                                    <p:anim calcmode="lin" valueType="num">
                                      <p:cBhvr>
                                        <p:cTn id="34" dur="500" fill="hold"/>
                                        <p:tgtEl>
                                          <p:spTgt spid="22"/>
                                        </p:tgtEl>
                                        <p:attrNameLst>
                                          <p:attrName>ppt_y</p:attrName>
                                        </p:attrNameLst>
                                      </p:cBhvr>
                                      <p:tavLst>
                                        <p:tav tm="0">
                                          <p:val>
                                            <p:strVal val="#ppt_y"/>
                                          </p:val>
                                        </p:tav>
                                        <p:tav tm="100000">
                                          <p:val>
                                            <p:strVal val="#ppt_y"/>
                                          </p:val>
                                        </p:tav>
                                      </p:tavLst>
                                    </p:anim>
                                    <p:animEffect transition="in" filter="fade">
                                      <p:cBhvr>
                                        <p:cTn id="35" dur="500"/>
                                        <p:tgtEl>
                                          <p:spTgt spid="22"/>
                                        </p:tgtEl>
                                      </p:cBhvr>
                                    </p:animEffect>
                                  </p:childTnLst>
                                </p:cTn>
                              </p:par>
                            </p:childTnLst>
                          </p:cTn>
                        </p:par>
                        <p:par>
                          <p:cTn id="36" fill="hold">
                            <p:stCondLst>
                              <p:cond delay="3700"/>
                            </p:stCondLst>
                            <p:childTnLst>
                              <p:par>
                                <p:cTn id="37" presetID="53" presetClass="entr" presetSubtype="0" fill="hold" grpId="0" nodeType="afterEffect">
                                  <p:stCondLst>
                                    <p:cond delay="0"/>
                                  </p:stCondLst>
                                  <p:iterate type="wd">
                                    <p:tmPct val="10000"/>
                                  </p:iterate>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P spid="18"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ANd9GcToqoBzUBWhAYaKELFUgHzhwI_CGz0rsc7w80JBsZ8f6U68IMHO"/>
          <p:cNvPicPr>
            <a:picLocks noChangeAspect="1" noChangeArrowheads="1"/>
          </p:cNvPicPr>
          <p:nvPr/>
        </p:nvPicPr>
        <p:blipFill>
          <a:blip r:embed="rId3"/>
          <a:srcRect/>
          <a:stretch>
            <a:fillRect/>
          </a:stretch>
        </p:blipFill>
        <p:spPr bwMode="auto">
          <a:xfrm>
            <a:off x="1714480" y="3714752"/>
            <a:ext cx="6357982" cy="2714644"/>
          </a:xfrm>
          <a:prstGeom prst="rect">
            <a:avLst/>
          </a:prstGeom>
          <a:noFill/>
          <a:ln w="9525">
            <a:solidFill>
              <a:schemeClr val="accent1"/>
            </a:solidFill>
            <a:miter lim="800000"/>
            <a:headEnd/>
            <a:tailEnd/>
          </a:ln>
        </p:spPr>
      </p:pic>
      <p:sp>
        <p:nvSpPr>
          <p:cNvPr id="6" name="مستطيل 5"/>
          <p:cNvSpPr/>
          <p:nvPr/>
        </p:nvSpPr>
        <p:spPr>
          <a:xfrm>
            <a:off x="3857620" y="357166"/>
            <a:ext cx="4786346" cy="1615827"/>
          </a:xfrm>
          <a:prstGeom prst="rect">
            <a:avLst/>
          </a:prstGeom>
        </p:spPr>
        <p:txBody>
          <a:bodyPr wrap="square">
            <a:spAutoFit/>
          </a:bodyPr>
          <a:lstStyle/>
          <a:p>
            <a:pPr lvl="0" algn="justLow">
              <a:lnSpc>
                <a:spcPct val="150000"/>
              </a:lnSpc>
            </a:pPr>
            <a:r>
              <a:rPr lang="ar-SA" sz="2200" b="1" dirty="0" smtClean="0">
                <a:solidFill>
                  <a:srgbClr val="9A264A"/>
                </a:solidFill>
                <a:cs typeface="PT Bold Heading" pitchFamily="2" charset="-78"/>
              </a:rPr>
              <a:t>اتجاهها : </a:t>
            </a:r>
            <a:r>
              <a:rPr lang="ar-SA" sz="2200" dirty="0" smtClean="0">
                <a:cs typeface="PT Bold Heading" pitchFamily="2" charset="-78"/>
              </a:rPr>
              <a:t>في اتجاه الجسم نفسه أي معتدلة(ليست مقلوبة).. ولكنها معكوسة جانبياً أي اليمين يسار واليسار يمين.</a:t>
            </a:r>
            <a:endParaRPr lang="ar-SA" sz="2200" dirty="0">
              <a:cs typeface="PT Bold Heading" pitchFamily="2" charset="-78"/>
            </a:endParaRPr>
          </a:p>
        </p:txBody>
      </p:sp>
      <p:sp>
        <p:nvSpPr>
          <p:cNvPr id="7" name="مستطيل 6"/>
          <p:cNvSpPr/>
          <p:nvPr/>
        </p:nvSpPr>
        <p:spPr>
          <a:xfrm>
            <a:off x="785786" y="2643182"/>
            <a:ext cx="7715272" cy="800219"/>
          </a:xfrm>
          <a:prstGeom prst="rect">
            <a:avLst/>
          </a:prstGeom>
        </p:spPr>
        <p:txBody>
          <a:bodyPr wrap="square">
            <a:spAutoFit/>
          </a:bodyPr>
          <a:lstStyle/>
          <a:p>
            <a:pPr algn="justLow"/>
            <a:r>
              <a:rPr lang="ar-SA" sz="2200" b="1" dirty="0" smtClean="0">
                <a:solidFill>
                  <a:srgbClr val="9A264A"/>
                </a:solidFill>
                <a:cs typeface="PT Bold Heading" pitchFamily="2" charset="-78"/>
              </a:rPr>
              <a:t>تحديد موقعها : </a:t>
            </a:r>
            <a:r>
              <a:rPr lang="ar-SA" sz="2200" dirty="0" smtClean="0">
                <a:cs typeface="PT Bold Heading" pitchFamily="2" charset="-78"/>
              </a:rPr>
              <a:t>بعدها عن المرآة المستوية (</a:t>
            </a:r>
            <a:r>
              <a:rPr lang="en-US" sz="2200" dirty="0" err="1" smtClean="0">
                <a:cs typeface="PT Bold Heading" pitchFamily="2" charset="-78"/>
              </a:rPr>
              <a:t>d</a:t>
            </a:r>
            <a:r>
              <a:rPr lang="en-US" sz="2200" baseline="-25000" dirty="0" err="1" smtClean="0">
                <a:cs typeface="PT Bold Heading" pitchFamily="2" charset="-78"/>
              </a:rPr>
              <a:t>i</a:t>
            </a:r>
            <a:r>
              <a:rPr lang="ar-SA" sz="2200" dirty="0" smtClean="0">
                <a:cs typeface="PT Bold Heading" pitchFamily="2" charset="-78"/>
              </a:rPr>
              <a:t>)= - بعدها بُعد الجسم عن المرآة وإشارة السالب تدل على أنها وهمية. </a:t>
            </a:r>
            <a:r>
              <a:rPr lang="en-US" sz="2400" b="1" dirty="0" err="1" smtClean="0">
                <a:solidFill>
                  <a:srgbClr val="FF0000"/>
                </a:solidFill>
              </a:rPr>
              <a:t>d</a:t>
            </a:r>
            <a:r>
              <a:rPr lang="en-US" sz="2400" b="1" baseline="-25000" dirty="0" err="1" smtClean="0">
                <a:solidFill>
                  <a:srgbClr val="FF0000"/>
                </a:solidFill>
              </a:rPr>
              <a:t>i</a:t>
            </a:r>
            <a:r>
              <a:rPr lang="en-US" sz="2400" b="1" dirty="0" smtClean="0">
                <a:solidFill>
                  <a:srgbClr val="FF0000"/>
                </a:solidFill>
              </a:rPr>
              <a:t> =  - d0 </a:t>
            </a:r>
            <a:endParaRPr lang="ar-SA" sz="2400" b="1" dirty="0" smtClean="0">
              <a:solidFill>
                <a:srgbClr val="FF0000"/>
              </a:solidFill>
            </a:endParaRPr>
          </a:p>
        </p:txBody>
      </p:sp>
      <p:pic>
        <p:nvPicPr>
          <p:cNvPr id="8" name="صورة 7" descr="25b18eae2b99541b09158f92d1c3edf4.jpg"/>
          <p:cNvPicPr>
            <a:picLocks noChangeAspect="1"/>
          </p:cNvPicPr>
          <p:nvPr/>
        </p:nvPicPr>
        <p:blipFill>
          <a:blip r:embed="rId4"/>
          <a:stretch>
            <a:fillRect/>
          </a:stretch>
        </p:blipFill>
        <p:spPr>
          <a:xfrm>
            <a:off x="1071538" y="214290"/>
            <a:ext cx="2476484" cy="1981187"/>
          </a:xfrm>
          <a:prstGeom prst="rect">
            <a:avLst/>
          </a:prstGeom>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2800"/>
                            </p:stCondLst>
                            <p:childTnLst>
                              <p:par>
                                <p:cTn id="11" presetID="17" presetClass="entr" presetSubtype="1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par>
                          <p:cTn id="15" fill="hold">
                            <p:stCondLst>
                              <p:cond delay="3300"/>
                            </p:stCondLst>
                            <p:childTnLst>
                              <p:par>
                                <p:cTn id="16" presetID="49" presetClass="entr" presetSubtype="0" decel="100000" fill="hold" grpId="0" nodeType="afterEffect">
                                  <p:stCondLst>
                                    <p:cond delay="0"/>
                                  </p:stCondLst>
                                  <p:iterate type="wd">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par>
                          <p:cTn id="22" fill="hold">
                            <p:stCondLst>
                              <p:cond delay="5100"/>
                            </p:stCondLst>
                            <p:childTnLst>
                              <p:par>
                                <p:cTn id="23" presetID="31" presetClass="entr" presetSubtype="0" fill="hold" nodeType="after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تجربة المرايا المستوية.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8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descr="mountains-on-the-shores-of-the-lake-with-the-reflection-in-calm-water_1280x7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مستطيل 4"/>
          <p:cNvSpPr>
            <a:spLocks noChangeArrowheads="1"/>
          </p:cNvSpPr>
          <p:nvPr/>
        </p:nvSpPr>
        <p:spPr bwMode="auto">
          <a:xfrm>
            <a:off x="428596" y="214290"/>
            <a:ext cx="5786478" cy="1384995"/>
          </a:xfrm>
          <a:prstGeom prst="rect">
            <a:avLst/>
          </a:prstGeom>
          <a:noFill/>
          <a:ln w="9525">
            <a:noFill/>
            <a:miter lim="800000"/>
            <a:headEnd/>
            <a:tailEnd/>
          </a:ln>
        </p:spPr>
        <p:txBody>
          <a:bodyPr wrap="square">
            <a:spAutoFit/>
          </a:bodyPr>
          <a:lstStyle/>
          <a:p>
            <a:pPr algn="ctr">
              <a:defRPr/>
            </a:pPr>
            <a:r>
              <a:rPr lang="ar-SA" sz="2800" dirty="0">
                <a:ln>
                  <a:solidFill>
                    <a:schemeClr val="tx1"/>
                  </a:solidFill>
                </a:ln>
                <a:solidFill>
                  <a:schemeClr val="bg1"/>
                </a:solidFill>
                <a:cs typeface="PT Bold Heading" pitchFamily="2" charset="-78"/>
              </a:rPr>
              <a:t> بالرغم من أن المرايا المستوية تعكس صور الجسم معكوساً جانبياً إلا أننا نرى صورة الجبل مقلوبة </a:t>
            </a:r>
            <a:r>
              <a:rPr lang="ar-SA" sz="2800" dirty="0" smtClean="0">
                <a:ln>
                  <a:solidFill>
                    <a:schemeClr val="tx1"/>
                  </a:solidFill>
                </a:ln>
                <a:solidFill>
                  <a:schemeClr val="bg1"/>
                </a:solidFill>
                <a:cs typeface="PT Bold Heading" pitchFamily="2" charset="-78"/>
              </a:rPr>
              <a:t>رأسياً .. ما السبب ؟</a:t>
            </a:r>
            <a:endParaRPr lang="ar-SA" sz="2800" dirty="0">
              <a:ln>
                <a:solidFill>
                  <a:schemeClr val="tx1"/>
                </a:solidFill>
              </a:ln>
              <a:solidFill>
                <a:schemeClr val="bg1"/>
              </a:solidFill>
              <a:cs typeface="PT Bold Heading" pitchFamily="2" charset="-78"/>
            </a:endParaRPr>
          </a:p>
        </p:txBody>
      </p:sp>
      <p:sp>
        <p:nvSpPr>
          <p:cNvPr id="6" name="مستطيل 5"/>
          <p:cNvSpPr/>
          <p:nvPr/>
        </p:nvSpPr>
        <p:spPr>
          <a:xfrm>
            <a:off x="785786" y="5143512"/>
            <a:ext cx="4929222" cy="1384995"/>
          </a:xfrm>
          <a:prstGeom prst="rect">
            <a:avLst/>
          </a:prstGeom>
        </p:spPr>
        <p:txBody>
          <a:bodyPr wrap="square">
            <a:spAutoFit/>
          </a:bodyPr>
          <a:lstStyle/>
          <a:p>
            <a:pPr algn="ctr">
              <a:defRPr/>
            </a:pPr>
            <a:r>
              <a:rPr lang="ar-SA" sz="2800" dirty="0">
                <a:ln>
                  <a:solidFill>
                    <a:schemeClr val="tx1"/>
                  </a:solidFill>
                </a:ln>
                <a:solidFill>
                  <a:schemeClr val="accent3">
                    <a:lumMod val="40000"/>
                    <a:lumOff val="60000"/>
                  </a:schemeClr>
                </a:solidFill>
                <a:cs typeface="PT Bold Heading" pitchFamily="2" charset="-78"/>
              </a:rPr>
              <a:t>سطح البحيرة(المرآة</a:t>
            </a:r>
            <a:r>
              <a:rPr lang="ar-SA" sz="2800" dirty="0" smtClean="0">
                <a:ln>
                  <a:solidFill>
                    <a:schemeClr val="tx1"/>
                  </a:solidFill>
                </a:ln>
                <a:solidFill>
                  <a:schemeClr val="accent3">
                    <a:lumMod val="40000"/>
                    <a:lumOff val="60000"/>
                  </a:schemeClr>
                </a:solidFill>
                <a:cs typeface="PT Bold Heading" pitchFamily="2" charset="-78"/>
              </a:rPr>
              <a:t>) تكون </a:t>
            </a:r>
            <a:r>
              <a:rPr lang="ar-SA" sz="2800" dirty="0">
                <a:ln>
                  <a:solidFill>
                    <a:schemeClr val="tx1"/>
                  </a:solidFill>
                </a:ln>
                <a:solidFill>
                  <a:schemeClr val="accent3">
                    <a:lumMod val="40000"/>
                    <a:lumOff val="60000"/>
                  </a:schemeClr>
                </a:solidFill>
                <a:cs typeface="PT Bold Heading" pitchFamily="2" charset="-78"/>
              </a:rPr>
              <a:t>أفقية وليست رأسية فالمنظور أو زاوية النظر تجعل الصورة مقلوبة رأسياً..</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2337" name="Rectangle 1"/>
          <p:cNvSpPr>
            <a:spLocks noChangeArrowheads="1"/>
          </p:cNvSpPr>
          <p:nvPr/>
        </p:nvSpPr>
        <p:spPr bwMode="auto">
          <a:xfrm>
            <a:off x="1857356" y="642918"/>
            <a:ext cx="5643562" cy="771623"/>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lIns="90000" tIns="46800" rIns="90000" bIns="46800" anchor="ctr">
            <a:spAutoFit/>
          </a:bodyPr>
          <a:lstStyle/>
          <a:p>
            <a:pPr algn="ctr" eaLnBrk="0" hangingPunct="0">
              <a:defRPr/>
            </a:pPr>
            <a:r>
              <a:rPr lang="ar-EG" sz="4400" b="1" dirty="0" err="1" smtClean="0">
                <a:solidFill>
                  <a:srgbClr val="800080"/>
                </a:solidFill>
                <a:latin typeface="Times New Roman" pitchFamily="18" charset="0"/>
                <a:cs typeface="PT Bold Heading" pitchFamily="2" charset="-78"/>
              </a:rPr>
              <a:t>المراي</a:t>
            </a:r>
            <a:r>
              <a:rPr lang="ar-SA" sz="4400" b="1" dirty="0" smtClean="0">
                <a:solidFill>
                  <a:srgbClr val="800080"/>
                </a:solidFill>
                <a:latin typeface="Times New Roman" pitchFamily="18" charset="0"/>
                <a:cs typeface="PT Bold Heading" pitchFamily="2" charset="-78"/>
              </a:rPr>
              <a:t>ــــــــــــــــ</a:t>
            </a:r>
            <a:r>
              <a:rPr lang="ar-EG" sz="4400" b="1" dirty="0" smtClean="0">
                <a:solidFill>
                  <a:srgbClr val="800080"/>
                </a:solidFill>
                <a:latin typeface="Times New Roman" pitchFamily="18" charset="0"/>
                <a:cs typeface="PT Bold Heading" pitchFamily="2" charset="-78"/>
              </a:rPr>
              <a:t>ا</a:t>
            </a:r>
            <a:endParaRPr lang="en-US" sz="4400" b="1" dirty="0">
              <a:cs typeface="PT Bold Heading" pitchFamily="2" charset="-78"/>
            </a:endParaRPr>
          </a:p>
        </p:txBody>
      </p:sp>
      <p:graphicFrame>
        <p:nvGraphicFramePr>
          <p:cNvPr id="24" name="Diagram 23"/>
          <p:cNvGraphicFramePr/>
          <p:nvPr/>
        </p:nvGraphicFramePr>
        <p:xfrm>
          <a:off x="857224" y="1500174"/>
          <a:ext cx="7572428" cy="29289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0897" name="Picture 1" descr="magnifying-shaving-mirror-1067"/>
          <p:cNvPicPr>
            <a:picLocks noChangeAspect="1" noChangeArrowheads="1"/>
          </p:cNvPicPr>
          <p:nvPr/>
        </p:nvPicPr>
        <p:blipFill>
          <a:blip r:embed="rId8">
            <a:clrChange>
              <a:clrFrom>
                <a:srgbClr val="DEDEDC"/>
              </a:clrFrom>
              <a:clrTo>
                <a:srgbClr val="DEDEDC">
                  <a:alpha val="0"/>
                </a:srgbClr>
              </a:clrTo>
            </a:clrChange>
          </a:blip>
          <a:srcRect/>
          <a:stretch>
            <a:fillRect/>
          </a:stretch>
        </p:blipFill>
        <p:spPr bwMode="auto">
          <a:xfrm>
            <a:off x="5429256" y="4500546"/>
            <a:ext cx="3137962" cy="2357454"/>
          </a:xfrm>
          <a:prstGeom prst="rect">
            <a:avLst/>
          </a:prstGeom>
          <a:noFill/>
          <a:ln w="9525">
            <a:noFill/>
            <a:miter lim="800000"/>
            <a:headEnd/>
            <a:tailEnd/>
          </a:ln>
        </p:spPr>
      </p:pic>
      <p:pic>
        <p:nvPicPr>
          <p:cNvPr id="80899" name="Picture 3" descr="8cxKqAeEi"/>
          <p:cNvPicPr>
            <a:picLocks noChangeAspect="1" noChangeArrowheads="1"/>
          </p:cNvPicPr>
          <p:nvPr/>
        </p:nvPicPr>
        <p:blipFill>
          <a:blip r:embed="rId9" cstate="print"/>
          <a:srcRect/>
          <a:stretch>
            <a:fillRect/>
          </a:stretch>
        </p:blipFill>
        <p:spPr bwMode="auto">
          <a:xfrm>
            <a:off x="6786578" y="214290"/>
            <a:ext cx="1571604" cy="2490485"/>
          </a:xfrm>
          <a:prstGeom prst="rect">
            <a:avLst/>
          </a:prstGeom>
          <a:noFill/>
          <a:ln w="9525">
            <a:noFill/>
            <a:miter lim="800000"/>
            <a:headEnd/>
            <a:tailEnd/>
          </a:ln>
        </p:spPr>
      </p:pic>
      <p:pic>
        <p:nvPicPr>
          <p:cNvPr id="80900" name="Picture 4" descr="1267492659659_hz_fileserver1_39562"/>
          <p:cNvPicPr>
            <a:picLocks noChangeAspect="1" noChangeArrowheads="1"/>
          </p:cNvPicPr>
          <p:nvPr/>
        </p:nvPicPr>
        <p:blipFill>
          <a:blip r:embed="rId10"/>
          <a:srcRect/>
          <a:stretch>
            <a:fillRect/>
          </a:stretch>
        </p:blipFill>
        <p:spPr bwMode="auto">
          <a:xfrm>
            <a:off x="1214414" y="4857760"/>
            <a:ext cx="2447494" cy="1714488"/>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42337"/>
                                        </p:tgtEl>
                                        <p:attrNameLst>
                                          <p:attrName>style.visibility</p:attrName>
                                        </p:attrNameLst>
                                      </p:cBhvr>
                                      <p:to>
                                        <p:strVal val="visible"/>
                                      </p:to>
                                    </p:set>
                                    <p:anim calcmode="lin" valueType="num">
                                      <p:cBhvr>
                                        <p:cTn id="7" dur="500" fill="hold"/>
                                        <p:tgtEl>
                                          <p:spTgt spid="142337"/>
                                        </p:tgtEl>
                                        <p:attrNameLst>
                                          <p:attrName>ppt_w</p:attrName>
                                        </p:attrNameLst>
                                      </p:cBhvr>
                                      <p:tavLst>
                                        <p:tav tm="0">
                                          <p:val>
                                            <p:fltVal val="0"/>
                                          </p:val>
                                        </p:tav>
                                        <p:tav tm="100000">
                                          <p:val>
                                            <p:strVal val="#ppt_w"/>
                                          </p:val>
                                        </p:tav>
                                      </p:tavLst>
                                    </p:anim>
                                    <p:anim calcmode="lin" valueType="num">
                                      <p:cBhvr>
                                        <p:cTn id="8" dur="500" fill="hold"/>
                                        <p:tgtEl>
                                          <p:spTgt spid="14233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0" presetClass="entr" presetSubtype="0" decel="100000" fill="hold" nodeType="afterEffect">
                                  <p:stCondLst>
                                    <p:cond delay="0"/>
                                  </p:stCondLst>
                                  <p:childTnLst>
                                    <p:set>
                                      <p:cBhvr>
                                        <p:cTn id="11" dur="1" fill="hold">
                                          <p:stCondLst>
                                            <p:cond delay="0"/>
                                          </p:stCondLst>
                                        </p:cTn>
                                        <p:tgtEl>
                                          <p:spTgt spid="80899"/>
                                        </p:tgtEl>
                                        <p:attrNameLst>
                                          <p:attrName>style.visibility</p:attrName>
                                        </p:attrNameLst>
                                      </p:cBhvr>
                                      <p:to>
                                        <p:strVal val="visible"/>
                                      </p:to>
                                    </p:set>
                                    <p:anim calcmode="lin" valueType="num">
                                      <p:cBhvr>
                                        <p:cTn id="12" dur="1000" fill="hold"/>
                                        <p:tgtEl>
                                          <p:spTgt spid="80899"/>
                                        </p:tgtEl>
                                        <p:attrNameLst>
                                          <p:attrName>ppt_w</p:attrName>
                                        </p:attrNameLst>
                                      </p:cBhvr>
                                      <p:tavLst>
                                        <p:tav tm="0">
                                          <p:val>
                                            <p:strVal val="#ppt_w+.3"/>
                                          </p:val>
                                        </p:tav>
                                        <p:tav tm="100000">
                                          <p:val>
                                            <p:strVal val="#ppt_w"/>
                                          </p:val>
                                        </p:tav>
                                      </p:tavLst>
                                    </p:anim>
                                    <p:anim calcmode="lin" valueType="num">
                                      <p:cBhvr>
                                        <p:cTn id="13" dur="1000" fill="hold"/>
                                        <p:tgtEl>
                                          <p:spTgt spid="80899"/>
                                        </p:tgtEl>
                                        <p:attrNameLst>
                                          <p:attrName>ppt_h</p:attrName>
                                        </p:attrNameLst>
                                      </p:cBhvr>
                                      <p:tavLst>
                                        <p:tav tm="0">
                                          <p:val>
                                            <p:strVal val="#ppt_h"/>
                                          </p:val>
                                        </p:tav>
                                        <p:tav tm="100000">
                                          <p:val>
                                            <p:strVal val="#ppt_h"/>
                                          </p:val>
                                        </p:tav>
                                      </p:tavLst>
                                    </p:anim>
                                    <p:animEffect transition="in" filter="fade">
                                      <p:cBhvr>
                                        <p:cTn id="14" dur="1000"/>
                                        <p:tgtEl>
                                          <p:spTgt spid="80899"/>
                                        </p:tgtEl>
                                      </p:cBhvr>
                                    </p:animEffect>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17" presetClass="entr" presetSubtype="10" fill="hold" nodeType="afterEffect">
                                  <p:stCondLst>
                                    <p:cond delay="0"/>
                                  </p:stCondLst>
                                  <p:childTnLst>
                                    <p:set>
                                      <p:cBhvr>
                                        <p:cTn id="22" dur="1" fill="hold">
                                          <p:stCondLst>
                                            <p:cond delay="0"/>
                                          </p:stCondLst>
                                        </p:cTn>
                                        <p:tgtEl>
                                          <p:spTgt spid="80897"/>
                                        </p:tgtEl>
                                        <p:attrNameLst>
                                          <p:attrName>style.visibility</p:attrName>
                                        </p:attrNameLst>
                                      </p:cBhvr>
                                      <p:to>
                                        <p:strVal val="visible"/>
                                      </p:to>
                                    </p:set>
                                    <p:anim calcmode="lin" valueType="num">
                                      <p:cBhvr>
                                        <p:cTn id="23" dur="500" fill="hold"/>
                                        <p:tgtEl>
                                          <p:spTgt spid="80897"/>
                                        </p:tgtEl>
                                        <p:attrNameLst>
                                          <p:attrName>ppt_w</p:attrName>
                                        </p:attrNameLst>
                                      </p:cBhvr>
                                      <p:tavLst>
                                        <p:tav tm="0">
                                          <p:val>
                                            <p:fltVal val="0"/>
                                          </p:val>
                                        </p:tav>
                                        <p:tav tm="100000">
                                          <p:val>
                                            <p:strVal val="#ppt_w"/>
                                          </p:val>
                                        </p:tav>
                                      </p:tavLst>
                                    </p:anim>
                                    <p:anim calcmode="lin" valueType="num">
                                      <p:cBhvr>
                                        <p:cTn id="24" dur="500" fill="hold"/>
                                        <p:tgtEl>
                                          <p:spTgt spid="80897"/>
                                        </p:tgtEl>
                                        <p:attrNameLst>
                                          <p:attrName>ppt_h</p:attrName>
                                        </p:attrNameLst>
                                      </p:cBhvr>
                                      <p:tavLst>
                                        <p:tav tm="0">
                                          <p:val>
                                            <p:strVal val="#ppt_h"/>
                                          </p:val>
                                        </p:tav>
                                        <p:tav tm="100000">
                                          <p:val>
                                            <p:strVal val="#ppt_h"/>
                                          </p:val>
                                        </p:tav>
                                      </p:tavLst>
                                    </p:anim>
                                  </p:childTnLst>
                                </p:cTn>
                              </p:par>
                            </p:childTnLst>
                          </p:cTn>
                        </p:par>
                        <p:par>
                          <p:cTn id="25" fill="hold">
                            <p:stCondLst>
                              <p:cond delay="2500"/>
                            </p:stCondLst>
                            <p:childTnLst>
                              <p:par>
                                <p:cTn id="26" presetID="17" presetClass="entr" presetSubtype="10" fill="hold" nodeType="afterEffect">
                                  <p:stCondLst>
                                    <p:cond delay="0"/>
                                  </p:stCondLst>
                                  <p:childTnLst>
                                    <p:set>
                                      <p:cBhvr>
                                        <p:cTn id="27" dur="1" fill="hold">
                                          <p:stCondLst>
                                            <p:cond delay="0"/>
                                          </p:stCondLst>
                                        </p:cTn>
                                        <p:tgtEl>
                                          <p:spTgt spid="80900"/>
                                        </p:tgtEl>
                                        <p:attrNameLst>
                                          <p:attrName>style.visibility</p:attrName>
                                        </p:attrNameLst>
                                      </p:cBhvr>
                                      <p:to>
                                        <p:strVal val="visible"/>
                                      </p:to>
                                    </p:set>
                                    <p:anim calcmode="lin" valueType="num">
                                      <p:cBhvr>
                                        <p:cTn id="28" dur="500" fill="hold"/>
                                        <p:tgtEl>
                                          <p:spTgt spid="80900"/>
                                        </p:tgtEl>
                                        <p:attrNameLst>
                                          <p:attrName>ppt_w</p:attrName>
                                        </p:attrNameLst>
                                      </p:cBhvr>
                                      <p:tavLst>
                                        <p:tav tm="0">
                                          <p:val>
                                            <p:fltVal val="0"/>
                                          </p:val>
                                        </p:tav>
                                        <p:tav tm="100000">
                                          <p:val>
                                            <p:strVal val="#ppt_w"/>
                                          </p:val>
                                        </p:tav>
                                      </p:tavLst>
                                    </p:anim>
                                    <p:anim calcmode="lin" valueType="num">
                                      <p:cBhvr>
                                        <p:cTn id="29" dur="500" fill="hold"/>
                                        <p:tgtEl>
                                          <p:spTgt spid="809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7" grpId="0"/>
      <p:bldGraphic spid="2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4" name="Diagram 23"/>
          <p:cNvGraphicFramePr/>
          <p:nvPr/>
        </p:nvGraphicFramePr>
        <p:xfrm>
          <a:off x="285720" y="571480"/>
          <a:ext cx="9144000" cy="2714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مربع نص 2"/>
          <p:cNvSpPr txBox="1"/>
          <p:nvPr/>
        </p:nvSpPr>
        <p:spPr>
          <a:xfrm>
            <a:off x="571472" y="3786190"/>
            <a:ext cx="7929618" cy="2677656"/>
          </a:xfrm>
          <a:prstGeom prst="rect">
            <a:avLst/>
          </a:prstGeom>
          <a:noFill/>
        </p:spPr>
        <p:txBody>
          <a:bodyPr wrap="square" rtlCol="1">
            <a:spAutoFit/>
          </a:bodyPr>
          <a:lstStyle/>
          <a:p>
            <a:pPr algn="justLow"/>
            <a:r>
              <a:rPr lang="ar-SA" sz="2200" dirty="0" smtClean="0">
                <a:solidFill>
                  <a:schemeClr val="tx2"/>
                </a:solidFill>
                <a:cs typeface="PT Bold Heading" pitchFamily="2" charset="-78"/>
              </a:rPr>
              <a:t>المرآة المقعرة والمرآة المحدبة هي مرايا كروية فهي عبارة عن جزء مأخوذ من كرة جوفاء أحد سطحيها عاكس للضوء :</a:t>
            </a:r>
          </a:p>
          <a:p>
            <a:pPr algn="justLow"/>
            <a:r>
              <a:rPr lang="ar-SA" sz="900" dirty="0" smtClean="0">
                <a:cs typeface="PT Bold Heading" pitchFamily="2" charset="-78"/>
              </a:rPr>
              <a:t/>
            </a:r>
            <a:br>
              <a:rPr lang="ar-SA" sz="900" dirty="0" smtClean="0">
                <a:cs typeface="PT Bold Heading" pitchFamily="2" charset="-78"/>
              </a:rPr>
            </a:br>
            <a:r>
              <a:rPr lang="ar-SA" sz="2200" dirty="0" smtClean="0">
                <a:cs typeface="PT Bold Heading" pitchFamily="2" charset="-78"/>
              </a:rPr>
              <a:t>واصطلح على أنّ مركزها  </a:t>
            </a:r>
            <a:r>
              <a:rPr lang="en-US" sz="2200" b="1" dirty="0" smtClean="0">
                <a:solidFill>
                  <a:schemeClr val="tx2">
                    <a:lumMod val="60000"/>
                    <a:lumOff val="40000"/>
                  </a:schemeClr>
                </a:solidFill>
                <a:cs typeface="PT Bold Heading" pitchFamily="2" charset="-78"/>
              </a:rPr>
              <a:t>C</a:t>
            </a:r>
            <a:r>
              <a:rPr lang="ar-SA" sz="2200" dirty="0" smtClean="0">
                <a:cs typeface="PT Bold Heading" pitchFamily="2" charset="-78"/>
              </a:rPr>
              <a:t>مركز التكور ونصف قطرها </a:t>
            </a:r>
            <a:r>
              <a:rPr lang="en-US" sz="2200" b="1" dirty="0" smtClean="0">
                <a:solidFill>
                  <a:schemeClr val="tx2">
                    <a:lumMod val="60000"/>
                    <a:lumOff val="40000"/>
                  </a:schemeClr>
                </a:solidFill>
                <a:cs typeface="PT Bold Heading" pitchFamily="2" charset="-78"/>
              </a:rPr>
              <a:t>r</a:t>
            </a:r>
            <a:r>
              <a:rPr lang="en-US" sz="2200" dirty="0" smtClean="0">
                <a:cs typeface="PT Bold Heading" pitchFamily="2" charset="-78"/>
              </a:rPr>
              <a:t> </a:t>
            </a:r>
            <a:r>
              <a:rPr lang="ar-SA" sz="2200" dirty="0" smtClean="0">
                <a:cs typeface="PT Bold Heading" pitchFamily="2" charset="-78"/>
              </a:rPr>
              <a:t> نصف قطر الكرة  ومحورها الرئيسي </a:t>
            </a:r>
            <a:r>
              <a:rPr lang="en-US" sz="2200" dirty="0" smtClean="0">
                <a:cs typeface="PT Bold Heading" pitchFamily="2" charset="-78"/>
              </a:rPr>
              <a:t> </a:t>
            </a:r>
            <a:r>
              <a:rPr lang="en-US" sz="2200" b="1" dirty="0" smtClean="0">
                <a:solidFill>
                  <a:schemeClr val="tx2">
                    <a:lumMod val="60000"/>
                    <a:lumOff val="40000"/>
                  </a:schemeClr>
                </a:solidFill>
                <a:cs typeface="PT Bold Heading" pitchFamily="2" charset="-78"/>
              </a:rPr>
              <a:t>CM</a:t>
            </a:r>
            <a:r>
              <a:rPr lang="en-US" sz="2200" dirty="0" smtClean="0">
                <a:cs typeface="PT Bold Heading" pitchFamily="2" charset="-78"/>
              </a:rPr>
              <a:t> </a:t>
            </a:r>
            <a:r>
              <a:rPr lang="ar-SA" sz="2200" dirty="0" smtClean="0">
                <a:cs typeface="PT Bold Heading" pitchFamily="2" charset="-78"/>
              </a:rPr>
              <a:t>وهو خط مستقيم متعامد على سطح المرآة ، وقطبها </a:t>
            </a:r>
            <a:r>
              <a:rPr lang="en-US" sz="2200" b="1" dirty="0" smtClean="0">
                <a:solidFill>
                  <a:schemeClr val="tx2">
                    <a:lumMod val="60000"/>
                    <a:lumOff val="40000"/>
                  </a:schemeClr>
                </a:solidFill>
                <a:cs typeface="PT Bold Heading" pitchFamily="2" charset="-78"/>
              </a:rPr>
              <a:t>M</a:t>
            </a:r>
            <a:r>
              <a:rPr lang="en-US" sz="2200" dirty="0" smtClean="0">
                <a:cs typeface="PT Bold Heading" pitchFamily="2" charset="-78"/>
              </a:rPr>
              <a:t> </a:t>
            </a:r>
            <a:r>
              <a:rPr lang="ar-SA" sz="2200" dirty="0" smtClean="0">
                <a:cs typeface="PT Bold Heading" pitchFamily="2" charset="-78"/>
              </a:rPr>
              <a:t> وهي نقطة تقاطع المحور الرئيسي مع سطح المرآة ، وبؤرتها </a:t>
            </a:r>
            <a:r>
              <a:rPr lang="en-US" sz="2200" b="1" dirty="0" smtClean="0">
                <a:solidFill>
                  <a:schemeClr val="tx2">
                    <a:lumMod val="60000"/>
                    <a:lumOff val="40000"/>
                  </a:schemeClr>
                </a:solidFill>
                <a:cs typeface="PT Bold Heading" pitchFamily="2" charset="-78"/>
              </a:rPr>
              <a:t>F </a:t>
            </a:r>
            <a:r>
              <a:rPr lang="ar-SA" sz="2200" b="1" dirty="0" smtClean="0">
                <a:solidFill>
                  <a:schemeClr val="tx2">
                    <a:lumMod val="60000"/>
                    <a:lumOff val="40000"/>
                  </a:schemeClr>
                </a:solidFill>
                <a:cs typeface="PT Bold Heading" pitchFamily="2" charset="-78"/>
              </a:rPr>
              <a:t> </a:t>
            </a:r>
            <a:r>
              <a:rPr lang="ar-SA" sz="2200" dirty="0" smtClean="0">
                <a:cs typeface="PT Bold Heading" pitchFamily="2" charset="-78"/>
              </a:rPr>
              <a:t>وهي نقطة تجمع انعكاسات الأشعة المتوازية الساقطة والموازية للمحور الرئيس ، وتقع في منتصف المسافة بين مركز التكور </a:t>
            </a:r>
            <a:r>
              <a:rPr lang="en-US" sz="2200" b="1" dirty="0" smtClean="0">
                <a:solidFill>
                  <a:schemeClr val="tx2">
                    <a:lumMod val="60000"/>
                    <a:lumOff val="40000"/>
                  </a:schemeClr>
                </a:solidFill>
                <a:cs typeface="PT Bold Heading" pitchFamily="2" charset="-78"/>
              </a:rPr>
              <a:t>C </a:t>
            </a:r>
            <a:r>
              <a:rPr lang="ar-SA" sz="2200" b="1" dirty="0" smtClean="0">
                <a:solidFill>
                  <a:schemeClr val="tx2">
                    <a:lumMod val="60000"/>
                    <a:lumOff val="40000"/>
                  </a:schemeClr>
                </a:solidFill>
                <a:cs typeface="PT Bold Heading" pitchFamily="2" charset="-78"/>
              </a:rPr>
              <a:t> </a:t>
            </a:r>
            <a:r>
              <a:rPr lang="ar-SA" sz="2200" dirty="0" smtClean="0">
                <a:cs typeface="PT Bold Heading" pitchFamily="2" charset="-78"/>
              </a:rPr>
              <a:t>والقطب </a:t>
            </a:r>
            <a:r>
              <a:rPr lang="en-US" sz="2200" b="1" dirty="0" smtClean="0">
                <a:solidFill>
                  <a:schemeClr val="tx2">
                    <a:lumMod val="60000"/>
                    <a:lumOff val="40000"/>
                  </a:schemeClr>
                </a:solidFill>
                <a:cs typeface="PT Bold Heading" pitchFamily="2" charset="-78"/>
              </a:rPr>
              <a:t>M </a:t>
            </a:r>
            <a:r>
              <a:rPr lang="ar-SA" sz="2200" b="1" dirty="0" smtClean="0">
                <a:solidFill>
                  <a:schemeClr val="tx2">
                    <a:lumMod val="60000"/>
                    <a:lumOff val="40000"/>
                  </a:schemeClr>
                </a:solidFill>
                <a:cs typeface="PT Bold Heading" pitchFamily="2" charset="-78"/>
              </a:rPr>
              <a:t> .</a:t>
            </a:r>
            <a:endParaRPr lang="ar-SA" sz="2200" b="1" dirty="0">
              <a:solidFill>
                <a:schemeClr val="tx2">
                  <a:lumMod val="60000"/>
                  <a:lumOff val="40000"/>
                </a:schemeClr>
              </a:solidFill>
              <a:cs typeface="PT Bold Heading" pitchFamily="2" charset="-78"/>
            </a:endParaRPr>
          </a:p>
        </p:txBody>
      </p:sp>
      <p:pic>
        <p:nvPicPr>
          <p:cNvPr id="78851" name="Picture 3" descr="Concave-And-Convex-Mirrors-3"/>
          <p:cNvPicPr>
            <a:picLocks noChangeAspect="1" noChangeArrowheads="1"/>
          </p:cNvPicPr>
          <p:nvPr/>
        </p:nvPicPr>
        <p:blipFill>
          <a:blip r:embed="rId8">
            <a:lum bright="10000"/>
          </a:blip>
          <a:srcRect t="16216" r="15736"/>
          <a:stretch>
            <a:fillRect/>
          </a:stretch>
        </p:blipFill>
        <p:spPr bwMode="auto">
          <a:xfrm>
            <a:off x="428596" y="285728"/>
            <a:ext cx="2216850" cy="1655961"/>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78851"/>
                                        </p:tgtEl>
                                        <p:attrNameLst>
                                          <p:attrName>style.visibility</p:attrName>
                                        </p:attrNameLst>
                                      </p:cBhvr>
                                      <p:to>
                                        <p:strVal val="visible"/>
                                      </p:to>
                                    </p:set>
                                    <p:anim calcmode="lin" valueType="num">
                                      <p:cBhvr>
                                        <p:cTn id="11" dur="500" fill="hold"/>
                                        <p:tgtEl>
                                          <p:spTgt spid="78851"/>
                                        </p:tgtEl>
                                        <p:attrNameLst>
                                          <p:attrName>ppt_w</p:attrName>
                                        </p:attrNameLst>
                                      </p:cBhvr>
                                      <p:tavLst>
                                        <p:tav tm="0">
                                          <p:val>
                                            <p:fltVal val="0"/>
                                          </p:val>
                                        </p:tav>
                                        <p:tav tm="100000">
                                          <p:val>
                                            <p:strVal val="#ppt_w"/>
                                          </p:val>
                                        </p:tav>
                                      </p:tavLst>
                                    </p:anim>
                                    <p:anim calcmode="lin" valueType="num">
                                      <p:cBhvr>
                                        <p:cTn id="12" dur="500" fill="hold"/>
                                        <p:tgtEl>
                                          <p:spTgt spid="78851"/>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7" presetClass="entr" presetSubtype="0" fill="hold" grpId="0" nodeType="afterEffect">
                                  <p:stCondLst>
                                    <p:cond delay="0"/>
                                  </p:stCondLst>
                                  <p:iterate type="wd">
                                    <p:tmPct val="10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714348" y="3857628"/>
            <a:ext cx="6500858" cy="1107996"/>
          </a:xfrm>
          <a:prstGeom prst="rect">
            <a:avLst/>
          </a:prstGeom>
        </p:spPr>
        <p:txBody>
          <a:bodyPr wrap="square">
            <a:spAutoFit/>
          </a:bodyPr>
          <a:lstStyle/>
          <a:p>
            <a:r>
              <a:rPr lang="ar-SA" sz="2200" dirty="0" smtClean="0">
                <a:solidFill>
                  <a:srgbClr val="C00000"/>
                </a:solidFill>
                <a:cs typeface="PT Bold Heading" pitchFamily="2" charset="-78"/>
              </a:rPr>
              <a:t>فسري ما شاهدت ؟</a:t>
            </a:r>
          </a:p>
          <a:p>
            <a:endParaRPr lang="ar-SA" sz="2200" dirty="0" smtClean="0">
              <a:cs typeface="PT Bold Heading" pitchFamily="2" charset="-78"/>
            </a:endParaRPr>
          </a:p>
          <a:p>
            <a:r>
              <a:rPr lang="ar-SA" sz="2200" dirty="0" smtClean="0">
                <a:solidFill>
                  <a:schemeClr val="accent1"/>
                </a:solidFill>
                <a:cs typeface="PT Bold Heading" pitchFamily="2" charset="-78"/>
              </a:rPr>
              <a:t>لماذا لم تنطفئ الشمعة على الرغم من سكب السائل عليها ؟ </a:t>
            </a:r>
            <a:endParaRPr lang="ar-SA" sz="2200" dirty="0">
              <a:solidFill>
                <a:schemeClr val="accent1"/>
              </a:solidFill>
              <a:cs typeface="PT Bold Heading" pitchFamily="2" charset="-78"/>
            </a:endParaRPr>
          </a:p>
        </p:txBody>
      </p:sp>
      <p:sp>
        <p:nvSpPr>
          <p:cNvPr id="4" name="مستطيل 3"/>
          <p:cNvSpPr/>
          <p:nvPr/>
        </p:nvSpPr>
        <p:spPr>
          <a:xfrm>
            <a:off x="785786" y="5143512"/>
            <a:ext cx="7715304" cy="1061829"/>
          </a:xfrm>
          <a:prstGeom prst="rect">
            <a:avLst/>
          </a:prstGeom>
        </p:spPr>
        <p:txBody>
          <a:bodyPr wrap="square">
            <a:spAutoFit/>
          </a:bodyPr>
          <a:lstStyle/>
          <a:p>
            <a:pPr algn="justLow"/>
            <a:r>
              <a:rPr lang="ar-SA" sz="2100" dirty="0" smtClean="0">
                <a:cs typeface="PT Bold Heading" pitchFamily="2" charset="-78"/>
              </a:rPr>
              <a:t>تستخدم المرايا في كثير من الخدع ، ومنها هذه الخدعة حيث أنّ انعكاس ضوء الشمعة المضيئة على الزجاج جعل الشمعة الأخرى غير المضيئة - التي سكب عليها السائل - تبدو وكأنها مضيئة ! وهي ، </a:t>
            </a:r>
            <a:r>
              <a:rPr lang="ar-SA" sz="2100" dirty="0" smtClean="0">
                <a:solidFill>
                  <a:srgbClr val="800080"/>
                </a:solidFill>
                <a:cs typeface="PT Bold Heading" pitchFamily="2" charset="-78"/>
              </a:rPr>
              <a:t>كما في الفيديو التالي : </a:t>
            </a:r>
            <a:endParaRPr lang="ar-SA" sz="2100" dirty="0">
              <a:solidFill>
                <a:srgbClr val="800080"/>
              </a:solidFill>
              <a:cs typeface="PT Bold Heading" pitchFamily="2" charset="-78"/>
            </a:endParaRPr>
          </a:p>
        </p:txBody>
      </p:sp>
      <p:pic>
        <p:nvPicPr>
          <p:cNvPr id="5" name="صورة 4" descr="5146464.jpg"/>
          <p:cNvPicPr>
            <a:picLocks noChangeAspect="1"/>
          </p:cNvPicPr>
          <p:nvPr/>
        </p:nvPicPr>
        <p:blipFill>
          <a:blip r:embed="rId4"/>
          <a:stretch>
            <a:fillRect/>
          </a:stretch>
        </p:blipFill>
        <p:spPr>
          <a:xfrm>
            <a:off x="7286644" y="3500438"/>
            <a:ext cx="1285884" cy="1500198"/>
          </a:xfrm>
          <a:prstGeom prst="rect">
            <a:avLst/>
          </a:prstGeom>
        </p:spPr>
      </p:pic>
      <p:pic>
        <p:nvPicPr>
          <p:cNvPr id="6" name="نشاط استهلالي - الانعكاس عن المرايا - فيزياء ثاني ثانوي.wmv">
            <a:hlinkClick r:id="" action="ppaction://media"/>
          </p:cNvPr>
          <p:cNvPicPr>
            <a:picLocks noRot="1" noChangeAspect="1"/>
          </p:cNvPicPr>
          <p:nvPr>
            <a:videoFile r:link="rId1"/>
          </p:nvPr>
        </p:nvPicPr>
        <p:blipFill>
          <a:blip r:embed="rId5"/>
          <a:stretch>
            <a:fillRect/>
          </a:stretch>
        </p:blipFill>
        <p:spPr>
          <a:xfrm>
            <a:off x="1000100" y="714356"/>
            <a:ext cx="6858048" cy="2866426"/>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61" fill="hold"/>
                                        <p:tgtEl>
                                          <p:spTgt spid="6"/>
                                        </p:tgtEl>
                                      </p:cBhvr>
                                    </p:cmd>
                                  </p:childTnLst>
                                </p:cTn>
                              </p:par>
                            </p:childTnLst>
                          </p:cTn>
                        </p:par>
                        <p:par>
                          <p:cTn id="7" fill="hold">
                            <p:stCondLst>
                              <p:cond delay="22661"/>
                            </p:stCondLst>
                            <p:childTnLst>
                              <p:par>
                                <p:cTn id="8" presetID="26"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p:cTn id="24" fill="hold" display="0">
                  <p:stCondLst>
                    <p:cond delay="indefinite"/>
                  </p:stCondLst>
                  <p:endCondLst>
                    <p:cond evt="onNext" delay="0">
                      <p:tgtEl>
                        <p:sldTgt/>
                      </p:tgtEl>
                    </p:cond>
                    <p:cond evt="onPrev" delay="0">
                      <p:tgtEl>
                        <p:sldTgt/>
                      </p:tgtEl>
                    </p:cond>
                  </p:endCondLst>
                </p:cTn>
                <p:tgtEl>
                  <p:spTgt spid="6"/>
                </p:tgtEl>
              </p:cMediaNode>
            </p:vide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6"/>
                                        </p:tgtEl>
                                      </p:cBhvr>
                                    </p:cmd>
                                  </p:childTnLst>
                                </p:cTn>
                              </p:par>
                            </p:childTnLst>
                          </p:cTn>
                        </p:par>
                      </p:childTnLst>
                    </p:cTn>
                  </p:par>
                </p:childTnLst>
              </p:cTn>
              <p:nextCondLst>
                <p:cond evt="onClick" delay="0">
                  <p:tgtEl>
                    <p:spTgt spid="6"/>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مستطيل 1"/>
          <p:cNvSpPr/>
          <p:nvPr/>
        </p:nvSpPr>
        <p:spPr>
          <a:xfrm>
            <a:off x="3786182" y="428604"/>
            <a:ext cx="4857784" cy="2862322"/>
          </a:xfrm>
          <a:prstGeom prst="rect">
            <a:avLst/>
          </a:prstGeom>
        </p:spPr>
        <p:txBody>
          <a:bodyPr wrap="square">
            <a:spAutoFit/>
          </a:bodyPr>
          <a:lstStyle/>
          <a:p>
            <a:pPr algn="justLow">
              <a:lnSpc>
                <a:spcPct val="150000"/>
              </a:lnSpc>
            </a:pPr>
            <a:r>
              <a:rPr lang="ar-SA" sz="2400" dirty="0" smtClean="0">
                <a:cs typeface="PT Bold Heading" pitchFamily="2" charset="-78"/>
              </a:rPr>
              <a:t>أن المرآة المقعرة يستخدمها طبيب الأسنان والرجل عند الحلاقة والمرأة </a:t>
            </a:r>
            <a:r>
              <a:rPr lang="ar-SA" sz="2400" dirty="0" err="1" smtClean="0">
                <a:cs typeface="PT Bold Heading" pitchFamily="2" charset="-78"/>
              </a:rPr>
              <a:t>للمكياج</a:t>
            </a:r>
            <a:r>
              <a:rPr lang="ar-SA" sz="2400" dirty="0" smtClean="0">
                <a:cs typeface="PT Bold Heading" pitchFamily="2" charset="-78"/>
              </a:rPr>
              <a:t> وكذلك تستخدم كعاكسات في المصابيح الأمامية للسيارات وفي الأدوات التي تعمل بالطاقة الشمسية . </a:t>
            </a:r>
            <a:endParaRPr lang="ar-SA" sz="2400" dirty="0">
              <a:cs typeface="PT Bold Heading" pitchFamily="2" charset="-78"/>
            </a:endParaRPr>
          </a:p>
        </p:txBody>
      </p:sp>
      <p:sp>
        <p:nvSpPr>
          <p:cNvPr id="3" name="مستطيل 2"/>
          <p:cNvSpPr/>
          <p:nvPr/>
        </p:nvSpPr>
        <p:spPr>
          <a:xfrm>
            <a:off x="4143404" y="3714752"/>
            <a:ext cx="4572000" cy="2262158"/>
          </a:xfrm>
          <a:prstGeom prst="rect">
            <a:avLst/>
          </a:prstGeom>
        </p:spPr>
        <p:txBody>
          <a:bodyPr>
            <a:spAutoFit/>
          </a:bodyPr>
          <a:lstStyle/>
          <a:p>
            <a:pPr algn="justLow">
              <a:lnSpc>
                <a:spcPct val="150000"/>
              </a:lnSpc>
            </a:pPr>
            <a:r>
              <a:rPr lang="ar-SA" sz="2400" dirty="0" smtClean="0">
                <a:cs typeface="PT Bold Heading" pitchFamily="2" charset="-78"/>
              </a:rPr>
              <a:t>بينما تستخدم المرآة المحدبة للرؤية الآمنة في الطرقات عند المنعطفات الخطرة </a:t>
            </a:r>
            <a:r>
              <a:rPr lang="ar-SA" sz="2400" dirty="0" err="1" smtClean="0">
                <a:cs typeface="PT Bold Heading" pitchFamily="2" charset="-78"/>
              </a:rPr>
              <a:t>و</a:t>
            </a:r>
            <a:r>
              <a:rPr lang="ar-SA" sz="2400" dirty="0" smtClean="0">
                <a:cs typeface="PT Bold Heading" pitchFamily="2" charset="-78"/>
              </a:rPr>
              <a:t> على أسقف المحلات التجارية وكذلك في المرايا الجانبية في السيارات .</a:t>
            </a:r>
            <a:endParaRPr lang="ar-SA" sz="2400" dirty="0">
              <a:cs typeface="PT Bold Heading" pitchFamily="2" charset="-78"/>
            </a:endParaRPr>
          </a:p>
        </p:txBody>
      </p:sp>
      <p:pic>
        <p:nvPicPr>
          <p:cNvPr id="4" name="Picture 2" descr="SPHERICAL_MIRROR_PLASTIC_RED_MIRROR_CONVEX_CONCAVE"/>
          <p:cNvPicPr>
            <a:picLocks noChangeAspect="1" noChangeArrowheads="1"/>
          </p:cNvPicPr>
          <p:nvPr/>
        </p:nvPicPr>
        <p:blipFill>
          <a:blip r:embed="rId3" cstate="print"/>
          <a:srcRect/>
          <a:stretch>
            <a:fillRect/>
          </a:stretch>
        </p:blipFill>
        <p:spPr bwMode="auto">
          <a:xfrm>
            <a:off x="1928794" y="3857628"/>
            <a:ext cx="2032015" cy="2286015"/>
          </a:xfrm>
          <a:prstGeom prst="rect">
            <a:avLst/>
          </a:prstGeom>
          <a:noFill/>
          <a:ln w="9525">
            <a:noFill/>
            <a:miter lim="800000"/>
            <a:headEnd/>
            <a:tailEnd/>
          </a:ln>
        </p:spPr>
      </p:pic>
      <p:pic>
        <p:nvPicPr>
          <p:cNvPr id="40962" name="Picture 2" descr="http://g04.s.alicdn.com/kf/HTB1UCwBJXXXXXaBXVXXq6xXFXXXC/2015-dental-mouth-mirror.jpg"/>
          <p:cNvPicPr>
            <a:picLocks noChangeAspect="1" noChangeArrowheads="1"/>
          </p:cNvPicPr>
          <p:nvPr/>
        </p:nvPicPr>
        <p:blipFill>
          <a:blip r:embed="rId4" cstate="print"/>
          <a:srcRect/>
          <a:stretch>
            <a:fillRect/>
          </a:stretch>
        </p:blipFill>
        <p:spPr bwMode="auto">
          <a:xfrm>
            <a:off x="1142976" y="157139"/>
            <a:ext cx="1957399" cy="1957399"/>
          </a:xfrm>
          <a:prstGeom prst="rect">
            <a:avLst/>
          </a:prstGeom>
          <a:noFill/>
        </p:spPr>
      </p:pic>
      <p:pic>
        <p:nvPicPr>
          <p:cNvPr id="40963" name="Picture 3" descr="convex9"/>
          <p:cNvPicPr>
            <a:picLocks noChangeAspect="1" noChangeArrowheads="1"/>
          </p:cNvPicPr>
          <p:nvPr/>
        </p:nvPicPr>
        <p:blipFill>
          <a:blip r:embed="rId5"/>
          <a:srcRect/>
          <a:stretch>
            <a:fillRect/>
          </a:stretch>
        </p:blipFill>
        <p:spPr bwMode="auto">
          <a:xfrm>
            <a:off x="357158" y="4714884"/>
            <a:ext cx="1785918" cy="1785918"/>
          </a:xfrm>
          <a:prstGeom prst="rect">
            <a:avLst/>
          </a:prstGeom>
          <a:noFill/>
          <a:ln w="9525">
            <a:noFill/>
            <a:miter lim="800000"/>
            <a:headEnd/>
            <a:tailEnd/>
          </a:ln>
        </p:spPr>
      </p:pic>
      <p:pic>
        <p:nvPicPr>
          <p:cNvPr id="8" name="Picture 2" descr="http://www.Lahyan.net/vb/uploaded/806/1333142983.jpg"/>
          <p:cNvPicPr>
            <a:picLocks noChangeAspect="1" noChangeArrowheads="1"/>
          </p:cNvPicPr>
          <p:nvPr/>
        </p:nvPicPr>
        <p:blipFill>
          <a:blip r:embed="rId6"/>
          <a:srcRect t="38542" r="37500" b="33333"/>
          <a:stretch>
            <a:fillRect/>
          </a:stretch>
        </p:blipFill>
        <p:spPr bwMode="auto">
          <a:xfrm>
            <a:off x="214282" y="1971662"/>
            <a:ext cx="3500462" cy="1277847"/>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wd">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1100"/>
                            </p:stCondLst>
                            <p:childTnLst>
                              <p:par>
                                <p:cTn id="12" presetID="49" presetClass="entr" presetSubtype="0" decel="100000" fill="hold" nodeType="afterEffect">
                                  <p:stCondLst>
                                    <p:cond delay="0"/>
                                  </p:stCondLst>
                                  <p:childTnLst>
                                    <p:set>
                                      <p:cBhvr>
                                        <p:cTn id="13" dur="1" fill="hold">
                                          <p:stCondLst>
                                            <p:cond delay="0"/>
                                          </p:stCondLst>
                                        </p:cTn>
                                        <p:tgtEl>
                                          <p:spTgt spid="40962"/>
                                        </p:tgtEl>
                                        <p:attrNameLst>
                                          <p:attrName>style.visibility</p:attrName>
                                        </p:attrNameLst>
                                      </p:cBhvr>
                                      <p:to>
                                        <p:strVal val="visible"/>
                                      </p:to>
                                    </p:set>
                                    <p:anim calcmode="lin" valueType="num">
                                      <p:cBhvr>
                                        <p:cTn id="14" dur="500" fill="hold"/>
                                        <p:tgtEl>
                                          <p:spTgt spid="40962"/>
                                        </p:tgtEl>
                                        <p:attrNameLst>
                                          <p:attrName>ppt_w</p:attrName>
                                        </p:attrNameLst>
                                      </p:cBhvr>
                                      <p:tavLst>
                                        <p:tav tm="0">
                                          <p:val>
                                            <p:fltVal val="0"/>
                                          </p:val>
                                        </p:tav>
                                        <p:tav tm="100000">
                                          <p:val>
                                            <p:strVal val="#ppt_w"/>
                                          </p:val>
                                        </p:tav>
                                      </p:tavLst>
                                    </p:anim>
                                    <p:anim calcmode="lin" valueType="num">
                                      <p:cBhvr>
                                        <p:cTn id="15" dur="500" fill="hold"/>
                                        <p:tgtEl>
                                          <p:spTgt spid="40962"/>
                                        </p:tgtEl>
                                        <p:attrNameLst>
                                          <p:attrName>ppt_h</p:attrName>
                                        </p:attrNameLst>
                                      </p:cBhvr>
                                      <p:tavLst>
                                        <p:tav tm="0">
                                          <p:val>
                                            <p:fltVal val="0"/>
                                          </p:val>
                                        </p:tav>
                                        <p:tav tm="100000">
                                          <p:val>
                                            <p:strVal val="#ppt_h"/>
                                          </p:val>
                                        </p:tav>
                                      </p:tavLst>
                                    </p:anim>
                                    <p:anim calcmode="lin" valueType="num">
                                      <p:cBhvr>
                                        <p:cTn id="16" dur="500" fill="hold"/>
                                        <p:tgtEl>
                                          <p:spTgt spid="40962"/>
                                        </p:tgtEl>
                                        <p:attrNameLst>
                                          <p:attrName>style.rotation</p:attrName>
                                        </p:attrNameLst>
                                      </p:cBhvr>
                                      <p:tavLst>
                                        <p:tav tm="0">
                                          <p:val>
                                            <p:fltVal val="360"/>
                                          </p:val>
                                        </p:tav>
                                        <p:tav tm="100000">
                                          <p:val>
                                            <p:fltVal val="0"/>
                                          </p:val>
                                        </p:tav>
                                      </p:tavLst>
                                    </p:anim>
                                    <p:animEffect transition="in" filter="fade">
                                      <p:cBhvr>
                                        <p:cTn id="17" dur="500"/>
                                        <p:tgtEl>
                                          <p:spTgt spid="40962"/>
                                        </p:tgtEl>
                                      </p:cBhvr>
                                    </p:animEffect>
                                  </p:childTnLst>
                                </p:cTn>
                              </p:par>
                              <p:par>
                                <p:cTn id="18" presetID="17"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childTnLst>
                                </p:cTn>
                              </p:par>
                            </p:childTnLst>
                          </p:cTn>
                        </p:par>
                        <p:par>
                          <p:cTn id="22" fill="hold">
                            <p:stCondLst>
                              <p:cond delay="1600"/>
                            </p:stCondLst>
                            <p:childTnLst>
                              <p:par>
                                <p:cTn id="23" presetID="40" presetClass="entr" presetSubtype="0" fill="hold" grpId="0" nodeType="afterEffect">
                                  <p:stCondLst>
                                    <p:cond delay="0"/>
                                  </p:stCondLst>
                                  <p:iterate type="wd">
                                    <p:tmPct val="10000"/>
                                  </p:iterate>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1"/>
                                          </p:val>
                                        </p:tav>
                                        <p:tav tm="100000">
                                          <p:val>
                                            <p:strVal val="#ppt_x"/>
                                          </p:val>
                                        </p:tav>
                                      </p:tavLst>
                                    </p:anim>
                                    <p:anim calcmode="lin" valueType="num">
                                      <p:cBhvr>
                                        <p:cTn id="27" dur="1000" fill="hold"/>
                                        <p:tgtEl>
                                          <p:spTgt spid="3"/>
                                        </p:tgtEl>
                                        <p:attrNameLst>
                                          <p:attrName>ppt_y</p:attrName>
                                        </p:attrNameLst>
                                      </p:cBhvr>
                                      <p:tavLst>
                                        <p:tav tm="0">
                                          <p:val>
                                            <p:strVal val="#ppt_y"/>
                                          </p:val>
                                        </p:tav>
                                        <p:tav tm="100000">
                                          <p:val>
                                            <p:strVal val="#ppt_y"/>
                                          </p:val>
                                        </p:tav>
                                      </p:tavLst>
                                    </p:anim>
                                  </p:childTnLst>
                                </p:cTn>
                              </p:par>
                              <p:par>
                                <p:cTn id="28" presetID="17" presetClass="entr" presetSubtype="10" fill="hold" nodeType="withEffect">
                                  <p:stCondLst>
                                    <p:cond delay="0"/>
                                  </p:stCondLst>
                                  <p:childTnLst>
                                    <p:set>
                                      <p:cBhvr>
                                        <p:cTn id="29" dur="1" fill="hold">
                                          <p:stCondLst>
                                            <p:cond delay="0"/>
                                          </p:stCondLst>
                                        </p:cTn>
                                        <p:tgtEl>
                                          <p:spTgt spid="40963"/>
                                        </p:tgtEl>
                                        <p:attrNameLst>
                                          <p:attrName>style.visibility</p:attrName>
                                        </p:attrNameLst>
                                      </p:cBhvr>
                                      <p:to>
                                        <p:strVal val="visible"/>
                                      </p:to>
                                    </p:set>
                                    <p:anim calcmode="lin" valueType="num">
                                      <p:cBhvr>
                                        <p:cTn id="30" dur="500" fill="hold"/>
                                        <p:tgtEl>
                                          <p:spTgt spid="40963"/>
                                        </p:tgtEl>
                                        <p:attrNameLst>
                                          <p:attrName>ppt_w</p:attrName>
                                        </p:attrNameLst>
                                      </p:cBhvr>
                                      <p:tavLst>
                                        <p:tav tm="0">
                                          <p:val>
                                            <p:fltVal val="0"/>
                                          </p:val>
                                        </p:tav>
                                        <p:tav tm="100000">
                                          <p:val>
                                            <p:strVal val="#ppt_w"/>
                                          </p:val>
                                        </p:tav>
                                      </p:tavLst>
                                    </p:anim>
                                    <p:anim calcmode="lin" valueType="num">
                                      <p:cBhvr>
                                        <p:cTn id="31" dur="500" fill="hold"/>
                                        <p:tgtEl>
                                          <p:spTgt spid="40963"/>
                                        </p:tgtEl>
                                        <p:attrNameLst>
                                          <p:attrName>ppt_h</p:attrName>
                                        </p:attrNameLst>
                                      </p:cBhvr>
                                      <p:tavLst>
                                        <p:tav tm="0">
                                          <p:val>
                                            <p:strVal val="#ppt_h"/>
                                          </p:val>
                                        </p:tav>
                                        <p:tav tm="100000">
                                          <p:val>
                                            <p:strVal val="#ppt_h"/>
                                          </p:val>
                                        </p:tav>
                                      </p:tavLst>
                                    </p:anim>
                                  </p:childTnLst>
                                </p:cTn>
                              </p:par>
                            </p:childTnLst>
                          </p:cTn>
                        </p:par>
                        <p:par>
                          <p:cTn id="32" fill="hold">
                            <p:stCondLst>
                              <p:cond delay="4800"/>
                            </p:stCondLst>
                            <p:childTnLst>
                              <p:par>
                                <p:cTn id="33" presetID="50" presetClass="entr" presetSubtype="0" decel="10000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3"/>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16386" name="WordArt 1036"/>
          <p:cNvSpPr>
            <a:spLocks noChangeArrowheads="1" noChangeShapeType="1" noTextEdit="1"/>
          </p:cNvSpPr>
          <p:nvPr/>
        </p:nvSpPr>
        <p:spPr bwMode="auto">
          <a:xfrm rot="155846">
            <a:off x="1185863" y="555625"/>
            <a:ext cx="4794250" cy="708025"/>
          </a:xfrm>
          <a:prstGeom prst="rect">
            <a:avLst/>
          </a:prstGeom>
        </p:spPr>
        <p:txBody>
          <a:bodyPr wrap="none" fromWordArt="1">
            <a:prstTxWarp prst="textWave2">
              <a:avLst>
                <a:gd name="adj1" fmla="val 11273"/>
                <a:gd name="adj2" fmla="val -1727"/>
              </a:avLst>
            </a:prstTxWarp>
          </a:bodyPr>
          <a:lstStyle/>
          <a:p>
            <a:pPr algn="ctr" rtl="0"/>
            <a:endParaRPr lang="ar-SA" sz="28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140289" name="Rectangle 1"/>
          <p:cNvSpPr>
            <a:spLocks noChangeArrowheads="1"/>
          </p:cNvSpPr>
          <p:nvPr/>
        </p:nvSpPr>
        <p:spPr bwMode="auto">
          <a:xfrm>
            <a:off x="500062" y="285728"/>
            <a:ext cx="8643938" cy="633123"/>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lIns="90000" tIns="46800" rIns="90000" bIns="46800" anchor="ctr">
            <a:spAutoFit/>
          </a:bodyPr>
          <a:lstStyle/>
          <a:p>
            <a:pPr algn="ctr" eaLnBrk="0" hangingPunct="0">
              <a:defRPr/>
            </a:pPr>
            <a:r>
              <a:rPr lang="ar-SA" sz="3500" dirty="0">
                <a:ln>
                  <a:solidFill>
                    <a:schemeClr val="bg1"/>
                  </a:solidFill>
                </a:ln>
                <a:solidFill>
                  <a:srgbClr val="7030A0"/>
                </a:solidFill>
                <a:latin typeface="Times New Roman" pitchFamily="18" charset="0"/>
                <a:ea typeface="Calibri" pitchFamily="34" charset="0"/>
                <a:cs typeface="PT Bold Heading" pitchFamily="2" charset="-78"/>
              </a:rPr>
              <a:t>تكون الصورة بواسطة المرآة </a:t>
            </a:r>
            <a:r>
              <a:rPr lang="ar-SA" sz="3500" dirty="0" smtClean="0">
                <a:ln>
                  <a:solidFill>
                    <a:schemeClr val="bg1"/>
                  </a:solidFill>
                </a:ln>
                <a:solidFill>
                  <a:srgbClr val="7030A0"/>
                </a:solidFill>
                <a:latin typeface="Times New Roman" pitchFamily="18" charset="0"/>
                <a:ea typeface="Calibri" pitchFamily="34" charset="0"/>
                <a:cs typeface="PT Bold Heading" pitchFamily="2" charset="-78"/>
              </a:rPr>
              <a:t>الكروية</a:t>
            </a:r>
          </a:p>
        </p:txBody>
      </p:sp>
      <p:sp>
        <p:nvSpPr>
          <p:cNvPr id="140290" name="Rectangle 2"/>
          <p:cNvSpPr>
            <a:spLocks noChangeArrowheads="1"/>
          </p:cNvSpPr>
          <p:nvPr/>
        </p:nvSpPr>
        <p:spPr bwMode="auto">
          <a:xfrm>
            <a:off x="571472" y="1071546"/>
            <a:ext cx="8215313" cy="2464394"/>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lIns="90000" tIns="46800" rIns="90000" bIns="46800" anchor="ctr">
            <a:spAutoFit/>
          </a:bodyPr>
          <a:lstStyle/>
          <a:p>
            <a:pPr algn="justLow" eaLnBrk="0" hangingPunct="0">
              <a:defRPr/>
            </a:pPr>
            <a:r>
              <a:rPr lang="ar-SA" sz="2200" dirty="0">
                <a:solidFill>
                  <a:srgbClr val="C00000"/>
                </a:solidFill>
                <a:latin typeface="Times New Roman" pitchFamily="18" charset="0"/>
                <a:ea typeface="Calibri" pitchFamily="34" charset="0"/>
                <a:cs typeface="PT Bold Heading" pitchFamily="2" charset="-78"/>
              </a:rPr>
              <a:t>من الممكن ان يكون السطح العاكس عبارة عن سطح مقتطع من كرة،</a:t>
            </a:r>
            <a:endParaRPr lang="ar-EG" sz="2200" dirty="0">
              <a:solidFill>
                <a:srgbClr val="C00000"/>
              </a:solidFill>
              <a:latin typeface="Times New Roman" pitchFamily="18" charset="0"/>
              <a:ea typeface="Calibri" pitchFamily="34" charset="0"/>
              <a:cs typeface="PT Bold Heading" pitchFamily="2" charset="-78"/>
            </a:endParaRPr>
          </a:p>
          <a:p>
            <a:pPr algn="justLow" eaLnBrk="0" hangingPunct="0">
              <a:defRPr/>
            </a:pPr>
            <a:r>
              <a:rPr lang="ar-EG" sz="2200" dirty="0">
                <a:latin typeface="Times New Roman" pitchFamily="18" charset="0"/>
                <a:ea typeface="Calibri" pitchFamily="34" charset="0"/>
                <a:cs typeface="PT Bold Heading" pitchFamily="2" charset="-78"/>
              </a:rPr>
              <a:t>1-</a:t>
            </a:r>
            <a:r>
              <a:rPr lang="ar-SA" sz="2200" dirty="0">
                <a:latin typeface="Times New Roman" pitchFamily="18" charset="0"/>
                <a:ea typeface="Calibri" pitchFamily="34" charset="0"/>
                <a:cs typeface="PT Bold Heading" pitchFamily="2" charset="-78"/>
              </a:rPr>
              <a:t>إذا كان السطح العاكس هو السطح الخارجي للكرة تسمى هذه بالمرآة المحدبة</a:t>
            </a:r>
            <a:r>
              <a:rPr lang="en-US" sz="2200" dirty="0">
                <a:latin typeface="Times New Roman" pitchFamily="18" charset="0"/>
                <a:ea typeface="Calibri" pitchFamily="34" charset="0"/>
                <a:cs typeface="PT Bold Heading" pitchFamily="2" charset="-78"/>
              </a:rPr>
              <a:t> convex </a:t>
            </a:r>
            <a:r>
              <a:rPr lang="en-US" sz="2200" dirty="0" smtClean="0">
                <a:latin typeface="Times New Roman" pitchFamily="18" charset="0"/>
                <a:ea typeface="Calibri" pitchFamily="34" charset="0"/>
                <a:cs typeface="PT Bold Heading" pitchFamily="2" charset="-78"/>
              </a:rPr>
              <a:t>mirror</a:t>
            </a:r>
            <a:r>
              <a:rPr lang="ar-SA" sz="2200" dirty="0" smtClean="0">
                <a:latin typeface="Times New Roman" pitchFamily="18" charset="0"/>
                <a:ea typeface="Calibri" pitchFamily="34" charset="0"/>
                <a:cs typeface="PT Bold Heading" pitchFamily="2" charset="-78"/>
              </a:rPr>
              <a:t> .</a:t>
            </a:r>
            <a:endParaRPr lang="ar-SA" sz="2200" dirty="0">
              <a:latin typeface="Times New Roman" pitchFamily="18" charset="0"/>
              <a:ea typeface="Calibri" pitchFamily="34" charset="0"/>
              <a:cs typeface="PT Bold Heading" pitchFamily="2" charset="-78"/>
            </a:endParaRPr>
          </a:p>
          <a:p>
            <a:pPr algn="justLow" eaLnBrk="0" hangingPunct="0">
              <a:defRPr/>
            </a:pPr>
            <a:r>
              <a:rPr lang="ar-SA" sz="2200" dirty="0">
                <a:latin typeface="Times New Roman" pitchFamily="18" charset="0"/>
                <a:ea typeface="Calibri" pitchFamily="34" charset="0"/>
                <a:cs typeface="PT Bold Heading" pitchFamily="2" charset="-78"/>
              </a:rPr>
              <a:t> </a:t>
            </a:r>
            <a:endParaRPr lang="ar-EG" sz="2200" dirty="0">
              <a:latin typeface="Times New Roman" pitchFamily="18" charset="0"/>
              <a:ea typeface="Calibri" pitchFamily="34" charset="0"/>
              <a:cs typeface="PT Bold Heading" pitchFamily="2" charset="-78"/>
            </a:endParaRPr>
          </a:p>
          <a:p>
            <a:pPr algn="justLow" eaLnBrk="0" hangingPunct="0">
              <a:defRPr/>
            </a:pPr>
            <a:r>
              <a:rPr lang="ar-EG" sz="2200" dirty="0">
                <a:latin typeface="Times New Roman" pitchFamily="18" charset="0"/>
                <a:ea typeface="Calibri" pitchFamily="34" charset="0"/>
                <a:cs typeface="PT Bold Heading" pitchFamily="2" charset="-78"/>
              </a:rPr>
              <a:t>2-</a:t>
            </a:r>
            <a:r>
              <a:rPr lang="ar-SA" sz="2200" dirty="0">
                <a:latin typeface="Times New Roman" pitchFamily="18" charset="0"/>
                <a:ea typeface="Calibri" pitchFamily="34" charset="0"/>
                <a:cs typeface="PT Bold Heading" pitchFamily="2" charset="-78"/>
              </a:rPr>
              <a:t>اذا كان السطح العاكس هو السطح الداخلي من الكرة فإنها تسمى بالمرآة المقعرة</a:t>
            </a:r>
            <a:r>
              <a:rPr lang="en-US" sz="2200" dirty="0">
                <a:latin typeface="Times New Roman" pitchFamily="18" charset="0"/>
                <a:ea typeface="Calibri" pitchFamily="34" charset="0"/>
                <a:cs typeface="PT Bold Heading" pitchFamily="2" charset="-78"/>
              </a:rPr>
              <a:t> concave mirror. </a:t>
            </a:r>
            <a:r>
              <a:rPr lang="ar-SA" sz="2200" dirty="0" smtClean="0">
                <a:latin typeface="Times New Roman" pitchFamily="18" charset="0"/>
                <a:ea typeface="Calibri" pitchFamily="34" charset="0"/>
                <a:cs typeface="PT Bold Heading" pitchFamily="2" charset="-78"/>
              </a:rPr>
              <a:t>.</a:t>
            </a:r>
            <a:endParaRPr lang="ar-EG" sz="2200" dirty="0">
              <a:latin typeface="Times New Roman" pitchFamily="18" charset="0"/>
              <a:ea typeface="Calibri" pitchFamily="34" charset="0"/>
              <a:cs typeface="PT Bold Heading" pitchFamily="2" charset="-78"/>
            </a:endParaRPr>
          </a:p>
          <a:p>
            <a:pPr algn="justLow" eaLnBrk="0" hangingPunct="0">
              <a:defRPr/>
            </a:pPr>
            <a:r>
              <a:rPr lang="ar-SA" sz="2200" dirty="0">
                <a:latin typeface="Times New Roman" pitchFamily="18" charset="0"/>
                <a:cs typeface="PT Bold Heading" pitchFamily="2" charset="-78"/>
              </a:rPr>
              <a:t> </a:t>
            </a:r>
            <a:endParaRPr lang="en-US" sz="2200" dirty="0">
              <a:latin typeface="Times New Roman" pitchFamily="18" charset="0"/>
              <a:ea typeface="Calibri" pitchFamily="34" charset="0"/>
              <a:cs typeface="PT Bold Heading" pitchFamily="2" charset="-78"/>
            </a:endParaRPr>
          </a:p>
        </p:txBody>
      </p:sp>
      <p:pic>
        <p:nvPicPr>
          <p:cNvPr id="16389" name="Picture 2" descr="http://www.Lahyan.net/vb/uploaded/806/1333142894.jpg"/>
          <p:cNvPicPr>
            <a:picLocks noChangeAspect="1" noChangeArrowheads="1"/>
          </p:cNvPicPr>
          <p:nvPr/>
        </p:nvPicPr>
        <p:blipFill>
          <a:blip r:embed="rId4"/>
          <a:srcRect/>
          <a:stretch>
            <a:fillRect/>
          </a:stretch>
        </p:blipFill>
        <p:spPr bwMode="auto">
          <a:xfrm>
            <a:off x="2000232" y="3571876"/>
            <a:ext cx="5449309" cy="285752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0289"/>
                                        </p:tgtEl>
                                        <p:attrNameLst>
                                          <p:attrName>style.visibility</p:attrName>
                                        </p:attrNameLst>
                                      </p:cBhvr>
                                      <p:to>
                                        <p:strVal val="visible"/>
                                      </p:to>
                                    </p:set>
                                    <p:anim calcmode="lin" valueType="num">
                                      <p:cBhvr>
                                        <p:cTn id="7" dur="500" fill="hold"/>
                                        <p:tgtEl>
                                          <p:spTgt spid="140289"/>
                                        </p:tgtEl>
                                        <p:attrNameLst>
                                          <p:attrName>ppt_w</p:attrName>
                                        </p:attrNameLst>
                                      </p:cBhvr>
                                      <p:tavLst>
                                        <p:tav tm="0">
                                          <p:val>
                                            <p:fltVal val="0"/>
                                          </p:val>
                                        </p:tav>
                                        <p:tav tm="100000">
                                          <p:val>
                                            <p:strVal val="#ppt_w"/>
                                          </p:val>
                                        </p:tav>
                                      </p:tavLst>
                                    </p:anim>
                                    <p:anim calcmode="lin" valueType="num">
                                      <p:cBhvr>
                                        <p:cTn id="8" dur="500" fill="hold"/>
                                        <p:tgtEl>
                                          <p:spTgt spid="140289"/>
                                        </p:tgtEl>
                                        <p:attrNameLst>
                                          <p:attrName>ppt_h</p:attrName>
                                        </p:attrNameLst>
                                      </p:cBhvr>
                                      <p:tavLst>
                                        <p:tav tm="0">
                                          <p:val>
                                            <p:fltVal val="0"/>
                                          </p:val>
                                        </p:tav>
                                        <p:tav tm="100000">
                                          <p:val>
                                            <p:strVal val="#ppt_h"/>
                                          </p:val>
                                        </p:tav>
                                      </p:tavLst>
                                    </p:anim>
                                    <p:anim calcmode="lin" valueType="num">
                                      <p:cBhvr>
                                        <p:cTn id="9" dur="500" fill="hold"/>
                                        <p:tgtEl>
                                          <p:spTgt spid="140289"/>
                                        </p:tgtEl>
                                        <p:attrNameLst>
                                          <p:attrName>style.rotation</p:attrName>
                                        </p:attrNameLst>
                                      </p:cBhvr>
                                      <p:tavLst>
                                        <p:tav tm="0">
                                          <p:val>
                                            <p:fltVal val="360"/>
                                          </p:val>
                                        </p:tav>
                                        <p:tav tm="100000">
                                          <p:val>
                                            <p:fltVal val="0"/>
                                          </p:val>
                                        </p:tav>
                                      </p:tavLst>
                                    </p:anim>
                                    <p:animEffect transition="in" filter="fade">
                                      <p:cBhvr>
                                        <p:cTn id="10" dur="500"/>
                                        <p:tgtEl>
                                          <p:spTgt spid="140289"/>
                                        </p:tgtEl>
                                      </p:cBhvr>
                                    </p:animEffect>
                                  </p:childTnLst>
                                </p:cTn>
                              </p:par>
                            </p:childTnLst>
                          </p:cTn>
                        </p:par>
                        <p:par>
                          <p:cTn id="11" fill="hold">
                            <p:stCondLst>
                              <p:cond delay="500"/>
                            </p:stCondLst>
                            <p:childTnLst>
                              <p:par>
                                <p:cTn id="12" presetID="45" presetClass="entr" presetSubtype="0" fill="hold" grpId="0" nodeType="afterEffect">
                                  <p:stCondLst>
                                    <p:cond delay="0"/>
                                  </p:stCondLst>
                                  <p:iterate type="wd">
                                    <p:tmPct val="10000"/>
                                  </p:iterate>
                                  <p:childTnLst>
                                    <p:set>
                                      <p:cBhvr>
                                        <p:cTn id="13" dur="1" fill="hold">
                                          <p:stCondLst>
                                            <p:cond delay="0"/>
                                          </p:stCondLst>
                                        </p:cTn>
                                        <p:tgtEl>
                                          <p:spTgt spid="140290"/>
                                        </p:tgtEl>
                                        <p:attrNameLst>
                                          <p:attrName>style.visibility</p:attrName>
                                        </p:attrNameLst>
                                      </p:cBhvr>
                                      <p:to>
                                        <p:strVal val="visible"/>
                                      </p:to>
                                    </p:set>
                                    <p:animEffect transition="in" filter="fade">
                                      <p:cBhvr>
                                        <p:cTn id="14" dur="1000"/>
                                        <p:tgtEl>
                                          <p:spTgt spid="140290"/>
                                        </p:tgtEl>
                                      </p:cBhvr>
                                    </p:animEffect>
                                    <p:anim calcmode="lin" valueType="num">
                                      <p:cBhvr>
                                        <p:cTn id="15" dur="1000" fill="hold"/>
                                        <p:tgtEl>
                                          <p:spTgt spid="140290"/>
                                        </p:tgtEl>
                                        <p:attrNameLst>
                                          <p:attrName>ppt_w</p:attrName>
                                        </p:attrNameLst>
                                      </p:cBhvr>
                                      <p:tavLst>
                                        <p:tav tm="0" fmla="#ppt_w*sin(2.5*pi*$)">
                                          <p:val>
                                            <p:fltVal val="0"/>
                                          </p:val>
                                        </p:tav>
                                        <p:tav tm="100000">
                                          <p:val>
                                            <p:fltVal val="1"/>
                                          </p:val>
                                        </p:tav>
                                      </p:tavLst>
                                    </p:anim>
                                    <p:anim calcmode="lin" valueType="num">
                                      <p:cBhvr>
                                        <p:cTn id="16" dur="1000" fill="hold"/>
                                        <p:tgtEl>
                                          <p:spTgt spid="140290"/>
                                        </p:tgtEl>
                                        <p:attrNameLst>
                                          <p:attrName>ppt_h</p:attrName>
                                        </p:attrNameLst>
                                      </p:cBhvr>
                                      <p:tavLst>
                                        <p:tav tm="0">
                                          <p:val>
                                            <p:strVal val="#ppt_h"/>
                                          </p:val>
                                        </p:tav>
                                        <p:tav tm="100000">
                                          <p:val>
                                            <p:strVal val="#ppt_h"/>
                                          </p:val>
                                        </p:tav>
                                      </p:tavLst>
                                    </p:anim>
                                  </p:childTnLst>
                                </p:cTn>
                              </p:par>
                              <p:par>
                                <p:cTn id="17" presetID="47" presetClass="entr" presetSubtype="0" fill="hold" nodeType="withEffect">
                                  <p:stCondLst>
                                    <p:cond delay="0"/>
                                  </p:stCondLst>
                                  <p:childTnLst>
                                    <p:set>
                                      <p:cBhvr>
                                        <p:cTn id="18" dur="1" fill="hold">
                                          <p:stCondLst>
                                            <p:cond delay="0"/>
                                          </p:stCondLst>
                                        </p:cTn>
                                        <p:tgtEl>
                                          <p:spTgt spid="16389"/>
                                        </p:tgtEl>
                                        <p:attrNameLst>
                                          <p:attrName>style.visibility</p:attrName>
                                        </p:attrNameLst>
                                      </p:cBhvr>
                                      <p:to>
                                        <p:strVal val="visible"/>
                                      </p:to>
                                    </p:set>
                                    <p:animEffect transition="in" filter="fade">
                                      <p:cBhvr>
                                        <p:cTn id="19" dur="1000"/>
                                        <p:tgtEl>
                                          <p:spTgt spid="16389"/>
                                        </p:tgtEl>
                                      </p:cBhvr>
                                    </p:animEffect>
                                    <p:anim calcmode="lin" valueType="num">
                                      <p:cBhvr>
                                        <p:cTn id="20" dur="1000" fill="hold"/>
                                        <p:tgtEl>
                                          <p:spTgt spid="16389"/>
                                        </p:tgtEl>
                                        <p:attrNameLst>
                                          <p:attrName>ppt_x</p:attrName>
                                        </p:attrNameLst>
                                      </p:cBhvr>
                                      <p:tavLst>
                                        <p:tav tm="0">
                                          <p:val>
                                            <p:strVal val="#ppt_x"/>
                                          </p:val>
                                        </p:tav>
                                        <p:tav tm="100000">
                                          <p:val>
                                            <p:strVal val="#ppt_x"/>
                                          </p:val>
                                        </p:tav>
                                      </p:tavLst>
                                    </p:anim>
                                    <p:anim calcmode="lin" valueType="num">
                                      <p:cBhvr>
                                        <p:cTn id="21"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9" grpId="0"/>
      <p:bldP spid="14029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42910" y="285728"/>
            <a:ext cx="8215313" cy="833178"/>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lIns="90000" tIns="46800" rIns="90000" bIns="46800" anchor="ctr">
            <a:spAutoFit/>
          </a:bodyPr>
          <a:lstStyle/>
          <a:p>
            <a:pPr eaLnBrk="0" hangingPunct="0">
              <a:defRPr/>
            </a:pPr>
            <a:r>
              <a:rPr lang="en-US" sz="2400" dirty="0">
                <a:solidFill>
                  <a:schemeClr val="accent2">
                    <a:lumMod val="50000"/>
                  </a:schemeClr>
                </a:solidFill>
                <a:latin typeface="Times New Roman" pitchFamily="18" charset="0"/>
                <a:ea typeface="Calibri" pitchFamily="34" charset="0"/>
                <a:cs typeface="PT Bold Heading" pitchFamily="2" charset="-78"/>
              </a:rPr>
              <a:t> </a:t>
            </a:r>
            <a:r>
              <a:rPr lang="ar-SA" sz="2400" dirty="0" smtClean="0">
                <a:solidFill>
                  <a:schemeClr val="accent2">
                    <a:lumMod val="50000"/>
                  </a:schemeClr>
                </a:solidFill>
                <a:latin typeface="Times New Roman" pitchFamily="18" charset="0"/>
                <a:cs typeface="PT Bold Heading" pitchFamily="2" charset="-78"/>
              </a:rPr>
              <a:t>المرآة </a:t>
            </a:r>
            <a:r>
              <a:rPr lang="ar-SA" sz="2400" dirty="0">
                <a:solidFill>
                  <a:schemeClr val="accent2">
                    <a:lumMod val="50000"/>
                  </a:schemeClr>
                </a:solidFill>
                <a:latin typeface="Times New Roman" pitchFamily="18" charset="0"/>
                <a:cs typeface="PT Bold Heading" pitchFamily="2" charset="-78"/>
              </a:rPr>
              <a:t>المحدبة</a:t>
            </a:r>
            <a:r>
              <a:rPr lang="en-US" sz="2400" dirty="0">
                <a:solidFill>
                  <a:schemeClr val="accent2">
                    <a:lumMod val="50000"/>
                  </a:schemeClr>
                </a:solidFill>
                <a:latin typeface="Times New Roman" pitchFamily="18" charset="0"/>
                <a:cs typeface="PT Bold Heading" pitchFamily="2" charset="-78"/>
              </a:rPr>
              <a:t> convex mirror </a:t>
            </a:r>
            <a:r>
              <a:rPr lang="ar-SA" sz="2400" dirty="0">
                <a:solidFill>
                  <a:schemeClr val="accent2">
                    <a:lumMod val="50000"/>
                  </a:schemeClr>
                </a:solidFill>
                <a:latin typeface="Times New Roman" pitchFamily="18" charset="0"/>
                <a:cs typeface="PT Bold Heading" pitchFamily="2" charset="-78"/>
              </a:rPr>
              <a:t>تفرق الأشعة بينما المرآة المقعرة</a:t>
            </a:r>
            <a:r>
              <a:rPr lang="en-US" sz="2400" dirty="0">
                <a:solidFill>
                  <a:schemeClr val="accent2">
                    <a:lumMod val="50000"/>
                  </a:schemeClr>
                </a:solidFill>
                <a:latin typeface="Times New Roman" pitchFamily="18" charset="0"/>
                <a:cs typeface="PT Bold Heading" pitchFamily="2" charset="-78"/>
              </a:rPr>
              <a:t> concave mirror </a:t>
            </a:r>
            <a:r>
              <a:rPr lang="ar-SA" sz="2400" dirty="0" smtClean="0">
                <a:solidFill>
                  <a:schemeClr val="accent2">
                    <a:lumMod val="50000"/>
                  </a:schemeClr>
                </a:solidFill>
                <a:latin typeface="Times New Roman" pitchFamily="18" charset="0"/>
                <a:cs typeface="PT Bold Heading" pitchFamily="2" charset="-78"/>
              </a:rPr>
              <a:t> تجمع الأشعة .</a:t>
            </a:r>
            <a:endParaRPr lang="en-US" sz="2400" dirty="0">
              <a:solidFill>
                <a:schemeClr val="accent2">
                  <a:lumMod val="50000"/>
                </a:schemeClr>
              </a:solidFill>
              <a:latin typeface="Times New Roman" pitchFamily="18" charset="0"/>
              <a:ea typeface="Calibri" pitchFamily="34" charset="0"/>
              <a:cs typeface="PT Bold Heading" pitchFamily="2" charset="-78"/>
            </a:endParaRPr>
          </a:p>
        </p:txBody>
      </p:sp>
      <p:grpSp>
        <p:nvGrpSpPr>
          <p:cNvPr id="3" name="Group 10"/>
          <p:cNvGrpSpPr>
            <a:grpSpLocks/>
          </p:cNvGrpSpPr>
          <p:nvPr/>
        </p:nvGrpSpPr>
        <p:grpSpPr bwMode="auto">
          <a:xfrm>
            <a:off x="1285852" y="1500174"/>
            <a:ext cx="6858048" cy="1452560"/>
            <a:chOff x="1571604" y="2928934"/>
            <a:chExt cx="5286412" cy="1500198"/>
          </a:xfrm>
        </p:grpSpPr>
        <p:pic>
          <p:nvPicPr>
            <p:cNvPr id="17412" name="Picture 213" descr="http://www.hazemsakeek.com/Physics_Lectures/medicalphysics/medicalimages/2006-05-12_00-44-31-703.png"/>
            <p:cNvPicPr>
              <a:picLocks noChangeAspect="1" noChangeArrowheads="1"/>
            </p:cNvPicPr>
            <p:nvPr/>
          </p:nvPicPr>
          <p:blipFill>
            <a:blip r:embed="rId3"/>
            <a:srcRect/>
            <a:stretch>
              <a:fillRect/>
            </a:stretch>
          </p:blipFill>
          <p:spPr bwMode="auto">
            <a:xfrm>
              <a:off x="1571604" y="2928934"/>
              <a:ext cx="5286412" cy="1500198"/>
            </a:xfrm>
            <a:prstGeom prst="rect">
              <a:avLst/>
            </a:prstGeom>
            <a:noFill/>
            <a:ln w="9525">
              <a:solidFill>
                <a:schemeClr val="accent1"/>
              </a:solidFill>
              <a:miter lim="800000"/>
              <a:headEnd/>
              <a:tailEnd/>
            </a:ln>
          </p:spPr>
        </p:pic>
        <p:sp>
          <p:nvSpPr>
            <p:cNvPr id="5" name="Block Arc 13"/>
            <p:cNvSpPr/>
            <p:nvPr/>
          </p:nvSpPr>
          <p:spPr bwMode="auto">
            <a:xfrm rot="16200000">
              <a:off x="2627305" y="3197675"/>
              <a:ext cx="1273585" cy="1009558"/>
            </a:xfrm>
            <a:prstGeom prst="blockArc">
              <a:avLst>
                <a:gd name="adj1" fmla="val 11424952"/>
                <a:gd name="adj2" fmla="val 0"/>
                <a:gd name="adj3" fmla="val 25000"/>
              </a:avLst>
            </a:prstGeom>
            <a:solidFill>
              <a:schemeClr val="accent1"/>
            </a:solidFill>
            <a:ln w="9525" cap="flat" cmpd="sng" algn="ctr">
              <a:solidFill>
                <a:schemeClr val="accent1"/>
              </a:solidFill>
              <a:prstDash val="solid"/>
              <a:round/>
              <a:headEnd type="none" w="med" len="med"/>
              <a:tailEnd type="none" w="med" len="med"/>
            </a:ln>
            <a:effectLst>
              <a:prstShdw prst="shdw17" dist="17961" dir="2700000">
                <a:schemeClr val="bg2">
                  <a:alpha val="50000"/>
                </a:schemeClr>
              </a:prstShdw>
            </a:effectLst>
          </p:spPr>
          <p:txBody>
            <a:bodyPr wrap="none" lIns="90000" tIns="46800" rIns="90000" bIns="46800" anchor="ctr"/>
            <a:lstStyle/>
            <a:p>
              <a:pPr>
                <a:defRPr/>
              </a:pPr>
              <a:endParaRPr lang="en-US">
                <a:latin typeface="Arial" charset="0"/>
                <a:cs typeface="Arial" charset="0"/>
              </a:endParaRPr>
            </a:p>
          </p:txBody>
        </p:sp>
        <p:sp>
          <p:nvSpPr>
            <p:cNvPr id="6" name="Block Arc 14"/>
            <p:cNvSpPr/>
            <p:nvPr/>
          </p:nvSpPr>
          <p:spPr bwMode="auto">
            <a:xfrm rot="5400000">
              <a:off x="5115775" y="3144021"/>
              <a:ext cx="1226744" cy="1070023"/>
            </a:xfrm>
            <a:prstGeom prst="blockArc">
              <a:avLst>
                <a:gd name="adj1" fmla="val 11424952"/>
                <a:gd name="adj2" fmla="val 0"/>
                <a:gd name="adj3" fmla="val 25000"/>
              </a:avLst>
            </a:prstGeom>
            <a:solidFill>
              <a:schemeClr val="accent1"/>
            </a:solidFill>
            <a:ln w="9525" cap="flat" cmpd="sng" algn="ctr">
              <a:solidFill>
                <a:schemeClr val="accent1"/>
              </a:solidFill>
              <a:prstDash val="solid"/>
              <a:round/>
              <a:headEnd type="none" w="med" len="med"/>
              <a:tailEnd type="none" w="med" len="med"/>
            </a:ln>
            <a:effectLst>
              <a:prstShdw prst="shdw17" dist="17961" dir="2700000">
                <a:schemeClr val="bg2">
                  <a:alpha val="50000"/>
                </a:schemeClr>
              </a:prstShdw>
            </a:effectLst>
          </p:spPr>
          <p:txBody>
            <a:bodyPr wrap="none" lIns="90000" tIns="46800" rIns="90000" bIns="46800" anchor="ctr"/>
            <a:lstStyle/>
            <a:p>
              <a:pPr>
                <a:defRPr/>
              </a:pPr>
              <a:endParaRPr lang="en-US">
                <a:latin typeface="Arial" charset="0"/>
                <a:cs typeface="Arial" charset="0"/>
              </a:endParaRPr>
            </a:p>
          </p:txBody>
        </p:sp>
      </p:grpSp>
      <p:pic>
        <p:nvPicPr>
          <p:cNvPr id="8" name="Picture 2" descr="http://www.Lahyan.net/vb/uploaded/806/1333142841.jpg"/>
          <p:cNvPicPr>
            <a:picLocks noChangeAspect="1" noChangeArrowheads="1"/>
          </p:cNvPicPr>
          <p:nvPr/>
        </p:nvPicPr>
        <p:blipFill>
          <a:blip r:embed="rId4"/>
          <a:srcRect/>
          <a:stretch>
            <a:fillRect/>
          </a:stretch>
        </p:blipFill>
        <p:spPr bwMode="auto">
          <a:xfrm>
            <a:off x="1428728" y="3571876"/>
            <a:ext cx="6786610" cy="2786082"/>
          </a:xfrm>
          <a:prstGeom prst="rect">
            <a:avLst/>
          </a:prstGeom>
          <a:noFill/>
          <a:ln w="9525">
            <a:solidFill>
              <a:schemeClr val="accent1"/>
            </a:solidFill>
            <a:miter lim="800000"/>
            <a:headEnd/>
            <a:tailEnd/>
          </a:ln>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1200"/>
                            </p:stCondLst>
                            <p:childTnLst>
                              <p:par>
                                <p:cTn id="10" presetID="17"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1700"/>
                            </p:stCondLst>
                            <p:childTnLst>
                              <p:par>
                                <p:cTn id="15" presetID="50" presetClass="entr" presetSubtype="0" decel="10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3"/>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8"/>
          <p:cNvSpPr>
            <a:spLocks noChangeArrowheads="1"/>
          </p:cNvSpPr>
          <p:nvPr/>
        </p:nvSpPr>
        <p:spPr bwMode="auto">
          <a:xfrm>
            <a:off x="2285984" y="285728"/>
            <a:ext cx="6429363" cy="710067"/>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wrap="square" lIns="90000" tIns="46800" rIns="90000" bIns="46800" anchor="ctr">
            <a:spAutoFit/>
          </a:bodyPr>
          <a:lstStyle/>
          <a:p>
            <a:pPr eaLnBrk="0" hangingPunct="0">
              <a:tabLst>
                <a:tab pos="457200" algn="l"/>
              </a:tabLst>
              <a:defRPr/>
            </a:pPr>
            <a:r>
              <a:rPr lang="ar-SA" sz="2800" dirty="0">
                <a:solidFill>
                  <a:schemeClr val="accent2">
                    <a:lumMod val="50000"/>
                  </a:schemeClr>
                </a:solidFill>
                <a:latin typeface="Times New Roman" pitchFamily="18" charset="0"/>
                <a:ea typeface="Times New Roman" pitchFamily="18" charset="0"/>
                <a:cs typeface="PT Bold Heading" pitchFamily="2" charset="-78"/>
              </a:rPr>
              <a:t>المرايا الكروية لها بعض التعاريف الهامة مثل:</a:t>
            </a:r>
            <a:endParaRPr lang="en-US" sz="2800" dirty="0">
              <a:solidFill>
                <a:schemeClr val="accent2">
                  <a:lumMod val="50000"/>
                </a:schemeClr>
              </a:solidFill>
              <a:latin typeface="Times New Roman" pitchFamily="18" charset="0"/>
              <a:cs typeface="PT Bold Heading" pitchFamily="2" charset="-78"/>
            </a:endParaRPr>
          </a:p>
          <a:p>
            <a:pPr eaLnBrk="0" hangingPunct="0">
              <a:tabLst>
                <a:tab pos="457200" algn="l"/>
              </a:tabLst>
              <a:defRPr/>
            </a:pPr>
            <a:r>
              <a:rPr lang="en-US" sz="1200" dirty="0">
                <a:solidFill>
                  <a:schemeClr val="accent2">
                    <a:lumMod val="50000"/>
                  </a:schemeClr>
                </a:solidFill>
                <a:latin typeface="Times New Roman" pitchFamily="18" charset="0"/>
                <a:ea typeface="Times New Roman" pitchFamily="18" charset="0"/>
                <a:cs typeface="PT Bold Heading" pitchFamily="2" charset="-78"/>
              </a:rPr>
              <a:t> </a:t>
            </a:r>
          </a:p>
        </p:txBody>
      </p:sp>
      <p:sp>
        <p:nvSpPr>
          <p:cNvPr id="24" name="Rectangle 8"/>
          <p:cNvSpPr>
            <a:spLocks noChangeArrowheads="1"/>
          </p:cNvSpPr>
          <p:nvPr/>
        </p:nvSpPr>
        <p:spPr bwMode="auto">
          <a:xfrm>
            <a:off x="500034" y="1071546"/>
            <a:ext cx="8143875" cy="2464394"/>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lIns="90000" tIns="46800" rIns="90000" bIns="46800" anchor="ctr">
            <a:spAutoFit/>
          </a:bodyPr>
          <a:lstStyle/>
          <a:p>
            <a:pPr eaLnBrk="0" hangingPunct="0">
              <a:tabLst>
                <a:tab pos="457200" algn="l"/>
              </a:tabLst>
              <a:defRPr/>
            </a:pPr>
            <a:r>
              <a:rPr lang="ar-SA" sz="2200" dirty="0">
                <a:solidFill>
                  <a:srgbClr val="0070C0"/>
                </a:solidFill>
                <a:latin typeface="Times New Roman" pitchFamily="18" charset="0"/>
                <a:ea typeface="Times New Roman" pitchFamily="18" charset="0"/>
                <a:cs typeface="PT Bold Heading" pitchFamily="2" charset="-78"/>
              </a:rPr>
              <a:t>1- مركز </a:t>
            </a:r>
            <a:r>
              <a:rPr lang="ar-SA" sz="2200" dirty="0" smtClean="0">
                <a:solidFill>
                  <a:srgbClr val="0070C0"/>
                </a:solidFill>
                <a:latin typeface="Times New Roman" pitchFamily="18" charset="0"/>
                <a:ea typeface="Times New Roman" pitchFamily="18" charset="0"/>
                <a:cs typeface="PT Bold Heading" pitchFamily="2" charset="-78"/>
              </a:rPr>
              <a:t>التكـور : </a:t>
            </a:r>
            <a:r>
              <a:rPr lang="ar-SA" sz="2200" dirty="0">
                <a:latin typeface="Times New Roman" pitchFamily="18" charset="0"/>
                <a:ea typeface="Times New Roman" pitchFamily="18" charset="0"/>
                <a:cs typeface="PT Bold Heading" pitchFamily="2" charset="-78"/>
              </a:rPr>
              <a:t>وهو يمثل مركز الكرة التي تكون المرآة جزء منها</a:t>
            </a:r>
            <a:r>
              <a:rPr lang="ar-EG" sz="2200" dirty="0">
                <a:latin typeface="Times New Roman" pitchFamily="18" charset="0"/>
                <a:ea typeface="Times New Roman" pitchFamily="18" charset="0"/>
                <a:cs typeface="PT Bold Heading" pitchFamily="2" charset="-78"/>
              </a:rPr>
              <a:t> (</a:t>
            </a:r>
            <a:r>
              <a:rPr lang="en-US" sz="2200" dirty="0">
                <a:latin typeface="Times New Roman" pitchFamily="18" charset="0"/>
                <a:ea typeface="Times New Roman" pitchFamily="18" charset="0"/>
                <a:cs typeface="PT Bold Heading" pitchFamily="2" charset="-78"/>
              </a:rPr>
              <a:t>C</a:t>
            </a:r>
            <a:r>
              <a:rPr lang="ar-EG" sz="2200" dirty="0">
                <a:latin typeface="Times New Roman" pitchFamily="18" charset="0"/>
                <a:ea typeface="Times New Roman" pitchFamily="18" charset="0"/>
                <a:cs typeface="PT Bold Heading" pitchFamily="2" charset="-78"/>
              </a:rPr>
              <a:t>)</a:t>
            </a:r>
            <a:endParaRPr lang="en-US" sz="2200" dirty="0">
              <a:latin typeface="Times New Roman" pitchFamily="18" charset="0"/>
              <a:cs typeface="PT Bold Heading" pitchFamily="2" charset="-78"/>
            </a:endParaRPr>
          </a:p>
          <a:p>
            <a:pPr eaLnBrk="0" hangingPunct="0">
              <a:tabLst>
                <a:tab pos="457200" algn="l"/>
              </a:tabLst>
              <a:defRPr/>
            </a:pPr>
            <a:endParaRPr lang="ar-SA" sz="2200" dirty="0" smtClean="0">
              <a:latin typeface="Times New Roman" pitchFamily="18" charset="0"/>
              <a:ea typeface="Times New Roman" pitchFamily="18" charset="0"/>
              <a:cs typeface="PT Bold Heading" pitchFamily="2" charset="-78"/>
            </a:endParaRPr>
          </a:p>
          <a:p>
            <a:pPr eaLnBrk="0" hangingPunct="0">
              <a:tabLst>
                <a:tab pos="457200" algn="l"/>
              </a:tabLst>
              <a:defRPr/>
            </a:pPr>
            <a:r>
              <a:rPr lang="ar-SA" sz="2200" dirty="0" smtClean="0">
                <a:solidFill>
                  <a:srgbClr val="0070C0"/>
                </a:solidFill>
                <a:latin typeface="Times New Roman" pitchFamily="18" charset="0"/>
                <a:ea typeface="Times New Roman" pitchFamily="18" charset="0"/>
                <a:cs typeface="PT Bold Heading" pitchFamily="2" charset="-78"/>
              </a:rPr>
              <a:t>2ـ البـــــــــؤرة </a:t>
            </a:r>
            <a:r>
              <a:rPr lang="ar-SA" sz="2200" dirty="0">
                <a:solidFill>
                  <a:srgbClr val="0070C0"/>
                </a:solidFill>
                <a:latin typeface="Times New Roman" pitchFamily="18" charset="0"/>
                <a:ea typeface="Times New Roman" pitchFamily="18" charset="0"/>
                <a:cs typeface="PT Bold Heading" pitchFamily="2" charset="-78"/>
              </a:rPr>
              <a:t>: </a:t>
            </a:r>
            <a:r>
              <a:rPr lang="ar-SA" sz="2200" dirty="0">
                <a:latin typeface="Times New Roman" pitchFamily="18" charset="0"/>
                <a:ea typeface="Times New Roman" pitchFamily="18" charset="0"/>
                <a:cs typeface="PT Bold Heading" pitchFamily="2" charset="-78"/>
              </a:rPr>
              <a:t>وهي نقطة تجمع انعكاسات الأشعة الساقطة على المرآة.</a:t>
            </a:r>
            <a:r>
              <a:rPr lang="ar-EG" sz="2200" dirty="0">
                <a:latin typeface="Times New Roman" pitchFamily="18" charset="0"/>
                <a:ea typeface="Times New Roman" pitchFamily="18" charset="0"/>
                <a:cs typeface="PT Bold Heading" pitchFamily="2" charset="-78"/>
              </a:rPr>
              <a:t>(</a:t>
            </a:r>
            <a:r>
              <a:rPr lang="en-US" sz="2200" dirty="0">
                <a:latin typeface="Times New Roman" pitchFamily="18" charset="0"/>
                <a:ea typeface="Times New Roman" pitchFamily="18" charset="0"/>
                <a:cs typeface="PT Bold Heading" pitchFamily="2" charset="-78"/>
              </a:rPr>
              <a:t>F</a:t>
            </a:r>
            <a:r>
              <a:rPr lang="ar-EG" sz="2200" dirty="0">
                <a:latin typeface="Times New Roman" pitchFamily="18" charset="0"/>
                <a:ea typeface="Times New Roman" pitchFamily="18" charset="0"/>
                <a:cs typeface="PT Bold Heading" pitchFamily="2" charset="-78"/>
              </a:rPr>
              <a:t>)</a:t>
            </a:r>
            <a:endParaRPr lang="en-US" sz="2200" dirty="0">
              <a:latin typeface="Times New Roman" pitchFamily="18" charset="0"/>
              <a:ea typeface="Times New Roman" pitchFamily="18" charset="0"/>
              <a:cs typeface="PT Bold Heading" pitchFamily="2" charset="-78"/>
            </a:endParaRPr>
          </a:p>
          <a:p>
            <a:pPr eaLnBrk="0" hangingPunct="0">
              <a:tabLst>
                <a:tab pos="457200" algn="l"/>
              </a:tabLst>
              <a:defRPr/>
            </a:pPr>
            <a:endParaRPr lang="ar-SA" sz="2200" dirty="0" smtClean="0">
              <a:latin typeface="Times New Roman" pitchFamily="18" charset="0"/>
              <a:ea typeface="Times New Roman" pitchFamily="18" charset="0"/>
              <a:cs typeface="PT Bold Heading" pitchFamily="2" charset="-78"/>
            </a:endParaRPr>
          </a:p>
          <a:p>
            <a:pPr eaLnBrk="0" hangingPunct="0">
              <a:tabLst>
                <a:tab pos="457200" algn="l"/>
              </a:tabLst>
              <a:defRPr/>
            </a:pPr>
            <a:r>
              <a:rPr lang="ar-SA" sz="2200" dirty="0" smtClean="0">
                <a:solidFill>
                  <a:srgbClr val="0070C0"/>
                </a:solidFill>
                <a:latin typeface="Times New Roman" pitchFamily="18" charset="0"/>
                <a:ea typeface="Times New Roman" pitchFamily="18" charset="0"/>
                <a:cs typeface="PT Bold Heading" pitchFamily="2" charset="-78"/>
              </a:rPr>
              <a:t>3ـ </a:t>
            </a:r>
            <a:r>
              <a:rPr lang="ar-SA" sz="2200" dirty="0">
                <a:solidFill>
                  <a:srgbClr val="0070C0"/>
                </a:solidFill>
                <a:latin typeface="Times New Roman" pitchFamily="18" charset="0"/>
                <a:ea typeface="Times New Roman" pitchFamily="18" charset="0"/>
                <a:cs typeface="PT Bold Heading" pitchFamily="2" charset="-78"/>
              </a:rPr>
              <a:t>قطب </a:t>
            </a:r>
            <a:r>
              <a:rPr lang="ar-SA" sz="2200" dirty="0" smtClean="0">
                <a:solidFill>
                  <a:srgbClr val="0070C0"/>
                </a:solidFill>
                <a:latin typeface="Times New Roman" pitchFamily="18" charset="0"/>
                <a:ea typeface="Times New Roman" pitchFamily="18" charset="0"/>
                <a:cs typeface="PT Bold Heading" pitchFamily="2" charset="-78"/>
              </a:rPr>
              <a:t>المــرآة </a:t>
            </a:r>
            <a:r>
              <a:rPr lang="ar-SA" sz="2200" dirty="0">
                <a:solidFill>
                  <a:srgbClr val="0070C0"/>
                </a:solidFill>
                <a:latin typeface="Times New Roman" pitchFamily="18" charset="0"/>
                <a:ea typeface="Times New Roman" pitchFamily="18" charset="0"/>
                <a:cs typeface="PT Bold Heading" pitchFamily="2" charset="-78"/>
              </a:rPr>
              <a:t>: </a:t>
            </a:r>
            <a:r>
              <a:rPr lang="ar-SA" sz="2200" dirty="0">
                <a:latin typeface="Times New Roman" pitchFamily="18" charset="0"/>
                <a:ea typeface="Times New Roman" pitchFamily="18" charset="0"/>
                <a:cs typeface="PT Bold Heading" pitchFamily="2" charset="-78"/>
              </a:rPr>
              <a:t>وهي نقطة تتوسط سطح المرآة الكرية.</a:t>
            </a:r>
            <a:r>
              <a:rPr lang="ar-EG" sz="2200" dirty="0">
                <a:latin typeface="Times New Roman" pitchFamily="18" charset="0"/>
                <a:ea typeface="Times New Roman" pitchFamily="18" charset="0"/>
                <a:cs typeface="PT Bold Heading" pitchFamily="2" charset="-78"/>
              </a:rPr>
              <a:t> </a:t>
            </a:r>
            <a:r>
              <a:rPr lang="ar-EG" sz="2200" dirty="0" err="1">
                <a:latin typeface="Times New Roman" pitchFamily="18" charset="0"/>
                <a:ea typeface="Times New Roman" pitchFamily="18" charset="0"/>
                <a:cs typeface="PT Bold Heading" pitchFamily="2" charset="-78"/>
              </a:rPr>
              <a:t>(</a:t>
            </a:r>
            <a:r>
              <a:rPr lang="en-US" sz="2200" dirty="0">
                <a:latin typeface="Times New Roman" pitchFamily="18" charset="0"/>
                <a:ea typeface="Times New Roman" pitchFamily="18" charset="0"/>
                <a:cs typeface="PT Bold Heading" pitchFamily="2" charset="-78"/>
              </a:rPr>
              <a:t>M</a:t>
            </a:r>
            <a:r>
              <a:rPr lang="ar-EG" sz="2200" dirty="0" err="1">
                <a:latin typeface="Times New Roman" pitchFamily="18" charset="0"/>
                <a:ea typeface="Times New Roman" pitchFamily="18" charset="0"/>
                <a:cs typeface="PT Bold Heading" pitchFamily="2" charset="-78"/>
              </a:rPr>
              <a:t>)</a:t>
            </a:r>
            <a:endParaRPr lang="en-US" sz="2200" dirty="0">
              <a:latin typeface="Times New Roman" pitchFamily="18" charset="0"/>
              <a:ea typeface="Times New Roman" pitchFamily="18" charset="0"/>
              <a:cs typeface="PT Bold Heading" pitchFamily="2" charset="-78"/>
            </a:endParaRPr>
          </a:p>
          <a:p>
            <a:pPr eaLnBrk="0" hangingPunct="0">
              <a:tabLst>
                <a:tab pos="457200" algn="l"/>
              </a:tabLst>
              <a:defRPr/>
            </a:pPr>
            <a:endParaRPr lang="ar-SA" sz="2200" dirty="0" smtClean="0">
              <a:solidFill>
                <a:srgbClr val="0070C0"/>
              </a:solidFill>
              <a:latin typeface="Times New Roman" pitchFamily="18" charset="0"/>
              <a:ea typeface="Times New Roman" pitchFamily="18" charset="0"/>
              <a:cs typeface="PT Bold Heading" pitchFamily="2" charset="-78"/>
            </a:endParaRPr>
          </a:p>
          <a:p>
            <a:pPr eaLnBrk="0" hangingPunct="0">
              <a:tabLst>
                <a:tab pos="457200" algn="l"/>
              </a:tabLst>
              <a:defRPr/>
            </a:pPr>
            <a:r>
              <a:rPr lang="ar-SA" sz="2200" dirty="0" smtClean="0">
                <a:solidFill>
                  <a:srgbClr val="0070C0"/>
                </a:solidFill>
                <a:latin typeface="Times New Roman" pitchFamily="18" charset="0"/>
                <a:ea typeface="Times New Roman" pitchFamily="18" charset="0"/>
                <a:cs typeface="PT Bold Heading" pitchFamily="2" charset="-78"/>
              </a:rPr>
              <a:t>4ـ </a:t>
            </a:r>
            <a:r>
              <a:rPr lang="ar-SA" sz="2200" dirty="0">
                <a:solidFill>
                  <a:srgbClr val="0070C0"/>
                </a:solidFill>
                <a:latin typeface="Times New Roman" pitchFamily="18" charset="0"/>
                <a:ea typeface="Times New Roman" pitchFamily="18" charset="0"/>
                <a:cs typeface="PT Bold Heading" pitchFamily="2" charset="-78"/>
              </a:rPr>
              <a:t>المحور الأصلي: </a:t>
            </a:r>
            <a:r>
              <a:rPr lang="ar-SA" sz="2200" dirty="0">
                <a:latin typeface="Times New Roman" pitchFamily="18" charset="0"/>
                <a:ea typeface="Times New Roman" pitchFamily="18" charset="0"/>
                <a:cs typeface="PT Bold Heading" pitchFamily="2" charset="-78"/>
              </a:rPr>
              <a:t>هو الخط الواصل بكل من مركز تكور المرآة وقطبها</a:t>
            </a:r>
            <a:r>
              <a:rPr lang="en-US" sz="2200" dirty="0">
                <a:latin typeface="Times New Roman" pitchFamily="18" charset="0"/>
                <a:ea typeface="Times New Roman" pitchFamily="18" charset="0"/>
                <a:cs typeface="PT Bold Heading" pitchFamily="2" charset="-78"/>
              </a:rPr>
              <a:t> </a:t>
            </a:r>
          </a:p>
        </p:txBody>
      </p:sp>
      <p:pic>
        <p:nvPicPr>
          <p:cNvPr id="20484" name="Picture 2" descr="http://www.Lahyan.net/vb/uploaded/806/1333143028.jpg"/>
          <p:cNvPicPr>
            <a:picLocks noChangeAspect="1" noChangeArrowheads="1"/>
          </p:cNvPicPr>
          <p:nvPr/>
        </p:nvPicPr>
        <p:blipFill>
          <a:blip r:embed="rId3"/>
          <a:srcRect/>
          <a:stretch>
            <a:fillRect/>
          </a:stretch>
        </p:blipFill>
        <p:spPr bwMode="auto">
          <a:xfrm>
            <a:off x="838200" y="3838596"/>
            <a:ext cx="7600950" cy="2590800"/>
          </a:xfrm>
          <a:prstGeom prst="rect">
            <a:avLst/>
          </a:prstGeom>
          <a:noFill/>
          <a:ln w="9525">
            <a:solidFill>
              <a:schemeClr val="accent1"/>
            </a:solidFill>
            <a:miter lim="800000"/>
            <a:headEnd/>
            <a:tailEnd/>
          </a:ln>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8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par>
                                <p:cTn id="17" presetID="20" presetClass="entr" presetSubtype="0" fill="hold" nodeType="withEffect">
                                  <p:stCondLst>
                                    <p:cond delay="0"/>
                                  </p:stCondLst>
                                  <p:childTnLst>
                                    <p:set>
                                      <p:cBhvr>
                                        <p:cTn id="18" dur="1" fill="hold">
                                          <p:stCondLst>
                                            <p:cond delay="0"/>
                                          </p:stCondLst>
                                        </p:cTn>
                                        <p:tgtEl>
                                          <p:spTgt spid="20484"/>
                                        </p:tgtEl>
                                        <p:attrNameLst>
                                          <p:attrName>style.visibility</p:attrName>
                                        </p:attrNameLst>
                                      </p:cBhvr>
                                      <p:to>
                                        <p:strVal val="visible"/>
                                      </p:to>
                                    </p:set>
                                    <p:animEffect transition="in" filter="wedge">
                                      <p:cBhvr>
                                        <p:cTn id="19"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2530" name="WordArt 1036"/>
          <p:cNvSpPr>
            <a:spLocks noChangeArrowheads="1" noChangeShapeType="1" noTextEdit="1"/>
          </p:cNvSpPr>
          <p:nvPr/>
        </p:nvSpPr>
        <p:spPr bwMode="auto">
          <a:xfrm rot="155846">
            <a:off x="1185863" y="555625"/>
            <a:ext cx="4794250" cy="708025"/>
          </a:xfrm>
          <a:prstGeom prst="rect">
            <a:avLst/>
          </a:prstGeom>
        </p:spPr>
        <p:txBody>
          <a:bodyPr wrap="none" fromWordArt="1">
            <a:prstTxWarp prst="textWave2">
              <a:avLst>
                <a:gd name="adj1" fmla="val 11273"/>
                <a:gd name="adj2" fmla="val -1727"/>
              </a:avLst>
            </a:prstTxWarp>
          </a:bodyPr>
          <a:lstStyle/>
          <a:p>
            <a:pPr algn="ctr" rtl="0"/>
            <a:endParaRPr lang="ar-SA" sz="28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146434" name="Rectangle 2"/>
          <p:cNvSpPr>
            <a:spLocks noChangeArrowheads="1"/>
          </p:cNvSpPr>
          <p:nvPr/>
        </p:nvSpPr>
        <p:spPr bwMode="auto">
          <a:xfrm>
            <a:off x="428596" y="71412"/>
            <a:ext cx="8358188" cy="1110177"/>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lIns="90000" tIns="46800" rIns="90000" bIns="46800" anchor="ctr">
            <a:spAutoFit/>
          </a:bodyPr>
          <a:lstStyle/>
          <a:p>
            <a:pPr algn="justLow" eaLnBrk="0" hangingPunct="0">
              <a:defRPr/>
            </a:pPr>
            <a:r>
              <a:rPr lang="ar-SA" sz="2200" u="sng" dirty="0">
                <a:solidFill>
                  <a:srgbClr val="9900CC"/>
                </a:solidFill>
                <a:latin typeface="Times New Roman" pitchFamily="18" charset="0"/>
                <a:cs typeface="PT Bold Heading" pitchFamily="2" charset="-78"/>
              </a:rPr>
              <a:t>الطريقة </a:t>
            </a:r>
            <a:r>
              <a:rPr lang="ar-SA" sz="2200" u="sng" dirty="0" smtClean="0">
                <a:solidFill>
                  <a:srgbClr val="9900CC"/>
                </a:solidFill>
                <a:latin typeface="Times New Roman" pitchFamily="18" charset="0"/>
                <a:cs typeface="PT Bold Heading" pitchFamily="2" charset="-78"/>
              </a:rPr>
              <a:t>الهندسية لتحديد </a:t>
            </a:r>
            <a:r>
              <a:rPr lang="ar-SA" sz="2200" u="sng" dirty="0">
                <a:solidFill>
                  <a:srgbClr val="9900CC"/>
                </a:solidFill>
                <a:latin typeface="Times New Roman" pitchFamily="18" charset="0"/>
                <a:cs typeface="PT Bold Heading" pitchFamily="2" charset="-78"/>
              </a:rPr>
              <a:t>مواصفات الصورة المتكونة عن المرآة </a:t>
            </a:r>
            <a:r>
              <a:rPr lang="ar-SA" sz="2200" u="sng" dirty="0" smtClean="0">
                <a:solidFill>
                  <a:srgbClr val="9900CC"/>
                </a:solidFill>
                <a:latin typeface="Times New Roman" pitchFamily="18" charset="0"/>
                <a:cs typeface="PT Bold Heading" pitchFamily="2" charset="-78"/>
              </a:rPr>
              <a:t>المقعرة :</a:t>
            </a:r>
            <a:endParaRPr lang="en-US" sz="2200" u="sng" dirty="0">
              <a:solidFill>
                <a:srgbClr val="9900CC"/>
              </a:solidFill>
              <a:latin typeface="Times New Roman" pitchFamily="18" charset="0"/>
              <a:cs typeface="PT Bold Heading" pitchFamily="2" charset="-78"/>
            </a:endParaRPr>
          </a:p>
          <a:p>
            <a:pPr algn="justLow" eaLnBrk="0" hangingPunct="0">
              <a:defRPr/>
            </a:pPr>
            <a:r>
              <a:rPr lang="ar-SA" sz="2200" dirty="0">
                <a:latin typeface="Times New Roman" pitchFamily="18" charset="0"/>
                <a:cs typeface="PT Bold Heading" pitchFamily="2" charset="-78"/>
              </a:rPr>
              <a:t>يمكن تحديد مواصفات الصورة الناتجة عن المرايا الكروية عن</a:t>
            </a:r>
            <a:r>
              <a:rPr lang="en-US" sz="2200" dirty="0">
                <a:latin typeface="Times New Roman" pitchFamily="18" charset="0"/>
                <a:cs typeface="PT Bold Heading" pitchFamily="2" charset="-78"/>
              </a:rPr>
              <a:t> </a:t>
            </a:r>
            <a:r>
              <a:rPr lang="ar-SA" sz="2200" dirty="0">
                <a:latin typeface="Times New Roman" pitchFamily="18" charset="0"/>
                <a:cs typeface="PT Bold Heading" pitchFamily="2" charset="-78"/>
              </a:rPr>
              <a:t>طريق الرسم وذلك من خلال تقاطع ثلاث أشعة ضوئية رئيسية كما في الشكل</a:t>
            </a:r>
            <a:r>
              <a:rPr lang="en-US" sz="2200" dirty="0">
                <a:latin typeface="Times New Roman" pitchFamily="18" charset="0"/>
                <a:cs typeface="PT Bold Heading" pitchFamily="2" charset="-78"/>
              </a:rPr>
              <a:t> </a:t>
            </a:r>
            <a:r>
              <a:rPr lang="ar-SA" sz="2200" dirty="0">
                <a:latin typeface="Times New Roman" pitchFamily="18" charset="0"/>
                <a:cs typeface="PT Bold Heading" pitchFamily="2" charset="-78"/>
              </a:rPr>
              <a:t>التالي</a:t>
            </a:r>
            <a:r>
              <a:rPr lang="en-US" sz="2200" dirty="0">
                <a:cs typeface="PT Bold Heading" pitchFamily="2" charset="-78"/>
              </a:rPr>
              <a:t> </a:t>
            </a:r>
            <a:r>
              <a:rPr lang="ar-SA" sz="2200" dirty="0" smtClean="0">
                <a:cs typeface="PT Bold Heading" pitchFamily="2" charset="-78"/>
              </a:rPr>
              <a:t>:</a:t>
            </a:r>
            <a:endParaRPr lang="en-US" sz="2200" dirty="0">
              <a:cs typeface="PT Bold Heading" pitchFamily="2" charset="-78"/>
            </a:endParaRPr>
          </a:p>
        </p:txBody>
      </p:sp>
      <p:sp>
        <p:nvSpPr>
          <p:cNvPr id="146437" name="Rectangle 5"/>
          <p:cNvSpPr>
            <a:spLocks noChangeArrowheads="1"/>
          </p:cNvSpPr>
          <p:nvPr/>
        </p:nvSpPr>
        <p:spPr bwMode="auto">
          <a:xfrm>
            <a:off x="428596" y="3640707"/>
            <a:ext cx="8286750" cy="3003003"/>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txBody>
          <a:bodyPr lIns="90000" tIns="46800" rIns="90000" bIns="46800" anchor="ctr">
            <a:spAutoFit/>
          </a:bodyPr>
          <a:lstStyle/>
          <a:p>
            <a:pPr algn="justLow" eaLnBrk="0" hangingPunct="0">
              <a:defRPr/>
            </a:pPr>
            <a:r>
              <a:rPr lang="ar-SA" sz="2100" u="sng" dirty="0">
                <a:solidFill>
                  <a:srgbClr val="C00000"/>
                </a:solidFill>
                <a:latin typeface="Times New Roman" pitchFamily="18" charset="0"/>
                <a:cs typeface="PT Bold Heading" pitchFamily="2" charset="-78"/>
              </a:rPr>
              <a:t>افترض جسم موجود على مسافة اكبر من نصف قطر </a:t>
            </a:r>
            <a:r>
              <a:rPr lang="ar-SA" sz="2100" u="sng" dirty="0" err="1">
                <a:solidFill>
                  <a:srgbClr val="C00000"/>
                </a:solidFill>
                <a:latin typeface="Times New Roman" pitchFamily="18" charset="0"/>
                <a:cs typeface="PT Bold Heading" pitchFamily="2" charset="-78"/>
              </a:rPr>
              <a:t>الت</a:t>
            </a:r>
            <a:r>
              <a:rPr lang="ar-EG" sz="2100" u="sng" dirty="0">
                <a:solidFill>
                  <a:srgbClr val="C00000"/>
                </a:solidFill>
                <a:latin typeface="Times New Roman" pitchFamily="18" charset="0"/>
                <a:cs typeface="PT Bold Heading" pitchFamily="2" charset="-78"/>
              </a:rPr>
              <a:t>كور</a:t>
            </a:r>
            <a:r>
              <a:rPr lang="ar-SA" sz="2100" u="sng" dirty="0">
                <a:solidFill>
                  <a:srgbClr val="C00000"/>
                </a:solidFill>
                <a:latin typeface="Times New Roman" pitchFamily="18" charset="0"/>
                <a:cs typeface="PT Bold Heading" pitchFamily="2" charset="-78"/>
              </a:rPr>
              <a:t> فإنه لتحديد مواصفات الصورة نتبع ما يلي</a:t>
            </a:r>
            <a:r>
              <a:rPr lang="en-US" sz="2100" u="sng" dirty="0">
                <a:solidFill>
                  <a:srgbClr val="C00000"/>
                </a:solidFill>
                <a:latin typeface="Times New Roman" pitchFamily="18" charset="0"/>
                <a:cs typeface="PT Bold Heading" pitchFamily="2" charset="-78"/>
              </a:rPr>
              <a:t>:</a:t>
            </a:r>
            <a:endParaRPr lang="en-US" sz="2100" u="sng" dirty="0">
              <a:solidFill>
                <a:srgbClr val="C00000"/>
              </a:solidFill>
              <a:cs typeface="PT Bold Heading" pitchFamily="2" charset="-78"/>
            </a:endParaRPr>
          </a:p>
          <a:p>
            <a:pPr algn="justLow" eaLnBrk="0" hangingPunct="0">
              <a:defRPr/>
            </a:pPr>
            <a:r>
              <a:rPr lang="en-US" sz="2100" dirty="0">
                <a:latin typeface="Times New Roman" pitchFamily="18" charset="0"/>
                <a:cs typeface="PT Bold Heading" pitchFamily="2" charset="-78"/>
              </a:rPr>
              <a:t>(1) </a:t>
            </a:r>
            <a:r>
              <a:rPr lang="ar-SA" sz="2100" dirty="0">
                <a:latin typeface="Times New Roman" pitchFamily="18" charset="0"/>
                <a:cs typeface="PT Bold Heading" pitchFamily="2" charset="-78"/>
              </a:rPr>
              <a:t>نرسم شعاع من الجسم موازي للمحور الضوئي للمرآة ينعكس ماراً بالبؤرة (</a:t>
            </a:r>
            <a:r>
              <a:rPr lang="ar-SA" sz="2100" dirty="0">
                <a:solidFill>
                  <a:srgbClr val="0070C0"/>
                </a:solidFill>
                <a:latin typeface="Times New Roman" pitchFamily="18" charset="0"/>
                <a:cs typeface="PT Bold Heading" pitchFamily="2" charset="-78"/>
              </a:rPr>
              <a:t>الشعاع </a:t>
            </a:r>
            <a:r>
              <a:rPr lang="ar-SA" sz="2100" dirty="0" smtClean="0">
                <a:solidFill>
                  <a:srgbClr val="0070C0"/>
                </a:solidFill>
                <a:latin typeface="Times New Roman" pitchFamily="18" charset="0"/>
                <a:cs typeface="PT Bold Heading" pitchFamily="2" charset="-78"/>
              </a:rPr>
              <a:t>الأزرق) .</a:t>
            </a:r>
            <a:endParaRPr lang="en-US" sz="2100" dirty="0">
              <a:solidFill>
                <a:srgbClr val="0070C0"/>
              </a:solidFill>
              <a:cs typeface="PT Bold Heading" pitchFamily="2" charset="-78"/>
            </a:endParaRPr>
          </a:p>
          <a:p>
            <a:pPr algn="justLow" eaLnBrk="0" hangingPunct="0">
              <a:defRPr/>
            </a:pPr>
            <a:r>
              <a:rPr lang="en-US" sz="2100" dirty="0">
                <a:latin typeface="Times New Roman" pitchFamily="18" charset="0"/>
                <a:cs typeface="PT Bold Heading" pitchFamily="2" charset="-78"/>
              </a:rPr>
              <a:t>(2) </a:t>
            </a:r>
            <a:r>
              <a:rPr lang="ar-SA" sz="2100" dirty="0">
                <a:latin typeface="Times New Roman" pitchFamily="18" charset="0"/>
                <a:cs typeface="PT Bold Heading" pitchFamily="2" charset="-78"/>
              </a:rPr>
              <a:t>نرسم شعاع من الجسم يمر في البؤرة فينعكس عن المرآة موازياً للمحور الضوئي </a:t>
            </a:r>
            <a:r>
              <a:rPr lang="ar-SA" sz="2100" dirty="0">
                <a:solidFill>
                  <a:srgbClr val="FF0066"/>
                </a:solidFill>
                <a:latin typeface="Times New Roman" pitchFamily="18" charset="0"/>
                <a:cs typeface="PT Bold Heading" pitchFamily="2" charset="-78"/>
              </a:rPr>
              <a:t>(الشعاع </a:t>
            </a:r>
            <a:r>
              <a:rPr lang="ar-SA" sz="2100" dirty="0" smtClean="0">
                <a:solidFill>
                  <a:srgbClr val="FF0066"/>
                </a:solidFill>
                <a:latin typeface="Times New Roman" pitchFamily="18" charset="0"/>
                <a:cs typeface="PT Bold Heading" pitchFamily="2" charset="-78"/>
              </a:rPr>
              <a:t>الزهري ) .</a:t>
            </a:r>
            <a:endParaRPr lang="en-US" sz="2100" dirty="0">
              <a:solidFill>
                <a:srgbClr val="FF0066"/>
              </a:solidFill>
              <a:cs typeface="PT Bold Heading" pitchFamily="2" charset="-78"/>
            </a:endParaRPr>
          </a:p>
          <a:p>
            <a:pPr algn="justLow" eaLnBrk="0" hangingPunct="0">
              <a:defRPr/>
            </a:pPr>
            <a:r>
              <a:rPr lang="en-US" sz="2100" dirty="0">
                <a:latin typeface="Times New Roman" pitchFamily="18" charset="0"/>
                <a:cs typeface="PT Bold Heading" pitchFamily="2" charset="-78"/>
              </a:rPr>
              <a:t>(3) </a:t>
            </a:r>
            <a:r>
              <a:rPr lang="ar-SA" sz="2100" dirty="0">
                <a:latin typeface="Times New Roman" pitchFamily="18" charset="0"/>
                <a:cs typeface="PT Bold Heading" pitchFamily="2" charset="-78"/>
              </a:rPr>
              <a:t>نرسم شعاع من الجسم إلى المرآة ماراً بمركز المرآة</a:t>
            </a:r>
            <a:r>
              <a:rPr lang="en-US" sz="2100" dirty="0">
                <a:latin typeface="Times New Roman" pitchFamily="18" charset="0"/>
                <a:cs typeface="PT Bold Heading" pitchFamily="2" charset="-78"/>
              </a:rPr>
              <a:t> C </a:t>
            </a:r>
            <a:r>
              <a:rPr lang="ar-SA" sz="2100" dirty="0">
                <a:latin typeface="Times New Roman" pitchFamily="18" charset="0"/>
                <a:cs typeface="PT Bold Heading" pitchFamily="2" charset="-78"/>
              </a:rPr>
              <a:t>فينعكس على نفسه (</a:t>
            </a:r>
            <a:r>
              <a:rPr lang="ar-SA" sz="2100" dirty="0">
                <a:ln>
                  <a:solidFill>
                    <a:schemeClr val="tx1"/>
                  </a:solidFill>
                </a:ln>
                <a:solidFill>
                  <a:srgbClr val="FFFF00"/>
                </a:solidFill>
                <a:latin typeface="Times New Roman" pitchFamily="18" charset="0"/>
                <a:cs typeface="PT Bold Heading" pitchFamily="2" charset="-78"/>
              </a:rPr>
              <a:t>الشعاع </a:t>
            </a:r>
            <a:r>
              <a:rPr lang="ar-SA" sz="2100" dirty="0" smtClean="0">
                <a:ln>
                  <a:solidFill>
                    <a:schemeClr val="tx1"/>
                  </a:solidFill>
                </a:ln>
                <a:solidFill>
                  <a:srgbClr val="FFFF00"/>
                </a:solidFill>
                <a:latin typeface="Times New Roman" pitchFamily="18" charset="0"/>
                <a:cs typeface="PT Bold Heading" pitchFamily="2" charset="-78"/>
              </a:rPr>
              <a:t>الأصفر ) .</a:t>
            </a:r>
            <a:endParaRPr lang="en-US" sz="2100" dirty="0">
              <a:ln>
                <a:solidFill>
                  <a:schemeClr val="tx1"/>
                </a:solidFill>
              </a:ln>
              <a:solidFill>
                <a:srgbClr val="FFFF00"/>
              </a:solidFill>
              <a:latin typeface="Times New Roman" pitchFamily="18" charset="0"/>
              <a:cs typeface="PT Bold Heading" pitchFamily="2" charset="-78"/>
            </a:endParaRPr>
          </a:p>
          <a:p>
            <a:pPr algn="justLow" eaLnBrk="0" hangingPunct="0">
              <a:defRPr/>
            </a:pPr>
            <a:r>
              <a:rPr lang="ar-SA" sz="2100" dirty="0" smtClean="0">
                <a:latin typeface="Times New Roman" pitchFamily="18" charset="0"/>
                <a:cs typeface="PT Bold Heading" pitchFamily="2" charset="-78"/>
              </a:rPr>
              <a:t>لاحظي </a:t>
            </a:r>
            <a:r>
              <a:rPr lang="ar-SA" sz="2100" dirty="0">
                <a:latin typeface="Times New Roman" pitchFamily="18" charset="0"/>
                <a:cs typeface="PT Bold Heading" pitchFamily="2" charset="-78"/>
              </a:rPr>
              <a:t>أن الصورة</a:t>
            </a:r>
            <a:r>
              <a:rPr lang="en-US" sz="2100" dirty="0">
                <a:latin typeface="Times New Roman" pitchFamily="18" charset="0"/>
                <a:cs typeface="PT Bold Heading" pitchFamily="2" charset="-78"/>
              </a:rPr>
              <a:t> </a:t>
            </a:r>
            <a:r>
              <a:rPr lang="ar-SA" sz="2100" dirty="0">
                <a:latin typeface="Times New Roman" pitchFamily="18" charset="0"/>
                <a:cs typeface="PT Bold Heading" pitchFamily="2" charset="-78"/>
              </a:rPr>
              <a:t>المتكونة</a:t>
            </a:r>
            <a:r>
              <a:rPr lang="en-US" sz="2100" dirty="0">
                <a:latin typeface="Times New Roman" pitchFamily="18" charset="0"/>
                <a:cs typeface="PT Bold Heading" pitchFamily="2" charset="-78"/>
              </a:rPr>
              <a:t> I </a:t>
            </a:r>
            <a:r>
              <a:rPr lang="ar-SA" sz="2100" dirty="0">
                <a:latin typeface="Times New Roman" pitchFamily="18" charset="0"/>
                <a:cs typeface="PT Bold Heading" pitchFamily="2" charset="-78"/>
              </a:rPr>
              <a:t>هي صورة مصغرة مقلوبة</a:t>
            </a:r>
            <a:r>
              <a:rPr lang="en-US" sz="2100" dirty="0">
                <a:latin typeface="Times New Roman" pitchFamily="18" charset="0"/>
                <a:cs typeface="PT Bold Heading" pitchFamily="2" charset="-78"/>
              </a:rPr>
              <a:t> </a:t>
            </a:r>
            <a:r>
              <a:rPr lang="ar-SA" sz="2100" dirty="0">
                <a:latin typeface="Times New Roman" pitchFamily="18" charset="0"/>
                <a:cs typeface="PT Bold Heading" pitchFamily="2" charset="-78"/>
              </a:rPr>
              <a:t>وحقيقية</a:t>
            </a:r>
            <a:r>
              <a:rPr lang="en-US" sz="2100" dirty="0">
                <a:latin typeface="Times New Roman" pitchFamily="18" charset="0"/>
                <a:cs typeface="PT Bold Heading" pitchFamily="2" charset="-78"/>
              </a:rPr>
              <a:t>.</a:t>
            </a:r>
            <a:r>
              <a:rPr lang="en-US" sz="2100" dirty="0">
                <a:cs typeface="PT Bold Heading" pitchFamily="2" charset="-78"/>
              </a:rPr>
              <a:t> </a:t>
            </a:r>
          </a:p>
        </p:txBody>
      </p:sp>
      <p:pic>
        <p:nvPicPr>
          <p:cNvPr id="146438" name="Picture 6"/>
          <p:cNvPicPr>
            <a:picLocks noChangeAspect="1" noChangeArrowheads="1"/>
          </p:cNvPicPr>
          <p:nvPr/>
        </p:nvPicPr>
        <p:blipFill>
          <a:blip r:embed="rId4"/>
          <a:srcRect/>
          <a:stretch>
            <a:fillRect/>
          </a:stretch>
        </p:blipFill>
        <p:spPr bwMode="auto">
          <a:xfrm>
            <a:off x="2500298" y="1428736"/>
            <a:ext cx="4500576"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46434">
                                            <p:txEl>
                                              <p:pRg st="1" end="1"/>
                                            </p:txEl>
                                          </p:spTgt>
                                        </p:tgtEl>
                                        <p:attrNameLst>
                                          <p:attrName>style.visibility</p:attrName>
                                        </p:attrNameLst>
                                      </p:cBhvr>
                                      <p:to>
                                        <p:strVal val="visible"/>
                                      </p:to>
                                    </p:set>
                                    <p:animEffect transition="in" filter="checkerboard(across)">
                                      <p:cBhvr>
                                        <p:cTn id="7" dur="500"/>
                                        <p:tgtEl>
                                          <p:spTgt spid="146434">
                                            <p:txEl>
                                              <p:pRg st="1" end="1"/>
                                            </p:txEl>
                                          </p:spTgt>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146438"/>
                                        </p:tgtEl>
                                        <p:attrNameLst>
                                          <p:attrName>style.visibility</p:attrName>
                                        </p:attrNameLst>
                                      </p:cBhvr>
                                      <p:to>
                                        <p:strVal val="visible"/>
                                      </p:to>
                                    </p:set>
                                    <p:animEffect transition="in" filter="diamond(in)">
                                      <p:cBhvr>
                                        <p:cTn id="11" dur="2000"/>
                                        <p:tgtEl>
                                          <p:spTgt spid="146438"/>
                                        </p:tgtEl>
                                      </p:cBhvr>
                                    </p:animEffect>
                                  </p:childTnLst>
                                </p:cTn>
                              </p:par>
                            </p:childTnLst>
                          </p:cTn>
                        </p:par>
                        <p:par>
                          <p:cTn id="12" fill="hold">
                            <p:stCondLst>
                              <p:cond delay="2500"/>
                            </p:stCondLst>
                            <p:childTnLst>
                              <p:par>
                                <p:cTn id="13" presetID="5" presetClass="entr" presetSubtype="10" fill="hold" grpId="0" nodeType="afterEffect">
                                  <p:stCondLst>
                                    <p:cond delay="0"/>
                                  </p:stCondLst>
                                  <p:childTnLst>
                                    <p:set>
                                      <p:cBhvr>
                                        <p:cTn id="14" dur="1" fill="hold">
                                          <p:stCondLst>
                                            <p:cond delay="0"/>
                                          </p:stCondLst>
                                        </p:cTn>
                                        <p:tgtEl>
                                          <p:spTgt spid="146437"/>
                                        </p:tgtEl>
                                        <p:attrNameLst>
                                          <p:attrName>style.visibility</p:attrName>
                                        </p:attrNameLst>
                                      </p:cBhvr>
                                      <p:to>
                                        <p:strVal val="visible"/>
                                      </p:to>
                                    </p:set>
                                    <p:animEffect transition="in" filter="checkerboard(across)">
                                      <p:cBhvr>
                                        <p:cTn id="15" dur="5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a:srcRect/>
          <a:stretch>
            <a:fillRect/>
          </a:stretch>
        </p:blipFill>
        <p:spPr bwMode="auto">
          <a:xfrm>
            <a:off x="1524000" y="990600"/>
            <a:ext cx="6019800" cy="3224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10"/>
          <p:cNvSpPr>
            <a:spLocks noChangeArrowheads="1"/>
          </p:cNvSpPr>
          <p:nvPr/>
        </p:nvSpPr>
        <p:spPr bwMode="auto">
          <a:xfrm>
            <a:off x="500034" y="4643446"/>
            <a:ext cx="8001000" cy="954088"/>
          </a:xfrm>
          <a:prstGeom prst="rect">
            <a:avLst/>
          </a:prstGeom>
          <a:noFill/>
          <a:ln w="9525">
            <a:noFill/>
            <a:miter lim="800000"/>
            <a:headEnd/>
            <a:tailEnd/>
          </a:ln>
        </p:spPr>
        <p:txBody>
          <a:bodyPr>
            <a:spAutoFit/>
          </a:bodyPr>
          <a:lstStyle/>
          <a:p>
            <a:pPr algn="ctr"/>
            <a:r>
              <a:rPr lang="ar-SA" sz="2800" dirty="0">
                <a:solidFill>
                  <a:schemeClr val="tx2"/>
                </a:solidFill>
                <a:cs typeface="PT Bold Heading" pitchFamily="2" charset="-78"/>
              </a:rPr>
              <a:t> عندما يكون الجسم خلف مركز التكور فإن الصورة تكون حقيقية مقلوبة ومصغرة</a:t>
            </a:r>
            <a:endParaRPr lang="en-US" sz="2800" dirty="0">
              <a:solidFill>
                <a:schemeClr val="tx2"/>
              </a:solidFill>
              <a:cs typeface="PT Bold Heading" pitchFamily="2" charset="-78"/>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857224" y="4286256"/>
            <a:ext cx="7286677" cy="1446550"/>
          </a:xfrm>
          <a:prstGeom prst="rect">
            <a:avLst/>
          </a:prstGeom>
          <a:noFill/>
          <a:ln w="9525">
            <a:noFill/>
            <a:miter lim="800000"/>
            <a:headEnd/>
            <a:tailEnd/>
          </a:ln>
        </p:spPr>
        <p:txBody>
          <a:bodyPr wrap="square">
            <a:spAutoFit/>
          </a:bodyPr>
          <a:lstStyle/>
          <a:p>
            <a:pPr algn="ctr"/>
            <a:r>
              <a:rPr lang="ar-SA" sz="3200" b="1" dirty="0">
                <a:solidFill>
                  <a:srgbClr val="C00000"/>
                </a:solidFill>
              </a:rPr>
              <a:t> </a:t>
            </a:r>
            <a:r>
              <a:rPr lang="ar-SA" sz="2800" dirty="0">
                <a:solidFill>
                  <a:schemeClr val="tx2"/>
                </a:solidFill>
                <a:cs typeface="PT Bold Heading" pitchFamily="2" charset="-78"/>
              </a:rPr>
              <a:t>عندما يكون الجسم على بعد يساوي </a:t>
            </a:r>
            <a:r>
              <a:rPr lang="ar-EG" sz="2800" dirty="0">
                <a:solidFill>
                  <a:schemeClr val="tx2"/>
                </a:solidFill>
                <a:cs typeface="PT Bold Heading" pitchFamily="2" charset="-78"/>
              </a:rPr>
              <a:t>ضعف البعد </a:t>
            </a:r>
            <a:r>
              <a:rPr lang="ar-EG" sz="2800" dirty="0" smtClean="0">
                <a:solidFill>
                  <a:schemeClr val="tx2"/>
                </a:solidFill>
                <a:cs typeface="PT Bold Heading" pitchFamily="2" charset="-78"/>
              </a:rPr>
              <a:t>البؤر</a:t>
            </a:r>
            <a:r>
              <a:rPr lang="ar-SA" sz="2800" dirty="0" smtClean="0">
                <a:solidFill>
                  <a:schemeClr val="tx2"/>
                </a:solidFill>
                <a:cs typeface="PT Bold Heading" pitchFamily="2" charset="-78"/>
              </a:rPr>
              <a:t>ي</a:t>
            </a:r>
            <a:r>
              <a:rPr lang="ar-EG" sz="2800" dirty="0" smtClean="0">
                <a:solidFill>
                  <a:schemeClr val="tx2"/>
                </a:solidFill>
                <a:cs typeface="PT Bold Heading" pitchFamily="2" charset="-78"/>
              </a:rPr>
              <a:t> </a:t>
            </a:r>
            <a:r>
              <a:rPr lang="ar-SA" sz="2800" dirty="0">
                <a:solidFill>
                  <a:schemeClr val="tx2"/>
                </a:solidFill>
                <a:cs typeface="PT Bold Heading" pitchFamily="2" charset="-78"/>
              </a:rPr>
              <a:t>للمرآة فإن الصورة تكون على نفس المسافة ومساوية للجسم ومقلوبة وحقيقية</a:t>
            </a:r>
            <a:r>
              <a:rPr lang="en-US" sz="2800" dirty="0">
                <a:solidFill>
                  <a:schemeClr val="tx2"/>
                </a:solidFill>
                <a:cs typeface="PT Bold Heading" pitchFamily="2" charset="-78"/>
              </a:rPr>
              <a:t>.</a:t>
            </a:r>
          </a:p>
        </p:txBody>
      </p:sp>
      <p:sp>
        <p:nvSpPr>
          <p:cNvPr id="3" name="قوس ممتلئ 2"/>
          <p:cNvSpPr/>
          <p:nvPr/>
        </p:nvSpPr>
        <p:spPr>
          <a:xfrm rot="5400000">
            <a:off x="4572000" y="990600"/>
            <a:ext cx="3505200" cy="2743200"/>
          </a:xfrm>
          <a:prstGeom prst="blockArc">
            <a:avLst>
              <a:gd name="adj1" fmla="val 11201109"/>
              <a:gd name="adj2" fmla="val 20305514"/>
              <a:gd name="adj3" fmla="val 1105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solidFill>
                <a:schemeClr val="tx1"/>
              </a:solidFill>
            </a:endParaRPr>
          </a:p>
        </p:txBody>
      </p:sp>
      <p:cxnSp>
        <p:nvCxnSpPr>
          <p:cNvPr id="5" name="رابط مستقيم 4"/>
          <p:cNvCxnSpPr/>
          <p:nvPr/>
        </p:nvCxnSpPr>
        <p:spPr>
          <a:xfrm flipH="1">
            <a:off x="914400" y="2209800"/>
            <a:ext cx="67818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سهم إلى اليمين 7"/>
          <p:cNvSpPr/>
          <p:nvPr/>
        </p:nvSpPr>
        <p:spPr>
          <a:xfrm rot="16200000">
            <a:off x="1866900" y="1562100"/>
            <a:ext cx="1524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9" name="سهم إلى اليمين 8"/>
          <p:cNvSpPr/>
          <p:nvPr/>
        </p:nvSpPr>
        <p:spPr>
          <a:xfrm rot="5400000">
            <a:off x="2019300" y="2857500"/>
            <a:ext cx="1219200" cy="38100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0" name="ضرب 9"/>
          <p:cNvSpPr/>
          <p:nvPr/>
        </p:nvSpPr>
        <p:spPr>
          <a:xfrm>
            <a:off x="4495800" y="2133600"/>
            <a:ext cx="533400"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solidFill>
                <a:srgbClr val="FF0000"/>
              </a:solidFill>
            </a:endParaRPr>
          </a:p>
        </p:txBody>
      </p:sp>
      <p:sp>
        <p:nvSpPr>
          <p:cNvPr id="11" name="ضرب 10"/>
          <p:cNvSpPr/>
          <p:nvPr/>
        </p:nvSpPr>
        <p:spPr>
          <a:xfrm>
            <a:off x="2362200" y="2209800"/>
            <a:ext cx="533400"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cxnSp>
        <p:nvCxnSpPr>
          <p:cNvPr id="13" name="رابط كسهم مستقيم 12"/>
          <p:cNvCxnSpPr>
            <a:stCxn id="8" idx="3"/>
          </p:cNvCxnSpPr>
          <p:nvPr/>
        </p:nvCxnSpPr>
        <p:spPr>
          <a:xfrm>
            <a:off x="2628900" y="990600"/>
            <a:ext cx="4076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a:off x="2438400" y="914400"/>
            <a:ext cx="4495800" cy="2590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H="1">
            <a:off x="2514600" y="990600"/>
            <a:ext cx="4191000" cy="2667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a:endCxn id="9" idx="3"/>
          </p:cNvCxnSpPr>
          <p:nvPr/>
        </p:nvCxnSpPr>
        <p:spPr>
          <a:xfrm flipH="1">
            <a:off x="2628900" y="3581400"/>
            <a:ext cx="4229100" cy="762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wd">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fltVal val="0"/>
                                          </p:val>
                                        </p:tav>
                                        <p:tav tm="100000">
                                          <p:val>
                                            <p:strVal val="#ppt_w"/>
                                          </p:val>
                                        </p:tav>
                                      </p:tavLst>
                                    </p:anim>
                                    <p:anim calcmode="lin" valueType="num">
                                      <p:cBhvr>
                                        <p:cTn id="8" dur="1000" fill="hold"/>
                                        <p:tgtEl>
                                          <p:spTgt spid="24578"/>
                                        </p:tgtEl>
                                        <p:attrNameLst>
                                          <p:attrName>ppt_h</p:attrName>
                                        </p:attrNameLst>
                                      </p:cBhvr>
                                      <p:tavLst>
                                        <p:tav tm="0">
                                          <p:val>
                                            <p:fltVal val="0"/>
                                          </p:val>
                                        </p:tav>
                                        <p:tav tm="100000">
                                          <p:val>
                                            <p:strVal val="#ppt_h"/>
                                          </p:val>
                                        </p:tav>
                                      </p:tavLst>
                                    </p:anim>
                                    <p:anim calcmode="lin" valueType="num">
                                      <p:cBhvr>
                                        <p:cTn id="9" dur="1000" fill="hold"/>
                                        <p:tgtEl>
                                          <p:spTgt spid="245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7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قوس ممتلئ 2"/>
          <p:cNvSpPr/>
          <p:nvPr/>
        </p:nvSpPr>
        <p:spPr>
          <a:xfrm rot="5400000">
            <a:off x="4572000" y="990600"/>
            <a:ext cx="3505200" cy="2743200"/>
          </a:xfrm>
          <a:prstGeom prst="blockArc">
            <a:avLst>
              <a:gd name="adj1" fmla="val 11201109"/>
              <a:gd name="adj2" fmla="val 20305514"/>
              <a:gd name="adj3" fmla="val 1105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solidFill>
                <a:schemeClr val="tx1"/>
              </a:solidFill>
            </a:endParaRPr>
          </a:p>
        </p:txBody>
      </p:sp>
      <p:cxnSp>
        <p:nvCxnSpPr>
          <p:cNvPr id="5" name="رابط مستقيم 4"/>
          <p:cNvCxnSpPr/>
          <p:nvPr/>
        </p:nvCxnSpPr>
        <p:spPr>
          <a:xfrm flipH="1">
            <a:off x="914400" y="2209800"/>
            <a:ext cx="67818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سهم إلى اليمين 7"/>
          <p:cNvSpPr/>
          <p:nvPr/>
        </p:nvSpPr>
        <p:spPr>
          <a:xfrm rot="16200000">
            <a:off x="3009900" y="1638300"/>
            <a:ext cx="9144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9" name="سهم إلى اليمين 8"/>
          <p:cNvSpPr/>
          <p:nvPr/>
        </p:nvSpPr>
        <p:spPr>
          <a:xfrm rot="5400000">
            <a:off x="1104900" y="2705100"/>
            <a:ext cx="1219200" cy="38100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0" name="ضرب 9"/>
          <p:cNvSpPr/>
          <p:nvPr/>
        </p:nvSpPr>
        <p:spPr>
          <a:xfrm>
            <a:off x="4648200" y="2133600"/>
            <a:ext cx="533400"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solidFill>
                <a:srgbClr val="FF0000"/>
              </a:solidFill>
            </a:endParaRPr>
          </a:p>
        </p:txBody>
      </p:sp>
      <p:sp>
        <p:nvSpPr>
          <p:cNvPr id="11" name="ضرب 10"/>
          <p:cNvSpPr/>
          <p:nvPr/>
        </p:nvSpPr>
        <p:spPr>
          <a:xfrm>
            <a:off x="2362200" y="2209800"/>
            <a:ext cx="533400"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cxnSp>
        <p:nvCxnSpPr>
          <p:cNvPr id="13" name="رابط كسهم مستقيم 12"/>
          <p:cNvCxnSpPr/>
          <p:nvPr/>
        </p:nvCxnSpPr>
        <p:spPr>
          <a:xfrm>
            <a:off x="3581400" y="1447800"/>
            <a:ext cx="3581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a:stCxn id="8" idx="3"/>
          </p:cNvCxnSpPr>
          <p:nvPr/>
        </p:nvCxnSpPr>
        <p:spPr>
          <a:xfrm>
            <a:off x="3467100" y="1371600"/>
            <a:ext cx="3467100" cy="2133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H="1">
            <a:off x="1295400" y="1447800"/>
            <a:ext cx="5867400" cy="2209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flipH="1">
            <a:off x="990600" y="3429000"/>
            <a:ext cx="5943600" cy="762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612" name="Rectangle 9"/>
          <p:cNvSpPr>
            <a:spLocks noChangeArrowheads="1"/>
          </p:cNvSpPr>
          <p:nvPr/>
        </p:nvSpPr>
        <p:spPr bwMode="auto">
          <a:xfrm>
            <a:off x="785786" y="4572008"/>
            <a:ext cx="7429499" cy="1015663"/>
          </a:xfrm>
          <a:prstGeom prst="rect">
            <a:avLst/>
          </a:prstGeom>
          <a:noFill/>
          <a:ln w="9525">
            <a:noFill/>
            <a:miter lim="800000"/>
            <a:headEnd/>
            <a:tailEnd/>
          </a:ln>
        </p:spPr>
        <p:txBody>
          <a:bodyPr wrap="square">
            <a:spAutoFit/>
          </a:bodyPr>
          <a:lstStyle/>
          <a:p>
            <a:pPr algn="ctr"/>
            <a:r>
              <a:rPr lang="ar-SA" sz="3200" b="1" dirty="0"/>
              <a:t> </a:t>
            </a:r>
            <a:r>
              <a:rPr lang="ar-SA" sz="2800" dirty="0">
                <a:solidFill>
                  <a:schemeClr val="tx2"/>
                </a:solidFill>
                <a:cs typeface="PT Bold Heading" pitchFamily="2" charset="-78"/>
              </a:rPr>
              <a:t>عندما يكون الجسم بين البعد البؤري</a:t>
            </a:r>
            <a:r>
              <a:rPr lang="en-US" sz="2800" dirty="0">
                <a:solidFill>
                  <a:schemeClr val="tx2"/>
                </a:solidFill>
                <a:cs typeface="PT Bold Heading" pitchFamily="2" charset="-78"/>
              </a:rPr>
              <a:t> f </a:t>
            </a:r>
            <a:r>
              <a:rPr lang="ar-SA" sz="2800" dirty="0">
                <a:solidFill>
                  <a:schemeClr val="tx2"/>
                </a:solidFill>
                <a:cs typeface="PT Bold Heading" pitchFamily="2" charset="-78"/>
              </a:rPr>
              <a:t>و</a:t>
            </a:r>
            <a:r>
              <a:rPr lang="ar-EG" sz="2800" dirty="0">
                <a:solidFill>
                  <a:schemeClr val="tx2"/>
                </a:solidFill>
                <a:cs typeface="PT Bold Heading" pitchFamily="2" charset="-78"/>
              </a:rPr>
              <a:t>مركز التكور </a:t>
            </a:r>
            <a:r>
              <a:rPr lang="en-US" sz="2800" dirty="0">
                <a:solidFill>
                  <a:schemeClr val="tx2"/>
                </a:solidFill>
                <a:cs typeface="PT Bold Heading" pitchFamily="2" charset="-78"/>
              </a:rPr>
              <a:t>C</a:t>
            </a:r>
            <a:r>
              <a:rPr lang="ar-EG" sz="2800" dirty="0">
                <a:solidFill>
                  <a:schemeClr val="tx2"/>
                </a:solidFill>
                <a:cs typeface="PT Bold Heading" pitchFamily="2" charset="-78"/>
              </a:rPr>
              <a:t> </a:t>
            </a:r>
            <a:r>
              <a:rPr lang="ar-SA" sz="2800" dirty="0">
                <a:solidFill>
                  <a:schemeClr val="tx2"/>
                </a:solidFill>
                <a:cs typeface="PT Bold Heading" pitchFamily="2" charset="-78"/>
              </a:rPr>
              <a:t>تكون الصورة حقيقية مقلوبة ومكبرة  </a:t>
            </a:r>
            <a:endParaRPr lang="en-US" sz="2800" dirty="0">
              <a:solidFill>
                <a:schemeClr val="tx2"/>
              </a:solidFill>
              <a:cs typeface="PT Bold Heading" pitchFamily="2" charset="-78"/>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wd">
                                    <p:tmPct val="10000"/>
                                  </p:iterate>
                                  <p:childTnLst>
                                    <p:set>
                                      <p:cBhvr>
                                        <p:cTn id="6" dur="1" fill="hold">
                                          <p:stCondLst>
                                            <p:cond delay="0"/>
                                          </p:stCondLst>
                                        </p:cTn>
                                        <p:tgtEl>
                                          <p:spTgt spid="25612"/>
                                        </p:tgtEl>
                                        <p:attrNameLst>
                                          <p:attrName>style.visibility</p:attrName>
                                        </p:attrNameLst>
                                      </p:cBhvr>
                                      <p:to>
                                        <p:strVal val="visible"/>
                                      </p:to>
                                    </p:set>
                                    <p:animEffect transition="in" filter="wipe(down)">
                                      <p:cBhvr>
                                        <p:cTn id="7" dur="580">
                                          <p:stCondLst>
                                            <p:cond delay="0"/>
                                          </p:stCondLst>
                                        </p:cTn>
                                        <p:tgtEl>
                                          <p:spTgt spid="25612"/>
                                        </p:tgtEl>
                                      </p:cBhvr>
                                    </p:animEffect>
                                    <p:anim calcmode="lin" valueType="num">
                                      <p:cBhvr>
                                        <p:cTn id="8" dur="1822" tmFilter="0,0; 0.14,0.36; 0.43,0.73; 0.71,0.91; 1.0,1.0">
                                          <p:stCondLst>
                                            <p:cond delay="0"/>
                                          </p:stCondLst>
                                        </p:cTn>
                                        <p:tgtEl>
                                          <p:spTgt spid="256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6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6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6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612"/>
                                        </p:tgtEl>
                                        <p:attrNameLst>
                                          <p:attrName>ppt_y</p:attrName>
                                        </p:attrNameLst>
                                      </p:cBhvr>
                                      <p:tavLst>
                                        <p:tav tm="0" fmla="#ppt_y-sin(pi*$)/81">
                                          <p:val>
                                            <p:fltVal val="0"/>
                                          </p:val>
                                        </p:tav>
                                        <p:tav tm="100000">
                                          <p:val>
                                            <p:fltVal val="1"/>
                                          </p:val>
                                        </p:tav>
                                      </p:tavLst>
                                    </p:anim>
                                    <p:animScale>
                                      <p:cBhvr>
                                        <p:cTn id="13" dur="26">
                                          <p:stCondLst>
                                            <p:cond delay="650"/>
                                          </p:stCondLst>
                                        </p:cTn>
                                        <p:tgtEl>
                                          <p:spTgt spid="25612"/>
                                        </p:tgtEl>
                                      </p:cBhvr>
                                      <p:to x="100000" y="60000"/>
                                    </p:animScale>
                                    <p:animScale>
                                      <p:cBhvr>
                                        <p:cTn id="14" dur="166" decel="50000">
                                          <p:stCondLst>
                                            <p:cond delay="676"/>
                                          </p:stCondLst>
                                        </p:cTn>
                                        <p:tgtEl>
                                          <p:spTgt spid="25612"/>
                                        </p:tgtEl>
                                      </p:cBhvr>
                                      <p:to x="100000" y="100000"/>
                                    </p:animScale>
                                    <p:animScale>
                                      <p:cBhvr>
                                        <p:cTn id="15" dur="26">
                                          <p:stCondLst>
                                            <p:cond delay="1312"/>
                                          </p:stCondLst>
                                        </p:cTn>
                                        <p:tgtEl>
                                          <p:spTgt spid="25612"/>
                                        </p:tgtEl>
                                      </p:cBhvr>
                                      <p:to x="100000" y="80000"/>
                                    </p:animScale>
                                    <p:animScale>
                                      <p:cBhvr>
                                        <p:cTn id="16" dur="166" decel="50000">
                                          <p:stCondLst>
                                            <p:cond delay="1338"/>
                                          </p:stCondLst>
                                        </p:cTn>
                                        <p:tgtEl>
                                          <p:spTgt spid="25612"/>
                                        </p:tgtEl>
                                      </p:cBhvr>
                                      <p:to x="100000" y="100000"/>
                                    </p:animScale>
                                    <p:animScale>
                                      <p:cBhvr>
                                        <p:cTn id="17" dur="26">
                                          <p:stCondLst>
                                            <p:cond delay="1642"/>
                                          </p:stCondLst>
                                        </p:cTn>
                                        <p:tgtEl>
                                          <p:spTgt spid="25612"/>
                                        </p:tgtEl>
                                      </p:cBhvr>
                                      <p:to x="100000" y="90000"/>
                                    </p:animScale>
                                    <p:animScale>
                                      <p:cBhvr>
                                        <p:cTn id="18" dur="166" decel="50000">
                                          <p:stCondLst>
                                            <p:cond delay="1668"/>
                                          </p:stCondLst>
                                        </p:cTn>
                                        <p:tgtEl>
                                          <p:spTgt spid="25612"/>
                                        </p:tgtEl>
                                      </p:cBhvr>
                                      <p:to x="100000" y="100000"/>
                                    </p:animScale>
                                    <p:animScale>
                                      <p:cBhvr>
                                        <p:cTn id="19" dur="26">
                                          <p:stCondLst>
                                            <p:cond delay="1808"/>
                                          </p:stCondLst>
                                        </p:cTn>
                                        <p:tgtEl>
                                          <p:spTgt spid="25612"/>
                                        </p:tgtEl>
                                      </p:cBhvr>
                                      <p:to x="100000" y="95000"/>
                                    </p:animScale>
                                    <p:animScale>
                                      <p:cBhvr>
                                        <p:cTn id="20" dur="166" decel="50000">
                                          <p:stCondLst>
                                            <p:cond delay="1834"/>
                                          </p:stCondLst>
                                        </p:cTn>
                                        <p:tgtEl>
                                          <p:spTgt spid="256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0"/>
          <p:cNvSpPr>
            <a:spLocks noChangeArrowheads="1"/>
          </p:cNvSpPr>
          <p:nvPr/>
        </p:nvSpPr>
        <p:spPr bwMode="auto">
          <a:xfrm>
            <a:off x="714348" y="3975110"/>
            <a:ext cx="7681938" cy="954088"/>
          </a:xfrm>
          <a:prstGeom prst="rect">
            <a:avLst/>
          </a:prstGeom>
          <a:noFill/>
          <a:ln w="9525">
            <a:noFill/>
            <a:miter lim="800000"/>
            <a:headEnd/>
            <a:tailEnd/>
          </a:ln>
        </p:spPr>
        <p:txBody>
          <a:bodyPr wrap="square">
            <a:spAutoFit/>
          </a:bodyPr>
          <a:lstStyle/>
          <a:p>
            <a:pPr algn="ctr">
              <a:defRPr/>
            </a:pPr>
            <a:r>
              <a:rPr lang="ar-SA" sz="2800" b="1" dirty="0">
                <a:solidFill>
                  <a:schemeClr val="accent4">
                    <a:lumMod val="75000"/>
                  </a:schemeClr>
                </a:solidFill>
              </a:rPr>
              <a:t> </a:t>
            </a:r>
            <a:r>
              <a:rPr lang="ar-SA" sz="2800" dirty="0">
                <a:solidFill>
                  <a:schemeClr val="tx2"/>
                </a:solidFill>
                <a:cs typeface="PT Bold Heading" pitchFamily="2" charset="-78"/>
              </a:rPr>
              <a:t>عندما يكون الجسم في اللانهاية فإن الأشعة تتجمع في البؤرة ومصغرة جدا مثل الشمس</a:t>
            </a:r>
            <a:endParaRPr lang="en-US" sz="2800" dirty="0">
              <a:solidFill>
                <a:schemeClr val="tx2"/>
              </a:solidFill>
              <a:cs typeface="PT Bold Heading" pitchFamily="2" charset="-78"/>
            </a:endParaRPr>
          </a:p>
        </p:txBody>
      </p:sp>
      <p:grpSp>
        <p:nvGrpSpPr>
          <p:cNvPr id="3" name="Group 50"/>
          <p:cNvGrpSpPr>
            <a:grpSpLocks/>
          </p:cNvGrpSpPr>
          <p:nvPr/>
        </p:nvGrpSpPr>
        <p:grpSpPr bwMode="auto">
          <a:xfrm>
            <a:off x="990600" y="1219200"/>
            <a:ext cx="6819900" cy="2370138"/>
            <a:chOff x="2071670" y="285728"/>
            <a:chExt cx="3786214" cy="3512604"/>
          </a:xfrm>
        </p:grpSpPr>
        <p:sp>
          <p:nvSpPr>
            <p:cNvPr id="4" name="Block Arc 14"/>
            <p:cNvSpPr/>
            <p:nvPr/>
          </p:nvSpPr>
          <p:spPr bwMode="auto">
            <a:xfrm rot="5400000">
              <a:off x="3464900" y="1250069"/>
              <a:ext cx="3357325" cy="1428643"/>
            </a:xfrm>
            <a:prstGeom prst="blockArc">
              <a:avLst>
                <a:gd name="adj1" fmla="val 11424952"/>
                <a:gd name="adj2" fmla="val 20949711"/>
                <a:gd name="adj3" fmla="val 13383"/>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alpha val="50000"/>
                </a:schemeClr>
              </a:prstShdw>
            </a:effectLst>
          </p:spPr>
          <p:txBody>
            <a:bodyPr wrap="none" lIns="90000" tIns="46800" rIns="90000" bIns="46800" anchor="ctr"/>
            <a:lstStyle/>
            <a:p>
              <a:pPr>
                <a:defRPr/>
              </a:pPr>
              <a:endParaRPr lang="en-US">
                <a:latin typeface="Arial" charset="0"/>
                <a:cs typeface="Arial" charset="0"/>
              </a:endParaRPr>
            </a:p>
          </p:txBody>
        </p:sp>
        <p:sp>
          <p:nvSpPr>
            <p:cNvPr id="26630" name="Right Arrow 8"/>
            <p:cNvSpPr>
              <a:spLocks noChangeArrowheads="1"/>
            </p:cNvSpPr>
            <p:nvPr/>
          </p:nvSpPr>
          <p:spPr bwMode="auto">
            <a:xfrm>
              <a:off x="2143108" y="1000108"/>
              <a:ext cx="3500462" cy="71438"/>
            </a:xfrm>
            <a:prstGeom prst="rightArrow">
              <a:avLst>
                <a:gd name="adj1" fmla="val 50000"/>
                <a:gd name="adj2" fmla="val 49907"/>
              </a:avLst>
            </a:prstGeom>
            <a:solidFill>
              <a:srgbClr val="CC0000"/>
            </a:solidFill>
            <a:ln w="9525" algn="ctr">
              <a:solidFill>
                <a:srgbClr val="FFFF00"/>
              </a:solidFill>
              <a:round/>
              <a:headEnd/>
              <a:tailEnd/>
            </a:ln>
            <a:effectLst>
              <a:prstShdw prst="shdw17" dist="17961" dir="2700000">
                <a:schemeClr val="bg2">
                  <a:alpha val="50000"/>
                </a:schemeClr>
              </a:prstShdw>
            </a:effectLst>
          </p:spPr>
          <p:txBody>
            <a:bodyPr wrap="none" lIns="90000" tIns="46800" rIns="90000" bIns="46800" anchor="ctr"/>
            <a:lstStyle/>
            <a:p>
              <a:endParaRPr lang="en-US"/>
            </a:p>
          </p:txBody>
        </p:sp>
        <p:sp>
          <p:nvSpPr>
            <p:cNvPr id="26631" name="Right Arrow 10"/>
            <p:cNvSpPr>
              <a:spLocks noChangeArrowheads="1"/>
            </p:cNvSpPr>
            <p:nvPr/>
          </p:nvSpPr>
          <p:spPr bwMode="auto">
            <a:xfrm>
              <a:off x="2214546" y="1428736"/>
              <a:ext cx="3500462" cy="71438"/>
            </a:xfrm>
            <a:prstGeom prst="rightArrow">
              <a:avLst>
                <a:gd name="adj1" fmla="val 50000"/>
                <a:gd name="adj2" fmla="val 49907"/>
              </a:avLst>
            </a:prstGeom>
            <a:solidFill>
              <a:srgbClr val="CC0000"/>
            </a:solidFill>
            <a:ln w="9525" algn="ctr">
              <a:solidFill>
                <a:srgbClr val="FFFF00"/>
              </a:solidFill>
              <a:round/>
              <a:headEnd/>
              <a:tailEnd/>
            </a:ln>
            <a:effectLst>
              <a:prstShdw prst="shdw17" dist="17961" dir="2700000">
                <a:schemeClr val="bg2">
                  <a:alpha val="50000"/>
                </a:schemeClr>
              </a:prstShdw>
            </a:effectLst>
          </p:spPr>
          <p:txBody>
            <a:bodyPr wrap="none" lIns="90000" tIns="46800" rIns="90000" bIns="46800" anchor="ctr"/>
            <a:lstStyle/>
            <a:p>
              <a:endParaRPr lang="en-US"/>
            </a:p>
          </p:txBody>
        </p:sp>
        <p:sp>
          <p:nvSpPr>
            <p:cNvPr id="26632" name="Right Arrow 11"/>
            <p:cNvSpPr>
              <a:spLocks noChangeArrowheads="1"/>
            </p:cNvSpPr>
            <p:nvPr/>
          </p:nvSpPr>
          <p:spPr bwMode="auto">
            <a:xfrm>
              <a:off x="2214546" y="1928802"/>
              <a:ext cx="3500462" cy="71438"/>
            </a:xfrm>
            <a:prstGeom prst="rightArrow">
              <a:avLst>
                <a:gd name="adj1" fmla="val 50000"/>
                <a:gd name="adj2" fmla="val 49907"/>
              </a:avLst>
            </a:prstGeom>
            <a:solidFill>
              <a:srgbClr val="CC0000"/>
            </a:solidFill>
            <a:ln w="9525" algn="ctr">
              <a:solidFill>
                <a:srgbClr val="FFFF00"/>
              </a:solidFill>
              <a:round/>
              <a:headEnd/>
              <a:tailEnd/>
            </a:ln>
            <a:effectLst>
              <a:prstShdw prst="shdw17" dist="17961" dir="2700000">
                <a:schemeClr val="bg2">
                  <a:alpha val="50000"/>
                </a:schemeClr>
              </a:prstShdw>
            </a:effectLst>
          </p:spPr>
          <p:txBody>
            <a:bodyPr wrap="none" lIns="90000" tIns="46800" rIns="90000" bIns="46800" anchor="ctr"/>
            <a:lstStyle/>
            <a:p>
              <a:endParaRPr lang="en-US"/>
            </a:p>
          </p:txBody>
        </p:sp>
        <p:sp>
          <p:nvSpPr>
            <p:cNvPr id="26633" name="Right Arrow 12"/>
            <p:cNvSpPr>
              <a:spLocks noChangeArrowheads="1"/>
            </p:cNvSpPr>
            <p:nvPr/>
          </p:nvSpPr>
          <p:spPr bwMode="auto">
            <a:xfrm>
              <a:off x="2214546" y="2500306"/>
              <a:ext cx="3500462" cy="71438"/>
            </a:xfrm>
            <a:prstGeom prst="rightArrow">
              <a:avLst>
                <a:gd name="adj1" fmla="val 50000"/>
                <a:gd name="adj2" fmla="val 49907"/>
              </a:avLst>
            </a:prstGeom>
            <a:solidFill>
              <a:srgbClr val="CC0000"/>
            </a:solidFill>
            <a:ln w="9525" algn="ctr">
              <a:solidFill>
                <a:srgbClr val="FFFF00"/>
              </a:solidFill>
              <a:round/>
              <a:headEnd/>
              <a:tailEnd/>
            </a:ln>
            <a:effectLst>
              <a:prstShdw prst="shdw17" dist="17961" dir="2700000">
                <a:schemeClr val="bg2">
                  <a:alpha val="50000"/>
                </a:schemeClr>
              </a:prstShdw>
            </a:effectLst>
          </p:spPr>
          <p:txBody>
            <a:bodyPr wrap="none" lIns="90000" tIns="46800" rIns="90000" bIns="46800" anchor="ctr"/>
            <a:lstStyle/>
            <a:p>
              <a:endParaRPr lang="en-US"/>
            </a:p>
          </p:txBody>
        </p:sp>
        <p:sp>
          <p:nvSpPr>
            <p:cNvPr id="26634" name="Right Arrow 15"/>
            <p:cNvSpPr>
              <a:spLocks noChangeArrowheads="1"/>
            </p:cNvSpPr>
            <p:nvPr/>
          </p:nvSpPr>
          <p:spPr bwMode="auto">
            <a:xfrm>
              <a:off x="2071670" y="2857496"/>
              <a:ext cx="3500462" cy="71438"/>
            </a:xfrm>
            <a:prstGeom prst="rightArrow">
              <a:avLst>
                <a:gd name="adj1" fmla="val 50000"/>
                <a:gd name="adj2" fmla="val 49907"/>
              </a:avLst>
            </a:prstGeom>
            <a:solidFill>
              <a:srgbClr val="CC0000"/>
            </a:solidFill>
            <a:ln w="9525" algn="ctr">
              <a:solidFill>
                <a:srgbClr val="FFFF00"/>
              </a:solidFill>
              <a:round/>
              <a:headEnd/>
              <a:tailEnd/>
            </a:ln>
            <a:effectLst>
              <a:prstShdw prst="shdw17" dist="17961" dir="2700000">
                <a:schemeClr val="bg2">
                  <a:alpha val="50000"/>
                </a:schemeClr>
              </a:prstShdw>
            </a:effectLst>
          </p:spPr>
          <p:txBody>
            <a:bodyPr wrap="none" lIns="90000" tIns="46800" rIns="90000" bIns="46800" anchor="ctr"/>
            <a:lstStyle/>
            <a:p>
              <a:endParaRPr lang="en-US"/>
            </a:p>
          </p:txBody>
        </p:sp>
        <p:sp>
          <p:nvSpPr>
            <p:cNvPr id="26635" name="Right Arrow 16"/>
            <p:cNvSpPr>
              <a:spLocks noChangeArrowheads="1"/>
            </p:cNvSpPr>
            <p:nvPr/>
          </p:nvSpPr>
          <p:spPr bwMode="auto">
            <a:xfrm>
              <a:off x="5572132" y="1071546"/>
              <a:ext cx="45719" cy="71438"/>
            </a:xfrm>
            <a:prstGeom prst="rightArrow">
              <a:avLst>
                <a:gd name="adj1" fmla="val 50000"/>
                <a:gd name="adj2" fmla="val 50000"/>
              </a:avLst>
            </a:prstGeom>
            <a:solidFill>
              <a:schemeClr val="accent1"/>
            </a:solidFill>
            <a:ln w="9525" algn="ctr">
              <a:solidFill>
                <a:schemeClr val="tx1"/>
              </a:solidFill>
              <a:round/>
              <a:headEnd/>
              <a:tailEnd/>
            </a:ln>
            <a:effectLst>
              <a:prstShdw prst="shdw17" dist="17961" dir="2700000">
                <a:schemeClr val="bg2">
                  <a:alpha val="50000"/>
                </a:schemeClr>
              </a:prstShdw>
            </a:effectLst>
          </p:spPr>
          <p:txBody>
            <a:bodyPr wrap="none" lIns="90000" tIns="46800" rIns="90000" bIns="46800" anchor="ctr"/>
            <a:lstStyle/>
            <a:p>
              <a:endParaRPr lang="en-US"/>
            </a:p>
          </p:txBody>
        </p:sp>
        <p:cxnSp>
          <p:nvCxnSpPr>
            <p:cNvPr id="11" name="Straight Arrow Connector 18"/>
            <p:cNvCxnSpPr>
              <a:stCxn id="26635" idx="0"/>
            </p:cNvCxnSpPr>
            <p:nvPr/>
          </p:nvCxnSpPr>
          <p:spPr bwMode="auto">
            <a:xfrm rot="16200000" flipH="1" flipV="1">
              <a:off x="4262026" y="952315"/>
              <a:ext cx="1214001" cy="1452440"/>
            </a:xfrm>
            <a:prstGeom prst="straightConnector1">
              <a:avLst/>
            </a:prstGeom>
            <a:ln>
              <a:solidFill>
                <a:srgbClr val="FF0000"/>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22"/>
            <p:cNvCxnSpPr>
              <a:stCxn id="26631" idx="0"/>
            </p:cNvCxnSpPr>
            <p:nvPr/>
          </p:nvCxnSpPr>
          <p:spPr bwMode="auto">
            <a:xfrm rot="16200000" flipH="1" flipV="1">
              <a:off x="4554894" y="1017061"/>
              <a:ext cx="712873" cy="1537048"/>
            </a:xfrm>
            <a:prstGeom prst="straightConnector1">
              <a:avLst/>
            </a:prstGeom>
            <a:ln>
              <a:solidFill>
                <a:srgbClr val="FF0000"/>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24"/>
            <p:cNvCxnSpPr>
              <a:stCxn id="26633" idx="0"/>
            </p:cNvCxnSpPr>
            <p:nvPr/>
          </p:nvCxnSpPr>
          <p:spPr bwMode="auto">
            <a:xfrm rot="16200000" flipV="1">
              <a:off x="4554894" y="1374674"/>
              <a:ext cx="712873" cy="1537048"/>
            </a:xfrm>
            <a:prstGeom prst="straightConnector1">
              <a:avLst/>
            </a:prstGeom>
            <a:ln>
              <a:solidFill>
                <a:srgbClr val="FF0000"/>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26"/>
            <p:cNvCxnSpPr>
              <a:stCxn id="26634" idx="2"/>
            </p:cNvCxnSpPr>
            <p:nvPr/>
          </p:nvCxnSpPr>
          <p:spPr bwMode="auto">
            <a:xfrm rot="5400000" flipH="1">
              <a:off x="4197210" y="1588842"/>
              <a:ext cx="1284582" cy="1393390"/>
            </a:xfrm>
            <a:prstGeom prst="straightConnector1">
              <a:avLst/>
            </a:prstGeom>
            <a:ln>
              <a:solidFill>
                <a:srgbClr val="FF0000"/>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5" name="Straight Connector 28"/>
            <p:cNvCxnSpPr/>
            <p:nvPr/>
          </p:nvCxnSpPr>
          <p:spPr bwMode="auto">
            <a:xfrm rot="5400000">
              <a:off x="3643064" y="2784606"/>
              <a:ext cx="1715130" cy="17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Connector 36"/>
            <p:cNvCxnSpPr/>
            <p:nvPr/>
          </p:nvCxnSpPr>
          <p:spPr bwMode="auto">
            <a:xfrm rot="5400000">
              <a:off x="2323157" y="2821074"/>
              <a:ext cx="1642195" cy="17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Connector 38"/>
            <p:cNvCxnSpPr>
              <a:stCxn id="26634" idx="2"/>
            </p:cNvCxnSpPr>
            <p:nvPr/>
          </p:nvCxnSpPr>
          <p:spPr bwMode="auto">
            <a:xfrm rot="5400000">
              <a:off x="5089200" y="3339572"/>
              <a:ext cx="858740" cy="3525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8" name="Straight Arrow Connector 40"/>
            <p:cNvCxnSpPr>
              <a:endCxn id="4" idx="1"/>
            </p:cNvCxnSpPr>
            <p:nvPr/>
          </p:nvCxnSpPr>
          <p:spPr bwMode="auto">
            <a:xfrm>
              <a:off x="3143373" y="3358374"/>
              <a:ext cx="2272081" cy="25881"/>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42"/>
            <p:cNvCxnSpPr/>
            <p:nvPr/>
          </p:nvCxnSpPr>
          <p:spPr bwMode="auto">
            <a:xfrm>
              <a:off x="4499747" y="3572471"/>
              <a:ext cx="1001196" cy="0"/>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sp>
          <p:nvSpPr>
            <p:cNvPr id="26645" name="TextBox 46"/>
            <p:cNvSpPr txBox="1">
              <a:spLocks noChangeArrowheads="1"/>
            </p:cNvSpPr>
            <p:nvPr/>
          </p:nvSpPr>
          <p:spPr bwMode="auto">
            <a:xfrm>
              <a:off x="2928926" y="1571612"/>
              <a:ext cx="351378" cy="369332"/>
            </a:xfrm>
            <a:prstGeom prst="rect">
              <a:avLst/>
            </a:prstGeom>
            <a:noFill/>
            <a:ln w="9525">
              <a:noFill/>
              <a:miter lim="800000"/>
              <a:headEnd/>
              <a:tailEnd/>
            </a:ln>
          </p:spPr>
          <p:txBody>
            <a:bodyPr wrap="none">
              <a:spAutoFit/>
            </a:bodyPr>
            <a:lstStyle/>
            <a:p>
              <a:r>
                <a:rPr lang="en-US" b="1">
                  <a:solidFill>
                    <a:srgbClr val="FFFF00"/>
                  </a:solidFill>
                </a:rPr>
                <a:t>C</a:t>
              </a:r>
            </a:p>
          </p:txBody>
        </p:sp>
        <p:sp>
          <p:nvSpPr>
            <p:cNvPr id="26646" name="TextBox 47"/>
            <p:cNvSpPr txBox="1">
              <a:spLocks noChangeArrowheads="1"/>
            </p:cNvSpPr>
            <p:nvPr/>
          </p:nvSpPr>
          <p:spPr bwMode="auto">
            <a:xfrm>
              <a:off x="4786314" y="3429000"/>
              <a:ext cx="261610" cy="369332"/>
            </a:xfrm>
            <a:prstGeom prst="rect">
              <a:avLst/>
            </a:prstGeom>
            <a:noFill/>
            <a:ln w="9525">
              <a:noFill/>
              <a:miter lim="800000"/>
              <a:headEnd/>
              <a:tailEnd/>
            </a:ln>
          </p:spPr>
          <p:txBody>
            <a:bodyPr wrap="none">
              <a:spAutoFit/>
            </a:bodyPr>
            <a:lstStyle/>
            <a:p>
              <a:r>
                <a:rPr lang="en-US" b="1">
                  <a:solidFill>
                    <a:srgbClr val="FFFF00"/>
                  </a:solidFill>
                </a:rPr>
                <a:t>f</a:t>
              </a:r>
            </a:p>
          </p:txBody>
        </p:sp>
        <p:sp>
          <p:nvSpPr>
            <p:cNvPr id="26647" name="TextBox 48"/>
            <p:cNvSpPr txBox="1">
              <a:spLocks noChangeArrowheads="1"/>
            </p:cNvSpPr>
            <p:nvPr/>
          </p:nvSpPr>
          <p:spPr bwMode="auto">
            <a:xfrm>
              <a:off x="3714744" y="3143248"/>
              <a:ext cx="351378" cy="369332"/>
            </a:xfrm>
            <a:prstGeom prst="rect">
              <a:avLst/>
            </a:prstGeom>
            <a:noFill/>
            <a:ln w="9525">
              <a:noFill/>
              <a:miter lim="800000"/>
              <a:headEnd/>
              <a:tailEnd/>
            </a:ln>
          </p:spPr>
          <p:txBody>
            <a:bodyPr wrap="none">
              <a:spAutoFit/>
            </a:bodyPr>
            <a:lstStyle/>
            <a:p>
              <a:r>
                <a:rPr lang="en-US" b="1">
                  <a:solidFill>
                    <a:srgbClr val="FFFF00"/>
                  </a:solidFill>
                </a:rPr>
                <a:t>R</a:t>
              </a:r>
            </a:p>
          </p:txBody>
        </p:sp>
        <p:sp>
          <p:nvSpPr>
            <p:cNvPr id="26648" name="TextBox 49"/>
            <p:cNvSpPr txBox="1">
              <a:spLocks noChangeArrowheads="1"/>
            </p:cNvSpPr>
            <p:nvPr/>
          </p:nvSpPr>
          <p:spPr bwMode="auto">
            <a:xfrm>
              <a:off x="4357686" y="1571612"/>
              <a:ext cx="328618" cy="369332"/>
            </a:xfrm>
            <a:prstGeom prst="rect">
              <a:avLst/>
            </a:prstGeom>
            <a:noFill/>
            <a:ln w="9525">
              <a:noFill/>
              <a:miter lim="800000"/>
              <a:headEnd/>
              <a:tailEnd/>
            </a:ln>
          </p:spPr>
          <p:txBody>
            <a:bodyPr>
              <a:spAutoFit/>
            </a:bodyPr>
            <a:lstStyle/>
            <a:p>
              <a:r>
                <a:rPr lang="en-US" b="1">
                  <a:solidFill>
                    <a:srgbClr val="FFFF00"/>
                  </a:solidFill>
                </a:rPr>
                <a:t>F</a:t>
              </a:r>
            </a:p>
          </p:txBody>
        </p:sp>
      </p:grpSp>
      <p:sp>
        <p:nvSpPr>
          <p:cNvPr id="24" name="Rectangle 10"/>
          <p:cNvSpPr>
            <a:spLocks noChangeArrowheads="1"/>
          </p:cNvSpPr>
          <p:nvPr/>
        </p:nvSpPr>
        <p:spPr bwMode="auto">
          <a:xfrm>
            <a:off x="857224" y="5189556"/>
            <a:ext cx="7396186" cy="954088"/>
          </a:xfrm>
          <a:prstGeom prst="rect">
            <a:avLst/>
          </a:prstGeom>
          <a:noFill/>
          <a:ln w="9525">
            <a:noFill/>
            <a:miter lim="800000"/>
            <a:headEnd/>
            <a:tailEnd/>
          </a:ln>
        </p:spPr>
        <p:txBody>
          <a:bodyPr wrap="square">
            <a:spAutoFit/>
          </a:bodyPr>
          <a:lstStyle/>
          <a:p>
            <a:pPr algn="ctr">
              <a:defRPr/>
            </a:pPr>
            <a:r>
              <a:rPr lang="ar-SA" sz="2800" b="1" dirty="0">
                <a:solidFill>
                  <a:schemeClr val="accent4">
                    <a:lumMod val="75000"/>
                  </a:schemeClr>
                </a:solidFill>
              </a:rPr>
              <a:t> </a:t>
            </a:r>
            <a:r>
              <a:rPr lang="ar-SA" sz="2800" dirty="0">
                <a:solidFill>
                  <a:schemeClr val="tx2"/>
                </a:solidFill>
                <a:cs typeface="PT Bold Heading" pitchFamily="2" charset="-78"/>
              </a:rPr>
              <a:t>والعكس عندما يكون الجسم في البؤرة فإن الصورة تتكون في اللانهاية</a:t>
            </a:r>
            <a:endParaRPr lang="en-US" sz="2800" dirty="0">
              <a:solidFill>
                <a:schemeClr val="tx2"/>
              </a:solidFill>
              <a:cs typeface="PT Bold Heading" pitchFamily="2" charset="-7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heckerboard(across)">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674" name="WordArt 1036"/>
          <p:cNvSpPr>
            <a:spLocks noChangeArrowheads="1" noChangeShapeType="1" noTextEdit="1"/>
          </p:cNvSpPr>
          <p:nvPr/>
        </p:nvSpPr>
        <p:spPr bwMode="auto">
          <a:xfrm rot="155846">
            <a:off x="1185863" y="555625"/>
            <a:ext cx="4794250" cy="708025"/>
          </a:xfrm>
          <a:prstGeom prst="rect">
            <a:avLst/>
          </a:prstGeom>
        </p:spPr>
        <p:txBody>
          <a:bodyPr wrap="none" fromWordArt="1">
            <a:prstTxWarp prst="textWave2">
              <a:avLst>
                <a:gd name="adj1" fmla="val 11273"/>
                <a:gd name="adj2" fmla="val -1727"/>
              </a:avLst>
            </a:prstTxWarp>
          </a:bodyPr>
          <a:lstStyle/>
          <a:p>
            <a:pPr algn="ctr" rtl="0"/>
            <a:endParaRPr lang="ar-SA" sz="28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pic>
        <p:nvPicPr>
          <p:cNvPr id="149506" name="Picture 2"/>
          <p:cNvPicPr>
            <a:picLocks noChangeAspect="1" noChangeArrowheads="1"/>
          </p:cNvPicPr>
          <p:nvPr/>
        </p:nvPicPr>
        <p:blipFill>
          <a:blip r:embed="rId4"/>
          <a:srcRect/>
          <a:stretch>
            <a:fillRect/>
          </a:stretch>
        </p:blipFill>
        <p:spPr bwMode="auto">
          <a:xfrm>
            <a:off x="990600" y="857256"/>
            <a:ext cx="7010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559" name="Rectangle 10"/>
          <p:cNvSpPr>
            <a:spLocks noChangeArrowheads="1"/>
          </p:cNvSpPr>
          <p:nvPr/>
        </p:nvSpPr>
        <p:spPr bwMode="auto">
          <a:xfrm>
            <a:off x="533400" y="4648200"/>
            <a:ext cx="8001000" cy="1569660"/>
          </a:xfrm>
          <a:prstGeom prst="rect">
            <a:avLst/>
          </a:prstGeom>
          <a:noFill/>
          <a:ln w="9525">
            <a:noFill/>
            <a:miter lim="800000"/>
            <a:headEnd/>
            <a:tailEnd/>
          </a:ln>
        </p:spPr>
        <p:txBody>
          <a:bodyPr>
            <a:spAutoFit/>
          </a:bodyPr>
          <a:lstStyle/>
          <a:p>
            <a:pPr algn="ctr">
              <a:defRPr/>
            </a:pPr>
            <a:r>
              <a:rPr lang="ar-SA" sz="2000" b="1" dirty="0">
                <a:solidFill>
                  <a:srgbClr val="C00000"/>
                </a:solidFill>
              </a:rPr>
              <a:t> </a:t>
            </a:r>
            <a:r>
              <a:rPr lang="ar-SA" sz="3200" dirty="0">
                <a:solidFill>
                  <a:schemeClr val="tx2"/>
                </a:solidFill>
                <a:cs typeface="PT Bold Heading" pitchFamily="2" charset="-78"/>
              </a:rPr>
              <a:t>عندما يكون الجسم عن مسافة أقل من البعد البؤري فإن الصورة تكون خيالية مكبرة معتدلة وتتكون الصورة خلف المرآة</a:t>
            </a:r>
            <a:endParaRPr lang="en-US" sz="2800" dirty="0">
              <a:solidFill>
                <a:schemeClr val="tx2"/>
              </a:solidFill>
              <a:cs typeface="PT Bold Heading" pitchFamily="2" charset="-78"/>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diamond(in)">
                                      <p:cBhvr>
                                        <p:cTn id="7" dur="2000"/>
                                        <p:tgtEl>
                                          <p:spTgt spid="149506"/>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3559"/>
                                        </p:tgtEl>
                                        <p:attrNameLst>
                                          <p:attrName>style.visibility</p:attrName>
                                        </p:attrNameLst>
                                      </p:cBhvr>
                                      <p:to>
                                        <p:strVal val="visible"/>
                                      </p:to>
                                    </p:set>
                                    <p:animEffect transition="in" filter="checkerboard(across)">
                                      <p:cBhvr>
                                        <p:cTn id="11"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تفسير النشاط الاستهلالي للانعكاس عن المرايا- فيزياء 2 ث.wmv">
            <a:hlinkClick r:id="" action="ppaction://media"/>
          </p:cNvPr>
          <p:cNvPicPr>
            <a:picLocks noRot="1" noChangeAspect="1"/>
          </p:cNvPicPr>
          <p:nvPr>
            <a:videoFile r:link="rId1"/>
          </p:nvPr>
        </p:nvPicPr>
        <p:blipFill>
          <a:blip r:embed="rId4"/>
          <a:stretch>
            <a:fillRect/>
          </a:stretch>
        </p:blipFill>
        <p:spPr>
          <a:xfrm>
            <a:off x="500034" y="428604"/>
            <a:ext cx="8191547" cy="600079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1500166" y="214290"/>
            <a:ext cx="5214974" cy="523220"/>
          </a:xfrm>
          <a:prstGeom prst="rect">
            <a:avLst/>
          </a:prstGeom>
          <a:noFill/>
        </p:spPr>
        <p:txBody>
          <a:bodyPr wrap="square" rtlCol="1">
            <a:spAutoFit/>
          </a:bodyPr>
          <a:lstStyle/>
          <a:p>
            <a:r>
              <a:rPr lang="ar-SA" sz="2800" dirty="0" smtClean="0">
                <a:solidFill>
                  <a:schemeClr val="tx2"/>
                </a:solidFill>
                <a:cs typeface="PT Bold Heading" pitchFamily="2" charset="-78"/>
              </a:rPr>
              <a:t>عيوب الصور الحقيقية في المرايا المقعرة</a:t>
            </a:r>
            <a:endParaRPr lang="ar-SA" sz="2800" dirty="0">
              <a:solidFill>
                <a:schemeClr val="tx2"/>
              </a:solidFill>
              <a:cs typeface="PT Bold Heading" pitchFamily="2" charset="-78"/>
            </a:endParaRPr>
          </a:p>
        </p:txBody>
      </p:sp>
      <p:sp>
        <p:nvSpPr>
          <p:cNvPr id="3" name="Rectangle 9"/>
          <p:cNvSpPr>
            <a:spLocks noChangeArrowheads="1"/>
          </p:cNvSpPr>
          <p:nvPr/>
        </p:nvSpPr>
        <p:spPr bwMode="auto">
          <a:xfrm>
            <a:off x="1571604" y="1000108"/>
            <a:ext cx="5500673" cy="584775"/>
          </a:xfrm>
          <a:prstGeom prst="rect">
            <a:avLst/>
          </a:prstGeom>
          <a:noFill/>
          <a:ln w="9525">
            <a:noFill/>
            <a:miter lim="800000"/>
            <a:headEnd/>
            <a:tailEnd/>
          </a:ln>
        </p:spPr>
        <p:txBody>
          <a:bodyPr wrap="square">
            <a:spAutoFit/>
          </a:bodyPr>
          <a:lstStyle/>
          <a:p>
            <a:r>
              <a:rPr lang="en-US" sz="3200" dirty="0">
                <a:solidFill>
                  <a:srgbClr val="FF0066"/>
                </a:solidFill>
                <a:cs typeface="PT Bold Heading" pitchFamily="2" charset="-78"/>
              </a:rPr>
              <a:t> </a:t>
            </a:r>
            <a:r>
              <a:rPr lang="ar-SA" sz="3200" dirty="0">
                <a:solidFill>
                  <a:srgbClr val="FF0066"/>
                </a:solidFill>
                <a:cs typeface="PT Bold Heading" pitchFamily="2" charset="-78"/>
              </a:rPr>
              <a:t>الزوغان (التشوه) الكروي</a:t>
            </a:r>
            <a:endParaRPr lang="en-US" sz="3200" dirty="0">
              <a:solidFill>
                <a:srgbClr val="FF0066"/>
              </a:solidFill>
              <a:cs typeface="PT Bold Heading" pitchFamily="2" charset="-78"/>
            </a:endParaRPr>
          </a:p>
        </p:txBody>
      </p:sp>
      <p:sp>
        <p:nvSpPr>
          <p:cNvPr id="4" name="Rectangle 9"/>
          <p:cNvSpPr>
            <a:spLocks noChangeArrowheads="1"/>
          </p:cNvSpPr>
          <p:nvPr/>
        </p:nvSpPr>
        <p:spPr bwMode="auto">
          <a:xfrm>
            <a:off x="1142976" y="1785926"/>
            <a:ext cx="7215185" cy="1200329"/>
          </a:xfrm>
          <a:prstGeom prst="rect">
            <a:avLst/>
          </a:prstGeom>
          <a:noFill/>
          <a:ln w="9525">
            <a:noFill/>
            <a:miter lim="800000"/>
            <a:headEnd/>
            <a:tailEnd/>
          </a:ln>
        </p:spPr>
        <p:txBody>
          <a:bodyPr wrap="square">
            <a:spAutoFit/>
          </a:bodyPr>
          <a:lstStyle/>
          <a:p>
            <a:pPr algn="justLow"/>
            <a:r>
              <a:rPr lang="ar-SA" sz="2400" dirty="0">
                <a:cs typeface="PT Bold Heading" pitchFamily="2" charset="-78"/>
              </a:rPr>
              <a:t>هو أن الصورة المتكونة نتيجة (انعكاس الأشعة المتوازية) على المرآة الكروية ذات قطر كبير وانحناء صغير ستكون على هيئة قرص وليست </a:t>
            </a:r>
            <a:r>
              <a:rPr lang="ar-SA" sz="2400" dirty="0" smtClean="0">
                <a:cs typeface="PT Bold Heading" pitchFamily="2" charset="-78"/>
              </a:rPr>
              <a:t>نقطة . </a:t>
            </a:r>
            <a:endParaRPr lang="en-US" sz="2400" dirty="0">
              <a:cs typeface="PT Bold Heading" pitchFamily="2" charset="-78"/>
            </a:endParaRPr>
          </a:p>
        </p:txBody>
      </p:sp>
      <p:pic>
        <p:nvPicPr>
          <p:cNvPr id="5" name="Picture 2" descr="http://www.Lahyan.net/vb/uploaded/806/1333143331.jpg"/>
          <p:cNvPicPr>
            <a:picLocks noChangeAspect="1" noChangeArrowheads="1"/>
          </p:cNvPicPr>
          <p:nvPr/>
        </p:nvPicPr>
        <p:blipFill>
          <a:blip r:embed="rId3"/>
          <a:srcRect/>
          <a:stretch>
            <a:fillRect/>
          </a:stretch>
        </p:blipFill>
        <p:spPr bwMode="auto">
          <a:xfrm>
            <a:off x="857224" y="3200400"/>
            <a:ext cx="7786710" cy="3371872"/>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49" presetClass="entr" presetSubtype="0" decel="10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childTnLst>
                          </p:cTn>
                        </p:par>
                        <p:par>
                          <p:cTn id="16" fill="hold">
                            <p:stCondLst>
                              <p:cond delay="1250"/>
                            </p:stCondLst>
                            <p:childTnLst>
                              <p:par>
                                <p:cTn id="17" presetID="50" presetClass="entr" presetSubtype="0" decel="100000" fill="hold" grpId="0" nodeType="afterEffect">
                                  <p:stCondLst>
                                    <p:cond delay="0"/>
                                  </p:stCondLst>
                                  <p:iterate type="wd">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4650"/>
                            </p:stCondLst>
                            <p:childTnLst>
                              <p:par>
                                <p:cTn id="23" presetID="49" presetClass="entr" presetSubtype="0" decel="10000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928662" y="4000504"/>
            <a:ext cx="7572428" cy="2428892"/>
          </a:xfrm>
          <a:prstGeom prst="rect">
            <a:avLst/>
          </a:prstGeom>
          <a:noFill/>
          <a:ln w="9525" cap="flat" cmpd="sng">
            <a:noFill/>
            <a:prstDash val="solid"/>
            <a:miter lim="800000"/>
            <a:headEnd/>
            <a:tailEnd/>
          </a:ln>
          <a:effectLst>
            <a:prstShdw prst="shdw17" dist="17961" dir="2700000">
              <a:schemeClr val="accent1">
                <a:gamma/>
                <a:shade val="60000"/>
                <a:invGamma/>
                <a:alpha val="50000"/>
              </a:schemeClr>
            </a:prstShdw>
          </a:effectLst>
        </p:spPr>
      </p:pic>
      <p:sp>
        <p:nvSpPr>
          <p:cNvPr id="3" name="مستطيل 2"/>
          <p:cNvSpPr/>
          <p:nvPr/>
        </p:nvSpPr>
        <p:spPr>
          <a:xfrm>
            <a:off x="2285984" y="142852"/>
            <a:ext cx="5264583" cy="523220"/>
          </a:xfrm>
          <a:prstGeom prst="rect">
            <a:avLst/>
          </a:prstGeom>
        </p:spPr>
        <p:txBody>
          <a:bodyPr wrap="none">
            <a:spAutoFit/>
          </a:bodyPr>
          <a:lstStyle/>
          <a:p>
            <a:r>
              <a:rPr lang="ar-SA" sz="2800" dirty="0" smtClean="0">
                <a:solidFill>
                  <a:srgbClr val="FF0066"/>
                </a:solidFill>
                <a:cs typeface="PT Bold Heading" pitchFamily="2" charset="-78"/>
              </a:rPr>
              <a:t>الطريقة الرياضية لتحديد موقع الصورة</a:t>
            </a:r>
            <a:endParaRPr lang="ar-SA" sz="2800" dirty="0">
              <a:solidFill>
                <a:srgbClr val="FF0066"/>
              </a:solidFill>
              <a:cs typeface="PT Bold Heading" pitchFamily="2" charset="-78"/>
            </a:endParaRPr>
          </a:p>
        </p:txBody>
      </p:sp>
      <p:pic>
        <p:nvPicPr>
          <p:cNvPr id="4" name="Picture 2" descr="http://www.Lahyan.net/vb/uploaded/806/1333143405.jpg"/>
          <p:cNvPicPr>
            <a:picLocks noChangeAspect="1" noChangeArrowheads="1"/>
          </p:cNvPicPr>
          <p:nvPr/>
        </p:nvPicPr>
        <p:blipFill>
          <a:blip r:embed="rId4"/>
          <a:srcRect/>
          <a:stretch>
            <a:fillRect/>
          </a:stretch>
        </p:blipFill>
        <p:spPr bwMode="auto">
          <a:xfrm>
            <a:off x="2786050" y="857232"/>
            <a:ext cx="1956329" cy="928694"/>
          </a:xfrm>
          <a:prstGeom prst="rect">
            <a:avLst/>
          </a:prstGeom>
          <a:noFill/>
          <a:ln w="9525">
            <a:noFill/>
            <a:miter lim="800000"/>
            <a:headEnd/>
            <a:tailEnd/>
          </a:ln>
        </p:spPr>
      </p:pic>
      <p:sp>
        <p:nvSpPr>
          <p:cNvPr id="5" name="Rectangle 9"/>
          <p:cNvSpPr>
            <a:spLocks noChangeArrowheads="1"/>
          </p:cNvSpPr>
          <p:nvPr/>
        </p:nvSpPr>
        <p:spPr bwMode="auto">
          <a:xfrm>
            <a:off x="5000628" y="1142984"/>
            <a:ext cx="3143219" cy="461665"/>
          </a:xfrm>
          <a:prstGeom prst="rect">
            <a:avLst/>
          </a:prstGeom>
          <a:noFill/>
          <a:ln w="9525">
            <a:noFill/>
            <a:miter lim="800000"/>
            <a:headEnd/>
            <a:tailEnd/>
          </a:ln>
        </p:spPr>
        <p:txBody>
          <a:bodyPr wrap="square">
            <a:spAutoFit/>
          </a:bodyPr>
          <a:lstStyle/>
          <a:p>
            <a:r>
              <a:rPr lang="ar-SA" sz="2400" dirty="0">
                <a:solidFill>
                  <a:schemeClr val="tx2">
                    <a:lumMod val="60000"/>
                    <a:lumOff val="40000"/>
                  </a:schemeClr>
                </a:solidFill>
                <a:cs typeface="PT Bold Heading" pitchFamily="2" charset="-78"/>
              </a:rPr>
              <a:t>يعطى بالعلاقة الرياضية</a:t>
            </a:r>
            <a:r>
              <a:rPr lang="ar-SA" sz="2400" dirty="0" smtClean="0">
                <a:solidFill>
                  <a:schemeClr val="tx2">
                    <a:lumMod val="60000"/>
                    <a:lumOff val="40000"/>
                  </a:schemeClr>
                </a:solidFill>
                <a:cs typeface="PT Bold Heading" pitchFamily="2" charset="-78"/>
              </a:rPr>
              <a:t>:</a:t>
            </a:r>
            <a:endParaRPr lang="en-US" sz="2400" dirty="0">
              <a:solidFill>
                <a:schemeClr val="tx2">
                  <a:lumMod val="60000"/>
                  <a:lumOff val="40000"/>
                </a:schemeClr>
              </a:solidFill>
              <a:cs typeface="PT Bold Heading" pitchFamily="2" charset="-78"/>
            </a:endParaRPr>
          </a:p>
        </p:txBody>
      </p:sp>
      <p:graphicFrame>
        <p:nvGraphicFramePr>
          <p:cNvPr id="6" name="Table 2"/>
          <p:cNvGraphicFramePr>
            <a:graphicFrameLocks noGrp="1"/>
          </p:cNvGraphicFramePr>
          <p:nvPr/>
        </p:nvGraphicFramePr>
        <p:xfrm>
          <a:off x="1214414" y="2214554"/>
          <a:ext cx="7258027" cy="1543080"/>
        </p:xfrm>
        <a:graphic>
          <a:graphicData uri="http://schemas.openxmlformats.org/drawingml/2006/table">
            <a:tbl>
              <a:tblPr rtl="1"/>
              <a:tblGrid>
                <a:gridCol w="1900250"/>
                <a:gridCol w="2871767"/>
                <a:gridCol w="2486010"/>
              </a:tblGrid>
              <a:tr h="317178">
                <a:tc>
                  <a:txBody>
                    <a:bodyPr/>
                    <a:lstStyle/>
                    <a:p>
                      <a:pPr algn="r" rtl="1">
                        <a:spcAft>
                          <a:spcPts val="0"/>
                        </a:spcAft>
                      </a:pPr>
                      <a:endParaRPr lang="ar-SA" sz="1800" dirty="0">
                        <a:solidFill>
                          <a:srgbClr val="C00000"/>
                        </a:solidFill>
                        <a:latin typeface="Times New Roman"/>
                        <a:ea typeface="Times New Roman"/>
                        <a:cs typeface="PT Bold Heading"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1">
                        <a:spcAft>
                          <a:spcPts val="0"/>
                        </a:spcAft>
                      </a:pPr>
                      <a:r>
                        <a:rPr lang="ar-SA" sz="1800" dirty="0">
                          <a:solidFill>
                            <a:srgbClr val="C00000"/>
                          </a:solidFill>
                          <a:latin typeface="Times New Roman"/>
                          <a:ea typeface="Times New Roman"/>
                          <a:cs typeface="PT Bold Heading" pitchFamily="2" charset="-78"/>
                        </a:rPr>
                        <a:t>الإشارة الموجبة  ( + )</a:t>
                      </a:r>
                      <a:endParaRPr lang="en-US" sz="1800" dirty="0">
                        <a:solidFill>
                          <a:srgbClr val="C00000"/>
                        </a:solidFill>
                        <a:latin typeface="Times New Roman"/>
                        <a:ea typeface="Times New Roman"/>
                        <a:cs typeface="PT Bold Heading"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1">
                        <a:spcAft>
                          <a:spcPts val="0"/>
                        </a:spcAft>
                      </a:pPr>
                      <a:r>
                        <a:rPr lang="ar-SA" sz="1800" dirty="0">
                          <a:solidFill>
                            <a:srgbClr val="C00000"/>
                          </a:solidFill>
                          <a:latin typeface="Times New Roman"/>
                          <a:ea typeface="Times New Roman"/>
                          <a:cs typeface="PT Bold Heading" pitchFamily="2" charset="-78"/>
                        </a:rPr>
                        <a:t>الإشارة السالبة ( ــ)</a:t>
                      </a:r>
                      <a:endParaRPr lang="en-US" sz="1800" dirty="0">
                        <a:solidFill>
                          <a:srgbClr val="C00000"/>
                        </a:solidFill>
                        <a:latin typeface="Times New Roman"/>
                        <a:ea typeface="Times New Roman"/>
                        <a:cs typeface="PT Bold Heading"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97202">
                <a:tc>
                  <a:txBody>
                    <a:bodyPr/>
                    <a:lstStyle/>
                    <a:p>
                      <a:pPr algn="r" rtl="1">
                        <a:spcAft>
                          <a:spcPts val="0"/>
                        </a:spcAft>
                      </a:pPr>
                      <a:r>
                        <a:rPr lang="ar-SA" sz="1800" dirty="0" err="1">
                          <a:solidFill>
                            <a:schemeClr val="accent1">
                              <a:lumMod val="50000"/>
                            </a:schemeClr>
                          </a:solidFill>
                          <a:latin typeface="Times New Roman"/>
                          <a:ea typeface="Times New Roman"/>
                          <a:cs typeface="PT Bold Heading" pitchFamily="2" charset="-78"/>
                        </a:rPr>
                        <a:t>(</a:t>
                      </a:r>
                      <a:r>
                        <a:rPr lang="en-US" sz="1800" dirty="0">
                          <a:solidFill>
                            <a:schemeClr val="accent1">
                              <a:lumMod val="50000"/>
                            </a:schemeClr>
                          </a:solidFill>
                          <a:latin typeface="Times New Roman"/>
                          <a:ea typeface="Times New Roman"/>
                          <a:cs typeface="PT Bold Heading" pitchFamily="2" charset="-78"/>
                        </a:rPr>
                        <a:t>F </a:t>
                      </a:r>
                      <a:r>
                        <a:rPr lang="ar-SA" sz="1800" dirty="0">
                          <a:solidFill>
                            <a:schemeClr val="accent1">
                              <a:lumMod val="50000"/>
                            </a:schemeClr>
                          </a:solidFill>
                          <a:latin typeface="Times New Roman"/>
                          <a:ea typeface="Times New Roman"/>
                          <a:cs typeface="PT Bold Heading" pitchFamily="2" charset="-78"/>
                        </a:rPr>
                        <a:t> ) البعد البؤري</a:t>
                      </a:r>
                      <a:endParaRPr lang="en-US" sz="1800" dirty="0">
                        <a:solidFill>
                          <a:schemeClr val="accent1">
                            <a:lumMod val="50000"/>
                          </a:schemeClr>
                        </a:solidFill>
                        <a:latin typeface="Times New Roman"/>
                        <a:ea typeface="Times New Roman"/>
                        <a:cs typeface="PT Bold Heading"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spcAft>
                          <a:spcPts val="0"/>
                        </a:spcAft>
                      </a:pPr>
                      <a:r>
                        <a:rPr lang="ar-SA" sz="1800" dirty="0">
                          <a:latin typeface="Times New Roman"/>
                          <a:ea typeface="Times New Roman"/>
                          <a:cs typeface="PT Bold Heading" pitchFamily="2" charset="-78"/>
                        </a:rPr>
                        <a:t>عندما تكون المرآة مقعرة (</a:t>
                      </a:r>
                      <a:r>
                        <a:rPr lang="ar-SA" sz="1800" dirty="0" err="1">
                          <a:latin typeface="Times New Roman"/>
                          <a:ea typeface="Times New Roman"/>
                          <a:cs typeface="PT Bold Heading" pitchFamily="2" charset="-78"/>
                        </a:rPr>
                        <a:t>لامة</a:t>
                      </a:r>
                      <a:r>
                        <a:rPr lang="ar-SA" sz="1800" dirty="0">
                          <a:latin typeface="Times New Roman"/>
                          <a:ea typeface="Times New Roman"/>
                          <a:cs typeface="PT Bold Heading" pitchFamily="2" charset="-78"/>
                        </a:rPr>
                        <a:t>)</a:t>
                      </a:r>
                      <a:endParaRPr lang="en-US" sz="1800" dirty="0">
                        <a:latin typeface="Times New Roman"/>
                        <a:ea typeface="Times New Roman"/>
                        <a:cs typeface="PT Bold Heading"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800" dirty="0" smtClean="0">
                          <a:latin typeface="Times New Roman"/>
                          <a:ea typeface="Times New Roman"/>
                          <a:cs typeface="PT Bold Heading" pitchFamily="2" charset="-78"/>
                        </a:rPr>
                        <a:t> </a:t>
                      </a:r>
                      <a:endParaRPr lang="en-US" sz="1800" dirty="0">
                        <a:latin typeface="Times New Roman"/>
                        <a:ea typeface="Times New Roman"/>
                        <a:cs typeface="PT Bold Heading"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634">
                <a:tc>
                  <a:txBody>
                    <a:bodyPr/>
                    <a:lstStyle/>
                    <a:p>
                      <a:pPr algn="r" rtl="1">
                        <a:spcAft>
                          <a:spcPts val="0"/>
                        </a:spcAft>
                      </a:pPr>
                      <a:r>
                        <a:rPr lang="ar-SA" sz="1800" dirty="0" err="1" smtClean="0">
                          <a:solidFill>
                            <a:schemeClr val="accent1">
                              <a:lumMod val="50000"/>
                            </a:schemeClr>
                          </a:solidFill>
                          <a:latin typeface="Times New Roman"/>
                          <a:ea typeface="Times New Roman"/>
                          <a:cs typeface="PT Bold Heading" pitchFamily="2" charset="-78"/>
                        </a:rPr>
                        <a:t>(</a:t>
                      </a:r>
                      <a:r>
                        <a:rPr lang="en-US" sz="1800" dirty="0" smtClean="0">
                          <a:solidFill>
                            <a:schemeClr val="accent1">
                              <a:lumMod val="50000"/>
                            </a:schemeClr>
                          </a:solidFill>
                          <a:latin typeface="Times New Roman"/>
                          <a:ea typeface="Times New Roman"/>
                          <a:cs typeface="PT Bold Heading" pitchFamily="2" charset="-78"/>
                        </a:rPr>
                        <a:t>d` </a:t>
                      </a:r>
                      <a:r>
                        <a:rPr lang="ar-SA" sz="1800" dirty="0" smtClean="0">
                          <a:solidFill>
                            <a:schemeClr val="accent1">
                              <a:lumMod val="50000"/>
                            </a:schemeClr>
                          </a:solidFill>
                          <a:latin typeface="Times New Roman"/>
                          <a:ea typeface="Times New Roman"/>
                          <a:cs typeface="PT Bold Heading" pitchFamily="2" charset="-78"/>
                        </a:rPr>
                        <a:t> </a:t>
                      </a:r>
                      <a:r>
                        <a:rPr lang="ar-SA" sz="1800" dirty="0">
                          <a:solidFill>
                            <a:schemeClr val="accent1">
                              <a:lumMod val="50000"/>
                            </a:schemeClr>
                          </a:solidFill>
                          <a:latin typeface="Times New Roman"/>
                          <a:ea typeface="Times New Roman"/>
                          <a:cs typeface="PT Bold Heading" pitchFamily="2" charset="-78"/>
                        </a:rPr>
                        <a:t>) بعد الصورة</a:t>
                      </a:r>
                      <a:endParaRPr lang="en-US" sz="1800" dirty="0">
                        <a:solidFill>
                          <a:schemeClr val="accent1">
                            <a:lumMod val="50000"/>
                          </a:schemeClr>
                        </a:solidFill>
                        <a:latin typeface="Times New Roman"/>
                        <a:ea typeface="Times New Roman"/>
                        <a:cs typeface="PT Bold Heading"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spcAft>
                          <a:spcPts val="0"/>
                        </a:spcAft>
                      </a:pPr>
                      <a:r>
                        <a:rPr lang="ar-SA" sz="1800" dirty="0">
                          <a:latin typeface="Times New Roman"/>
                          <a:ea typeface="Times New Roman"/>
                          <a:cs typeface="PT Bold Heading" pitchFamily="2" charset="-78"/>
                        </a:rPr>
                        <a:t>عندما تكون الصورة حقيقية</a:t>
                      </a:r>
                      <a:endParaRPr lang="en-US" sz="1800" dirty="0">
                        <a:latin typeface="Times New Roman"/>
                        <a:ea typeface="Times New Roman"/>
                        <a:cs typeface="PT Bold Heading"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ar-SA" sz="1800" dirty="0">
                          <a:latin typeface="Times New Roman"/>
                          <a:ea typeface="Times New Roman"/>
                          <a:cs typeface="PT Bold Heading" pitchFamily="2" charset="-78"/>
                        </a:rPr>
                        <a:t>عندما تكون الصورة خيالية</a:t>
                      </a:r>
                      <a:endParaRPr lang="en-US" sz="1800" dirty="0">
                        <a:latin typeface="Times New Roman"/>
                        <a:ea typeface="Times New Roman"/>
                        <a:cs typeface="PT Bold Heading"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066">
                <a:tc>
                  <a:txBody>
                    <a:bodyPr/>
                    <a:lstStyle/>
                    <a:p>
                      <a:pPr algn="r" rtl="1">
                        <a:spcAft>
                          <a:spcPts val="0"/>
                        </a:spcAft>
                      </a:pPr>
                      <a:r>
                        <a:rPr lang="ar-SA" sz="1800" dirty="0" err="1" smtClean="0">
                          <a:solidFill>
                            <a:schemeClr val="accent1">
                              <a:lumMod val="50000"/>
                            </a:schemeClr>
                          </a:solidFill>
                          <a:latin typeface="Times New Roman"/>
                          <a:ea typeface="Times New Roman"/>
                          <a:cs typeface="PT Bold Heading" pitchFamily="2" charset="-78"/>
                        </a:rPr>
                        <a:t>(</a:t>
                      </a:r>
                      <a:r>
                        <a:rPr lang="en-US" sz="1800" dirty="0" smtClean="0">
                          <a:solidFill>
                            <a:schemeClr val="accent1">
                              <a:lumMod val="50000"/>
                            </a:schemeClr>
                          </a:solidFill>
                          <a:latin typeface="Times New Roman"/>
                          <a:ea typeface="Times New Roman"/>
                          <a:cs typeface="PT Bold Heading" pitchFamily="2" charset="-78"/>
                        </a:rPr>
                        <a:t>d </a:t>
                      </a:r>
                      <a:r>
                        <a:rPr lang="ar-SA" sz="1800" dirty="0" smtClean="0">
                          <a:solidFill>
                            <a:schemeClr val="accent1">
                              <a:lumMod val="50000"/>
                            </a:schemeClr>
                          </a:solidFill>
                          <a:latin typeface="Times New Roman"/>
                          <a:ea typeface="Times New Roman"/>
                          <a:cs typeface="PT Bold Heading" pitchFamily="2" charset="-78"/>
                        </a:rPr>
                        <a:t> </a:t>
                      </a:r>
                      <a:r>
                        <a:rPr lang="ar-SA" sz="1800" dirty="0">
                          <a:solidFill>
                            <a:schemeClr val="accent1">
                              <a:lumMod val="50000"/>
                            </a:schemeClr>
                          </a:solidFill>
                          <a:latin typeface="Times New Roman"/>
                          <a:ea typeface="Times New Roman"/>
                          <a:cs typeface="PT Bold Heading" pitchFamily="2" charset="-78"/>
                        </a:rPr>
                        <a:t>) بعد الجسم</a:t>
                      </a:r>
                      <a:endParaRPr lang="en-US" sz="1800" dirty="0">
                        <a:solidFill>
                          <a:schemeClr val="accent1">
                            <a:lumMod val="50000"/>
                          </a:schemeClr>
                        </a:solidFill>
                        <a:latin typeface="Times New Roman"/>
                        <a:ea typeface="Times New Roman"/>
                        <a:cs typeface="PT Bold Heading"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spcAft>
                          <a:spcPts val="0"/>
                        </a:spcAft>
                      </a:pPr>
                      <a:r>
                        <a:rPr lang="ar-SA" sz="1800">
                          <a:latin typeface="Times New Roman"/>
                          <a:ea typeface="Times New Roman"/>
                          <a:cs typeface="PT Bold Heading" pitchFamily="2" charset="-78"/>
                        </a:rPr>
                        <a:t>عندما يكون الجسم حقيقي</a:t>
                      </a:r>
                      <a:endParaRPr lang="en-US" sz="1800">
                        <a:latin typeface="Times New Roman"/>
                        <a:ea typeface="Times New Roman"/>
                        <a:cs typeface="PT Bold Heading"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ar-SA" sz="1800" dirty="0">
                          <a:latin typeface="Times New Roman"/>
                          <a:ea typeface="Times New Roman"/>
                          <a:cs typeface="PT Bold Heading" pitchFamily="2" charset="-78"/>
                        </a:rPr>
                        <a:t>عندما يكون الجسم خيالي</a:t>
                      </a:r>
                      <a:endParaRPr lang="en-US" sz="1800" dirty="0">
                        <a:latin typeface="Times New Roman"/>
                        <a:ea typeface="Times New Roman"/>
                        <a:cs typeface="PT Bold Heading"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2300"/>
                            </p:stCondLst>
                            <p:childTnLst>
                              <p:par>
                                <p:cTn id="17" presetID="49" presetClass="entr" presetSubtype="0" decel="10000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childTnLst>
                          </p:cTn>
                        </p:par>
                        <p:par>
                          <p:cTn id="23" fill="hold">
                            <p:stCondLst>
                              <p:cond delay="2800"/>
                            </p:stCondLst>
                            <p:childTnLst>
                              <p:par>
                                <p:cTn id="24" presetID="34"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from="(-#ppt_w/2)" to="(#ppt_x)" calcmode="lin" valueType="num">
                                      <p:cBhvr>
                                        <p:cTn id="26" dur="600" fill="hold">
                                          <p:stCondLst>
                                            <p:cond delay="0"/>
                                          </p:stCondLst>
                                        </p:cTn>
                                        <p:tgtEl>
                                          <p:spTgt spid="6"/>
                                        </p:tgtEl>
                                        <p:attrNameLst>
                                          <p:attrName>ppt_x</p:attrName>
                                        </p:attrNameLst>
                                      </p:cBhvr>
                                    </p:anim>
                                    <p:anim from="0" to="-1.0" calcmode="lin" valueType="num">
                                      <p:cBhvr>
                                        <p:cTn id="27" dur="200" decel="50000" autoRev="1" fill="hold">
                                          <p:stCondLst>
                                            <p:cond delay="600"/>
                                          </p:stCondLst>
                                        </p:cTn>
                                        <p:tgtEl>
                                          <p:spTgt spid="6"/>
                                        </p:tgtEl>
                                        <p:attrNameLst>
                                          <p:attrName>xshear</p:attrName>
                                        </p:attrNameLst>
                                      </p:cBhvr>
                                    </p:anim>
                                    <p:animScale>
                                      <p:cBhvr>
                                        <p:cTn id="28" dur="200" decel="100000" autoRev="1" fill="hold">
                                          <p:stCondLst>
                                            <p:cond delay="600"/>
                                          </p:stCondLst>
                                        </p:cTn>
                                        <p:tgtEl>
                                          <p:spTgt spid="6"/>
                                        </p:tgtEl>
                                      </p:cBhvr>
                                      <p:from x="100000" y="100000"/>
                                      <p:to x="80000" y="100000"/>
                                    </p:animScale>
                                    <p:anim by="(#ppt_h/3+#ppt_w*0.1)" calcmode="lin" valueType="num">
                                      <p:cBhvr additive="sum">
                                        <p:cTn id="29" dur="200" decel="100000" autoRev="1" fill="hold">
                                          <p:stCondLst>
                                            <p:cond delay="600"/>
                                          </p:stCondLst>
                                        </p:cTn>
                                        <p:tgtEl>
                                          <p:spTgt spid="6"/>
                                        </p:tgtEl>
                                        <p:attrNameLst>
                                          <p:attrName>ppt_x</p:attrName>
                                        </p:attrNameLst>
                                      </p:cBhvr>
                                    </p:anim>
                                  </p:childTnLst>
                                </p:cTn>
                              </p:par>
                            </p:childTnLst>
                          </p:cTn>
                        </p:par>
                        <p:par>
                          <p:cTn id="30" fill="hold">
                            <p:stCondLst>
                              <p:cond delay="3800"/>
                            </p:stCondLst>
                            <p:childTnLst>
                              <p:par>
                                <p:cTn id="31" presetID="58" presetClass="entr" presetSubtype="0" accel="10000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strVal val="#ppt_w*2.5"/>
                                          </p:val>
                                        </p:tav>
                                        <p:tav tm="100000">
                                          <p:val>
                                            <p:strVal val="#ppt_w"/>
                                          </p:val>
                                        </p:tav>
                                      </p:tavLst>
                                    </p:anim>
                                    <p:anim calcmode="lin" valueType="num">
                                      <p:cBhvr>
                                        <p:cTn id="34" dur="500" fill="hold"/>
                                        <p:tgtEl>
                                          <p:spTgt spid="2"/>
                                        </p:tgtEl>
                                        <p:attrNameLst>
                                          <p:attrName>ppt_h</p:attrName>
                                        </p:attrNameLst>
                                      </p:cBhvr>
                                      <p:tavLst>
                                        <p:tav tm="0">
                                          <p:val>
                                            <p:strVal val="#ppt_h*0.01"/>
                                          </p:val>
                                        </p:tav>
                                        <p:tav tm="100000">
                                          <p:val>
                                            <p:strVal val="#ppt_h"/>
                                          </p:val>
                                        </p:tav>
                                      </p:tavLst>
                                    </p:anim>
                                    <p:anim calcmode="lin" valueType="num">
                                      <p:cBhvr>
                                        <p:cTn id="35" dur="500" fill="hold"/>
                                        <p:tgtEl>
                                          <p:spTgt spid="2"/>
                                        </p:tgtEl>
                                        <p:attrNameLst>
                                          <p:attrName>ppt_x</p:attrName>
                                        </p:attrNameLst>
                                      </p:cBhvr>
                                      <p:tavLst>
                                        <p:tav tm="0">
                                          <p:val>
                                            <p:strVal val="#ppt_x"/>
                                          </p:val>
                                        </p:tav>
                                        <p:tav tm="100000">
                                          <p:val>
                                            <p:strVal val="#ppt_x"/>
                                          </p:val>
                                        </p:tav>
                                      </p:tavLst>
                                    </p:anim>
                                    <p:anim calcmode="lin" valueType="num">
                                      <p:cBhvr>
                                        <p:cTn id="36" dur="500" fill="hold"/>
                                        <p:tgtEl>
                                          <p:spTgt spid="2"/>
                                        </p:tgtEl>
                                        <p:attrNameLst>
                                          <p:attrName>ppt_y</p:attrName>
                                        </p:attrNameLst>
                                      </p:cBhvr>
                                      <p:tavLst>
                                        <p:tav tm="0">
                                          <p:val>
                                            <p:strVal val="#ppt_h+1"/>
                                          </p:val>
                                        </p:tav>
                                        <p:tav tm="100000">
                                          <p:val>
                                            <p:strVal val="#ppt_y"/>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818" name="Rectangle 9"/>
          <p:cNvSpPr>
            <a:spLocks noChangeArrowheads="1"/>
          </p:cNvSpPr>
          <p:nvPr/>
        </p:nvSpPr>
        <p:spPr bwMode="auto">
          <a:xfrm>
            <a:off x="1928794" y="1322002"/>
            <a:ext cx="6072177" cy="446276"/>
          </a:xfrm>
          <a:prstGeom prst="rect">
            <a:avLst/>
          </a:prstGeom>
          <a:noFill/>
          <a:ln w="9525">
            <a:noFill/>
            <a:miter lim="800000"/>
            <a:headEnd/>
            <a:tailEnd/>
          </a:ln>
        </p:spPr>
        <p:txBody>
          <a:bodyPr wrap="square">
            <a:spAutoFit/>
          </a:bodyPr>
          <a:lstStyle/>
          <a:p>
            <a:pPr algn="justLow"/>
            <a:r>
              <a:rPr lang="ar-SA" sz="2300" dirty="0">
                <a:cs typeface="PT Bold Heading" pitchFamily="2" charset="-78"/>
              </a:rPr>
              <a:t>يقصد كم مرة تكون الصورة أكبر أو أصغر من الجسم </a:t>
            </a:r>
            <a:endParaRPr lang="en-US" sz="2300" dirty="0">
              <a:cs typeface="PT Bold Heading" pitchFamily="2" charset="-78"/>
            </a:endParaRPr>
          </a:p>
        </p:txBody>
      </p:sp>
      <p:sp>
        <p:nvSpPr>
          <p:cNvPr id="34819" name="Rectangle 9"/>
          <p:cNvSpPr>
            <a:spLocks noChangeArrowheads="1"/>
          </p:cNvSpPr>
          <p:nvPr/>
        </p:nvSpPr>
        <p:spPr bwMode="auto">
          <a:xfrm>
            <a:off x="2643174" y="285728"/>
            <a:ext cx="4872057" cy="707886"/>
          </a:xfrm>
          <a:prstGeom prst="rect">
            <a:avLst/>
          </a:prstGeom>
          <a:noFill/>
          <a:ln w="9525">
            <a:noFill/>
            <a:miter lim="800000"/>
            <a:headEnd/>
            <a:tailEnd/>
          </a:ln>
        </p:spPr>
        <p:txBody>
          <a:bodyPr wrap="square">
            <a:spAutoFit/>
          </a:bodyPr>
          <a:lstStyle/>
          <a:p>
            <a:pPr algn="ctr"/>
            <a:r>
              <a:rPr lang="ar-SA" sz="4000" dirty="0">
                <a:solidFill>
                  <a:srgbClr val="FF0066"/>
                </a:solidFill>
                <a:cs typeface="PT Bold Heading" pitchFamily="2" charset="-78"/>
              </a:rPr>
              <a:t>قانون </a:t>
            </a:r>
            <a:r>
              <a:rPr lang="ar-SA" sz="4000" dirty="0" smtClean="0">
                <a:solidFill>
                  <a:srgbClr val="FF0066"/>
                </a:solidFill>
                <a:cs typeface="PT Bold Heading" pitchFamily="2" charset="-78"/>
              </a:rPr>
              <a:t>التكبيــر</a:t>
            </a:r>
            <a:endParaRPr lang="en-US" sz="4000" dirty="0">
              <a:solidFill>
                <a:srgbClr val="FF0066"/>
              </a:solidFill>
              <a:cs typeface="PT Bold Heading" pitchFamily="2" charset="-78"/>
            </a:endParaRPr>
          </a:p>
        </p:txBody>
      </p:sp>
      <p:sp>
        <p:nvSpPr>
          <p:cNvPr id="6" name="Rectangle 9"/>
          <p:cNvSpPr>
            <a:spLocks noChangeArrowheads="1"/>
          </p:cNvSpPr>
          <p:nvPr/>
        </p:nvSpPr>
        <p:spPr bwMode="auto">
          <a:xfrm>
            <a:off x="1000100" y="2143116"/>
            <a:ext cx="7643813" cy="446276"/>
          </a:xfrm>
          <a:prstGeom prst="rect">
            <a:avLst/>
          </a:prstGeom>
          <a:noFill/>
          <a:ln w="9525">
            <a:noFill/>
            <a:miter lim="800000"/>
            <a:headEnd/>
            <a:tailEnd/>
          </a:ln>
        </p:spPr>
        <p:txBody>
          <a:bodyPr>
            <a:spAutoFit/>
          </a:bodyPr>
          <a:lstStyle/>
          <a:p>
            <a:pPr algn="justLow">
              <a:defRPr/>
            </a:pPr>
            <a:r>
              <a:rPr lang="ar-SA" sz="2300" dirty="0">
                <a:solidFill>
                  <a:srgbClr val="9900CC"/>
                </a:solidFill>
                <a:cs typeface="PT Bold Heading" pitchFamily="2" charset="-78"/>
              </a:rPr>
              <a:t>يعطى بالعلاقة الرياضية</a:t>
            </a:r>
            <a:r>
              <a:rPr lang="ar-SA" sz="2300" dirty="0" smtClean="0">
                <a:solidFill>
                  <a:srgbClr val="9900CC"/>
                </a:solidFill>
                <a:cs typeface="PT Bold Heading" pitchFamily="2" charset="-78"/>
              </a:rPr>
              <a:t>:</a:t>
            </a:r>
          </a:p>
        </p:txBody>
      </p:sp>
      <p:sp>
        <p:nvSpPr>
          <p:cNvPr id="34821" name="Rectangle 9"/>
          <p:cNvSpPr>
            <a:spLocks noChangeArrowheads="1"/>
          </p:cNvSpPr>
          <p:nvPr/>
        </p:nvSpPr>
        <p:spPr bwMode="auto">
          <a:xfrm>
            <a:off x="990600" y="4763912"/>
            <a:ext cx="7643813" cy="446276"/>
          </a:xfrm>
          <a:prstGeom prst="rect">
            <a:avLst/>
          </a:prstGeom>
          <a:noFill/>
          <a:ln w="9525">
            <a:noFill/>
            <a:miter lim="800000"/>
            <a:headEnd/>
            <a:tailEnd/>
          </a:ln>
        </p:spPr>
        <p:txBody>
          <a:bodyPr>
            <a:spAutoFit/>
          </a:bodyPr>
          <a:lstStyle/>
          <a:p>
            <a:pPr algn="justLow"/>
            <a:r>
              <a:rPr lang="ar-SA" sz="2300" u="sng" dirty="0">
                <a:solidFill>
                  <a:srgbClr val="CC3300"/>
                </a:solidFill>
                <a:cs typeface="PT Bold Heading" pitchFamily="2" charset="-78"/>
              </a:rPr>
              <a:t>ملاحظة </a:t>
            </a:r>
            <a:r>
              <a:rPr lang="ar-SA" sz="2300" dirty="0">
                <a:cs typeface="PT Bold Heading" pitchFamily="2" charset="-78"/>
              </a:rPr>
              <a:t>:</a:t>
            </a:r>
            <a:endParaRPr lang="en-US" sz="2300" dirty="0">
              <a:cs typeface="PT Bold Heading" pitchFamily="2" charset="-78"/>
            </a:endParaRPr>
          </a:p>
        </p:txBody>
      </p:sp>
      <p:sp>
        <p:nvSpPr>
          <p:cNvPr id="34822" name="Rectangle 9"/>
          <p:cNvSpPr>
            <a:spLocks noChangeArrowheads="1"/>
          </p:cNvSpPr>
          <p:nvPr/>
        </p:nvSpPr>
        <p:spPr bwMode="auto">
          <a:xfrm>
            <a:off x="928662" y="5268740"/>
            <a:ext cx="7643813" cy="446276"/>
          </a:xfrm>
          <a:prstGeom prst="rect">
            <a:avLst/>
          </a:prstGeom>
          <a:noFill/>
          <a:ln w="9525">
            <a:noFill/>
            <a:miter lim="800000"/>
            <a:headEnd/>
            <a:tailEnd/>
          </a:ln>
        </p:spPr>
        <p:txBody>
          <a:bodyPr>
            <a:spAutoFit/>
          </a:bodyPr>
          <a:lstStyle/>
          <a:p>
            <a:pPr algn="justLow"/>
            <a:r>
              <a:rPr lang="ar-SA" sz="2300" dirty="0">
                <a:cs typeface="PT Bold Heading" pitchFamily="2" charset="-78"/>
              </a:rPr>
              <a:t>إذا كانت </a:t>
            </a:r>
            <a:r>
              <a:rPr lang="en-US" sz="2300" dirty="0">
                <a:cs typeface="PT Bold Heading" pitchFamily="2" charset="-78"/>
              </a:rPr>
              <a:t>m &gt; 1 </a:t>
            </a:r>
            <a:r>
              <a:rPr lang="ar-SA" sz="2300" dirty="0">
                <a:cs typeface="PT Bold Heading" pitchFamily="2" charset="-78"/>
              </a:rPr>
              <a:t> تكون الصورة مكبرة والعكس تكون مصغرة </a:t>
            </a:r>
            <a:r>
              <a:rPr lang="ar-SA" sz="2300" dirty="0" smtClean="0">
                <a:cs typeface="PT Bold Heading" pitchFamily="2" charset="-78"/>
              </a:rPr>
              <a:t>.</a:t>
            </a:r>
            <a:endParaRPr lang="en-US" sz="2300" dirty="0">
              <a:cs typeface="PT Bold Heading" pitchFamily="2" charset="-78"/>
            </a:endParaRPr>
          </a:p>
        </p:txBody>
      </p:sp>
      <p:pic>
        <p:nvPicPr>
          <p:cNvPr id="7" name="Picture 5"/>
          <p:cNvPicPr>
            <a:picLocks noChangeAspect="1" noChangeArrowheads="1"/>
          </p:cNvPicPr>
          <p:nvPr/>
        </p:nvPicPr>
        <p:blipFill>
          <a:blip r:embed="rId3"/>
          <a:srcRect/>
          <a:stretch>
            <a:fillRect/>
          </a:stretch>
        </p:blipFill>
        <p:spPr bwMode="auto">
          <a:xfrm>
            <a:off x="3714744" y="2500306"/>
            <a:ext cx="1857388" cy="1000132"/>
          </a:xfrm>
          <a:prstGeom prst="rect">
            <a:avLst/>
          </a:prstGeom>
          <a:noFill/>
          <a:ln w="9525">
            <a:noFill/>
            <a:miter lim="800000"/>
            <a:headEnd/>
            <a:tailEnd/>
          </a:ln>
        </p:spPr>
      </p:pic>
      <p:sp>
        <p:nvSpPr>
          <p:cNvPr id="8" name="مستطيل 7"/>
          <p:cNvSpPr/>
          <p:nvPr/>
        </p:nvSpPr>
        <p:spPr>
          <a:xfrm>
            <a:off x="1214414" y="3929066"/>
            <a:ext cx="7358082" cy="446276"/>
          </a:xfrm>
          <a:prstGeom prst="rect">
            <a:avLst/>
          </a:prstGeom>
        </p:spPr>
        <p:txBody>
          <a:bodyPr wrap="square">
            <a:spAutoFit/>
          </a:bodyPr>
          <a:lstStyle/>
          <a:p>
            <a:pPr algn="ctr">
              <a:defRPr/>
            </a:pPr>
            <a:r>
              <a:rPr lang="ar-SA" sz="2300" dirty="0" smtClean="0">
                <a:cs typeface="PT Bold Heading" pitchFamily="2" charset="-78"/>
              </a:rPr>
              <a:t>حيث </a:t>
            </a:r>
            <a:r>
              <a:rPr lang="en-US" sz="2300" dirty="0" smtClean="0">
                <a:cs typeface="PT Bold Heading" pitchFamily="2" charset="-78"/>
              </a:rPr>
              <a:t>m</a:t>
            </a:r>
            <a:r>
              <a:rPr lang="ar-SA" sz="2300" dirty="0" smtClean="0">
                <a:cs typeface="PT Bold Heading" pitchFamily="2" charset="-78"/>
              </a:rPr>
              <a:t> معامل التكبير </a:t>
            </a:r>
            <a:r>
              <a:rPr lang="en-US" sz="2300" dirty="0" smtClean="0">
                <a:cs typeface="PT Bold Heading" pitchFamily="2" charset="-78"/>
              </a:rPr>
              <a:t> h</a:t>
            </a:r>
            <a:r>
              <a:rPr lang="en-US" sz="2300" baseline="-25000" dirty="0" smtClean="0">
                <a:cs typeface="PT Bold Heading" pitchFamily="2" charset="-78"/>
              </a:rPr>
              <a:t>o</a:t>
            </a:r>
            <a:r>
              <a:rPr lang="en-US" sz="2300" dirty="0" smtClean="0">
                <a:cs typeface="PT Bold Heading" pitchFamily="2" charset="-78"/>
              </a:rPr>
              <a:t> </a:t>
            </a:r>
            <a:r>
              <a:rPr lang="ar-SA" sz="2300" dirty="0" smtClean="0">
                <a:cs typeface="PT Bold Heading" pitchFamily="2" charset="-78"/>
              </a:rPr>
              <a:t>طول الجسم </a:t>
            </a:r>
            <a:r>
              <a:rPr lang="ar-SA" sz="2300" dirty="0" err="1" smtClean="0">
                <a:cs typeface="PT Bold Heading" pitchFamily="2" charset="-78"/>
              </a:rPr>
              <a:t>و</a:t>
            </a:r>
            <a:r>
              <a:rPr lang="ar-SA" sz="2300" dirty="0" smtClean="0">
                <a:cs typeface="PT Bold Heading" pitchFamily="2" charset="-78"/>
              </a:rPr>
              <a:t> </a:t>
            </a:r>
            <a:r>
              <a:rPr lang="en-US" sz="2300" dirty="0" smtClean="0">
                <a:cs typeface="PT Bold Heading" pitchFamily="2" charset="-78"/>
              </a:rPr>
              <a:t>h</a:t>
            </a:r>
            <a:r>
              <a:rPr lang="en-US" sz="2300" baseline="-25000" dirty="0" smtClean="0">
                <a:cs typeface="PT Bold Heading" pitchFamily="2" charset="-78"/>
              </a:rPr>
              <a:t>i</a:t>
            </a:r>
            <a:r>
              <a:rPr lang="en-US" sz="2300" dirty="0" smtClean="0">
                <a:cs typeface="PT Bold Heading" pitchFamily="2" charset="-78"/>
              </a:rPr>
              <a:t> </a:t>
            </a:r>
            <a:r>
              <a:rPr lang="ar-SA" sz="2300" dirty="0" smtClean="0">
                <a:cs typeface="PT Bold Heading" pitchFamily="2" charset="-78"/>
              </a:rPr>
              <a:t> طول الصورة </a:t>
            </a:r>
            <a:endParaRPr lang="ar-SA" sz="2300" dirty="0">
              <a:cs typeface="PT Bold Heading" pitchFamily="2" charset="-78"/>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fltVal val="0"/>
                                          </p:val>
                                        </p:tav>
                                        <p:tav tm="100000">
                                          <p:val>
                                            <p:strVal val="#ppt_w"/>
                                          </p:val>
                                        </p:tav>
                                      </p:tavLst>
                                    </p:anim>
                                    <p:anim calcmode="lin" valueType="num">
                                      <p:cBhvr>
                                        <p:cTn id="8" dur="500" fill="hold"/>
                                        <p:tgtEl>
                                          <p:spTgt spid="34819"/>
                                        </p:tgtEl>
                                        <p:attrNameLst>
                                          <p:attrName>ppt_h</p:attrName>
                                        </p:attrNameLst>
                                      </p:cBhvr>
                                      <p:tavLst>
                                        <p:tav tm="0">
                                          <p:val>
                                            <p:fltVal val="0"/>
                                          </p:val>
                                        </p:tav>
                                        <p:tav tm="100000">
                                          <p:val>
                                            <p:strVal val="#ppt_h"/>
                                          </p:val>
                                        </p:tav>
                                      </p:tavLst>
                                    </p:anim>
                                    <p:anim calcmode="lin" valueType="num">
                                      <p:cBhvr>
                                        <p:cTn id="9" dur="500" fill="hold"/>
                                        <p:tgtEl>
                                          <p:spTgt spid="34819"/>
                                        </p:tgtEl>
                                        <p:attrNameLst>
                                          <p:attrName>style.rotation</p:attrName>
                                        </p:attrNameLst>
                                      </p:cBhvr>
                                      <p:tavLst>
                                        <p:tav tm="0">
                                          <p:val>
                                            <p:fltVal val="360"/>
                                          </p:val>
                                        </p:tav>
                                        <p:tav tm="100000">
                                          <p:val>
                                            <p:fltVal val="0"/>
                                          </p:val>
                                        </p:tav>
                                      </p:tavLst>
                                    </p:anim>
                                    <p:animEffect transition="in" filter="fade">
                                      <p:cBhvr>
                                        <p:cTn id="10" dur="500"/>
                                        <p:tgtEl>
                                          <p:spTgt spid="34819"/>
                                        </p:tgtEl>
                                      </p:cBhvr>
                                    </p:animEffect>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34818"/>
                                        </p:tgtEl>
                                        <p:attrNameLst>
                                          <p:attrName>style.visibility</p:attrName>
                                        </p:attrNameLst>
                                      </p:cBhvr>
                                      <p:to>
                                        <p:strVal val="visible"/>
                                      </p:to>
                                    </p:set>
                                    <p:anim calcmode="lin" valueType="num">
                                      <p:cBhvr>
                                        <p:cTn id="14" dur="1000" fill="hold"/>
                                        <p:tgtEl>
                                          <p:spTgt spid="34818"/>
                                        </p:tgtEl>
                                        <p:attrNameLst>
                                          <p:attrName>ppt_w</p:attrName>
                                        </p:attrNameLst>
                                      </p:cBhvr>
                                      <p:tavLst>
                                        <p:tav tm="0">
                                          <p:val>
                                            <p:fltVal val="0"/>
                                          </p:val>
                                        </p:tav>
                                        <p:tav tm="100000">
                                          <p:val>
                                            <p:strVal val="#ppt_w"/>
                                          </p:val>
                                        </p:tav>
                                      </p:tavLst>
                                    </p:anim>
                                    <p:anim calcmode="lin" valueType="num">
                                      <p:cBhvr>
                                        <p:cTn id="15" dur="1000" fill="hold"/>
                                        <p:tgtEl>
                                          <p:spTgt spid="34818"/>
                                        </p:tgtEl>
                                        <p:attrNameLst>
                                          <p:attrName>ppt_h</p:attrName>
                                        </p:attrNameLst>
                                      </p:cBhvr>
                                      <p:tavLst>
                                        <p:tav tm="0">
                                          <p:val>
                                            <p:fltVal val="0"/>
                                          </p:val>
                                        </p:tav>
                                        <p:tav tm="100000">
                                          <p:val>
                                            <p:strVal val="#ppt_h"/>
                                          </p:val>
                                        </p:tav>
                                      </p:tavLst>
                                    </p:anim>
                                    <p:anim calcmode="lin" valueType="num">
                                      <p:cBhvr>
                                        <p:cTn id="16" dur="1000" fill="hold"/>
                                        <p:tgtEl>
                                          <p:spTgt spid="3481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4818"/>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par>
                          <p:cTn id="25" fill="hold">
                            <p:stCondLst>
                              <p:cond delay="2000"/>
                            </p:stCondLst>
                            <p:childTnLst>
                              <p:par>
                                <p:cTn id="26" presetID="51"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770" decel="100000"/>
                                        <p:tgtEl>
                                          <p:spTgt spid="7"/>
                                        </p:tgtEl>
                                      </p:cBhvr>
                                    </p:animEffect>
                                    <p:animScale>
                                      <p:cBhvr>
                                        <p:cTn id="29" dur="770" decel="100000"/>
                                        <p:tgtEl>
                                          <p:spTgt spid="7"/>
                                        </p:tgtEl>
                                      </p:cBhvr>
                                      <p:from x="10000" y="10000"/>
                                      <p:to x="200000" y="450000"/>
                                    </p:animScale>
                                    <p:animScale>
                                      <p:cBhvr>
                                        <p:cTn id="30" dur="1230" accel="100000" fill="hold">
                                          <p:stCondLst>
                                            <p:cond delay="770"/>
                                          </p:stCondLst>
                                        </p:cTn>
                                        <p:tgtEl>
                                          <p:spTgt spid="7"/>
                                        </p:tgtEl>
                                      </p:cBhvr>
                                      <p:from x="200000" y="450000"/>
                                      <p:to x="100000" y="100000"/>
                                    </p:animScale>
                                    <p:set>
                                      <p:cBhvr>
                                        <p:cTn id="31" dur="770" fill="hold"/>
                                        <p:tgtEl>
                                          <p:spTgt spid="7"/>
                                        </p:tgtEl>
                                        <p:attrNameLst>
                                          <p:attrName>ppt_x</p:attrName>
                                        </p:attrNameLst>
                                      </p:cBhvr>
                                      <p:to>
                                        <p:strVal val="(0.5)"/>
                                      </p:to>
                                    </p:set>
                                    <p:anim from="(0.5)" to="(#ppt_x)" calcmode="lin" valueType="num">
                                      <p:cBhvr>
                                        <p:cTn id="32" dur="1230" accel="100000" fill="hold">
                                          <p:stCondLst>
                                            <p:cond delay="770"/>
                                          </p:stCondLst>
                                        </p:cTn>
                                        <p:tgtEl>
                                          <p:spTgt spid="7"/>
                                        </p:tgtEl>
                                        <p:attrNameLst>
                                          <p:attrName>ppt_x</p:attrName>
                                        </p:attrNameLst>
                                      </p:cBhvr>
                                    </p:anim>
                                    <p:set>
                                      <p:cBhvr>
                                        <p:cTn id="33" dur="770" fill="hold"/>
                                        <p:tgtEl>
                                          <p:spTgt spid="7"/>
                                        </p:tgtEl>
                                        <p:attrNameLst>
                                          <p:attrName>ppt_y</p:attrName>
                                        </p:attrNameLst>
                                      </p:cBhvr>
                                      <p:to>
                                        <p:strVal val="(#ppt_y+0.4)"/>
                                      </p:to>
                                    </p:set>
                                    <p:anim from="(#ppt_y+0.4)" to="(#ppt_y)" calcmode="lin" valueType="num">
                                      <p:cBhvr>
                                        <p:cTn id="34" dur="1230" accel="100000" fill="hold">
                                          <p:stCondLst>
                                            <p:cond delay="770"/>
                                          </p:stCondLst>
                                        </p:cTn>
                                        <p:tgtEl>
                                          <p:spTgt spid="7"/>
                                        </p:tgtEl>
                                        <p:attrNameLst>
                                          <p:attrName>ppt_y</p:attrName>
                                        </p:attrNameLst>
                                      </p:cBhvr>
                                    </p:anim>
                                  </p:childTnLst>
                                </p:cTn>
                              </p:par>
                            </p:childTnLst>
                          </p:cTn>
                        </p:par>
                        <p:par>
                          <p:cTn id="35" fill="hold">
                            <p:stCondLst>
                              <p:cond delay="4000"/>
                            </p:stCondLst>
                            <p:childTnLst>
                              <p:par>
                                <p:cTn id="36" presetID="39" presetClass="entr" presetSubtype="0" accel="100000" fill="hold" grpId="0" nodeType="afterEffect">
                                  <p:stCondLst>
                                    <p:cond delay="0"/>
                                  </p:stCondLst>
                                  <p:iterate type="wd">
                                    <p:tmPct val="10000"/>
                                  </p:iterate>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39" presetClass="entr" presetSubtype="0" accel="100000" fill="hold" grpId="0" nodeType="afterEffect">
                                  <p:stCondLst>
                                    <p:cond delay="0"/>
                                  </p:stCondLst>
                                  <p:childTnLst>
                                    <p:set>
                                      <p:cBhvr>
                                        <p:cTn id="44" dur="1" fill="hold">
                                          <p:stCondLst>
                                            <p:cond delay="0"/>
                                          </p:stCondLst>
                                        </p:cTn>
                                        <p:tgtEl>
                                          <p:spTgt spid="34821"/>
                                        </p:tgtEl>
                                        <p:attrNameLst>
                                          <p:attrName>style.visibility</p:attrName>
                                        </p:attrNameLst>
                                      </p:cBhvr>
                                      <p:to>
                                        <p:strVal val="visible"/>
                                      </p:to>
                                    </p:set>
                                    <p:anim calcmode="lin" valueType="num">
                                      <p:cBhvr>
                                        <p:cTn id="45" dur="500" fill="hold"/>
                                        <p:tgtEl>
                                          <p:spTgt spid="34821"/>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34821"/>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34821"/>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34821"/>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15" presetClass="entr" presetSubtype="0" fill="hold" grpId="0" nodeType="afterEffect">
                                  <p:stCondLst>
                                    <p:cond delay="0"/>
                                  </p:stCondLst>
                                  <p:iterate type="wd">
                                    <p:tmPct val="10000"/>
                                  </p:iterate>
                                  <p:childTnLst>
                                    <p:set>
                                      <p:cBhvr>
                                        <p:cTn id="51" dur="1" fill="hold">
                                          <p:stCondLst>
                                            <p:cond delay="0"/>
                                          </p:stCondLst>
                                        </p:cTn>
                                        <p:tgtEl>
                                          <p:spTgt spid="34822"/>
                                        </p:tgtEl>
                                        <p:attrNameLst>
                                          <p:attrName>style.visibility</p:attrName>
                                        </p:attrNameLst>
                                      </p:cBhvr>
                                      <p:to>
                                        <p:strVal val="visible"/>
                                      </p:to>
                                    </p:set>
                                    <p:anim calcmode="lin" valueType="num">
                                      <p:cBhvr>
                                        <p:cTn id="52" dur="1000" fill="hold"/>
                                        <p:tgtEl>
                                          <p:spTgt spid="34822"/>
                                        </p:tgtEl>
                                        <p:attrNameLst>
                                          <p:attrName>ppt_w</p:attrName>
                                        </p:attrNameLst>
                                      </p:cBhvr>
                                      <p:tavLst>
                                        <p:tav tm="0">
                                          <p:val>
                                            <p:fltVal val="0"/>
                                          </p:val>
                                        </p:tav>
                                        <p:tav tm="100000">
                                          <p:val>
                                            <p:strVal val="#ppt_w"/>
                                          </p:val>
                                        </p:tav>
                                      </p:tavLst>
                                    </p:anim>
                                    <p:anim calcmode="lin" valueType="num">
                                      <p:cBhvr>
                                        <p:cTn id="53" dur="1000" fill="hold"/>
                                        <p:tgtEl>
                                          <p:spTgt spid="34822"/>
                                        </p:tgtEl>
                                        <p:attrNameLst>
                                          <p:attrName>ppt_h</p:attrName>
                                        </p:attrNameLst>
                                      </p:cBhvr>
                                      <p:tavLst>
                                        <p:tav tm="0">
                                          <p:val>
                                            <p:fltVal val="0"/>
                                          </p:val>
                                        </p:tav>
                                        <p:tav tm="100000">
                                          <p:val>
                                            <p:strVal val="#ppt_h"/>
                                          </p:val>
                                        </p:tav>
                                      </p:tavLst>
                                    </p:anim>
                                    <p:anim calcmode="lin" valueType="num">
                                      <p:cBhvr>
                                        <p:cTn id="54" dur="1000" fill="hold"/>
                                        <p:tgtEl>
                                          <p:spTgt spid="34822"/>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348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P spid="6" grpId="0"/>
      <p:bldP spid="34821" grpId="0"/>
      <p:bldP spid="34822"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36866" name="Picture 2" descr="http://www.Lahyan.net/vb/uploaded/806/1333143292.jpg"/>
          <p:cNvPicPr>
            <a:picLocks noChangeAspect="1" noChangeArrowheads="1"/>
          </p:cNvPicPr>
          <p:nvPr/>
        </p:nvPicPr>
        <p:blipFill>
          <a:blip r:embed="rId3"/>
          <a:srcRect/>
          <a:stretch>
            <a:fillRect/>
          </a:stretch>
        </p:blipFill>
        <p:spPr bwMode="auto">
          <a:xfrm>
            <a:off x="5286380" y="4143380"/>
            <a:ext cx="3357586" cy="2357454"/>
          </a:xfrm>
          <a:prstGeom prst="rect">
            <a:avLst/>
          </a:prstGeom>
          <a:noFill/>
          <a:ln w="9525">
            <a:noFill/>
            <a:miter lim="800000"/>
            <a:headEnd/>
            <a:tailEnd/>
          </a:ln>
        </p:spPr>
      </p:pic>
      <p:sp>
        <p:nvSpPr>
          <p:cNvPr id="3" name="مربع نص 2"/>
          <p:cNvSpPr txBox="1"/>
          <p:nvPr/>
        </p:nvSpPr>
        <p:spPr>
          <a:xfrm>
            <a:off x="2214546" y="285728"/>
            <a:ext cx="5643602" cy="646331"/>
          </a:xfrm>
          <a:prstGeom prst="rect">
            <a:avLst/>
          </a:prstGeom>
          <a:noFill/>
        </p:spPr>
        <p:txBody>
          <a:bodyPr wrap="square" rtlCol="1">
            <a:spAutoFit/>
          </a:bodyPr>
          <a:lstStyle/>
          <a:p>
            <a:pPr algn="ctr"/>
            <a:r>
              <a:rPr lang="ar-SA" sz="3600" dirty="0" smtClean="0">
                <a:ln>
                  <a:solidFill>
                    <a:schemeClr val="tx1"/>
                  </a:solidFill>
                </a:ln>
                <a:solidFill>
                  <a:srgbClr val="C00000"/>
                </a:solidFill>
                <a:cs typeface="PT Bold Heading" pitchFamily="2" charset="-78"/>
              </a:rPr>
              <a:t>الصور الخيالية في المرايا المقعرة</a:t>
            </a:r>
            <a:endParaRPr lang="ar-SA" sz="3600" dirty="0">
              <a:ln>
                <a:solidFill>
                  <a:schemeClr val="tx1"/>
                </a:solidFill>
              </a:ln>
              <a:solidFill>
                <a:srgbClr val="C00000"/>
              </a:solidFill>
              <a:cs typeface="PT Bold Heading" pitchFamily="2" charset="-78"/>
            </a:endParaRPr>
          </a:p>
        </p:txBody>
      </p:sp>
      <p:sp>
        <p:nvSpPr>
          <p:cNvPr id="4" name="مربع نص 3"/>
          <p:cNvSpPr txBox="1"/>
          <p:nvPr/>
        </p:nvSpPr>
        <p:spPr>
          <a:xfrm>
            <a:off x="4000496" y="1500174"/>
            <a:ext cx="4643470" cy="1708160"/>
          </a:xfrm>
          <a:prstGeom prst="rect">
            <a:avLst/>
          </a:prstGeom>
          <a:noFill/>
        </p:spPr>
        <p:txBody>
          <a:bodyPr wrap="square" rtlCol="1">
            <a:spAutoFit/>
          </a:bodyPr>
          <a:lstStyle/>
          <a:p>
            <a:pPr algn="justLow">
              <a:lnSpc>
                <a:spcPct val="150000"/>
              </a:lnSpc>
            </a:pPr>
            <a:r>
              <a:rPr lang="ar-SA" sz="2400" dirty="0" smtClean="0">
                <a:cs typeface="PT Bold Heading" pitchFamily="2" charset="-78"/>
              </a:rPr>
              <a:t>عند وضع جسم بين البؤرة والمرآة الكروية والمقعرة تتكون له صورة مكبرة ومعتدلة وخيالية خلف المرآة .</a:t>
            </a:r>
            <a:endParaRPr lang="ar-SA" sz="2400" dirty="0">
              <a:cs typeface="PT Bold Heading" pitchFamily="2" charset="-78"/>
            </a:endParaRPr>
          </a:p>
        </p:txBody>
      </p:sp>
      <p:pic>
        <p:nvPicPr>
          <p:cNvPr id="5" name="Picture 2"/>
          <p:cNvPicPr>
            <a:picLocks noChangeAspect="1" noChangeArrowheads="1"/>
          </p:cNvPicPr>
          <p:nvPr/>
        </p:nvPicPr>
        <p:blipFill>
          <a:blip r:embed="rId4"/>
          <a:srcRect/>
          <a:stretch>
            <a:fillRect/>
          </a:stretch>
        </p:blipFill>
        <p:spPr bwMode="auto">
          <a:xfrm>
            <a:off x="857224" y="1285860"/>
            <a:ext cx="2941540" cy="2357454"/>
          </a:xfrm>
          <a:prstGeom prst="rect">
            <a:avLst/>
          </a:prstGeom>
          <a:noFill/>
          <a:ln w="9525">
            <a:noFill/>
            <a:miter lim="800000"/>
            <a:headEnd/>
            <a:tailEnd/>
          </a:ln>
        </p:spPr>
      </p:pic>
      <p:pic>
        <p:nvPicPr>
          <p:cNvPr id="15361" name="Picture 1" descr="Concavemirror"/>
          <p:cNvPicPr>
            <a:picLocks noChangeAspect="1" noChangeArrowheads="1"/>
          </p:cNvPicPr>
          <p:nvPr/>
        </p:nvPicPr>
        <p:blipFill>
          <a:blip r:embed="rId5"/>
          <a:srcRect/>
          <a:stretch>
            <a:fillRect/>
          </a:stretch>
        </p:blipFill>
        <p:spPr bwMode="auto">
          <a:xfrm>
            <a:off x="2071670" y="4143380"/>
            <a:ext cx="2961907" cy="2333624"/>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400"/>
                            </p:stCondLst>
                            <p:childTnLst>
                              <p:par>
                                <p:cTn id="14" presetID="49" presetClass="entr" presetSubtype="0" decel="100000" fill="hold" grpId="0" nodeType="after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360"/>
                                          </p:val>
                                        </p:tav>
                                        <p:tav tm="100000">
                                          <p:val>
                                            <p:fltVal val="0"/>
                                          </p:val>
                                        </p:tav>
                                      </p:tavLst>
                                    </p:anim>
                                    <p:animEffect transition="in" filter="fade">
                                      <p:cBhvr>
                                        <p:cTn id="19" dur="500"/>
                                        <p:tgtEl>
                                          <p:spTgt spid="4"/>
                                        </p:tgtEl>
                                      </p:cBhvr>
                                    </p:animEffect>
                                  </p:childTnLst>
                                </p:cTn>
                              </p:par>
                            </p:childTnLst>
                          </p:cTn>
                        </p:par>
                        <p:par>
                          <p:cTn id="20" fill="hold">
                            <p:stCondLst>
                              <p:cond delay="2700"/>
                            </p:stCondLst>
                            <p:childTnLst>
                              <p:par>
                                <p:cTn id="21" presetID="4"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par>
                          <p:cTn id="24" fill="hold">
                            <p:stCondLst>
                              <p:cond delay="3200"/>
                            </p:stCondLst>
                            <p:childTnLst>
                              <p:par>
                                <p:cTn id="25" presetID="39" presetClass="entr" presetSubtype="0" accel="100000" fill="hold" nodeType="afterEffect">
                                  <p:stCondLst>
                                    <p:cond delay="0"/>
                                  </p:stCondLst>
                                  <p:childTnLst>
                                    <p:set>
                                      <p:cBhvr>
                                        <p:cTn id="26" dur="1" fill="hold">
                                          <p:stCondLst>
                                            <p:cond delay="0"/>
                                          </p:stCondLst>
                                        </p:cTn>
                                        <p:tgtEl>
                                          <p:spTgt spid="15361"/>
                                        </p:tgtEl>
                                        <p:attrNameLst>
                                          <p:attrName>style.visibility</p:attrName>
                                        </p:attrNameLst>
                                      </p:cBhvr>
                                      <p:to>
                                        <p:strVal val="visible"/>
                                      </p:to>
                                    </p:set>
                                    <p:anim calcmode="lin" valueType="num">
                                      <p:cBhvr>
                                        <p:cTn id="27" dur="500" fill="hold"/>
                                        <p:tgtEl>
                                          <p:spTgt spid="15361"/>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5361"/>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5361"/>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5361"/>
                                        </p:tgtEl>
                                        <p:attrNameLst>
                                          <p:attrName>ppt_y</p:attrName>
                                        </p:attrNameLst>
                                      </p:cBhvr>
                                      <p:tavLst>
                                        <p:tav tm="0">
                                          <p:val>
                                            <p:strVal val="#ppt_y"/>
                                          </p:val>
                                        </p:tav>
                                        <p:tav tm="100000">
                                          <p:val>
                                            <p:strVal val="#ppt_y"/>
                                          </p:val>
                                        </p:tav>
                                      </p:tavLst>
                                    </p:anim>
                                  </p:childTnLst>
                                </p:cTn>
                              </p:par>
                            </p:childTnLst>
                          </p:cTn>
                        </p:par>
                        <p:par>
                          <p:cTn id="31" fill="hold">
                            <p:stCondLst>
                              <p:cond delay="3700"/>
                            </p:stCondLst>
                            <p:childTnLst>
                              <p:par>
                                <p:cTn id="32" presetID="30" presetClass="entr" presetSubtype="0" fill="hold" nodeType="afterEffect">
                                  <p:stCondLst>
                                    <p:cond delay="0"/>
                                  </p:stCondLst>
                                  <p:childTnLst>
                                    <p:set>
                                      <p:cBhvr>
                                        <p:cTn id="33" dur="1" fill="hold">
                                          <p:stCondLst>
                                            <p:cond delay="0"/>
                                          </p:stCondLst>
                                        </p:cTn>
                                        <p:tgtEl>
                                          <p:spTgt spid="36866"/>
                                        </p:tgtEl>
                                        <p:attrNameLst>
                                          <p:attrName>style.visibility</p:attrName>
                                        </p:attrNameLst>
                                      </p:cBhvr>
                                      <p:to>
                                        <p:strVal val="visible"/>
                                      </p:to>
                                    </p:set>
                                    <p:animEffect transition="in" filter="fade">
                                      <p:cBhvr>
                                        <p:cTn id="34" dur="800" decel="100000"/>
                                        <p:tgtEl>
                                          <p:spTgt spid="36866"/>
                                        </p:tgtEl>
                                      </p:cBhvr>
                                    </p:animEffect>
                                    <p:anim calcmode="lin" valueType="num">
                                      <p:cBhvr>
                                        <p:cTn id="35" dur="800" decel="100000" fill="hold"/>
                                        <p:tgtEl>
                                          <p:spTgt spid="36866"/>
                                        </p:tgtEl>
                                        <p:attrNameLst>
                                          <p:attrName>style.rotation</p:attrName>
                                        </p:attrNameLst>
                                      </p:cBhvr>
                                      <p:tavLst>
                                        <p:tav tm="0">
                                          <p:val>
                                            <p:fltVal val="-90"/>
                                          </p:val>
                                        </p:tav>
                                        <p:tav tm="100000">
                                          <p:val>
                                            <p:fltVal val="0"/>
                                          </p:val>
                                        </p:tav>
                                      </p:tavLst>
                                    </p:anim>
                                    <p:anim calcmode="lin" valueType="num">
                                      <p:cBhvr>
                                        <p:cTn id="36" dur="800" decel="100000" fill="hold"/>
                                        <p:tgtEl>
                                          <p:spTgt spid="36866"/>
                                        </p:tgtEl>
                                        <p:attrNameLst>
                                          <p:attrName>ppt_x</p:attrName>
                                        </p:attrNameLst>
                                      </p:cBhvr>
                                      <p:tavLst>
                                        <p:tav tm="0">
                                          <p:val>
                                            <p:strVal val="#ppt_x+0.4"/>
                                          </p:val>
                                        </p:tav>
                                        <p:tav tm="100000">
                                          <p:val>
                                            <p:strVal val="#ppt_x-0.05"/>
                                          </p:val>
                                        </p:tav>
                                      </p:tavLst>
                                    </p:anim>
                                    <p:anim calcmode="lin" valueType="num">
                                      <p:cBhvr>
                                        <p:cTn id="37" dur="800" decel="100000" fill="hold"/>
                                        <p:tgtEl>
                                          <p:spTgt spid="3686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686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686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642910" y="1142984"/>
            <a:ext cx="3361819" cy="584775"/>
          </a:xfrm>
          <a:prstGeom prst="rect">
            <a:avLst/>
          </a:prstGeom>
        </p:spPr>
        <p:txBody>
          <a:bodyPr wrap="none">
            <a:spAutoFit/>
          </a:bodyPr>
          <a:lstStyle/>
          <a:p>
            <a:pPr algn="ctr"/>
            <a:r>
              <a:rPr lang="ar-EG" sz="3200" b="1" dirty="0" smtClean="0">
                <a:ln>
                  <a:solidFill>
                    <a:schemeClr val="tx1"/>
                  </a:solidFill>
                </a:ln>
                <a:solidFill>
                  <a:srgbClr val="FFC000"/>
                </a:solidFill>
                <a:cs typeface="PT Bold Heading" pitchFamily="2" charset="-78"/>
              </a:rPr>
              <a:t>المرآة المحدبة أو المفرقة</a:t>
            </a:r>
            <a:endParaRPr lang="en-US" sz="3200" b="1" dirty="0">
              <a:ln>
                <a:solidFill>
                  <a:schemeClr val="tx1"/>
                </a:solidFill>
              </a:ln>
              <a:solidFill>
                <a:srgbClr val="FFC000"/>
              </a:solidFill>
              <a:cs typeface="PT Bold Heading" pitchFamily="2" charset="-78"/>
            </a:endParaRPr>
          </a:p>
        </p:txBody>
      </p:sp>
      <p:sp>
        <p:nvSpPr>
          <p:cNvPr id="4" name="مستطيل 3"/>
          <p:cNvSpPr/>
          <p:nvPr/>
        </p:nvSpPr>
        <p:spPr>
          <a:xfrm>
            <a:off x="357158" y="1883623"/>
            <a:ext cx="4572000" cy="830997"/>
          </a:xfrm>
          <a:prstGeom prst="rect">
            <a:avLst/>
          </a:prstGeom>
        </p:spPr>
        <p:txBody>
          <a:bodyPr>
            <a:spAutoFit/>
          </a:bodyPr>
          <a:lstStyle/>
          <a:p>
            <a:pPr algn="ctr">
              <a:defRPr/>
            </a:pPr>
            <a:r>
              <a:rPr lang="ar-SA" sz="2400" kern="0" dirty="0" smtClean="0">
                <a:solidFill>
                  <a:schemeClr val="tx2"/>
                </a:solidFill>
                <a:cs typeface="PT Bold Heading" pitchFamily="2" charset="-78"/>
              </a:rPr>
              <a:t>تكون المرآة المحدبة صورة خيالية معتدلة مصغرة مقارنة بالجسم </a:t>
            </a:r>
            <a:endParaRPr lang="ar-SA" sz="2400" kern="0" dirty="0">
              <a:solidFill>
                <a:schemeClr val="tx2"/>
              </a:solidFill>
              <a:cs typeface="PT Bold Heading" pitchFamily="2" charset="-78"/>
            </a:endParaRPr>
          </a:p>
        </p:txBody>
      </p:sp>
      <p:pic>
        <p:nvPicPr>
          <p:cNvPr id="5" name="Picture 4"/>
          <p:cNvPicPr>
            <a:picLocks noChangeAspect="1" noChangeArrowheads="1"/>
          </p:cNvPicPr>
          <p:nvPr/>
        </p:nvPicPr>
        <p:blipFill>
          <a:blip r:embed="rId3"/>
          <a:srcRect/>
          <a:stretch>
            <a:fillRect/>
          </a:stretch>
        </p:blipFill>
        <p:spPr bwMode="auto">
          <a:xfrm>
            <a:off x="428596" y="2928934"/>
            <a:ext cx="3786191" cy="1571636"/>
          </a:xfrm>
          <a:prstGeom prst="rect">
            <a:avLst/>
          </a:prstGeom>
          <a:noFill/>
          <a:ln w="9525">
            <a:solidFill>
              <a:schemeClr val="tx1"/>
            </a:solidFill>
            <a:miter lim="800000"/>
            <a:headEnd/>
            <a:tailEnd/>
          </a:ln>
        </p:spPr>
      </p:pic>
      <p:pic>
        <p:nvPicPr>
          <p:cNvPr id="6" name="Picture 5"/>
          <p:cNvPicPr>
            <a:picLocks noChangeAspect="1" noChangeArrowheads="1"/>
          </p:cNvPicPr>
          <p:nvPr/>
        </p:nvPicPr>
        <p:blipFill>
          <a:blip r:embed="rId4"/>
          <a:srcRect/>
          <a:stretch>
            <a:fillRect/>
          </a:stretch>
        </p:blipFill>
        <p:spPr bwMode="auto">
          <a:xfrm>
            <a:off x="4572000" y="3000372"/>
            <a:ext cx="4143404" cy="1504950"/>
          </a:xfrm>
          <a:prstGeom prst="rect">
            <a:avLst/>
          </a:prstGeom>
          <a:noFill/>
          <a:ln w="9525">
            <a:solidFill>
              <a:schemeClr val="tx1"/>
            </a:solidFill>
            <a:miter lim="800000"/>
            <a:headEnd/>
            <a:tailEnd/>
          </a:ln>
        </p:spPr>
      </p:pic>
      <p:sp>
        <p:nvSpPr>
          <p:cNvPr id="7" name="مربع نص 6"/>
          <p:cNvSpPr txBox="1"/>
          <p:nvPr/>
        </p:nvSpPr>
        <p:spPr>
          <a:xfrm>
            <a:off x="4214810" y="4797051"/>
            <a:ext cx="4572032" cy="1846659"/>
          </a:xfrm>
          <a:prstGeom prst="rect">
            <a:avLst/>
          </a:prstGeom>
          <a:noFill/>
        </p:spPr>
        <p:txBody>
          <a:bodyPr wrap="square" rtlCol="1">
            <a:spAutoFit/>
          </a:bodyPr>
          <a:lstStyle/>
          <a:p>
            <a:pPr algn="justLow"/>
            <a:r>
              <a:rPr lang="ar-SA" sz="1900" dirty="0" smtClean="0">
                <a:cs typeface="PT Bold Heading" pitchFamily="2" charset="-78"/>
              </a:rPr>
              <a:t>ويبين الشكل التالي خصائص المرآة الكروية المحدبة فالأشعة المنعكسة عن المرآة المحدبة متشتتة دائماً ، لذا تكون المرايا المحدبة صوراً خيالية . وتكون النقطتان </a:t>
            </a:r>
            <a:r>
              <a:rPr lang="en-US" sz="1900" dirty="0" smtClean="0">
                <a:cs typeface="PT Bold Heading" pitchFamily="2" charset="-78"/>
              </a:rPr>
              <a:t>C</a:t>
            </a:r>
            <a:r>
              <a:rPr lang="ar-SA" sz="1900" dirty="0" smtClean="0">
                <a:cs typeface="PT Bold Heading" pitchFamily="2" charset="-78"/>
              </a:rPr>
              <a:t> و </a:t>
            </a:r>
            <a:r>
              <a:rPr lang="en-US" sz="1900" dirty="0" smtClean="0">
                <a:cs typeface="PT Bold Heading" pitchFamily="2" charset="-78"/>
              </a:rPr>
              <a:t>F</a:t>
            </a:r>
            <a:r>
              <a:rPr lang="ar-SA" sz="1900" dirty="0" smtClean="0">
                <a:cs typeface="PT Bold Heading" pitchFamily="2" charset="-78"/>
              </a:rPr>
              <a:t> واقعتين خلف المرآة ، وعند تطبيق معادلة المرآة ستكون قيمتا </a:t>
            </a:r>
            <a:r>
              <a:rPr lang="en-US" sz="1900" dirty="0" smtClean="0">
                <a:cs typeface="PT Bold Heading" pitchFamily="2" charset="-78"/>
              </a:rPr>
              <a:t>f </a:t>
            </a:r>
            <a:r>
              <a:rPr lang="ar-SA" sz="1900" dirty="0" smtClean="0">
                <a:cs typeface="PT Bold Heading" pitchFamily="2" charset="-78"/>
              </a:rPr>
              <a:t> ، </a:t>
            </a:r>
            <a:r>
              <a:rPr lang="en-US" sz="1900" dirty="0" err="1" smtClean="0">
                <a:cs typeface="PT Bold Heading" pitchFamily="2" charset="-78"/>
              </a:rPr>
              <a:t>d</a:t>
            </a:r>
            <a:r>
              <a:rPr lang="en-US" sz="1900" baseline="-25000" dirty="0" err="1" smtClean="0">
                <a:cs typeface="PT Bold Heading" pitchFamily="2" charset="-78"/>
              </a:rPr>
              <a:t>i</a:t>
            </a:r>
            <a:r>
              <a:rPr lang="ar-SA" sz="1900" dirty="0" smtClean="0">
                <a:cs typeface="PT Bold Heading" pitchFamily="2" charset="-78"/>
              </a:rPr>
              <a:t> سالبتين دائماً ، لأنهما خلف المرآة .</a:t>
            </a:r>
            <a:endParaRPr lang="ar-SA" sz="1900" dirty="0">
              <a:cs typeface="PT Bold Heading" pitchFamily="2" charset="-78"/>
            </a:endParaRPr>
          </a:p>
        </p:txBody>
      </p:sp>
      <p:pic>
        <p:nvPicPr>
          <p:cNvPr id="9217" name="Picture 1" descr="8225B589"/>
          <p:cNvPicPr>
            <a:picLocks noChangeAspect="1" noChangeArrowheads="1"/>
          </p:cNvPicPr>
          <p:nvPr/>
        </p:nvPicPr>
        <p:blipFill>
          <a:blip r:embed="rId5">
            <a:lum bright="-20000" contrast="30000"/>
          </a:blip>
          <a:srcRect l="47379" t="28291" r="24954" b="42937"/>
          <a:stretch>
            <a:fillRect/>
          </a:stretch>
        </p:blipFill>
        <p:spPr bwMode="auto">
          <a:xfrm rot="-5400000">
            <a:off x="1250133" y="3821909"/>
            <a:ext cx="1928826" cy="3714776"/>
          </a:xfrm>
          <a:prstGeom prst="rect">
            <a:avLst/>
          </a:prstGeom>
          <a:noFill/>
          <a:ln w="9525">
            <a:solidFill>
              <a:schemeClr val="tx1"/>
            </a:solid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53"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58" presetClass="entr" presetSubtype="0" accel="10000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strVal val="#ppt_w*2.5"/>
                                          </p:val>
                                        </p:tav>
                                        <p:tav tm="100000">
                                          <p:val>
                                            <p:strVal val="#ppt_w"/>
                                          </p:val>
                                        </p:tav>
                                      </p:tavLst>
                                    </p:anim>
                                    <p:anim calcmode="lin" valueType="num">
                                      <p:cBhvr>
                                        <p:cTn id="21" dur="500" fill="hold"/>
                                        <p:tgtEl>
                                          <p:spTgt spid="6"/>
                                        </p:tgtEl>
                                        <p:attrNameLst>
                                          <p:attrName>ppt_h</p:attrName>
                                        </p:attrNameLst>
                                      </p:cBhvr>
                                      <p:tavLst>
                                        <p:tav tm="0">
                                          <p:val>
                                            <p:strVal val="#ppt_h*0.01"/>
                                          </p:val>
                                        </p:tav>
                                        <p:tav tm="100000">
                                          <p:val>
                                            <p:strVal val="#ppt_h"/>
                                          </p:val>
                                        </p:tav>
                                      </p:tavLst>
                                    </p:anim>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h+1"/>
                                          </p:val>
                                        </p:tav>
                                        <p:tav tm="100000">
                                          <p:val>
                                            <p:strVal val="#ppt_y"/>
                                          </p:val>
                                        </p:tav>
                                      </p:tavLst>
                                    </p:anim>
                                    <p:animEffect transition="in" filter="fade">
                                      <p:cBhvr>
                                        <p:cTn id="24" dur="500"/>
                                        <p:tgtEl>
                                          <p:spTgt spid="6"/>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 calcmode="lin" valueType="num">
                                      <p:cBhvr>
                                        <p:cTn id="30" dur="500" fill="hold"/>
                                        <p:tgtEl>
                                          <p:spTgt spid="5"/>
                                        </p:tgtEl>
                                        <p:attrNameLst>
                                          <p:attrName>style.rotation</p:attrName>
                                        </p:attrNameLst>
                                      </p:cBhvr>
                                      <p:tavLst>
                                        <p:tav tm="0">
                                          <p:val>
                                            <p:fltVal val="360"/>
                                          </p:val>
                                        </p:tav>
                                        <p:tav tm="100000">
                                          <p:val>
                                            <p:fltVal val="0"/>
                                          </p:val>
                                        </p:tav>
                                      </p:tavLst>
                                    </p:anim>
                                    <p:animEffect transition="in" filter="fade">
                                      <p:cBhvr>
                                        <p:cTn id="31" dur="500"/>
                                        <p:tgtEl>
                                          <p:spTgt spid="5"/>
                                        </p:tgtEl>
                                      </p:cBhvr>
                                    </p:animEffect>
                                  </p:childTnLst>
                                </p:cTn>
                              </p:par>
                            </p:childTnLst>
                          </p:cTn>
                        </p:par>
                        <p:par>
                          <p:cTn id="32" fill="hold">
                            <p:stCondLst>
                              <p:cond delay="2000"/>
                            </p:stCondLst>
                            <p:childTnLst>
                              <p:par>
                                <p:cTn id="33" presetID="3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800" decel="100000"/>
                                        <p:tgtEl>
                                          <p:spTgt spid="7"/>
                                        </p:tgtEl>
                                      </p:cBhvr>
                                    </p:animEffect>
                                    <p:anim calcmode="lin" valueType="num">
                                      <p:cBhvr>
                                        <p:cTn id="36" dur="800" decel="100000" fill="hold"/>
                                        <p:tgtEl>
                                          <p:spTgt spid="7"/>
                                        </p:tgtEl>
                                        <p:attrNameLst>
                                          <p:attrName>style.rotation</p:attrName>
                                        </p:attrNameLst>
                                      </p:cBhvr>
                                      <p:tavLst>
                                        <p:tav tm="0">
                                          <p:val>
                                            <p:fltVal val="-90"/>
                                          </p:val>
                                        </p:tav>
                                        <p:tav tm="100000">
                                          <p:val>
                                            <p:fltVal val="0"/>
                                          </p:val>
                                        </p:tav>
                                      </p:tavLst>
                                    </p:anim>
                                    <p:anim calcmode="lin" valueType="num">
                                      <p:cBhvr>
                                        <p:cTn id="37" dur="800" decel="100000" fill="hold"/>
                                        <p:tgtEl>
                                          <p:spTgt spid="7"/>
                                        </p:tgtEl>
                                        <p:attrNameLst>
                                          <p:attrName>ppt_x</p:attrName>
                                        </p:attrNameLst>
                                      </p:cBhvr>
                                      <p:tavLst>
                                        <p:tav tm="0">
                                          <p:val>
                                            <p:strVal val="#ppt_x+0.4"/>
                                          </p:val>
                                        </p:tav>
                                        <p:tav tm="100000">
                                          <p:val>
                                            <p:strVal val="#ppt_x-0.05"/>
                                          </p:val>
                                        </p:tav>
                                      </p:tavLst>
                                    </p:anim>
                                    <p:anim calcmode="lin" valueType="num">
                                      <p:cBhvr>
                                        <p:cTn id="38" dur="800" decel="100000" fill="hold"/>
                                        <p:tgtEl>
                                          <p:spTgt spid="7"/>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1" presetID="4" presetClass="entr" presetSubtype="16" fill="hold" nodeType="withEffect">
                                  <p:stCondLst>
                                    <p:cond delay="0"/>
                                  </p:stCondLst>
                                  <p:childTnLst>
                                    <p:set>
                                      <p:cBhvr>
                                        <p:cTn id="42" dur="1" fill="hold">
                                          <p:stCondLst>
                                            <p:cond delay="0"/>
                                          </p:stCondLst>
                                        </p:cTn>
                                        <p:tgtEl>
                                          <p:spTgt spid="9217"/>
                                        </p:tgtEl>
                                        <p:attrNameLst>
                                          <p:attrName>style.visibility</p:attrName>
                                        </p:attrNameLst>
                                      </p:cBhvr>
                                      <p:to>
                                        <p:strVal val="visible"/>
                                      </p:to>
                                    </p:set>
                                    <p:animEffect transition="in" filter="box(in)">
                                      <p:cBhvr>
                                        <p:cTn id="43"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صورة المتكونة بواسطة المرآة المحدبة.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2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643174" y="106484"/>
            <a:ext cx="3786214" cy="769441"/>
          </a:xfrm>
          <a:prstGeom prst="rect">
            <a:avLst/>
          </a:prstGeom>
          <a:noFill/>
        </p:spPr>
        <p:txBody>
          <a:bodyPr wrap="square" rtlCol="1">
            <a:spAutoFit/>
          </a:bodyPr>
          <a:lstStyle/>
          <a:p>
            <a:r>
              <a:rPr lang="ar-SA" sz="4400" dirty="0" smtClean="0">
                <a:ln>
                  <a:solidFill>
                    <a:schemeClr val="bg1"/>
                  </a:solidFill>
                </a:ln>
                <a:solidFill>
                  <a:schemeClr val="accent4">
                    <a:lumMod val="75000"/>
                  </a:schemeClr>
                </a:solidFill>
                <a:cs typeface="PT Bold Heading" pitchFamily="2" charset="-78"/>
              </a:rPr>
              <a:t>مجــال الرؤيـــة</a:t>
            </a:r>
            <a:endParaRPr lang="ar-SA" sz="4400" dirty="0">
              <a:ln>
                <a:solidFill>
                  <a:schemeClr val="bg1"/>
                </a:solidFill>
              </a:ln>
              <a:solidFill>
                <a:schemeClr val="accent4">
                  <a:lumMod val="75000"/>
                </a:schemeClr>
              </a:solidFill>
              <a:cs typeface="PT Bold Heading" pitchFamily="2" charset="-78"/>
            </a:endParaRPr>
          </a:p>
        </p:txBody>
      </p:sp>
      <p:sp>
        <p:nvSpPr>
          <p:cNvPr id="3" name="مربع نص 2"/>
          <p:cNvSpPr txBox="1"/>
          <p:nvPr/>
        </p:nvSpPr>
        <p:spPr>
          <a:xfrm>
            <a:off x="571472" y="989942"/>
            <a:ext cx="7929618" cy="1938992"/>
          </a:xfrm>
          <a:prstGeom prst="rect">
            <a:avLst/>
          </a:prstGeom>
          <a:noFill/>
        </p:spPr>
        <p:txBody>
          <a:bodyPr wrap="square" rtlCol="1">
            <a:spAutoFit/>
          </a:bodyPr>
          <a:lstStyle/>
          <a:p>
            <a:pPr algn="justLow"/>
            <a:r>
              <a:rPr lang="ar-SA" sz="2000" dirty="0" smtClean="0">
                <a:cs typeface="PT Bold Heading" pitchFamily="2" charset="-78"/>
              </a:rPr>
              <a:t>قد يبدو أن استعمالات المرايا المحدبة محدودة بسبب الصور المصغرة التي تكونها للأجسام ، إلا أن هذه الخاصية جعلت للمرايا المحدبة استخدامات عملية ، فمن خلال تكوينها صوراً مصغرة للأجسام تؤدي المرايا المحدبة على توسيع المساحة أو مجال الرؤية التي يراها </a:t>
            </a:r>
            <a:r>
              <a:rPr lang="ar-SA" sz="2000" dirty="0" err="1" smtClean="0">
                <a:cs typeface="PT Bold Heading" pitchFamily="2" charset="-78"/>
              </a:rPr>
              <a:t>المرافب</a:t>
            </a:r>
            <a:r>
              <a:rPr lang="ar-SA" sz="2000" dirty="0" smtClean="0">
                <a:cs typeface="PT Bold Heading" pitchFamily="2" charset="-78"/>
              </a:rPr>
              <a:t> . كما أن مركز مجال الرؤية مشاهد من أي زاوية للناظر بالنسبة للمحور الرئيس للمرآة . ومن ثم يكون مجال الرؤية واضحاً بمشهد أوسع . لذا تستخدم على نحو واسع على جوانب السيارات للرؤية الخلفية .</a:t>
            </a:r>
            <a:endParaRPr lang="ar-SA" sz="2000" dirty="0">
              <a:cs typeface="PT Bold Heading" pitchFamily="2" charset="-78"/>
            </a:endParaRPr>
          </a:p>
        </p:txBody>
      </p:sp>
      <p:pic>
        <p:nvPicPr>
          <p:cNvPr id="74754" name="Picture 2" descr="New-font-b-Auto-b-font-Side-360-Wide-Angle-Round-font-b-Convex-b-font"/>
          <p:cNvPicPr>
            <a:picLocks noChangeAspect="1" noChangeArrowheads="1"/>
          </p:cNvPicPr>
          <p:nvPr/>
        </p:nvPicPr>
        <p:blipFill>
          <a:blip r:embed="rId3"/>
          <a:srcRect/>
          <a:stretch>
            <a:fillRect/>
          </a:stretch>
        </p:blipFill>
        <p:spPr bwMode="auto">
          <a:xfrm>
            <a:off x="4500562" y="3214686"/>
            <a:ext cx="2857520" cy="2428892"/>
          </a:xfrm>
          <a:prstGeom prst="rect">
            <a:avLst/>
          </a:prstGeom>
          <a:noFill/>
          <a:ln w="9525">
            <a:noFill/>
            <a:miter lim="800000"/>
            <a:headEnd/>
            <a:tailEnd/>
          </a:ln>
        </p:spPr>
      </p:pic>
      <p:pic>
        <p:nvPicPr>
          <p:cNvPr id="5" name="Picture 4"/>
          <p:cNvPicPr>
            <a:picLocks noChangeAspect="1" noChangeArrowheads="1"/>
          </p:cNvPicPr>
          <p:nvPr/>
        </p:nvPicPr>
        <p:blipFill>
          <a:blip r:embed="rId4"/>
          <a:srcRect/>
          <a:stretch>
            <a:fillRect/>
          </a:stretch>
        </p:blipFill>
        <p:spPr bwMode="auto">
          <a:xfrm>
            <a:off x="1643042" y="3214686"/>
            <a:ext cx="2624134" cy="242889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250" autoRev="1" fill="hold">
                                          <p:stCondLst>
                                            <p:cond delay="0"/>
                                          </p:stCondLst>
                                        </p:cTn>
                                        <p:tgtEl>
                                          <p:spTgt spid="3"/>
                                        </p:tgtEl>
                                        <p:attrNameLst>
                                          <p:attrName>ppt_w</p:attrName>
                                        </p:attrNameLst>
                                      </p:cBhvr>
                                    </p:anim>
                                    <p:anim by="(#ppt_w*0.50)" calcmode="lin" valueType="num">
                                      <p:cBhvr>
                                        <p:cTn id="14" dur="250" decel="50000" autoRev="1" fill="hold">
                                          <p:stCondLst>
                                            <p:cond delay="0"/>
                                          </p:stCondLst>
                                        </p:cTn>
                                        <p:tgtEl>
                                          <p:spTgt spid="3"/>
                                        </p:tgtEl>
                                        <p:attrNameLst>
                                          <p:attrName>ppt_x</p:attrName>
                                        </p:attrNameLst>
                                      </p:cBhvr>
                                    </p:anim>
                                    <p:anim from="(-#ppt_h/2)" to="(#ppt_y)" calcmode="lin" valueType="num">
                                      <p:cBhvr>
                                        <p:cTn id="15" dur="500" fill="hold">
                                          <p:stCondLst>
                                            <p:cond delay="0"/>
                                          </p:stCondLst>
                                        </p:cTn>
                                        <p:tgtEl>
                                          <p:spTgt spid="3"/>
                                        </p:tgtEl>
                                        <p:attrNameLst>
                                          <p:attrName>ppt_y</p:attrName>
                                        </p:attrNameLst>
                                      </p:cBhvr>
                                    </p:anim>
                                    <p:animRot by="21600000">
                                      <p:cBhvr>
                                        <p:cTn id="16" dur="500" fill="hold">
                                          <p:stCondLst>
                                            <p:cond delay="0"/>
                                          </p:stCondLst>
                                        </p:cTn>
                                        <p:tgtEl>
                                          <p:spTgt spid="3"/>
                                        </p:tgtEl>
                                        <p:attrNameLst>
                                          <p:attrName>r</p:attrName>
                                        </p:attrNameLst>
                                      </p:cBhvr>
                                    </p:animRot>
                                  </p:childTnLst>
                                </p:cTn>
                              </p:par>
                            </p:childTnLst>
                          </p:cTn>
                        </p:par>
                        <p:par>
                          <p:cTn id="17" fill="hold">
                            <p:stCondLst>
                              <p:cond delay="4850"/>
                            </p:stCondLst>
                            <p:childTnLst>
                              <p:par>
                                <p:cTn id="18" presetID="4"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childTnLst>
                          </p:cTn>
                        </p:par>
                        <p:par>
                          <p:cTn id="21" fill="hold">
                            <p:stCondLst>
                              <p:cond delay="5350"/>
                            </p:stCondLst>
                            <p:childTnLst>
                              <p:par>
                                <p:cTn id="22" presetID="15" presetClass="entr" presetSubtype="0" fill="hold" nodeType="afterEffect">
                                  <p:stCondLst>
                                    <p:cond delay="0"/>
                                  </p:stCondLst>
                                  <p:childTnLst>
                                    <p:set>
                                      <p:cBhvr>
                                        <p:cTn id="23" dur="1" fill="hold">
                                          <p:stCondLst>
                                            <p:cond delay="0"/>
                                          </p:stCondLst>
                                        </p:cTn>
                                        <p:tgtEl>
                                          <p:spTgt spid="74754"/>
                                        </p:tgtEl>
                                        <p:attrNameLst>
                                          <p:attrName>style.visibility</p:attrName>
                                        </p:attrNameLst>
                                      </p:cBhvr>
                                      <p:to>
                                        <p:strVal val="visible"/>
                                      </p:to>
                                    </p:set>
                                    <p:anim calcmode="lin" valueType="num">
                                      <p:cBhvr>
                                        <p:cTn id="24" dur="1000" fill="hold"/>
                                        <p:tgtEl>
                                          <p:spTgt spid="74754"/>
                                        </p:tgtEl>
                                        <p:attrNameLst>
                                          <p:attrName>ppt_w</p:attrName>
                                        </p:attrNameLst>
                                      </p:cBhvr>
                                      <p:tavLst>
                                        <p:tav tm="0">
                                          <p:val>
                                            <p:fltVal val="0"/>
                                          </p:val>
                                        </p:tav>
                                        <p:tav tm="100000">
                                          <p:val>
                                            <p:strVal val="#ppt_w"/>
                                          </p:val>
                                        </p:tav>
                                      </p:tavLst>
                                    </p:anim>
                                    <p:anim calcmode="lin" valueType="num">
                                      <p:cBhvr>
                                        <p:cTn id="25" dur="1000" fill="hold"/>
                                        <p:tgtEl>
                                          <p:spTgt spid="74754"/>
                                        </p:tgtEl>
                                        <p:attrNameLst>
                                          <p:attrName>ppt_h</p:attrName>
                                        </p:attrNameLst>
                                      </p:cBhvr>
                                      <p:tavLst>
                                        <p:tav tm="0">
                                          <p:val>
                                            <p:fltVal val="0"/>
                                          </p:val>
                                        </p:tav>
                                        <p:tav tm="100000">
                                          <p:val>
                                            <p:strVal val="#ppt_h"/>
                                          </p:val>
                                        </p:tav>
                                      </p:tavLst>
                                    </p:anim>
                                    <p:anim calcmode="lin" valueType="num">
                                      <p:cBhvr>
                                        <p:cTn id="26" dur="1000" fill="hold"/>
                                        <p:tgtEl>
                                          <p:spTgt spid="7475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747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7106" name="Picture 2" descr="http://www.Lahyan.net/vb/uploaded/806/1333142999.jpg"/>
          <p:cNvPicPr>
            <a:picLocks noChangeAspect="1" noChangeArrowheads="1"/>
          </p:cNvPicPr>
          <p:nvPr/>
        </p:nvPicPr>
        <p:blipFill>
          <a:blip r:embed="rId3">
            <a:lum bright="10000"/>
          </a:blip>
          <a:srcRect l="2002" t="20369" r="4897" b="2521"/>
          <a:stretch>
            <a:fillRect/>
          </a:stretch>
        </p:blipFill>
        <p:spPr bwMode="auto">
          <a:xfrm>
            <a:off x="1214414" y="1428736"/>
            <a:ext cx="6715172" cy="5000660"/>
          </a:xfrm>
          <a:prstGeom prst="rect">
            <a:avLst/>
          </a:prstGeom>
          <a:noFill/>
          <a:ln w="9525">
            <a:noFill/>
            <a:miter lim="800000"/>
            <a:headEnd/>
            <a:tailEnd/>
          </a:ln>
        </p:spPr>
      </p:pic>
      <p:sp>
        <p:nvSpPr>
          <p:cNvPr id="3" name="مربع نص 2"/>
          <p:cNvSpPr txBox="1"/>
          <p:nvPr/>
        </p:nvSpPr>
        <p:spPr>
          <a:xfrm>
            <a:off x="1571604" y="292222"/>
            <a:ext cx="6215106" cy="707886"/>
          </a:xfrm>
          <a:prstGeom prst="rect">
            <a:avLst/>
          </a:prstGeom>
          <a:noFill/>
        </p:spPr>
        <p:txBody>
          <a:bodyPr wrap="square" rtlCol="1">
            <a:spAutoFit/>
          </a:bodyPr>
          <a:lstStyle/>
          <a:p>
            <a:pPr algn="ctr"/>
            <a:r>
              <a:rPr lang="ar-SA" sz="4000" dirty="0" smtClean="0">
                <a:ln>
                  <a:solidFill>
                    <a:schemeClr val="bg1"/>
                  </a:solidFill>
                </a:ln>
                <a:solidFill>
                  <a:schemeClr val="accent4">
                    <a:lumMod val="75000"/>
                  </a:schemeClr>
                </a:solidFill>
                <a:cs typeface="PT Bold Heading" pitchFamily="2" charset="-78"/>
              </a:rPr>
              <a:t>استخدامات المرآة المحدبــة</a:t>
            </a:r>
            <a:endParaRPr lang="ar-SA" sz="4000" dirty="0">
              <a:ln>
                <a:solidFill>
                  <a:schemeClr val="bg1"/>
                </a:solidFill>
              </a:ln>
              <a:solidFill>
                <a:schemeClr val="accent4">
                  <a:lumMod val="75000"/>
                </a:schemeClr>
              </a:solidFill>
              <a:cs typeface="PT Bold Heading"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47106"/>
                                        </p:tgtEl>
                                        <p:attrNameLst>
                                          <p:attrName>style.visibility</p:attrName>
                                        </p:attrNameLst>
                                      </p:cBhvr>
                                      <p:to>
                                        <p:strVal val="visible"/>
                                      </p:to>
                                    </p:set>
                                    <p:anim calcmode="lin" valueType="num">
                                      <p:cBhvr>
                                        <p:cTn id="13" dur="500" fill="hold"/>
                                        <p:tgtEl>
                                          <p:spTgt spid="47106"/>
                                        </p:tgtEl>
                                        <p:attrNameLst>
                                          <p:attrName>ppt_w</p:attrName>
                                        </p:attrNameLst>
                                      </p:cBhvr>
                                      <p:tavLst>
                                        <p:tav tm="0">
                                          <p:val>
                                            <p:fltVal val="0"/>
                                          </p:val>
                                        </p:tav>
                                        <p:tav tm="100000">
                                          <p:val>
                                            <p:strVal val="#ppt_w"/>
                                          </p:val>
                                        </p:tav>
                                      </p:tavLst>
                                    </p:anim>
                                    <p:anim calcmode="lin" valueType="num">
                                      <p:cBhvr>
                                        <p:cTn id="14" dur="500" fill="hold"/>
                                        <p:tgtEl>
                                          <p:spTgt spid="47106"/>
                                        </p:tgtEl>
                                        <p:attrNameLst>
                                          <p:attrName>ppt_h</p:attrName>
                                        </p:attrNameLst>
                                      </p:cBhvr>
                                      <p:tavLst>
                                        <p:tav tm="0">
                                          <p:val>
                                            <p:fltVal val="0"/>
                                          </p:val>
                                        </p:tav>
                                        <p:tav tm="100000">
                                          <p:val>
                                            <p:strVal val="#ppt_h"/>
                                          </p:val>
                                        </p:tav>
                                      </p:tavLst>
                                    </p:anim>
                                    <p:anim calcmode="lin" valueType="num">
                                      <p:cBhvr>
                                        <p:cTn id="15" dur="500" fill="hold"/>
                                        <p:tgtEl>
                                          <p:spTgt spid="47106"/>
                                        </p:tgtEl>
                                        <p:attrNameLst>
                                          <p:attrName>style.rotation</p:attrName>
                                        </p:attrNameLst>
                                      </p:cBhvr>
                                      <p:tavLst>
                                        <p:tav tm="0">
                                          <p:val>
                                            <p:fltVal val="360"/>
                                          </p:val>
                                        </p:tav>
                                        <p:tav tm="100000">
                                          <p:val>
                                            <p:fltVal val="0"/>
                                          </p:val>
                                        </p:tav>
                                      </p:tavLst>
                                    </p:anim>
                                    <p:animEffect transition="in" filter="fade">
                                      <p:cBhvr>
                                        <p:cTn id="16"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فيزياء _الصور في المرايا الكروية.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3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857224" y="2285992"/>
          <a:ext cx="7464447" cy="3873510"/>
        </p:xfrm>
        <a:graphic>
          <a:graphicData uri="http://schemas.openxmlformats.org/drawingml/2006/table">
            <a:tbl>
              <a:tblPr firstRow="1" bandRow="1">
                <a:tableStyleId>{5C22544A-7EE6-4342-B048-85BDC9FD1C3A}</a:tableStyleId>
              </a:tblPr>
              <a:tblGrid>
                <a:gridCol w="1178205"/>
                <a:gridCol w="2325473"/>
                <a:gridCol w="1461778"/>
                <a:gridCol w="1072535"/>
                <a:gridCol w="1426456"/>
              </a:tblGrid>
              <a:tr h="457290">
                <a:tc>
                  <a:txBody>
                    <a:bodyPr/>
                    <a:lstStyle/>
                    <a:p>
                      <a:pPr algn="ctr"/>
                      <a:r>
                        <a:rPr lang="ar-SA" sz="2200" dirty="0" smtClean="0">
                          <a:cs typeface="PT Bold Heading" pitchFamily="2" charset="-78"/>
                        </a:rPr>
                        <a:t>الصورة</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cs typeface="PT Bold Heading" pitchFamily="2" charset="-78"/>
                        </a:rPr>
                        <a:t>m</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cs typeface="PT Bold Heading" pitchFamily="2" charset="-78"/>
                        </a:rPr>
                        <a:t>d</a:t>
                      </a:r>
                      <a:r>
                        <a:rPr lang="en-US" sz="2200" baseline="-25000" dirty="0" smtClean="0">
                          <a:cs typeface="PT Bold Heading" pitchFamily="2" charset="-78"/>
                        </a:rPr>
                        <a:t>o</a:t>
                      </a:r>
                      <a:endParaRPr lang="en-US" sz="2200" baseline="-250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cs typeface="PT Bold Heading" pitchFamily="2" charset="-78"/>
                        </a:rPr>
                        <a:t>f</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200" dirty="0" smtClean="0">
                          <a:cs typeface="PT Bold Heading" pitchFamily="2" charset="-78"/>
                        </a:rPr>
                        <a:t>نوع</a:t>
                      </a:r>
                      <a:r>
                        <a:rPr lang="ar-SA" sz="2200" baseline="0" dirty="0" smtClean="0">
                          <a:cs typeface="PT Bold Heading" pitchFamily="2" charset="-78"/>
                        </a:rPr>
                        <a:t> المرآة</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90">
                <a:tc>
                  <a:txBody>
                    <a:bodyPr/>
                    <a:lstStyle/>
                    <a:p>
                      <a:pPr algn="ctr"/>
                      <a:r>
                        <a:rPr lang="ar-SA" sz="2200" dirty="0" smtClean="0">
                          <a:cs typeface="PT Bold Heading" pitchFamily="2" charset="-78"/>
                        </a:rPr>
                        <a:t>خيالية</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200" dirty="0" smtClean="0">
                          <a:cs typeface="PT Bold Heading" pitchFamily="2" charset="-78"/>
                        </a:rPr>
                        <a:t>نفس الحجم </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200" dirty="0" err="1" smtClean="0">
                          <a:cs typeface="PT Bold Heading" pitchFamily="2" charset="-78"/>
                        </a:rPr>
                        <a:t>d</a:t>
                      </a:r>
                      <a:r>
                        <a:rPr lang="en-US" sz="2200" baseline="-25000" dirty="0" err="1" smtClean="0">
                          <a:cs typeface="PT Bold Heading" pitchFamily="2" charset="-78"/>
                        </a:rPr>
                        <a:t>i</a:t>
                      </a:r>
                      <a:r>
                        <a:rPr lang="en-US" sz="2200" baseline="-25000" dirty="0" smtClean="0">
                          <a:cs typeface="PT Bold Heading" pitchFamily="2" charset="-78"/>
                        </a:rPr>
                        <a:t> </a:t>
                      </a:r>
                      <a:r>
                        <a:rPr lang="ar-SA" sz="2200" baseline="-25000" dirty="0" smtClean="0">
                          <a:cs typeface="PT Bold Heading" pitchFamily="2" charset="-78"/>
                        </a:rPr>
                        <a:t> </a:t>
                      </a:r>
                      <a:r>
                        <a:rPr lang="ar-SA" sz="2200" baseline="22000" dirty="0" smtClean="0">
                          <a:cs typeface="PT Bold Heading" pitchFamily="2" charset="-78"/>
                        </a:rPr>
                        <a:t>- </a:t>
                      </a:r>
                      <a:r>
                        <a:rPr lang="ar-SA" sz="2200" baseline="0" dirty="0" smtClean="0">
                          <a:cs typeface="PT Bold Heading" pitchFamily="2" charset="-78"/>
                        </a:rPr>
                        <a:t>=</a:t>
                      </a:r>
                      <a:r>
                        <a:rPr lang="en-US" sz="2200" dirty="0" smtClean="0">
                          <a:cs typeface="PT Bold Heading" pitchFamily="2" charset="-78"/>
                        </a:rPr>
                        <a:t>d</a:t>
                      </a:r>
                      <a:r>
                        <a:rPr lang="en-US" sz="2200" baseline="-25000" dirty="0" smtClean="0">
                          <a:cs typeface="PT Bold Heading" pitchFamily="2" charset="-78"/>
                        </a:rPr>
                        <a:t>o</a:t>
                      </a: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200" dirty="0" smtClean="0">
                          <a:cs typeface="PT Bold Heading" pitchFamily="2" charset="-78"/>
                        </a:rPr>
                        <a:t>لا يوجد</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200" dirty="0" smtClean="0">
                          <a:cs typeface="PT Bold Heading" pitchFamily="2" charset="-78"/>
                        </a:rPr>
                        <a:t>مستوية</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90">
                <a:tc>
                  <a:txBody>
                    <a:bodyPr/>
                    <a:lstStyle/>
                    <a:p>
                      <a:pPr algn="ctr"/>
                      <a:r>
                        <a:rPr lang="ar-SA" sz="2200" dirty="0" err="1" smtClean="0">
                          <a:cs typeface="PT Bold Heading" pitchFamily="2" charset="-78"/>
                        </a:rPr>
                        <a:t>حقيقية</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200" dirty="0" smtClean="0">
                          <a:cs typeface="PT Bold Heading" pitchFamily="2" charset="-78"/>
                        </a:rPr>
                        <a:t>مصغرة</a:t>
                      </a:r>
                      <a:r>
                        <a:rPr lang="ar-SA" sz="2200" baseline="0" dirty="0" smtClean="0">
                          <a:cs typeface="PT Bold Heading" pitchFamily="2" charset="-78"/>
                        </a:rPr>
                        <a:t> </a:t>
                      </a:r>
                      <a:r>
                        <a:rPr lang="ar-SA" sz="2200" baseline="0" dirty="0" err="1" smtClean="0">
                          <a:cs typeface="PT Bold Heading" pitchFamily="2" charset="-78"/>
                        </a:rPr>
                        <a:t>و</a:t>
                      </a:r>
                      <a:r>
                        <a:rPr lang="ar-SA" sz="2200" baseline="0" dirty="0" smtClean="0">
                          <a:cs typeface="PT Bold Heading" pitchFamily="2" charset="-78"/>
                        </a:rPr>
                        <a:t> مقلوبة</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cs typeface="PT Bold Heading" pitchFamily="2" charset="-78"/>
                        </a:rPr>
                        <a:t>d</a:t>
                      </a:r>
                      <a:r>
                        <a:rPr lang="en-US" sz="2200" baseline="-25000" dirty="0" smtClean="0">
                          <a:cs typeface="PT Bold Heading" pitchFamily="2" charset="-78"/>
                        </a:rPr>
                        <a:t>o</a:t>
                      </a:r>
                      <a:r>
                        <a:rPr lang="en-US" sz="2200" baseline="10000" dirty="0" smtClean="0">
                          <a:cs typeface="PT Bold Heading" pitchFamily="2" charset="-78"/>
                        </a:rPr>
                        <a:t>&gt;</a:t>
                      </a:r>
                      <a:r>
                        <a:rPr lang="en-US" sz="2200" baseline="0" dirty="0" smtClean="0">
                          <a:cs typeface="PT Bold Heading" pitchFamily="2" charset="-78"/>
                        </a:rPr>
                        <a:t> r</a:t>
                      </a:r>
                      <a:endParaRPr lang="en-US" sz="2200" baseline="-250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endParaRPr lang="ar-SA" sz="2200" dirty="0" smtClean="0">
                        <a:cs typeface="PT Bold Heading" pitchFamily="2" charset="-78"/>
                      </a:endParaRPr>
                    </a:p>
                    <a:p>
                      <a:pPr algn="ctr"/>
                      <a:r>
                        <a:rPr lang="ar-SA" sz="2200" dirty="0" smtClean="0">
                          <a:cs typeface="PT Bold Heading" pitchFamily="2" charset="-78"/>
                        </a:rPr>
                        <a:t>+</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endParaRPr lang="ar-SA" sz="2200" dirty="0" smtClean="0">
                        <a:cs typeface="PT Bold Heading" pitchFamily="2" charset="-78"/>
                      </a:endParaRPr>
                    </a:p>
                    <a:p>
                      <a:pPr algn="ctr"/>
                      <a:r>
                        <a:rPr lang="ar-SA" sz="2200" dirty="0" smtClean="0">
                          <a:cs typeface="PT Bold Heading" pitchFamily="2" charset="-78"/>
                        </a:rPr>
                        <a:t>المقعرة</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3880">
                <a:tc>
                  <a:txBody>
                    <a:bodyPr/>
                    <a:lstStyle/>
                    <a:p>
                      <a:pPr algn="ctr"/>
                      <a:r>
                        <a:rPr lang="ar-SA" sz="2200" dirty="0" err="1" smtClean="0">
                          <a:cs typeface="PT Bold Heading" pitchFamily="2" charset="-78"/>
                        </a:rPr>
                        <a:t>حقيقية</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200" dirty="0" smtClean="0">
                          <a:cs typeface="PT Bold Heading" pitchFamily="2" charset="-78"/>
                        </a:rPr>
                        <a:t>مكبرة</a:t>
                      </a:r>
                      <a:r>
                        <a:rPr lang="ar-SA" sz="2200" baseline="0" dirty="0" smtClean="0">
                          <a:cs typeface="PT Bold Heading" pitchFamily="2" charset="-78"/>
                        </a:rPr>
                        <a:t> </a:t>
                      </a:r>
                      <a:r>
                        <a:rPr lang="ar-SA" sz="2200" baseline="0" dirty="0" err="1" smtClean="0">
                          <a:cs typeface="PT Bold Heading" pitchFamily="2" charset="-78"/>
                        </a:rPr>
                        <a:t>و</a:t>
                      </a:r>
                      <a:r>
                        <a:rPr lang="ar-SA" sz="2200" baseline="0" dirty="0" smtClean="0">
                          <a:cs typeface="PT Bold Heading" pitchFamily="2" charset="-78"/>
                        </a:rPr>
                        <a:t> مقلوبة </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200" dirty="0" smtClean="0">
                          <a:cs typeface="PT Bold Heading" pitchFamily="2" charset="-78"/>
                        </a:rPr>
                        <a:t>d</a:t>
                      </a:r>
                      <a:r>
                        <a:rPr lang="en-US" sz="2200" baseline="-25000" dirty="0" smtClean="0">
                          <a:cs typeface="PT Bold Heading" pitchFamily="2" charset="-78"/>
                        </a:rPr>
                        <a:t>o</a:t>
                      </a:r>
                      <a:r>
                        <a:rPr lang="en-US" sz="2200" kern="1200" baseline="0" dirty="0" smtClean="0">
                          <a:solidFill>
                            <a:schemeClr val="dk1"/>
                          </a:solidFill>
                          <a:latin typeface="+mn-lt"/>
                          <a:ea typeface="+mn-ea"/>
                          <a:cs typeface="PT Bold Heading" pitchFamily="2" charset="-78"/>
                        </a:rPr>
                        <a:t>&gt;f </a:t>
                      </a:r>
                      <a:r>
                        <a:rPr lang="en-US" sz="2200" baseline="-25000" dirty="0" smtClean="0">
                          <a:cs typeface="PT Bold Heading" pitchFamily="2" charset="-78"/>
                        </a:rPr>
                        <a:t>  </a:t>
                      </a:r>
                      <a:r>
                        <a:rPr lang="ar-SA" sz="2200" baseline="-25000" dirty="0" smtClean="0">
                          <a:cs typeface="PT Bold Heading" pitchFamily="2" charset="-78"/>
                        </a:rPr>
                        <a:t> </a:t>
                      </a:r>
                      <a:r>
                        <a:rPr lang="en-US" sz="2200" kern="1200" baseline="0" dirty="0" smtClean="0">
                          <a:solidFill>
                            <a:schemeClr val="dk1"/>
                          </a:solidFill>
                          <a:latin typeface="+mn-lt"/>
                          <a:ea typeface="+mn-ea"/>
                          <a:cs typeface="PT Bold Heading" pitchFamily="2" charset="-78"/>
                        </a:rPr>
                        <a:t>&gt;</a:t>
                      </a:r>
                      <a:r>
                        <a:rPr lang="ar-SA" sz="2200" kern="1200" baseline="0" dirty="0" smtClean="0">
                          <a:solidFill>
                            <a:schemeClr val="dk1"/>
                          </a:solidFill>
                          <a:latin typeface="+mn-lt"/>
                          <a:ea typeface="+mn-ea"/>
                          <a:cs typeface="PT Bold Heading" pitchFamily="2" charset="-78"/>
                        </a:rPr>
                        <a:t> </a:t>
                      </a:r>
                      <a:r>
                        <a:rPr lang="en-US" sz="2200" kern="1200" baseline="0" dirty="0" smtClean="0">
                          <a:solidFill>
                            <a:schemeClr val="dk1"/>
                          </a:solidFill>
                          <a:latin typeface="+mn-lt"/>
                          <a:ea typeface="+mn-ea"/>
                          <a:cs typeface="PT Bold Heading" pitchFamily="2" charset="-78"/>
                        </a:rPr>
                        <a:t>r</a:t>
                      </a:r>
                    </a:p>
                    <a:p>
                      <a:pPr algn="ct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r>
              <a:tr h="833880">
                <a:tc>
                  <a:txBody>
                    <a:bodyPr/>
                    <a:lstStyle/>
                    <a:p>
                      <a:pPr algn="ctr"/>
                      <a:r>
                        <a:rPr lang="ar-SA" sz="2200" dirty="0" smtClean="0">
                          <a:cs typeface="PT Bold Heading" pitchFamily="2" charset="-78"/>
                        </a:rPr>
                        <a:t>خيالية </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200" dirty="0" smtClean="0">
                          <a:cs typeface="PT Bold Heading" pitchFamily="2" charset="-78"/>
                        </a:rPr>
                        <a:t>مكبرة</a:t>
                      </a:r>
                      <a:r>
                        <a:rPr lang="ar-SA" sz="2200" baseline="0" dirty="0" smtClean="0">
                          <a:cs typeface="PT Bold Heading" pitchFamily="2" charset="-78"/>
                        </a:rPr>
                        <a:t> </a:t>
                      </a:r>
                      <a:r>
                        <a:rPr lang="ar-SA" sz="2200" baseline="0" dirty="0" err="1" smtClean="0">
                          <a:cs typeface="PT Bold Heading" pitchFamily="2" charset="-78"/>
                        </a:rPr>
                        <a:t>و</a:t>
                      </a:r>
                      <a:r>
                        <a:rPr lang="ar-SA" sz="2200" baseline="0" dirty="0" smtClean="0">
                          <a:cs typeface="PT Bold Heading" pitchFamily="2" charset="-78"/>
                        </a:rPr>
                        <a:t> معتدلة </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200" dirty="0" smtClean="0">
                          <a:cs typeface="PT Bold Heading" pitchFamily="2" charset="-78"/>
                        </a:rPr>
                        <a:t>d</a:t>
                      </a:r>
                      <a:r>
                        <a:rPr lang="en-US" sz="2200" baseline="-25000" dirty="0" smtClean="0">
                          <a:cs typeface="PT Bold Heading" pitchFamily="2" charset="-78"/>
                        </a:rPr>
                        <a:t>o</a:t>
                      </a:r>
                      <a:r>
                        <a:rPr lang="en-US" sz="2200" kern="1200" baseline="0" dirty="0" smtClean="0">
                          <a:solidFill>
                            <a:schemeClr val="dk1"/>
                          </a:solidFill>
                          <a:latin typeface="+mn-lt"/>
                          <a:ea typeface="+mn-ea"/>
                          <a:cs typeface="PT Bold Heading" pitchFamily="2" charset="-78"/>
                        </a:rPr>
                        <a:t>&lt; f</a:t>
                      </a:r>
                    </a:p>
                    <a:p>
                      <a:pPr algn="ct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r>
              <a:tr h="83388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200" dirty="0" smtClean="0">
                          <a:cs typeface="PT Bold Heading" pitchFamily="2" charset="-78"/>
                        </a:rPr>
                        <a:t>خيالية </a:t>
                      </a:r>
                      <a:endParaRPr lang="en-US" sz="2200" dirty="0" smtClean="0">
                        <a:cs typeface="PT Bold Heading" pitchFamily="2" charset="-78"/>
                      </a:endParaRPr>
                    </a:p>
                    <a:p>
                      <a:pPr algn="ct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200" dirty="0" smtClean="0">
                          <a:cs typeface="PT Bold Heading" pitchFamily="2" charset="-78"/>
                        </a:rPr>
                        <a:t>مصغرة</a:t>
                      </a:r>
                      <a:r>
                        <a:rPr lang="ar-SA" sz="2200" baseline="0" dirty="0" smtClean="0">
                          <a:cs typeface="PT Bold Heading" pitchFamily="2" charset="-78"/>
                        </a:rPr>
                        <a:t> </a:t>
                      </a:r>
                      <a:r>
                        <a:rPr lang="ar-SA" sz="2200" baseline="0" dirty="0" err="1" smtClean="0">
                          <a:cs typeface="PT Bold Heading" pitchFamily="2" charset="-78"/>
                        </a:rPr>
                        <a:t>و</a:t>
                      </a:r>
                      <a:r>
                        <a:rPr lang="ar-SA" sz="2200" baseline="0" dirty="0" smtClean="0">
                          <a:cs typeface="PT Bold Heading" pitchFamily="2" charset="-78"/>
                        </a:rPr>
                        <a:t> معتدلة </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cs typeface="PT Bold Heading" pitchFamily="2" charset="-78"/>
                        </a:rPr>
                        <a:t>d</a:t>
                      </a:r>
                      <a:r>
                        <a:rPr lang="en-US" sz="2200" baseline="-25000" dirty="0" smtClean="0">
                          <a:cs typeface="PT Bold Heading" pitchFamily="2" charset="-78"/>
                        </a:rPr>
                        <a:t>o</a:t>
                      </a:r>
                      <a:r>
                        <a:rPr lang="en-US" sz="2200" kern="1200" baseline="0" dirty="0" smtClean="0">
                          <a:solidFill>
                            <a:schemeClr val="dk1"/>
                          </a:solidFill>
                          <a:latin typeface="+mn-lt"/>
                          <a:ea typeface="+mn-ea"/>
                          <a:cs typeface="PT Bold Heading" pitchFamily="2" charset="-78"/>
                        </a:rPr>
                        <a:t>&gt;0</a:t>
                      </a:r>
                      <a:r>
                        <a:rPr lang="en-US" sz="2200" kern="1200" baseline="10000" dirty="0" smtClean="0">
                          <a:solidFill>
                            <a:schemeClr val="dk1"/>
                          </a:solidFill>
                          <a:latin typeface="+mn-lt"/>
                          <a:ea typeface="+mn-ea"/>
                          <a:cs typeface="PT Bold Heading" pitchFamily="2" charset="-78"/>
                        </a:rPr>
                        <a:t> </a:t>
                      </a: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200" kern="1200" baseline="0" dirty="0" smtClean="0">
                          <a:solidFill>
                            <a:schemeClr val="dk1"/>
                          </a:solidFill>
                          <a:latin typeface="+mn-lt"/>
                          <a:ea typeface="+mn-ea"/>
                          <a:cs typeface="PT Bold Heading" pitchFamily="2" charset="-78"/>
                        </a:rPr>
                        <a:t>-</a:t>
                      </a:r>
                      <a:endParaRPr lang="en-US" sz="2200" kern="1200" baseline="0" dirty="0" smtClean="0">
                        <a:solidFill>
                          <a:schemeClr val="dk1"/>
                        </a:solidFill>
                        <a:latin typeface="+mn-lt"/>
                        <a:ea typeface="+mn-ea"/>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r-SA" sz="2200" dirty="0" smtClean="0">
                          <a:cs typeface="PT Bold Heading" pitchFamily="2" charset="-78"/>
                        </a:rPr>
                        <a:t>محدبة </a:t>
                      </a:r>
                      <a:endParaRPr lang="en-US" sz="2200" dirty="0">
                        <a:cs typeface="PT Bold Heading" pitchFamily="2" charset="-78"/>
                      </a:endParaRPr>
                    </a:p>
                  </a:txBody>
                  <a:tcPr marL="91447" marR="9144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مستطيل 4"/>
          <p:cNvSpPr/>
          <p:nvPr/>
        </p:nvSpPr>
        <p:spPr>
          <a:xfrm>
            <a:off x="1714480" y="928670"/>
            <a:ext cx="3818674" cy="769441"/>
          </a:xfrm>
          <a:prstGeom prst="rect">
            <a:avLst/>
          </a:prstGeom>
        </p:spPr>
        <p:txBody>
          <a:bodyPr wrap="none">
            <a:spAutoFit/>
          </a:bodyPr>
          <a:lstStyle/>
          <a:p>
            <a:r>
              <a:rPr lang="ar-SA" sz="4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مقارنـــة المرايــــا</a:t>
            </a:r>
            <a:endParaRPr lang="ar-SA" sz="4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pic>
        <p:nvPicPr>
          <p:cNvPr id="75778" name="Picture 2" descr="746118031"/>
          <p:cNvPicPr>
            <a:picLocks noChangeAspect="1" noChangeArrowheads="1"/>
          </p:cNvPicPr>
          <p:nvPr/>
        </p:nvPicPr>
        <p:blipFill>
          <a:blip r:embed="rId3">
            <a:lum bright="20000"/>
          </a:blip>
          <a:srcRect/>
          <a:stretch>
            <a:fillRect/>
          </a:stretch>
        </p:blipFill>
        <p:spPr bwMode="auto">
          <a:xfrm>
            <a:off x="5786446" y="500042"/>
            <a:ext cx="2462216" cy="160972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75778"/>
                                        </p:tgtEl>
                                        <p:attrNameLst>
                                          <p:attrName>style.visibility</p:attrName>
                                        </p:attrNameLst>
                                      </p:cBhvr>
                                      <p:to>
                                        <p:strVal val="visible"/>
                                      </p:to>
                                    </p:set>
                                    <p:animEffect transition="in" filter="fade">
                                      <p:cBhvr>
                                        <p:cTn id="13" dur="800" decel="100000"/>
                                        <p:tgtEl>
                                          <p:spTgt spid="75778"/>
                                        </p:tgtEl>
                                      </p:cBhvr>
                                    </p:animEffect>
                                    <p:anim calcmode="lin" valueType="num">
                                      <p:cBhvr>
                                        <p:cTn id="14" dur="800" decel="100000" fill="hold"/>
                                        <p:tgtEl>
                                          <p:spTgt spid="75778"/>
                                        </p:tgtEl>
                                        <p:attrNameLst>
                                          <p:attrName>style.rotation</p:attrName>
                                        </p:attrNameLst>
                                      </p:cBhvr>
                                      <p:tavLst>
                                        <p:tav tm="0">
                                          <p:val>
                                            <p:fltVal val="-90"/>
                                          </p:val>
                                        </p:tav>
                                        <p:tav tm="100000">
                                          <p:val>
                                            <p:fltVal val="0"/>
                                          </p:val>
                                        </p:tav>
                                      </p:tavLst>
                                    </p:anim>
                                    <p:anim calcmode="lin" valueType="num">
                                      <p:cBhvr>
                                        <p:cTn id="15" dur="800" decel="100000" fill="hold"/>
                                        <p:tgtEl>
                                          <p:spTgt spid="75778"/>
                                        </p:tgtEl>
                                        <p:attrNameLst>
                                          <p:attrName>ppt_x</p:attrName>
                                        </p:attrNameLst>
                                      </p:cBhvr>
                                      <p:tavLst>
                                        <p:tav tm="0">
                                          <p:val>
                                            <p:strVal val="#ppt_x+0.4"/>
                                          </p:val>
                                        </p:tav>
                                        <p:tav tm="100000">
                                          <p:val>
                                            <p:strVal val="#ppt_x-0.05"/>
                                          </p:val>
                                        </p:tav>
                                      </p:tavLst>
                                    </p:anim>
                                    <p:anim calcmode="lin" valueType="num">
                                      <p:cBhvr>
                                        <p:cTn id="16" dur="800" decel="100000" fill="hold"/>
                                        <p:tgtEl>
                                          <p:spTgt spid="7577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577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5778"/>
                                        </p:tgtEl>
                                        <p:attrNameLst>
                                          <p:attrName>ppt_y</p:attrName>
                                        </p:attrNameLst>
                                      </p:cBhvr>
                                      <p:tavLst>
                                        <p:tav tm="0">
                                          <p:val>
                                            <p:strVal val="#ppt_y+0.1"/>
                                          </p:val>
                                        </p:tav>
                                        <p:tav tm="100000">
                                          <p:val>
                                            <p:strVal val="#ppt_y"/>
                                          </p:val>
                                        </p:tav>
                                      </p:tavLst>
                                    </p:anim>
                                  </p:childTnLst>
                                </p:cTn>
                              </p:par>
                            </p:childTnLst>
                          </p:cTn>
                        </p:par>
                        <p:par>
                          <p:cTn id="19" fill="hold">
                            <p:stCondLst>
                              <p:cond delay="2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style.rotation</p:attrName>
                                        </p:attrNameLst>
                                      </p:cBhvr>
                                      <p:tavLst>
                                        <p:tav tm="0">
                                          <p:val>
                                            <p:fltVal val="720"/>
                                          </p:val>
                                        </p:tav>
                                        <p:tav tm="100000">
                                          <p:val>
                                            <p:fltVal val="0"/>
                                          </p:val>
                                        </p:tav>
                                      </p:tavLst>
                                    </p:anim>
                                    <p:anim calcmode="lin" valueType="num">
                                      <p:cBhvr>
                                        <p:cTn id="24" dur="2000" fill="hold"/>
                                        <p:tgtEl>
                                          <p:spTgt spid="4"/>
                                        </p:tgtEl>
                                        <p:attrNameLst>
                                          <p:attrName>ppt_h</p:attrName>
                                        </p:attrNameLst>
                                      </p:cBhvr>
                                      <p:tavLst>
                                        <p:tav tm="0">
                                          <p:val>
                                            <p:fltVal val="0"/>
                                          </p:val>
                                        </p:tav>
                                        <p:tav tm="100000">
                                          <p:val>
                                            <p:strVal val="#ppt_h"/>
                                          </p:val>
                                        </p:tav>
                                      </p:tavLst>
                                    </p:anim>
                                    <p:anim calcmode="lin" valueType="num">
                                      <p:cBhvr>
                                        <p:cTn id="25"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4843498" y="1963814"/>
            <a:ext cx="4014782" cy="1573123"/>
          </a:xfrm>
          <a:prstGeom prst="rect">
            <a:avLst/>
          </a:prstGeom>
          <a:noFill/>
          <a:ln w="9525">
            <a:noFill/>
            <a:miter lim="800000"/>
            <a:headEnd/>
            <a:tailEnd/>
          </a:ln>
        </p:spPr>
        <p:txBody>
          <a:bodyPr wrap="square" anchor="ctr">
            <a:spAutoFit/>
          </a:bodyPr>
          <a:lstStyle/>
          <a:p>
            <a:pPr algn="justLow">
              <a:lnSpc>
                <a:spcPct val="150000"/>
              </a:lnSpc>
            </a:pPr>
            <a:r>
              <a:rPr lang="ar-SA" sz="2200" dirty="0">
                <a:solidFill>
                  <a:srgbClr val="C00000"/>
                </a:solidFill>
                <a:cs typeface="PT Bold Heading" pitchFamily="2" charset="-78"/>
              </a:rPr>
              <a:t>سلوك الضوء المنعكس يعتمد على  </a:t>
            </a:r>
            <a:r>
              <a:rPr lang="ar-SA" sz="2200" dirty="0" smtClean="0">
                <a:solidFill>
                  <a:srgbClr val="C00000"/>
                </a:solidFill>
                <a:cs typeface="PT Bold Heading" pitchFamily="2" charset="-78"/>
              </a:rPr>
              <a:t>:</a:t>
            </a:r>
            <a:endParaRPr lang="ar-SA" sz="2200" dirty="0">
              <a:solidFill>
                <a:srgbClr val="C00000"/>
              </a:solidFill>
              <a:cs typeface="PT Bold Heading" pitchFamily="2" charset="-78"/>
            </a:endParaRPr>
          </a:p>
          <a:p>
            <a:pPr algn="justLow">
              <a:lnSpc>
                <a:spcPct val="150000"/>
              </a:lnSpc>
            </a:pPr>
            <a:r>
              <a:rPr lang="ar-SA" sz="2200" dirty="0">
                <a:cs typeface="PT Bold Heading" pitchFamily="2" charset="-78"/>
              </a:rPr>
              <a:t>1- طبيعة السطح </a:t>
            </a:r>
            <a:r>
              <a:rPr lang="ar-SA" sz="2200" dirty="0" smtClean="0">
                <a:cs typeface="PT Bold Heading" pitchFamily="2" charset="-78"/>
              </a:rPr>
              <a:t>العاكس .</a:t>
            </a:r>
            <a:endParaRPr lang="ar-SA" sz="2200" dirty="0">
              <a:cs typeface="PT Bold Heading" pitchFamily="2" charset="-78"/>
            </a:endParaRPr>
          </a:p>
          <a:p>
            <a:pPr algn="justLow">
              <a:lnSpc>
                <a:spcPct val="150000"/>
              </a:lnSpc>
            </a:pPr>
            <a:r>
              <a:rPr lang="ar-SA" sz="2200" dirty="0" smtClean="0">
                <a:cs typeface="PT Bold Heading" pitchFamily="2" charset="-78"/>
              </a:rPr>
              <a:t>2-زاوية السقوط</a:t>
            </a:r>
            <a:r>
              <a:rPr lang="en-US" sz="2200" dirty="0" smtClean="0">
                <a:cs typeface="PT Bold Heading" pitchFamily="2" charset="-78"/>
              </a:rPr>
              <a:t> </a:t>
            </a:r>
            <a:r>
              <a:rPr lang="ar-SA" sz="2200" dirty="0" smtClean="0">
                <a:cs typeface="PT Bold Heading" pitchFamily="2" charset="-78"/>
              </a:rPr>
              <a:t>.</a:t>
            </a:r>
            <a:endParaRPr lang="ar-SA" sz="2200" dirty="0">
              <a:cs typeface="PT Bold Heading" pitchFamily="2" charset="-78"/>
            </a:endParaRPr>
          </a:p>
        </p:txBody>
      </p:sp>
      <p:sp>
        <p:nvSpPr>
          <p:cNvPr id="3" name="مربع نص 2"/>
          <p:cNvSpPr txBox="1"/>
          <p:nvPr/>
        </p:nvSpPr>
        <p:spPr>
          <a:xfrm rot="21063979">
            <a:off x="1679338" y="486594"/>
            <a:ext cx="3567114" cy="769441"/>
          </a:xfrm>
          <a:prstGeom prst="rect">
            <a:avLst/>
          </a:prstGeom>
          <a:noFill/>
        </p:spPr>
        <p:txBody>
          <a:bodyPr wrap="square" rtlCol="1">
            <a:spAutoFit/>
          </a:bodyPr>
          <a:lstStyle/>
          <a:p>
            <a:pPr algn="ctr"/>
            <a:r>
              <a:rPr lang="ar-SA" sz="4400" dirty="0" smtClean="0">
                <a:ln>
                  <a:solidFill>
                    <a:schemeClr val="bg1"/>
                  </a:solidFill>
                </a:ln>
                <a:solidFill>
                  <a:srgbClr val="800080"/>
                </a:solidFill>
                <a:effectLst>
                  <a:reflection blurRad="6350" stA="60000" endA="900" endPos="60000" dist="60007" dir="5400000" sy="-100000" algn="bl" rotWithShape="0"/>
                </a:effectLst>
                <a:cs typeface="PT Bold Heading" pitchFamily="2" charset="-78"/>
              </a:rPr>
              <a:t>قانون الانعكاس</a:t>
            </a:r>
            <a:endParaRPr lang="ar-SA" sz="4400" dirty="0">
              <a:ln>
                <a:solidFill>
                  <a:schemeClr val="bg1"/>
                </a:solidFill>
              </a:ln>
              <a:solidFill>
                <a:srgbClr val="800080"/>
              </a:solidFill>
              <a:effectLst>
                <a:reflection blurRad="6350" stA="60000" endA="900" endPos="60000" dist="60007" dir="5400000" sy="-100000" algn="bl" rotWithShape="0"/>
              </a:effectLst>
              <a:cs typeface="PT Bold Heading" pitchFamily="2" charset="-78"/>
            </a:endParaRPr>
          </a:p>
        </p:txBody>
      </p:sp>
      <p:sp>
        <p:nvSpPr>
          <p:cNvPr id="4" name="Rectangle 4"/>
          <p:cNvSpPr>
            <a:spLocks noChangeArrowheads="1"/>
          </p:cNvSpPr>
          <p:nvPr/>
        </p:nvSpPr>
        <p:spPr bwMode="auto">
          <a:xfrm>
            <a:off x="2357422" y="4286256"/>
            <a:ext cx="6457960" cy="2081339"/>
          </a:xfrm>
          <a:prstGeom prst="rect">
            <a:avLst/>
          </a:prstGeom>
          <a:noFill/>
          <a:ln w="9525">
            <a:noFill/>
            <a:miter lim="800000"/>
            <a:headEnd/>
            <a:tailEnd/>
          </a:ln>
        </p:spPr>
        <p:txBody>
          <a:bodyPr wrap="square" anchor="ctr">
            <a:spAutoFit/>
          </a:bodyPr>
          <a:lstStyle/>
          <a:p>
            <a:pPr algn="justLow">
              <a:lnSpc>
                <a:spcPct val="150000"/>
              </a:lnSpc>
            </a:pPr>
            <a:r>
              <a:rPr lang="ar-SA" sz="2200" dirty="0">
                <a:cs typeface="PT Bold Heading" pitchFamily="2" charset="-78"/>
              </a:rPr>
              <a:t>عند </a:t>
            </a:r>
            <a:r>
              <a:rPr lang="ar-SA" sz="2200" dirty="0" smtClean="0">
                <a:cs typeface="PT Bold Heading" pitchFamily="2" charset="-78"/>
              </a:rPr>
              <a:t>سقوط </a:t>
            </a:r>
            <a:r>
              <a:rPr lang="ar-SA" sz="2200" dirty="0">
                <a:cs typeface="PT Bold Heading" pitchFamily="2" charset="-78"/>
              </a:rPr>
              <a:t>الضوء على جسم غير شفاف فيحدث امتصاص لجزء من الضوء وينتشر على شكل طاقة حرارية وينعكس </a:t>
            </a:r>
            <a:r>
              <a:rPr lang="ar-SA" sz="2200" dirty="0" smtClean="0">
                <a:cs typeface="PT Bold Heading" pitchFamily="2" charset="-78"/>
              </a:rPr>
              <a:t>جزءاً </a:t>
            </a:r>
            <a:r>
              <a:rPr lang="ar-SA" sz="2200" dirty="0">
                <a:cs typeface="PT Bold Heading" pitchFamily="2" charset="-78"/>
              </a:rPr>
              <a:t>آخر...</a:t>
            </a:r>
            <a:r>
              <a:rPr lang="en-US" sz="2200" dirty="0">
                <a:cs typeface="PT Bold Heading" pitchFamily="2" charset="-78"/>
              </a:rPr>
              <a:t> </a:t>
            </a:r>
            <a:r>
              <a:rPr lang="ar-SA" sz="2200" dirty="0" smtClean="0">
                <a:cs typeface="PT Bold Heading" pitchFamily="2" charset="-78"/>
              </a:rPr>
              <a:t> ينعكس الضوء في مستوى واحد (بعدين) على الرغم من أنه ينتشر في ثلاثة أبعاد .</a:t>
            </a:r>
            <a:endParaRPr lang="ar-SA" sz="2200" dirty="0">
              <a:cs typeface="PT Bold Heading" pitchFamily="2" charset="-78"/>
            </a:endParaRPr>
          </a:p>
        </p:txBody>
      </p:sp>
      <p:pic>
        <p:nvPicPr>
          <p:cNvPr id="100354" name="Picture 2" descr="http://www14.0zz0.com/2013/05/07/08/388813538.jpg"/>
          <p:cNvPicPr>
            <a:picLocks noChangeAspect="1" noChangeArrowheads="1"/>
          </p:cNvPicPr>
          <p:nvPr/>
        </p:nvPicPr>
        <p:blipFill>
          <a:blip r:embed="rId3"/>
          <a:srcRect/>
          <a:stretch>
            <a:fillRect/>
          </a:stretch>
        </p:blipFill>
        <p:spPr bwMode="auto">
          <a:xfrm>
            <a:off x="6215074" y="214290"/>
            <a:ext cx="2214578" cy="1461397"/>
          </a:xfrm>
          <a:prstGeom prst="rect">
            <a:avLst/>
          </a:prstGeom>
          <a:noFill/>
        </p:spPr>
      </p:pic>
      <p:pic>
        <p:nvPicPr>
          <p:cNvPr id="100356" name="Picture 4" descr="dsc_2437"/>
          <p:cNvPicPr>
            <a:picLocks noChangeAspect="1" noChangeArrowheads="1"/>
          </p:cNvPicPr>
          <p:nvPr/>
        </p:nvPicPr>
        <p:blipFill>
          <a:blip r:embed="rId4"/>
          <a:srcRect/>
          <a:stretch>
            <a:fillRect/>
          </a:stretch>
        </p:blipFill>
        <p:spPr bwMode="auto">
          <a:xfrm>
            <a:off x="1285852" y="1928802"/>
            <a:ext cx="3467098" cy="2047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9" presetClass="entr" presetSubtype="0" accel="100000" fill="hold" nodeType="afterEffect">
                                  <p:stCondLst>
                                    <p:cond delay="0"/>
                                  </p:stCondLst>
                                  <p:childTnLst>
                                    <p:set>
                                      <p:cBhvr>
                                        <p:cTn id="15" dur="1" fill="hold">
                                          <p:stCondLst>
                                            <p:cond delay="0"/>
                                          </p:stCondLst>
                                        </p:cTn>
                                        <p:tgtEl>
                                          <p:spTgt spid="100354"/>
                                        </p:tgtEl>
                                        <p:attrNameLst>
                                          <p:attrName>style.visibility</p:attrName>
                                        </p:attrNameLst>
                                      </p:cBhvr>
                                      <p:to>
                                        <p:strVal val="visible"/>
                                      </p:to>
                                    </p:set>
                                    <p:anim calcmode="lin" valueType="num">
                                      <p:cBhvr>
                                        <p:cTn id="16" dur="500" fill="hold"/>
                                        <p:tgtEl>
                                          <p:spTgt spid="100354"/>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00354"/>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00354"/>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0035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6" presetClass="entr" presetSubtype="2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Horizontal)">
                                      <p:cBhvr>
                                        <p:cTn id="23" dur="500"/>
                                        <p:tgtEl>
                                          <p:spTgt spid="2"/>
                                        </p:tgtEl>
                                      </p:cBhvr>
                                    </p:animEffect>
                                  </p:childTnLst>
                                </p:cTn>
                              </p:par>
                            </p:childTnLst>
                          </p:cTn>
                        </p:par>
                        <p:par>
                          <p:cTn id="24" fill="hold">
                            <p:stCondLst>
                              <p:cond delay="20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100356"/>
                                        </p:tgtEl>
                                        <p:attrNameLst>
                                          <p:attrName>style.visibility</p:attrName>
                                        </p:attrNameLst>
                                      </p:cBhvr>
                                      <p:to>
                                        <p:strVal val="visible"/>
                                      </p:to>
                                    </p:set>
                                    <p:anim calcmode="lin" valueType="num">
                                      <p:cBhvr>
                                        <p:cTn id="27" dur="1000" fill="hold"/>
                                        <p:tgtEl>
                                          <p:spTgt spid="100356"/>
                                        </p:tgtEl>
                                        <p:attrNameLst>
                                          <p:attrName>ppt_w</p:attrName>
                                        </p:attrNameLst>
                                      </p:cBhvr>
                                      <p:tavLst>
                                        <p:tav tm="0">
                                          <p:val>
                                            <p:fltVal val="0"/>
                                          </p:val>
                                        </p:tav>
                                        <p:tav tm="100000">
                                          <p:val>
                                            <p:strVal val="#ppt_w"/>
                                          </p:val>
                                        </p:tav>
                                      </p:tavLst>
                                    </p:anim>
                                    <p:anim calcmode="lin" valueType="num">
                                      <p:cBhvr>
                                        <p:cTn id="28" dur="1000" fill="hold"/>
                                        <p:tgtEl>
                                          <p:spTgt spid="100356"/>
                                        </p:tgtEl>
                                        <p:attrNameLst>
                                          <p:attrName>ppt_h</p:attrName>
                                        </p:attrNameLst>
                                      </p:cBhvr>
                                      <p:tavLst>
                                        <p:tav tm="0">
                                          <p:val>
                                            <p:fltVal val="0"/>
                                          </p:val>
                                        </p:tav>
                                        <p:tav tm="100000">
                                          <p:val>
                                            <p:strVal val="#ppt_h"/>
                                          </p:val>
                                        </p:tav>
                                      </p:tavLst>
                                    </p:anim>
                                    <p:anim calcmode="lin" valueType="num">
                                      <p:cBhvr>
                                        <p:cTn id="29" dur="1000" fill="hold"/>
                                        <p:tgtEl>
                                          <p:spTgt spid="100356"/>
                                        </p:tgtEl>
                                        <p:attrNameLst>
                                          <p:attrName>style.rotation</p:attrName>
                                        </p:attrNameLst>
                                      </p:cBhvr>
                                      <p:tavLst>
                                        <p:tav tm="0">
                                          <p:val>
                                            <p:fltVal val="90"/>
                                          </p:val>
                                        </p:tav>
                                        <p:tav tm="100000">
                                          <p:val>
                                            <p:fltVal val="0"/>
                                          </p:val>
                                        </p:tav>
                                      </p:tavLst>
                                    </p:anim>
                                    <p:animEffect transition="in" filter="fade">
                                      <p:cBhvr>
                                        <p:cTn id="30" dur="1000"/>
                                        <p:tgtEl>
                                          <p:spTgt spid="100356"/>
                                        </p:tgtEl>
                                      </p:cBhvr>
                                    </p:animEffect>
                                  </p:childTnLst>
                                </p:cTn>
                              </p:par>
                            </p:childTnLst>
                          </p:cTn>
                        </p:par>
                        <p:par>
                          <p:cTn id="31" fill="hold">
                            <p:stCondLst>
                              <p:cond delay="3000"/>
                            </p:stCondLst>
                            <p:childTnLst>
                              <p:par>
                                <p:cTn id="32" presetID="16" presetClass="entr" presetSubtype="2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651" name="Picture 4" descr="http://www.smsec.com/ar/encyc/light/images/enekas.gif"/>
          <p:cNvPicPr>
            <a:picLocks noChangeAspect="1" noChangeArrowheads="1"/>
          </p:cNvPicPr>
          <p:nvPr/>
        </p:nvPicPr>
        <p:blipFill>
          <a:blip r:embed="rId3"/>
          <a:srcRect/>
          <a:stretch>
            <a:fillRect/>
          </a:stretch>
        </p:blipFill>
        <p:spPr bwMode="auto">
          <a:xfrm>
            <a:off x="357158" y="214290"/>
            <a:ext cx="3786182" cy="2643206"/>
          </a:xfrm>
          <a:prstGeom prst="rect">
            <a:avLst/>
          </a:prstGeom>
          <a:noFill/>
          <a:ln w="9525">
            <a:noFill/>
            <a:miter lim="800000"/>
            <a:headEnd/>
            <a:tailEnd/>
          </a:ln>
        </p:spPr>
      </p:pic>
      <p:sp>
        <p:nvSpPr>
          <p:cNvPr id="23557" name="مستطيل 1"/>
          <p:cNvSpPr>
            <a:spLocks noChangeArrowheads="1"/>
          </p:cNvSpPr>
          <p:nvPr/>
        </p:nvSpPr>
        <p:spPr bwMode="auto">
          <a:xfrm>
            <a:off x="4357686" y="136585"/>
            <a:ext cx="4286280" cy="3233578"/>
          </a:xfrm>
          <a:prstGeom prst="rect">
            <a:avLst/>
          </a:prstGeom>
          <a:noFill/>
          <a:ln w="9525">
            <a:noFill/>
            <a:miter lim="800000"/>
            <a:headEnd/>
            <a:tailEnd/>
          </a:ln>
        </p:spPr>
        <p:txBody>
          <a:bodyPr wrap="square">
            <a:spAutoFit/>
          </a:bodyPr>
          <a:lstStyle/>
          <a:p>
            <a:pPr algn="justLow">
              <a:lnSpc>
                <a:spcPct val="150000"/>
              </a:lnSpc>
            </a:pPr>
            <a:r>
              <a:rPr lang="ar-SA" sz="2300" dirty="0" smtClean="0">
                <a:cs typeface="PT Bold Heading" pitchFamily="2" charset="-78"/>
              </a:rPr>
              <a:t>يقع كلاً </a:t>
            </a:r>
            <a:r>
              <a:rPr lang="ar-SA" sz="2300" dirty="0">
                <a:cs typeface="PT Bold Heading" pitchFamily="2" charset="-78"/>
              </a:rPr>
              <a:t>من الشــعاع الســاقط </a:t>
            </a:r>
            <a:r>
              <a:rPr lang="ar-SA" sz="2300" dirty="0" smtClean="0">
                <a:cs typeface="PT Bold Heading" pitchFamily="2" charset="-78"/>
              </a:rPr>
              <a:t>والشــعاع </a:t>
            </a:r>
            <a:r>
              <a:rPr lang="ar-SA" sz="2300" dirty="0">
                <a:cs typeface="PT Bold Heading" pitchFamily="2" charset="-78"/>
              </a:rPr>
              <a:t>الـمنعكس </a:t>
            </a:r>
            <a:r>
              <a:rPr lang="ar-SA" sz="2300" dirty="0" smtClean="0">
                <a:cs typeface="PT Bold Heading" pitchFamily="2" charset="-78"/>
              </a:rPr>
              <a:t>والعـمــود </a:t>
            </a:r>
            <a:r>
              <a:rPr lang="ar-SA" sz="2300" dirty="0">
                <a:cs typeface="PT Bold Heading" pitchFamily="2" charset="-78"/>
              </a:rPr>
              <a:t>الـمقام على الســطح الـعاكس عـند نـقطة السـقوط تـقع جميـعها </a:t>
            </a:r>
            <a:r>
              <a:rPr lang="ar-SA" sz="2300" dirty="0" smtClean="0">
                <a:cs typeface="PT Bold Heading" pitchFamily="2" charset="-78"/>
              </a:rPr>
              <a:t>في </a:t>
            </a:r>
            <a:r>
              <a:rPr lang="ar-SA" sz="2300" dirty="0">
                <a:cs typeface="PT Bold Heading" pitchFamily="2" charset="-78"/>
              </a:rPr>
              <a:t>مســتوى واحــد </a:t>
            </a:r>
            <a:r>
              <a:rPr lang="ar-SA" sz="2300" dirty="0" smtClean="0">
                <a:cs typeface="PT Bold Heading" pitchFamily="2" charset="-78"/>
              </a:rPr>
              <a:t>عـمـودي </a:t>
            </a:r>
            <a:r>
              <a:rPr lang="ar-SA" sz="2300" dirty="0">
                <a:cs typeface="PT Bold Heading" pitchFamily="2" charset="-78"/>
              </a:rPr>
              <a:t>على الســطح العـاكس </a:t>
            </a:r>
            <a:r>
              <a:rPr lang="ar-SA" sz="2300" dirty="0" smtClean="0">
                <a:cs typeface="PT Bold Heading" pitchFamily="2" charset="-78"/>
              </a:rPr>
              <a:t>.</a:t>
            </a:r>
            <a:endParaRPr lang="ar-SA" sz="2300" dirty="0">
              <a:cs typeface="PT Bold Heading" pitchFamily="2" charset="-78"/>
            </a:endParaRPr>
          </a:p>
        </p:txBody>
      </p:sp>
      <p:pic>
        <p:nvPicPr>
          <p:cNvPr id="6" name="Picture 2" descr="http://www.deyaa.org/r01.jpg"/>
          <p:cNvPicPr>
            <a:picLocks noChangeAspect="1" noChangeArrowheads="1"/>
          </p:cNvPicPr>
          <p:nvPr/>
        </p:nvPicPr>
        <p:blipFill>
          <a:blip r:embed="rId4"/>
          <a:srcRect/>
          <a:stretch>
            <a:fillRect/>
          </a:stretch>
        </p:blipFill>
        <p:spPr bwMode="auto">
          <a:xfrm>
            <a:off x="1214414" y="3695720"/>
            <a:ext cx="7000924" cy="25908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iterate type="wd">
                                    <p:tmPct val="10000"/>
                                  </p:iterate>
                                  <p:childTnLst>
                                    <p:set>
                                      <p:cBhvr>
                                        <p:cTn id="6" dur="1" fill="hold">
                                          <p:stCondLst>
                                            <p:cond delay="0"/>
                                          </p:stCondLst>
                                        </p:cTn>
                                        <p:tgtEl>
                                          <p:spTgt spid="23557"/>
                                        </p:tgtEl>
                                        <p:attrNameLst>
                                          <p:attrName>style.visibility</p:attrName>
                                        </p:attrNameLst>
                                      </p:cBhvr>
                                      <p:to>
                                        <p:strVal val="visible"/>
                                      </p:to>
                                    </p:set>
                                    <p:animEffect transition="in" filter="checkerboard(across)">
                                      <p:cBhvr>
                                        <p:cTn id="7" dur="500"/>
                                        <p:tgtEl>
                                          <p:spTgt spid="23557"/>
                                        </p:tgtEl>
                                      </p:cBhvr>
                                    </p:animEffect>
                                  </p:childTnLst>
                                </p:cTn>
                              </p:par>
                            </p:childTnLst>
                          </p:cTn>
                        </p:par>
                        <p:par>
                          <p:cTn id="8" fill="hold">
                            <p:stCondLst>
                              <p:cond delay="1700"/>
                            </p:stCondLst>
                            <p:childTnLst>
                              <p:par>
                                <p:cTn id="9" presetID="39" presetClass="entr" presetSubtype="0" accel="100000" fill="hold" nodeType="afterEffect">
                                  <p:stCondLst>
                                    <p:cond delay="0"/>
                                  </p:stCondLst>
                                  <p:childTnLst>
                                    <p:set>
                                      <p:cBhvr>
                                        <p:cTn id="10" dur="1" fill="hold">
                                          <p:stCondLst>
                                            <p:cond delay="0"/>
                                          </p:stCondLst>
                                        </p:cTn>
                                        <p:tgtEl>
                                          <p:spTgt spid="27651"/>
                                        </p:tgtEl>
                                        <p:attrNameLst>
                                          <p:attrName>style.visibility</p:attrName>
                                        </p:attrNameLst>
                                      </p:cBhvr>
                                      <p:to>
                                        <p:strVal val="visible"/>
                                      </p:to>
                                    </p:set>
                                    <p:anim calcmode="lin" valueType="num">
                                      <p:cBhvr>
                                        <p:cTn id="11" dur="500" fill="hold"/>
                                        <p:tgtEl>
                                          <p:spTgt spid="27651"/>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7651"/>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7651"/>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7651"/>
                                        </p:tgtEl>
                                        <p:attrNameLst>
                                          <p:attrName>ppt_y</p:attrName>
                                        </p:attrNameLst>
                                      </p:cBhvr>
                                      <p:tavLst>
                                        <p:tav tm="0">
                                          <p:val>
                                            <p:strVal val="#ppt_y"/>
                                          </p:val>
                                        </p:tav>
                                        <p:tav tm="100000">
                                          <p:val>
                                            <p:strVal val="#ppt_y"/>
                                          </p:val>
                                        </p:tav>
                                      </p:tavLst>
                                    </p:anim>
                                  </p:childTnLst>
                                </p:cTn>
                              </p:par>
                              <p:par>
                                <p:cTn id="15" presetID="50" presetClass="entr" presetSubtype="0" decel="10000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1"/>
          <p:cNvSpPr>
            <a:spLocks noChangeArrowheads="1"/>
          </p:cNvSpPr>
          <p:nvPr/>
        </p:nvSpPr>
        <p:spPr bwMode="auto">
          <a:xfrm>
            <a:off x="642910" y="1285860"/>
            <a:ext cx="7620000" cy="1246495"/>
          </a:xfrm>
          <a:prstGeom prst="rect">
            <a:avLst/>
          </a:prstGeom>
          <a:noFill/>
          <a:ln w="9525">
            <a:noFill/>
            <a:miter lim="800000"/>
            <a:headEnd/>
            <a:tailEnd/>
          </a:ln>
        </p:spPr>
        <p:txBody>
          <a:bodyPr>
            <a:spAutoFit/>
          </a:bodyPr>
          <a:lstStyle/>
          <a:p>
            <a:r>
              <a:rPr lang="ar-SA" sz="2200" dirty="0" smtClean="0">
                <a:cs typeface="PT Bold Heading" pitchFamily="2" charset="-78"/>
              </a:rPr>
              <a:t>من </a:t>
            </a:r>
            <a:r>
              <a:rPr lang="ar-SA" sz="2200" dirty="0">
                <a:cs typeface="PT Bold Heading" pitchFamily="2" charset="-78"/>
              </a:rPr>
              <a:t>الـمعـروف أنـه إذا ســقط شـعاع ضوئي على ســطح عاكـس فإنه يرتد وفـقا </a:t>
            </a:r>
            <a:r>
              <a:rPr lang="ar-SA" sz="2200" dirty="0" smtClean="0">
                <a:cs typeface="PT Bold Heading" pitchFamily="2" charset="-78"/>
              </a:rPr>
              <a:t>للـقانون :</a:t>
            </a:r>
            <a:endParaRPr lang="ar-SA" sz="2200" dirty="0">
              <a:cs typeface="PT Bold Heading" pitchFamily="2" charset="-78"/>
            </a:endParaRPr>
          </a:p>
          <a:p>
            <a:endParaRPr lang="ar-SA" sz="700" dirty="0">
              <a:cs typeface="PT Bold Heading" pitchFamily="2" charset="-78"/>
            </a:endParaRPr>
          </a:p>
          <a:p>
            <a:pPr algn="ctr"/>
            <a:r>
              <a:rPr lang="ar-SA" sz="2400" dirty="0" smtClean="0">
                <a:solidFill>
                  <a:srgbClr val="0C9B74"/>
                </a:solidFill>
                <a:cs typeface="PT Bold Heading" pitchFamily="2" charset="-78"/>
              </a:rPr>
              <a:t>زاويـة الســقوط (</a:t>
            </a:r>
            <a:r>
              <a:rPr lang="az-Cyrl-AZ" sz="2400" dirty="0" smtClean="0">
                <a:solidFill>
                  <a:srgbClr val="0C9B74"/>
                </a:solidFill>
                <a:latin typeface="Calibri" pitchFamily="34" charset="0"/>
                <a:cs typeface="PT Bold Heading" pitchFamily="2" charset="-78"/>
              </a:rPr>
              <a:t>Ө</a:t>
            </a:r>
            <a:r>
              <a:rPr lang="en-US" sz="2400" dirty="0" err="1" smtClean="0">
                <a:solidFill>
                  <a:srgbClr val="0C9B74"/>
                </a:solidFill>
                <a:latin typeface="Calibri" pitchFamily="34" charset="0"/>
                <a:cs typeface="PT Bold Heading" pitchFamily="2" charset="-78"/>
              </a:rPr>
              <a:t>i</a:t>
            </a:r>
            <a:r>
              <a:rPr lang="ar-SA" sz="2400" dirty="0" smtClean="0">
                <a:solidFill>
                  <a:srgbClr val="0C9B74"/>
                </a:solidFill>
                <a:cs typeface="PT Bold Heading" pitchFamily="2" charset="-78"/>
              </a:rPr>
              <a:t>) =</a:t>
            </a:r>
            <a:r>
              <a:rPr lang="ar-SA" sz="2400" dirty="0">
                <a:solidFill>
                  <a:srgbClr val="0C9B74"/>
                </a:solidFill>
                <a:cs typeface="PT Bold Heading" pitchFamily="2" charset="-78"/>
              </a:rPr>
              <a:t> </a:t>
            </a:r>
            <a:r>
              <a:rPr lang="ar-SA" sz="2400" dirty="0" smtClean="0">
                <a:solidFill>
                  <a:srgbClr val="0C9B74"/>
                </a:solidFill>
                <a:cs typeface="PT Bold Heading" pitchFamily="2" charset="-78"/>
              </a:rPr>
              <a:t> (</a:t>
            </a:r>
            <a:r>
              <a:rPr lang="en-US" sz="2400" dirty="0" err="1" smtClean="0">
                <a:solidFill>
                  <a:srgbClr val="0C9B74"/>
                </a:solidFill>
                <a:latin typeface="Calibri" pitchFamily="34" charset="0"/>
                <a:cs typeface="PT Bold Heading" pitchFamily="2" charset="-78"/>
              </a:rPr>
              <a:t>Өr</a:t>
            </a:r>
            <a:r>
              <a:rPr lang="en-US" sz="2400" dirty="0" smtClean="0">
                <a:solidFill>
                  <a:srgbClr val="0C9B74"/>
                </a:solidFill>
                <a:latin typeface="Calibri" pitchFamily="34" charset="0"/>
                <a:cs typeface="PT Bold Heading" pitchFamily="2" charset="-78"/>
              </a:rPr>
              <a:t> </a:t>
            </a:r>
            <a:r>
              <a:rPr lang="ar-SA" sz="2400" dirty="0" smtClean="0">
                <a:solidFill>
                  <a:srgbClr val="0C9B74"/>
                </a:solidFill>
                <a:cs typeface="PT Bold Heading" pitchFamily="2" charset="-78"/>
              </a:rPr>
              <a:t>) زاوية </a:t>
            </a:r>
            <a:r>
              <a:rPr lang="ar-SA" sz="2400" dirty="0" err="1" smtClean="0">
                <a:solidFill>
                  <a:srgbClr val="0C9B74"/>
                </a:solidFill>
                <a:cs typeface="PT Bold Heading" pitchFamily="2" charset="-78"/>
              </a:rPr>
              <a:t>الإنـعكاس</a:t>
            </a:r>
            <a:endParaRPr lang="ar-SA" sz="2400" dirty="0">
              <a:solidFill>
                <a:srgbClr val="0C9B74"/>
              </a:solidFill>
              <a:cs typeface="PT Bold Heading" pitchFamily="2" charset="-78"/>
            </a:endParaRPr>
          </a:p>
        </p:txBody>
      </p:sp>
      <p:pic>
        <p:nvPicPr>
          <p:cNvPr id="29700" name="Picture 2" descr="http://www.physicsclassroom.com/class/refln/u13l1c1.gif"/>
          <p:cNvPicPr>
            <a:picLocks noChangeAspect="1" noChangeArrowheads="1"/>
          </p:cNvPicPr>
          <p:nvPr/>
        </p:nvPicPr>
        <p:blipFill>
          <a:blip r:embed="rId3"/>
          <a:srcRect/>
          <a:stretch>
            <a:fillRect/>
          </a:stretch>
        </p:blipFill>
        <p:spPr bwMode="auto">
          <a:xfrm>
            <a:off x="785786" y="4357694"/>
            <a:ext cx="4357718" cy="1762067"/>
          </a:xfrm>
          <a:prstGeom prst="rect">
            <a:avLst/>
          </a:prstGeom>
          <a:noFill/>
          <a:ln w="9525">
            <a:noFill/>
            <a:miter lim="800000"/>
            <a:headEnd/>
            <a:tailEnd/>
          </a:ln>
        </p:spPr>
      </p:pic>
      <p:sp>
        <p:nvSpPr>
          <p:cNvPr id="5" name="مستطيل 4"/>
          <p:cNvSpPr/>
          <p:nvPr/>
        </p:nvSpPr>
        <p:spPr>
          <a:xfrm>
            <a:off x="3086088" y="214288"/>
            <a:ext cx="3413323" cy="707886"/>
          </a:xfrm>
          <a:prstGeom prst="rect">
            <a:avLst/>
          </a:prstGeom>
        </p:spPr>
        <p:txBody>
          <a:bodyPr wrap="square">
            <a:spAutoFit/>
            <a:scene3d>
              <a:camera prst="orthographicFront"/>
              <a:lightRig rig="threePt" dir="t"/>
            </a:scene3d>
            <a:sp3d extrusionH="57150">
              <a:bevelT w="82550" h="38100" prst="coolSlant"/>
            </a:sp3d>
          </a:bodyPr>
          <a:lstStyle/>
          <a:p>
            <a:pPr algn="ctr"/>
            <a:r>
              <a:rPr lang="ar-SA" sz="4000" dirty="0" smtClean="0">
                <a:solidFill>
                  <a:srgbClr val="9A264A"/>
                </a:solidFill>
                <a:effectLst>
                  <a:reflection blurRad="6350" stA="60000" endA="900" endPos="60000" dist="60007" dir="5400000" sy="-100000" algn="bl" rotWithShape="0"/>
                </a:effectLst>
                <a:cs typeface="PT Bold Heading" pitchFamily="2" charset="-78"/>
              </a:rPr>
              <a:t>قـانـون الانعكاس</a:t>
            </a:r>
            <a:endParaRPr lang="ar-SA" sz="4000" dirty="0">
              <a:solidFill>
                <a:srgbClr val="9A264A"/>
              </a:solidFill>
              <a:effectLst>
                <a:reflection blurRad="6350" stA="60000" endA="900" endPos="60000" dist="60007" dir="5400000" sy="-100000" algn="bl" rotWithShape="0"/>
              </a:effectLst>
              <a:cs typeface="PT Bold Heading" pitchFamily="2" charset="-78"/>
            </a:endParaRPr>
          </a:p>
        </p:txBody>
      </p:sp>
      <p:sp>
        <p:nvSpPr>
          <p:cNvPr id="6" name="مستطيل 1"/>
          <p:cNvSpPr>
            <a:spLocks noChangeArrowheads="1"/>
          </p:cNvSpPr>
          <p:nvPr/>
        </p:nvSpPr>
        <p:spPr bwMode="auto">
          <a:xfrm>
            <a:off x="857224" y="2714620"/>
            <a:ext cx="7572428" cy="1615827"/>
          </a:xfrm>
          <a:prstGeom prst="rect">
            <a:avLst/>
          </a:prstGeom>
          <a:noFill/>
          <a:ln w="9525">
            <a:noFill/>
            <a:miter lim="800000"/>
            <a:headEnd/>
            <a:tailEnd/>
          </a:ln>
        </p:spPr>
        <p:txBody>
          <a:bodyPr wrap="square">
            <a:spAutoFit/>
          </a:bodyPr>
          <a:lstStyle/>
          <a:p>
            <a:pPr algn="justLow">
              <a:lnSpc>
                <a:spcPct val="150000"/>
              </a:lnSpc>
              <a:defRPr/>
            </a:pPr>
            <a:r>
              <a:rPr lang="ar-SA" sz="2200" dirty="0">
                <a:cs typeface="PT Bold Heading" pitchFamily="2" charset="-78"/>
              </a:rPr>
              <a:t> </a:t>
            </a:r>
            <a:r>
              <a:rPr lang="ar-SA" sz="2200" dirty="0" smtClean="0">
                <a:solidFill>
                  <a:srgbClr val="00B0F0"/>
                </a:solidFill>
                <a:cs typeface="PT Bold Heading" pitchFamily="2" charset="-78"/>
              </a:rPr>
              <a:t>زاويـة </a:t>
            </a:r>
            <a:r>
              <a:rPr lang="ar-SA" sz="2200" dirty="0">
                <a:solidFill>
                  <a:srgbClr val="00B0F0"/>
                </a:solidFill>
                <a:cs typeface="PT Bold Heading" pitchFamily="2" charset="-78"/>
              </a:rPr>
              <a:t>الســـقوط </a:t>
            </a:r>
            <a:r>
              <a:rPr lang="ar-SA" sz="2200" dirty="0" smtClean="0">
                <a:cs typeface="PT Bold Heading" pitchFamily="2" charset="-78"/>
              </a:rPr>
              <a:t>هي </a:t>
            </a:r>
            <a:r>
              <a:rPr lang="ar-SA" sz="2200" dirty="0">
                <a:cs typeface="PT Bold Heading" pitchFamily="2" charset="-78"/>
              </a:rPr>
              <a:t>الـزاويـة </a:t>
            </a:r>
            <a:r>
              <a:rPr lang="ar-SA" sz="2200" dirty="0" smtClean="0">
                <a:cs typeface="PT Bold Heading" pitchFamily="2" charset="-78"/>
              </a:rPr>
              <a:t>التي </a:t>
            </a:r>
            <a:r>
              <a:rPr lang="ar-SA" sz="2200" dirty="0">
                <a:cs typeface="PT Bold Heading" pitchFamily="2" charset="-78"/>
              </a:rPr>
              <a:t>تقع بين الشــعاع الســاقط </a:t>
            </a:r>
            <a:r>
              <a:rPr lang="ar-SA" sz="2200" dirty="0" smtClean="0">
                <a:cs typeface="PT Bold Heading" pitchFamily="2" charset="-78"/>
              </a:rPr>
              <a:t>والـعـمود </a:t>
            </a:r>
            <a:r>
              <a:rPr lang="ar-SA" sz="2200" dirty="0">
                <a:cs typeface="PT Bold Heading" pitchFamily="2" charset="-78"/>
              </a:rPr>
              <a:t>الـمـقام على الســـطح الـعاكس عـند نقـطة تلاقى </a:t>
            </a:r>
            <a:r>
              <a:rPr lang="ar-SA" sz="2200" dirty="0" smtClean="0">
                <a:cs typeface="PT Bold Heading" pitchFamily="2" charset="-78"/>
              </a:rPr>
              <a:t>الشعــاع </a:t>
            </a:r>
            <a:r>
              <a:rPr lang="ar-SA" sz="2200" dirty="0">
                <a:cs typeface="PT Bold Heading" pitchFamily="2" charset="-78"/>
              </a:rPr>
              <a:t>الســاقط مـع </a:t>
            </a:r>
            <a:r>
              <a:rPr lang="ar-SA" sz="2200" dirty="0" smtClean="0">
                <a:cs typeface="PT Bold Heading" pitchFamily="2" charset="-78"/>
              </a:rPr>
              <a:t>الســطح .</a:t>
            </a:r>
            <a:endParaRPr lang="ar-SA" sz="2200" dirty="0">
              <a:cs typeface="PT Bold Heading" pitchFamily="2" charset="-78"/>
            </a:endParaRPr>
          </a:p>
        </p:txBody>
      </p:sp>
      <p:sp>
        <p:nvSpPr>
          <p:cNvPr id="7" name="مستطيل 6"/>
          <p:cNvSpPr/>
          <p:nvPr/>
        </p:nvSpPr>
        <p:spPr>
          <a:xfrm>
            <a:off x="5429256" y="4429132"/>
            <a:ext cx="3071802" cy="1573508"/>
          </a:xfrm>
          <a:prstGeom prst="rect">
            <a:avLst/>
          </a:prstGeom>
        </p:spPr>
        <p:txBody>
          <a:bodyPr wrap="square">
            <a:spAutoFit/>
          </a:bodyPr>
          <a:lstStyle/>
          <a:p>
            <a:pPr algn="justLow">
              <a:lnSpc>
                <a:spcPct val="150000"/>
              </a:lnSpc>
              <a:defRPr/>
            </a:pPr>
            <a:r>
              <a:rPr lang="ar-SA" sz="2200" dirty="0" smtClean="0">
                <a:solidFill>
                  <a:srgbClr val="00B0F0"/>
                </a:solidFill>
                <a:cs typeface="PT Bold Heading" pitchFamily="2" charset="-78"/>
              </a:rPr>
              <a:t>و زاويـة الانعكاس : </a:t>
            </a:r>
            <a:r>
              <a:rPr lang="ar-SA" sz="2200" dirty="0" smtClean="0">
                <a:cs typeface="PT Bold Heading" pitchFamily="2" charset="-78"/>
              </a:rPr>
              <a:t>هي الـزاويـة بين نفس العـمود والشــعاع الـمنعـكس .</a:t>
            </a:r>
            <a:endParaRPr lang="ar-SA" sz="2200" dirty="0">
              <a:cs typeface="PT Bold Heading" pitchFamily="2" charset="-78"/>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5" presetClass="entr" presetSubtype="0"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par>
                          <p:cTn id="20" fill="hold">
                            <p:stCondLst>
                              <p:cond delay="4200"/>
                            </p:stCondLst>
                            <p:childTnLst>
                              <p:par>
                                <p:cTn id="21" presetID="31" presetClass="entr" presetSubtype="0" fill="hold" grpId="0" nodeType="afterEffect">
                                  <p:stCondLst>
                                    <p:cond delay="0"/>
                                  </p:stCondLst>
                                  <p:iterate type="wd">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17" presetClass="entr" presetSubtype="10" fill="hold" nodeType="withEffect">
                                  <p:stCondLst>
                                    <p:cond delay="0"/>
                                  </p:stCondLst>
                                  <p:childTnLst>
                                    <p:set>
                                      <p:cBhvr>
                                        <p:cTn id="28" dur="1" fill="hold">
                                          <p:stCondLst>
                                            <p:cond delay="0"/>
                                          </p:stCondLst>
                                        </p:cTn>
                                        <p:tgtEl>
                                          <p:spTgt spid="29700"/>
                                        </p:tgtEl>
                                        <p:attrNameLst>
                                          <p:attrName>style.visibility</p:attrName>
                                        </p:attrNameLst>
                                      </p:cBhvr>
                                      <p:to>
                                        <p:strVal val="visible"/>
                                      </p:to>
                                    </p:set>
                                    <p:anim calcmode="lin" valueType="num">
                                      <p:cBhvr>
                                        <p:cTn id="29" dur="500" fill="hold"/>
                                        <p:tgtEl>
                                          <p:spTgt spid="29700"/>
                                        </p:tgtEl>
                                        <p:attrNameLst>
                                          <p:attrName>ppt_w</p:attrName>
                                        </p:attrNameLst>
                                      </p:cBhvr>
                                      <p:tavLst>
                                        <p:tav tm="0">
                                          <p:val>
                                            <p:fltVal val="0"/>
                                          </p:val>
                                        </p:tav>
                                        <p:tav tm="100000">
                                          <p:val>
                                            <p:strVal val="#ppt_w"/>
                                          </p:val>
                                        </p:tav>
                                      </p:tavLst>
                                    </p:anim>
                                    <p:anim calcmode="lin" valueType="num">
                                      <p:cBhvr>
                                        <p:cTn id="30" dur="500" fill="hold"/>
                                        <p:tgtEl>
                                          <p:spTgt spid="29700"/>
                                        </p:tgtEl>
                                        <p:attrNameLst>
                                          <p:attrName>ppt_h</p:attrName>
                                        </p:attrNameLst>
                                      </p:cBhvr>
                                      <p:tavLst>
                                        <p:tav tm="0">
                                          <p:val>
                                            <p:strVal val="#ppt_h"/>
                                          </p:val>
                                        </p:tav>
                                        <p:tav tm="100000">
                                          <p:val>
                                            <p:strVal val="#ppt_h"/>
                                          </p:val>
                                        </p:tav>
                                      </p:tavLst>
                                    </p:anim>
                                  </p:childTnLst>
                                </p:cTn>
                              </p:par>
                            </p:childTnLst>
                          </p:cTn>
                        </p:par>
                        <p:par>
                          <p:cTn id="31" fill="hold">
                            <p:stCondLst>
                              <p:cond delay="6300"/>
                            </p:stCondLst>
                            <p:childTnLst>
                              <p:par>
                                <p:cTn id="32" presetID="48" presetClass="entr" presetSubtype="0" accel="50000" fill="hold" grpId="0" nodeType="afterEffect">
                                  <p:stCondLst>
                                    <p:cond delay="0"/>
                                  </p:stCondLst>
                                  <p:iterate type="wd">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1746" name="مستطيل 1"/>
          <p:cNvSpPr>
            <a:spLocks noChangeArrowheads="1"/>
          </p:cNvSpPr>
          <p:nvPr/>
        </p:nvSpPr>
        <p:spPr bwMode="auto">
          <a:xfrm>
            <a:off x="2643174" y="357166"/>
            <a:ext cx="4000528" cy="646331"/>
          </a:xfrm>
          <a:prstGeom prst="rect">
            <a:avLst/>
          </a:prstGeom>
          <a:noFill/>
          <a:ln w="9525">
            <a:noFill/>
            <a:miter lim="800000"/>
            <a:headEnd/>
            <a:tailEnd/>
          </a:ln>
        </p:spPr>
        <p:txBody>
          <a:bodyPr wrap="square">
            <a:spAutoFit/>
          </a:bodyPr>
          <a:lstStyle/>
          <a:p>
            <a:pPr algn="justLow"/>
            <a:r>
              <a:rPr lang="ar-SA" sz="3600" dirty="0">
                <a:solidFill>
                  <a:srgbClr val="1A9643"/>
                </a:solidFill>
                <a:cs typeface="PT Bold Heading" pitchFamily="2" charset="-78"/>
              </a:rPr>
              <a:t>تفسير قانون </a:t>
            </a:r>
            <a:r>
              <a:rPr lang="ar-SA" sz="3600" dirty="0" smtClean="0">
                <a:solidFill>
                  <a:srgbClr val="1A9643"/>
                </a:solidFill>
                <a:cs typeface="PT Bold Heading" pitchFamily="2" charset="-78"/>
              </a:rPr>
              <a:t>الانعكاس</a:t>
            </a:r>
            <a:endParaRPr lang="ar-SA" sz="3600" dirty="0">
              <a:solidFill>
                <a:srgbClr val="1A9643"/>
              </a:solidFill>
              <a:cs typeface="PT Bold Heading" pitchFamily="2" charset="-78"/>
            </a:endParaRPr>
          </a:p>
        </p:txBody>
      </p:sp>
      <p:sp>
        <p:nvSpPr>
          <p:cNvPr id="31747" name="AutoShape 2" descr="http://www.ct-7ob.com/vb/imgcache/96832.png"/>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ar-SA"/>
          </a:p>
        </p:txBody>
      </p:sp>
      <p:sp>
        <p:nvSpPr>
          <p:cNvPr id="31748" name="AutoShape 4" descr="http://www.ct-7ob.com/vb/imgcache/96832.png"/>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ar-SA"/>
          </a:p>
        </p:txBody>
      </p:sp>
      <p:sp>
        <p:nvSpPr>
          <p:cNvPr id="31749" name="AutoShape 6" descr="http://www.ct-7ob.com/vb/imgcache/96847.png"/>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ar-SA"/>
          </a:p>
        </p:txBody>
      </p:sp>
      <p:sp>
        <p:nvSpPr>
          <p:cNvPr id="31751" name="مستطيل 1"/>
          <p:cNvSpPr>
            <a:spLocks noChangeArrowheads="1"/>
          </p:cNvSpPr>
          <p:nvPr/>
        </p:nvSpPr>
        <p:spPr bwMode="auto">
          <a:xfrm>
            <a:off x="2857488" y="1357298"/>
            <a:ext cx="5762636" cy="446276"/>
          </a:xfrm>
          <a:prstGeom prst="rect">
            <a:avLst/>
          </a:prstGeom>
          <a:noFill/>
          <a:ln w="9525">
            <a:noFill/>
            <a:miter lim="800000"/>
            <a:headEnd/>
            <a:tailEnd/>
          </a:ln>
        </p:spPr>
        <p:txBody>
          <a:bodyPr wrap="square">
            <a:spAutoFit/>
          </a:bodyPr>
          <a:lstStyle/>
          <a:p>
            <a:pPr algn="justLow"/>
            <a:r>
              <a:rPr lang="ar-SA" sz="2300" dirty="0" smtClean="0">
                <a:solidFill>
                  <a:srgbClr val="00B0F0"/>
                </a:solidFill>
                <a:cs typeface="PT Bold Heading" pitchFamily="2" charset="-78"/>
              </a:rPr>
              <a:t>يتم </a:t>
            </a:r>
            <a:r>
              <a:rPr lang="ar-SA" sz="2300" dirty="0">
                <a:solidFill>
                  <a:srgbClr val="00B0F0"/>
                </a:solidFill>
                <a:cs typeface="PT Bold Heading" pitchFamily="2" charset="-78"/>
              </a:rPr>
              <a:t>ذلك بواسطة استخدام النموذج </a:t>
            </a:r>
            <a:r>
              <a:rPr lang="ar-SA" sz="2300" dirty="0" err="1">
                <a:solidFill>
                  <a:srgbClr val="00B0F0"/>
                </a:solidFill>
                <a:cs typeface="PT Bold Heading" pitchFamily="2" charset="-78"/>
              </a:rPr>
              <a:t>الموجي</a:t>
            </a:r>
            <a:r>
              <a:rPr lang="ar-SA" sz="2300" dirty="0">
                <a:solidFill>
                  <a:srgbClr val="00B0F0"/>
                </a:solidFill>
                <a:cs typeface="PT Bold Heading" pitchFamily="2" charset="-78"/>
              </a:rPr>
              <a:t> للضوء</a:t>
            </a:r>
            <a:r>
              <a:rPr lang="ar-SA" sz="2300" dirty="0" smtClean="0">
                <a:solidFill>
                  <a:srgbClr val="00B0F0"/>
                </a:solidFill>
                <a:cs typeface="PT Bold Heading" pitchFamily="2" charset="-78"/>
              </a:rPr>
              <a:t>: </a:t>
            </a:r>
            <a:endParaRPr lang="ar-SA" sz="2300" dirty="0">
              <a:solidFill>
                <a:srgbClr val="00B0F0"/>
              </a:solidFill>
              <a:cs typeface="PT Bold Heading" pitchFamily="2" charset="-78"/>
            </a:endParaRPr>
          </a:p>
        </p:txBody>
      </p:sp>
      <p:sp>
        <p:nvSpPr>
          <p:cNvPr id="31752" name="مستطيل 1"/>
          <p:cNvSpPr>
            <a:spLocks noChangeArrowheads="1"/>
          </p:cNvSpPr>
          <p:nvPr/>
        </p:nvSpPr>
        <p:spPr bwMode="auto">
          <a:xfrm>
            <a:off x="1071538" y="1928802"/>
            <a:ext cx="7620000" cy="2569934"/>
          </a:xfrm>
          <a:prstGeom prst="rect">
            <a:avLst/>
          </a:prstGeom>
          <a:noFill/>
          <a:ln w="9525">
            <a:noFill/>
            <a:miter lim="800000"/>
            <a:headEnd/>
            <a:tailEnd/>
          </a:ln>
        </p:spPr>
        <p:txBody>
          <a:bodyPr>
            <a:spAutoFit/>
          </a:bodyPr>
          <a:lstStyle/>
          <a:p>
            <a:pPr algn="justLow"/>
            <a:r>
              <a:rPr lang="ar-SA" sz="2300" dirty="0" smtClean="0">
                <a:cs typeface="PT Bold Heading" pitchFamily="2" charset="-78"/>
              </a:rPr>
              <a:t>   تقترب </a:t>
            </a:r>
            <a:r>
              <a:rPr lang="ar-SA" sz="2300" dirty="0">
                <a:cs typeface="PT Bold Heading" pitchFamily="2" charset="-78"/>
              </a:rPr>
              <a:t>مقدمة الموجة الضوئية من السطح العاكس وتصطدم النقطة </a:t>
            </a:r>
            <a:r>
              <a:rPr lang="en-US" sz="2300" dirty="0">
                <a:cs typeface="PT Bold Heading" pitchFamily="2" charset="-78"/>
              </a:rPr>
              <a:t>P</a:t>
            </a:r>
            <a:r>
              <a:rPr lang="ar-SA" sz="2300" dirty="0">
                <a:cs typeface="PT Bold Heading" pitchFamily="2" charset="-78"/>
              </a:rPr>
              <a:t> الموجودة على مقدمة الموجة بالسطح أولاً,وعندما تصل كل نقطة على امتداد مقدمة الموجة إلى السطح العاكس فإنها تنعكس بالزاوية نفسها كالنقطة </a:t>
            </a:r>
            <a:r>
              <a:rPr lang="en-US" sz="2300" dirty="0">
                <a:cs typeface="PT Bold Heading" pitchFamily="2" charset="-78"/>
              </a:rPr>
              <a:t>Q</a:t>
            </a:r>
            <a:r>
              <a:rPr lang="ar-SA" sz="2300" dirty="0">
                <a:cs typeface="PT Bold Heading" pitchFamily="2" charset="-78"/>
              </a:rPr>
              <a:t>  السابقة لها ولأن جميع النقاط تنتشر بالسرعة نفسها فإنها ستقطع المسافة الكلية خلال نفس الزمن ..</a:t>
            </a:r>
          </a:p>
          <a:p>
            <a:pPr algn="justLow"/>
            <a:r>
              <a:rPr lang="ar-SA" sz="2300" dirty="0" smtClean="0">
                <a:cs typeface="PT Bold Heading" pitchFamily="2" charset="-78"/>
              </a:rPr>
              <a:t>   لذا </a:t>
            </a:r>
            <a:r>
              <a:rPr lang="ar-SA" sz="2300" dirty="0">
                <a:cs typeface="PT Bold Heading" pitchFamily="2" charset="-78"/>
              </a:rPr>
              <a:t>تنعكس مقدمة الموجة كاملة عن السطح بزاوية مساوية لزاوية سقوطها..</a:t>
            </a:r>
          </a:p>
        </p:txBody>
      </p:sp>
      <p:pic>
        <p:nvPicPr>
          <p:cNvPr id="95233" name="Picture 1" descr="hv7fhiulakjx"/>
          <p:cNvPicPr>
            <a:picLocks noChangeAspect="1" noChangeArrowheads="1"/>
          </p:cNvPicPr>
          <p:nvPr/>
        </p:nvPicPr>
        <p:blipFill>
          <a:blip r:embed="rId3"/>
          <a:srcRect/>
          <a:stretch>
            <a:fillRect/>
          </a:stretch>
        </p:blipFill>
        <p:spPr bwMode="auto">
          <a:xfrm>
            <a:off x="2928926" y="4429132"/>
            <a:ext cx="3616555" cy="2033590"/>
          </a:xfrm>
          <a:prstGeom prst="rect">
            <a:avLst/>
          </a:prstGeom>
          <a:noFill/>
          <a:ln w="9525">
            <a:noFill/>
            <a:miter lim="800000"/>
            <a:headEnd/>
            <a:tailEnd/>
          </a:ln>
        </p:spPr>
      </p:pic>
      <p:pic>
        <p:nvPicPr>
          <p:cNvPr id="9" name="صورة 8" descr="174269yaujwhsozm.gif"/>
          <p:cNvPicPr>
            <a:picLocks noChangeAspect="1"/>
          </p:cNvPicPr>
          <p:nvPr/>
        </p:nvPicPr>
        <p:blipFill>
          <a:blip r:embed="rId4" cstate="print"/>
          <a:stretch>
            <a:fillRect/>
          </a:stretch>
        </p:blipFill>
        <p:spPr>
          <a:xfrm>
            <a:off x="1214414" y="214290"/>
            <a:ext cx="1377079" cy="1459704"/>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174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1746"/>
                                        </p:tgtEl>
                                        <p:attrNameLst>
                                          <p:attrName>ppt_y</p:attrName>
                                        </p:attrNameLst>
                                      </p:cBhvr>
                                      <p:tavLst>
                                        <p:tav tm="0">
                                          <p:val>
                                            <p:strVal val="#ppt_y"/>
                                          </p:val>
                                        </p:tav>
                                        <p:tav tm="100000">
                                          <p:val>
                                            <p:strVal val="#ppt_y"/>
                                          </p:val>
                                        </p:tav>
                                      </p:tavLst>
                                    </p:anim>
                                    <p:animEffect transition="in" filter="fade">
                                      <p:cBhvr>
                                        <p:cTn id="10" dur="1000"/>
                                        <p:tgtEl>
                                          <p:spTgt spid="31746"/>
                                        </p:tgtEl>
                                      </p:cBhvr>
                                    </p:animEffect>
                                  </p:childTnLst>
                                </p:cTn>
                              </p:par>
                            </p:childTnLst>
                          </p:cTn>
                        </p:par>
                        <p:par>
                          <p:cTn id="11" fill="hold">
                            <p:stCondLst>
                              <p:cond delay="1000"/>
                            </p:stCondLst>
                            <p:childTnLst>
                              <p:par>
                                <p:cTn id="12" presetID="17"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34" presetClass="entr" presetSubtype="0" fill="hold" grpId="0" nodeType="afterEffect">
                                  <p:stCondLst>
                                    <p:cond delay="0"/>
                                  </p:stCondLst>
                                  <p:childTnLst>
                                    <p:set>
                                      <p:cBhvr>
                                        <p:cTn id="18" dur="1" fill="hold">
                                          <p:stCondLst>
                                            <p:cond delay="0"/>
                                          </p:stCondLst>
                                        </p:cTn>
                                        <p:tgtEl>
                                          <p:spTgt spid="31751"/>
                                        </p:tgtEl>
                                        <p:attrNameLst>
                                          <p:attrName>style.visibility</p:attrName>
                                        </p:attrNameLst>
                                      </p:cBhvr>
                                      <p:to>
                                        <p:strVal val="visible"/>
                                      </p:to>
                                    </p:set>
                                    <p:anim from="(-#ppt_w/2)" to="(#ppt_x)" calcmode="lin" valueType="num">
                                      <p:cBhvr>
                                        <p:cTn id="19" dur="600" fill="hold">
                                          <p:stCondLst>
                                            <p:cond delay="0"/>
                                          </p:stCondLst>
                                        </p:cTn>
                                        <p:tgtEl>
                                          <p:spTgt spid="31751"/>
                                        </p:tgtEl>
                                        <p:attrNameLst>
                                          <p:attrName>ppt_x</p:attrName>
                                        </p:attrNameLst>
                                      </p:cBhvr>
                                    </p:anim>
                                    <p:anim from="0" to="-1.0" calcmode="lin" valueType="num">
                                      <p:cBhvr>
                                        <p:cTn id="20" dur="200" decel="50000" autoRev="1" fill="hold">
                                          <p:stCondLst>
                                            <p:cond delay="600"/>
                                          </p:stCondLst>
                                        </p:cTn>
                                        <p:tgtEl>
                                          <p:spTgt spid="31751"/>
                                        </p:tgtEl>
                                        <p:attrNameLst>
                                          <p:attrName>xshear</p:attrName>
                                        </p:attrNameLst>
                                      </p:cBhvr>
                                    </p:anim>
                                    <p:animScale>
                                      <p:cBhvr>
                                        <p:cTn id="21" dur="200" decel="100000" autoRev="1" fill="hold">
                                          <p:stCondLst>
                                            <p:cond delay="600"/>
                                          </p:stCondLst>
                                        </p:cTn>
                                        <p:tgtEl>
                                          <p:spTgt spid="31751"/>
                                        </p:tgtEl>
                                      </p:cBhvr>
                                      <p:from x="100000" y="100000"/>
                                      <p:to x="80000" y="100000"/>
                                    </p:animScale>
                                    <p:anim by="(#ppt_h/3+#ppt_w*0.1)" calcmode="lin" valueType="num">
                                      <p:cBhvr additive="sum">
                                        <p:cTn id="22" dur="200" decel="100000" autoRev="1" fill="hold">
                                          <p:stCondLst>
                                            <p:cond delay="600"/>
                                          </p:stCondLst>
                                        </p:cTn>
                                        <p:tgtEl>
                                          <p:spTgt spid="31751"/>
                                        </p:tgtEl>
                                        <p:attrNameLst>
                                          <p:attrName>ppt_x</p:attrName>
                                        </p:attrNameLst>
                                      </p:cBhvr>
                                    </p:anim>
                                  </p:childTnLst>
                                </p:cTn>
                              </p:par>
                            </p:childTnLst>
                          </p:cTn>
                        </p:par>
                        <p:par>
                          <p:cTn id="23" fill="hold">
                            <p:stCondLst>
                              <p:cond delay="2500"/>
                            </p:stCondLst>
                            <p:childTnLst>
                              <p:par>
                                <p:cTn id="24" presetID="56" presetClass="entr" presetSubtype="0" fill="hold" grpId="0" nodeType="afterEffect">
                                  <p:stCondLst>
                                    <p:cond delay="0"/>
                                  </p:stCondLst>
                                  <p:iterate type="wd">
                                    <p:tmPct val="10000"/>
                                  </p:iterate>
                                  <p:childTnLst>
                                    <p:set>
                                      <p:cBhvr>
                                        <p:cTn id="25" dur="1" fill="hold">
                                          <p:stCondLst>
                                            <p:cond delay="0"/>
                                          </p:stCondLst>
                                        </p:cTn>
                                        <p:tgtEl>
                                          <p:spTgt spid="31752"/>
                                        </p:tgtEl>
                                        <p:attrNameLst>
                                          <p:attrName>style.visibility</p:attrName>
                                        </p:attrNameLst>
                                      </p:cBhvr>
                                      <p:to>
                                        <p:strVal val="visible"/>
                                      </p:to>
                                    </p:set>
                                    <p:anim by="(-#ppt_w*2)" calcmode="lin" valueType="num">
                                      <p:cBhvr rctx="PPT">
                                        <p:cTn id="26" dur="500" autoRev="1" fill="hold">
                                          <p:stCondLst>
                                            <p:cond delay="0"/>
                                          </p:stCondLst>
                                        </p:cTn>
                                        <p:tgtEl>
                                          <p:spTgt spid="31752"/>
                                        </p:tgtEl>
                                        <p:attrNameLst>
                                          <p:attrName>ppt_w</p:attrName>
                                        </p:attrNameLst>
                                      </p:cBhvr>
                                    </p:anim>
                                    <p:anim by="(#ppt_w*0.50)" calcmode="lin" valueType="num">
                                      <p:cBhvr>
                                        <p:cTn id="27" dur="500" decel="50000" autoRev="1" fill="hold">
                                          <p:stCondLst>
                                            <p:cond delay="0"/>
                                          </p:stCondLst>
                                        </p:cTn>
                                        <p:tgtEl>
                                          <p:spTgt spid="31752"/>
                                        </p:tgtEl>
                                        <p:attrNameLst>
                                          <p:attrName>ppt_x</p:attrName>
                                        </p:attrNameLst>
                                      </p:cBhvr>
                                    </p:anim>
                                    <p:anim from="(-#ppt_h/2)" to="(#ppt_y)" calcmode="lin" valueType="num">
                                      <p:cBhvr>
                                        <p:cTn id="28" dur="1000" fill="hold">
                                          <p:stCondLst>
                                            <p:cond delay="0"/>
                                          </p:stCondLst>
                                        </p:cTn>
                                        <p:tgtEl>
                                          <p:spTgt spid="31752"/>
                                        </p:tgtEl>
                                        <p:attrNameLst>
                                          <p:attrName>ppt_y</p:attrName>
                                        </p:attrNameLst>
                                      </p:cBhvr>
                                    </p:anim>
                                    <p:animRot by="21600000">
                                      <p:cBhvr>
                                        <p:cTn id="29" dur="1000" fill="hold">
                                          <p:stCondLst>
                                            <p:cond delay="0"/>
                                          </p:stCondLst>
                                        </p:cTn>
                                        <p:tgtEl>
                                          <p:spTgt spid="31752"/>
                                        </p:tgtEl>
                                        <p:attrNameLst>
                                          <p:attrName>r</p:attrName>
                                        </p:attrNameLst>
                                      </p:cBhvr>
                                    </p:animRot>
                                  </p:childTnLst>
                                </p:cTn>
                              </p:par>
                              <p:par>
                                <p:cTn id="30" presetID="17" presetClass="entr" presetSubtype="10" fill="hold" nodeType="withEffect">
                                  <p:stCondLst>
                                    <p:cond delay="0"/>
                                  </p:stCondLst>
                                  <p:childTnLst>
                                    <p:set>
                                      <p:cBhvr>
                                        <p:cTn id="31" dur="1" fill="hold">
                                          <p:stCondLst>
                                            <p:cond delay="0"/>
                                          </p:stCondLst>
                                        </p:cTn>
                                        <p:tgtEl>
                                          <p:spTgt spid="95233"/>
                                        </p:tgtEl>
                                        <p:attrNameLst>
                                          <p:attrName>style.visibility</p:attrName>
                                        </p:attrNameLst>
                                      </p:cBhvr>
                                      <p:to>
                                        <p:strVal val="visible"/>
                                      </p:to>
                                    </p:set>
                                    <p:anim calcmode="lin" valueType="num">
                                      <p:cBhvr>
                                        <p:cTn id="32" dur="500" fill="hold"/>
                                        <p:tgtEl>
                                          <p:spTgt spid="95233"/>
                                        </p:tgtEl>
                                        <p:attrNameLst>
                                          <p:attrName>ppt_w</p:attrName>
                                        </p:attrNameLst>
                                      </p:cBhvr>
                                      <p:tavLst>
                                        <p:tav tm="0">
                                          <p:val>
                                            <p:fltVal val="0"/>
                                          </p:val>
                                        </p:tav>
                                        <p:tav tm="100000">
                                          <p:val>
                                            <p:strVal val="#ppt_w"/>
                                          </p:val>
                                        </p:tav>
                                      </p:tavLst>
                                    </p:anim>
                                    <p:anim calcmode="lin" valueType="num">
                                      <p:cBhvr>
                                        <p:cTn id="33" dur="500" fill="hold"/>
                                        <p:tgtEl>
                                          <p:spTgt spid="952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51" grpId="0"/>
      <p:bldP spid="317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304800" y="4495800"/>
            <a:ext cx="2667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dirty="0"/>
              <a:t>سطح عاكس</a:t>
            </a:r>
          </a:p>
        </p:txBody>
      </p:sp>
      <p:sp>
        <p:nvSpPr>
          <p:cNvPr id="3" name="مستطيل 2"/>
          <p:cNvSpPr/>
          <p:nvPr/>
        </p:nvSpPr>
        <p:spPr>
          <a:xfrm>
            <a:off x="3200400" y="4495800"/>
            <a:ext cx="2667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dirty="0"/>
              <a:t>سطح عاكس</a:t>
            </a:r>
          </a:p>
        </p:txBody>
      </p:sp>
      <p:sp>
        <p:nvSpPr>
          <p:cNvPr id="4" name="مستطيل 3"/>
          <p:cNvSpPr/>
          <p:nvPr/>
        </p:nvSpPr>
        <p:spPr>
          <a:xfrm>
            <a:off x="6172200" y="4495800"/>
            <a:ext cx="2667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dirty="0"/>
              <a:t>سطح عاكس</a:t>
            </a:r>
          </a:p>
        </p:txBody>
      </p:sp>
      <p:cxnSp>
        <p:nvCxnSpPr>
          <p:cNvPr id="6" name="رابط كسهم مستقيم 5"/>
          <p:cNvCxnSpPr>
            <a:endCxn id="2" idx="0"/>
          </p:cNvCxnSpPr>
          <p:nvPr/>
        </p:nvCxnSpPr>
        <p:spPr>
          <a:xfrm>
            <a:off x="381000" y="2895600"/>
            <a:ext cx="12573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685800" y="2438400"/>
            <a:ext cx="12573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990600" y="2057400"/>
            <a:ext cx="12573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flipH="1">
            <a:off x="1676400" y="2667000"/>
            <a:ext cx="1295400" cy="1752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a:stCxn id="2" idx="0"/>
          </p:cNvCxnSpPr>
          <p:nvPr/>
        </p:nvCxnSpPr>
        <p:spPr>
          <a:xfrm flipH="1" flipV="1">
            <a:off x="1600200" y="1295400"/>
            <a:ext cx="38100" cy="3200400"/>
          </a:xfrm>
          <a:prstGeom prst="line">
            <a:avLst/>
          </a:prstGeom>
          <a:ln w="28575">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flipH="1" flipV="1">
            <a:off x="4038600" y="1371600"/>
            <a:ext cx="38100" cy="3048000"/>
          </a:xfrm>
          <a:prstGeom prst="line">
            <a:avLst/>
          </a:prstGeom>
          <a:ln w="28575">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2971800" y="2971800"/>
            <a:ext cx="110490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3810000" y="2819400"/>
            <a:ext cx="12573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6324600" y="2971800"/>
            <a:ext cx="1104900" cy="152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7086600" y="2895600"/>
            <a:ext cx="12573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a:off x="4267200" y="2057400"/>
            <a:ext cx="12573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flipH="1">
            <a:off x="5029200" y="2667000"/>
            <a:ext cx="1143000" cy="1828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flipH="1" flipV="1">
            <a:off x="5029200" y="1371600"/>
            <a:ext cx="38100" cy="3048000"/>
          </a:xfrm>
          <a:prstGeom prst="line">
            <a:avLst/>
          </a:prstGeom>
          <a:ln w="28575">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flipH="1" flipV="1">
            <a:off x="7391400" y="1447800"/>
            <a:ext cx="38100" cy="3048000"/>
          </a:xfrm>
          <a:prstGeom prst="line">
            <a:avLst/>
          </a:prstGeom>
          <a:ln w="28575">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flipH="1" flipV="1">
            <a:off x="8305800" y="1447800"/>
            <a:ext cx="38100" cy="3048000"/>
          </a:xfrm>
          <a:prstGeom prst="line">
            <a:avLst/>
          </a:prstGeom>
          <a:ln w="28575">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p:cNvCxnSpPr/>
          <p:nvPr/>
        </p:nvCxnSpPr>
        <p:spPr>
          <a:xfrm flipV="1">
            <a:off x="7391400" y="3581400"/>
            <a:ext cx="6858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رابط كسهم مستقيم 33"/>
          <p:cNvCxnSpPr/>
          <p:nvPr/>
        </p:nvCxnSpPr>
        <p:spPr>
          <a:xfrm flipV="1">
            <a:off x="4038600" y="3581400"/>
            <a:ext cx="6858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مستطيل مستدير الزوايا 38"/>
          <p:cNvSpPr/>
          <p:nvPr/>
        </p:nvSpPr>
        <p:spPr>
          <a:xfrm>
            <a:off x="990600" y="1066800"/>
            <a:ext cx="13716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a:solidFill>
                  <a:srgbClr val="0D0D0D"/>
                </a:solidFill>
                <a:latin typeface="Calibri" pitchFamily="34" charset="0"/>
                <a:cs typeface="Arial" pitchFamily="34" charset="0"/>
              </a:rPr>
              <a:t> </a:t>
            </a:r>
            <a:r>
              <a:rPr lang="ar-SA" sz="1200" b="1">
                <a:solidFill>
                  <a:srgbClr val="0D0D0D"/>
                </a:solidFill>
                <a:latin typeface="Calibri" pitchFamily="34" charset="0"/>
                <a:cs typeface="Arial" pitchFamily="34" charset="0"/>
              </a:rPr>
              <a:t>العمود ا لمقام</a:t>
            </a:r>
            <a:endParaRPr lang="ar-SA" sz="1200" b="1">
              <a:solidFill>
                <a:srgbClr val="0D0D0D"/>
              </a:solidFill>
              <a:ea typeface="Majalla UI"/>
            </a:endParaRPr>
          </a:p>
        </p:txBody>
      </p:sp>
      <p:sp>
        <p:nvSpPr>
          <p:cNvPr id="40" name="مستطيل مستدير الزوايا 39"/>
          <p:cNvSpPr/>
          <p:nvPr/>
        </p:nvSpPr>
        <p:spPr>
          <a:xfrm>
            <a:off x="3657600" y="1066800"/>
            <a:ext cx="13716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rgbClr val="0D0D0D"/>
                </a:solidFill>
                <a:latin typeface="Calibri" pitchFamily="34" charset="0"/>
                <a:cs typeface="Arial" pitchFamily="34" charset="0"/>
              </a:rPr>
              <a:t> </a:t>
            </a:r>
            <a:r>
              <a:rPr lang="ar-SA" sz="1200" b="1" dirty="0">
                <a:solidFill>
                  <a:srgbClr val="0D0D0D"/>
                </a:solidFill>
                <a:latin typeface="Calibri" pitchFamily="34" charset="0"/>
                <a:cs typeface="Arial" pitchFamily="34" charset="0"/>
              </a:rPr>
              <a:t>العمود  </a:t>
            </a:r>
            <a:r>
              <a:rPr lang="ar-SA" sz="1200" b="1" dirty="0" smtClean="0">
                <a:solidFill>
                  <a:srgbClr val="0D0D0D"/>
                </a:solidFill>
                <a:latin typeface="Calibri" pitchFamily="34" charset="0"/>
                <a:cs typeface="Arial" pitchFamily="34" charset="0"/>
              </a:rPr>
              <a:t>المقام </a:t>
            </a:r>
            <a:endParaRPr lang="ar-SA" sz="1200" b="1" dirty="0">
              <a:solidFill>
                <a:srgbClr val="0D0D0D"/>
              </a:solidFill>
              <a:ea typeface="Majalla UI"/>
            </a:endParaRPr>
          </a:p>
        </p:txBody>
      </p:sp>
      <p:sp>
        <p:nvSpPr>
          <p:cNvPr id="41" name="مستطيل مستدير الزوايا 40"/>
          <p:cNvSpPr/>
          <p:nvPr/>
        </p:nvSpPr>
        <p:spPr>
          <a:xfrm>
            <a:off x="6858000" y="1219200"/>
            <a:ext cx="1371600" cy="381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a:solidFill>
                  <a:srgbClr val="0D0D0D"/>
                </a:solidFill>
                <a:latin typeface="Calibri" pitchFamily="34" charset="0"/>
                <a:cs typeface="Arial" pitchFamily="34" charset="0"/>
              </a:rPr>
              <a:t> </a:t>
            </a:r>
            <a:r>
              <a:rPr lang="ar-SA" sz="1200" b="1">
                <a:solidFill>
                  <a:srgbClr val="0D0D0D"/>
                </a:solidFill>
                <a:latin typeface="Calibri" pitchFamily="34" charset="0"/>
                <a:cs typeface="Arial" pitchFamily="34" charset="0"/>
              </a:rPr>
              <a:t>العمود المقام</a:t>
            </a:r>
            <a:endParaRPr lang="ar-SA" sz="1200" b="1">
              <a:solidFill>
                <a:srgbClr val="0D0D0D"/>
              </a:solidFill>
              <a:ea typeface="Majalla UI"/>
            </a:endParaRPr>
          </a:p>
        </p:txBody>
      </p:sp>
      <p:sp>
        <p:nvSpPr>
          <p:cNvPr id="42" name="مستطيل مستدير الزوايا 41"/>
          <p:cNvSpPr/>
          <p:nvPr/>
        </p:nvSpPr>
        <p:spPr>
          <a:xfrm>
            <a:off x="1828800" y="2590800"/>
            <a:ext cx="990600"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SA" sz="1200" b="1">
                <a:solidFill>
                  <a:srgbClr val="0D0D0D"/>
                </a:solidFill>
                <a:latin typeface="Calibri" pitchFamily="34" charset="0"/>
                <a:cs typeface="Arial" pitchFamily="34" charset="0"/>
              </a:rPr>
              <a:t>مفدمة الموجة</a:t>
            </a:r>
            <a:endParaRPr lang="ar-SA" sz="1200" b="1">
              <a:solidFill>
                <a:srgbClr val="0D0D0D"/>
              </a:solidFill>
              <a:ea typeface="Majalla UI"/>
            </a:endParaRPr>
          </a:p>
        </p:txBody>
      </p:sp>
      <p:sp>
        <p:nvSpPr>
          <p:cNvPr id="43" name="مستطيل مستدير الزوايا 42"/>
          <p:cNvSpPr/>
          <p:nvPr/>
        </p:nvSpPr>
        <p:spPr>
          <a:xfrm>
            <a:off x="5181600" y="2286000"/>
            <a:ext cx="914400" cy="381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SA" sz="1200" b="1">
                <a:solidFill>
                  <a:srgbClr val="0D0D0D"/>
                </a:solidFill>
                <a:latin typeface="Calibri" pitchFamily="34" charset="0"/>
                <a:cs typeface="Arial" pitchFamily="34" charset="0"/>
              </a:rPr>
              <a:t>مفدمة الموجة</a:t>
            </a:r>
            <a:endParaRPr lang="ar-SA" sz="1200" b="1">
              <a:solidFill>
                <a:srgbClr val="0D0D0D"/>
              </a:solidFill>
              <a:ea typeface="Majalla UI"/>
            </a:endParaRPr>
          </a:p>
        </p:txBody>
      </p:sp>
      <p:sp>
        <p:nvSpPr>
          <p:cNvPr id="44" name="مستطيل مستدير الزوايا 43"/>
          <p:cNvSpPr/>
          <p:nvPr/>
        </p:nvSpPr>
        <p:spPr>
          <a:xfrm>
            <a:off x="7543800" y="1828800"/>
            <a:ext cx="609600" cy="381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SA" sz="1200" b="1">
                <a:solidFill>
                  <a:srgbClr val="0D0D0D"/>
                </a:solidFill>
                <a:latin typeface="Calibri" pitchFamily="34" charset="0"/>
                <a:cs typeface="Arial" pitchFamily="34" charset="0"/>
              </a:rPr>
              <a:t>مفدمة الموجة</a:t>
            </a:r>
            <a:endParaRPr lang="ar-SA" sz="1200" b="1">
              <a:solidFill>
                <a:srgbClr val="0D0D0D"/>
              </a:solidFill>
              <a:ea typeface="Majalla UI"/>
            </a:endParaRPr>
          </a:p>
        </p:txBody>
      </p:sp>
      <p:cxnSp>
        <p:nvCxnSpPr>
          <p:cNvPr id="45" name="رابط مستقيم 44"/>
          <p:cNvCxnSpPr/>
          <p:nvPr/>
        </p:nvCxnSpPr>
        <p:spPr>
          <a:xfrm flipH="1" flipV="1">
            <a:off x="7772400" y="2362200"/>
            <a:ext cx="533400" cy="2057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رابط كسهم مستقيم 50"/>
          <p:cNvCxnSpPr/>
          <p:nvPr/>
        </p:nvCxnSpPr>
        <p:spPr>
          <a:xfrm>
            <a:off x="6019800" y="3810000"/>
            <a:ext cx="5715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رابط كسهم مستقيم 52"/>
          <p:cNvCxnSpPr/>
          <p:nvPr/>
        </p:nvCxnSpPr>
        <p:spPr>
          <a:xfrm flipV="1">
            <a:off x="6553200" y="3124200"/>
            <a:ext cx="14478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flipH="1" flipV="1">
            <a:off x="4419600" y="2819400"/>
            <a:ext cx="685800" cy="1676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checkerboard(across)">
                                      <p:cBhvr>
                                        <p:cTn id="23" dur="500"/>
                                        <p:tgtEl>
                                          <p:spTgt spid="42"/>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heckerboard(across)">
                                      <p:cBhvr>
                                        <p:cTn id="31" dur="500"/>
                                        <p:tgtEl>
                                          <p:spTgt spid="17"/>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heckerboard(across)">
                                      <p:cBhvr>
                                        <p:cTn id="35" dur="500"/>
                                        <p:tgtEl>
                                          <p:spTgt spid="20"/>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linds(horizontal)">
                                      <p:cBhvr>
                                        <p:cTn id="39" dur="500"/>
                                        <p:tgtEl>
                                          <p:spTgt spid="57"/>
                                        </p:tgtEl>
                                      </p:cBhvr>
                                    </p:animEffect>
                                  </p:childTnLst>
                                </p:cTn>
                              </p:par>
                            </p:childTnLst>
                          </p:cTn>
                        </p:par>
                        <p:par>
                          <p:cTn id="40" fill="hold">
                            <p:stCondLst>
                              <p:cond delay="4500"/>
                            </p:stCondLst>
                            <p:childTnLst>
                              <p:par>
                                <p:cTn id="41" presetID="3" presetClass="entr" presetSubtype="1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blinds(horizontal)">
                                      <p:cBhvr>
                                        <p:cTn id="43" dur="500"/>
                                        <p:tgtEl>
                                          <p:spTgt spid="34"/>
                                        </p:tgtEl>
                                      </p:cBhvr>
                                    </p:animEffect>
                                  </p:childTnLst>
                                </p:cTn>
                              </p:par>
                            </p:childTnLst>
                          </p:cTn>
                        </p:par>
                        <p:par>
                          <p:cTn id="44" fill="hold">
                            <p:stCondLst>
                              <p:cond delay="5000"/>
                            </p:stCondLst>
                            <p:childTnLst>
                              <p:par>
                                <p:cTn id="45" presetID="3" presetClass="entr" presetSubtype="1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par>
                          <p:cTn id="48" fill="hold">
                            <p:stCondLst>
                              <p:cond delay="5500"/>
                            </p:stCondLst>
                            <p:childTnLst>
                              <p:par>
                                <p:cTn id="49" presetID="5" presetClass="entr" presetSubtype="1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checkerboard(across)">
                                      <p:cBhvr>
                                        <p:cTn id="51" dur="500"/>
                                        <p:tgtEl>
                                          <p:spTgt spid="43"/>
                                        </p:tgtEl>
                                      </p:cBhvr>
                                    </p:animEffect>
                                  </p:childTnLst>
                                </p:cTn>
                              </p:par>
                            </p:childTnLst>
                          </p:cTn>
                        </p:par>
                        <p:par>
                          <p:cTn id="52" fill="hold">
                            <p:stCondLst>
                              <p:cond delay="6000"/>
                            </p:stCondLst>
                            <p:childTnLst>
                              <p:par>
                                <p:cTn id="53" presetID="5" presetClass="entr" presetSubtype="1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checkerboard(across)">
                                      <p:cBhvr>
                                        <p:cTn id="55" dur="500"/>
                                        <p:tgtEl>
                                          <p:spTgt spid="51"/>
                                        </p:tgtEl>
                                      </p:cBhvr>
                                    </p:animEffect>
                                  </p:childTnLst>
                                </p:cTn>
                              </p:par>
                            </p:childTnLst>
                          </p:cTn>
                        </p:par>
                        <p:par>
                          <p:cTn id="56" fill="hold">
                            <p:stCondLst>
                              <p:cond delay="6500"/>
                            </p:stCondLst>
                            <p:childTnLst>
                              <p:par>
                                <p:cTn id="57" presetID="5" presetClass="entr" presetSubtype="1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checkerboard(across)">
                                      <p:cBhvr>
                                        <p:cTn id="59" dur="500"/>
                                        <p:tgtEl>
                                          <p:spTgt spid="18"/>
                                        </p:tgtEl>
                                      </p:cBhvr>
                                    </p:animEffect>
                                  </p:childTnLst>
                                </p:cTn>
                              </p:par>
                            </p:childTnLst>
                          </p:cTn>
                        </p:par>
                        <p:par>
                          <p:cTn id="60" fill="hold">
                            <p:stCondLst>
                              <p:cond delay="7000"/>
                            </p:stCondLst>
                            <p:childTnLst>
                              <p:par>
                                <p:cTn id="61" presetID="5" presetClass="entr" presetSubtype="1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checkerboard(across)">
                                      <p:cBhvr>
                                        <p:cTn id="63" dur="500"/>
                                        <p:tgtEl>
                                          <p:spTgt spid="19"/>
                                        </p:tgtEl>
                                      </p:cBhvr>
                                    </p:animEffect>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blinds(horizontal)">
                                      <p:cBhvr>
                                        <p:cTn id="67" dur="500"/>
                                        <p:tgtEl>
                                          <p:spTgt spid="53"/>
                                        </p:tgtEl>
                                      </p:cBhvr>
                                    </p:animEffect>
                                  </p:childTnLst>
                                </p:cTn>
                              </p:par>
                            </p:childTnLst>
                          </p:cTn>
                        </p:par>
                        <p:par>
                          <p:cTn id="68" fill="hold">
                            <p:stCondLst>
                              <p:cond delay="8000"/>
                            </p:stCondLst>
                            <p:childTnLst>
                              <p:par>
                                <p:cTn id="69" presetID="3" presetClass="entr" presetSubtype="1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blinds(horizontal)">
                                      <p:cBhvr>
                                        <p:cTn id="71" dur="500"/>
                                        <p:tgtEl>
                                          <p:spTgt spid="28"/>
                                        </p:tgtEl>
                                      </p:cBhvr>
                                    </p:animEffect>
                                  </p:childTnLst>
                                </p:cTn>
                              </p:par>
                            </p:childTnLst>
                          </p:cTn>
                        </p:par>
                        <p:par>
                          <p:cTn id="72" fill="hold">
                            <p:stCondLst>
                              <p:cond delay="8500"/>
                            </p:stCondLst>
                            <p:childTnLst>
                              <p:par>
                                <p:cTn id="73" presetID="3" presetClass="entr" presetSubtype="10"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linds(horizontal)">
                                      <p:cBhvr>
                                        <p:cTn id="75" dur="500"/>
                                        <p:tgtEl>
                                          <p:spTgt spid="45"/>
                                        </p:tgtEl>
                                      </p:cBhvr>
                                    </p:animEffect>
                                  </p:childTnLst>
                                </p:cTn>
                              </p:par>
                            </p:childTnLst>
                          </p:cTn>
                        </p:par>
                        <p:par>
                          <p:cTn id="76" fill="hold">
                            <p:stCondLst>
                              <p:cond delay="9000"/>
                            </p:stCondLst>
                            <p:childTnLst>
                              <p:par>
                                <p:cTn id="77" presetID="5" presetClass="entr" presetSubtype="1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checkerboard(across)">
                                      <p:cBhvr>
                                        <p:cTn id="7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818" name="Picture 2" descr="http://www.smsec.com/ar/encyc/light/images/enekas2.gif"/>
          <p:cNvPicPr>
            <a:picLocks noChangeAspect="1" noChangeArrowheads="1"/>
          </p:cNvPicPr>
          <p:nvPr/>
        </p:nvPicPr>
        <p:blipFill>
          <a:blip r:embed="rId3">
            <a:lum bright="-10000"/>
          </a:blip>
          <a:stretch>
            <a:fillRect/>
          </a:stretch>
        </p:blipFill>
        <p:spPr bwMode="auto">
          <a:xfrm>
            <a:off x="1214414" y="4572008"/>
            <a:ext cx="6572296" cy="1785950"/>
          </a:xfrm>
          <a:prstGeom prst="rect">
            <a:avLst/>
          </a:prstGeom>
          <a:noFill/>
          <a:ln>
            <a:noFill/>
          </a:ln>
        </p:spPr>
      </p:pic>
      <p:sp>
        <p:nvSpPr>
          <p:cNvPr id="34819" name="مستطيل 1"/>
          <p:cNvSpPr>
            <a:spLocks noChangeArrowheads="1"/>
          </p:cNvSpPr>
          <p:nvPr/>
        </p:nvSpPr>
        <p:spPr bwMode="auto">
          <a:xfrm>
            <a:off x="1776418" y="214290"/>
            <a:ext cx="5938854" cy="646331"/>
          </a:xfrm>
          <a:prstGeom prst="rect">
            <a:avLst/>
          </a:prstGeom>
          <a:noFill/>
          <a:ln w="9525">
            <a:noFill/>
            <a:miter lim="800000"/>
            <a:headEnd/>
            <a:tailEnd/>
          </a:ln>
        </p:spPr>
        <p:txBody>
          <a:bodyPr wrap="square">
            <a:spAutoFit/>
          </a:bodyPr>
          <a:lstStyle/>
          <a:p>
            <a:pPr algn="ctr"/>
            <a:r>
              <a:rPr lang="ar-SA" sz="3600" dirty="0">
                <a:ln>
                  <a:solidFill>
                    <a:srgbClr val="800080"/>
                  </a:solidFill>
                </a:ln>
                <a:solidFill>
                  <a:schemeClr val="bg1"/>
                </a:solidFill>
                <a:cs typeface="PT Bold Heading" pitchFamily="2" charset="-78"/>
              </a:rPr>
              <a:t>السطوح الملساء والسطوح </a:t>
            </a:r>
            <a:r>
              <a:rPr lang="ar-SA" sz="3600" dirty="0" smtClean="0">
                <a:ln>
                  <a:solidFill>
                    <a:srgbClr val="800080"/>
                  </a:solidFill>
                </a:ln>
                <a:solidFill>
                  <a:schemeClr val="bg1"/>
                </a:solidFill>
                <a:cs typeface="PT Bold Heading" pitchFamily="2" charset="-78"/>
              </a:rPr>
              <a:t>الخشنة</a:t>
            </a:r>
            <a:endParaRPr lang="ar-SA" sz="3600" dirty="0">
              <a:ln>
                <a:solidFill>
                  <a:srgbClr val="800080"/>
                </a:solidFill>
              </a:ln>
              <a:solidFill>
                <a:schemeClr val="bg1"/>
              </a:solidFill>
              <a:cs typeface="PT Bold Heading" pitchFamily="2" charset="-78"/>
            </a:endParaRPr>
          </a:p>
        </p:txBody>
      </p:sp>
      <p:sp>
        <p:nvSpPr>
          <p:cNvPr id="4" name="مستطيل 3"/>
          <p:cNvSpPr/>
          <p:nvPr/>
        </p:nvSpPr>
        <p:spPr>
          <a:xfrm>
            <a:off x="642910" y="1000108"/>
            <a:ext cx="8001056" cy="3170099"/>
          </a:xfrm>
          <a:prstGeom prst="rect">
            <a:avLst/>
          </a:prstGeom>
        </p:spPr>
        <p:txBody>
          <a:bodyPr wrap="square">
            <a:spAutoFit/>
          </a:bodyPr>
          <a:lstStyle/>
          <a:p>
            <a:pPr algn="justLow"/>
            <a:r>
              <a:rPr lang="ar-SA" sz="2000" dirty="0" smtClean="0">
                <a:ln>
                  <a:solidFill>
                    <a:schemeClr val="bg1"/>
                  </a:solidFill>
                </a:ln>
                <a:cs typeface="PT Bold Heading" pitchFamily="2" charset="-78"/>
              </a:rPr>
              <a:t>   تعكس الأجسام المختلفة الضوء بنسب متفاوتة ولابد أنك لاحظت مرات عديدة انعكاس الضوء أو ارتداده عن سطح معين . وفي واقع الحال يحدث دائماً انعكاس لجزء معين من الضوء عند سقوطه على سطح ما سواء أكان هذا السطح معتماً أو شفافاً .</a:t>
            </a:r>
          </a:p>
          <a:p>
            <a:pPr algn="justLow"/>
            <a:r>
              <a:rPr lang="ar-SA" sz="2000" dirty="0" smtClean="0">
                <a:ln>
                  <a:solidFill>
                    <a:schemeClr val="bg1"/>
                  </a:solidFill>
                </a:ln>
                <a:cs typeface="PT Bold Heading" pitchFamily="2" charset="-78"/>
              </a:rPr>
              <a:t>   يمكن تشبيه انعكاس الضوء بارتداد كرة ساقطة على سطح ما ، فعندما تسقط هذه الكرة وترتد عن أرضية ملساء فإنها تصنع نفس الزاوية في السقوط والارتداد . ولكن إذا كان السطح خشناً فإن مسار الكرة بعد ارتدادها يعتمد على مكان سقوطها على الأرض الخشنة . </a:t>
            </a:r>
          </a:p>
          <a:p>
            <a:pPr algn="justLow"/>
            <a:r>
              <a:rPr lang="ar-SA" sz="2000" dirty="0" smtClean="0">
                <a:ln>
                  <a:solidFill>
                    <a:schemeClr val="bg1"/>
                  </a:solidFill>
                </a:ln>
                <a:cs typeface="PT Bold Heading" pitchFamily="2" charset="-78"/>
              </a:rPr>
              <a:t>    وبالمثل ، عندما يسقط الضوء على سطح أملس فإنه يسلك سلوك الكرة المرتدة.  فهو ينعكس بحيث يصنع نفس الزاوية التي يصنعها عند السقوط . أما إذا كان السطح خشناً فإن الضوء المنعكس يصنع زوايا مختلفة لأن زوايا سقوط الأشعة تكون مختلفة</a:t>
            </a:r>
            <a:endParaRPr lang="ar-SA" sz="2000" dirty="0">
              <a:ln>
                <a:solidFill>
                  <a:schemeClr val="bg1"/>
                </a:solidFill>
              </a:ln>
              <a:cs typeface="PT Bold Heading"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wd">
                                    <p:tmPct val="10000"/>
                                  </p:iterate>
                                  <p:childTnLst>
                                    <p:set>
                                      <p:cBhvr>
                                        <p:cTn id="6" dur="1" fill="hold">
                                          <p:stCondLst>
                                            <p:cond delay="0"/>
                                          </p:stCondLst>
                                        </p:cTn>
                                        <p:tgtEl>
                                          <p:spTgt spid="34819"/>
                                        </p:tgtEl>
                                        <p:attrNameLst>
                                          <p:attrName>style.visibility</p:attrName>
                                        </p:attrNameLst>
                                      </p:cBhvr>
                                      <p:to>
                                        <p:strVal val="visible"/>
                                      </p:to>
                                    </p:set>
                                    <p:animEffect transition="in" filter="wipe(down)">
                                      <p:cBhvr>
                                        <p:cTn id="7" dur="290">
                                          <p:stCondLst>
                                            <p:cond delay="0"/>
                                          </p:stCondLst>
                                        </p:cTn>
                                        <p:tgtEl>
                                          <p:spTgt spid="34819"/>
                                        </p:tgtEl>
                                      </p:cBhvr>
                                    </p:animEffect>
                                    <p:anim calcmode="lin" valueType="num">
                                      <p:cBhvr>
                                        <p:cTn id="8" dur="911" tmFilter="0,0; 0.14,0.36; 0.43,0.73; 0.71,0.91; 1.0,1.0">
                                          <p:stCondLst>
                                            <p:cond delay="0"/>
                                          </p:stCondLst>
                                        </p:cTn>
                                        <p:tgtEl>
                                          <p:spTgt spid="3481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481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481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481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4819"/>
                                        </p:tgtEl>
                                        <p:attrNameLst>
                                          <p:attrName>ppt_y</p:attrName>
                                        </p:attrNameLst>
                                      </p:cBhvr>
                                      <p:tavLst>
                                        <p:tav tm="0" fmla="#ppt_y-sin(pi*$)/81">
                                          <p:val>
                                            <p:fltVal val="0"/>
                                          </p:val>
                                        </p:tav>
                                        <p:tav tm="100000">
                                          <p:val>
                                            <p:fltVal val="1"/>
                                          </p:val>
                                        </p:tav>
                                      </p:tavLst>
                                    </p:anim>
                                    <p:animScale>
                                      <p:cBhvr>
                                        <p:cTn id="13" dur="13">
                                          <p:stCondLst>
                                            <p:cond delay="325"/>
                                          </p:stCondLst>
                                        </p:cTn>
                                        <p:tgtEl>
                                          <p:spTgt spid="34819"/>
                                        </p:tgtEl>
                                      </p:cBhvr>
                                      <p:to x="100000" y="60000"/>
                                    </p:animScale>
                                    <p:animScale>
                                      <p:cBhvr>
                                        <p:cTn id="14" dur="83" decel="50000">
                                          <p:stCondLst>
                                            <p:cond delay="338"/>
                                          </p:stCondLst>
                                        </p:cTn>
                                        <p:tgtEl>
                                          <p:spTgt spid="34819"/>
                                        </p:tgtEl>
                                      </p:cBhvr>
                                      <p:to x="100000" y="100000"/>
                                    </p:animScale>
                                    <p:animScale>
                                      <p:cBhvr>
                                        <p:cTn id="15" dur="13">
                                          <p:stCondLst>
                                            <p:cond delay="656"/>
                                          </p:stCondLst>
                                        </p:cTn>
                                        <p:tgtEl>
                                          <p:spTgt spid="34819"/>
                                        </p:tgtEl>
                                      </p:cBhvr>
                                      <p:to x="100000" y="80000"/>
                                    </p:animScale>
                                    <p:animScale>
                                      <p:cBhvr>
                                        <p:cTn id="16" dur="83" decel="50000">
                                          <p:stCondLst>
                                            <p:cond delay="669"/>
                                          </p:stCondLst>
                                        </p:cTn>
                                        <p:tgtEl>
                                          <p:spTgt spid="34819"/>
                                        </p:tgtEl>
                                      </p:cBhvr>
                                      <p:to x="100000" y="100000"/>
                                    </p:animScale>
                                    <p:animScale>
                                      <p:cBhvr>
                                        <p:cTn id="17" dur="13">
                                          <p:stCondLst>
                                            <p:cond delay="821"/>
                                          </p:stCondLst>
                                        </p:cTn>
                                        <p:tgtEl>
                                          <p:spTgt spid="34819"/>
                                        </p:tgtEl>
                                      </p:cBhvr>
                                      <p:to x="100000" y="90000"/>
                                    </p:animScale>
                                    <p:animScale>
                                      <p:cBhvr>
                                        <p:cTn id="18" dur="83" decel="50000">
                                          <p:stCondLst>
                                            <p:cond delay="834"/>
                                          </p:stCondLst>
                                        </p:cTn>
                                        <p:tgtEl>
                                          <p:spTgt spid="34819"/>
                                        </p:tgtEl>
                                      </p:cBhvr>
                                      <p:to x="100000" y="100000"/>
                                    </p:animScale>
                                    <p:animScale>
                                      <p:cBhvr>
                                        <p:cTn id="19" dur="13">
                                          <p:stCondLst>
                                            <p:cond delay="904"/>
                                          </p:stCondLst>
                                        </p:cTn>
                                        <p:tgtEl>
                                          <p:spTgt spid="34819"/>
                                        </p:tgtEl>
                                      </p:cBhvr>
                                      <p:to x="100000" y="95000"/>
                                    </p:animScale>
                                    <p:animScale>
                                      <p:cBhvr>
                                        <p:cTn id="20" dur="83" decel="50000">
                                          <p:stCondLst>
                                            <p:cond delay="917"/>
                                          </p:stCondLst>
                                        </p:cTn>
                                        <p:tgtEl>
                                          <p:spTgt spid="34819"/>
                                        </p:tgtEl>
                                      </p:cBhvr>
                                      <p:to x="100000" y="100000"/>
                                    </p:animScale>
                                  </p:childTnLst>
                                </p:cTn>
                              </p:par>
                            </p:childTnLst>
                          </p:cTn>
                        </p:par>
                        <p:par>
                          <p:cTn id="21" fill="hold">
                            <p:stCondLst>
                              <p:cond delay="1300"/>
                            </p:stCondLst>
                            <p:childTnLst>
                              <p:par>
                                <p:cTn id="22" presetID="54" presetClass="entr" presetSubtype="0" accel="10000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strVal val="#ppt_w*0.05"/>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anim calcmode="lin" valueType="num">
                                      <p:cBhvr>
                                        <p:cTn id="26" dur="500" fill="hold"/>
                                        <p:tgtEl>
                                          <p:spTgt spid="4"/>
                                        </p:tgtEl>
                                        <p:attrNameLst>
                                          <p:attrName>ppt_x</p:attrName>
                                        </p:attrNameLst>
                                      </p:cBhvr>
                                      <p:tavLst>
                                        <p:tav tm="0">
                                          <p:val>
                                            <p:strVal val="#ppt_x-.2"/>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Effect transition="in" filter="fade">
                                      <p:cBhvr>
                                        <p:cTn id="28" dur="500"/>
                                        <p:tgtEl>
                                          <p:spTgt spid="4"/>
                                        </p:tgtEl>
                                      </p:cBhvr>
                                    </p:animEffect>
                                  </p:childTnLst>
                                </p:cTn>
                              </p:par>
                              <p:par>
                                <p:cTn id="29" presetID="48" presetClass="entr" presetSubtype="0" accel="50000" fill="hold" nodeType="withEffect">
                                  <p:stCondLst>
                                    <p:cond delay="0"/>
                                  </p:stCondLst>
                                  <p:childTnLst>
                                    <p:set>
                                      <p:cBhvr>
                                        <p:cTn id="30" dur="1" fill="hold">
                                          <p:stCondLst>
                                            <p:cond delay="0"/>
                                          </p:stCondLst>
                                        </p:cTn>
                                        <p:tgtEl>
                                          <p:spTgt spid="34818"/>
                                        </p:tgtEl>
                                        <p:attrNameLst>
                                          <p:attrName>style.visibility</p:attrName>
                                        </p:attrNameLst>
                                      </p:cBhvr>
                                      <p:to>
                                        <p:strVal val="visible"/>
                                      </p:to>
                                    </p:set>
                                    <p:anim calcmode="lin" valueType="num">
                                      <p:cBhvr>
                                        <p:cTn id="31" dur="1000" fill="hold"/>
                                        <p:tgtEl>
                                          <p:spTgt spid="348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4818"/>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4818"/>
                                        </p:tgtEl>
                                        <p:attrNameLst>
                                          <p:attrName>ppt_y</p:attrName>
                                        </p:attrNameLst>
                                      </p:cBhvr>
                                      <p:tavLst>
                                        <p:tav tm="0">
                                          <p:val>
                                            <p:strVal val="#ppt_y"/>
                                          </p:val>
                                        </p:tav>
                                        <p:tav tm="100000">
                                          <p:val>
                                            <p:strVal val="#ppt_y"/>
                                          </p:val>
                                        </p:tav>
                                      </p:tavLst>
                                    </p:anim>
                                    <p:animEffect transition="in" filter="fade">
                                      <p:cBhvr>
                                        <p:cTn id="34" dur="1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4"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1512</Words>
  <Application>Microsoft Office PowerPoint</Application>
  <PresentationFormat>عرض على الشاشة (3:4)‏</PresentationFormat>
  <Paragraphs>173</Paragraphs>
  <Slides>39</Slides>
  <Notes>5</Notes>
  <HiddenSlides>0</HiddenSlides>
  <MMClips>6</MMClips>
  <ScaleCrop>false</ScaleCrop>
  <HeadingPairs>
    <vt:vector size="4" baseType="variant">
      <vt:variant>
        <vt:lpstr>سمة</vt:lpstr>
      </vt:variant>
      <vt:variant>
        <vt:i4>1</vt:i4>
      </vt:variant>
      <vt:variant>
        <vt:lpstr>عناوين الشرائح</vt:lpstr>
      </vt:variant>
      <vt:variant>
        <vt:i4>39</vt:i4>
      </vt:variant>
    </vt:vector>
  </HeadingPairs>
  <TitlesOfParts>
    <vt:vector size="40"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NM</dc:creator>
  <cp:lastModifiedBy>NM</cp:lastModifiedBy>
  <cp:revision>65</cp:revision>
  <dcterms:created xsi:type="dcterms:W3CDTF">2015-12-09T22:13:52Z</dcterms:created>
  <dcterms:modified xsi:type="dcterms:W3CDTF">2015-12-29T15:24:05Z</dcterms:modified>
</cp:coreProperties>
</file>