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Default Extension="wav" ContentType="audio/wav"/>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256" r:id="rId2"/>
    <p:sldId id="280" r:id="rId3"/>
    <p:sldId id="257" r:id="rId4"/>
    <p:sldId id="364" r:id="rId5"/>
    <p:sldId id="258" r:id="rId6"/>
    <p:sldId id="332" r:id="rId7"/>
    <p:sldId id="333" r:id="rId8"/>
    <p:sldId id="285" r:id="rId9"/>
    <p:sldId id="325" r:id="rId10"/>
    <p:sldId id="355" r:id="rId11"/>
    <p:sldId id="308" r:id="rId12"/>
    <p:sldId id="326" r:id="rId13"/>
    <p:sldId id="348" r:id="rId14"/>
    <p:sldId id="309" r:id="rId15"/>
    <p:sldId id="327" r:id="rId16"/>
    <p:sldId id="347" r:id="rId17"/>
    <p:sldId id="310" r:id="rId18"/>
    <p:sldId id="331" r:id="rId19"/>
    <p:sldId id="354" r:id="rId20"/>
    <p:sldId id="311" r:id="rId21"/>
    <p:sldId id="328" r:id="rId22"/>
    <p:sldId id="350" r:id="rId23"/>
    <p:sldId id="312" r:id="rId24"/>
    <p:sldId id="329" r:id="rId25"/>
    <p:sldId id="353" r:id="rId26"/>
    <p:sldId id="313" r:id="rId27"/>
    <p:sldId id="330" r:id="rId28"/>
    <p:sldId id="352" r:id="rId29"/>
    <p:sldId id="314" r:id="rId30"/>
    <p:sldId id="334" r:id="rId31"/>
    <p:sldId id="351" r:id="rId32"/>
    <p:sldId id="315" r:id="rId33"/>
    <p:sldId id="316" r:id="rId34"/>
    <p:sldId id="267" r:id="rId35"/>
    <p:sldId id="362" r:id="rId36"/>
    <p:sldId id="358" r:id="rId37"/>
    <p:sldId id="359" r:id="rId38"/>
    <p:sldId id="360" r:id="rId39"/>
    <p:sldId id="361" r:id="rId40"/>
    <p:sldId id="356" r:id="rId41"/>
    <p:sldId id="341" r:id="rId42"/>
    <p:sldId id="342" r:id="rId43"/>
    <p:sldId id="357" r:id="rId44"/>
    <p:sldId id="363" r:id="rId45"/>
    <p:sldId id="365" r:id="rId46"/>
    <p:sldId id="344" r:id="rId47"/>
    <p:sldId id="307" r:id="rId48"/>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clrMru>
    <a:srgbClr val="3333FF"/>
    <a:srgbClr val="99FF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9E6451-BB3A-43BF-817C-B1C1DA7C917F}" type="datetimeFigureOut">
              <a:rPr lang="fr-FR" smtClean="0"/>
              <a:pPr/>
              <a:t>26/03/2017</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D3620BD-5399-47BB-AE80-082460A9E6A4}"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9D3620BD-5399-47BB-AE80-082460A9E6A4}" type="slidenum">
              <a:rPr lang="fr-FR" smtClean="0"/>
              <a:pPr/>
              <a:t>6</a:t>
            </a:fld>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9D3620BD-5399-47BB-AE80-082460A9E6A4}" type="slidenum">
              <a:rPr lang="fr-FR" smtClean="0"/>
              <a:pPr/>
              <a:t>15</a:t>
            </a:fld>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9D3620BD-5399-47BB-AE80-082460A9E6A4}" type="slidenum">
              <a:rPr lang="fr-FR" smtClean="0"/>
              <a:pPr/>
              <a:t>16</a:t>
            </a:fld>
            <a:endParaRPr 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9D3620BD-5399-47BB-AE80-082460A9E6A4}" type="slidenum">
              <a:rPr lang="fr-FR" smtClean="0"/>
              <a:pPr/>
              <a:t>17</a:t>
            </a:fld>
            <a:endParaRPr lang="fr-F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9D3620BD-5399-47BB-AE80-082460A9E6A4}" type="slidenum">
              <a:rPr lang="fr-FR" smtClean="0"/>
              <a:pPr/>
              <a:t>18</a:t>
            </a:fld>
            <a:endParaRPr lang="fr-F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9D3620BD-5399-47BB-AE80-082460A9E6A4}" type="slidenum">
              <a:rPr lang="fr-FR" smtClean="0"/>
              <a:pPr/>
              <a:t>19</a:t>
            </a:fld>
            <a:endParaRPr lang="fr-F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9D3620BD-5399-47BB-AE80-082460A9E6A4}" type="slidenum">
              <a:rPr lang="fr-FR" smtClean="0"/>
              <a:pPr/>
              <a:t>20</a:t>
            </a:fld>
            <a:endParaRPr lang="fr-F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9D3620BD-5399-47BB-AE80-082460A9E6A4}" type="slidenum">
              <a:rPr lang="fr-FR" smtClean="0"/>
              <a:pPr/>
              <a:t>21</a:t>
            </a:fld>
            <a:endParaRPr lang="fr-F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9D3620BD-5399-47BB-AE80-082460A9E6A4}" type="slidenum">
              <a:rPr lang="fr-FR" smtClean="0"/>
              <a:pPr/>
              <a:t>22</a:t>
            </a:fld>
            <a:endParaRPr lang="fr-F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9D3620BD-5399-47BB-AE80-082460A9E6A4}" type="slidenum">
              <a:rPr lang="fr-FR" smtClean="0"/>
              <a:pPr/>
              <a:t>23</a:t>
            </a:fld>
            <a:endParaRPr lang="fr-F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9D3620BD-5399-47BB-AE80-082460A9E6A4}" type="slidenum">
              <a:rPr lang="fr-FR" smtClean="0"/>
              <a:pPr/>
              <a:t>24</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9D3620BD-5399-47BB-AE80-082460A9E6A4}" type="slidenum">
              <a:rPr lang="fr-FR" smtClean="0"/>
              <a:pPr/>
              <a:t>7</a:t>
            </a:fld>
            <a:endParaRPr lang="fr-F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9D3620BD-5399-47BB-AE80-082460A9E6A4}" type="slidenum">
              <a:rPr lang="fr-FR" smtClean="0"/>
              <a:pPr/>
              <a:t>25</a:t>
            </a:fld>
            <a:endParaRPr lang="fr-F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9D3620BD-5399-47BB-AE80-082460A9E6A4}" type="slidenum">
              <a:rPr lang="fr-FR" smtClean="0"/>
              <a:pPr/>
              <a:t>26</a:t>
            </a:fld>
            <a:endParaRPr lang="fr-F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9D3620BD-5399-47BB-AE80-082460A9E6A4}" type="slidenum">
              <a:rPr lang="fr-FR" smtClean="0"/>
              <a:pPr/>
              <a:t>27</a:t>
            </a:fld>
            <a:endParaRPr lang="fr-F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9D3620BD-5399-47BB-AE80-082460A9E6A4}" type="slidenum">
              <a:rPr lang="fr-FR" smtClean="0"/>
              <a:pPr/>
              <a:t>28</a:t>
            </a:fld>
            <a:endParaRPr lang="fr-F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9D3620BD-5399-47BB-AE80-082460A9E6A4}" type="slidenum">
              <a:rPr lang="fr-FR" smtClean="0"/>
              <a:pPr/>
              <a:t>29</a:t>
            </a:fld>
            <a:endParaRPr lang="fr-F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9D3620BD-5399-47BB-AE80-082460A9E6A4}" type="slidenum">
              <a:rPr lang="fr-FR" smtClean="0"/>
              <a:pPr/>
              <a:t>30</a:t>
            </a:fld>
            <a:endParaRPr lang="fr-F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9D3620BD-5399-47BB-AE80-082460A9E6A4}" type="slidenum">
              <a:rPr lang="fr-FR" smtClean="0"/>
              <a:pPr/>
              <a:t>31</a:t>
            </a:fld>
            <a:endParaRPr lang="fr-F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9D3620BD-5399-47BB-AE80-082460A9E6A4}" type="slidenum">
              <a:rPr lang="fr-FR" smtClean="0"/>
              <a:pPr/>
              <a:t>32</a:t>
            </a:fld>
            <a:endParaRPr lang="fr-F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9D3620BD-5399-47BB-AE80-082460A9E6A4}" type="slidenum">
              <a:rPr lang="fr-FR" smtClean="0"/>
              <a:pPr/>
              <a:t>33</a:t>
            </a:fld>
            <a:endParaRPr lang="fr-F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9D3620BD-5399-47BB-AE80-082460A9E6A4}" type="slidenum">
              <a:rPr lang="fr-FR" smtClean="0"/>
              <a:pPr/>
              <a:t>34</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9D3620BD-5399-47BB-AE80-082460A9E6A4}" type="slidenum">
              <a:rPr lang="fr-FR" smtClean="0"/>
              <a:pPr/>
              <a:t>8</a:t>
            </a:fld>
            <a:endParaRPr lang="fr-F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9D3620BD-5399-47BB-AE80-082460A9E6A4}" type="slidenum">
              <a:rPr lang="fr-FR" smtClean="0"/>
              <a:pPr/>
              <a:t>35</a:t>
            </a:fld>
            <a:endParaRPr lang="fr-F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9D3620BD-5399-47BB-AE80-082460A9E6A4}" type="slidenum">
              <a:rPr lang="fr-FR" smtClean="0"/>
              <a:pPr/>
              <a:t>40</a:t>
            </a:fld>
            <a:endParaRPr lang="fr-F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9D3620BD-5399-47BB-AE80-082460A9E6A4}" type="slidenum">
              <a:rPr lang="fr-FR" smtClean="0"/>
              <a:pPr/>
              <a:t>41</a:t>
            </a:fld>
            <a:endParaRPr lang="fr-F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9D3620BD-5399-47BB-AE80-082460A9E6A4}" type="slidenum">
              <a:rPr lang="fr-FR" smtClean="0"/>
              <a:pPr/>
              <a:t>42</a:t>
            </a:fld>
            <a:endParaRPr lang="fr-F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9D3620BD-5399-47BB-AE80-082460A9E6A4}" type="slidenum">
              <a:rPr lang="fr-FR" smtClean="0"/>
              <a:pPr/>
              <a:t>43</a:t>
            </a:fld>
            <a:endParaRPr lang="fr-F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9D3620BD-5399-47BB-AE80-082460A9E6A4}" type="slidenum">
              <a:rPr lang="fr-FR" smtClean="0"/>
              <a:pPr/>
              <a:t>44</a:t>
            </a:fld>
            <a:endParaRPr lang="fr-F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9D3620BD-5399-47BB-AE80-082460A9E6A4}" type="slidenum">
              <a:rPr lang="fr-FR" smtClean="0"/>
              <a:pPr/>
              <a:t>45</a:t>
            </a:fld>
            <a:endParaRPr lang="fr-F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9D3620BD-5399-47BB-AE80-082460A9E6A4}" type="slidenum">
              <a:rPr lang="fr-FR" smtClean="0"/>
              <a:pPr/>
              <a:t>46</a:t>
            </a:fld>
            <a:endParaRPr lang="fr-F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9D3620BD-5399-47BB-AE80-082460A9E6A4}" type="slidenum">
              <a:rPr lang="fr-FR" smtClean="0"/>
              <a:pPr/>
              <a:t>47</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9D3620BD-5399-47BB-AE80-082460A9E6A4}" type="slidenum">
              <a:rPr lang="fr-FR" smtClean="0"/>
              <a:pPr/>
              <a:t>9</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9D3620BD-5399-47BB-AE80-082460A9E6A4}" type="slidenum">
              <a:rPr lang="fr-FR" smtClean="0"/>
              <a:pPr/>
              <a:t>10</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9D3620BD-5399-47BB-AE80-082460A9E6A4}" type="slidenum">
              <a:rPr lang="fr-FR" smtClean="0"/>
              <a:pPr/>
              <a:t>11</a:t>
            </a:fld>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9D3620BD-5399-47BB-AE80-082460A9E6A4}" type="slidenum">
              <a:rPr lang="fr-FR" smtClean="0"/>
              <a:pPr/>
              <a:t>12</a:t>
            </a:fld>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9D3620BD-5399-47BB-AE80-082460A9E6A4}" type="slidenum">
              <a:rPr lang="fr-FR" smtClean="0"/>
              <a:pPr/>
              <a:t>13</a:t>
            </a:fld>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9D3620BD-5399-47BB-AE80-082460A9E6A4}" type="slidenum">
              <a:rPr lang="fr-FR" smtClean="0"/>
              <a:pPr/>
              <a:t>14</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26/03/2017</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transition spd="slow">
    <p:wedge/>
    <p:sndAc>
      <p:stSnd>
        <p:snd r:embed="rId1" name="drumroll.wav" builtIn="1"/>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26/03/2017</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transition spd="slow">
    <p:wedge/>
    <p:sndAc>
      <p:stSnd>
        <p:snd r:embed="rId1" name="drumroll.wav" builtIn="1"/>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26/03/2017</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transition spd="slow">
    <p:wedge/>
    <p:sndAc>
      <p:stSnd>
        <p:snd r:embed="rId1" name="drumroll.wav" builtIn="1"/>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26/03/2017</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transition spd="slow">
    <p:wedge/>
    <p:sndAc>
      <p:stSnd>
        <p:snd r:embed="rId1" name="drumroll.wav" builtIn="1"/>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AA309A6D-C09C-4548-B29A-6CF363A7E532}" type="datetimeFigureOut">
              <a:rPr lang="fr-FR" smtClean="0"/>
              <a:pPr/>
              <a:t>26/03/2017</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transition spd="slow">
    <p:wedge/>
    <p:sndAc>
      <p:stSnd>
        <p:snd r:embed="rId1" name="drumroll.wav" builtIn="1"/>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4"/>
          <p:cNvSpPr>
            <a:spLocks noGrp="1"/>
          </p:cNvSpPr>
          <p:nvPr>
            <p:ph type="dt" sz="half" idx="10"/>
          </p:nvPr>
        </p:nvSpPr>
        <p:spPr/>
        <p:txBody>
          <a:bodyPr/>
          <a:lstStyle/>
          <a:p>
            <a:fld id="{AA309A6D-C09C-4548-B29A-6CF363A7E532}" type="datetimeFigureOut">
              <a:rPr lang="fr-FR" smtClean="0"/>
              <a:pPr/>
              <a:t>26/03/2017</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transition spd="slow">
    <p:wedge/>
    <p:sndAc>
      <p:stSnd>
        <p:snd r:embed="rId1" name="drumroll.wav" builtIn="1"/>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6"/>
          <p:cNvSpPr>
            <a:spLocks noGrp="1"/>
          </p:cNvSpPr>
          <p:nvPr>
            <p:ph type="dt" sz="half" idx="10"/>
          </p:nvPr>
        </p:nvSpPr>
        <p:spPr/>
        <p:txBody>
          <a:bodyPr/>
          <a:lstStyle/>
          <a:p>
            <a:fld id="{AA309A6D-C09C-4548-B29A-6CF363A7E532}" type="datetimeFigureOut">
              <a:rPr lang="fr-FR" smtClean="0"/>
              <a:pPr/>
              <a:t>26/03/2017</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transition spd="slow">
    <p:wedge/>
    <p:sndAc>
      <p:stSnd>
        <p:snd r:embed="rId1" name="drumroll.wav" builtIn="1"/>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e la date 2"/>
          <p:cNvSpPr>
            <a:spLocks noGrp="1"/>
          </p:cNvSpPr>
          <p:nvPr>
            <p:ph type="dt" sz="half" idx="10"/>
          </p:nvPr>
        </p:nvSpPr>
        <p:spPr/>
        <p:txBody>
          <a:bodyPr/>
          <a:lstStyle/>
          <a:p>
            <a:fld id="{AA309A6D-C09C-4548-B29A-6CF363A7E532}" type="datetimeFigureOut">
              <a:rPr lang="fr-FR" smtClean="0"/>
              <a:pPr/>
              <a:t>26/03/2017</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transition spd="slow">
    <p:wedge/>
    <p:sndAc>
      <p:stSnd>
        <p:snd r:embed="rId1" name="drumroll.wav" builtIn="1"/>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A309A6D-C09C-4548-B29A-6CF363A7E532}" type="datetimeFigureOut">
              <a:rPr lang="fr-FR" smtClean="0"/>
              <a:pPr/>
              <a:t>26/03/2017</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transition spd="slow">
    <p:wedge/>
    <p:sndAc>
      <p:stSnd>
        <p:snd r:embed="rId1" name="drumroll.wav" builtIn="1"/>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pPr/>
              <a:t>26/03/2017</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transition spd="slow">
    <p:wedge/>
    <p:sndAc>
      <p:stSnd>
        <p:snd r:embed="rId1" name="drumroll.wav" builtIn="1"/>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pPr/>
              <a:t>26/03/2017</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transition spd="slow">
    <p:wedge/>
    <p:sndAc>
      <p:stSnd>
        <p:snd r:embed="rId1" name="drumroll.wav" builtIn="1"/>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309A6D-C09C-4548-B29A-6CF363A7E532}" type="datetimeFigureOut">
              <a:rPr lang="fr-FR" smtClean="0"/>
              <a:pPr/>
              <a:t>26/03/2017</a:t>
            </a:fld>
            <a:endParaRPr lang="fr-BE"/>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4668DC-857F-487D-BFFA-8C0CA5037977}" type="slidenum">
              <a:rPr lang="fr-BE" smtClean="0"/>
              <a:pPr/>
              <a:t>‹N°›</a:t>
            </a:fld>
            <a:endParaRPr lang="fr-B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wedge/>
    <p:sndAc>
      <p:stSnd>
        <p:snd r:embed="rId13" name="drumroll.wav" builtIn="1"/>
      </p:stSnd>
    </p:sndAc>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2.wav"/><Relationship Id="rId1" Type="http://schemas.openxmlformats.org/officeDocument/2006/relationships/slideLayout" Target="../slideLayouts/slideLayout1.xml"/><Relationship Id="rId5" Type="http://schemas.openxmlformats.org/officeDocument/2006/relationships/image" Target="../media/image3.gif"/><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audio" Target="../media/audio2.wav"/><Relationship Id="rId7" Type="http://schemas.openxmlformats.org/officeDocument/2006/relationships/image" Target="../media/image26.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5.jpeg"/><Relationship Id="rId5" Type="http://schemas.openxmlformats.org/officeDocument/2006/relationships/image" Target="../media/image15.jpeg"/><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29.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8.jpeg"/><Relationship Id="rId5" Type="http://schemas.openxmlformats.org/officeDocument/2006/relationships/image" Target="../media/image6.jpeg"/><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30.jpeg"/><Relationship Id="rId5" Type="http://schemas.openxmlformats.org/officeDocument/2006/relationships/image" Target="../media/image23.jpeg"/><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audio" Target="../media/audio2.wav"/><Relationship Id="rId7" Type="http://schemas.openxmlformats.org/officeDocument/2006/relationships/image" Target="../media/image31.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15.jpeg"/><Relationship Id="rId4" Type="http://schemas.openxmlformats.org/officeDocument/2006/relationships/image" Target="../media/image14.jpeg"/><Relationship Id="rId9" Type="http://schemas.openxmlformats.org/officeDocument/2006/relationships/image" Target="../media/image33.jpeg"/></Relationships>
</file>

<file path=ppt/slides/_rels/slide14.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36.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37.jpeg"/><Relationship Id="rId5" Type="http://schemas.openxmlformats.org/officeDocument/2006/relationships/image" Target="../media/image23.jpeg"/><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audio" Target="../media/audio2.wav"/><Relationship Id="rId7" Type="http://schemas.openxmlformats.org/officeDocument/2006/relationships/image" Target="../media/image39.jpe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38.jpeg"/><Relationship Id="rId5" Type="http://schemas.openxmlformats.org/officeDocument/2006/relationships/image" Target="../media/image15.jpeg"/><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42.jpe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41.jpeg"/><Relationship Id="rId5" Type="http://schemas.openxmlformats.org/officeDocument/2006/relationships/image" Target="../media/image16.jpeg"/><Relationship Id="rId4" Type="http://schemas.openxmlformats.org/officeDocument/2006/relationships/image" Target="../media/image20.jpeg"/></Relationships>
</file>

<file path=ppt/slides/_rels/slide1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43.jpeg"/><Relationship Id="rId4" Type="http://schemas.openxmlformats.org/officeDocument/2006/relationships/image" Target="../media/image14.jpeg"/></Relationships>
</file>

<file path=ppt/slides/_rels/slide19.xml.rels><?xml version="1.0" encoding="UTF-8" standalone="yes"?>
<Relationships xmlns="http://schemas.openxmlformats.org/package/2006/relationships"><Relationship Id="rId8" Type="http://schemas.openxmlformats.org/officeDocument/2006/relationships/image" Target="../media/image46.jpeg"/><Relationship Id="rId3" Type="http://schemas.openxmlformats.org/officeDocument/2006/relationships/audio" Target="../media/audio1.wav"/><Relationship Id="rId7" Type="http://schemas.openxmlformats.org/officeDocument/2006/relationships/image" Target="../media/image45.jpe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44.jpeg"/><Relationship Id="rId5" Type="http://schemas.openxmlformats.org/officeDocument/2006/relationships/image" Target="../media/image15.jpeg"/><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audio" Target="../media/audio2.wav"/><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gif"/></Relationships>
</file>

<file path=ppt/slides/_rels/slide20.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48.jpe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47.jpeg"/><Relationship Id="rId5" Type="http://schemas.openxmlformats.org/officeDocument/2006/relationships/image" Target="../media/image7.jpeg"/><Relationship Id="rId4" Type="http://schemas.openxmlformats.org/officeDocument/2006/relationships/image" Target="../media/image20.jpeg"/></Relationships>
</file>

<file path=ppt/slides/_rels/slide21.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49.jpeg"/><Relationship Id="rId5" Type="http://schemas.openxmlformats.org/officeDocument/2006/relationships/image" Target="../media/image23.jpeg"/><Relationship Id="rId4" Type="http://schemas.openxmlformats.org/officeDocument/2006/relationships/image" Target="../media/image14.jpeg"/></Relationships>
</file>

<file path=ppt/slides/_rels/slide22.xml.rels><?xml version="1.0" encoding="UTF-8" standalone="yes"?>
<Relationships xmlns="http://schemas.openxmlformats.org/package/2006/relationships"><Relationship Id="rId8" Type="http://schemas.openxmlformats.org/officeDocument/2006/relationships/image" Target="../media/image52.jpeg"/><Relationship Id="rId3" Type="http://schemas.openxmlformats.org/officeDocument/2006/relationships/audio" Target="../media/audio1.wav"/><Relationship Id="rId7" Type="http://schemas.openxmlformats.org/officeDocument/2006/relationships/image" Target="../media/image51.jpe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50.jpeg"/><Relationship Id="rId5" Type="http://schemas.openxmlformats.org/officeDocument/2006/relationships/image" Target="../media/image15.jpeg"/><Relationship Id="rId4" Type="http://schemas.openxmlformats.org/officeDocument/2006/relationships/image" Target="../media/image14.jpeg"/></Relationships>
</file>

<file path=ppt/slides/_rels/slide23.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54.jpe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53.jpeg"/><Relationship Id="rId5" Type="http://schemas.openxmlformats.org/officeDocument/2006/relationships/image" Target="../media/image7.jpeg"/><Relationship Id="rId4" Type="http://schemas.openxmlformats.org/officeDocument/2006/relationships/image" Target="../media/image20.jpeg"/></Relationships>
</file>

<file path=ppt/slides/_rels/slide2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55.jpeg"/><Relationship Id="rId4" Type="http://schemas.openxmlformats.org/officeDocument/2006/relationships/image" Target="../media/image14.jpeg"/></Relationships>
</file>

<file path=ppt/slides/_rels/slide25.xml.rels><?xml version="1.0" encoding="UTF-8" standalone="yes"?>
<Relationships xmlns="http://schemas.openxmlformats.org/package/2006/relationships"><Relationship Id="rId8" Type="http://schemas.openxmlformats.org/officeDocument/2006/relationships/image" Target="../media/image58.jpeg"/><Relationship Id="rId3" Type="http://schemas.openxmlformats.org/officeDocument/2006/relationships/audio" Target="../media/audio2.wav"/><Relationship Id="rId7" Type="http://schemas.openxmlformats.org/officeDocument/2006/relationships/image" Target="../media/image57.jpe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56.jpeg"/><Relationship Id="rId5" Type="http://schemas.openxmlformats.org/officeDocument/2006/relationships/image" Target="../media/image15.jpeg"/><Relationship Id="rId4" Type="http://schemas.openxmlformats.org/officeDocument/2006/relationships/image" Target="../media/image14.jpeg"/></Relationships>
</file>

<file path=ppt/slides/_rels/slide26.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60.jpe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59.jpeg"/><Relationship Id="rId5" Type="http://schemas.openxmlformats.org/officeDocument/2006/relationships/image" Target="../media/image7.jpeg"/><Relationship Id="rId4" Type="http://schemas.openxmlformats.org/officeDocument/2006/relationships/image" Target="../media/image20.jpeg"/></Relationships>
</file>

<file path=ppt/slides/_rels/slide2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61.jpeg"/><Relationship Id="rId4" Type="http://schemas.openxmlformats.org/officeDocument/2006/relationships/image" Target="../media/image14.jpeg"/></Relationships>
</file>

<file path=ppt/slides/_rels/slide28.xml.rels><?xml version="1.0" encoding="UTF-8" standalone="yes"?>
<Relationships xmlns="http://schemas.openxmlformats.org/package/2006/relationships"><Relationship Id="rId8" Type="http://schemas.openxmlformats.org/officeDocument/2006/relationships/image" Target="../media/image64.jpeg"/><Relationship Id="rId3" Type="http://schemas.openxmlformats.org/officeDocument/2006/relationships/audio" Target="../media/audio2.wav"/><Relationship Id="rId7" Type="http://schemas.openxmlformats.org/officeDocument/2006/relationships/image" Target="../media/image63.jpe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62.jpeg"/><Relationship Id="rId5" Type="http://schemas.openxmlformats.org/officeDocument/2006/relationships/image" Target="../media/image15.jpeg"/><Relationship Id="rId4" Type="http://schemas.openxmlformats.org/officeDocument/2006/relationships/image" Target="../media/image14.jpeg"/></Relationships>
</file>

<file path=ppt/slides/_rels/slide29.xml.rels><?xml version="1.0" encoding="UTF-8" standalone="yes"?>
<Relationships xmlns="http://schemas.openxmlformats.org/package/2006/relationships"><Relationship Id="rId8" Type="http://schemas.openxmlformats.org/officeDocument/2006/relationships/image" Target="../media/image67.jpeg"/><Relationship Id="rId3" Type="http://schemas.openxmlformats.org/officeDocument/2006/relationships/audio" Target="../media/audio1.wav"/><Relationship Id="rId7" Type="http://schemas.openxmlformats.org/officeDocument/2006/relationships/image" Target="../media/image66.jpe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65.jpeg"/><Relationship Id="rId5" Type="http://schemas.openxmlformats.org/officeDocument/2006/relationships/image" Target="../media/image7.jpeg"/><Relationship Id="rId4" Type="http://schemas.openxmlformats.org/officeDocument/2006/relationships/image" Target="../media/image20.jpe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audio" Target="../media/audio2.wav"/><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11.jpeg"/></Relationships>
</file>

<file path=ppt/slides/_rels/slide3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68.jpeg"/><Relationship Id="rId4" Type="http://schemas.openxmlformats.org/officeDocument/2006/relationships/image" Target="../media/image14.jpeg"/></Relationships>
</file>

<file path=ppt/slides/_rels/slide31.xml.rels><?xml version="1.0" encoding="UTF-8" standalone="yes"?>
<Relationships xmlns="http://schemas.openxmlformats.org/package/2006/relationships"><Relationship Id="rId8" Type="http://schemas.openxmlformats.org/officeDocument/2006/relationships/image" Target="../media/image70.jpeg"/><Relationship Id="rId3" Type="http://schemas.openxmlformats.org/officeDocument/2006/relationships/audio" Target="../media/audio2.wav"/><Relationship Id="rId7" Type="http://schemas.openxmlformats.org/officeDocument/2006/relationships/image" Target="../media/image67.jpe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69.jpeg"/><Relationship Id="rId5" Type="http://schemas.openxmlformats.org/officeDocument/2006/relationships/image" Target="../media/image15.jpeg"/><Relationship Id="rId4" Type="http://schemas.openxmlformats.org/officeDocument/2006/relationships/image" Target="../media/image14.jpeg"/></Relationships>
</file>

<file path=ppt/slides/_rels/slide32.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72.jpe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71.jpeg"/><Relationship Id="rId5" Type="http://schemas.openxmlformats.org/officeDocument/2006/relationships/image" Target="../media/image7.jpeg"/><Relationship Id="rId4" Type="http://schemas.openxmlformats.org/officeDocument/2006/relationships/image" Target="../media/image20.jpeg"/></Relationships>
</file>

<file path=ppt/slides/_rels/slide33.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74.jpe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73.jpeg"/><Relationship Id="rId5" Type="http://schemas.openxmlformats.org/officeDocument/2006/relationships/image" Target="../media/image7.jpeg"/><Relationship Id="rId4" Type="http://schemas.openxmlformats.org/officeDocument/2006/relationships/image" Target="../media/image20.jpeg"/></Relationships>
</file>

<file path=ppt/slides/_rels/slide34.xml.rels><?xml version="1.0" encoding="UTF-8" standalone="yes"?>
<Relationships xmlns="http://schemas.openxmlformats.org/package/2006/relationships"><Relationship Id="rId3" Type="http://schemas.openxmlformats.org/officeDocument/2006/relationships/audio" Target="../media/audio4.wav"/><Relationship Id="rId7" Type="http://schemas.openxmlformats.org/officeDocument/2006/relationships/image" Target="../media/image16.jpe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76.jpeg"/><Relationship Id="rId5" Type="http://schemas.openxmlformats.org/officeDocument/2006/relationships/image" Target="../media/image75.jpeg"/><Relationship Id="rId4" Type="http://schemas.openxmlformats.org/officeDocument/2006/relationships/image" Target="../media/image9.jpeg"/></Relationships>
</file>

<file path=ppt/slides/_rels/slide3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79.jpeg"/><Relationship Id="rId5" Type="http://schemas.openxmlformats.org/officeDocument/2006/relationships/image" Target="../media/image78.jpeg"/><Relationship Id="rId4" Type="http://schemas.openxmlformats.org/officeDocument/2006/relationships/image" Target="../media/image77.jpeg"/></Relationships>
</file>

<file path=ppt/slides/_rels/slide36.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audio" Target="../media/audio1.wav"/><Relationship Id="rId1" Type="http://schemas.openxmlformats.org/officeDocument/2006/relationships/slideLayout" Target="../slideLayouts/slideLayout5.xml"/><Relationship Id="rId4" Type="http://schemas.openxmlformats.org/officeDocument/2006/relationships/image" Target="../media/image16.jpeg"/></Relationships>
</file>

<file path=ppt/slides/_rels/slide37.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audio" Target="../media/audio1.wav"/><Relationship Id="rId1" Type="http://schemas.openxmlformats.org/officeDocument/2006/relationships/slideLayout" Target="../slideLayouts/slideLayout5.xml"/><Relationship Id="rId4" Type="http://schemas.openxmlformats.org/officeDocument/2006/relationships/image" Target="../media/image16.jpeg"/></Relationships>
</file>

<file path=ppt/slides/_rels/slide38.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audio" Target="../media/audio1.wav"/><Relationship Id="rId1" Type="http://schemas.openxmlformats.org/officeDocument/2006/relationships/slideLayout" Target="../slideLayouts/slideLayout5.xml"/><Relationship Id="rId4" Type="http://schemas.openxmlformats.org/officeDocument/2006/relationships/image" Target="../media/image16.jpeg"/></Relationships>
</file>

<file path=ppt/slides/_rels/slide39.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audio" Target="../media/audio1.wav"/><Relationship Id="rId1" Type="http://schemas.openxmlformats.org/officeDocument/2006/relationships/slideLayout" Target="../slideLayouts/slideLayout5.xml"/><Relationship Id="rId4" Type="http://schemas.openxmlformats.org/officeDocument/2006/relationships/image" Target="../media/image16.jpe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audio" Target="../media/audio2.wav"/><Relationship Id="rId1"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image" Target="../media/image11.jpeg"/></Relationships>
</file>

<file path=ppt/slides/_rels/slide40.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34.jpeg"/><Relationship Id="rId4" Type="http://schemas.openxmlformats.org/officeDocument/2006/relationships/image" Target="../media/image9.jpeg"/></Relationships>
</file>

<file path=ppt/slides/_rels/slide4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4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4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4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4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4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7.xml"/><Relationship Id="rId1" Type="http://schemas.openxmlformats.org/officeDocument/2006/relationships/slideLayout" Target="../slideLayouts/slideLayout1.xml"/><Relationship Id="rId5" Type="http://schemas.openxmlformats.org/officeDocument/2006/relationships/image" Target="../media/image81.jpeg"/><Relationship Id="rId4" Type="http://schemas.openxmlformats.org/officeDocument/2006/relationships/image" Target="../media/image80.jpeg"/></Relationships>
</file>

<file path=ppt/slides/_rels/slide47.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notesSlide" Target="../notesSlides/notesSlide38.xml"/><Relationship Id="rId1" Type="http://schemas.openxmlformats.org/officeDocument/2006/relationships/slideLayout" Target="../slideLayouts/slideLayout1.xml"/><Relationship Id="rId5" Type="http://schemas.openxmlformats.org/officeDocument/2006/relationships/image" Target="../media/image83.jpeg"/><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audio" Target="../media/audio2.wav"/><Relationship Id="rId1" Type="http://schemas.openxmlformats.org/officeDocument/2006/relationships/slideLayout" Target="../slideLayouts/slideLayout1.xml"/><Relationship Id="rId6" Type="http://schemas.openxmlformats.org/officeDocument/2006/relationships/image" Target="../media/image16.jpeg"/><Relationship Id="rId5" Type="http://schemas.openxmlformats.org/officeDocument/2006/relationships/image" Target="../media/image6.jpeg"/><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audio" Target="../media/audio2.wav"/><Relationship Id="rId7"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22.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1.jpeg"/><Relationship Id="rId5" Type="http://schemas.openxmlformats.org/officeDocument/2006/relationships/image" Target="../media/image13.jpeg"/><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&lt;</a:t>
            </a:r>
            <a:endParaRPr lang="fr-FR" dirty="0"/>
          </a:p>
        </p:txBody>
      </p:sp>
      <p:sp>
        <p:nvSpPr>
          <p:cNvPr id="3" name="Sous-titre 2"/>
          <p:cNvSpPr>
            <a:spLocks noGrp="1"/>
          </p:cNvSpPr>
          <p:nvPr>
            <p:ph type="subTitle" idx="1"/>
          </p:nvPr>
        </p:nvSpPr>
        <p:spPr/>
        <p:txBody>
          <a:bodyPr/>
          <a:lstStyle/>
          <a:p>
            <a:r>
              <a:rPr lang="ar-DZ" dirty="0" smtClean="0"/>
              <a:t>جهيرة </a:t>
            </a:r>
            <a:r>
              <a:rPr lang="ar-DZ" dirty="0" err="1" smtClean="0"/>
              <a:t>مخالفية</a:t>
            </a:r>
            <a:r>
              <a:rPr lang="ar-DZ" dirty="0" smtClean="0"/>
              <a:t> مفتش </a:t>
            </a:r>
            <a:r>
              <a:rPr lang="ar-DZ" dirty="0" err="1" smtClean="0"/>
              <a:t>بيداغوجي</a:t>
            </a:r>
            <a:r>
              <a:rPr lang="ar-DZ" dirty="0" smtClean="0"/>
              <a:t> مقاطعة </a:t>
            </a:r>
            <a:r>
              <a:rPr lang="ar-DZ" dirty="0" err="1" smtClean="0"/>
              <a:t>اولاد</a:t>
            </a:r>
            <a:r>
              <a:rPr lang="ar-DZ" dirty="0" smtClean="0"/>
              <a:t> رشاش2 ولاية </a:t>
            </a:r>
            <a:r>
              <a:rPr lang="ar-DZ" dirty="0" err="1" smtClean="0"/>
              <a:t>خنشلة</a:t>
            </a:r>
            <a:endParaRPr lang="fr-FR" dirty="0"/>
          </a:p>
        </p:txBody>
      </p:sp>
      <p:sp>
        <p:nvSpPr>
          <p:cNvPr id="4" name="Rectangle à coins arrondis 3"/>
          <p:cNvSpPr/>
          <p:nvPr/>
        </p:nvSpPr>
        <p:spPr>
          <a:xfrm>
            <a:off x="0" y="0"/>
            <a:ext cx="9144000" cy="6858000"/>
          </a:xfrm>
          <a:prstGeom prst="roundRect">
            <a:avLst/>
          </a:prstGeom>
          <a:blipFill>
            <a:blip r:embed="rId3"/>
            <a:stretch>
              <a:fillRect/>
            </a:stretch>
          </a:blip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llipse 4"/>
          <p:cNvSpPr/>
          <p:nvPr/>
        </p:nvSpPr>
        <p:spPr>
          <a:xfrm>
            <a:off x="71438" y="0"/>
            <a:ext cx="2357422" cy="2143116"/>
          </a:xfrm>
          <a:prstGeom prst="ellipse">
            <a:avLst/>
          </a:prstGeom>
          <a:blipFill>
            <a:blip r:embed="rId4"/>
            <a:stretch>
              <a:fillRect/>
            </a:stretch>
          </a:blipFill>
          <a:effectLst>
            <a:glow rad="228600">
              <a:schemeClr val="accent3">
                <a:satMod val="175000"/>
                <a:alpha val="40000"/>
              </a:schemeClr>
            </a:glow>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Ellipse 6"/>
          <p:cNvSpPr/>
          <p:nvPr/>
        </p:nvSpPr>
        <p:spPr>
          <a:xfrm>
            <a:off x="14294" y="4714884"/>
            <a:ext cx="2271690" cy="2128822"/>
          </a:xfrm>
          <a:prstGeom prst="ellipse">
            <a:avLst/>
          </a:prstGeom>
          <a:blipFill>
            <a:blip r:embed="rId4"/>
            <a:stretch>
              <a:fillRect/>
            </a:stretch>
          </a:blipFill>
          <a:effectLst>
            <a:glow rad="228600">
              <a:schemeClr val="accent3">
                <a:satMod val="175000"/>
                <a:alpha val="40000"/>
              </a:schemeClr>
            </a:glow>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llipse 10"/>
          <p:cNvSpPr/>
          <p:nvPr/>
        </p:nvSpPr>
        <p:spPr>
          <a:xfrm>
            <a:off x="1500166" y="571480"/>
            <a:ext cx="5786478" cy="5214974"/>
          </a:xfrm>
          <a:prstGeom prst="ellipse">
            <a:avLst/>
          </a:prstGeom>
          <a:blipFill>
            <a:blip r:embed="rId5"/>
            <a:stretch>
              <a:fillRect/>
            </a:stretch>
          </a:blipFill>
          <a:effectLst>
            <a:glow rad="228600">
              <a:schemeClr val="accent5">
                <a:satMod val="175000"/>
                <a:alpha val="40000"/>
              </a:schemeClr>
            </a:glow>
            <a:outerShdw blurRad="152400" dist="317500" dir="5400000" sx="90000" sy="-19000" rotWithShape="0">
              <a:prstClr val="black">
                <a:alpha val="15000"/>
              </a:prstClr>
            </a:outerShdw>
            <a:reflection blurRad="6350" stA="50000" endA="295" endPos="92000" dist="101600" dir="5400000" sy="-100000" algn="bl" rotWithShape="0"/>
            <a:softEdge rad="127000"/>
          </a:effectLst>
          <a:scene3d>
            <a:camera prst="perspective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b="1" dirty="0">
              <a:solidFill>
                <a:schemeClr val="tx1"/>
              </a:solidFill>
            </a:endParaRPr>
          </a:p>
        </p:txBody>
      </p:sp>
      <p:sp>
        <p:nvSpPr>
          <p:cNvPr id="12" name="Ellipse 11"/>
          <p:cNvSpPr/>
          <p:nvPr/>
        </p:nvSpPr>
        <p:spPr>
          <a:xfrm>
            <a:off x="6500826" y="0"/>
            <a:ext cx="2357422" cy="2143116"/>
          </a:xfrm>
          <a:prstGeom prst="ellipse">
            <a:avLst/>
          </a:prstGeom>
          <a:blipFill>
            <a:blip r:embed="rId4"/>
            <a:stretch>
              <a:fillRect/>
            </a:stretch>
          </a:blipFill>
          <a:effectLst>
            <a:glow rad="228600">
              <a:schemeClr val="accent3">
                <a:satMod val="175000"/>
                <a:alpha val="40000"/>
              </a:schemeClr>
            </a:glow>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Ellipse 12"/>
          <p:cNvSpPr/>
          <p:nvPr/>
        </p:nvSpPr>
        <p:spPr>
          <a:xfrm>
            <a:off x="6872310" y="4729178"/>
            <a:ext cx="2271690" cy="2128822"/>
          </a:xfrm>
          <a:prstGeom prst="ellipse">
            <a:avLst/>
          </a:prstGeom>
          <a:blipFill>
            <a:blip r:embed="rId4"/>
            <a:stretch>
              <a:fillRect/>
            </a:stretch>
          </a:blipFill>
          <a:effectLst>
            <a:glow rad="228600">
              <a:schemeClr val="accent3">
                <a:satMod val="175000"/>
                <a:alpha val="40000"/>
              </a:schemeClr>
            </a:glow>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ransition spd="slow">
    <p:wheel spokes="8"/>
    <p:sndAc>
      <p:stSnd>
        <p:snd r:embed="rId2" name="chimes.wav" builtIn="1"/>
      </p:st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re 33"/>
          <p:cNvSpPr>
            <a:spLocks noGrp="1"/>
          </p:cNvSpPr>
          <p:nvPr>
            <p:ph type="ctrTitle"/>
          </p:nvPr>
        </p:nvSpPr>
        <p:spPr/>
        <p:txBody>
          <a:bodyPr/>
          <a:lstStyle/>
          <a:p>
            <a:endParaRPr lang="fr-FR"/>
          </a:p>
        </p:txBody>
      </p:sp>
      <p:sp>
        <p:nvSpPr>
          <p:cNvPr id="3" name="Sous-titre 2"/>
          <p:cNvSpPr>
            <a:spLocks noGrp="1"/>
          </p:cNvSpPr>
          <p:nvPr>
            <p:ph type="subTitle" idx="1"/>
          </p:nvPr>
        </p:nvSpPr>
        <p:spPr/>
        <p:txBody>
          <a:bodyPr/>
          <a:lstStyle/>
          <a:p>
            <a:r>
              <a:rPr lang="ar-DZ" smtClean="0"/>
              <a:t>جهيرة مخالفية مفتش بيداغوجي مقاطعة اولاد رشاش2 ولاية خنشلة</a:t>
            </a:r>
            <a:endParaRPr lang="fr-FR" dirty="0"/>
          </a:p>
        </p:txBody>
      </p:sp>
      <p:sp>
        <p:nvSpPr>
          <p:cNvPr id="4" name="Rectangle à coins arrondis 3"/>
          <p:cNvSpPr/>
          <p:nvPr/>
        </p:nvSpPr>
        <p:spPr>
          <a:xfrm>
            <a:off x="0" y="0"/>
            <a:ext cx="9144000" cy="6786538"/>
          </a:xfrm>
          <a:prstGeom prst="roundRect">
            <a:avLst/>
          </a:pr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à coins arrondis 10"/>
          <p:cNvSpPr/>
          <p:nvPr/>
        </p:nvSpPr>
        <p:spPr>
          <a:xfrm>
            <a:off x="928662" y="0"/>
            <a:ext cx="7572396" cy="857232"/>
          </a:xfrm>
          <a:prstGeom prst="roundRect">
            <a:avLst/>
          </a:prstGeom>
          <a:blipFill>
            <a:blip r:embed="rId5"/>
            <a:tile tx="0" ty="0" sx="100000" sy="100000" flip="none" algn="tl"/>
          </a:blipFill>
          <a:effectLst>
            <a:glow rad="228600">
              <a:schemeClr val="accent5">
                <a:satMod val="175000"/>
                <a:alpha val="40000"/>
              </a:schemeClr>
            </a:glow>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3200" b="1" u="sng" dirty="0" smtClean="0">
                <a:solidFill>
                  <a:srgbClr val="FF0000"/>
                </a:solidFill>
              </a:rPr>
              <a:t>كيف نتعرف على التلاميذ ذوي الذكاء اللغوي</a:t>
            </a:r>
            <a:endParaRPr lang="ar-DZ" b="1" dirty="0" smtClean="0"/>
          </a:p>
        </p:txBody>
      </p:sp>
      <p:sp>
        <p:nvSpPr>
          <p:cNvPr id="12" name="Rectangle à coins arrondis 11"/>
          <p:cNvSpPr/>
          <p:nvPr/>
        </p:nvSpPr>
        <p:spPr>
          <a:xfrm>
            <a:off x="0" y="703385"/>
            <a:ext cx="9144000" cy="3439995"/>
          </a:xfrm>
          <a:prstGeom prst="roundRect">
            <a:avLst/>
          </a:prstGeom>
          <a:solidFill>
            <a:srgbClr val="00B0F0"/>
          </a:solidFill>
          <a:effectLst>
            <a:glow rad="228600">
              <a:schemeClr val="accent5">
                <a:satMod val="175000"/>
                <a:alpha val="40000"/>
              </a:schemeClr>
            </a:glow>
            <a:reflection blurRad="6350" stA="50000" endA="295" endPos="92000" dist="101600" dir="5400000" sy="-100000" algn="bl" rotWithShape="0"/>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2800" b="1" dirty="0" smtClean="0">
                <a:solidFill>
                  <a:schemeClr val="tx1"/>
                </a:solidFill>
                <a:latin typeface="Traditional Arabic" pitchFamily="18" charset="-78"/>
                <a:cs typeface="Traditional Arabic" pitchFamily="18" charset="-78"/>
              </a:rPr>
              <a:t>يحب التحدث </a:t>
            </a:r>
            <a:r>
              <a:rPr lang="ar-DZ" sz="2800" b="1" dirty="0" err="1" smtClean="0">
                <a:solidFill>
                  <a:schemeClr val="tx1"/>
                </a:solidFill>
                <a:latin typeface="Traditional Arabic" pitchFamily="18" charset="-78"/>
                <a:cs typeface="Traditional Arabic" pitchFamily="18" charset="-78"/>
              </a:rPr>
              <a:t>ـ</a:t>
            </a:r>
            <a:r>
              <a:rPr lang="ar-DZ" sz="2800" b="1" dirty="0" smtClean="0">
                <a:solidFill>
                  <a:schemeClr val="tx1"/>
                </a:solidFill>
                <a:latin typeface="Traditional Arabic" pitchFamily="18" charset="-78"/>
                <a:cs typeface="Traditional Arabic" pitchFamily="18" charset="-78"/>
              </a:rPr>
              <a:t> يحب سمع الأصوات </a:t>
            </a:r>
            <a:r>
              <a:rPr lang="ar-DZ" sz="2800" b="1" dirty="0" err="1" smtClean="0">
                <a:solidFill>
                  <a:schemeClr val="tx1"/>
                </a:solidFill>
                <a:latin typeface="Traditional Arabic" pitchFamily="18" charset="-78"/>
                <a:cs typeface="Traditional Arabic" pitchFamily="18" charset="-78"/>
              </a:rPr>
              <a:t>ـ</a:t>
            </a:r>
            <a:r>
              <a:rPr lang="ar-DZ" sz="2800" b="1" dirty="0" smtClean="0">
                <a:solidFill>
                  <a:schemeClr val="tx1"/>
                </a:solidFill>
                <a:latin typeface="Traditional Arabic" pitchFamily="18" charset="-78"/>
                <a:cs typeface="Traditional Arabic" pitchFamily="18" charset="-78"/>
              </a:rPr>
              <a:t> يحب الألعاب التي تستعمل اللغة </a:t>
            </a:r>
            <a:r>
              <a:rPr lang="ar-DZ" sz="2800" b="1" dirty="0" err="1" smtClean="0">
                <a:solidFill>
                  <a:schemeClr val="tx1"/>
                </a:solidFill>
                <a:latin typeface="Traditional Arabic" pitchFamily="18" charset="-78"/>
                <a:cs typeface="Traditional Arabic" pitchFamily="18" charset="-78"/>
              </a:rPr>
              <a:t>ـ</a:t>
            </a:r>
            <a:r>
              <a:rPr lang="ar-DZ" sz="2800" b="1" dirty="0" smtClean="0">
                <a:solidFill>
                  <a:schemeClr val="tx1"/>
                </a:solidFill>
                <a:latin typeface="Traditional Arabic" pitchFamily="18" charset="-78"/>
                <a:cs typeface="Traditional Arabic" pitchFamily="18" charset="-78"/>
              </a:rPr>
              <a:t> لديه رصيد لغوي متنامي </a:t>
            </a:r>
            <a:r>
              <a:rPr lang="ar-DZ" sz="2800" b="1" dirty="0" err="1" smtClean="0">
                <a:solidFill>
                  <a:schemeClr val="tx1"/>
                </a:solidFill>
                <a:latin typeface="Traditional Arabic" pitchFamily="18" charset="-78"/>
                <a:cs typeface="Traditional Arabic" pitchFamily="18" charset="-78"/>
              </a:rPr>
              <a:t>ـ</a:t>
            </a:r>
            <a:r>
              <a:rPr lang="ar-DZ" sz="2800" b="1" dirty="0" smtClean="0">
                <a:solidFill>
                  <a:schemeClr val="tx1"/>
                </a:solidFill>
                <a:latin typeface="Traditional Arabic" pitchFamily="18" charset="-78"/>
                <a:cs typeface="Traditional Arabic" pitchFamily="18" charset="-78"/>
              </a:rPr>
              <a:t> </a:t>
            </a:r>
            <a:r>
              <a:rPr lang="ar-DZ" sz="2800" b="1" dirty="0" err="1" smtClean="0">
                <a:solidFill>
                  <a:schemeClr val="tx1"/>
                </a:solidFill>
                <a:latin typeface="Traditional Arabic" pitchFamily="18" charset="-78"/>
                <a:cs typeface="Traditional Arabic" pitchFamily="18" charset="-78"/>
              </a:rPr>
              <a:t>يقرأما</a:t>
            </a:r>
            <a:r>
              <a:rPr lang="ar-DZ" sz="2800" b="1" dirty="0" smtClean="0">
                <a:solidFill>
                  <a:schemeClr val="tx1"/>
                </a:solidFill>
                <a:latin typeface="Traditional Arabic" pitchFamily="18" charset="-78"/>
                <a:cs typeface="Traditional Arabic" pitchFamily="18" charset="-78"/>
              </a:rPr>
              <a:t> هو مكتوب على الملصقات </a:t>
            </a:r>
            <a:r>
              <a:rPr lang="ar-SA" sz="2800" dirty="0" smtClean="0">
                <a:latin typeface="Traditional Arabic" pitchFamily="18" charset="-78"/>
                <a:cs typeface="Traditional Arabic" pitchFamily="18" charset="-78"/>
              </a:rPr>
              <a:t> </a:t>
            </a:r>
            <a:r>
              <a:rPr lang="ar-DZ" sz="2800" dirty="0" smtClean="0">
                <a:latin typeface="Traditional Arabic" pitchFamily="18" charset="-78"/>
                <a:cs typeface="Traditional Arabic" pitchFamily="18" charset="-78"/>
              </a:rPr>
              <a:t>ـــ</a:t>
            </a:r>
            <a:r>
              <a:rPr lang="ar-SA" sz="3200" b="1" dirty="0" smtClean="0">
                <a:solidFill>
                  <a:schemeClr val="tx1"/>
                </a:solidFill>
                <a:latin typeface="Traditional Arabic" pitchFamily="18" charset="-78"/>
                <a:cs typeface="Traditional Arabic" pitchFamily="18" charset="-78"/>
              </a:rPr>
              <a:t>لا يجد صعوبة تعلم لغة ( لغات ) غير لغته</a:t>
            </a:r>
            <a:endParaRPr lang="ar-DZ" sz="2800" b="1" dirty="0" smtClean="0">
              <a:solidFill>
                <a:schemeClr val="tx1"/>
              </a:solidFill>
              <a:latin typeface="Traditional Arabic" pitchFamily="18" charset="-78"/>
              <a:cs typeface="Traditional Arabic" pitchFamily="18" charset="-78"/>
            </a:endParaRPr>
          </a:p>
          <a:p>
            <a:pPr algn="ctr" rtl="1"/>
            <a:r>
              <a:rPr lang="ar-DZ" sz="2800" b="1" dirty="0" smtClean="0">
                <a:solidFill>
                  <a:schemeClr val="tx1"/>
                </a:solidFill>
                <a:latin typeface="Traditional Arabic" pitchFamily="18" charset="-78"/>
                <a:cs typeface="Traditional Arabic" pitchFamily="18" charset="-78"/>
              </a:rPr>
              <a:t>ـ يميل إلى إعادة قص الحكايات التي سمعها  </a:t>
            </a:r>
            <a:r>
              <a:rPr lang="ar-DZ" sz="2800" b="1" dirty="0" err="1" smtClean="0">
                <a:solidFill>
                  <a:schemeClr val="tx1"/>
                </a:solidFill>
                <a:latin typeface="Traditional Arabic" pitchFamily="18" charset="-78"/>
                <a:cs typeface="Traditional Arabic" pitchFamily="18" charset="-78"/>
              </a:rPr>
              <a:t>ـ</a:t>
            </a:r>
            <a:r>
              <a:rPr lang="ar-DZ" sz="2800" b="1" dirty="0" smtClean="0">
                <a:solidFill>
                  <a:schemeClr val="tx1"/>
                </a:solidFill>
                <a:latin typeface="Traditional Arabic" pitchFamily="18" charset="-78"/>
                <a:cs typeface="Traditional Arabic" pitchFamily="18" charset="-78"/>
              </a:rPr>
              <a:t> سريع الحفظ لما يسمعه </a:t>
            </a:r>
            <a:r>
              <a:rPr lang="ar-DZ" sz="2800" b="1" dirty="0" err="1" smtClean="0">
                <a:solidFill>
                  <a:schemeClr val="tx1"/>
                </a:solidFill>
                <a:latin typeface="Traditional Arabic" pitchFamily="18" charset="-78"/>
                <a:cs typeface="Traditional Arabic" pitchFamily="18" charset="-78"/>
              </a:rPr>
              <a:t>ـ</a:t>
            </a:r>
            <a:r>
              <a:rPr lang="ar-DZ" sz="2800" b="1" dirty="0" smtClean="0">
                <a:solidFill>
                  <a:schemeClr val="tx1"/>
                </a:solidFill>
                <a:latin typeface="Traditional Arabic" pitchFamily="18" charset="-78"/>
                <a:cs typeface="Traditional Arabic" pitchFamily="18" charset="-78"/>
              </a:rPr>
              <a:t> يتعلم أكثر عن طريق التعبير بالكلام وعن طريق السماع ومشاهدة الكلمات </a:t>
            </a:r>
            <a:r>
              <a:rPr lang="ar-SA" sz="2800" b="1" dirty="0" smtClean="0">
                <a:solidFill>
                  <a:schemeClr val="tx1"/>
                </a:solidFill>
                <a:latin typeface="Traditional Arabic" pitchFamily="18" charset="-78"/>
                <a:cs typeface="Traditional Arabic" pitchFamily="18" charset="-78"/>
              </a:rPr>
              <a:t>- يبحث عن معنى المفردات الجديدة باستخدام المعجم </a:t>
            </a:r>
            <a:r>
              <a:rPr lang="ar-SA" sz="2800" b="1" dirty="0" err="1" smtClean="0">
                <a:solidFill>
                  <a:schemeClr val="tx1"/>
                </a:solidFill>
                <a:latin typeface="Traditional Arabic" pitchFamily="18" charset="-78"/>
                <a:cs typeface="Traditional Arabic" pitchFamily="18" charset="-78"/>
              </a:rPr>
              <a:t>و</a:t>
            </a:r>
            <a:r>
              <a:rPr lang="ar-SA" sz="2800" b="1" dirty="0" smtClean="0">
                <a:solidFill>
                  <a:schemeClr val="tx1"/>
                </a:solidFill>
                <a:latin typeface="Traditional Arabic" pitchFamily="18" charset="-78"/>
                <a:cs typeface="Traditional Arabic" pitchFamily="18" charset="-78"/>
              </a:rPr>
              <a:t> القاموس- يستطيع عرض محاضرة أو كتاب قرأه بالتحدث عنه أو مناقشة </a:t>
            </a:r>
            <a:r>
              <a:rPr lang="ar-SA" sz="2800" b="1" dirty="0" err="1" smtClean="0">
                <a:solidFill>
                  <a:schemeClr val="tx1"/>
                </a:solidFill>
                <a:latin typeface="Traditional Arabic" pitchFamily="18" charset="-78"/>
                <a:cs typeface="Traditional Arabic" pitchFamily="18" charset="-78"/>
              </a:rPr>
              <a:t>م</a:t>
            </a:r>
            <a:r>
              <a:rPr lang="ar-JO" sz="2800" b="1" dirty="0" smtClean="0">
                <a:solidFill>
                  <a:schemeClr val="tx1"/>
                </a:solidFill>
                <a:latin typeface="Traditional Arabic" pitchFamily="18" charset="-78"/>
                <a:cs typeface="Traditional Arabic" pitchFamily="18" charset="-78"/>
              </a:rPr>
              <a:t>ا </a:t>
            </a:r>
            <a:r>
              <a:rPr lang="ar-JO" sz="2800" b="1" dirty="0" err="1" smtClean="0">
                <a:solidFill>
                  <a:schemeClr val="tx1"/>
                </a:solidFill>
                <a:latin typeface="Traditional Arabic" pitchFamily="18" charset="-78"/>
                <a:cs typeface="Traditional Arabic" pitchFamily="18" charset="-78"/>
              </a:rPr>
              <a:t>و</a:t>
            </a:r>
            <a:r>
              <a:rPr lang="ar-SA" sz="2800" b="1" dirty="0" smtClean="0">
                <a:solidFill>
                  <a:schemeClr val="tx1"/>
                </a:solidFill>
                <a:latin typeface="Traditional Arabic" pitchFamily="18" charset="-78"/>
                <a:cs typeface="Traditional Arabic" pitchFamily="18" charset="-78"/>
              </a:rPr>
              <a:t>رد </a:t>
            </a:r>
            <a:r>
              <a:rPr lang="ar-SA" sz="2800" b="1" dirty="0" smtClean="0">
                <a:solidFill>
                  <a:schemeClr val="tx1"/>
                </a:solidFill>
                <a:latin typeface="Traditional Arabic" pitchFamily="18" charset="-78"/>
                <a:cs typeface="Traditional Arabic" pitchFamily="18" charset="-78"/>
              </a:rPr>
              <a:t>فيه </a:t>
            </a:r>
            <a:r>
              <a:rPr lang="ar-DZ" sz="2800" b="1" dirty="0" smtClean="0">
                <a:solidFill>
                  <a:schemeClr val="tx1"/>
                </a:solidFill>
                <a:latin typeface="Traditional Arabic" pitchFamily="18" charset="-78"/>
                <a:cs typeface="Traditional Arabic" pitchFamily="18" charset="-78"/>
              </a:rPr>
              <a:t> وهذا ما نجده </a:t>
            </a:r>
            <a:r>
              <a:rPr lang="ar-DZ" sz="2800" b="1" dirty="0" smtClean="0">
                <a:solidFill>
                  <a:srgbClr val="FF0000"/>
                </a:solidFill>
                <a:latin typeface="Traditional Arabic" pitchFamily="18" charset="-78"/>
                <a:cs typeface="Traditional Arabic" pitchFamily="18" charset="-78"/>
              </a:rPr>
              <a:t>في تحدي القراءة </a:t>
            </a:r>
            <a:r>
              <a:rPr lang="ar-SA" sz="2800" b="1" dirty="0" smtClean="0">
                <a:solidFill>
                  <a:schemeClr val="tx1"/>
                </a:solidFill>
                <a:latin typeface="Traditional Arabic" pitchFamily="18" charset="-78"/>
                <a:cs typeface="Traditional Arabic" pitchFamily="18" charset="-78"/>
              </a:rPr>
              <a:t>- </a:t>
            </a:r>
            <a:r>
              <a:rPr lang="ar-SA" sz="2800" b="1" dirty="0" smtClean="0">
                <a:solidFill>
                  <a:schemeClr val="tx1"/>
                </a:solidFill>
                <a:latin typeface="Traditional Arabic" pitchFamily="18" charset="-78"/>
                <a:cs typeface="Traditional Arabic" pitchFamily="18" charset="-78"/>
              </a:rPr>
              <a:t>يتحدث بالفصحى</a:t>
            </a:r>
            <a:r>
              <a:rPr lang="ar-DZ" sz="2800" b="1" dirty="0" smtClean="0">
                <a:solidFill>
                  <a:schemeClr val="tx1"/>
                </a:solidFill>
                <a:latin typeface="Traditional Arabic" pitchFamily="18" charset="-78"/>
                <a:cs typeface="Traditional Arabic" pitchFamily="18" charset="-78"/>
              </a:rPr>
              <a:t>.</a:t>
            </a:r>
            <a:r>
              <a:rPr lang="ar-SA" sz="2800" b="1" dirty="0" smtClean="0">
                <a:solidFill>
                  <a:schemeClr val="tx1"/>
                </a:solidFill>
                <a:latin typeface="Traditional Arabic" pitchFamily="18" charset="-78"/>
                <a:cs typeface="Traditional Arabic" pitchFamily="18" charset="-78"/>
              </a:rPr>
              <a:t> </a:t>
            </a:r>
            <a:endParaRPr lang="ar-DZ" sz="2800" b="1" dirty="0" smtClean="0">
              <a:solidFill>
                <a:schemeClr val="tx1"/>
              </a:solidFill>
              <a:latin typeface="Traditional Arabic" pitchFamily="18" charset="-78"/>
              <a:cs typeface="Traditional Arabic" pitchFamily="18" charset="-78"/>
            </a:endParaRPr>
          </a:p>
        </p:txBody>
      </p:sp>
      <p:sp>
        <p:nvSpPr>
          <p:cNvPr id="8" name="Ellipse 7"/>
          <p:cNvSpPr/>
          <p:nvPr/>
        </p:nvSpPr>
        <p:spPr>
          <a:xfrm>
            <a:off x="5357818" y="3786190"/>
            <a:ext cx="3786182" cy="3071810"/>
          </a:xfrm>
          <a:prstGeom prst="ellipse">
            <a:avLst/>
          </a:prstGeom>
          <a:blipFill>
            <a:blip r:embed="rId6"/>
            <a:stretch>
              <a:fillRect/>
            </a:stretch>
          </a:blipFill>
          <a:effectLst>
            <a:glow rad="228600">
              <a:schemeClr val="accent6">
                <a:satMod val="175000"/>
                <a:alpha val="4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llipse 8"/>
          <p:cNvSpPr/>
          <p:nvPr/>
        </p:nvSpPr>
        <p:spPr>
          <a:xfrm>
            <a:off x="0" y="3786190"/>
            <a:ext cx="3428960" cy="3071810"/>
          </a:xfrm>
          <a:prstGeom prst="ellipse">
            <a:avLst/>
          </a:prstGeom>
          <a:blipFill>
            <a:blip r:embed="rId7"/>
            <a:stretch>
              <a:fillRect/>
            </a:stretch>
          </a:blipFill>
          <a:effectLst>
            <a:glow rad="228600">
              <a:schemeClr val="accent1">
                <a:satMod val="175000"/>
                <a:alpha val="40000"/>
              </a:schemeClr>
            </a:glo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dirty="0" smtClean="0"/>
              <a:t>- لا يجد صعوبة تعلم لغة ( لغات ) غير لغته .</a:t>
            </a:r>
            <a:endParaRPr lang="fr-FR" dirty="0"/>
          </a:p>
        </p:txBody>
      </p:sp>
      <p:sp>
        <p:nvSpPr>
          <p:cNvPr id="10" name="Rectangle à coins arrondis 9"/>
          <p:cNvSpPr/>
          <p:nvPr/>
        </p:nvSpPr>
        <p:spPr>
          <a:xfrm>
            <a:off x="2928926" y="4643446"/>
            <a:ext cx="2857520" cy="2214554"/>
          </a:xfrm>
          <a:prstGeom prst="roundRect">
            <a:avLst/>
          </a:prstGeom>
          <a:blipFill>
            <a:blip r:embed="rId8"/>
            <a:stretch>
              <a:fillRect/>
            </a:stretch>
          </a:blipFill>
          <a:effectLst>
            <a:glow rad="228600">
              <a:schemeClr val="accent3">
                <a:satMod val="175000"/>
                <a:alpha val="40000"/>
              </a:schemeClr>
            </a:glow>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dirty="0" smtClean="0"/>
              <a:t> - يستطيع عرض محاضرة أو كتاب قرأه بالتحدث عنه أو مناقشة </a:t>
            </a:r>
            <a:r>
              <a:rPr lang="ar-SA" dirty="0" err="1" smtClean="0"/>
              <a:t>م</a:t>
            </a:r>
            <a:r>
              <a:rPr lang="ar-JO" dirty="0" smtClean="0"/>
              <a:t>ا </a:t>
            </a:r>
            <a:r>
              <a:rPr lang="ar-JO" dirty="0" err="1" smtClean="0"/>
              <a:t>و</a:t>
            </a:r>
            <a:r>
              <a:rPr lang="ar-SA" dirty="0" smtClean="0"/>
              <a:t>رد فيه </a:t>
            </a:r>
            <a:endParaRPr lang="fr-FR" dirty="0"/>
          </a:p>
        </p:txBody>
      </p:sp>
    </p:spTree>
  </p:cSld>
  <p:clrMapOvr>
    <a:masterClrMapping/>
  </p:clrMapOvr>
  <p:transition spd="slow">
    <p:newsflash/>
    <p:sndAc>
      <p:stSnd>
        <p:snd r:embed="rId3" name="chimes.wav" builtIn="1"/>
      </p:stSnd>
    </p:sndAc>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endParaRPr lang="fr-FR"/>
          </a:p>
        </p:txBody>
      </p:sp>
      <p:sp>
        <p:nvSpPr>
          <p:cNvPr id="3" name="Sous-titre 2"/>
          <p:cNvSpPr>
            <a:spLocks noGrp="1"/>
          </p:cNvSpPr>
          <p:nvPr>
            <p:ph type="subTitle" idx="1"/>
          </p:nvPr>
        </p:nvSpPr>
        <p:spPr/>
        <p:txBody>
          <a:bodyPr/>
          <a:lstStyle/>
          <a:p>
            <a:r>
              <a:rPr lang="ar-DZ" dirty="0" smtClean="0"/>
              <a:t>جهيرة </a:t>
            </a:r>
            <a:r>
              <a:rPr lang="ar-DZ" dirty="0" err="1" smtClean="0"/>
              <a:t>مخالفية</a:t>
            </a:r>
            <a:r>
              <a:rPr lang="ar-DZ" dirty="0" smtClean="0"/>
              <a:t> مفتش </a:t>
            </a:r>
            <a:r>
              <a:rPr lang="ar-DZ" dirty="0" err="1" smtClean="0"/>
              <a:t>بيداغوجي</a:t>
            </a:r>
            <a:r>
              <a:rPr lang="ar-DZ" dirty="0" smtClean="0"/>
              <a:t> مقاطعة </a:t>
            </a:r>
            <a:r>
              <a:rPr lang="ar-DZ" dirty="0" err="1" smtClean="0"/>
              <a:t>اولاد</a:t>
            </a:r>
            <a:r>
              <a:rPr lang="ar-DZ" dirty="0" smtClean="0"/>
              <a:t> رشاش2 ولاية </a:t>
            </a:r>
            <a:r>
              <a:rPr lang="ar-DZ" dirty="0" err="1" smtClean="0"/>
              <a:t>خنشلة</a:t>
            </a:r>
            <a:endParaRPr lang="fr-FR" dirty="0"/>
          </a:p>
        </p:txBody>
      </p:sp>
      <p:sp>
        <p:nvSpPr>
          <p:cNvPr id="4" name="Rectangle à coins arrondis 3"/>
          <p:cNvSpPr/>
          <p:nvPr/>
        </p:nvSpPr>
        <p:spPr>
          <a:xfrm>
            <a:off x="0" y="0"/>
            <a:ext cx="9144000" cy="6858000"/>
          </a:xfrm>
          <a:prstGeom prst="roundRect">
            <a:avLst/>
          </a:pr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à coins arrondis 11"/>
          <p:cNvSpPr/>
          <p:nvPr/>
        </p:nvSpPr>
        <p:spPr>
          <a:xfrm>
            <a:off x="0" y="0"/>
            <a:ext cx="9001156" cy="6643710"/>
          </a:xfrm>
          <a:prstGeom prst="roundRect">
            <a:avLst/>
          </a:prstGeom>
          <a:blipFill>
            <a:blip r:embed="rId5"/>
            <a:tile tx="0" ty="0" sx="100000" sy="100000" flip="none" algn="tl"/>
          </a:blipFill>
          <a:effectLst>
            <a:glow rad="228600">
              <a:schemeClr val="accent5">
                <a:satMod val="175000"/>
                <a:alpha val="40000"/>
              </a:schemeClr>
            </a:glow>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DZ" sz="4000" b="1" u="sng" dirty="0" smtClean="0">
              <a:solidFill>
                <a:srgbClr val="00B050"/>
              </a:solidFill>
            </a:endParaRPr>
          </a:p>
          <a:p>
            <a:pPr algn="ctr"/>
            <a:r>
              <a:rPr lang="ar-DZ" sz="4000" b="1" u="sng" dirty="0" smtClean="0">
                <a:solidFill>
                  <a:srgbClr val="00B050"/>
                </a:solidFill>
              </a:rPr>
              <a:t>ـ </a:t>
            </a:r>
            <a:r>
              <a:rPr lang="ar-DZ" sz="4000" b="1" u="sng" dirty="0" smtClean="0">
                <a:solidFill>
                  <a:srgbClr val="FF0000"/>
                </a:solidFill>
              </a:rPr>
              <a:t>الذكاء المنطقي </a:t>
            </a:r>
            <a:r>
              <a:rPr lang="ar-DZ" sz="4000" b="1" u="sng" dirty="0" err="1" smtClean="0">
                <a:solidFill>
                  <a:srgbClr val="FF0000"/>
                </a:solidFill>
              </a:rPr>
              <a:t>ـ</a:t>
            </a:r>
            <a:r>
              <a:rPr lang="ar-DZ" sz="4000" b="1" u="sng" dirty="0" smtClean="0">
                <a:solidFill>
                  <a:srgbClr val="FF0000"/>
                </a:solidFill>
              </a:rPr>
              <a:t> الرياضي :</a:t>
            </a:r>
            <a:endParaRPr lang="ar-DZ" sz="2800" b="1" u="sng" dirty="0" smtClean="0">
              <a:solidFill>
                <a:srgbClr val="FF0000"/>
              </a:solidFill>
            </a:endParaRPr>
          </a:p>
          <a:p>
            <a:pPr algn="ctr"/>
            <a:r>
              <a:rPr lang="ar-DZ" sz="2800" b="1" dirty="0" smtClean="0">
                <a:solidFill>
                  <a:schemeClr val="tx1"/>
                </a:solidFill>
              </a:rPr>
              <a:t>ـ ويتمثل في قدرة الفرد على :</a:t>
            </a:r>
          </a:p>
          <a:p>
            <a:pPr algn="r"/>
            <a:r>
              <a:rPr lang="ar-DZ" sz="2800" b="1" dirty="0" smtClean="0">
                <a:solidFill>
                  <a:schemeClr val="tx1"/>
                </a:solidFill>
              </a:rPr>
              <a:t>ـ </a:t>
            </a:r>
            <a:r>
              <a:rPr lang="ar-DZ" sz="2800" b="1" dirty="0" err="1" smtClean="0">
                <a:solidFill>
                  <a:schemeClr val="tx1"/>
                </a:solidFill>
              </a:rPr>
              <a:t>الإستدلال</a:t>
            </a:r>
            <a:r>
              <a:rPr lang="ar-DZ" sz="2800" b="1" dirty="0" smtClean="0">
                <a:solidFill>
                  <a:schemeClr val="tx1"/>
                </a:solidFill>
              </a:rPr>
              <a:t> المنطقي الرياضي .</a:t>
            </a:r>
          </a:p>
          <a:p>
            <a:pPr algn="r"/>
            <a:r>
              <a:rPr lang="ar-DZ" sz="2800" b="1" dirty="0" smtClean="0">
                <a:solidFill>
                  <a:schemeClr val="tx1"/>
                </a:solidFill>
              </a:rPr>
              <a:t>ـ  استخدام الأرقام والأعداد وإنجاز العمليات الحسابية </a:t>
            </a:r>
          </a:p>
          <a:p>
            <a:pPr algn="r"/>
            <a:r>
              <a:rPr lang="ar-DZ" sz="2800" b="1" dirty="0" smtClean="0">
                <a:solidFill>
                  <a:schemeClr val="tx1"/>
                </a:solidFill>
              </a:rPr>
              <a:t>بفاعلية وحل المسائل والألغاز .</a:t>
            </a:r>
          </a:p>
          <a:p>
            <a:pPr algn="r"/>
            <a:r>
              <a:rPr lang="ar-DZ" sz="2800" b="1" dirty="0" smtClean="0">
                <a:solidFill>
                  <a:schemeClr val="tx1"/>
                </a:solidFill>
              </a:rPr>
              <a:t>ـ </a:t>
            </a:r>
            <a:r>
              <a:rPr lang="ar-DZ" sz="2800" b="1" dirty="0" err="1" smtClean="0">
                <a:solidFill>
                  <a:schemeClr val="tx1"/>
                </a:solidFill>
              </a:rPr>
              <a:t>إمتلاك</a:t>
            </a:r>
            <a:r>
              <a:rPr lang="ar-DZ" sz="2800" b="1" dirty="0" smtClean="0">
                <a:solidFill>
                  <a:schemeClr val="tx1"/>
                </a:solidFill>
              </a:rPr>
              <a:t> القدرة على الترتيب والتنظيم وتقديم البراهين </a:t>
            </a:r>
            <a:r>
              <a:rPr lang="ar-DZ" sz="2800" b="1" dirty="0" smtClean="0">
                <a:solidFill>
                  <a:schemeClr val="tx1"/>
                </a:solidFill>
              </a:rPr>
              <a:t>المختلفين</a:t>
            </a:r>
          </a:p>
          <a:p>
            <a:pPr algn="r"/>
            <a:r>
              <a:rPr lang="ar-DZ" sz="2800" b="1" dirty="0" smtClean="0">
                <a:solidFill>
                  <a:schemeClr val="tx1"/>
                </a:solidFill>
              </a:rPr>
              <a:t> ــ المتعلمون </a:t>
            </a:r>
            <a:r>
              <a:rPr lang="ar-DZ" sz="2800" b="1" dirty="0" smtClean="0">
                <a:solidFill>
                  <a:schemeClr val="tx1"/>
                </a:solidFill>
              </a:rPr>
              <a:t>المتفوقون في هذا النوع من الذكاء يتمتعون بموهبة حل المشكلات ولديهم قدرة عالية على التفكير فهم يطرحون أسئلة بشكل منطقي ويمكنهم أن يتفوقوا في المنطق المرتبط بالعلوم وبحل المشكلات العلمية  ويظهر هذا النوع من الذكاء عند علماء الرياضيات والمحاسبين والماليين  والمحللين. </a:t>
            </a:r>
            <a:endParaRPr lang="fr-FR" sz="2800" b="1" dirty="0">
              <a:solidFill>
                <a:schemeClr val="tx1"/>
              </a:solidFill>
            </a:endParaRPr>
          </a:p>
        </p:txBody>
      </p:sp>
      <p:sp>
        <p:nvSpPr>
          <p:cNvPr id="9" name="Ellipse 8"/>
          <p:cNvSpPr/>
          <p:nvPr/>
        </p:nvSpPr>
        <p:spPr>
          <a:xfrm>
            <a:off x="2214546" y="-71462"/>
            <a:ext cx="6929454" cy="1285884"/>
          </a:xfrm>
          <a:prstGeom prst="ellipse">
            <a:avLst/>
          </a:prstGeom>
          <a:blipFill>
            <a:blip r:embed="rId6"/>
            <a:stretch>
              <a:fillRect/>
            </a:stretch>
          </a:blipFill>
          <a:effectLst>
            <a:glow rad="228600">
              <a:schemeClr val="accent5">
                <a:satMod val="175000"/>
                <a:alpha val="4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Ellipse 13"/>
          <p:cNvSpPr/>
          <p:nvPr/>
        </p:nvSpPr>
        <p:spPr>
          <a:xfrm>
            <a:off x="0" y="0"/>
            <a:ext cx="2071670" cy="3643314"/>
          </a:xfrm>
          <a:prstGeom prst="ellipse">
            <a:avLst/>
          </a:prstGeom>
          <a:blipFill>
            <a:blip r:embed="rId7"/>
            <a:stretch>
              <a:fillRect/>
            </a:stretch>
          </a:blipFill>
          <a:effectLst>
            <a:glow rad="228600">
              <a:schemeClr val="accent2">
                <a:satMod val="175000"/>
                <a:alpha val="40000"/>
              </a:schemeClr>
            </a:glow>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ransition spd="slow">
    <p:plus/>
    <p:sndAc>
      <p:stSnd>
        <p:snd r:embed="rId3" name="chimes.wav" builtIn="1"/>
      </p:stSnd>
    </p:sndAc>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re 33"/>
          <p:cNvSpPr>
            <a:spLocks noGrp="1"/>
          </p:cNvSpPr>
          <p:nvPr>
            <p:ph type="ctrTitle"/>
          </p:nvPr>
        </p:nvSpPr>
        <p:spPr/>
        <p:txBody>
          <a:bodyPr/>
          <a:lstStyle/>
          <a:p>
            <a:r>
              <a:rPr lang="ar-DZ" dirty="0" smtClean="0"/>
              <a:t>ه</a:t>
            </a:r>
            <a:endParaRPr lang="fr-FR" dirty="0"/>
          </a:p>
        </p:txBody>
      </p:sp>
      <p:sp>
        <p:nvSpPr>
          <p:cNvPr id="3" name="Sous-titre 2"/>
          <p:cNvSpPr>
            <a:spLocks noGrp="1"/>
          </p:cNvSpPr>
          <p:nvPr>
            <p:ph type="subTitle" idx="1"/>
          </p:nvPr>
        </p:nvSpPr>
        <p:spPr/>
        <p:txBody>
          <a:bodyPr/>
          <a:lstStyle/>
          <a:p>
            <a:r>
              <a:rPr lang="ar-DZ" smtClean="0"/>
              <a:t>جهيرة مخالفية مفتش بيداغوجي مقاطعة اولاد رشاش2 ولاية خنشلة</a:t>
            </a:r>
            <a:endParaRPr lang="fr-FR" dirty="0"/>
          </a:p>
        </p:txBody>
      </p:sp>
      <p:sp>
        <p:nvSpPr>
          <p:cNvPr id="4" name="Rectangle à coins arrondis 3"/>
          <p:cNvSpPr/>
          <p:nvPr/>
        </p:nvSpPr>
        <p:spPr>
          <a:xfrm>
            <a:off x="0" y="0"/>
            <a:ext cx="9144000" cy="6858000"/>
          </a:xfrm>
          <a:prstGeom prst="roundRect">
            <a:avLst/>
          </a:prstGeom>
          <a:blipFill>
            <a:blip r:embed="rId4"/>
            <a:stretch>
              <a:fillRect/>
            </a:stretch>
          </a:blipFill>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dirty="0" smtClean="0"/>
              <a:t>  </a:t>
            </a:r>
            <a:endParaRPr lang="fr-FR" dirty="0"/>
          </a:p>
        </p:txBody>
      </p:sp>
      <p:sp>
        <p:nvSpPr>
          <p:cNvPr id="38" name="Ellipse 37"/>
          <p:cNvSpPr/>
          <p:nvPr/>
        </p:nvSpPr>
        <p:spPr>
          <a:xfrm>
            <a:off x="8858280" y="428604"/>
            <a:ext cx="3714744" cy="2428868"/>
          </a:xfrm>
          <a:prstGeom prst="ellipse">
            <a:avLst/>
          </a:prstGeom>
          <a:blipFill>
            <a:blip r:embed="rId5"/>
            <a:stretch>
              <a:fillRect/>
            </a:stretch>
          </a:blipFill>
          <a:effectLst>
            <a:glow rad="228600">
              <a:schemeClr val="accent5">
                <a:satMod val="175000"/>
                <a:alpha val="4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Ellipse 19"/>
          <p:cNvSpPr/>
          <p:nvPr/>
        </p:nvSpPr>
        <p:spPr>
          <a:xfrm>
            <a:off x="1178695" y="0"/>
            <a:ext cx="6786610" cy="914400"/>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Wave4">
              <a:avLst/>
            </a:prstTxWarp>
            <a:scene3d>
              <a:camera prst="orthographicFront"/>
              <a:lightRig rig="threePt" dir="t"/>
            </a:scene3d>
            <a:sp3d extrusionH="57150">
              <a:bevelT w="38100" h="38100" prst="angle"/>
            </a:sp3d>
          </a:bodyPr>
          <a:lstStyle/>
          <a:p>
            <a:pPr algn="ctr"/>
            <a:r>
              <a:rPr lang="ar-DZ" sz="3200" b="1" dirty="0" smtClean="0">
                <a:solidFill>
                  <a:srgbClr val="FF0000"/>
                </a:solidFill>
                <a:effectLst>
                  <a:glow rad="228600">
                    <a:schemeClr val="accent5">
                      <a:satMod val="175000"/>
                      <a:alpha val="40000"/>
                    </a:schemeClr>
                  </a:glow>
                </a:effectLst>
              </a:rPr>
              <a:t>إستراتيجيات  تدريس الذكاء المنطقي </a:t>
            </a:r>
            <a:r>
              <a:rPr lang="ar-DZ" sz="3200" b="1" dirty="0" err="1" smtClean="0">
                <a:solidFill>
                  <a:srgbClr val="FF0000"/>
                </a:solidFill>
                <a:effectLst>
                  <a:glow rad="228600">
                    <a:schemeClr val="accent5">
                      <a:satMod val="175000"/>
                      <a:alpha val="40000"/>
                    </a:schemeClr>
                  </a:glow>
                </a:effectLst>
              </a:rPr>
              <a:t>ـ</a:t>
            </a:r>
            <a:r>
              <a:rPr lang="ar-DZ" sz="3200" b="1" dirty="0" smtClean="0">
                <a:solidFill>
                  <a:srgbClr val="FF0000"/>
                </a:solidFill>
                <a:effectLst>
                  <a:glow rad="228600">
                    <a:schemeClr val="accent5">
                      <a:satMod val="175000"/>
                      <a:alpha val="40000"/>
                    </a:schemeClr>
                  </a:glow>
                </a:effectLst>
              </a:rPr>
              <a:t> الرياضي  </a:t>
            </a:r>
            <a:endParaRPr lang="fr-FR" sz="3200" b="1" dirty="0">
              <a:solidFill>
                <a:srgbClr val="FF0000"/>
              </a:solidFill>
              <a:effectLst>
                <a:glow rad="228600">
                  <a:schemeClr val="accent5">
                    <a:satMod val="175000"/>
                    <a:alpha val="40000"/>
                  </a:schemeClr>
                </a:glow>
              </a:effectLst>
            </a:endParaRPr>
          </a:p>
        </p:txBody>
      </p:sp>
      <p:sp>
        <p:nvSpPr>
          <p:cNvPr id="22" name="Rectangle 21"/>
          <p:cNvSpPr/>
          <p:nvPr/>
        </p:nvSpPr>
        <p:spPr>
          <a:xfrm>
            <a:off x="1000100" y="1214422"/>
            <a:ext cx="7500990" cy="21431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23" name="Tableau 22"/>
          <p:cNvGraphicFramePr>
            <a:graphicFrameLocks noGrp="1"/>
          </p:cNvGraphicFramePr>
          <p:nvPr/>
        </p:nvGraphicFramePr>
        <p:xfrm>
          <a:off x="357159" y="1142984"/>
          <a:ext cx="8216127" cy="5346700"/>
        </p:xfrm>
        <a:graphic>
          <a:graphicData uri="http://schemas.openxmlformats.org/drawingml/2006/table">
            <a:tbl>
              <a:tblPr/>
              <a:tblGrid>
                <a:gridCol w="2509334"/>
                <a:gridCol w="1991259"/>
                <a:gridCol w="2571768"/>
                <a:gridCol w="1143766"/>
              </a:tblGrid>
              <a:tr h="1000132">
                <a:tc>
                  <a:txBody>
                    <a:bodyPr/>
                    <a:lstStyle/>
                    <a:p>
                      <a:pPr algn="ctr">
                        <a:lnSpc>
                          <a:spcPts val="1925"/>
                        </a:lnSpc>
                        <a:spcAft>
                          <a:spcPts val="0"/>
                        </a:spcAft>
                      </a:pPr>
                      <a:endParaRPr lang="ar-DZ" sz="4400" b="1" u="none" dirty="0" smtClean="0">
                        <a:solidFill>
                          <a:srgbClr val="7030A0"/>
                        </a:solidFill>
                        <a:latin typeface="Calibri"/>
                        <a:ea typeface="Times New Roman"/>
                        <a:cs typeface="Traditional Arabic"/>
                      </a:endParaRPr>
                    </a:p>
                    <a:p>
                      <a:pPr algn="ctr">
                        <a:lnSpc>
                          <a:spcPts val="1925"/>
                        </a:lnSpc>
                        <a:spcAft>
                          <a:spcPts val="0"/>
                        </a:spcAft>
                      </a:pPr>
                      <a:endParaRPr lang="ar-DZ" sz="4400" b="1" u="none" dirty="0" smtClean="0">
                        <a:solidFill>
                          <a:srgbClr val="7030A0"/>
                        </a:solidFill>
                        <a:latin typeface="Calibri"/>
                        <a:ea typeface="Times New Roman"/>
                        <a:cs typeface="Traditional Arabic"/>
                      </a:endParaRPr>
                    </a:p>
                    <a:p>
                      <a:pPr algn="ctr">
                        <a:lnSpc>
                          <a:spcPts val="1925"/>
                        </a:lnSpc>
                        <a:spcAft>
                          <a:spcPts val="0"/>
                        </a:spcAft>
                      </a:pPr>
                      <a:endParaRPr lang="ar-DZ" sz="4400" b="1" u="none" dirty="0" smtClean="0">
                        <a:solidFill>
                          <a:srgbClr val="7030A0"/>
                        </a:solidFill>
                        <a:latin typeface="Calibri"/>
                        <a:ea typeface="Times New Roman"/>
                        <a:cs typeface="Traditional Arabic"/>
                      </a:endParaRPr>
                    </a:p>
                    <a:p>
                      <a:pPr algn="ctr">
                        <a:lnSpc>
                          <a:spcPts val="1925"/>
                        </a:lnSpc>
                        <a:spcAft>
                          <a:spcPts val="0"/>
                        </a:spcAft>
                      </a:pPr>
                      <a:r>
                        <a:rPr lang="ar-SA" sz="4400" b="1" u="none" dirty="0" smtClean="0">
                          <a:solidFill>
                            <a:srgbClr val="7030A0"/>
                          </a:solidFill>
                          <a:latin typeface="Calibri"/>
                          <a:ea typeface="Times New Roman"/>
                          <a:cs typeface="Traditional Arabic"/>
                        </a:rPr>
                        <a:t>تعليمات </a:t>
                      </a:r>
                      <a:endParaRPr lang="ar-DZ" sz="4400" b="1" u="none" dirty="0" smtClean="0">
                        <a:solidFill>
                          <a:srgbClr val="7030A0"/>
                        </a:solidFill>
                        <a:latin typeface="Calibri"/>
                        <a:ea typeface="Times New Roman"/>
                        <a:cs typeface="Traditional Arabic"/>
                      </a:endParaRPr>
                    </a:p>
                    <a:p>
                      <a:pPr algn="ctr">
                        <a:lnSpc>
                          <a:spcPts val="1925"/>
                        </a:lnSpc>
                        <a:spcAft>
                          <a:spcPts val="0"/>
                        </a:spcAft>
                      </a:pPr>
                      <a:endParaRPr lang="ar-DZ" sz="4400" b="1" u="none" dirty="0" smtClean="0">
                        <a:solidFill>
                          <a:srgbClr val="7030A0"/>
                        </a:solidFill>
                        <a:latin typeface="Calibri"/>
                        <a:ea typeface="Times New Roman"/>
                        <a:cs typeface="Traditional Arabic"/>
                      </a:endParaRPr>
                    </a:p>
                    <a:p>
                      <a:pPr algn="ctr">
                        <a:lnSpc>
                          <a:spcPts val="1925"/>
                        </a:lnSpc>
                        <a:spcAft>
                          <a:spcPts val="0"/>
                        </a:spcAft>
                      </a:pPr>
                      <a:endParaRPr lang="ar-DZ" sz="4400" b="1" u="none" dirty="0" smtClean="0">
                        <a:solidFill>
                          <a:srgbClr val="7030A0"/>
                        </a:solidFill>
                        <a:latin typeface="Calibri"/>
                        <a:ea typeface="Times New Roman"/>
                        <a:cs typeface="Traditional Arabic"/>
                      </a:endParaRPr>
                    </a:p>
                    <a:p>
                      <a:pPr algn="ctr">
                        <a:lnSpc>
                          <a:spcPts val="1925"/>
                        </a:lnSpc>
                        <a:spcAft>
                          <a:spcPts val="0"/>
                        </a:spcAft>
                      </a:pPr>
                      <a:r>
                        <a:rPr lang="ar-SA" sz="4400" b="1" u="none" dirty="0" smtClean="0">
                          <a:solidFill>
                            <a:srgbClr val="7030A0"/>
                          </a:solidFill>
                          <a:latin typeface="Calibri"/>
                          <a:ea typeface="Times New Roman"/>
                          <a:cs typeface="Traditional Arabic"/>
                        </a:rPr>
                        <a:t>الاستراتجيات</a:t>
                      </a:r>
                      <a:endParaRPr lang="ar-DZ" sz="4400" b="1" u="none" dirty="0" smtClean="0">
                        <a:solidFill>
                          <a:srgbClr val="7030A0"/>
                        </a:solidFill>
                        <a:latin typeface="Calibri"/>
                        <a:ea typeface="Times New Roman"/>
                        <a:cs typeface="Traditional Arabic"/>
                      </a:endParaRPr>
                    </a:p>
                  </a:txBody>
                  <a:tcPr marL="47283" marR="47283" marT="0" marB="0">
                    <a:lnL w="12700" cap="flat" cmpd="sng" algn="ctr">
                      <a:solidFill>
                        <a:srgbClr val="76923C"/>
                      </a:solidFill>
                      <a:prstDash val="solid"/>
                      <a:round/>
                      <a:headEnd type="none" w="med" len="med"/>
                      <a:tailEnd type="none" w="med" len="med"/>
                    </a:lnL>
                    <a:lnR w="12700" cap="flat" cmpd="sng" algn="ctr">
                      <a:solidFill>
                        <a:srgbClr val="76923C"/>
                      </a:solidFill>
                      <a:prstDash val="solid"/>
                      <a:round/>
                      <a:headEnd type="none" w="med" len="med"/>
                      <a:tailEnd type="none" w="med" len="med"/>
                    </a:lnR>
                    <a:lnT w="12700" cap="flat" cmpd="sng" algn="ctr">
                      <a:solidFill>
                        <a:srgbClr val="76923C"/>
                      </a:solidFill>
                      <a:prstDash val="solid"/>
                      <a:round/>
                      <a:headEnd type="none" w="med" len="med"/>
                      <a:tailEnd type="none" w="med" len="med"/>
                    </a:lnT>
                    <a:lnB w="12700" cap="flat" cmpd="sng" algn="ctr">
                      <a:solidFill>
                        <a:srgbClr val="76923C"/>
                      </a:solidFill>
                      <a:prstDash val="solid"/>
                      <a:round/>
                      <a:headEnd type="none" w="med" len="med"/>
                      <a:tailEnd type="none" w="med" len="med"/>
                    </a:lnB>
                    <a:solidFill>
                      <a:srgbClr val="C2D69B"/>
                    </a:solidFill>
                  </a:tcPr>
                </a:tc>
                <a:tc>
                  <a:txBody>
                    <a:bodyPr/>
                    <a:lstStyle/>
                    <a:p>
                      <a:pPr algn="ctr">
                        <a:lnSpc>
                          <a:spcPts val="1925"/>
                        </a:lnSpc>
                        <a:spcAft>
                          <a:spcPts val="0"/>
                        </a:spcAft>
                      </a:pPr>
                      <a:endParaRPr lang="ar-DZ" sz="4400" b="1" u="none" dirty="0" smtClean="0">
                        <a:solidFill>
                          <a:srgbClr val="7030A0"/>
                        </a:solidFill>
                        <a:latin typeface="Calibri"/>
                        <a:ea typeface="Times New Roman"/>
                        <a:cs typeface="Traditional Arabic"/>
                      </a:endParaRPr>
                    </a:p>
                    <a:p>
                      <a:pPr algn="ctr">
                        <a:lnSpc>
                          <a:spcPts val="1925"/>
                        </a:lnSpc>
                        <a:spcAft>
                          <a:spcPts val="0"/>
                        </a:spcAft>
                      </a:pPr>
                      <a:endParaRPr lang="ar-DZ" sz="4400" b="1" u="none" dirty="0" smtClean="0">
                        <a:solidFill>
                          <a:srgbClr val="7030A0"/>
                        </a:solidFill>
                        <a:latin typeface="Calibri"/>
                        <a:ea typeface="Times New Roman"/>
                        <a:cs typeface="Traditional Arabic"/>
                      </a:endParaRPr>
                    </a:p>
                    <a:p>
                      <a:pPr algn="ctr">
                        <a:lnSpc>
                          <a:spcPts val="1925"/>
                        </a:lnSpc>
                        <a:spcAft>
                          <a:spcPts val="0"/>
                        </a:spcAft>
                      </a:pPr>
                      <a:endParaRPr lang="ar-DZ" sz="4400" b="1" u="none" dirty="0" smtClean="0">
                        <a:solidFill>
                          <a:srgbClr val="7030A0"/>
                        </a:solidFill>
                        <a:latin typeface="Calibri"/>
                        <a:ea typeface="Times New Roman"/>
                        <a:cs typeface="Traditional Arabic"/>
                      </a:endParaRPr>
                    </a:p>
                    <a:p>
                      <a:pPr algn="ctr">
                        <a:lnSpc>
                          <a:spcPts val="1925"/>
                        </a:lnSpc>
                        <a:spcAft>
                          <a:spcPts val="0"/>
                        </a:spcAft>
                      </a:pPr>
                      <a:r>
                        <a:rPr lang="ar-SA" sz="4400" b="1" u="none" dirty="0" smtClean="0">
                          <a:solidFill>
                            <a:srgbClr val="7030A0"/>
                          </a:solidFill>
                          <a:latin typeface="Calibri"/>
                          <a:ea typeface="Times New Roman"/>
                          <a:cs typeface="Traditional Arabic"/>
                        </a:rPr>
                        <a:t>أدوات</a:t>
                      </a:r>
                      <a:r>
                        <a:rPr lang="ar-DZ" sz="4400" b="1" u="none" baseline="0" dirty="0" smtClean="0">
                          <a:solidFill>
                            <a:srgbClr val="7030A0"/>
                          </a:solidFill>
                          <a:latin typeface="Calibri"/>
                          <a:ea typeface="Times New Roman"/>
                          <a:cs typeface="Traditional Arabic"/>
                        </a:rPr>
                        <a:t> </a:t>
                      </a:r>
                    </a:p>
                    <a:p>
                      <a:pPr algn="ctr">
                        <a:lnSpc>
                          <a:spcPts val="1925"/>
                        </a:lnSpc>
                        <a:spcAft>
                          <a:spcPts val="0"/>
                        </a:spcAft>
                      </a:pPr>
                      <a:endParaRPr lang="ar-DZ" sz="4400" b="1" u="none" baseline="0" dirty="0" smtClean="0">
                        <a:solidFill>
                          <a:srgbClr val="7030A0"/>
                        </a:solidFill>
                        <a:latin typeface="Calibri"/>
                        <a:ea typeface="Times New Roman"/>
                        <a:cs typeface="Traditional Arabic"/>
                      </a:endParaRPr>
                    </a:p>
                    <a:p>
                      <a:pPr algn="ctr">
                        <a:lnSpc>
                          <a:spcPts val="1925"/>
                        </a:lnSpc>
                        <a:spcAft>
                          <a:spcPts val="0"/>
                        </a:spcAft>
                      </a:pPr>
                      <a:r>
                        <a:rPr lang="ar-SA" sz="4400" b="1" u="none" dirty="0" smtClean="0">
                          <a:solidFill>
                            <a:srgbClr val="7030A0"/>
                          </a:solidFill>
                          <a:latin typeface="Calibri"/>
                          <a:ea typeface="Times New Roman"/>
                          <a:cs typeface="Traditional Arabic"/>
                        </a:rPr>
                        <a:t>التعلم</a:t>
                      </a:r>
                      <a:endParaRPr lang="fr-FR" sz="2800" b="1" u="none" dirty="0">
                        <a:solidFill>
                          <a:srgbClr val="7030A0"/>
                        </a:solidFill>
                        <a:latin typeface="Calibri"/>
                        <a:ea typeface="Calibri"/>
                        <a:cs typeface="Arial"/>
                      </a:endParaRPr>
                    </a:p>
                  </a:txBody>
                  <a:tcPr marL="47283" marR="47283" marT="0" marB="0">
                    <a:lnL w="12700" cap="flat" cmpd="sng" algn="ctr">
                      <a:solidFill>
                        <a:srgbClr val="76923C"/>
                      </a:solidFill>
                      <a:prstDash val="solid"/>
                      <a:round/>
                      <a:headEnd type="none" w="med" len="med"/>
                      <a:tailEnd type="none" w="med" len="med"/>
                    </a:lnL>
                    <a:lnR w="12700" cap="flat" cmpd="sng" algn="ctr">
                      <a:solidFill>
                        <a:srgbClr val="76923C"/>
                      </a:solidFill>
                      <a:prstDash val="solid"/>
                      <a:round/>
                      <a:headEnd type="none" w="med" len="med"/>
                      <a:tailEnd type="none" w="med" len="med"/>
                    </a:lnR>
                    <a:lnT w="12700" cap="flat" cmpd="sng" algn="ctr">
                      <a:solidFill>
                        <a:srgbClr val="76923C"/>
                      </a:solidFill>
                      <a:prstDash val="solid"/>
                      <a:round/>
                      <a:headEnd type="none" w="med" len="med"/>
                      <a:tailEnd type="none" w="med" len="med"/>
                    </a:lnT>
                    <a:lnB w="12700" cap="flat" cmpd="sng" algn="ctr">
                      <a:solidFill>
                        <a:srgbClr val="76923C"/>
                      </a:solidFill>
                      <a:prstDash val="solid"/>
                      <a:round/>
                      <a:headEnd type="none" w="med" len="med"/>
                      <a:tailEnd type="none" w="med" len="med"/>
                    </a:lnB>
                    <a:solidFill>
                      <a:srgbClr val="C2D69B"/>
                    </a:solidFill>
                  </a:tcPr>
                </a:tc>
                <a:tc>
                  <a:txBody>
                    <a:bodyPr/>
                    <a:lstStyle/>
                    <a:p>
                      <a:pPr algn="ctr">
                        <a:lnSpc>
                          <a:spcPts val="1925"/>
                        </a:lnSpc>
                        <a:spcAft>
                          <a:spcPts val="0"/>
                        </a:spcAft>
                      </a:pPr>
                      <a:endParaRPr lang="ar-DZ" sz="4400" b="1" u="none" dirty="0" smtClean="0">
                        <a:solidFill>
                          <a:srgbClr val="7030A0"/>
                        </a:solidFill>
                        <a:latin typeface="Calibri"/>
                        <a:ea typeface="Times New Roman"/>
                        <a:cs typeface="Traditional Arabic"/>
                      </a:endParaRPr>
                    </a:p>
                    <a:p>
                      <a:pPr algn="ctr">
                        <a:lnSpc>
                          <a:spcPts val="1925"/>
                        </a:lnSpc>
                        <a:spcAft>
                          <a:spcPts val="0"/>
                        </a:spcAft>
                      </a:pPr>
                      <a:endParaRPr lang="ar-DZ" sz="4400" b="1" u="none" dirty="0" smtClean="0">
                        <a:solidFill>
                          <a:srgbClr val="7030A0"/>
                        </a:solidFill>
                        <a:latin typeface="Calibri"/>
                        <a:ea typeface="Times New Roman"/>
                        <a:cs typeface="Traditional Arabic"/>
                      </a:endParaRPr>
                    </a:p>
                    <a:p>
                      <a:pPr algn="ctr">
                        <a:lnSpc>
                          <a:spcPts val="1925"/>
                        </a:lnSpc>
                        <a:spcAft>
                          <a:spcPts val="0"/>
                        </a:spcAft>
                      </a:pPr>
                      <a:endParaRPr lang="ar-DZ" sz="4400" b="1" u="none" dirty="0" smtClean="0">
                        <a:solidFill>
                          <a:srgbClr val="7030A0"/>
                        </a:solidFill>
                        <a:latin typeface="Calibri"/>
                        <a:ea typeface="Times New Roman"/>
                        <a:cs typeface="Traditional Arabic"/>
                      </a:endParaRPr>
                    </a:p>
                    <a:p>
                      <a:pPr algn="ctr">
                        <a:lnSpc>
                          <a:spcPts val="1925"/>
                        </a:lnSpc>
                        <a:spcAft>
                          <a:spcPts val="0"/>
                        </a:spcAft>
                      </a:pPr>
                      <a:r>
                        <a:rPr lang="ar-DZ" sz="4400" b="1" u="none" dirty="0" smtClean="0">
                          <a:solidFill>
                            <a:srgbClr val="7030A0"/>
                          </a:solidFill>
                          <a:latin typeface="Calibri"/>
                          <a:ea typeface="Times New Roman"/>
                          <a:cs typeface="Traditional Arabic"/>
                        </a:rPr>
                        <a:t>الممارسات</a:t>
                      </a:r>
                    </a:p>
                    <a:p>
                      <a:pPr algn="ctr">
                        <a:lnSpc>
                          <a:spcPts val="1925"/>
                        </a:lnSpc>
                        <a:spcAft>
                          <a:spcPts val="0"/>
                        </a:spcAft>
                      </a:pPr>
                      <a:endParaRPr lang="ar-DZ" sz="4400" b="1" u="none" baseline="0" dirty="0" smtClean="0">
                        <a:solidFill>
                          <a:srgbClr val="7030A0"/>
                        </a:solidFill>
                        <a:latin typeface="Calibri"/>
                        <a:ea typeface="Times New Roman"/>
                        <a:cs typeface="Traditional Arabic"/>
                      </a:endParaRPr>
                    </a:p>
                    <a:p>
                      <a:pPr algn="ctr">
                        <a:lnSpc>
                          <a:spcPts val="1925"/>
                        </a:lnSpc>
                        <a:spcAft>
                          <a:spcPts val="0"/>
                        </a:spcAft>
                      </a:pPr>
                      <a:r>
                        <a:rPr lang="ar-DZ" sz="4400" b="1" u="none" baseline="0" dirty="0" smtClean="0">
                          <a:solidFill>
                            <a:srgbClr val="7030A0"/>
                          </a:solidFill>
                          <a:latin typeface="Calibri"/>
                          <a:ea typeface="Times New Roman"/>
                          <a:cs typeface="Traditional Arabic"/>
                        </a:rPr>
                        <a:t> </a:t>
                      </a:r>
                      <a:r>
                        <a:rPr lang="ar-DZ" sz="4400" b="1" u="none" baseline="0" dirty="0" err="1" smtClean="0">
                          <a:solidFill>
                            <a:srgbClr val="7030A0"/>
                          </a:solidFill>
                          <a:latin typeface="Calibri"/>
                          <a:ea typeface="Times New Roman"/>
                          <a:cs typeface="Traditional Arabic"/>
                        </a:rPr>
                        <a:t>التعلمية</a:t>
                      </a:r>
                      <a:endParaRPr lang="fr-FR" sz="2800" b="1" u="none" dirty="0">
                        <a:solidFill>
                          <a:srgbClr val="7030A0"/>
                        </a:solidFill>
                        <a:latin typeface="Calibri"/>
                        <a:ea typeface="Calibri"/>
                        <a:cs typeface="Arial"/>
                      </a:endParaRPr>
                    </a:p>
                  </a:txBody>
                  <a:tcPr marL="47283" marR="47283" marT="0" marB="0">
                    <a:lnL w="12700" cap="flat" cmpd="sng" algn="ctr">
                      <a:solidFill>
                        <a:srgbClr val="76923C"/>
                      </a:solidFill>
                      <a:prstDash val="solid"/>
                      <a:round/>
                      <a:headEnd type="none" w="med" len="med"/>
                      <a:tailEnd type="none" w="med" len="med"/>
                    </a:lnL>
                    <a:lnR w="12700" cap="flat" cmpd="sng" algn="ctr">
                      <a:solidFill>
                        <a:srgbClr val="76923C"/>
                      </a:solidFill>
                      <a:prstDash val="solid"/>
                      <a:round/>
                      <a:headEnd type="none" w="med" len="med"/>
                      <a:tailEnd type="none" w="med" len="med"/>
                    </a:lnR>
                    <a:lnT w="12700" cap="flat" cmpd="sng" algn="ctr">
                      <a:solidFill>
                        <a:srgbClr val="76923C"/>
                      </a:solidFill>
                      <a:prstDash val="solid"/>
                      <a:round/>
                      <a:headEnd type="none" w="med" len="med"/>
                      <a:tailEnd type="none" w="med" len="med"/>
                    </a:lnT>
                    <a:lnB w="12700" cap="flat" cmpd="sng" algn="ctr">
                      <a:solidFill>
                        <a:srgbClr val="76923C"/>
                      </a:solidFill>
                      <a:prstDash val="solid"/>
                      <a:round/>
                      <a:headEnd type="none" w="med" len="med"/>
                      <a:tailEnd type="none" w="med" len="med"/>
                    </a:lnB>
                    <a:solidFill>
                      <a:srgbClr val="C2D69B"/>
                    </a:solidFill>
                  </a:tcPr>
                </a:tc>
                <a:tc>
                  <a:txBody>
                    <a:bodyPr/>
                    <a:lstStyle/>
                    <a:p>
                      <a:pPr algn="ctr">
                        <a:lnSpc>
                          <a:spcPts val="1925"/>
                        </a:lnSpc>
                        <a:spcAft>
                          <a:spcPts val="0"/>
                        </a:spcAft>
                      </a:pPr>
                      <a:endParaRPr lang="ar-DZ" sz="4400" b="1" u="none" dirty="0" smtClean="0">
                        <a:solidFill>
                          <a:srgbClr val="7030A0"/>
                        </a:solidFill>
                        <a:latin typeface="Calibri"/>
                        <a:ea typeface="Times New Roman"/>
                        <a:cs typeface="Traditional Arabic"/>
                      </a:endParaRPr>
                    </a:p>
                    <a:p>
                      <a:pPr algn="ctr">
                        <a:lnSpc>
                          <a:spcPts val="1925"/>
                        </a:lnSpc>
                        <a:spcAft>
                          <a:spcPts val="0"/>
                        </a:spcAft>
                      </a:pPr>
                      <a:endParaRPr lang="ar-DZ" sz="4400" b="1" u="none" dirty="0" smtClean="0">
                        <a:solidFill>
                          <a:srgbClr val="7030A0"/>
                        </a:solidFill>
                        <a:latin typeface="Calibri"/>
                        <a:ea typeface="Times New Roman"/>
                        <a:cs typeface="Traditional Arabic"/>
                      </a:endParaRPr>
                    </a:p>
                    <a:p>
                      <a:pPr algn="ctr">
                        <a:lnSpc>
                          <a:spcPts val="1925"/>
                        </a:lnSpc>
                        <a:spcAft>
                          <a:spcPts val="0"/>
                        </a:spcAft>
                      </a:pPr>
                      <a:endParaRPr lang="ar-DZ" sz="4400" b="1" u="none" dirty="0" smtClean="0">
                        <a:solidFill>
                          <a:srgbClr val="7030A0"/>
                        </a:solidFill>
                        <a:latin typeface="Calibri"/>
                        <a:ea typeface="Times New Roman"/>
                        <a:cs typeface="Traditional Arabic"/>
                      </a:endParaRPr>
                    </a:p>
                    <a:p>
                      <a:pPr algn="ctr">
                        <a:lnSpc>
                          <a:spcPts val="1925"/>
                        </a:lnSpc>
                        <a:spcAft>
                          <a:spcPts val="0"/>
                        </a:spcAft>
                      </a:pPr>
                      <a:r>
                        <a:rPr lang="ar-SA" sz="4400" b="1" u="none" dirty="0" smtClean="0">
                          <a:solidFill>
                            <a:srgbClr val="7030A0"/>
                          </a:solidFill>
                          <a:latin typeface="Calibri"/>
                          <a:ea typeface="Times New Roman"/>
                          <a:cs typeface="Traditional Arabic"/>
                        </a:rPr>
                        <a:t>نوع</a:t>
                      </a:r>
                      <a:endParaRPr lang="ar-DZ" sz="4400" b="1" u="none" dirty="0" smtClean="0">
                        <a:solidFill>
                          <a:srgbClr val="7030A0"/>
                        </a:solidFill>
                        <a:latin typeface="Calibri"/>
                        <a:ea typeface="Times New Roman"/>
                        <a:cs typeface="Traditional Arabic"/>
                      </a:endParaRPr>
                    </a:p>
                    <a:p>
                      <a:pPr algn="ctr">
                        <a:lnSpc>
                          <a:spcPts val="1925"/>
                        </a:lnSpc>
                        <a:spcAft>
                          <a:spcPts val="0"/>
                        </a:spcAft>
                      </a:pPr>
                      <a:r>
                        <a:rPr lang="ar-SA" sz="4400" b="1" u="none" dirty="0" smtClean="0">
                          <a:solidFill>
                            <a:srgbClr val="7030A0"/>
                          </a:solidFill>
                          <a:latin typeface="Calibri"/>
                          <a:ea typeface="Times New Roman"/>
                          <a:cs typeface="Traditional Arabic"/>
                        </a:rPr>
                        <a:t> </a:t>
                      </a:r>
                      <a:endParaRPr lang="ar-DZ" sz="4400" b="1" u="none" dirty="0" smtClean="0">
                        <a:solidFill>
                          <a:srgbClr val="7030A0"/>
                        </a:solidFill>
                        <a:latin typeface="Calibri"/>
                        <a:ea typeface="Times New Roman"/>
                        <a:cs typeface="Traditional Arabic"/>
                      </a:endParaRPr>
                    </a:p>
                    <a:p>
                      <a:pPr algn="ctr">
                        <a:lnSpc>
                          <a:spcPts val="1925"/>
                        </a:lnSpc>
                        <a:spcAft>
                          <a:spcPts val="0"/>
                        </a:spcAft>
                      </a:pPr>
                      <a:r>
                        <a:rPr lang="ar-DZ" sz="4400" b="1" u="none" dirty="0" smtClean="0">
                          <a:solidFill>
                            <a:srgbClr val="7030A0"/>
                          </a:solidFill>
                          <a:latin typeface="Calibri"/>
                          <a:ea typeface="Times New Roman"/>
                          <a:cs typeface="Traditional Arabic"/>
                        </a:rPr>
                        <a:t>ا</a:t>
                      </a:r>
                      <a:r>
                        <a:rPr lang="ar-SA" sz="4400" b="1" u="none" dirty="0" smtClean="0">
                          <a:solidFill>
                            <a:srgbClr val="7030A0"/>
                          </a:solidFill>
                          <a:latin typeface="Calibri"/>
                          <a:ea typeface="Times New Roman"/>
                          <a:cs typeface="Traditional Arabic"/>
                        </a:rPr>
                        <a:t>لذكاء</a:t>
                      </a:r>
                      <a:endParaRPr lang="fr-FR" sz="2800" b="1" u="none" dirty="0">
                        <a:solidFill>
                          <a:srgbClr val="7030A0"/>
                        </a:solidFill>
                        <a:latin typeface="Calibri"/>
                        <a:ea typeface="Calibri"/>
                        <a:cs typeface="Arial"/>
                      </a:endParaRPr>
                    </a:p>
                  </a:txBody>
                  <a:tcPr marL="47283" marR="47283" marT="0" marB="0">
                    <a:lnL w="12700" cap="flat" cmpd="sng" algn="ctr">
                      <a:solidFill>
                        <a:srgbClr val="76923C"/>
                      </a:solidFill>
                      <a:prstDash val="solid"/>
                      <a:round/>
                      <a:headEnd type="none" w="med" len="med"/>
                      <a:tailEnd type="none" w="med" len="med"/>
                    </a:lnL>
                    <a:lnR w="12700" cap="flat" cmpd="sng" algn="ctr">
                      <a:solidFill>
                        <a:srgbClr val="76923C"/>
                      </a:solidFill>
                      <a:prstDash val="solid"/>
                      <a:round/>
                      <a:headEnd type="none" w="med" len="med"/>
                      <a:tailEnd type="none" w="med" len="med"/>
                    </a:lnR>
                    <a:lnT w="12700" cap="flat" cmpd="sng" algn="ctr">
                      <a:solidFill>
                        <a:srgbClr val="76923C"/>
                      </a:solidFill>
                      <a:prstDash val="solid"/>
                      <a:round/>
                      <a:headEnd type="none" w="med" len="med"/>
                      <a:tailEnd type="none" w="med" len="med"/>
                    </a:lnT>
                    <a:lnB w="12700" cap="flat" cmpd="sng" algn="ctr">
                      <a:solidFill>
                        <a:srgbClr val="76923C"/>
                      </a:solidFill>
                      <a:prstDash val="solid"/>
                      <a:round/>
                      <a:headEnd type="none" w="med" len="med"/>
                      <a:tailEnd type="none" w="med" len="med"/>
                    </a:lnB>
                    <a:solidFill>
                      <a:srgbClr val="C2D69B"/>
                    </a:solidFill>
                  </a:tcPr>
                </a:tc>
              </a:tr>
              <a:tr h="3429023">
                <a:tc>
                  <a:txBody>
                    <a:bodyPr/>
                    <a:lstStyle/>
                    <a:p>
                      <a:pPr algn="r" rtl="1">
                        <a:lnSpc>
                          <a:spcPts val="1925"/>
                        </a:lnSpc>
                        <a:spcAft>
                          <a:spcPts val="0"/>
                        </a:spcAft>
                      </a:pPr>
                      <a:endParaRPr lang="ar-DZ" sz="2400" b="1" kern="1200" dirty="0" smtClean="0">
                        <a:solidFill>
                          <a:schemeClr val="tx1"/>
                        </a:solidFill>
                        <a:latin typeface="+mn-lt"/>
                        <a:ea typeface="+mn-ea"/>
                        <a:cs typeface="+mn-cs"/>
                      </a:endParaRPr>
                    </a:p>
                    <a:p>
                      <a:pPr algn="r" rtl="1">
                        <a:lnSpc>
                          <a:spcPts val="1925"/>
                        </a:lnSpc>
                        <a:spcAft>
                          <a:spcPts val="0"/>
                        </a:spcAft>
                      </a:pPr>
                      <a:endParaRPr lang="ar-DZ" sz="2400" b="1" kern="1200" dirty="0" smtClean="0">
                        <a:solidFill>
                          <a:schemeClr val="tx1"/>
                        </a:solidFill>
                        <a:latin typeface="+mn-lt"/>
                        <a:ea typeface="+mn-ea"/>
                        <a:cs typeface="+mn-cs"/>
                      </a:endParaRPr>
                    </a:p>
                    <a:p>
                      <a:pPr algn="r" rtl="1">
                        <a:lnSpc>
                          <a:spcPts val="1925"/>
                        </a:lnSpc>
                        <a:spcAft>
                          <a:spcPts val="0"/>
                        </a:spcAft>
                      </a:pPr>
                      <a:r>
                        <a:rPr lang="ar-SA" sz="2400" b="1" kern="1200" dirty="0" smtClean="0">
                          <a:solidFill>
                            <a:schemeClr val="tx1"/>
                          </a:solidFill>
                          <a:latin typeface="+mn-lt"/>
                          <a:ea typeface="+mn-ea"/>
                          <a:cs typeface="+mn-cs"/>
                        </a:rPr>
                        <a:t> </a:t>
                      </a:r>
                      <a:r>
                        <a:rPr lang="ar-DZ" sz="2400" b="1" kern="1200" dirty="0" smtClean="0">
                          <a:solidFill>
                            <a:schemeClr val="tx1"/>
                          </a:solidFill>
                          <a:latin typeface="+mn-lt"/>
                          <a:ea typeface="+mn-ea"/>
                          <a:cs typeface="+mn-cs"/>
                        </a:rPr>
                        <a:t>حدد الكمية </a:t>
                      </a:r>
                      <a:r>
                        <a:rPr lang="ar-DZ" sz="2400" b="1" kern="1200" dirty="0" err="1" smtClean="0">
                          <a:solidFill>
                            <a:schemeClr val="tx1"/>
                          </a:solidFill>
                          <a:latin typeface="+mn-lt"/>
                          <a:ea typeface="+mn-ea"/>
                          <a:cs typeface="+mn-cs"/>
                        </a:rPr>
                        <a:t>ـ</a:t>
                      </a:r>
                      <a:r>
                        <a:rPr lang="ar-DZ" sz="2400" b="1" kern="1200" dirty="0" smtClean="0">
                          <a:solidFill>
                            <a:schemeClr val="tx1"/>
                          </a:solidFill>
                          <a:latin typeface="+mn-lt"/>
                          <a:ea typeface="+mn-ea"/>
                          <a:cs typeface="+mn-cs"/>
                        </a:rPr>
                        <a:t> فكر</a:t>
                      </a:r>
                    </a:p>
                    <a:p>
                      <a:pPr algn="r" rtl="1">
                        <a:lnSpc>
                          <a:spcPts val="1925"/>
                        </a:lnSpc>
                        <a:spcAft>
                          <a:spcPts val="0"/>
                        </a:spcAft>
                      </a:pPr>
                      <a:endParaRPr lang="ar-DZ" sz="2400" b="1" kern="1200" dirty="0" smtClean="0">
                        <a:solidFill>
                          <a:schemeClr val="tx1"/>
                        </a:solidFill>
                        <a:latin typeface="+mn-lt"/>
                        <a:ea typeface="+mn-ea"/>
                        <a:cs typeface="+mn-cs"/>
                      </a:endParaRPr>
                    </a:p>
                    <a:p>
                      <a:pPr algn="r" rtl="1">
                        <a:lnSpc>
                          <a:spcPts val="1925"/>
                        </a:lnSpc>
                        <a:spcAft>
                          <a:spcPts val="0"/>
                        </a:spcAft>
                      </a:pPr>
                      <a:r>
                        <a:rPr lang="ar-DZ" sz="2400" b="1" kern="1200" dirty="0" smtClean="0">
                          <a:solidFill>
                            <a:schemeClr val="tx1"/>
                          </a:solidFill>
                          <a:latin typeface="+mn-lt"/>
                          <a:ea typeface="+mn-ea"/>
                          <a:cs typeface="+mn-cs"/>
                        </a:rPr>
                        <a:t> </a:t>
                      </a:r>
                      <a:r>
                        <a:rPr lang="ar-SA" sz="2400" b="1" kern="1200" dirty="0" smtClean="0">
                          <a:solidFill>
                            <a:schemeClr val="tx1"/>
                          </a:solidFill>
                          <a:latin typeface="+mn-lt"/>
                          <a:ea typeface="+mn-ea"/>
                          <a:cs typeface="+mn-cs"/>
                        </a:rPr>
                        <a:t>بشكل دقيق، أعط </a:t>
                      </a:r>
                      <a:endParaRPr lang="ar-DZ" sz="2400" b="1" kern="1200" dirty="0" smtClean="0">
                        <a:solidFill>
                          <a:schemeClr val="tx1"/>
                        </a:solidFill>
                        <a:latin typeface="+mn-lt"/>
                        <a:ea typeface="+mn-ea"/>
                        <a:cs typeface="+mn-cs"/>
                      </a:endParaRPr>
                    </a:p>
                    <a:p>
                      <a:pPr algn="r" rtl="1">
                        <a:lnSpc>
                          <a:spcPts val="1925"/>
                        </a:lnSpc>
                        <a:spcAft>
                          <a:spcPts val="0"/>
                        </a:spcAft>
                      </a:pPr>
                      <a:endParaRPr lang="ar-DZ" sz="2400" b="1" kern="1200" dirty="0" smtClean="0">
                        <a:solidFill>
                          <a:schemeClr val="tx1"/>
                        </a:solidFill>
                        <a:latin typeface="+mn-lt"/>
                        <a:ea typeface="+mn-ea"/>
                        <a:cs typeface="+mn-cs"/>
                      </a:endParaRPr>
                    </a:p>
                    <a:p>
                      <a:pPr algn="r" rtl="1">
                        <a:lnSpc>
                          <a:spcPts val="1925"/>
                        </a:lnSpc>
                        <a:spcAft>
                          <a:spcPts val="0"/>
                        </a:spcAft>
                      </a:pPr>
                      <a:r>
                        <a:rPr lang="ar-SA" sz="2400" b="1" kern="1200" dirty="0" smtClean="0">
                          <a:solidFill>
                            <a:schemeClr val="tx1"/>
                          </a:solidFill>
                          <a:latin typeface="+mn-lt"/>
                          <a:ea typeface="+mn-ea"/>
                          <a:cs typeface="+mn-cs"/>
                        </a:rPr>
                        <a:t>قيمة</a:t>
                      </a:r>
                      <a:endParaRPr lang="fr-FR" sz="2400" b="1" dirty="0">
                        <a:latin typeface="Calibri"/>
                        <a:ea typeface="Calibri"/>
                        <a:cs typeface="Arial"/>
                      </a:endParaRPr>
                    </a:p>
                  </a:txBody>
                  <a:tcPr marL="47283" marR="47283"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76923C"/>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c>
                  <a:txBody>
                    <a:bodyPr/>
                    <a:lstStyle/>
                    <a:p>
                      <a:pPr algn="r" rtl="1">
                        <a:lnSpc>
                          <a:spcPts val="1925"/>
                        </a:lnSpc>
                        <a:spcAft>
                          <a:spcPts val="0"/>
                        </a:spcAft>
                      </a:pPr>
                      <a:endParaRPr lang="ar-DZ" sz="4000" b="1" dirty="0" smtClean="0">
                        <a:latin typeface="Calibri"/>
                        <a:ea typeface="Times New Roman"/>
                        <a:cs typeface="Traditional Arabic"/>
                      </a:endParaRPr>
                    </a:p>
                    <a:p>
                      <a:pPr algn="r" rtl="1">
                        <a:lnSpc>
                          <a:spcPts val="1925"/>
                        </a:lnSpc>
                        <a:spcAft>
                          <a:spcPts val="0"/>
                        </a:spcAft>
                      </a:pPr>
                      <a:r>
                        <a:rPr lang="ar-SA" sz="2400" b="1" kern="1200" dirty="0" smtClean="0">
                          <a:solidFill>
                            <a:schemeClr val="tx1"/>
                          </a:solidFill>
                          <a:latin typeface="+mn-lt"/>
                          <a:ea typeface="+mn-ea"/>
                          <a:cs typeface="+mn-cs"/>
                        </a:rPr>
                        <a:t>آلات حاسبة،</a:t>
                      </a:r>
                      <a:endParaRPr lang="ar-DZ" sz="2400" b="1" kern="1200" dirty="0" smtClean="0">
                        <a:solidFill>
                          <a:schemeClr val="tx1"/>
                        </a:solidFill>
                        <a:latin typeface="+mn-lt"/>
                        <a:ea typeface="+mn-ea"/>
                        <a:cs typeface="+mn-cs"/>
                      </a:endParaRPr>
                    </a:p>
                    <a:p>
                      <a:pPr algn="r" rtl="1">
                        <a:lnSpc>
                          <a:spcPts val="1925"/>
                        </a:lnSpc>
                        <a:spcAft>
                          <a:spcPts val="0"/>
                        </a:spcAft>
                      </a:pPr>
                      <a:endParaRPr lang="ar-DZ" sz="2400" b="1" kern="1200" dirty="0" smtClean="0">
                        <a:solidFill>
                          <a:schemeClr val="tx1"/>
                        </a:solidFill>
                        <a:latin typeface="+mn-lt"/>
                        <a:ea typeface="+mn-ea"/>
                        <a:cs typeface="+mn-cs"/>
                      </a:endParaRPr>
                    </a:p>
                    <a:p>
                      <a:pPr algn="r" rtl="1">
                        <a:lnSpc>
                          <a:spcPts val="1925"/>
                        </a:lnSpc>
                        <a:spcAft>
                          <a:spcPts val="0"/>
                        </a:spcAft>
                      </a:pPr>
                      <a:r>
                        <a:rPr lang="ar-SA" sz="2400" b="1" kern="1200" dirty="0" smtClean="0">
                          <a:solidFill>
                            <a:schemeClr val="tx1"/>
                          </a:solidFill>
                          <a:latin typeface="+mn-lt"/>
                          <a:ea typeface="+mn-ea"/>
                          <a:cs typeface="+mn-cs"/>
                        </a:rPr>
                        <a:t> وأدوات علمية،</a:t>
                      </a:r>
                      <a:endParaRPr lang="ar-DZ" sz="2400" b="1" kern="1200" dirty="0" smtClean="0">
                        <a:solidFill>
                          <a:schemeClr val="tx1"/>
                        </a:solidFill>
                        <a:latin typeface="+mn-lt"/>
                        <a:ea typeface="+mn-ea"/>
                        <a:cs typeface="+mn-cs"/>
                      </a:endParaRPr>
                    </a:p>
                    <a:p>
                      <a:pPr algn="r" rtl="1">
                        <a:lnSpc>
                          <a:spcPts val="1925"/>
                        </a:lnSpc>
                        <a:spcAft>
                          <a:spcPts val="0"/>
                        </a:spcAft>
                      </a:pPr>
                      <a:endParaRPr lang="ar-DZ" sz="2400" b="1" kern="1200" dirty="0" smtClean="0">
                        <a:solidFill>
                          <a:schemeClr val="tx1"/>
                        </a:solidFill>
                        <a:latin typeface="+mn-lt"/>
                        <a:ea typeface="+mn-ea"/>
                        <a:cs typeface="+mn-cs"/>
                      </a:endParaRPr>
                    </a:p>
                    <a:p>
                      <a:pPr algn="r" rtl="1">
                        <a:lnSpc>
                          <a:spcPts val="1925"/>
                        </a:lnSpc>
                        <a:spcAft>
                          <a:spcPts val="0"/>
                        </a:spcAft>
                      </a:pPr>
                      <a:r>
                        <a:rPr lang="ar-SA" sz="2400" b="1" kern="1200" dirty="0" smtClean="0">
                          <a:solidFill>
                            <a:schemeClr val="tx1"/>
                          </a:solidFill>
                          <a:latin typeface="+mn-lt"/>
                          <a:ea typeface="+mn-ea"/>
                          <a:cs typeface="+mn-cs"/>
                        </a:rPr>
                        <a:t> وألعاب رياضية </a:t>
                      </a:r>
                      <a:endParaRPr lang="ar-DZ" sz="2400" b="1" kern="1200" dirty="0" smtClean="0">
                        <a:solidFill>
                          <a:schemeClr val="tx1"/>
                        </a:solidFill>
                        <a:latin typeface="+mn-lt"/>
                        <a:ea typeface="+mn-ea"/>
                        <a:cs typeface="+mn-cs"/>
                      </a:endParaRPr>
                    </a:p>
                    <a:p>
                      <a:pPr algn="r" rtl="1">
                        <a:lnSpc>
                          <a:spcPts val="1925"/>
                        </a:lnSpc>
                        <a:spcAft>
                          <a:spcPts val="0"/>
                        </a:spcAft>
                      </a:pPr>
                      <a:endParaRPr lang="ar-DZ" sz="2400" b="1" kern="1200" dirty="0" smtClean="0">
                        <a:solidFill>
                          <a:schemeClr val="tx1"/>
                        </a:solidFill>
                        <a:latin typeface="+mn-lt"/>
                        <a:ea typeface="+mn-ea"/>
                        <a:cs typeface="+mn-cs"/>
                      </a:endParaRPr>
                    </a:p>
                    <a:p>
                      <a:pPr algn="r" rtl="1">
                        <a:lnSpc>
                          <a:spcPts val="1925"/>
                        </a:lnSpc>
                        <a:spcAft>
                          <a:spcPts val="0"/>
                        </a:spcAft>
                      </a:pPr>
                      <a:r>
                        <a:rPr lang="ar-SA" sz="2400" b="1" kern="1200" dirty="0" smtClean="0">
                          <a:solidFill>
                            <a:schemeClr val="tx1"/>
                          </a:solidFill>
                          <a:latin typeface="+mn-lt"/>
                          <a:ea typeface="+mn-ea"/>
                          <a:cs typeface="+mn-cs"/>
                        </a:rPr>
                        <a:t>والمعالج </a:t>
                      </a:r>
                      <a:endParaRPr lang="ar-DZ" sz="2400" b="1" kern="1200" dirty="0" smtClean="0">
                        <a:solidFill>
                          <a:schemeClr val="tx1"/>
                        </a:solidFill>
                        <a:latin typeface="+mn-lt"/>
                        <a:ea typeface="+mn-ea"/>
                        <a:cs typeface="+mn-cs"/>
                      </a:endParaRPr>
                    </a:p>
                    <a:p>
                      <a:pPr algn="r" rtl="1">
                        <a:lnSpc>
                          <a:spcPts val="1925"/>
                        </a:lnSpc>
                        <a:spcAft>
                          <a:spcPts val="0"/>
                        </a:spcAft>
                      </a:pPr>
                      <a:endParaRPr lang="ar-DZ" sz="2400" b="1" kern="1200" dirty="0" smtClean="0">
                        <a:solidFill>
                          <a:schemeClr val="tx1"/>
                        </a:solidFill>
                        <a:latin typeface="+mn-lt"/>
                        <a:ea typeface="+mn-ea"/>
                        <a:cs typeface="+mn-cs"/>
                      </a:endParaRPr>
                    </a:p>
                    <a:p>
                      <a:pPr algn="r" rtl="1">
                        <a:lnSpc>
                          <a:spcPts val="1925"/>
                        </a:lnSpc>
                        <a:spcAft>
                          <a:spcPts val="0"/>
                        </a:spcAft>
                      </a:pPr>
                      <a:r>
                        <a:rPr lang="ar-SA" sz="2400" b="1" kern="1200" dirty="0" smtClean="0">
                          <a:solidFill>
                            <a:schemeClr val="tx1"/>
                          </a:solidFill>
                          <a:latin typeface="+mn-lt"/>
                          <a:ea typeface="+mn-ea"/>
                          <a:cs typeface="+mn-cs"/>
                        </a:rPr>
                        <a:t>الرياضي</a:t>
                      </a:r>
                      <a:endParaRPr lang="ar-DZ" sz="4000" b="1" dirty="0" smtClean="0">
                        <a:latin typeface="Calibri"/>
                        <a:ea typeface="Times New Roman"/>
                        <a:cs typeface="Traditional Arabic"/>
                      </a:endParaRPr>
                    </a:p>
                    <a:p>
                      <a:pPr algn="r" rtl="1">
                        <a:lnSpc>
                          <a:spcPts val="1925"/>
                        </a:lnSpc>
                        <a:spcAft>
                          <a:spcPts val="0"/>
                        </a:spcAft>
                      </a:pPr>
                      <a:endParaRPr lang="fr-FR" sz="2400" b="1" dirty="0">
                        <a:latin typeface="Calibri"/>
                        <a:ea typeface="Calibri"/>
                        <a:cs typeface="Arial"/>
                      </a:endParaRPr>
                    </a:p>
                  </a:txBody>
                  <a:tcPr marL="47283" marR="47283"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76923C"/>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c>
                  <a:txBody>
                    <a:bodyPr/>
                    <a:lstStyle/>
                    <a:p>
                      <a:pPr algn="r" rtl="1"/>
                      <a:r>
                        <a:rPr lang="ar-DZ" sz="2400" b="1" kern="1200" dirty="0" smtClean="0">
                          <a:solidFill>
                            <a:schemeClr val="tx1"/>
                          </a:solidFill>
                          <a:latin typeface="+mn-lt"/>
                          <a:ea typeface="+mn-ea"/>
                          <a:cs typeface="+mn-cs"/>
                        </a:rPr>
                        <a:t>    التبويب والتصنيف</a:t>
                      </a:r>
                      <a:r>
                        <a:rPr lang="ar-DZ" sz="2400" b="1" kern="1200" baseline="0" dirty="0" smtClean="0">
                          <a:solidFill>
                            <a:schemeClr val="tx1"/>
                          </a:solidFill>
                          <a:latin typeface="+mn-lt"/>
                          <a:ea typeface="+mn-ea"/>
                          <a:cs typeface="+mn-cs"/>
                        </a:rPr>
                        <a:t> </a:t>
                      </a:r>
                      <a:r>
                        <a:rPr lang="ar-DZ" sz="2400" b="1" kern="1200" baseline="0" dirty="0" err="1" smtClean="0">
                          <a:solidFill>
                            <a:schemeClr val="tx1"/>
                          </a:solidFill>
                          <a:latin typeface="+mn-lt"/>
                          <a:ea typeface="+mn-ea"/>
                          <a:cs typeface="+mn-cs"/>
                        </a:rPr>
                        <a:t>ـ</a:t>
                      </a:r>
                      <a:r>
                        <a:rPr lang="ar-DZ" sz="2400" b="1" kern="1200" baseline="0" dirty="0" smtClean="0">
                          <a:solidFill>
                            <a:schemeClr val="tx1"/>
                          </a:solidFill>
                          <a:latin typeface="+mn-lt"/>
                          <a:ea typeface="+mn-ea"/>
                          <a:cs typeface="+mn-cs"/>
                        </a:rPr>
                        <a:t> الحساب والكميات </a:t>
                      </a:r>
                      <a:r>
                        <a:rPr lang="ar-DZ" sz="2400" b="1" kern="1200" baseline="0" dirty="0" err="1" smtClean="0">
                          <a:solidFill>
                            <a:schemeClr val="tx1"/>
                          </a:solidFill>
                          <a:latin typeface="+mn-lt"/>
                          <a:ea typeface="+mn-ea"/>
                          <a:cs typeface="+mn-cs"/>
                        </a:rPr>
                        <a:t>ـ</a:t>
                      </a:r>
                      <a:r>
                        <a:rPr lang="ar-DZ" sz="2400" b="1" kern="1200" baseline="0" dirty="0" smtClean="0">
                          <a:solidFill>
                            <a:schemeClr val="tx1"/>
                          </a:solidFill>
                          <a:latin typeface="+mn-lt"/>
                          <a:ea typeface="+mn-ea"/>
                          <a:cs typeface="+mn-cs"/>
                        </a:rPr>
                        <a:t>  </a:t>
                      </a:r>
                      <a:r>
                        <a:rPr lang="ar-DZ" sz="2400" b="1" kern="1200" dirty="0" smtClean="0">
                          <a:solidFill>
                            <a:schemeClr val="tx1"/>
                          </a:solidFill>
                          <a:latin typeface="+mn-lt"/>
                          <a:ea typeface="+mn-ea"/>
                          <a:cs typeface="+mn-cs"/>
                        </a:rPr>
                        <a:t> المعالجة الرقمية أو الحسابية </a:t>
                      </a:r>
                      <a:r>
                        <a:rPr lang="ar-DZ" sz="2400" b="1" kern="1200" dirty="0" err="1" smtClean="0">
                          <a:solidFill>
                            <a:schemeClr val="tx1"/>
                          </a:solidFill>
                          <a:latin typeface="+mn-lt"/>
                          <a:ea typeface="+mn-ea"/>
                          <a:cs typeface="+mn-cs"/>
                        </a:rPr>
                        <a:t>ـ</a:t>
                      </a:r>
                      <a:r>
                        <a:rPr lang="ar-DZ" sz="2400" b="1" kern="1200" dirty="0" smtClean="0">
                          <a:solidFill>
                            <a:schemeClr val="tx1"/>
                          </a:solidFill>
                          <a:latin typeface="+mn-lt"/>
                          <a:ea typeface="+mn-ea"/>
                          <a:cs typeface="+mn-cs"/>
                        </a:rPr>
                        <a:t> </a:t>
                      </a:r>
                      <a:r>
                        <a:rPr lang="ar-DZ" sz="2400" b="1" kern="1200" dirty="0" smtClean="0">
                          <a:solidFill>
                            <a:schemeClr val="tx1"/>
                          </a:solidFill>
                          <a:latin typeface="+mn-lt"/>
                          <a:ea typeface="+mn-ea"/>
                          <a:cs typeface="+mn-cs"/>
                        </a:rPr>
                        <a:t>سؤال</a:t>
                      </a:r>
                      <a:r>
                        <a:rPr lang="ar-DZ" sz="2400" b="1" kern="1200" baseline="0" dirty="0" smtClean="0">
                          <a:solidFill>
                            <a:schemeClr val="tx1"/>
                          </a:solidFill>
                          <a:latin typeface="+mn-lt"/>
                          <a:ea typeface="+mn-ea"/>
                          <a:cs typeface="+mn-cs"/>
                        </a:rPr>
                        <a:t> </a:t>
                      </a:r>
                      <a:r>
                        <a:rPr lang="ar-DZ" sz="2400" b="1" kern="1200" dirty="0" smtClean="0">
                          <a:solidFill>
                            <a:schemeClr val="tx1"/>
                          </a:solidFill>
                          <a:latin typeface="+mn-lt"/>
                          <a:ea typeface="+mn-ea"/>
                          <a:cs typeface="+mn-cs"/>
                        </a:rPr>
                        <a:t>سقراطي </a:t>
                      </a:r>
                      <a:r>
                        <a:rPr lang="ar-DZ" sz="2400" b="1" kern="1200" dirty="0" smtClean="0">
                          <a:solidFill>
                            <a:schemeClr val="tx1"/>
                          </a:solidFill>
                          <a:latin typeface="+mn-lt"/>
                          <a:ea typeface="+mn-ea"/>
                          <a:cs typeface="+mn-cs"/>
                        </a:rPr>
                        <a:t>ـ التحاور النقدي </a:t>
                      </a:r>
                      <a:r>
                        <a:rPr lang="ar-DZ" sz="2400" b="1" kern="1200" dirty="0" err="1" smtClean="0">
                          <a:solidFill>
                            <a:schemeClr val="tx1"/>
                          </a:solidFill>
                          <a:latin typeface="+mn-lt"/>
                          <a:ea typeface="+mn-ea"/>
                          <a:cs typeface="+mn-cs"/>
                        </a:rPr>
                        <a:t>ـ</a:t>
                      </a:r>
                      <a:r>
                        <a:rPr lang="ar-DZ" sz="2400" b="1" kern="1200" dirty="0" smtClean="0">
                          <a:solidFill>
                            <a:schemeClr val="tx1"/>
                          </a:solidFill>
                          <a:latin typeface="+mn-lt"/>
                          <a:ea typeface="+mn-ea"/>
                          <a:cs typeface="+mn-cs"/>
                        </a:rPr>
                        <a:t>  </a:t>
                      </a:r>
                      <a:r>
                        <a:rPr lang="ar-SA" sz="2400" b="1" kern="1200" dirty="0" smtClean="0">
                          <a:solidFill>
                            <a:schemeClr val="tx1"/>
                          </a:solidFill>
                          <a:latin typeface="+mn-lt"/>
                          <a:ea typeface="+mn-ea"/>
                          <a:cs typeface="+mn-cs"/>
                        </a:rPr>
                        <a:t>العصف العقلي، حل المسائل، التجربة </a:t>
                      </a:r>
                      <a:r>
                        <a:rPr lang="ar-DZ" sz="2400" b="1" kern="1200" dirty="0" smtClean="0">
                          <a:solidFill>
                            <a:schemeClr val="tx1"/>
                          </a:solidFill>
                          <a:latin typeface="+mn-lt"/>
                          <a:ea typeface="+mn-ea"/>
                          <a:cs typeface="+mn-cs"/>
                        </a:rPr>
                        <a:t>   </a:t>
                      </a:r>
                      <a:r>
                        <a:rPr lang="ar-DZ" sz="2400" b="1" kern="1200" baseline="0" dirty="0" smtClean="0">
                          <a:solidFill>
                            <a:schemeClr val="tx1"/>
                          </a:solidFill>
                          <a:latin typeface="+mn-lt"/>
                          <a:ea typeface="+mn-ea"/>
                          <a:cs typeface="+mn-cs"/>
                        </a:rPr>
                        <a:t>     </a:t>
                      </a:r>
                      <a:r>
                        <a:rPr lang="ar-SA" sz="2400" b="1" kern="1200" dirty="0" smtClean="0">
                          <a:solidFill>
                            <a:schemeClr val="tx1"/>
                          </a:solidFill>
                          <a:latin typeface="+mn-lt"/>
                          <a:ea typeface="+mn-ea"/>
                          <a:cs typeface="+mn-cs"/>
                        </a:rPr>
                        <a:t>العلمية، الحساب </a:t>
                      </a:r>
                      <a:r>
                        <a:rPr lang="ar-DZ" sz="2400" b="1" kern="1200" dirty="0" smtClean="0">
                          <a:solidFill>
                            <a:schemeClr val="tx1"/>
                          </a:solidFill>
                          <a:latin typeface="+mn-lt"/>
                          <a:ea typeface="+mn-ea"/>
                          <a:cs typeface="+mn-cs"/>
                        </a:rPr>
                        <a:t>      </a:t>
                      </a:r>
                      <a:r>
                        <a:rPr lang="ar-SA" sz="2400" b="1" kern="1200" dirty="0" smtClean="0">
                          <a:solidFill>
                            <a:schemeClr val="tx1"/>
                          </a:solidFill>
                          <a:latin typeface="+mn-lt"/>
                          <a:ea typeface="+mn-ea"/>
                          <a:cs typeface="+mn-cs"/>
                        </a:rPr>
                        <a:t>العقلي، الألعاب الرقمية…الخ</a:t>
                      </a:r>
                      <a:endParaRPr lang="fr-FR" sz="2400" b="1" dirty="0"/>
                    </a:p>
                  </a:txBody>
                  <a:tcPr marL="47283" marR="47283"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76923C"/>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c>
                  <a:txBody>
                    <a:bodyPr/>
                    <a:lstStyle/>
                    <a:p>
                      <a:pPr algn="r" rtl="1"/>
                      <a:endParaRPr lang="ar-DZ" sz="2800" b="1" kern="1200" dirty="0" smtClean="0">
                        <a:solidFill>
                          <a:schemeClr val="tx1"/>
                        </a:solidFill>
                        <a:latin typeface="+mn-lt"/>
                        <a:ea typeface="+mn-ea"/>
                        <a:cs typeface="+mn-cs"/>
                      </a:endParaRPr>
                    </a:p>
                    <a:p>
                      <a:pPr algn="r" rtl="1"/>
                      <a:r>
                        <a:rPr lang="ar-DZ" sz="2800" b="1" kern="1200" dirty="0" smtClean="0">
                          <a:solidFill>
                            <a:schemeClr val="tx1"/>
                          </a:solidFill>
                          <a:latin typeface="+mn-lt"/>
                          <a:ea typeface="+mn-ea"/>
                          <a:cs typeface="+mn-cs"/>
                        </a:rPr>
                        <a:t>الذكاء</a:t>
                      </a:r>
                      <a:r>
                        <a:rPr lang="ar-DZ" sz="2800" b="1" kern="1200" baseline="0" dirty="0" smtClean="0">
                          <a:solidFill>
                            <a:schemeClr val="tx1"/>
                          </a:solidFill>
                          <a:latin typeface="+mn-lt"/>
                          <a:ea typeface="+mn-ea"/>
                          <a:cs typeface="+mn-cs"/>
                        </a:rPr>
                        <a:t> </a:t>
                      </a:r>
                      <a:endParaRPr lang="ar-DZ" sz="2800" b="1" kern="1200" dirty="0" smtClean="0">
                        <a:solidFill>
                          <a:schemeClr val="tx1"/>
                        </a:solidFill>
                        <a:latin typeface="+mn-lt"/>
                        <a:ea typeface="+mn-ea"/>
                        <a:cs typeface="+mn-cs"/>
                      </a:endParaRPr>
                    </a:p>
                    <a:p>
                      <a:pPr algn="r" rtl="1"/>
                      <a:r>
                        <a:rPr lang="ar-SA" sz="2800" b="1" kern="1200" dirty="0" smtClean="0">
                          <a:solidFill>
                            <a:schemeClr val="tx1"/>
                          </a:solidFill>
                          <a:latin typeface="+mn-lt"/>
                          <a:ea typeface="+mn-ea"/>
                          <a:cs typeface="+mn-cs"/>
                        </a:rPr>
                        <a:t> المنطقي</a:t>
                      </a:r>
                      <a:endParaRPr lang="ar-DZ" sz="2800" b="1" kern="1200" dirty="0" smtClean="0">
                        <a:solidFill>
                          <a:schemeClr val="tx1"/>
                        </a:solidFill>
                        <a:latin typeface="+mn-lt"/>
                        <a:ea typeface="+mn-ea"/>
                        <a:cs typeface="+mn-cs"/>
                      </a:endParaRPr>
                    </a:p>
                    <a:p>
                      <a:pPr algn="r" rtl="1"/>
                      <a:r>
                        <a:rPr lang="ar-DZ" sz="2800" b="1" kern="1200" dirty="0" smtClean="0">
                          <a:solidFill>
                            <a:schemeClr val="tx1"/>
                          </a:solidFill>
                          <a:latin typeface="+mn-lt"/>
                          <a:ea typeface="+mn-ea"/>
                          <a:cs typeface="+mn-cs"/>
                        </a:rPr>
                        <a:t>الرياضي</a:t>
                      </a:r>
                      <a:endParaRPr lang="fr-FR" sz="2800" b="1" dirty="0"/>
                    </a:p>
                  </a:txBody>
                  <a:tcPr marL="47283" marR="47283"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76923C"/>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r>
            </a:tbl>
          </a:graphicData>
        </a:graphic>
      </p:graphicFrame>
      <p:sp>
        <p:nvSpPr>
          <p:cNvPr id="9" name="Ellipse 8"/>
          <p:cNvSpPr/>
          <p:nvPr/>
        </p:nvSpPr>
        <p:spPr>
          <a:xfrm>
            <a:off x="357158" y="4500570"/>
            <a:ext cx="3429024" cy="2000264"/>
          </a:xfrm>
          <a:prstGeom prst="ellipse">
            <a:avLst/>
          </a:prstGeom>
          <a:blipFill>
            <a:blip r:embed="rId6"/>
            <a:stretch>
              <a:fillRect/>
            </a:stretch>
          </a:blipFill>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ransition spd="slow">
    <p:plus/>
    <p:sndAc>
      <p:stSnd>
        <p:snd r:embed="rId3" name="chimes.wav" builtIn="1"/>
      </p:stSnd>
    </p:sndAc>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endParaRPr lang="fr-FR"/>
          </a:p>
        </p:txBody>
      </p:sp>
      <p:sp>
        <p:nvSpPr>
          <p:cNvPr id="3" name="Sous-titre 2"/>
          <p:cNvSpPr>
            <a:spLocks noGrp="1"/>
          </p:cNvSpPr>
          <p:nvPr>
            <p:ph type="subTitle" idx="1"/>
          </p:nvPr>
        </p:nvSpPr>
        <p:spPr/>
        <p:txBody>
          <a:bodyPr/>
          <a:lstStyle/>
          <a:p>
            <a:r>
              <a:rPr lang="ar-DZ" dirty="0" smtClean="0"/>
              <a:t>جهيرة </a:t>
            </a:r>
            <a:r>
              <a:rPr lang="ar-DZ" dirty="0" err="1" smtClean="0"/>
              <a:t>مخالفية</a:t>
            </a:r>
            <a:r>
              <a:rPr lang="ar-DZ" dirty="0" smtClean="0"/>
              <a:t> مفتش </a:t>
            </a:r>
            <a:r>
              <a:rPr lang="ar-DZ" dirty="0" err="1" smtClean="0"/>
              <a:t>بيداغوجي</a:t>
            </a:r>
            <a:r>
              <a:rPr lang="ar-DZ" dirty="0" smtClean="0"/>
              <a:t> مقاطعة </a:t>
            </a:r>
            <a:r>
              <a:rPr lang="ar-DZ" dirty="0" err="1" smtClean="0"/>
              <a:t>اولاد</a:t>
            </a:r>
            <a:r>
              <a:rPr lang="ar-DZ" dirty="0" smtClean="0"/>
              <a:t> رشاش2 ولاية </a:t>
            </a:r>
            <a:r>
              <a:rPr lang="ar-DZ" dirty="0" err="1" smtClean="0"/>
              <a:t>خنشلة</a:t>
            </a:r>
            <a:endParaRPr lang="fr-FR" dirty="0"/>
          </a:p>
        </p:txBody>
      </p:sp>
      <p:sp>
        <p:nvSpPr>
          <p:cNvPr id="4" name="Rectangle à coins arrondis 3"/>
          <p:cNvSpPr/>
          <p:nvPr/>
        </p:nvSpPr>
        <p:spPr>
          <a:xfrm>
            <a:off x="0" y="0"/>
            <a:ext cx="9144000" cy="6858000"/>
          </a:xfrm>
          <a:prstGeom prst="roundRect">
            <a:avLst/>
          </a:pr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à coins arrondis 10"/>
          <p:cNvSpPr/>
          <p:nvPr/>
        </p:nvSpPr>
        <p:spPr>
          <a:xfrm>
            <a:off x="928662" y="0"/>
            <a:ext cx="7572396" cy="1000108"/>
          </a:xfrm>
          <a:prstGeom prst="roundRect">
            <a:avLst/>
          </a:prstGeom>
          <a:blipFill>
            <a:blip r:embed="rId5"/>
            <a:tile tx="0" ty="0" sx="100000" sy="100000" flip="none" algn="tl"/>
          </a:blipFill>
          <a:effectLst>
            <a:glow rad="139700">
              <a:schemeClr val="accent2">
                <a:satMod val="175000"/>
                <a:alpha val="40000"/>
              </a:schemeClr>
            </a:glow>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3200" b="1" u="sng" dirty="0" smtClean="0">
                <a:solidFill>
                  <a:srgbClr val="FF0000"/>
                </a:solidFill>
              </a:rPr>
              <a:t>كيف نتعرف على التلاميذ ذوي </a:t>
            </a:r>
            <a:r>
              <a:rPr lang="ar-DZ" sz="3200" b="1" u="sng" dirty="0" err="1" smtClean="0">
                <a:solidFill>
                  <a:srgbClr val="FF0000"/>
                </a:solidFill>
              </a:rPr>
              <a:t>الذكاءالمنطقي</a:t>
            </a:r>
            <a:r>
              <a:rPr lang="ar-DZ" sz="3200" b="1" u="sng" dirty="0" smtClean="0">
                <a:solidFill>
                  <a:srgbClr val="FF0000"/>
                </a:solidFill>
              </a:rPr>
              <a:t> ـ الرياضي</a:t>
            </a:r>
          </a:p>
        </p:txBody>
      </p:sp>
      <p:sp>
        <p:nvSpPr>
          <p:cNvPr id="12" name="Rectangle à coins arrondis 11"/>
          <p:cNvSpPr/>
          <p:nvPr/>
        </p:nvSpPr>
        <p:spPr>
          <a:xfrm>
            <a:off x="0" y="928670"/>
            <a:ext cx="9144000" cy="3143272"/>
          </a:xfrm>
          <a:prstGeom prst="roundRect">
            <a:avLst/>
          </a:prstGeom>
          <a:blipFill>
            <a:blip r:embed="rId6"/>
            <a:tile tx="0" ty="0" sx="100000" sy="100000" flip="none" algn="tl"/>
          </a:blipFill>
          <a:effectLst>
            <a:glow rad="228600">
              <a:schemeClr val="accent2">
                <a:satMod val="175000"/>
                <a:alpha val="40000"/>
              </a:schemeClr>
            </a:glow>
            <a:reflection blurRad="6350" stA="50000" endA="295" endPos="92000" dist="101600" dir="5400000" sy="-100000" algn="bl" rotWithShape="0"/>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2800" b="1" dirty="0" smtClean="0">
                <a:solidFill>
                  <a:schemeClr val="tx1"/>
                </a:solidFill>
              </a:rPr>
              <a:t>ـ يحب عد وتصنيف الأشياء  </a:t>
            </a:r>
            <a:r>
              <a:rPr lang="ar-DZ" sz="2800" b="1" dirty="0" err="1" smtClean="0">
                <a:solidFill>
                  <a:schemeClr val="tx1"/>
                </a:solidFill>
              </a:rPr>
              <a:t>ـ</a:t>
            </a:r>
            <a:r>
              <a:rPr lang="ar-DZ" sz="2800" b="1" dirty="0" smtClean="0">
                <a:solidFill>
                  <a:schemeClr val="tx1"/>
                </a:solidFill>
              </a:rPr>
              <a:t> كثير الأسئلة </a:t>
            </a:r>
            <a:r>
              <a:rPr lang="ar-DZ" sz="2800" b="1" dirty="0" err="1" smtClean="0">
                <a:solidFill>
                  <a:schemeClr val="tx1"/>
                </a:solidFill>
              </a:rPr>
              <a:t>ـ</a:t>
            </a:r>
            <a:r>
              <a:rPr lang="ar-DZ" sz="2800" b="1" dirty="0" smtClean="0">
                <a:solidFill>
                  <a:schemeClr val="tx1"/>
                </a:solidFill>
              </a:rPr>
              <a:t> يحب كتب العلم والرياضيات </a:t>
            </a:r>
            <a:r>
              <a:rPr lang="ar-DZ" sz="2800" b="1" dirty="0" err="1" smtClean="0">
                <a:solidFill>
                  <a:schemeClr val="tx1"/>
                </a:solidFill>
              </a:rPr>
              <a:t>ـ</a:t>
            </a:r>
            <a:r>
              <a:rPr lang="ar-DZ" sz="2800" b="1" dirty="0" smtClean="0">
                <a:solidFill>
                  <a:schemeClr val="tx1"/>
                </a:solidFill>
              </a:rPr>
              <a:t> يعرف كيفية استخدام الأشياء </a:t>
            </a:r>
            <a:r>
              <a:rPr lang="ar-DZ" sz="2800" b="1" dirty="0" err="1" smtClean="0">
                <a:solidFill>
                  <a:schemeClr val="tx1"/>
                </a:solidFill>
              </a:rPr>
              <a:t>ـ</a:t>
            </a:r>
            <a:r>
              <a:rPr lang="ar-DZ" sz="2800" b="1" dirty="0" smtClean="0">
                <a:solidFill>
                  <a:schemeClr val="tx1"/>
                </a:solidFill>
              </a:rPr>
              <a:t> يحب الألعاب التي تستعمل الاستدلال </a:t>
            </a:r>
          </a:p>
          <a:p>
            <a:pPr algn="ctr" rtl="1"/>
            <a:r>
              <a:rPr lang="ar-DZ" sz="2800" b="1" dirty="0" smtClean="0">
                <a:solidFill>
                  <a:schemeClr val="tx1"/>
                </a:solidFill>
              </a:rPr>
              <a:t>المنطقي </a:t>
            </a:r>
            <a:r>
              <a:rPr lang="ar-DZ" sz="2800" b="1" dirty="0" err="1" smtClean="0">
                <a:solidFill>
                  <a:schemeClr val="tx1"/>
                </a:solidFill>
              </a:rPr>
              <a:t>ـ</a:t>
            </a:r>
            <a:r>
              <a:rPr lang="ar-DZ" sz="2800" b="1" dirty="0" smtClean="0">
                <a:solidFill>
                  <a:schemeClr val="tx1"/>
                </a:solidFill>
              </a:rPr>
              <a:t> يحب القيام بالتجارب لمعرفة كيفية حدوث الظواهر </a:t>
            </a:r>
            <a:r>
              <a:rPr lang="ar-DZ" sz="2800" b="1" dirty="0" err="1" smtClean="0">
                <a:solidFill>
                  <a:schemeClr val="tx1"/>
                </a:solidFill>
              </a:rPr>
              <a:t>ـ</a:t>
            </a:r>
            <a:r>
              <a:rPr lang="ar-DZ" sz="2800" b="1" dirty="0" smtClean="0">
                <a:solidFill>
                  <a:schemeClr val="tx1"/>
                </a:solidFill>
              </a:rPr>
              <a:t> يكتشف الأخطاء في الأشياء المحيطة </a:t>
            </a:r>
            <a:r>
              <a:rPr lang="ar-DZ" sz="2800" b="1" dirty="0" err="1" smtClean="0">
                <a:solidFill>
                  <a:schemeClr val="tx1"/>
                </a:solidFill>
              </a:rPr>
              <a:t>به</a:t>
            </a:r>
            <a:r>
              <a:rPr lang="ar-DZ" sz="2800" b="1" dirty="0" smtClean="0">
                <a:solidFill>
                  <a:schemeClr val="tx1"/>
                </a:solidFill>
              </a:rPr>
              <a:t> ـ يرتاح عند تقييم الأشياء أو قياسها بكيفية معينة .</a:t>
            </a:r>
          </a:p>
        </p:txBody>
      </p:sp>
      <p:sp>
        <p:nvSpPr>
          <p:cNvPr id="8" name="Ellipse 7"/>
          <p:cNvSpPr/>
          <p:nvPr/>
        </p:nvSpPr>
        <p:spPr>
          <a:xfrm>
            <a:off x="6429388" y="3214686"/>
            <a:ext cx="2714612" cy="3643314"/>
          </a:xfrm>
          <a:prstGeom prst="ellipse">
            <a:avLst/>
          </a:prstGeom>
          <a:blipFill>
            <a:blip r:embed="rId7"/>
            <a:stretch>
              <a:fillRect/>
            </a:stretch>
          </a:blipFill>
          <a:effectLst>
            <a:glow rad="228600">
              <a:schemeClr val="accent4">
                <a:satMod val="175000"/>
                <a:alpha val="40000"/>
              </a:schemeClr>
            </a:glow>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llipse 8"/>
          <p:cNvSpPr/>
          <p:nvPr/>
        </p:nvSpPr>
        <p:spPr>
          <a:xfrm>
            <a:off x="0" y="3286124"/>
            <a:ext cx="3428992" cy="3571876"/>
          </a:xfrm>
          <a:prstGeom prst="ellipse">
            <a:avLst/>
          </a:prstGeom>
          <a:blipFill>
            <a:blip r:embed="rId8"/>
            <a:stretch>
              <a:fillRect/>
            </a:stretch>
          </a:blipFill>
          <a:effectLst>
            <a:glow rad="228600">
              <a:schemeClr val="accent1">
                <a:satMod val="175000"/>
                <a:alpha val="40000"/>
              </a:schemeClr>
            </a:glo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llipse 9"/>
          <p:cNvSpPr/>
          <p:nvPr/>
        </p:nvSpPr>
        <p:spPr>
          <a:xfrm>
            <a:off x="3357554" y="3643314"/>
            <a:ext cx="3143272" cy="3214686"/>
          </a:xfrm>
          <a:prstGeom prst="ellipse">
            <a:avLst/>
          </a:prstGeom>
          <a:blipFill>
            <a:blip r:embed="rId9" cstate="print"/>
            <a:stretch>
              <a:fillRect/>
            </a:stretch>
          </a:blipFill>
          <a:effectLst>
            <a:glow rad="228600">
              <a:schemeClr val="accent6">
                <a:satMod val="175000"/>
                <a:alpha val="40000"/>
              </a:schemeClr>
            </a:glow>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ransition spd="slow">
    <p:plus/>
    <p:sndAc>
      <p:stSnd>
        <p:snd r:embed="rId3" name="chimes.wav" builtIn="1"/>
      </p:stSnd>
    </p:sndAc>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endParaRPr lang="fr-FR"/>
          </a:p>
        </p:txBody>
      </p:sp>
      <p:sp>
        <p:nvSpPr>
          <p:cNvPr id="3" name="Sous-titre 2"/>
          <p:cNvSpPr>
            <a:spLocks noGrp="1"/>
          </p:cNvSpPr>
          <p:nvPr>
            <p:ph type="subTitle" idx="1"/>
          </p:nvPr>
        </p:nvSpPr>
        <p:spPr/>
        <p:txBody>
          <a:bodyPr/>
          <a:lstStyle/>
          <a:p>
            <a:r>
              <a:rPr lang="ar-DZ" dirty="0" smtClean="0"/>
              <a:t>جهيرة </a:t>
            </a:r>
            <a:r>
              <a:rPr lang="ar-DZ" dirty="0" err="1" smtClean="0"/>
              <a:t>مخالفية</a:t>
            </a:r>
            <a:r>
              <a:rPr lang="ar-DZ" dirty="0" smtClean="0"/>
              <a:t> مفتش </a:t>
            </a:r>
            <a:r>
              <a:rPr lang="ar-DZ" dirty="0" err="1" smtClean="0"/>
              <a:t>بيداغوجي</a:t>
            </a:r>
            <a:r>
              <a:rPr lang="ar-DZ" dirty="0" smtClean="0"/>
              <a:t> مقاطعة </a:t>
            </a:r>
            <a:r>
              <a:rPr lang="ar-DZ" dirty="0" err="1" smtClean="0"/>
              <a:t>اولاد</a:t>
            </a:r>
            <a:r>
              <a:rPr lang="ar-DZ" dirty="0" smtClean="0"/>
              <a:t> رشاش2 ولاية </a:t>
            </a:r>
            <a:r>
              <a:rPr lang="ar-DZ" dirty="0" err="1" smtClean="0"/>
              <a:t>خنشلة</a:t>
            </a:r>
            <a:endParaRPr lang="fr-FR" dirty="0"/>
          </a:p>
        </p:txBody>
      </p:sp>
      <p:sp>
        <p:nvSpPr>
          <p:cNvPr id="4" name="Rectangle à coins arrondis 3"/>
          <p:cNvSpPr/>
          <p:nvPr/>
        </p:nvSpPr>
        <p:spPr>
          <a:xfrm>
            <a:off x="0" y="0"/>
            <a:ext cx="9144000" cy="6858000"/>
          </a:xfrm>
          <a:prstGeom prst="roundRect">
            <a:avLst/>
          </a:pr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à coins arrondis 11"/>
          <p:cNvSpPr/>
          <p:nvPr/>
        </p:nvSpPr>
        <p:spPr>
          <a:xfrm>
            <a:off x="142844" y="214290"/>
            <a:ext cx="9001156" cy="6357958"/>
          </a:xfrm>
          <a:prstGeom prst="roundRect">
            <a:avLst/>
          </a:prstGeom>
          <a:blipFill>
            <a:blip r:embed="rId5"/>
            <a:tile tx="0" ty="0" sx="100000" sy="100000" flip="none" algn="tl"/>
          </a:blipFill>
          <a:effectLst>
            <a:glow rad="228600">
              <a:schemeClr val="accent5">
                <a:satMod val="175000"/>
                <a:alpha val="40000"/>
              </a:schemeClr>
            </a:glow>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4000" b="1" u="sng" dirty="0" smtClean="0">
                <a:solidFill>
                  <a:srgbClr val="00B050"/>
                </a:solidFill>
              </a:rPr>
              <a:t>3ـ </a:t>
            </a:r>
            <a:r>
              <a:rPr lang="ar-DZ" sz="4000" b="1" u="sng" dirty="0" smtClean="0">
                <a:solidFill>
                  <a:srgbClr val="FF0000"/>
                </a:solidFill>
              </a:rPr>
              <a:t>الذكاء المكاني البصري :</a:t>
            </a:r>
            <a:endParaRPr lang="ar-DZ" sz="2800" b="1" u="sng" dirty="0" smtClean="0">
              <a:solidFill>
                <a:srgbClr val="FF0000"/>
              </a:solidFill>
            </a:endParaRPr>
          </a:p>
          <a:p>
            <a:pPr algn="ctr"/>
            <a:r>
              <a:rPr lang="ar-DZ" sz="3200" b="1" dirty="0" smtClean="0">
                <a:solidFill>
                  <a:srgbClr val="002060"/>
                </a:solidFill>
              </a:rPr>
              <a:t>ـ ويتمثل في قدرة الفرد على :</a:t>
            </a:r>
          </a:p>
          <a:p>
            <a:pPr algn="ctr"/>
            <a:r>
              <a:rPr lang="ar-DZ" sz="3200" b="1" dirty="0" smtClean="0">
                <a:solidFill>
                  <a:srgbClr val="002060"/>
                </a:solidFill>
              </a:rPr>
              <a:t>ـ إدراك العالم البصري المكاني .</a:t>
            </a:r>
          </a:p>
          <a:p>
            <a:pPr algn="ctr"/>
            <a:r>
              <a:rPr lang="ar-DZ" sz="3200" b="1" dirty="0" smtClean="0">
                <a:solidFill>
                  <a:srgbClr val="002060"/>
                </a:solidFill>
              </a:rPr>
              <a:t>ـ الحساسية </a:t>
            </a:r>
            <a:r>
              <a:rPr lang="ar-DZ" sz="3200" b="1" dirty="0" err="1" smtClean="0">
                <a:solidFill>
                  <a:srgbClr val="002060"/>
                </a:solidFill>
              </a:rPr>
              <a:t>للإلوان</a:t>
            </a:r>
            <a:r>
              <a:rPr lang="ar-DZ" sz="3200" b="1" dirty="0" smtClean="0">
                <a:solidFill>
                  <a:srgbClr val="002060"/>
                </a:solidFill>
              </a:rPr>
              <a:t> والأشكال والخط .</a:t>
            </a:r>
          </a:p>
          <a:p>
            <a:pPr algn="ctr"/>
            <a:r>
              <a:rPr lang="ar-DZ" sz="3200" b="1" dirty="0" smtClean="0">
                <a:solidFill>
                  <a:srgbClr val="002060"/>
                </a:solidFill>
              </a:rPr>
              <a:t>ـ إدراك العلاقة بين الأشياء الموجودة في المكان وليس  مجرد رؤية هذه الأشياء .</a:t>
            </a:r>
          </a:p>
          <a:p>
            <a:pPr algn="r"/>
            <a:r>
              <a:rPr lang="ar-DZ" sz="3200" b="1" dirty="0" smtClean="0">
                <a:solidFill>
                  <a:srgbClr val="002060"/>
                </a:solidFill>
              </a:rPr>
              <a:t>ـ التصوير البصري للمكان مثل الطريقة التي استخدمها النحات أو الرسام </a:t>
            </a:r>
            <a:r>
              <a:rPr lang="ar-DZ" sz="3200" b="1" dirty="0" smtClean="0">
                <a:solidFill>
                  <a:srgbClr val="002060"/>
                </a:solidFill>
              </a:rPr>
              <a:t> ,والمتعلمون </a:t>
            </a:r>
            <a:r>
              <a:rPr lang="ar-DZ" sz="3200" b="1" dirty="0" smtClean="0">
                <a:solidFill>
                  <a:srgbClr val="002060"/>
                </a:solidFill>
              </a:rPr>
              <a:t>المتفوقون في هذا النوع من الذكاء في حاجة لصور ذهنية لفهم المعلومات الجديدة كما يحتاجون معالجة الخرائط واللوحات والجداول وتعجبهم ألعاب المتاهات  والشطرنج .</a:t>
            </a:r>
          </a:p>
          <a:p>
            <a:pPr algn="ctr"/>
            <a:r>
              <a:rPr lang="ar-DZ" sz="3200" b="1" dirty="0" smtClean="0">
                <a:solidFill>
                  <a:srgbClr val="002060"/>
                </a:solidFill>
              </a:rPr>
              <a:t>ويظهر هذا النوع من الذكاء عند الجغرافيين والمهندسين.</a:t>
            </a:r>
            <a:endParaRPr lang="fr-FR" sz="3200" b="1" dirty="0">
              <a:solidFill>
                <a:srgbClr val="002060"/>
              </a:solidFill>
            </a:endParaRPr>
          </a:p>
        </p:txBody>
      </p:sp>
      <p:sp>
        <p:nvSpPr>
          <p:cNvPr id="9" name="Ellipse 8"/>
          <p:cNvSpPr/>
          <p:nvPr/>
        </p:nvSpPr>
        <p:spPr>
          <a:xfrm>
            <a:off x="7143768" y="0"/>
            <a:ext cx="1785918" cy="2143116"/>
          </a:xfrm>
          <a:prstGeom prst="ellipse">
            <a:avLst/>
          </a:prstGeom>
          <a:blipFill>
            <a:blip r:embed="rId6"/>
            <a:stretch>
              <a:fillRect/>
            </a:stretch>
          </a:blipFill>
          <a:effectLst>
            <a:glow rad="228600">
              <a:schemeClr val="accent5">
                <a:satMod val="175000"/>
                <a:alpha val="4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Ellipse 13"/>
          <p:cNvSpPr/>
          <p:nvPr/>
        </p:nvSpPr>
        <p:spPr>
          <a:xfrm>
            <a:off x="0" y="0"/>
            <a:ext cx="2285984" cy="2357430"/>
          </a:xfrm>
          <a:prstGeom prst="ellipse">
            <a:avLst/>
          </a:prstGeom>
          <a:blipFill>
            <a:blip r:embed="rId7"/>
            <a:stretch>
              <a:fillRect/>
            </a:stretch>
          </a:blipFill>
          <a:effectLst>
            <a:glow rad="228600">
              <a:schemeClr val="accent2">
                <a:satMod val="175000"/>
                <a:alpha val="40000"/>
              </a:schemeClr>
            </a:glow>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ransition spd="slow">
    <p:diamond/>
    <p:sndAc>
      <p:stSnd>
        <p:snd r:embed="rId3" name="drumroll.wav" builtIn="1"/>
      </p:stSnd>
    </p:sndAc>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re 33"/>
          <p:cNvSpPr>
            <a:spLocks noGrp="1"/>
          </p:cNvSpPr>
          <p:nvPr>
            <p:ph type="ctrTitle"/>
          </p:nvPr>
        </p:nvSpPr>
        <p:spPr/>
        <p:txBody>
          <a:bodyPr/>
          <a:lstStyle/>
          <a:p>
            <a:r>
              <a:rPr lang="ar-DZ" dirty="0" smtClean="0"/>
              <a:t>ه</a:t>
            </a:r>
            <a:endParaRPr lang="fr-FR" dirty="0"/>
          </a:p>
        </p:txBody>
      </p:sp>
      <p:sp>
        <p:nvSpPr>
          <p:cNvPr id="3" name="Sous-titre 2"/>
          <p:cNvSpPr>
            <a:spLocks noGrp="1"/>
          </p:cNvSpPr>
          <p:nvPr>
            <p:ph type="subTitle" idx="1"/>
          </p:nvPr>
        </p:nvSpPr>
        <p:spPr/>
        <p:txBody>
          <a:bodyPr/>
          <a:lstStyle/>
          <a:p>
            <a:r>
              <a:rPr lang="ar-DZ" smtClean="0"/>
              <a:t>جهيرة مخالفية مفتش بيداغوجي مقاطعة اولاد رشاش2 ولاية خنشلة</a:t>
            </a:r>
            <a:endParaRPr lang="fr-FR" dirty="0"/>
          </a:p>
        </p:txBody>
      </p:sp>
      <p:sp>
        <p:nvSpPr>
          <p:cNvPr id="4" name="Rectangle à coins arrondis 3"/>
          <p:cNvSpPr/>
          <p:nvPr/>
        </p:nvSpPr>
        <p:spPr>
          <a:xfrm>
            <a:off x="0" y="0"/>
            <a:ext cx="9144000" cy="6858000"/>
          </a:xfrm>
          <a:prstGeom prst="roundRect">
            <a:avLst/>
          </a:prstGeom>
          <a:blipFill>
            <a:blip r:embed="rId4"/>
            <a:stretch>
              <a:fillRect/>
            </a:stretch>
          </a:blipFill>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dirty="0" smtClean="0"/>
              <a:t>  </a:t>
            </a:r>
            <a:endParaRPr lang="fr-FR" dirty="0"/>
          </a:p>
        </p:txBody>
      </p:sp>
      <p:sp>
        <p:nvSpPr>
          <p:cNvPr id="38" name="Ellipse 37"/>
          <p:cNvSpPr/>
          <p:nvPr/>
        </p:nvSpPr>
        <p:spPr>
          <a:xfrm>
            <a:off x="8858280" y="428604"/>
            <a:ext cx="3714744" cy="2428868"/>
          </a:xfrm>
          <a:prstGeom prst="ellipse">
            <a:avLst/>
          </a:prstGeom>
          <a:blipFill>
            <a:blip r:embed="rId5"/>
            <a:stretch>
              <a:fillRect/>
            </a:stretch>
          </a:blipFill>
          <a:effectLst>
            <a:glow rad="228600">
              <a:schemeClr val="accent5">
                <a:satMod val="175000"/>
                <a:alpha val="4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Ellipse 19"/>
          <p:cNvSpPr/>
          <p:nvPr/>
        </p:nvSpPr>
        <p:spPr>
          <a:xfrm>
            <a:off x="1178695" y="0"/>
            <a:ext cx="6786610" cy="914400"/>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Wave4">
              <a:avLst/>
            </a:prstTxWarp>
            <a:scene3d>
              <a:camera prst="orthographicFront"/>
              <a:lightRig rig="threePt" dir="t"/>
            </a:scene3d>
            <a:sp3d extrusionH="57150">
              <a:bevelT w="38100" h="38100" prst="angle"/>
            </a:sp3d>
          </a:bodyPr>
          <a:lstStyle/>
          <a:p>
            <a:pPr algn="ctr"/>
            <a:r>
              <a:rPr lang="ar-DZ" sz="3200" b="1" dirty="0" smtClean="0">
                <a:solidFill>
                  <a:srgbClr val="FF0000"/>
                </a:solidFill>
                <a:effectLst>
                  <a:glow rad="228600">
                    <a:schemeClr val="accent5">
                      <a:satMod val="175000"/>
                      <a:alpha val="40000"/>
                    </a:schemeClr>
                  </a:glow>
                </a:effectLst>
              </a:rPr>
              <a:t>إستراتيجيات  تدريس الذكاء المكاني </a:t>
            </a:r>
            <a:r>
              <a:rPr lang="ar-DZ" sz="3200" b="1" dirty="0" err="1" smtClean="0">
                <a:solidFill>
                  <a:srgbClr val="FF0000"/>
                </a:solidFill>
                <a:effectLst>
                  <a:glow rad="228600">
                    <a:schemeClr val="accent5">
                      <a:satMod val="175000"/>
                      <a:alpha val="40000"/>
                    </a:schemeClr>
                  </a:glow>
                </a:effectLst>
              </a:rPr>
              <a:t>ـ</a:t>
            </a:r>
            <a:r>
              <a:rPr lang="ar-DZ" sz="3200" b="1" dirty="0" smtClean="0">
                <a:solidFill>
                  <a:srgbClr val="FF0000"/>
                </a:solidFill>
                <a:effectLst>
                  <a:glow rad="228600">
                    <a:schemeClr val="accent5">
                      <a:satMod val="175000"/>
                      <a:alpha val="40000"/>
                    </a:schemeClr>
                  </a:glow>
                </a:effectLst>
              </a:rPr>
              <a:t> البصري </a:t>
            </a:r>
            <a:endParaRPr lang="fr-FR" sz="3200" b="1" dirty="0">
              <a:solidFill>
                <a:srgbClr val="FF0000"/>
              </a:solidFill>
              <a:effectLst>
                <a:glow rad="228600">
                  <a:schemeClr val="accent5">
                    <a:satMod val="175000"/>
                    <a:alpha val="40000"/>
                  </a:schemeClr>
                </a:glow>
              </a:effectLst>
            </a:endParaRPr>
          </a:p>
        </p:txBody>
      </p:sp>
      <p:sp>
        <p:nvSpPr>
          <p:cNvPr id="22" name="Rectangle 21"/>
          <p:cNvSpPr/>
          <p:nvPr/>
        </p:nvSpPr>
        <p:spPr>
          <a:xfrm>
            <a:off x="1000100" y="1214422"/>
            <a:ext cx="7500990" cy="21431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23" name="Tableau 22"/>
          <p:cNvGraphicFramePr>
            <a:graphicFrameLocks noGrp="1"/>
          </p:cNvGraphicFramePr>
          <p:nvPr/>
        </p:nvGraphicFramePr>
        <p:xfrm>
          <a:off x="214282" y="1142984"/>
          <a:ext cx="8752003" cy="5118123"/>
        </p:xfrm>
        <a:graphic>
          <a:graphicData uri="http://schemas.openxmlformats.org/drawingml/2006/table">
            <a:tbl>
              <a:tblPr/>
              <a:tblGrid>
                <a:gridCol w="2357453"/>
                <a:gridCol w="2679016"/>
                <a:gridCol w="2571768"/>
                <a:gridCol w="1143766"/>
              </a:tblGrid>
              <a:tr h="1571636">
                <a:tc>
                  <a:txBody>
                    <a:bodyPr/>
                    <a:lstStyle/>
                    <a:p>
                      <a:pPr algn="ctr">
                        <a:lnSpc>
                          <a:spcPts val="1925"/>
                        </a:lnSpc>
                        <a:spcAft>
                          <a:spcPts val="0"/>
                        </a:spcAft>
                      </a:pPr>
                      <a:endParaRPr lang="ar-DZ" sz="4400" b="1" u="none" dirty="0" smtClean="0">
                        <a:solidFill>
                          <a:srgbClr val="7030A0"/>
                        </a:solidFill>
                        <a:latin typeface="Calibri"/>
                        <a:ea typeface="Times New Roman"/>
                        <a:cs typeface="Traditional Arabic"/>
                      </a:endParaRPr>
                    </a:p>
                    <a:p>
                      <a:pPr algn="ctr">
                        <a:lnSpc>
                          <a:spcPts val="1925"/>
                        </a:lnSpc>
                        <a:spcAft>
                          <a:spcPts val="0"/>
                        </a:spcAft>
                      </a:pPr>
                      <a:endParaRPr lang="ar-DZ" sz="4400" b="1" u="none" dirty="0" smtClean="0">
                        <a:solidFill>
                          <a:srgbClr val="7030A0"/>
                        </a:solidFill>
                        <a:latin typeface="Calibri"/>
                        <a:ea typeface="Times New Roman"/>
                        <a:cs typeface="Traditional Arabic"/>
                      </a:endParaRPr>
                    </a:p>
                    <a:p>
                      <a:pPr algn="ctr">
                        <a:lnSpc>
                          <a:spcPts val="1925"/>
                        </a:lnSpc>
                        <a:spcAft>
                          <a:spcPts val="0"/>
                        </a:spcAft>
                      </a:pPr>
                      <a:endParaRPr lang="ar-DZ" sz="4400" b="1" u="none" dirty="0" smtClean="0">
                        <a:solidFill>
                          <a:srgbClr val="7030A0"/>
                        </a:solidFill>
                        <a:latin typeface="Calibri"/>
                        <a:ea typeface="Times New Roman"/>
                        <a:cs typeface="Traditional Arabic"/>
                      </a:endParaRPr>
                    </a:p>
                    <a:p>
                      <a:pPr algn="ctr">
                        <a:lnSpc>
                          <a:spcPts val="1925"/>
                        </a:lnSpc>
                        <a:spcAft>
                          <a:spcPts val="0"/>
                        </a:spcAft>
                      </a:pPr>
                      <a:r>
                        <a:rPr lang="ar-SA" sz="4400" b="1" u="none" dirty="0" smtClean="0">
                          <a:solidFill>
                            <a:srgbClr val="7030A0"/>
                          </a:solidFill>
                          <a:latin typeface="Calibri"/>
                          <a:ea typeface="Times New Roman"/>
                          <a:cs typeface="Traditional Arabic"/>
                        </a:rPr>
                        <a:t>تعليمات </a:t>
                      </a:r>
                      <a:endParaRPr lang="ar-DZ" sz="4400" b="1" u="none" dirty="0" smtClean="0">
                        <a:solidFill>
                          <a:srgbClr val="7030A0"/>
                        </a:solidFill>
                        <a:latin typeface="Calibri"/>
                        <a:ea typeface="Times New Roman"/>
                        <a:cs typeface="Traditional Arabic"/>
                      </a:endParaRPr>
                    </a:p>
                    <a:p>
                      <a:pPr algn="ctr">
                        <a:lnSpc>
                          <a:spcPts val="1925"/>
                        </a:lnSpc>
                        <a:spcAft>
                          <a:spcPts val="0"/>
                        </a:spcAft>
                      </a:pPr>
                      <a:endParaRPr lang="ar-DZ" sz="4400" b="1" u="none" dirty="0" smtClean="0">
                        <a:solidFill>
                          <a:srgbClr val="7030A0"/>
                        </a:solidFill>
                        <a:latin typeface="Calibri"/>
                        <a:ea typeface="Times New Roman"/>
                        <a:cs typeface="Traditional Arabic"/>
                      </a:endParaRPr>
                    </a:p>
                    <a:p>
                      <a:pPr algn="ctr">
                        <a:lnSpc>
                          <a:spcPts val="1925"/>
                        </a:lnSpc>
                        <a:spcAft>
                          <a:spcPts val="0"/>
                        </a:spcAft>
                      </a:pPr>
                      <a:endParaRPr lang="ar-DZ" sz="4400" b="1" u="none" dirty="0" smtClean="0">
                        <a:solidFill>
                          <a:srgbClr val="7030A0"/>
                        </a:solidFill>
                        <a:latin typeface="Calibri"/>
                        <a:ea typeface="Times New Roman"/>
                        <a:cs typeface="Traditional Arabic"/>
                      </a:endParaRPr>
                    </a:p>
                    <a:p>
                      <a:pPr algn="ctr">
                        <a:lnSpc>
                          <a:spcPts val="1925"/>
                        </a:lnSpc>
                        <a:spcAft>
                          <a:spcPts val="0"/>
                        </a:spcAft>
                      </a:pPr>
                      <a:r>
                        <a:rPr lang="ar-SA" sz="4400" b="1" u="none" dirty="0" smtClean="0">
                          <a:solidFill>
                            <a:srgbClr val="7030A0"/>
                          </a:solidFill>
                          <a:latin typeface="Calibri"/>
                          <a:ea typeface="Times New Roman"/>
                          <a:cs typeface="Traditional Arabic"/>
                        </a:rPr>
                        <a:t>الاستراتجيات</a:t>
                      </a:r>
                      <a:endParaRPr lang="ar-DZ" sz="4400" b="1" u="none" dirty="0" smtClean="0">
                        <a:solidFill>
                          <a:srgbClr val="7030A0"/>
                        </a:solidFill>
                        <a:latin typeface="Calibri"/>
                        <a:ea typeface="Times New Roman"/>
                        <a:cs typeface="Traditional Arabic"/>
                      </a:endParaRPr>
                    </a:p>
                  </a:txBody>
                  <a:tcPr marL="47283" marR="47283" marT="0" marB="0">
                    <a:lnL w="12700" cap="flat" cmpd="sng" algn="ctr">
                      <a:solidFill>
                        <a:srgbClr val="76923C"/>
                      </a:solidFill>
                      <a:prstDash val="solid"/>
                      <a:round/>
                      <a:headEnd type="none" w="med" len="med"/>
                      <a:tailEnd type="none" w="med" len="med"/>
                    </a:lnL>
                    <a:lnR w="12700" cap="flat" cmpd="sng" algn="ctr">
                      <a:solidFill>
                        <a:srgbClr val="76923C"/>
                      </a:solidFill>
                      <a:prstDash val="solid"/>
                      <a:round/>
                      <a:headEnd type="none" w="med" len="med"/>
                      <a:tailEnd type="none" w="med" len="med"/>
                    </a:lnR>
                    <a:lnT w="12700" cap="flat" cmpd="sng" algn="ctr">
                      <a:solidFill>
                        <a:srgbClr val="76923C"/>
                      </a:solidFill>
                      <a:prstDash val="solid"/>
                      <a:round/>
                      <a:headEnd type="none" w="med" len="med"/>
                      <a:tailEnd type="none" w="med" len="med"/>
                    </a:lnT>
                    <a:lnB w="12700" cap="flat" cmpd="sng" algn="ctr">
                      <a:solidFill>
                        <a:srgbClr val="76923C"/>
                      </a:solidFill>
                      <a:prstDash val="solid"/>
                      <a:round/>
                      <a:headEnd type="none" w="med" len="med"/>
                      <a:tailEnd type="none" w="med" len="med"/>
                    </a:lnB>
                    <a:solidFill>
                      <a:srgbClr val="C2D69B"/>
                    </a:solidFill>
                  </a:tcPr>
                </a:tc>
                <a:tc>
                  <a:txBody>
                    <a:bodyPr/>
                    <a:lstStyle/>
                    <a:p>
                      <a:pPr algn="ctr">
                        <a:lnSpc>
                          <a:spcPts val="1925"/>
                        </a:lnSpc>
                        <a:spcAft>
                          <a:spcPts val="0"/>
                        </a:spcAft>
                      </a:pPr>
                      <a:endParaRPr lang="ar-DZ" sz="4400" b="1" u="none" dirty="0" smtClean="0">
                        <a:solidFill>
                          <a:srgbClr val="7030A0"/>
                        </a:solidFill>
                        <a:latin typeface="Calibri"/>
                        <a:ea typeface="Times New Roman"/>
                        <a:cs typeface="Traditional Arabic"/>
                      </a:endParaRPr>
                    </a:p>
                    <a:p>
                      <a:pPr algn="ctr">
                        <a:lnSpc>
                          <a:spcPts val="1925"/>
                        </a:lnSpc>
                        <a:spcAft>
                          <a:spcPts val="0"/>
                        </a:spcAft>
                      </a:pPr>
                      <a:endParaRPr lang="ar-DZ" sz="4400" b="1" u="none" dirty="0" smtClean="0">
                        <a:solidFill>
                          <a:srgbClr val="7030A0"/>
                        </a:solidFill>
                        <a:latin typeface="Calibri"/>
                        <a:ea typeface="Times New Roman"/>
                        <a:cs typeface="Traditional Arabic"/>
                      </a:endParaRPr>
                    </a:p>
                    <a:p>
                      <a:pPr algn="ctr">
                        <a:lnSpc>
                          <a:spcPts val="1925"/>
                        </a:lnSpc>
                        <a:spcAft>
                          <a:spcPts val="0"/>
                        </a:spcAft>
                      </a:pPr>
                      <a:endParaRPr lang="ar-DZ" sz="4400" b="1" u="none" dirty="0" smtClean="0">
                        <a:solidFill>
                          <a:srgbClr val="7030A0"/>
                        </a:solidFill>
                        <a:latin typeface="Calibri"/>
                        <a:ea typeface="Times New Roman"/>
                        <a:cs typeface="Traditional Arabic"/>
                      </a:endParaRPr>
                    </a:p>
                    <a:p>
                      <a:pPr algn="ctr">
                        <a:lnSpc>
                          <a:spcPts val="1925"/>
                        </a:lnSpc>
                        <a:spcAft>
                          <a:spcPts val="0"/>
                        </a:spcAft>
                      </a:pPr>
                      <a:r>
                        <a:rPr lang="ar-SA" sz="4400" b="1" u="none" dirty="0" smtClean="0">
                          <a:solidFill>
                            <a:srgbClr val="7030A0"/>
                          </a:solidFill>
                          <a:latin typeface="Calibri"/>
                          <a:ea typeface="Times New Roman"/>
                          <a:cs typeface="Traditional Arabic"/>
                        </a:rPr>
                        <a:t>أدوات</a:t>
                      </a:r>
                      <a:r>
                        <a:rPr lang="ar-DZ" sz="4400" b="1" u="none" baseline="0" dirty="0" smtClean="0">
                          <a:solidFill>
                            <a:srgbClr val="7030A0"/>
                          </a:solidFill>
                          <a:latin typeface="Calibri"/>
                          <a:ea typeface="Times New Roman"/>
                          <a:cs typeface="Traditional Arabic"/>
                        </a:rPr>
                        <a:t> </a:t>
                      </a:r>
                    </a:p>
                    <a:p>
                      <a:pPr algn="ctr">
                        <a:lnSpc>
                          <a:spcPts val="1925"/>
                        </a:lnSpc>
                        <a:spcAft>
                          <a:spcPts val="0"/>
                        </a:spcAft>
                      </a:pPr>
                      <a:endParaRPr lang="ar-DZ" sz="4400" b="1" u="none" baseline="0" dirty="0" smtClean="0">
                        <a:solidFill>
                          <a:srgbClr val="7030A0"/>
                        </a:solidFill>
                        <a:latin typeface="Calibri"/>
                        <a:ea typeface="Times New Roman"/>
                        <a:cs typeface="Traditional Arabic"/>
                      </a:endParaRPr>
                    </a:p>
                    <a:p>
                      <a:pPr algn="ctr">
                        <a:lnSpc>
                          <a:spcPts val="1925"/>
                        </a:lnSpc>
                        <a:spcAft>
                          <a:spcPts val="0"/>
                        </a:spcAft>
                      </a:pPr>
                      <a:r>
                        <a:rPr lang="ar-SA" sz="4400" b="1" u="none" dirty="0" smtClean="0">
                          <a:solidFill>
                            <a:srgbClr val="7030A0"/>
                          </a:solidFill>
                          <a:latin typeface="Calibri"/>
                          <a:ea typeface="Times New Roman"/>
                          <a:cs typeface="Traditional Arabic"/>
                        </a:rPr>
                        <a:t>التعلم</a:t>
                      </a:r>
                      <a:endParaRPr lang="fr-FR" sz="2800" b="1" u="none" dirty="0">
                        <a:solidFill>
                          <a:srgbClr val="7030A0"/>
                        </a:solidFill>
                        <a:latin typeface="Calibri"/>
                        <a:ea typeface="Calibri"/>
                        <a:cs typeface="Arial"/>
                      </a:endParaRPr>
                    </a:p>
                  </a:txBody>
                  <a:tcPr marL="47283" marR="47283" marT="0" marB="0">
                    <a:lnL w="12700" cap="flat" cmpd="sng" algn="ctr">
                      <a:solidFill>
                        <a:srgbClr val="76923C"/>
                      </a:solidFill>
                      <a:prstDash val="solid"/>
                      <a:round/>
                      <a:headEnd type="none" w="med" len="med"/>
                      <a:tailEnd type="none" w="med" len="med"/>
                    </a:lnL>
                    <a:lnR w="12700" cap="flat" cmpd="sng" algn="ctr">
                      <a:solidFill>
                        <a:srgbClr val="76923C"/>
                      </a:solidFill>
                      <a:prstDash val="solid"/>
                      <a:round/>
                      <a:headEnd type="none" w="med" len="med"/>
                      <a:tailEnd type="none" w="med" len="med"/>
                    </a:lnR>
                    <a:lnT w="12700" cap="flat" cmpd="sng" algn="ctr">
                      <a:solidFill>
                        <a:srgbClr val="76923C"/>
                      </a:solidFill>
                      <a:prstDash val="solid"/>
                      <a:round/>
                      <a:headEnd type="none" w="med" len="med"/>
                      <a:tailEnd type="none" w="med" len="med"/>
                    </a:lnT>
                    <a:lnB w="12700" cap="flat" cmpd="sng" algn="ctr">
                      <a:solidFill>
                        <a:srgbClr val="76923C"/>
                      </a:solidFill>
                      <a:prstDash val="solid"/>
                      <a:round/>
                      <a:headEnd type="none" w="med" len="med"/>
                      <a:tailEnd type="none" w="med" len="med"/>
                    </a:lnB>
                    <a:solidFill>
                      <a:srgbClr val="C2D69B"/>
                    </a:solidFill>
                  </a:tcPr>
                </a:tc>
                <a:tc>
                  <a:txBody>
                    <a:bodyPr/>
                    <a:lstStyle/>
                    <a:p>
                      <a:pPr algn="ctr">
                        <a:lnSpc>
                          <a:spcPts val="1925"/>
                        </a:lnSpc>
                        <a:spcAft>
                          <a:spcPts val="0"/>
                        </a:spcAft>
                      </a:pPr>
                      <a:endParaRPr lang="ar-DZ" sz="4400" b="1" u="none" dirty="0" smtClean="0">
                        <a:solidFill>
                          <a:srgbClr val="7030A0"/>
                        </a:solidFill>
                        <a:latin typeface="Calibri"/>
                        <a:ea typeface="Times New Roman"/>
                        <a:cs typeface="Traditional Arabic"/>
                      </a:endParaRPr>
                    </a:p>
                    <a:p>
                      <a:pPr algn="ctr">
                        <a:lnSpc>
                          <a:spcPts val="1925"/>
                        </a:lnSpc>
                        <a:spcAft>
                          <a:spcPts val="0"/>
                        </a:spcAft>
                      </a:pPr>
                      <a:endParaRPr lang="ar-DZ" sz="4400" b="1" u="none" dirty="0" smtClean="0">
                        <a:solidFill>
                          <a:srgbClr val="7030A0"/>
                        </a:solidFill>
                        <a:latin typeface="Calibri"/>
                        <a:ea typeface="Times New Roman"/>
                        <a:cs typeface="Traditional Arabic"/>
                      </a:endParaRPr>
                    </a:p>
                    <a:p>
                      <a:pPr algn="ctr">
                        <a:lnSpc>
                          <a:spcPts val="1925"/>
                        </a:lnSpc>
                        <a:spcAft>
                          <a:spcPts val="0"/>
                        </a:spcAft>
                      </a:pPr>
                      <a:endParaRPr lang="ar-DZ" sz="4400" b="1" u="none" dirty="0" smtClean="0">
                        <a:solidFill>
                          <a:srgbClr val="7030A0"/>
                        </a:solidFill>
                        <a:latin typeface="Calibri"/>
                        <a:ea typeface="Times New Roman"/>
                        <a:cs typeface="Traditional Arabic"/>
                      </a:endParaRPr>
                    </a:p>
                    <a:p>
                      <a:pPr algn="ctr">
                        <a:lnSpc>
                          <a:spcPts val="1925"/>
                        </a:lnSpc>
                        <a:spcAft>
                          <a:spcPts val="0"/>
                        </a:spcAft>
                      </a:pPr>
                      <a:r>
                        <a:rPr lang="ar-DZ" sz="4400" b="1" u="none" dirty="0" smtClean="0">
                          <a:solidFill>
                            <a:srgbClr val="7030A0"/>
                          </a:solidFill>
                          <a:latin typeface="Calibri"/>
                          <a:ea typeface="Calibri"/>
                          <a:cs typeface="Traditional Arabic"/>
                        </a:rPr>
                        <a:t>الممارسات</a:t>
                      </a:r>
                    </a:p>
                    <a:p>
                      <a:pPr algn="ctr">
                        <a:lnSpc>
                          <a:spcPts val="1925"/>
                        </a:lnSpc>
                        <a:spcAft>
                          <a:spcPts val="0"/>
                        </a:spcAft>
                      </a:pPr>
                      <a:endParaRPr lang="ar-DZ" sz="4400" b="1" u="none" baseline="0" dirty="0" smtClean="0">
                        <a:solidFill>
                          <a:srgbClr val="7030A0"/>
                        </a:solidFill>
                        <a:latin typeface="Calibri"/>
                        <a:ea typeface="Calibri"/>
                        <a:cs typeface="Traditional Arabic"/>
                      </a:endParaRPr>
                    </a:p>
                    <a:p>
                      <a:pPr algn="ctr">
                        <a:lnSpc>
                          <a:spcPts val="1925"/>
                        </a:lnSpc>
                        <a:spcAft>
                          <a:spcPts val="0"/>
                        </a:spcAft>
                      </a:pPr>
                      <a:r>
                        <a:rPr lang="ar-DZ" sz="4400" b="1" u="none" baseline="0" dirty="0" smtClean="0">
                          <a:solidFill>
                            <a:srgbClr val="7030A0"/>
                          </a:solidFill>
                          <a:latin typeface="Calibri"/>
                          <a:ea typeface="Calibri"/>
                          <a:cs typeface="Traditional Arabic"/>
                        </a:rPr>
                        <a:t> </a:t>
                      </a:r>
                      <a:r>
                        <a:rPr lang="ar-DZ" sz="4400" b="1" u="none" baseline="0" dirty="0" err="1" smtClean="0">
                          <a:solidFill>
                            <a:srgbClr val="7030A0"/>
                          </a:solidFill>
                          <a:latin typeface="Calibri"/>
                          <a:ea typeface="Calibri"/>
                          <a:cs typeface="Traditional Arabic"/>
                        </a:rPr>
                        <a:t>التعلمية</a:t>
                      </a:r>
                      <a:r>
                        <a:rPr lang="ar-DZ" sz="4400" b="1" u="none" baseline="0" dirty="0" smtClean="0">
                          <a:solidFill>
                            <a:srgbClr val="7030A0"/>
                          </a:solidFill>
                          <a:latin typeface="Calibri"/>
                          <a:ea typeface="Calibri"/>
                          <a:cs typeface="Traditional Arabic"/>
                        </a:rPr>
                        <a:t> </a:t>
                      </a:r>
                      <a:endParaRPr lang="fr-FR" sz="2800" b="1" u="none" dirty="0">
                        <a:solidFill>
                          <a:srgbClr val="7030A0"/>
                        </a:solidFill>
                        <a:latin typeface="Calibri"/>
                        <a:ea typeface="Calibri"/>
                        <a:cs typeface="Arial"/>
                      </a:endParaRPr>
                    </a:p>
                  </a:txBody>
                  <a:tcPr marL="47283" marR="47283" marT="0" marB="0">
                    <a:lnL w="12700" cap="flat" cmpd="sng" algn="ctr">
                      <a:solidFill>
                        <a:srgbClr val="76923C"/>
                      </a:solidFill>
                      <a:prstDash val="solid"/>
                      <a:round/>
                      <a:headEnd type="none" w="med" len="med"/>
                      <a:tailEnd type="none" w="med" len="med"/>
                    </a:lnL>
                    <a:lnR w="12700" cap="flat" cmpd="sng" algn="ctr">
                      <a:solidFill>
                        <a:srgbClr val="76923C"/>
                      </a:solidFill>
                      <a:prstDash val="solid"/>
                      <a:round/>
                      <a:headEnd type="none" w="med" len="med"/>
                      <a:tailEnd type="none" w="med" len="med"/>
                    </a:lnR>
                    <a:lnT w="12700" cap="flat" cmpd="sng" algn="ctr">
                      <a:solidFill>
                        <a:srgbClr val="76923C"/>
                      </a:solidFill>
                      <a:prstDash val="solid"/>
                      <a:round/>
                      <a:headEnd type="none" w="med" len="med"/>
                      <a:tailEnd type="none" w="med" len="med"/>
                    </a:lnT>
                    <a:lnB w="12700" cap="flat" cmpd="sng" algn="ctr">
                      <a:solidFill>
                        <a:srgbClr val="76923C"/>
                      </a:solidFill>
                      <a:prstDash val="solid"/>
                      <a:round/>
                      <a:headEnd type="none" w="med" len="med"/>
                      <a:tailEnd type="none" w="med" len="med"/>
                    </a:lnB>
                    <a:solidFill>
                      <a:srgbClr val="C2D69B"/>
                    </a:solidFill>
                  </a:tcPr>
                </a:tc>
                <a:tc>
                  <a:txBody>
                    <a:bodyPr/>
                    <a:lstStyle/>
                    <a:p>
                      <a:pPr algn="ctr">
                        <a:lnSpc>
                          <a:spcPts val="1925"/>
                        </a:lnSpc>
                        <a:spcAft>
                          <a:spcPts val="0"/>
                        </a:spcAft>
                      </a:pPr>
                      <a:endParaRPr lang="ar-DZ" sz="4400" b="1" u="none" dirty="0" smtClean="0">
                        <a:solidFill>
                          <a:srgbClr val="7030A0"/>
                        </a:solidFill>
                        <a:latin typeface="Calibri"/>
                        <a:ea typeface="Times New Roman"/>
                        <a:cs typeface="Traditional Arabic"/>
                      </a:endParaRPr>
                    </a:p>
                    <a:p>
                      <a:pPr algn="ctr">
                        <a:lnSpc>
                          <a:spcPts val="1925"/>
                        </a:lnSpc>
                        <a:spcAft>
                          <a:spcPts val="0"/>
                        </a:spcAft>
                      </a:pPr>
                      <a:endParaRPr lang="ar-DZ" sz="4400" b="1" u="none" dirty="0" smtClean="0">
                        <a:solidFill>
                          <a:srgbClr val="7030A0"/>
                        </a:solidFill>
                        <a:latin typeface="Calibri"/>
                        <a:ea typeface="Times New Roman"/>
                        <a:cs typeface="Traditional Arabic"/>
                      </a:endParaRPr>
                    </a:p>
                    <a:p>
                      <a:pPr algn="ctr">
                        <a:lnSpc>
                          <a:spcPts val="1925"/>
                        </a:lnSpc>
                        <a:spcAft>
                          <a:spcPts val="0"/>
                        </a:spcAft>
                      </a:pPr>
                      <a:endParaRPr lang="ar-DZ" sz="4400" b="1" u="none" dirty="0" smtClean="0">
                        <a:solidFill>
                          <a:srgbClr val="7030A0"/>
                        </a:solidFill>
                        <a:latin typeface="Calibri"/>
                        <a:ea typeface="Times New Roman"/>
                        <a:cs typeface="Traditional Arabic"/>
                      </a:endParaRPr>
                    </a:p>
                    <a:p>
                      <a:pPr algn="ctr">
                        <a:lnSpc>
                          <a:spcPts val="1925"/>
                        </a:lnSpc>
                        <a:spcAft>
                          <a:spcPts val="0"/>
                        </a:spcAft>
                      </a:pPr>
                      <a:r>
                        <a:rPr lang="ar-SA" sz="4400" b="1" u="none" dirty="0" smtClean="0">
                          <a:solidFill>
                            <a:srgbClr val="7030A0"/>
                          </a:solidFill>
                          <a:latin typeface="Calibri"/>
                          <a:ea typeface="Times New Roman"/>
                          <a:cs typeface="Traditional Arabic"/>
                        </a:rPr>
                        <a:t>نوع</a:t>
                      </a:r>
                      <a:endParaRPr lang="ar-DZ" sz="4400" b="1" u="none" dirty="0" smtClean="0">
                        <a:solidFill>
                          <a:srgbClr val="7030A0"/>
                        </a:solidFill>
                        <a:latin typeface="Calibri"/>
                        <a:ea typeface="Times New Roman"/>
                        <a:cs typeface="Traditional Arabic"/>
                      </a:endParaRPr>
                    </a:p>
                    <a:p>
                      <a:pPr algn="ctr">
                        <a:lnSpc>
                          <a:spcPts val="1925"/>
                        </a:lnSpc>
                        <a:spcAft>
                          <a:spcPts val="0"/>
                        </a:spcAft>
                      </a:pPr>
                      <a:r>
                        <a:rPr lang="ar-SA" sz="4400" b="1" u="none" dirty="0" smtClean="0">
                          <a:solidFill>
                            <a:srgbClr val="7030A0"/>
                          </a:solidFill>
                          <a:latin typeface="Calibri"/>
                          <a:ea typeface="Times New Roman"/>
                          <a:cs typeface="Traditional Arabic"/>
                        </a:rPr>
                        <a:t> </a:t>
                      </a:r>
                      <a:endParaRPr lang="ar-DZ" sz="4400" b="1" u="none" dirty="0" smtClean="0">
                        <a:solidFill>
                          <a:srgbClr val="7030A0"/>
                        </a:solidFill>
                        <a:latin typeface="Calibri"/>
                        <a:ea typeface="Times New Roman"/>
                        <a:cs typeface="Traditional Arabic"/>
                      </a:endParaRPr>
                    </a:p>
                    <a:p>
                      <a:pPr algn="ctr">
                        <a:lnSpc>
                          <a:spcPts val="1925"/>
                        </a:lnSpc>
                        <a:spcAft>
                          <a:spcPts val="0"/>
                        </a:spcAft>
                      </a:pPr>
                      <a:r>
                        <a:rPr lang="ar-DZ" sz="4400" b="1" u="none" dirty="0" smtClean="0">
                          <a:solidFill>
                            <a:srgbClr val="7030A0"/>
                          </a:solidFill>
                          <a:latin typeface="Calibri"/>
                          <a:ea typeface="Times New Roman"/>
                          <a:cs typeface="Traditional Arabic"/>
                        </a:rPr>
                        <a:t>ا</a:t>
                      </a:r>
                      <a:r>
                        <a:rPr lang="ar-SA" sz="4400" b="1" u="none" dirty="0" smtClean="0">
                          <a:solidFill>
                            <a:srgbClr val="7030A0"/>
                          </a:solidFill>
                          <a:latin typeface="Calibri"/>
                          <a:ea typeface="Times New Roman"/>
                          <a:cs typeface="Traditional Arabic"/>
                        </a:rPr>
                        <a:t>لذكاء</a:t>
                      </a:r>
                      <a:endParaRPr lang="fr-FR" sz="2800" b="1" u="none" dirty="0">
                        <a:solidFill>
                          <a:srgbClr val="7030A0"/>
                        </a:solidFill>
                        <a:latin typeface="Calibri"/>
                        <a:ea typeface="Calibri"/>
                        <a:cs typeface="Arial"/>
                      </a:endParaRPr>
                    </a:p>
                  </a:txBody>
                  <a:tcPr marL="47283" marR="47283" marT="0" marB="0">
                    <a:lnL w="12700" cap="flat" cmpd="sng" algn="ctr">
                      <a:solidFill>
                        <a:srgbClr val="76923C"/>
                      </a:solidFill>
                      <a:prstDash val="solid"/>
                      <a:round/>
                      <a:headEnd type="none" w="med" len="med"/>
                      <a:tailEnd type="none" w="med" len="med"/>
                    </a:lnL>
                    <a:lnR w="12700" cap="flat" cmpd="sng" algn="ctr">
                      <a:solidFill>
                        <a:srgbClr val="76923C"/>
                      </a:solidFill>
                      <a:prstDash val="solid"/>
                      <a:round/>
                      <a:headEnd type="none" w="med" len="med"/>
                      <a:tailEnd type="none" w="med" len="med"/>
                    </a:lnR>
                    <a:lnT w="12700" cap="flat" cmpd="sng" algn="ctr">
                      <a:solidFill>
                        <a:srgbClr val="76923C"/>
                      </a:solidFill>
                      <a:prstDash val="solid"/>
                      <a:round/>
                      <a:headEnd type="none" w="med" len="med"/>
                      <a:tailEnd type="none" w="med" len="med"/>
                    </a:lnT>
                    <a:lnB w="12700" cap="flat" cmpd="sng" algn="ctr">
                      <a:solidFill>
                        <a:srgbClr val="76923C"/>
                      </a:solidFill>
                      <a:prstDash val="solid"/>
                      <a:round/>
                      <a:headEnd type="none" w="med" len="med"/>
                      <a:tailEnd type="none" w="med" len="med"/>
                    </a:lnB>
                    <a:solidFill>
                      <a:srgbClr val="C2D69B"/>
                    </a:solidFill>
                  </a:tcPr>
                </a:tc>
              </a:tr>
              <a:tr h="3429023">
                <a:tc>
                  <a:txBody>
                    <a:bodyPr/>
                    <a:lstStyle/>
                    <a:p>
                      <a:pPr algn="r">
                        <a:lnSpc>
                          <a:spcPts val="1925"/>
                        </a:lnSpc>
                        <a:spcAft>
                          <a:spcPts val="0"/>
                        </a:spcAft>
                      </a:pPr>
                      <a:endParaRPr lang="ar-DZ" sz="3600" b="1" dirty="0" smtClean="0">
                        <a:latin typeface="Calibri"/>
                        <a:ea typeface="Calibri"/>
                        <a:cs typeface="Arial"/>
                      </a:endParaRPr>
                    </a:p>
                    <a:p>
                      <a:pPr algn="r">
                        <a:lnSpc>
                          <a:spcPts val="1925"/>
                        </a:lnSpc>
                        <a:spcAft>
                          <a:spcPts val="0"/>
                        </a:spcAft>
                      </a:pPr>
                      <a:endParaRPr lang="ar-DZ" sz="2400" b="1" kern="1200" dirty="0" smtClean="0">
                        <a:solidFill>
                          <a:schemeClr val="tx1"/>
                        </a:solidFill>
                        <a:latin typeface="+mn-lt"/>
                        <a:ea typeface="+mn-ea"/>
                        <a:cs typeface="+mn-cs"/>
                      </a:endParaRPr>
                    </a:p>
                    <a:p>
                      <a:pPr algn="r">
                        <a:lnSpc>
                          <a:spcPts val="1925"/>
                        </a:lnSpc>
                        <a:spcAft>
                          <a:spcPts val="0"/>
                        </a:spcAft>
                      </a:pPr>
                      <a:r>
                        <a:rPr lang="ar-SA" sz="2400" b="1" kern="1200" dirty="0" smtClean="0">
                          <a:solidFill>
                            <a:schemeClr val="tx1"/>
                          </a:solidFill>
                          <a:latin typeface="+mn-lt"/>
                          <a:ea typeface="+mn-ea"/>
                          <a:cs typeface="+mn-cs"/>
                        </a:rPr>
                        <a:t>انظر إلى الرسم </a:t>
                      </a:r>
                      <a:endParaRPr lang="ar-DZ" sz="2400" b="1" kern="1200" dirty="0" smtClean="0">
                        <a:solidFill>
                          <a:schemeClr val="tx1"/>
                        </a:solidFill>
                        <a:latin typeface="+mn-lt"/>
                        <a:ea typeface="+mn-ea"/>
                        <a:cs typeface="+mn-cs"/>
                      </a:endParaRPr>
                    </a:p>
                    <a:p>
                      <a:pPr algn="r">
                        <a:lnSpc>
                          <a:spcPts val="1925"/>
                        </a:lnSpc>
                        <a:spcAft>
                          <a:spcPts val="0"/>
                        </a:spcAft>
                      </a:pPr>
                      <a:endParaRPr lang="ar-DZ" sz="2400" b="1" kern="1200" dirty="0" smtClean="0">
                        <a:solidFill>
                          <a:schemeClr val="tx1"/>
                        </a:solidFill>
                        <a:latin typeface="+mn-lt"/>
                        <a:ea typeface="+mn-ea"/>
                        <a:cs typeface="+mn-cs"/>
                      </a:endParaRPr>
                    </a:p>
                    <a:p>
                      <a:pPr algn="r">
                        <a:lnSpc>
                          <a:spcPts val="1925"/>
                        </a:lnSpc>
                        <a:spcAft>
                          <a:spcPts val="0"/>
                        </a:spcAft>
                      </a:pPr>
                      <a:r>
                        <a:rPr lang="ar-SA" sz="2400" b="1" kern="1200" dirty="0" smtClean="0">
                          <a:solidFill>
                            <a:schemeClr val="tx1"/>
                          </a:solidFill>
                          <a:latin typeface="+mn-lt"/>
                          <a:ea typeface="+mn-ea"/>
                          <a:cs typeface="+mn-cs"/>
                        </a:rPr>
                        <a:t>التالي، ألاحظ، ارسم </a:t>
                      </a:r>
                      <a:endParaRPr lang="ar-DZ" sz="2400" b="1" kern="1200" dirty="0" smtClean="0">
                        <a:solidFill>
                          <a:schemeClr val="tx1"/>
                        </a:solidFill>
                        <a:latin typeface="+mn-lt"/>
                        <a:ea typeface="+mn-ea"/>
                        <a:cs typeface="+mn-cs"/>
                      </a:endParaRPr>
                    </a:p>
                    <a:p>
                      <a:pPr algn="r">
                        <a:lnSpc>
                          <a:spcPts val="1925"/>
                        </a:lnSpc>
                        <a:spcAft>
                          <a:spcPts val="0"/>
                        </a:spcAft>
                      </a:pPr>
                      <a:endParaRPr lang="ar-DZ" sz="2400" b="1" kern="1200" dirty="0" smtClean="0">
                        <a:solidFill>
                          <a:schemeClr val="tx1"/>
                        </a:solidFill>
                        <a:latin typeface="+mn-lt"/>
                        <a:ea typeface="+mn-ea"/>
                        <a:cs typeface="+mn-cs"/>
                      </a:endParaRPr>
                    </a:p>
                    <a:p>
                      <a:pPr algn="r">
                        <a:lnSpc>
                          <a:spcPts val="1925"/>
                        </a:lnSpc>
                        <a:spcAft>
                          <a:spcPts val="0"/>
                        </a:spcAft>
                      </a:pPr>
                      <a:r>
                        <a:rPr lang="ar-SA" sz="2400" b="1" kern="1200" dirty="0" smtClean="0">
                          <a:solidFill>
                            <a:schemeClr val="tx1"/>
                          </a:solidFill>
                          <a:latin typeface="+mn-lt"/>
                          <a:ea typeface="+mn-ea"/>
                          <a:cs typeface="+mn-cs"/>
                        </a:rPr>
                        <a:t>خريطة عقلية</a:t>
                      </a:r>
                      <a:endParaRPr lang="fr-FR" sz="3600" b="1" dirty="0">
                        <a:latin typeface="Calibri"/>
                        <a:ea typeface="Calibri"/>
                        <a:cs typeface="Arial"/>
                      </a:endParaRPr>
                    </a:p>
                  </a:txBody>
                  <a:tcPr marL="47283" marR="47283"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76923C"/>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c>
                  <a:txBody>
                    <a:bodyPr/>
                    <a:lstStyle/>
                    <a:p>
                      <a:pPr algn="r">
                        <a:lnSpc>
                          <a:spcPts val="1925"/>
                        </a:lnSpc>
                        <a:spcAft>
                          <a:spcPts val="0"/>
                        </a:spcAft>
                      </a:pPr>
                      <a:endParaRPr lang="ar-DZ" sz="5400" b="1" dirty="0" smtClean="0">
                        <a:latin typeface="Calibri"/>
                        <a:ea typeface="Times New Roman"/>
                        <a:cs typeface="Traditional Arabic"/>
                      </a:endParaRPr>
                    </a:p>
                    <a:p>
                      <a:pPr algn="r">
                        <a:lnSpc>
                          <a:spcPts val="1925"/>
                        </a:lnSpc>
                        <a:spcAft>
                          <a:spcPts val="0"/>
                        </a:spcAft>
                      </a:pPr>
                      <a:endParaRPr lang="ar-DZ" sz="3600" b="1" dirty="0" smtClean="0">
                        <a:latin typeface="Calibri"/>
                        <a:ea typeface="Calibri"/>
                        <a:cs typeface="Arial"/>
                      </a:endParaRPr>
                    </a:p>
                    <a:p>
                      <a:pPr algn="r">
                        <a:lnSpc>
                          <a:spcPts val="1925"/>
                        </a:lnSpc>
                        <a:spcAft>
                          <a:spcPts val="0"/>
                        </a:spcAft>
                      </a:pPr>
                      <a:r>
                        <a:rPr lang="ar-SA" sz="2400" b="1" kern="1200" dirty="0" smtClean="0">
                          <a:solidFill>
                            <a:schemeClr val="tx1"/>
                          </a:solidFill>
                          <a:latin typeface="+mn-lt"/>
                          <a:ea typeface="+mn-ea"/>
                          <a:cs typeface="+mn-cs"/>
                        </a:rPr>
                        <a:t>الرسومات والخرائط، </a:t>
                      </a:r>
                      <a:endParaRPr lang="ar-DZ" sz="2400" b="1" kern="1200" dirty="0" smtClean="0">
                        <a:solidFill>
                          <a:schemeClr val="tx1"/>
                        </a:solidFill>
                        <a:latin typeface="+mn-lt"/>
                        <a:ea typeface="+mn-ea"/>
                        <a:cs typeface="+mn-cs"/>
                      </a:endParaRPr>
                    </a:p>
                    <a:p>
                      <a:pPr algn="r">
                        <a:lnSpc>
                          <a:spcPts val="1925"/>
                        </a:lnSpc>
                        <a:spcAft>
                          <a:spcPts val="0"/>
                        </a:spcAft>
                      </a:pPr>
                      <a:endParaRPr lang="ar-DZ" sz="2400" b="1" kern="1200" dirty="0" smtClean="0">
                        <a:solidFill>
                          <a:schemeClr val="tx1"/>
                        </a:solidFill>
                        <a:latin typeface="+mn-lt"/>
                        <a:ea typeface="+mn-ea"/>
                        <a:cs typeface="+mn-cs"/>
                      </a:endParaRPr>
                    </a:p>
                    <a:p>
                      <a:pPr algn="r">
                        <a:lnSpc>
                          <a:spcPts val="1925"/>
                        </a:lnSpc>
                        <a:spcAft>
                          <a:spcPts val="0"/>
                        </a:spcAft>
                      </a:pPr>
                      <a:r>
                        <a:rPr lang="ar-SA" sz="2400" b="1" kern="1200" dirty="0" smtClean="0">
                          <a:solidFill>
                            <a:schemeClr val="tx1"/>
                          </a:solidFill>
                          <a:latin typeface="+mn-lt"/>
                          <a:ea typeface="+mn-ea"/>
                          <a:cs typeface="+mn-cs"/>
                        </a:rPr>
                        <a:t>والفيديو، ومجموعة </a:t>
                      </a:r>
                      <a:endParaRPr lang="ar-DZ" sz="2400" b="1" kern="1200" dirty="0" smtClean="0">
                        <a:solidFill>
                          <a:schemeClr val="tx1"/>
                        </a:solidFill>
                        <a:latin typeface="+mn-lt"/>
                        <a:ea typeface="+mn-ea"/>
                        <a:cs typeface="+mn-cs"/>
                      </a:endParaRPr>
                    </a:p>
                    <a:p>
                      <a:pPr algn="r">
                        <a:lnSpc>
                          <a:spcPts val="1925"/>
                        </a:lnSpc>
                        <a:spcAft>
                          <a:spcPts val="0"/>
                        </a:spcAft>
                      </a:pPr>
                      <a:endParaRPr lang="ar-DZ" sz="2400" b="1" kern="1200" dirty="0" smtClean="0">
                        <a:solidFill>
                          <a:schemeClr val="tx1"/>
                        </a:solidFill>
                        <a:latin typeface="+mn-lt"/>
                        <a:ea typeface="+mn-ea"/>
                        <a:cs typeface="+mn-cs"/>
                      </a:endParaRPr>
                    </a:p>
                    <a:p>
                      <a:pPr algn="r">
                        <a:lnSpc>
                          <a:spcPts val="1925"/>
                        </a:lnSpc>
                        <a:spcAft>
                          <a:spcPts val="0"/>
                        </a:spcAft>
                      </a:pPr>
                      <a:r>
                        <a:rPr lang="ar-SA" sz="2400" b="1" kern="1200" dirty="0" err="1" smtClean="0">
                          <a:solidFill>
                            <a:schemeClr val="tx1"/>
                          </a:solidFill>
                          <a:latin typeface="+mn-lt"/>
                          <a:ea typeface="+mn-ea"/>
                          <a:cs typeface="+mn-cs"/>
                        </a:rPr>
                        <a:t>الليجو</a:t>
                      </a:r>
                      <a:r>
                        <a:rPr lang="ar-SA" sz="2400" b="1" kern="1200" dirty="0" smtClean="0">
                          <a:solidFill>
                            <a:schemeClr val="tx1"/>
                          </a:solidFill>
                          <a:latin typeface="+mn-lt"/>
                          <a:ea typeface="+mn-ea"/>
                          <a:cs typeface="+mn-cs"/>
                        </a:rPr>
                        <a:t>، وأدوات </a:t>
                      </a:r>
                      <a:endParaRPr lang="ar-DZ" sz="2400" b="1" kern="1200" dirty="0" smtClean="0">
                        <a:solidFill>
                          <a:schemeClr val="tx1"/>
                        </a:solidFill>
                        <a:latin typeface="+mn-lt"/>
                        <a:ea typeface="+mn-ea"/>
                        <a:cs typeface="+mn-cs"/>
                      </a:endParaRPr>
                    </a:p>
                    <a:p>
                      <a:pPr algn="r">
                        <a:lnSpc>
                          <a:spcPts val="1925"/>
                        </a:lnSpc>
                        <a:spcAft>
                          <a:spcPts val="0"/>
                        </a:spcAft>
                      </a:pPr>
                      <a:endParaRPr lang="ar-DZ" sz="2400" b="1" kern="1200" dirty="0" smtClean="0">
                        <a:solidFill>
                          <a:schemeClr val="tx1"/>
                        </a:solidFill>
                        <a:latin typeface="+mn-lt"/>
                        <a:ea typeface="+mn-ea"/>
                        <a:cs typeface="+mn-cs"/>
                      </a:endParaRPr>
                    </a:p>
                    <a:p>
                      <a:pPr algn="r">
                        <a:lnSpc>
                          <a:spcPts val="1925"/>
                        </a:lnSpc>
                        <a:spcAft>
                          <a:spcPts val="0"/>
                        </a:spcAft>
                      </a:pPr>
                      <a:r>
                        <a:rPr lang="ar-SA" sz="2400" b="1" kern="1200" dirty="0" smtClean="0">
                          <a:solidFill>
                            <a:schemeClr val="tx1"/>
                          </a:solidFill>
                          <a:latin typeface="+mn-lt"/>
                          <a:ea typeface="+mn-ea"/>
                          <a:cs typeface="+mn-cs"/>
                        </a:rPr>
                        <a:t>فنية، وخداع</a:t>
                      </a:r>
                      <a:r>
                        <a:rPr lang="ar-DZ" sz="2400" b="1" kern="1200" dirty="0" smtClean="0">
                          <a:solidFill>
                            <a:schemeClr val="tx1"/>
                          </a:solidFill>
                          <a:latin typeface="+mn-lt"/>
                          <a:ea typeface="+mn-ea"/>
                          <a:cs typeface="+mn-cs"/>
                        </a:rPr>
                        <a:t> البصر ــ</a:t>
                      </a:r>
                    </a:p>
                    <a:p>
                      <a:pPr algn="r">
                        <a:lnSpc>
                          <a:spcPts val="1925"/>
                        </a:lnSpc>
                        <a:spcAft>
                          <a:spcPts val="0"/>
                        </a:spcAft>
                      </a:pPr>
                      <a:endParaRPr lang="ar-DZ" sz="2400" b="1" kern="1200" dirty="0" smtClean="0">
                        <a:solidFill>
                          <a:schemeClr val="tx1"/>
                        </a:solidFill>
                        <a:latin typeface="+mn-lt"/>
                        <a:ea typeface="+mn-ea"/>
                        <a:cs typeface="+mn-cs"/>
                      </a:endParaRPr>
                    </a:p>
                    <a:p>
                      <a:pPr algn="r">
                        <a:lnSpc>
                          <a:spcPts val="1925"/>
                        </a:lnSpc>
                        <a:spcAft>
                          <a:spcPts val="0"/>
                        </a:spcAft>
                      </a:pPr>
                      <a:r>
                        <a:rPr lang="ar-DZ" sz="2400" b="1" kern="1200" dirty="0" smtClean="0">
                          <a:solidFill>
                            <a:schemeClr val="tx1"/>
                          </a:solidFill>
                          <a:latin typeface="+mn-lt"/>
                          <a:ea typeface="+mn-ea"/>
                          <a:cs typeface="+mn-cs"/>
                        </a:rPr>
                        <a:t>الصور </a:t>
                      </a:r>
                      <a:r>
                        <a:rPr lang="ar-SA" sz="2400" b="1" kern="1200" dirty="0" smtClean="0">
                          <a:solidFill>
                            <a:schemeClr val="tx1"/>
                          </a:solidFill>
                          <a:latin typeface="+mn-lt"/>
                          <a:ea typeface="+mn-ea"/>
                          <a:cs typeface="+mn-cs"/>
                        </a:rPr>
                        <a:t>والكاميرا،</a:t>
                      </a:r>
                      <a:endParaRPr lang="ar-DZ" sz="2400" b="1" kern="1200" dirty="0" smtClean="0">
                        <a:solidFill>
                          <a:schemeClr val="tx1"/>
                        </a:solidFill>
                        <a:latin typeface="+mn-lt"/>
                        <a:ea typeface="+mn-ea"/>
                        <a:cs typeface="+mn-cs"/>
                      </a:endParaRPr>
                    </a:p>
                    <a:p>
                      <a:pPr algn="r">
                        <a:lnSpc>
                          <a:spcPts val="1925"/>
                        </a:lnSpc>
                        <a:spcAft>
                          <a:spcPts val="0"/>
                        </a:spcAft>
                      </a:pPr>
                      <a:endParaRPr lang="ar-DZ" sz="2400" b="1" kern="1200" dirty="0" smtClean="0">
                        <a:solidFill>
                          <a:schemeClr val="tx1"/>
                        </a:solidFill>
                        <a:latin typeface="+mn-lt"/>
                        <a:ea typeface="+mn-ea"/>
                        <a:cs typeface="+mn-cs"/>
                      </a:endParaRPr>
                    </a:p>
                    <a:p>
                      <a:pPr algn="r">
                        <a:lnSpc>
                          <a:spcPts val="1925"/>
                        </a:lnSpc>
                        <a:spcAft>
                          <a:spcPts val="0"/>
                        </a:spcAft>
                      </a:pPr>
                      <a:r>
                        <a:rPr lang="ar-SA" sz="2400" b="1" kern="1200" dirty="0" smtClean="0">
                          <a:solidFill>
                            <a:schemeClr val="tx1"/>
                          </a:solidFill>
                          <a:latin typeface="+mn-lt"/>
                          <a:ea typeface="+mn-ea"/>
                          <a:cs typeface="+mn-cs"/>
                        </a:rPr>
                        <a:t> </a:t>
                      </a:r>
                      <a:endParaRPr lang="fr-FR" sz="3600" b="1" dirty="0">
                        <a:latin typeface="Calibri"/>
                        <a:ea typeface="Calibri"/>
                        <a:cs typeface="Arial"/>
                      </a:endParaRPr>
                    </a:p>
                  </a:txBody>
                  <a:tcPr marL="47283" marR="47283"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76923C"/>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c>
                  <a:txBody>
                    <a:bodyPr/>
                    <a:lstStyle/>
                    <a:p>
                      <a:pPr algn="r" rtl="1"/>
                      <a:endParaRPr lang="ar-DZ" sz="2000" b="1" kern="1200" dirty="0" smtClean="0">
                        <a:solidFill>
                          <a:schemeClr val="tx1"/>
                        </a:solidFill>
                        <a:latin typeface="+mn-lt"/>
                        <a:ea typeface="+mn-ea"/>
                        <a:cs typeface="+mn-cs"/>
                      </a:endParaRPr>
                    </a:p>
                    <a:p>
                      <a:pPr algn="r" rtl="1"/>
                      <a:r>
                        <a:rPr lang="ar-DZ" sz="2000" b="1" kern="1200" dirty="0" smtClean="0">
                          <a:solidFill>
                            <a:schemeClr val="tx1"/>
                          </a:solidFill>
                          <a:latin typeface="+mn-lt"/>
                          <a:ea typeface="+mn-ea"/>
                          <a:cs typeface="+mn-cs"/>
                        </a:rPr>
                        <a:t>التخيل والتصور </a:t>
                      </a:r>
                      <a:r>
                        <a:rPr lang="ar-DZ" sz="2000" b="1" kern="1200" dirty="0" err="1" smtClean="0">
                          <a:solidFill>
                            <a:schemeClr val="tx1"/>
                          </a:solidFill>
                          <a:latin typeface="+mn-lt"/>
                          <a:ea typeface="+mn-ea"/>
                          <a:cs typeface="+mn-cs"/>
                        </a:rPr>
                        <a:t>ـ</a:t>
                      </a:r>
                      <a:r>
                        <a:rPr lang="ar-DZ" sz="2000" b="1" kern="1200" dirty="0" smtClean="0">
                          <a:solidFill>
                            <a:schemeClr val="tx1"/>
                          </a:solidFill>
                          <a:latin typeface="+mn-lt"/>
                          <a:ea typeface="+mn-ea"/>
                          <a:cs typeface="+mn-cs"/>
                        </a:rPr>
                        <a:t> الخيال والقصص الرموز اللونية والبيانية </a:t>
                      </a:r>
                    </a:p>
                    <a:p>
                      <a:pPr algn="r" rtl="1"/>
                      <a:r>
                        <a:rPr lang="ar-SA" sz="2400" b="1" kern="1200" dirty="0" smtClean="0">
                          <a:solidFill>
                            <a:schemeClr val="tx1"/>
                          </a:solidFill>
                          <a:latin typeface="+mn-lt"/>
                          <a:ea typeface="+mn-ea"/>
                          <a:cs typeface="+mn-cs"/>
                        </a:rPr>
                        <a:t>تمثيل مرئي، نشاطات فنية، ألعاب تخيلية، تخطيط عقلي، الاستعارة، المرئيات</a:t>
                      </a:r>
                      <a:r>
                        <a:rPr lang="ar-DZ" sz="3600" b="1" kern="1200" dirty="0" smtClean="0">
                          <a:solidFill>
                            <a:schemeClr val="tx1"/>
                          </a:solidFill>
                          <a:latin typeface="+mn-lt"/>
                          <a:ea typeface="+mn-ea"/>
                          <a:cs typeface="+mn-cs"/>
                        </a:rPr>
                        <a:t> ـ</a:t>
                      </a:r>
                      <a:r>
                        <a:rPr lang="ar-DZ" sz="3600" b="1" kern="1200" baseline="0" dirty="0" smtClean="0">
                          <a:solidFill>
                            <a:schemeClr val="tx1"/>
                          </a:solidFill>
                          <a:latin typeface="+mn-lt"/>
                          <a:ea typeface="+mn-ea"/>
                          <a:cs typeface="+mn-cs"/>
                        </a:rPr>
                        <a:t> </a:t>
                      </a:r>
                      <a:r>
                        <a:rPr lang="ar-DZ" sz="2000" b="1" kern="1200" baseline="0" dirty="0" smtClean="0">
                          <a:solidFill>
                            <a:schemeClr val="tx1"/>
                          </a:solidFill>
                          <a:latin typeface="+mn-lt"/>
                          <a:ea typeface="+mn-ea"/>
                          <a:cs typeface="+mn-cs"/>
                        </a:rPr>
                        <a:t>المجازات المصورة </a:t>
                      </a:r>
                      <a:r>
                        <a:rPr lang="ar-DZ" sz="2000" b="1" kern="1200" baseline="0" dirty="0" err="1" smtClean="0">
                          <a:solidFill>
                            <a:schemeClr val="tx1"/>
                          </a:solidFill>
                          <a:latin typeface="+mn-lt"/>
                          <a:ea typeface="+mn-ea"/>
                          <a:cs typeface="+mn-cs"/>
                        </a:rPr>
                        <a:t>ـ</a:t>
                      </a:r>
                      <a:r>
                        <a:rPr lang="ar-DZ" sz="2000" b="1" kern="1200" baseline="0" dirty="0" smtClean="0">
                          <a:solidFill>
                            <a:schemeClr val="tx1"/>
                          </a:solidFill>
                          <a:latin typeface="+mn-lt"/>
                          <a:ea typeface="+mn-ea"/>
                          <a:cs typeface="+mn-cs"/>
                        </a:rPr>
                        <a:t> رسم الفكرة </a:t>
                      </a:r>
                      <a:endParaRPr lang="fr-FR" sz="2000" b="1" dirty="0"/>
                    </a:p>
                  </a:txBody>
                  <a:tcPr marL="47283" marR="47283"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76923C"/>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c>
                  <a:txBody>
                    <a:bodyPr/>
                    <a:lstStyle/>
                    <a:p>
                      <a:pPr algn="r" rtl="1"/>
                      <a:endParaRPr lang="ar-DZ" sz="4000" b="1" dirty="0" smtClean="0"/>
                    </a:p>
                    <a:p>
                      <a:pPr algn="r" rtl="1"/>
                      <a:r>
                        <a:rPr lang="ar-DZ" sz="2800" b="1" dirty="0" smtClean="0"/>
                        <a:t>الذكاء </a:t>
                      </a:r>
                    </a:p>
                    <a:p>
                      <a:pPr algn="r" rtl="1"/>
                      <a:r>
                        <a:rPr lang="ar-SA" sz="2800" b="1" kern="1200" dirty="0" smtClean="0">
                          <a:solidFill>
                            <a:schemeClr val="tx1"/>
                          </a:solidFill>
                          <a:latin typeface="+mn-lt"/>
                          <a:ea typeface="+mn-ea"/>
                          <a:cs typeface="+mn-cs"/>
                        </a:rPr>
                        <a:t>المكاني - البصري</a:t>
                      </a:r>
                      <a:endParaRPr lang="fr-FR" sz="4000" b="1" dirty="0"/>
                    </a:p>
                  </a:txBody>
                  <a:tcPr marL="47283" marR="47283"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76923C"/>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r>
            </a:tbl>
          </a:graphicData>
        </a:graphic>
      </p:graphicFrame>
      <p:sp>
        <p:nvSpPr>
          <p:cNvPr id="9" name="Ellipse 8"/>
          <p:cNvSpPr/>
          <p:nvPr/>
        </p:nvSpPr>
        <p:spPr>
          <a:xfrm>
            <a:off x="214282" y="4572008"/>
            <a:ext cx="3000396" cy="1714512"/>
          </a:xfrm>
          <a:prstGeom prst="ellipse">
            <a:avLst/>
          </a:prstGeom>
          <a:blipFill>
            <a:blip r:embed="rId6"/>
            <a:stretch>
              <a:fillRect/>
            </a:stretch>
          </a:blipFill>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ransition spd="slow">
    <p:diamond/>
    <p:sndAc>
      <p:stSnd>
        <p:snd r:embed="rId3" name="drumroll.wav" builtIn="1"/>
      </p:stSnd>
    </p:sndAc>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endParaRPr lang="fr-FR"/>
          </a:p>
        </p:txBody>
      </p:sp>
      <p:sp>
        <p:nvSpPr>
          <p:cNvPr id="3" name="Sous-titre 2"/>
          <p:cNvSpPr>
            <a:spLocks noGrp="1"/>
          </p:cNvSpPr>
          <p:nvPr>
            <p:ph type="subTitle" idx="1"/>
          </p:nvPr>
        </p:nvSpPr>
        <p:spPr/>
        <p:txBody>
          <a:bodyPr/>
          <a:lstStyle/>
          <a:p>
            <a:r>
              <a:rPr lang="ar-DZ" dirty="0" smtClean="0"/>
              <a:t>جهيرة </a:t>
            </a:r>
            <a:r>
              <a:rPr lang="ar-DZ" dirty="0" err="1" smtClean="0"/>
              <a:t>مخالفية</a:t>
            </a:r>
            <a:r>
              <a:rPr lang="ar-DZ" dirty="0" smtClean="0"/>
              <a:t> مفتش </a:t>
            </a:r>
            <a:r>
              <a:rPr lang="ar-DZ" dirty="0" err="1" smtClean="0"/>
              <a:t>بيداغوجي</a:t>
            </a:r>
            <a:r>
              <a:rPr lang="ar-DZ" dirty="0" smtClean="0"/>
              <a:t> مقاطعة </a:t>
            </a:r>
            <a:r>
              <a:rPr lang="ar-DZ" dirty="0" err="1" smtClean="0"/>
              <a:t>اولاد</a:t>
            </a:r>
            <a:r>
              <a:rPr lang="ar-DZ" dirty="0" smtClean="0"/>
              <a:t> رشاش2 ولاية </a:t>
            </a:r>
            <a:r>
              <a:rPr lang="ar-DZ" dirty="0" err="1" smtClean="0"/>
              <a:t>خنشلة</a:t>
            </a:r>
            <a:endParaRPr lang="fr-FR" dirty="0"/>
          </a:p>
        </p:txBody>
      </p:sp>
      <p:sp>
        <p:nvSpPr>
          <p:cNvPr id="4" name="Rectangle à coins arrondis 3"/>
          <p:cNvSpPr/>
          <p:nvPr/>
        </p:nvSpPr>
        <p:spPr>
          <a:xfrm>
            <a:off x="0" y="0"/>
            <a:ext cx="9144000" cy="6858000"/>
          </a:xfrm>
          <a:prstGeom prst="roundRect">
            <a:avLst/>
          </a:pr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à coins arrondis 10"/>
          <p:cNvSpPr/>
          <p:nvPr/>
        </p:nvSpPr>
        <p:spPr>
          <a:xfrm>
            <a:off x="928662" y="0"/>
            <a:ext cx="7572396" cy="857232"/>
          </a:xfrm>
          <a:prstGeom prst="roundRect">
            <a:avLst/>
          </a:prstGeom>
          <a:blipFill>
            <a:blip r:embed="rId5"/>
            <a:tile tx="0" ty="0" sx="100000" sy="100000" flip="none" algn="tl"/>
          </a:blip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3200" b="1" u="sng" dirty="0" smtClean="0">
                <a:solidFill>
                  <a:srgbClr val="FF0000"/>
                </a:solidFill>
              </a:rPr>
              <a:t>كيف نتعرف على التلاميذ ذوي الذكاء البصري المكاني  </a:t>
            </a:r>
            <a:endParaRPr lang="ar-DZ" b="1" dirty="0" smtClean="0"/>
          </a:p>
        </p:txBody>
      </p:sp>
      <p:sp>
        <p:nvSpPr>
          <p:cNvPr id="12" name="Rectangle à coins arrondis 11"/>
          <p:cNvSpPr/>
          <p:nvPr/>
        </p:nvSpPr>
        <p:spPr>
          <a:xfrm>
            <a:off x="0" y="928670"/>
            <a:ext cx="9144000" cy="3000396"/>
          </a:xfrm>
          <a:prstGeom prst="roundRect">
            <a:avLst/>
          </a:prstGeom>
          <a:blipFill>
            <a:blip r:embed="rId5"/>
            <a:tile tx="0" ty="0" sx="100000" sy="100000" flip="none" algn="tl"/>
          </a:blipFill>
          <a:effectLst>
            <a:glow rad="228600">
              <a:schemeClr val="accent2">
                <a:satMod val="175000"/>
                <a:alpha val="40000"/>
              </a:schemeClr>
            </a:glow>
            <a:reflection blurRad="6350" stA="50000" endA="300" endPos="55500" dist="50800" dir="5400000" sy="-100000" algn="bl" rotWithShape="0"/>
            <a:softEdge rad="635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3600" b="1" dirty="0" smtClean="0">
                <a:solidFill>
                  <a:schemeClr val="tx1"/>
                </a:solidFill>
                <a:latin typeface="Traditional Arabic" pitchFamily="18" charset="-78"/>
                <a:cs typeface="Traditional Arabic" pitchFamily="18" charset="-78"/>
              </a:rPr>
              <a:t>ـ يستجيب بسرعة للألوان والأشكال والصور </a:t>
            </a:r>
            <a:r>
              <a:rPr lang="ar-DZ" sz="3600" b="1" dirty="0" err="1" smtClean="0">
                <a:solidFill>
                  <a:schemeClr val="tx1"/>
                </a:solidFill>
                <a:latin typeface="Traditional Arabic" pitchFamily="18" charset="-78"/>
                <a:cs typeface="Traditional Arabic" pitchFamily="18" charset="-78"/>
              </a:rPr>
              <a:t>ـ</a:t>
            </a:r>
            <a:r>
              <a:rPr lang="ar-DZ" sz="3600" b="1" dirty="0" smtClean="0">
                <a:solidFill>
                  <a:schemeClr val="tx1"/>
                </a:solidFill>
                <a:latin typeface="Traditional Arabic" pitchFamily="18" charset="-78"/>
                <a:cs typeface="Traditional Arabic" pitchFamily="18" charset="-78"/>
              </a:rPr>
              <a:t> يندهش لشيء يثيره </a:t>
            </a:r>
            <a:r>
              <a:rPr lang="ar-DZ" sz="3600" b="1" dirty="0" err="1" smtClean="0">
                <a:solidFill>
                  <a:schemeClr val="tx1"/>
                </a:solidFill>
                <a:latin typeface="Traditional Arabic" pitchFamily="18" charset="-78"/>
                <a:cs typeface="Traditional Arabic" pitchFamily="18" charset="-78"/>
              </a:rPr>
              <a:t>ـ</a:t>
            </a:r>
            <a:r>
              <a:rPr lang="ar-DZ" sz="3600" b="1" dirty="0" smtClean="0">
                <a:solidFill>
                  <a:schemeClr val="tx1"/>
                </a:solidFill>
                <a:latin typeface="Traditional Arabic" pitchFamily="18" charset="-78"/>
                <a:cs typeface="Traditional Arabic" pitchFamily="18" charset="-78"/>
              </a:rPr>
              <a:t> يصف الأشياء بطريقة خيالية </a:t>
            </a:r>
            <a:r>
              <a:rPr lang="ar-DZ" sz="3600" b="1" dirty="0" err="1" smtClean="0">
                <a:solidFill>
                  <a:schemeClr val="tx1"/>
                </a:solidFill>
                <a:latin typeface="Traditional Arabic" pitchFamily="18" charset="-78"/>
                <a:cs typeface="Traditional Arabic" pitchFamily="18" charset="-78"/>
              </a:rPr>
              <a:t>ـ</a:t>
            </a:r>
            <a:r>
              <a:rPr lang="ar-DZ" sz="3600" b="1" dirty="0" smtClean="0">
                <a:solidFill>
                  <a:schemeClr val="tx1"/>
                </a:solidFill>
                <a:latin typeface="Traditional Arabic" pitchFamily="18" charset="-78"/>
                <a:cs typeface="Traditional Arabic" pitchFamily="18" charset="-78"/>
              </a:rPr>
              <a:t> يحب تصور الأشياء والتأليف بينها </a:t>
            </a:r>
            <a:r>
              <a:rPr lang="ar-DZ" sz="3600" b="1" dirty="0" err="1" smtClean="0">
                <a:solidFill>
                  <a:schemeClr val="tx1"/>
                </a:solidFill>
                <a:latin typeface="Traditional Arabic" pitchFamily="18" charset="-78"/>
                <a:cs typeface="Traditional Arabic" pitchFamily="18" charset="-78"/>
              </a:rPr>
              <a:t>ـ</a:t>
            </a:r>
            <a:r>
              <a:rPr lang="ar-DZ" sz="3600" b="1" dirty="0" smtClean="0">
                <a:solidFill>
                  <a:schemeClr val="tx1"/>
                </a:solidFill>
                <a:latin typeface="Traditional Arabic" pitchFamily="18" charset="-78"/>
                <a:cs typeface="Traditional Arabic" pitchFamily="18" charset="-78"/>
              </a:rPr>
              <a:t> يحب الرسم والتلوين </a:t>
            </a:r>
            <a:r>
              <a:rPr lang="ar-DZ" sz="3600" b="1" dirty="0" err="1" smtClean="0">
                <a:solidFill>
                  <a:schemeClr val="tx1"/>
                </a:solidFill>
                <a:latin typeface="Traditional Arabic" pitchFamily="18" charset="-78"/>
                <a:cs typeface="Traditional Arabic" pitchFamily="18" charset="-78"/>
              </a:rPr>
              <a:t>ـ</a:t>
            </a:r>
            <a:r>
              <a:rPr lang="ar-DZ" sz="3600" b="1" dirty="0" smtClean="0">
                <a:solidFill>
                  <a:schemeClr val="tx1"/>
                </a:solidFill>
                <a:latin typeface="Traditional Arabic" pitchFamily="18" charset="-78"/>
                <a:cs typeface="Traditional Arabic" pitchFamily="18" charset="-78"/>
              </a:rPr>
              <a:t> يلاحظ أشكال الأشياء بدقة </a:t>
            </a:r>
            <a:r>
              <a:rPr lang="ar-SA" sz="3600" b="1" dirty="0" smtClean="0">
                <a:solidFill>
                  <a:schemeClr val="tx1"/>
                </a:solidFill>
                <a:latin typeface="Traditional Arabic" pitchFamily="18" charset="-78"/>
                <a:cs typeface="Traditional Arabic" pitchFamily="18" charset="-78"/>
              </a:rPr>
              <a:t>يحب الكتب ذات الصور الكثيرة - يُحَدِّد مكانه بسهولة في مكان جديد أي يستخدم الاتجاهات الأربعة . </a:t>
            </a:r>
            <a:endParaRPr lang="ar-DZ" sz="3600" b="1" dirty="0" smtClean="0">
              <a:solidFill>
                <a:schemeClr val="tx1"/>
              </a:solidFill>
              <a:latin typeface="Traditional Arabic" pitchFamily="18" charset="-78"/>
              <a:cs typeface="Traditional Arabic" pitchFamily="18" charset="-78"/>
            </a:endParaRPr>
          </a:p>
        </p:txBody>
      </p:sp>
      <p:sp>
        <p:nvSpPr>
          <p:cNvPr id="8" name="Ellipse 7"/>
          <p:cNvSpPr/>
          <p:nvPr/>
        </p:nvSpPr>
        <p:spPr>
          <a:xfrm>
            <a:off x="3286116" y="3857628"/>
            <a:ext cx="2714612" cy="3000372"/>
          </a:xfrm>
          <a:prstGeom prst="ellipse">
            <a:avLst/>
          </a:prstGeom>
          <a:blipFill>
            <a:blip r:embed="rId6"/>
            <a:stretch>
              <a:fillRect/>
            </a:stretch>
          </a:blipFill>
          <a:effectLst>
            <a:glow rad="228600">
              <a:schemeClr val="accent5">
                <a:satMod val="175000"/>
                <a:alpha val="40000"/>
              </a:schemeClr>
            </a:glow>
            <a:softEdge rad="635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llipse 8"/>
          <p:cNvSpPr/>
          <p:nvPr/>
        </p:nvSpPr>
        <p:spPr>
          <a:xfrm>
            <a:off x="6000760" y="3143248"/>
            <a:ext cx="3143240" cy="3714752"/>
          </a:xfrm>
          <a:prstGeom prst="ellipse">
            <a:avLst/>
          </a:prstGeom>
          <a:blipFill>
            <a:blip r:embed="rId7"/>
            <a:stretch>
              <a:fillRect/>
            </a:stretch>
          </a:blipFill>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llipse 9"/>
          <p:cNvSpPr/>
          <p:nvPr/>
        </p:nvSpPr>
        <p:spPr>
          <a:xfrm>
            <a:off x="0" y="3214686"/>
            <a:ext cx="3143272" cy="3643314"/>
          </a:xfrm>
          <a:prstGeom prst="ellipse">
            <a:avLst/>
          </a:prstGeom>
          <a:blipFill>
            <a:blip r:embed="rId8"/>
            <a:stretch>
              <a:fillRect/>
            </a:stretch>
          </a:blipFill>
          <a:effectLst>
            <a:glow rad="228600">
              <a:schemeClr val="accent2">
                <a:satMod val="175000"/>
                <a:alpha val="40000"/>
              </a:schemeClr>
            </a:glow>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ransition spd="slow">
    <p:diamond/>
    <p:sndAc>
      <p:stSnd>
        <p:snd r:embed="rId3" name="chimes.wav" builtIn="1"/>
      </p:stSnd>
    </p:sndAc>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endParaRPr lang="fr-FR"/>
          </a:p>
        </p:txBody>
      </p:sp>
      <p:sp>
        <p:nvSpPr>
          <p:cNvPr id="3" name="Sous-titre 2"/>
          <p:cNvSpPr>
            <a:spLocks noGrp="1"/>
          </p:cNvSpPr>
          <p:nvPr>
            <p:ph type="subTitle" idx="1"/>
          </p:nvPr>
        </p:nvSpPr>
        <p:spPr/>
        <p:txBody>
          <a:bodyPr/>
          <a:lstStyle/>
          <a:p>
            <a:r>
              <a:rPr lang="ar-DZ" dirty="0" smtClean="0"/>
              <a:t>جهيرة </a:t>
            </a:r>
            <a:r>
              <a:rPr lang="ar-DZ" dirty="0" err="1" smtClean="0"/>
              <a:t>مخالفية</a:t>
            </a:r>
            <a:r>
              <a:rPr lang="ar-DZ" dirty="0" smtClean="0"/>
              <a:t> مفتش </a:t>
            </a:r>
            <a:r>
              <a:rPr lang="ar-DZ" dirty="0" err="1" smtClean="0"/>
              <a:t>بيداغوجي</a:t>
            </a:r>
            <a:r>
              <a:rPr lang="ar-DZ" dirty="0" smtClean="0"/>
              <a:t> مقاطعة </a:t>
            </a:r>
            <a:r>
              <a:rPr lang="ar-DZ" dirty="0" err="1" smtClean="0"/>
              <a:t>اولاد</a:t>
            </a:r>
            <a:r>
              <a:rPr lang="ar-DZ" dirty="0" smtClean="0"/>
              <a:t> رشاش2 ولاية </a:t>
            </a:r>
            <a:r>
              <a:rPr lang="ar-DZ" dirty="0" err="1" smtClean="0"/>
              <a:t>خنشلة</a:t>
            </a:r>
            <a:endParaRPr lang="fr-FR" dirty="0"/>
          </a:p>
        </p:txBody>
      </p:sp>
      <p:sp>
        <p:nvSpPr>
          <p:cNvPr id="4" name="Rectangle à coins arrondis 3"/>
          <p:cNvSpPr/>
          <p:nvPr/>
        </p:nvSpPr>
        <p:spPr>
          <a:xfrm>
            <a:off x="0" y="0"/>
            <a:ext cx="9144000" cy="6858000"/>
          </a:xfrm>
          <a:prstGeom prst="roundRect">
            <a:avLst/>
          </a:pr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à coins arrondis 11"/>
          <p:cNvSpPr/>
          <p:nvPr/>
        </p:nvSpPr>
        <p:spPr>
          <a:xfrm>
            <a:off x="142844" y="500042"/>
            <a:ext cx="9001156" cy="6357958"/>
          </a:xfrm>
          <a:prstGeom prst="roundRect">
            <a:avLst/>
          </a:prstGeom>
          <a:blipFill>
            <a:blip r:embed="rId5"/>
            <a:tile tx="0" ty="0" sx="100000" sy="100000" flip="none" algn="tl"/>
          </a:blipFill>
          <a:effectLst>
            <a:glow rad="228600">
              <a:schemeClr val="accent5">
                <a:satMod val="175000"/>
                <a:alpha val="40000"/>
              </a:schemeClr>
            </a:glow>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DZ" sz="3200" b="1" u="sng" dirty="0" smtClean="0">
              <a:solidFill>
                <a:srgbClr val="FF0000"/>
              </a:solidFill>
            </a:endParaRPr>
          </a:p>
          <a:p>
            <a:pPr algn="ctr"/>
            <a:endParaRPr lang="ar-DZ" sz="3200" b="1" u="sng" dirty="0" smtClean="0">
              <a:solidFill>
                <a:srgbClr val="FF0000"/>
              </a:solidFill>
            </a:endParaRPr>
          </a:p>
          <a:p>
            <a:pPr algn="ctr"/>
            <a:endParaRPr lang="ar-DZ" sz="3200" b="1" u="sng" dirty="0" smtClean="0">
              <a:solidFill>
                <a:srgbClr val="FF0000"/>
              </a:solidFill>
            </a:endParaRPr>
          </a:p>
          <a:p>
            <a:pPr algn="ctr"/>
            <a:endParaRPr lang="ar-DZ" sz="3200" b="1" u="sng" dirty="0" smtClean="0">
              <a:solidFill>
                <a:srgbClr val="FF0000"/>
              </a:solidFill>
            </a:endParaRPr>
          </a:p>
          <a:p>
            <a:pPr algn="ctr"/>
            <a:r>
              <a:rPr lang="ar-DZ" sz="3200" b="1" u="sng" dirty="0" smtClean="0">
                <a:solidFill>
                  <a:srgbClr val="FF0000"/>
                </a:solidFill>
              </a:rPr>
              <a:t>4الذكاء الذاتي التأملي(الشخصي)</a:t>
            </a:r>
            <a:r>
              <a:rPr lang="ar-DZ" sz="4000" b="1" u="sng" dirty="0" smtClean="0">
                <a:solidFill>
                  <a:srgbClr val="FF0000"/>
                </a:solidFill>
              </a:rPr>
              <a:t> :</a:t>
            </a:r>
            <a:endParaRPr lang="ar-DZ" sz="2800" b="1" u="sng" dirty="0" smtClean="0">
              <a:solidFill>
                <a:srgbClr val="FF0000"/>
              </a:solidFill>
            </a:endParaRPr>
          </a:p>
          <a:p>
            <a:pPr algn="ctr"/>
            <a:r>
              <a:rPr lang="ar-DZ" sz="2800" b="1" dirty="0" smtClean="0">
                <a:solidFill>
                  <a:srgbClr val="002060"/>
                </a:solidFill>
              </a:rPr>
              <a:t>ـ ويتمثل في قدرة الفرد على :</a:t>
            </a:r>
            <a:endParaRPr lang="ar-DZ" sz="2400" b="1" dirty="0" smtClean="0">
              <a:solidFill>
                <a:srgbClr val="002060"/>
              </a:solidFill>
            </a:endParaRPr>
          </a:p>
          <a:p>
            <a:pPr algn="ctr"/>
            <a:r>
              <a:rPr lang="ar-DZ" sz="2800" b="1" dirty="0" smtClean="0">
                <a:solidFill>
                  <a:srgbClr val="002060"/>
                </a:solidFill>
              </a:rPr>
              <a:t>ـ معرفة ذاته ليتصرف وفق ذلك .</a:t>
            </a:r>
          </a:p>
          <a:p>
            <a:pPr algn="ctr"/>
            <a:r>
              <a:rPr lang="ar-DZ" sz="2800" b="1" dirty="0" smtClean="0">
                <a:solidFill>
                  <a:srgbClr val="002060"/>
                </a:solidFill>
              </a:rPr>
              <a:t>ـ معرفة نواحي قوته وضعفه.</a:t>
            </a:r>
          </a:p>
          <a:p>
            <a:pPr algn="ctr"/>
            <a:r>
              <a:rPr lang="ar-DZ" sz="2800" b="1" dirty="0" smtClean="0">
                <a:solidFill>
                  <a:srgbClr val="002060"/>
                </a:solidFill>
              </a:rPr>
              <a:t>ـ تأديب الذات وفهمها .</a:t>
            </a:r>
          </a:p>
          <a:p>
            <a:pPr algn="ctr"/>
            <a:r>
              <a:rPr lang="ar-DZ" sz="2800" b="1" dirty="0" smtClean="0">
                <a:solidFill>
                  <a:srgbClr val="002060"/>
                </a:solidFill>
              </a:rPr>
              <a:t>ـ التعمق في التفكير بما يساعد على صنع قرارات شخصية سليمة توجه السلوك </a:t>
            </a:r>
          </a:p>
          <a:p>
            <a:pPr algn="ctr"/>
            <a:r>
              <a:rPr lang="ar-DZ" sz="2800" b="1" dirty="0" smtClean="0">
                <a:solidFill>
                  <a:srgbClr val="002060"/>
                </a:solidFill>
              </a:rPr>
              <a:t>والمتعلمون المتفوقون في هذا النوع من الذكاء يتمتعون بإحساس قوي وبثقة كبيرة بالنفس ويحبذون العمل منفردين ولهم إحساس قوي بمهاراتهم الشخصية .</a:t>
            </a:r>
          </a:p>
        </p:txBody>
      </p:sp>
      <p:sp>
        <p:nvSpPr>
          <p:cNvPr id="9" name="Ellipse 8"/>
          <p:cNvSpPr/>
          <p:nvPr/>
        </p:nvSpPr>
        <p:spPr>
          <a:xfrm>
            <a:off x="4357686" y="0"/>
            <a:ext cx="4572032" cy="2643182"/>
          </a:xfrm>
          <a:prstGeom prst="ellipse">
            <a:avLst/>
          </a:prstGeom>
          <a:blipFill>
            <a:blip r:embed="rId6"/>
            <a:stretch>
              <a:fillRect/>
            </a:stretch>
          </a:blipFill>
          <a:effectLst>
            <a:glow rad="228600">
              <a:schemeClr val="accent5">
                <a:satMod val="175000"/>
                <a:alpha val="4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Ellipse 13"/>
          <p:cNvSpPr/>
          <p:nvPr/>
        </p:nvSpPr>
        <p:spPr>
          <a:xfrm>
            <a:off x="0" y="0"/>
            <a:ext cx="4143372" cy="2643182"/>
          </a:xfrm>
          <a:prstGeom prst="ellipse">
            <a:avLst/>
          </a:prstGeom>
          <a:blipFill>
            <a:blip r:embed="rId7"/>
            <a:stretch>
              <a:fillRect/>
            </a:stretch>
          </a:blipFill>
          <a:effectLst>
            <a:glow rad="228600">
              <a:schemeClr val="accent2">
                <a:satMod val="175000"/>
                <a:alpha val="40000"/>
              </a:schemeClr>
            </a:glow>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ransition spd="slow">
    <p:diamond/>
    <p:sndAc>
      <p:stSnd>
        <p:snd r:embed="rId3" name="chimes.wav" builtIn="1"/>
      </p:stSnd>
    </p:sndAc>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re 33"/>
          <p:cNvSpPr>
            <a:spLocks noGrp="1"/>
          </p:cNvSpPr>
          <p:nvPr>
            <p:ph type="ctrTitle"/>
          </p:nvPr>
        </p:nvSpPr>
        <p:spPr/>
        <p:txBody>
          <a:bodyPr/>
          <a:lstStyle/>
          <a:p>
            <a:r>
              <a:rPr lang="ar-DZ" dirty="0" smtClean="0"/>
              <a:t>ه</a:t>
            </a:r>
            <a:endParaRPr lang="fr-FR" dirty="0"/>
          </a:p>
        </p:txBody>
      </p:sp>
      <p:sp>
        <p:nvSpPr>
          <p:cNvPr id="3" name="Sous-titre 2"/>
          <p:cNvSpPr>
            <a:spLocks noGrp="1"/>
          </p:cNvSpPr>
          <p:nvPr>
            <p:ph type="subTitle" idx="1"/>
          </p:nvPr>
        </p:nvSpPr>
        <p:spPr/>
        <p:txBody>
          <a:bodyPr/>
          <a:lstStyle/>
          <a:p>
            <a:r>
              <a:rPr lang="ar-DZ" smtClean="0"/>
              <a:t>جهيرة مخالفية مفتش بيداغوجي مقاطعة اولاد رشاش2 ولاية خنشلة</a:t>
            </a:r>
            <a:endParaRPr lang="fr-FR" dirty="0"/>
          </a:p>
        </p:txBody>
      </p:sp>
      <p:sp>
        <p:nvSpPr>
          <p:cNvPr id="4" name="Rectangle à coins arrondis 3"/>
          <p:cNvSpPr/>
          <p:nvPr/>
        </p:nvSpPr>
        <p:spPr>
          <a:xfrm>
            <a:off x="0" y="0"/>
            <a:ext cx="9144000" cy="6858000"/>
          </a:xfrm>
          <a:prstGeom prst="roundRect">
            <a:avLst/>
          </a:prstGeom>
          <a:blipFill>
            <a:blip r:embed="rId4"/>
            <a:stretch>
              <a:fillRect/>
            </a:stretch>
          </a:blipFill>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dirty="0" smtClean="0"/>
              <a:t>  </a:t>
            </a:r>
            <a:endParaRPr lang="fr-FR" dirty="0"/>
          </a:p>
        </p:txBody>
      </p:sp>
      <p:sp>
        <p:nvSpPr>
          <p:cNvPr id="20" name="Ellipse 19"/>
          <p:cNvSpPr/>
          <p:nvPr/>
        </p:nvSpPr>
        <p:spPr>
          <a:xfrm>
            <a:off x="1178695" y="0"/>
            <a:ext cx="6786610" cy="914400"/>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Wave4">
              <a:avLst/>
            </a:prstTxWarp>
            <a:scene3d>
              <a:camera prst="orthographicFront"/>
              <a:lightRig rig="threePt" dir="t"/>
            </a:scene3d>
            <a:sp3d extrusionH="57150">
              <a:bevelT w="38100" h="38100" prst="angle"/>
            </a:sp3d>
          </a:bodyPr>
          <a:lstStyle/>
          <a:p>
            <a:pPr algn="ctr"/>
            <a:r>
              <a:rPr lang="ar-DZ" sz="3200" b="1" dirty="0" smtClean="0">
                <a:solidFill>
                  <a:srgbClr val="FF0000"/>
                </a:solidFill>
                <a:effectLst>
                  <a:glow rad="228600">
                    <a:schemeClr val="accent5">
                      <a:satMod val="175000"/>
                      <a:alpha val="40000"/>
                    </a:schemeClr>
                  </a:glow>
                </a:effectLst>
              </a:rPr>
              <a:t>إستراتيجيات  تدريس الذكاء الذاتي التأملي (الشخصي) </a:t>
            </a:r>
            <a:endParaRPr lang="fr-FR" sz="3200" b="1" dirty="0">
              <a:solidFill>
                <a:srgbClr val="FF0000"/>
              </a:solidFill>
              <a:effectLst>
                <a:glow rad="228600">
                  <a:schemeClr val="accent5">
                    <a:satMod val="175000"/>
                    <a:alpha val="40000"/>
                  </a:schemeClr>
                </a:glow>
              </a:effectLst>
            </a:endParaRPr>
          </a:p>
        </p:txBody>
      </p:sp>
      <p:sp>
        <p:nvSpPr>
          <p:cNvPr id="22" name="Rectangle 21"/>
          <p:cNvSpPr/>
          <p:nvPr/>
        </p:nvSpPr>
        <p:spPr>
          <a:xfrm>
            <a:off x="1000100" y="1214422"/>
            <a:ext cx="7500990" cy="21431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23" name="Tableau 22"/>
          <p:cNvGraphicFramePr>
            <a:graphicFrameLocks noGrp="1"/>
          </p:cNvGraphicFramePr>
          <p:nvPr/>
        </p:nvGraphicFramePr>
        <p:xfrm>
          <a:off x="357159" y="1142984"/>
          <a:ext cx="8216127" cy="5171452"/>
        </p:xfrm>
        <a:graphic>
          <a:graphicData uri="http://schemas.openxmlformats.org/drawingml/2006/table">
            <a:tbl>
              <a:tblPr/>
              <a:tblGrid>
                <a:gridCol w="2509334"/>
                <a:gridCol w="1991259"/>
                <a:gridCol w="2571768"/>
                <a:gridCol w="1143766"/>
              </a:tblGrid>
              <a:tr h="1714512">
                <a:tc>
                  <a:txBody>
                    <a:bodyPr/>
                    <a:lstStyle/>
                    <a:p>
                      <a:pPr algn="ctr">
                        <a:lnSpc>
                          <a:spcPts val="1925"/>
                        </a:lnSpc>
                        <a:spcAft>
                          <a:spcPts val="0"/>
                        </a:spcAft>
                      </a:pPr>
                      <a:endParaRPr lang="ar-DZ" sz="4400" b="1" u="none" dirty="0" smtClean="0">
                        <a:solidFill>
                          <a:srgbClr val="7030A0"/>
                        </a:solidFill>
                        <a:latin typeface="Calibri"/>
                        <a:ea typeface="Times New Roman"/>
                        <a:cs typeface="Traditional Arabic"/>
                      </a:endParaRPr>
                    </a:p>
                    <a:p>
                      <a:pPr algn="ctr">
                        <a:lnSpc>
                          <a:spcPts val="1925"/>
                        </a:lnSpc>
                        <a:spcAft>
                          <a:spcPts val="0"/>
                        </a:spcAft>
                      </a:pPr>
                      <a:endParaRPr lang="ar-DZ" sz="4400" b="1" u="none" dirty="0" smtClean="0">
                        <a:solidFill>
                          <a:srgbClr val="7030A0"/>
                        </a:solidFill>
                        <a:latin typeface="Calibri"/>
                        <a:ea typeface="Times New Roman"/>
                        <a:cs typeface="Traditional Arabic"/>
                      </a:endParaRPr>
                    </a:p>
                    <a:p>
                      <a:pPr algn="ctr">
                        <a:lnSpc>
                          <a:spcPts val="1925"/>
                        </a:lnSpc>
                        <a:spcAft>
                          <a:spcPts val="0"/>
                        </a:spcAft>
                      </a:pPr>
                      <a:endParaRPr lang="ar-DZ" sz="4400" b="1" u="none" dirty="0" smtClean="0">
                        <a:solidFill>
                          <a:srgbClr val="7030A0"/>
                        </a:solidFill>
                        <a:latin typeface="Calibri"/>
                        <a:ea typeface="Times New Roman"/>
                        <a:cs typeface="Traditional Arabic"/>
                      </a:endParaRPr>
                    </a:p>
                    <a:p>
                      <a:pPr algn="ctr">
                        <a:lnSpc>
                          <a:spcPts val="1925"/>
                        </a:lnSpc>
                        <a:spcAft>
                          <a:spcPts val="0"/>
                        </a:spcAft>
                      </a:pPr>
                      <a:r>
                        <a:rPr lang="ar-SA" sz="4400" b="1" u="none" dirty="0" smtClean="0">
                          <a:solidFill>
                            <a:srgbClr val="7030A0"/>
                          </a:solidFill>
                          <a:latin typeface="Calibri"/>
                          <a:ea typeface="Times New Roman"/>
                          <a:cs typeface="Traditional Arabic"/>
                        </a:rPr>
                        <a:t>تعليمات </a:t>
                      </a:r>
                      <a:endParaRPr lang="ar-DZ" sz="4400" b="1" u="none" dirty="0" smtClean="0">
                        <a:solidFill>
                          <a:srgbClr val="7030A0"/>
                        </a:solidFill>
                        <a:latin typeface="Calibri"/>
                        <a:ea typeface="Times New Roman"/>
                        <a:cs typeface="Traditional Arabic"/>
                      </a:endParaRPr>
                    </a:p>
                    <a:p>
                      <a:pPr algn="ctr">
                        <a:lnSpc>
                          <a:spcPts val="1925"/>
                        </a:lnSpc>
                        <a:spcAft>
                          <a:spcPts val="0"/>
                        </a:spcAft>
                      </a:pPr>
                      <a:endParaRPr lang="ar-DZ" sz="4400" b="1" u="none" dirty="0" smtClean="0">
                        <a:solidFill>
                          <a:srgbClr val="7030A0"/>
                        </a:solidFill>
                        <a:latin typeface="Calibri"/>
                        <a:ea typeface="Times New Roman"/>
                        <a:cs typeface="Traditional Arabic"/>
                      </a:endParaRPr>
                    </a:p>
                    <a:p>
                      <a:pPr algn="ctr">
                        <a:lnSpc>
                          <a:spcPts val="1925"/>
                        </a:lnSpc>
                        <a:spcAft>
                          <a:spcPts val="0"/>
                        </a:spcAft>
                      </a:pPr>
                      <a:endParaRPr lang="ar-DZ" sz="4400" b="1" u="none" dirty="0" smtClean="0">
                        <a:solidFill>
                          <a:srgbClr val="7030A0"/>
                        </a:solidFill>
                        <a:latin typeface="Calibri"/>
                        <a:ea typeface="Times New Roman"/>
                        <a:cs typeface="Traditional Arabic"/>
                      </a:endParaRPr>
                    </a:p>
                    <a:p>
                      <a:pPr algn="ctr">
                        <a:lnSpc>
                          <a:spcPts val="1925"/>
                        </a:lnSpc>
                        <a:spcAft>
                          <a:spcPts val="0"/>
                        </a:spcAft>
                      </a:pPr>
                      <a:r>
                        <a:rPr lang="ar-SA" sz="4400" b="1" u="none" dirty="0" smtClean="0">
                          <a:solidFill>
                            <a:srgbClr val="7030A0"/>
                          </a:solidFill>
                          <a:latin typeface="Calibri"/>
                          <a:ea typeface="Times New Roman"/>
                          <a:cs typeface="Traditional Arabic"/>
                        </a:rPr>
                        <a:t>الاستراتجيات</a:t>
                      </a:r>
                      <a:endParaRPr lang="ar-DZ" sz="4400" b="1" u="none" dirty="0" smtClean="0">
                        <a:solidFill>
                          <a:srgbClr val="7030A0"/>
                        </a:solidFill>
                        <a:latin typeface="Calibri"/>
                        <a:ea typeface="Times New Roman"/>
                        <a:cs typeface="Traditional Arabic"/>
                      </a:endParaRPr>
                    </a:p>
                  </a:txBody>
                  <a:tcPr marL="47283" marR="47283" marT="0" marB="0">
                    <a:lnL w="12700" cap="flat" cmpd="sng" algn="ctr">
                      <a:solidFill>
                        <a:srgbClr val="76923C"/>
                      </a:solidFill>
                      <a:prstDash val="solid"/>
                      <a:round/>
                      <a:headEnd type="none" w="med" len="med"/>
                      <a:tailEnd type="none" w="med" len="med"/>
                    </a:lnL>
                    <a:lnR w="12700" cap="flat" cmpd="sng" algn="ctr">
                      <a:solidFill>
                        <a:srgbClr val="76923C"/>
                      </a:solidFill>
                      <a:prstDash val="solid"/>
                      <a:round/>
                      <a:headEnd type="none" w="med" len="med"/>
                      <a:tailEnd type="none" w="med" len="med"/>
                    </a:lnR>
                    <a:lnT w="12700" cap="flat" cmpd="sng" algn="ctr">
                      <a:solidFill>
                        <a:srgbClr val="76923C"/>
                      </a:solidFill>
                      <a:prstDash val="solid"/>
                      <a:round/>
                      <a:headEnd type="none" w="med" len="med"/>
                      <a:tailEnd type="none" w="med" len="med"/>
                    </a:lnT>
                    <a:lnB w="12700" cap="flat" cmpd="sng" algn="ctr">
                      <a:solidFill>
                        <a:srgbClr val="76923C"/>
                      </a:solidFill>
                      <a:prstDash val="solid"/>
                      <a:round/>
                      <a:headEnd type="none" w="med" len="med"/>
                      <a:tailEnd type="none" w="med" len="med"/>
                    </a:lnB>
                    <a:solidFill>
                      <a:srgbClr val="C2D69B"/>
                    </a:solidFill>
                  </a:tcPr>
                </a:tc>
                <a:tc>
                  <a:txBody>
                    <a:bodyPr/>
                    <a:lstStyle/>
                    <a:p>
                      <a:pPr algn="ctr">
                        <a:lnSpc>
                          <a:spcPts val="1925"/>
                        </a:lnSpc>
                        <a:spcAft>
                          <a:spcPts val="0"/>
                        </a:spcAft>
                      </a:pPr>
                      <a:endParaRPr lang="ar-DZ" sz="4400" b="1" u="none" dirty="0" smtClean="0">
                        <a:solidFill>
                          <a:srgbClr val="7030A0"/>
                        </a:solidFill>
                        <a:latin typeface="Calibri"/>
                        <a:ea typeface="Times New Roman"/>
                        <a:cs typeface="Traditional Arabic"/>
                      </a:endParaRPr>
                    </a:p>
                    <a:p>
                      <a:pPr algn="ctr">
                        <a:lnSpc>
                          <a:spcPts val="1925"/>
                        </a:lnSpc>
                        <a:spcAft>
                          <a:spcPts val="0"/>
                        </a:spcAft>
                      </a:pPr>
                      <a:endParaRPr lang="ar-DZ" sz="4400" b="1" u="none" dirty="0" smtClean="0">
                        <a:solidFill>
                          <a:srgbClr val="7030A0"/>
                        </a:solidFill>
                        <a:latin typeface="Calibri"/>
                        <a:ea typeface="Times New Roman"/>
                        <a:cs typeface="Traditional Arabic"/>
                      </a:endParaRPr>
                    </a:p>
                    <a:p>
                      <a:pPr algn="ctr">
                        <a:lnSpc>
                          <a:spcPts val="1925"/>
                        </a:lnSpc>
                        <a:spcAft>
                          <a:spcPts val="0"/>
                        </a:spcAft>
                      </a:pPr>
                      <a:endParaRPr lang="ar-DZ" sz="4400" b="1" u="none" dirty="0" smtClean="0">
                        <a:solidFill>
                          <a:srgbClr val="7030A0"/>
                        </a:solidFill>
                        <a:latin typeface="Calibri"/>
                        <a:ea typeface="Times New Roman"/>
                        <a:cs typeface="Traditional Arabic"/>
                      </a:endParaRPr>
                    </a:p>
                    <a:p>
                      <a:pPr algn="ctr">
                        <a:lnSpc>
                          <a:spcPts val="1925"/>
                        </a:lnSpc>
                        <a:spcAft>
                          <a:spcPts val="0"/>
                        </a:spcAft>
                      </a:pPr>
                      <a:r>
                        <a:rPr lang="ar-SA" sz="4400" b="1" u="none" dirty="0" smtClean="0">
                          <a:solidFill>
                            <a:srgbClr val="7030A0"/>
                          </a:solidFill>
                          <a:latin typeface="Calibri"/>
                          <a:ea typeface="Times New Roman"/>
                          <a:cs typeface="Traditional Arabic"/>
                        </a:rPr>
                        <a:t>أدوات</a:t>
                      </a:r>
                      <a:r>
                        <a:rPr lang="ar-DZ" sz="4400" b="1" u="none" baseline="0" dirty="0" smtClean="0">
                          <a:solidFill>
                            <a:srgbClr val="7030A0"/>
                          </a:solidFill>
                          <a:latin typeface="Calibri"/>
                          <a:ea typeface="Times New Roman"/>
                          <a:cs typeface="Traditional Arabic"/>
                        </a:rPr>
                        <a:t> </a:t>
                      </a:r>
                    </a:p>
                    <a:p>
                      <a:pPr algn="ctr">
                        <a:lnSpc>
                          <a:spcPts val="1925"/>
                        </a:lnSpc>
                        <a:spcAft>
                          <a:spcPts val="0"/>
                        </a:spcAft>
                      </a:pPr>
                      <a:endParaRPr lang="ar-DZ" sz="4400" b="1" u="none" baseline="0" dirty="0" smtClean="0">
                        <a:solidFill>
                          <a:srgbClr val="7030A0"/>
                        </a:solidFill>
                        <a:latin typeface="Calibri"/>
                        <a:ea typeface="Times New Roman"/>
                        <a:cs typeface="Traditional Arabic"/>
                      </a:endParaRPr>
                    </a:p>
                    <a:p>
                      <a:pPr algn="ctr">
                        <a:lnSpc>
                          <a:spcPts val="1925"/>
                        </a:lnSpc>
                        <a:spcAft>
                          <a:spcPts val="0"/>
                        </a:spcAft>
                      </a:pPr>
                      <a:r>
                        <a:rPr lang="ar-SA" sz="4400" b="1" u="none" dirty="0" smtClean="0">
                          <a:solidFill>
                            <a:srgbClr val="7030A0"/>
                          </a:solidFill>
                          <a:latin typeface="Calibri"/>
                          <a:ea typeface="Times New Roman"/>
                          <a:cs typeface="Traditional Arabic"/>
                        </a:rPr>
                        <a:t>التعلم</a:t>
                      </a:r>
                      <a:endParaRPr lang="fr-FR" sz="2800" b="1" u="none" dirty="0">
                        <a:solidFill>
                          <a:srgbClr val="7030A0"/>
                        </a:solidFill>
                        <a:latin typeface="Calibri"/>
                        <a:ea typeface="Calibri"/>
                        <a:cs typeface="Arial"/>
                      </a:endParaRPr>
                    </a:p>
                  </a:txBody>
                  <a:tcPr marL="47283" marR="47283" marT="0" marB="0">
                    <a:lnL w="12700" cap="flat" cmpd="sng" algn="ctr">
                      <a:solidFill>
                        <a:srgbClr val="76923C"/>
                      </a:solidFill>
                      <a:prstDash val="solid"/>
                      <a:round/>
                      <a:headEnd type="none" w="med" len="med"/>
                      <a:tailEnd type="none" w="med" len="med"/>
                    </a:lnL>
                    <a:lnR w="12700" cap="flat" cmpd="sng" algn="ctr">
                      <a:solidFill>
                        <a:srgbClr val="76923C"/>
                      </a:solidFill>
                      <a:prstDash val="solid"/>
                      <a:round/>
                      <a:headEnd type="none" w="med" len="med"/>
                      <a:tailEnd type="none" w="med" len="med"/>
                    </a:lnR>
                    <a:lnT w="12700" cap="flat" cmpd="sng" algn="ctr">
                      <a:solidFill>
                        <a:srgbClr val="76923C"/>
                      </a:solidFill>
                      <a:prstDash val="solid"/>
                      <a:round/>
                      <a:headEnd type="none" w="med" len="med"/>
                      <a:tailEnd type="none" w="med" len="med"/>
                    </a:lnT>
                    <a:lnB w="12700" cap="flat" cmpd="sng" algn="ctr">
                      <a:solidFill>
                        <a:srgbClr val="76923C"/>
                      </a:solidFill>
                      <a:prstDash val="solid"/>
                      <a:round/>
                      <a:headEnd type="none" w="med" len="med"/>
                      <a:tailEnd type="none" w="med" len="med"/>
                    </a:lnB>
                    <a:solidFill>
                      <a:srgbClr val="C2D69B"/>
                    </a:solidFill>
                  </a:tcPr>
                </a:tc>
                <a:tc>
                  <a:txBody>
                    <a:bodyPr/>
                    <a:lstStyle/>
                    <a:p>
                      <a:pPr algn="ctr">
                        <a:lnSpc>
                          <a:spcPts val="1925"/>
                        </a:lnSpc>
                        <a:spcAft>
                          <a:spcPts val="0"/>
                        </a:spcAft>
                      </a:pPr>
                      <a:endParaRPr lang="ar-DZ" sz="4400" b="1" u="none" dirty="0" smtClean="0">
                        <a:solidFill>
                          <a:srgbClr val="7030A0"/>
                        </a:solidFill>
                        <a:latin typeface="Calibri"/>
                        <a:ea typeface="Times New Roman"/>
                        <a:cs typeface="Traditional Arabic"/>
                      </a:endParaRPr>
                    </a:p>
                    <a:p>
                      <a:pPr algn="ctr">
                        <a:lnSpc>
                          <a:spcPts val="1925"/>
                        </a:lnSpc>
                        <a:spcAft>
                          <a:spcPts val="0"/>
                        </a:spcAft>
                      </a:pPr>
                      <a:endParaRPr lang="ar-DZ" sz="4400" b="1" u="none" dirty="0" smtClean="0">
                        <a:solidFill>
                          <a:srgbClr val="7030A0"/>
                        </a:solidFill>
                        <a:latin typeface="Calibri"/>
                        <a:ea typeface="Times New Roman"/>
                        <a:cs typeface="Traditional Arabic"/>
                      </a:endParaRPr>
                    </a:p>
                    <a:p>
                      <a:pPr algn="ctr">
                        <a:lnSpc>
                          <a:spcPts val="1925"/>
                        </a:lnSpc>
                        <a:spcAft>
                          <a:spcPts val="0"/>
                        </a:spcAft>
                      </a:pPr>
                      <a:endParaRPr lang="ar-DZ" sz="4400" b="1" u="none" dirty="0" smtClean="0">
                        <a:solidFill>
                          <a:srgbClr val="7030A0"/>
                        </a:solidFill>
                        <a:latin typeface="Calibri"/>
                        <a:ea typeface="Times New Roman"/>
                        <a:cs typeface="Traditional Arabic"/>
                      </a:endParaRPr>
                    </a:p>
                    <a:p>
                      <a:pPr algn="ctr">
                        <a:lnSpc>
                          <a:spcPts val="1925"/>
                        </a:lnSpc>
                        <a:spcAft>
                          <a:spcPts val="0"/>
                        </a:spcAft>
                      </a:pPr>
                      <a:r>
                        <a:rPr lang="ar-DZ" sz="4400" b="1" u="none" dirty="0" smtClean="0">
                          <a:solidFill>
                            <a:srgbClr val="7030A0"/>
                          </a:solidFill>
                          <a:latin typeface="Calibri"/>
                          <a:ea typeface="Times New Roman"/>
                          <a:cs typeface="Traditional Arabic"/>
                        </a:rPr>
                        <a:t>الممارسات</a:t>
                      </a:r>
                    </a:p>
                    <a:p>
                      <a:pPr algn="ctr">
                        <a:lnSpc>
                          <a:spcPts val="1925"/>
                        </a:lnSpc>
                        <a:spcAft>
                          <a:spcPts val="0"/>
                        </a:spcAft>
                      </a:pPr>
                      <a:endParaRPr lang="ar-DZ" sz="4400" b="1" u="none" dirty="0" smtClean="0">
                        <a:solidFill>
                          <a:srgbClr val="7030A0"/>
                        </a:solidFill>
                        <a:latin typeface="Calibri"/>
                        <a:ea typeface="Times New Roman"/>
                        <a:cs typeface="Traditional Arabic"/>
                      </a:endParaRPr>
                    </a:p>
                    <a:p>
                      <a:pPr algn="ctr">
                        <a:lnSpc>
                          <a:spcPts val="1925"/>
                        </a:lnSpc>
                        <a:spcAft>
                          <a:spcPts val="0"/>
                        </a:spcAft>
                      </a:pPr>
                      <a:r>
                        <a:rPr lang="ar-DZ" sz="4400" b="1" u="none" dirty="0" smtClean="0">
                          <a:solidFill>
                            <a:srgbClr val="7030A0"/>
                          </a:solidFill>
                          <a:latin typeface="Calibri"/>
                          <a:ea typeface="Times New Roman"/>
                          <a:cs typeface="Traditional Arabic"/>
                        </a:rPr>
                        <a:t> </a:t>
                      </a:r>
                      <a:r>
                        <a:rPr lang="ar-DZ" sz="4400" b="1" u="none" dirty="0" err="1" smtClean="0">
                          <a:solidFill>
                            <a:srgbClr val="7030A0"/>
                          </a:solidFill>
                          <a:latin typeface="Calibri"/>
                          <a:ea typeface="Times New Roman"/>
                          <a:cs typeface="Traditional Arabic"/>
                        </a:rPr>
                        <a:t>التعلمية</a:t>
                      </a:r>
                      <a:endParaRPr lang="fr-FR" sz="2800" b="1" u="none" dirty="0">
                        <a:solidFill>
                          <a:srgbClr val="7030A0"/>
                        </a:solidFill>
                        <a:latin typeface="Calibri"/>
                        <a:ea typeface="Calibri"/>
                        <a:cs typeface="Arial"/>
                      </a:endParaRPr>
                    </a:p>
                  </a:txBody>
                  <a:tcPr marL="47283" marR="47283" marT="0" marB="0">
                    <a:lnL w="12700" cap="flat" cmpd="sng" algn="ctr">
                      <a:solidFill>
                        <a:srgbClr val="76923C"/>
                      </a:solidFill>
                      <a:prstDash val="solid"/>
                      <a:round/>
                      <a:headEnd type="none" w="med" len="med"/>
                      <a:tailEnd type="none" w="med" len="med"/>
                    </a:lnL>
                    <a:lnR w="12700" cap="flat" cmpd="sng" algn="ctr">
                      <a:solidFill>
                        <a:srgbClr val="76923C"/>
                      </a:solidFill>
                      <a:prstDash val="solid"/>
                      <a:round/>
                      <a:headEnd type="none" w="med" len="med"/>
                      <a:tailEnd type="none" w="med" len="med"/>
                    </a:lnR>
                    <a:lnT w="12700" cap="flat" cmpd="sng" algn="ctr">
                      <a:solidFill>
                        <a:srgbClr val="76923C"/>
                      </a:solidFill>
                      <a:prstDash val="solid"/>
                      <a:round/>
                      <a:headEnd type="none" w="med" len="med"/>
                      <a:tailEnd type="none" w="med" len="med"/>
                    </a:lnT>
                    <a:lnB w="12700" cap="flat" cmpd="sng" algn="ctr">
                      <a:solidFill>
                        <a:srgbClr val="76923C"/>
                      </a:solidFill>
                      <a:prstDash val="solid"/>
                      <a:round/>
                      <a:headEnd type="none" w="med" len="med"/>
                      <a:tailEnd type="none" w="med" len="med"/>
                    </a:lnB>
                    <a:solidFill>
                      <a:srgbClr val="C2D69B"/>
                    </a:solidFill>
                  </a:tcPr>
                </a:tc>
                <a:tc>
                  <a:txBody>
                    <a:bodyPr/>
                    <a:lstStyle/>
                    <a:p>
                      <a:pPr algn="ctr">
                        <a:lnSpc>
                          <a:spcPts val="1925"/>
                        </a:lnSpc>
                        <a:spcAft>
                          <a:spcPts val="0"/>
                        </a:spcAft>
                      </a:pPr>
                      <a:endParaRPr lang="ar-DZ" sz="4400" b="1" u="none" dirty="0" smtClean="0">
                        <a:solidFill>
                          <a:srgbClr val="7030A0"/>
                        </a:solidFill>
                        <a:latin typeface="Calibri"/>
                        <a:ea typeface="Times New Roman"/>
                        <a:cs typeface="Traditional Arabic"/>
                      </a:endParaRPr>
                    </a:p>
                    <a:p>
                      <a:pPr algn="ctr">
                        <a:lnSpc>
                          <a:spcPts val="1925"/>
                        </a:lnSpc>
                        <a:spcAft>
                          <a:spcPts val="0"/>
                        </a:spcAft>
                      </a:pPr>
                      <a:endParaRPr lang="ar-DZ" sz="4400" b="1" u="none" dirty="0" smtClean="0">
                        <a:solidFill>
                          <a:srgbClr val="7030A0"/>
                        </a:solidFill>
                        <a:latin typeface="Calibri"/>
                        <a:ea typeface="Times New Roman"/>
                        <a:cs typeface="Traditional Arabic"/>
                      </a:endParaRPr>
                    </a:p>
                    <a:p>
                      <a:pPr algn="ctr">
                        <a:lnSpc>
                          <a:spcPts val="1925"/>
                        </a:lnSpc>
                        <a:spcAft>
                          <a:spcPts val="0"/>
                        </a:spcAft>
                      </a:pPr>
                      <a:endParaRPr lang="ar-DZ" sz="4400" b="1" u="none" dirty="0" smtClean="0">
                        <a:solidFill>
                          <a:srgbClr val="7030A0"/>
                        </a:solidFill>
                        <a:latin typeface="Calibri"/>
                        <a:ea typeface="Times New Roman"/>
                        <a:cs typeface="Traditional Arabic"/>
                      </a:endParaRPr>
                    </a:p>
                    <a:p>
                      <a:pPr algn="ctr">
                        <a:lnSpc>
                          <a:spcPts val="1925"/>
                        </a:lnSpc>
                        <a:spcAft>
                          <a:spcPts val="0"/>
                        </a:spcAft>
                      </a:pPr>
                      <a:r>
                        <a:rPr lang="ar-SA" sz="4400" b="1" u="none" dirty="0" smtClean="0">
                          <a:solidFill>
                            <a:srgbClr val="7030A0"/>
                          </a:solidFill>
                          <a:latin typeface="Calibri"/>
                          <a:ea typeface="Times New Roman"/>
                          <a:cs typeface="Traditional Arabic"/>
                        </a:rPr>
                        <a:t>نوع</a:t>
                      </a:r>
                      <a:endParaRPr lang="ar-DZ" sz="4400" b="1" u="none" dirty="0" smtClean="0">
                        <a:solidFill>
                          <a:srgbClr val="7030A0"/>
                        </a:solidFill>
                        <a:latin typeface="Calibri"/>
                        <a:ea typeface="Times New Roman"/>
                        <a:cs typeface="Traditional Arabic"/>
                      </a:endParaRPr>
                    </a:p>
                    <a:p>
                      <a:pPr algn="ctr">
                        <a:lnSpc>
                          <a:spcPts val="1925"/>
                        </a:lnSpc>
                        <a:spcAft>
                          <a:spcPts val="0"/>
                        </a:spcAft>
                      </a:pPr>
                      <a:r>
                        <a:rPr lang="ar-SA" sz="4400" b="1" u="none" dirty="0" smtClean="0">
                          <a:solidFill>
                            <a:srgbClr val="7030A0"/>
                          </a:solidFill>
                          <a:latin typeface="Calibri"/>
                          <a:ea typeface="Times New Roman"/>
                          <a:cs typeface="Traditional Arabic"/>
                        </a:rPr>
                        <a:t> </a:t>
                      </a:r>
                      <a:endParaRPr lang="ar-DZ" sz="4400" b="1" u="none" dirty="0" smtClean="0">
                        <a:solidFill>
                          <a:srgbClr val="7030A0"/>
                        </a:solidFill>
                        <a:latin typeface="Calibri"/>
                        <a:ea typeface="Times New Roman"/>
                        <a:cs typeface="Traditional Arabic"/>
                      </a:endParaRPr>
                    </a:p>
                    <a:p>
                      <a:pPr algn="ctr">
                        <a:lnSpc>
                          <a:spcPts val="1925"/>
                        </a:lnSpc>
                        <a:spcAft>
                          <a:spcPts val="0"/>
                        </a:spcAft>
                      </a:pPr>
                      <a:r>
                        <a:rPr lang="ar-DZ" sz="4400" b="1" u="none" dirty="0" smtClean="0">
                          <a:solidFill>
                            <a:srgbClr val="7030A0"/>
                          </a:solidFill>
                          <a:latin typeface="Calibri"/>
                          <a:ea typeface="Times New Roman"/>
                          <a:cs typeface="Traditional Arabic"/>
                        </a:rPr>
                        <a:t>ا</a:t>
                      </a:r>
                      <a:r>
                        <a:rPr lang="ar-SA" sz="4400" b="1" u="none" dirty="0" smtClean="0">
                          <a:solidFill>
                            <a:srgbClr val="7030A0"/>
                          </a:solidFill>
                          <a:latin typeface="Calibri"/>
                          <a:ea typeface="Times New Roman"/>
                          <a:cs typeface="Traditional Arabic"/>
                        </a:rPr>
                        <a:t>لذكاء</a:t>
                      </a:r>
                      <a:endParaRPr lang="fr-FR" sz="2800" b="1" u="none" dirty="0">
                        <a:solidFill>
                          <a:srgbClr val="7030A0"/>
                        </a:solidFill>
                        <a:latin typeface="Calibri"/>
                        <a:ea typeface="Calibri"/>
                        <a:cs typeface="Arial"/>
                      </a:endParaRPr>
                    </a:p>
                  </a:txBody>
                  <a:tcPr marL="47283" marR="47283" marT="0" marB="0">
                    <a:lnL w="12700" cap="flat" cmpd="sng" algn="ctr">
                      <a:solidFill>
                        <a:srgbClr val="76923C"/>
                      </a:solidFill>
                      <a:prstDash val="solid"/>
                      <a:round/>
                      <a:headEnd type="none" w="med" len="med"/>
                      <a:tailEnd type="none" w="med" len="med"/>
                    </a:lnL>
                    <a:lnR w="12700" cap="flat" cmpd="sng" algn="ctr">
                      <a:solidFill>
                        <a:srgbClr val="76923C"/>
                      </a:solidFill>
                      <a:prstDash val="solid"/>
                      <a:round/>
                      <a:headEnd type="none" w="med" len="med"/>
                      <a:tailEnd type="none" w="med" len="med"/>
                    </a:lnR>
                    <a:lnT w="12700" cap="flat" cmpd="sng" algn="ctr">
                      <a:solidFill>
                        <a:srgbClr val="76923C"/>
                      </a:solidFill>
                      <a:prstDash val="solid"/>
                      <a:round/>
                      <a:headEnd type="none" w="med" len="med"/>
                      <a:tailEnd type="none" w="med" len="med"/>
                    </a:lnT>
                    <a:lnB w="12700" cap="flat" cmpd="sng" algn="ctr">
                      <a:solidFill>
                        <a:srgbClr val="76923C"/>
                      </a:solidFill>
                      <a:prstDash val="solid"/>
                      <a:round/>
                      <a:headEnd type="none" w="med" len="med"/>
                      <a:tailEnd type="none" w="med" len="med"/>
                    </a:lnB>
                    <a:solidFill>
                      <a:srgbClr val="C2D69B"/>
                    </a:solidFill>
                  </a:tcPr>
                </a:tc>
              </a:tr>
              <a:tr h="3429023">
                <a:tc>
                  <a:txBody>
                    <a:bodyPr/>
                    <a:lstStyle/>
                    <a:p>
                      <a:pPr algn="r">
                        <a:lnSpc>
                          <a:spcPts val="1925"/>
                        </a:lnSpc>
                        <a:spcAft>
                          <a:spcPts val="0"/>
                        </a:spcAft>
                      </a:pPr>
                      <a:endParaRPr lang="ar-DZ" sz="4000" b="1" dirty="0" smtClean="0">
                        <a:latin typeface="Calibri"/>
                        <a:ea typeface="Calibri"/>
                        <a:cs typeface="Arial"/>
                      </a:endParaRPr>
                    </a:p>
                    <a:p>
                      <a:pPr algn="r">
                        <a:lnSpc>
                          <a:spcPts val="1925"/>
                        </a:lnSpc>
                        <a:spcAft>
                          <a:spcPts val="0"/>
                        </a:spcAft>
                      </a:pPr>
                      <a:endParaRPr lang="ar-DZ" sz="4000" b="1" dirty="0" smtClean="0">
                        <a:latin typeface="Calibri"/>
                        <a:ea typeface="Calibri"/>
                        <a:cs typeface="Arial"/>
                      </a:endParaRPr>
                    </a:p>
                    <a:p>
                      <a:pPr algn="r">
                        <a:lnSpc>
                          <a:spcPts val="1925"/>
                        </a:lnSpc>
                        <a:spcAft>
                          <a:spcPts val="0"/>
                        </a:spcAft>
                      </a:pPr>
                      <a:r>
                        <a:rPr lang="ar-SA" sz="2800" b="1" kern="1200" dirty="0" smtClean="0">
                          <a:solidFill>
                            <a:schemeClr val="tx1"/>
                          </a:solidFill>
                          <a:latin typeface="+mn-lt"/>
                          <a:ea typeface="+mn-ea"/>
                          <a:cs typeface="+mn-cs"/>
                        </a:rPr>
                        <a:t>اربط </a:t>
                      </a:r>
                      <a:r>
                        <a:rPr lang="ar-SA" sz="2400" b="1" kern="1200" dirty="0" smtClean="0">
                          <a:solidFill>
                            <a:schemeClr val="tx1"/>
                          </a:solidFill>
                          <a:latin typeface="+mn-lt"/>
                          <a:ea typeface="+mn-ea"/>
                          <a:cs typeface="+mn-cs"/>
                        </a:rPr>
                        <a:t>ذلك مع حياتك،</a:t>
                      </a:r>
                      <a:endParaRPr lang="ar-DZ" sz="2400" b="1" kern="1200" dirty="0" smtClean="0">
                        <a:solidFill>
                          <a:schemeClr val="tx1"/>
                        </a:solidFill>
                        <a:latin typeface="+mn-lt"/>
                        <a:ea typeface="+mn-ea"/>
                        <a:cs typeface="+mn-cs"/>
                      </a:endParaRPr>
                    </a:p>
                    <a:p>
                      <a:pPr algn="r">
                        <a:lnSpc>
                          <a:spcPts val="1925"/>
                        </a:lnSpc>
                        <a:spcAft>
                          <a:spcPts val="0"/>
                        </a:spcAft>
                      </a:pPr>
                      <a:endParaRPr lang="ar-DZ" sz="2400" b="1" kern="1200" dirty="0" smtClean="0">
                        <a:solidFill>
                          <a:schemeClr val="tx1"/>
                        </a:solidFill>
                        <a:latin typeface="+mn-lt"/>
                        <a:ea typeface="+mn-ea"/>
                        <a:cs typeface="+mn-cs"/>
                      </a:endParaRPr>
                    </a:p>
                    <a:p>
                      <a:pPr algn="r">
                        <a:lnSpc>
                          <a:spcPts val="1925"/>
                        </a:lnSpc>
                        <a:spcAft>
                          <a:spcPts val="0"/>
                        </a:spcAft>
                      </a:pPr>
                      <a:r>
                        <a:rPr lang="ar-SA" sz="2400" b="1" kern="1200" dirty="0" smtClean="0">
                          <a:solidFill>
                            <a:schemeClr val="tx1"/>
                          </a:solidFill>
                          <a:latin typeface="+mn-lt"/>
                          <a:ea typeface="+mn-ea"/>
                          <a:cs typeface="+mn-cs"/>
                        </a:rPr>
                        <a:t> </a:t>
                      </a:r>
                      <a:r>
                        <a:rPr lang="ar-DZ" sz="2400" b="1" kern="1200" dirty="0" smtClean="0">
                          <a:solidFill>
                            <a:schemeClr val="tx1"/>
                          </a:solidFill>
                          <a:latin typeface="+mn-lt"/>
                          <a:ea typeface="+mn-ea"/>
                          <a:cs typeface="+mn-cs"/>
                        </a:rPr>
                        <a:t>إ</a:t>
                      </a:r>
                      <a:r>
                        <a:rPr lang="ar-SA" sz="2400" b="1" kern="1200" dirty="0" smtClean="0">
                          <a:solidFill>
                            <a:schemeClr val="tx1"/>
                          </a:solidFill>
                          <a:latin typeface="+mn-lt"/>
                          <a:ea typeface="+mn-ea"/>
                          <a:cs typeface="+mn-cs"/>
                        </a:rPr>
                        <a:t>تخذ قراراً على</a:t>
                      </a:r>
                      <a:endParaRPr lang="ar-DZ" sz="2400" b="1" kern="1200" dirty="0" smtClean="0">
                        <a:solidFill>
                          <a:schemeClr val="tx1"/>
                        </a:solidFill>
                        <a:latin typeface="+mn-lt"/>
                        <a:ea typeface="+mn-ea"/>
                        <a:cs typeface="+mn-cs"/>
                      </a:endParaRPr>
                    </a:p>
                    <a:p>
                      <a:pPr algn="r">
                        <a:lnSpc>
                          <a:spcPts val="1925"/>
                        </a:lnSpc>
                        <a:spcAft>
                          <a:spcPts val="0"/>
                        </a:spcAft>
                      </a:pPr>
                      <a:endParaRPr lang="ar-DZ" sz="2400" b="1" kern="1200" dirty="0" smtClean="0">
                        <a:solidFill>
                          <a:schemeClr val="tx1"/>
                        </a:solidFill>
                        <a:latin typeface="+mn-lt"/>
                        <a:ea typeface="+mn-ea"/>
                        <a:cs typeface="+mn-cs"/>
                      </a:endParaRPr>
                    </a:p>
                    <a:p>
                      <a:pPr algn="r">
                        <a:lnSpc>
                          <a:spcPts val="1925"/>
                        </a:lnSpc>
                        <a:spcAft>
                          <a:spcPts val="0"/>
                        </a:spcAft>
                      </a:pPr>
                      <a:r>
                        <a:rPr lang="ar-SA" sz="2400" b="1" kern="1200" dirty="0" smtClean="0">
                          <a:solidFill>
                            <a:schemeClr val="tx1"/>
                          </a:solidFill>
                          <a:latin typeface="+mn-lt"/>
                          <a:ea typeface="+mn-ea"/>
                          <a:cs typeface="+mn-cs"/>
                        </a:rPr>
                        <a:t> </a:t>
                      </a:r>
                      <a:r>
                        <a:rPr lang="ar-DZ" sz="2400" b="1" kern="1200" dirty="0" smtClean="0">
                          <a:solidFill>
                            <a:schemeClr val="tx1"/>
                          </a:solidFill>
                          <a:latin typeface="+mn-lt"/>
                          <a:ea typeface="+mn-ea"/>
                          <a:cs typeface="+mn-cs"/>
                        </a:rPr>
                        <a:t>إ</a:t>
                      </a:r>
                      <a:r>
                        <a:rPr lang="ar-SA" sz="2400" b="1" kern="1200" dirty="0" err="1" smtClean="0">
                          <a:solidFill>
                            <a:schemeClr val="tx1"/>
                          </a:solidFill>
                          <a:latin typeface="+mn-lt"/>
                          <a:ea typeface="+mn-ea"/>
                          <a:cs typeface="+mn-cs"/>
                        </a:rPr>
                        <a:t>عتبار</a:t>
                      </a:r>
                      <a:r>
                        <a:rPr lang="ar-SA" sz="2400" b="1" kern="1200" dirty="0" smtClean="0">
                          <a:solidFill>
                            <a:schemeClr val="tx1"/>
                          </a:solidFill>
                          <a:latin typeface="+mn-lt"/>
                          <a:ea typeface="+mn-ea"/>
                          <a:cs typeface="+mn-cs"/>
                        </a:rPr>
                        <a:t> أن</a:t>
                      </a:r>
                      <a:r>
                        <a:rPr lang="ar-DZ" sz="2400" b="1" kern="1200" dirty="0" smtClean="0">
                          <a:solidFill>
                            <a:schemeClr val="tx1"/>
                          </a:solidFill>
                          <a:latin typeface="+mn-lt"/>
                          <a:ea typeface="+mn-ea"/>
                          <a:cs typeface="+mn-cs"/>
                        </a:rPr>
                        <a:t> ....</a:t>
                      </a:r>
                      <a:endParaRPr lang="ar-DZ" sz="3600" b="1" dirty="0" smtClean="0">
                        <a:latin typeface="Calibri"/>
                        <a:ea typeface="Calibri"/>
                        <a:cs typeface="Arial"/>
                      </a:endParaRPr>
                    </a:p>
                  </a:txBody>
                  <a:tcPr marL="47283" marR="47283"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76923C"/>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c>
                  <a:txBody>
                    <a:bodyPr/>
                    <a:lstStyle/>
                    <a:p>
                      <a:pPr algn="r">
                        <a:lnSpc>
                          <a:spcPts val="1925"/>
                        </a:lnSpc>
                        <a:spcAft>
                          <a:spcPts val="0"/>
                        </a:spcAft>
                      </a:pPr>
                      <a:endParaRPr lang="ar-DZ" sz="2800" b="1" kern="1200" dirty="0" smtClean="0">
                        <a:solidFill>
                          <a:schemeClr val="tx1"/>
                        </a:solidFill>
                        <a:latin typeface="+mn-lt"/>
                        <a:ea typeface="+mn-ea"/>
                        <a:cs typeface="+mn-cs"/>
                      </a:endParaRPr>
                    </a:p>
                    <a:p>
                      <a:pPr algn="r">
                        <a:lnSpc>
                          <a:spcPts val="1925"/>
                        </a:lnSpc>
                        <a:spcAft>
                          <a:spcPts val="0"/>
                        </a:spcAft>
                      </a:pPr>
                      <a:endParaRPr lang="ar-DZ" sz="2800" b="1" kern="1200" dirty="0" smtClean="0">
                        <a:solidFill>
                          <a:schemeClr val="tx1"/>
                        </a:solidFill>
                        <a:latin typeface="+mn-lt"/>
                        <a:ea typeface="+mn-ea"/>
                        <a:cs typeface="+mn-cs"/>
                      </a:endParaRPr>
                    </a:p>
                    <a:p>
                      <a:pPr algn="r">
                        <a:lnSpc>
                          <a:spcPts val="1925"/>
                        </a:lnSpc>
                        <a:spcAft>
                          <a:spcPts val="0"/>
                        </a:spcAft>
                      </a:pPr>
                      <a:endParaRPr lang="ar-DZ" sz="2800" b="1" kern="1200" dirty="0" smtClean="0">
                        <a:solidFill>
                          <a:schemeClr val="tx1"/>
                        </a:solidFill>
                        <a:latin typeface="+mn-lt"/>
                        <a:ea typeface="+mn-ea"/>
                        <a:cs typeface="+mn-cs"/>
                      </a:endParaRPr>
                    </a:p>
                    <a:p>
                      <a:pPr algn="r">
                        <a:lnSpc>
                          <a:spcPts val="1925"/>
                        </a:lnSpc>
                        <a:spcAft>
                          <a:spcPts val="0"/>
                        </a:spcAft>
                      </a:pPr>
                      <a:r>
                        <a:rPr lang="ar-SA" sz="2400" b="1" kern="1200" dirty="0" smtClean="0">
                          <a:solidFill>
                            <a:schemeClr val="tx1"/>
                          </a:solidFill>
                          <a:latin typeface="+mn-lt"/>
                          <a:ea typeface="+mn-ea"/>
                          <a:cs typeface="+mn-cs"/>
                        </a:rPr>
                        <a:t>أدوات فحص</a:t>
                      </a:r>
                      <a:endParaRPr lang="ar-DZ" sz="2400" b="1" kern="1200" dirty="0" smtClean="0">
                        <a:solidFill>
                          <a:schemeClr val="tx1"/>
                        </a:solidFill>
                        <a:latin typeface="+mn-lt"/>
                        <a:ea typeface="+mn-ea"/>
                        <a:cs typeface="+mn-cs"/>
                      </a:endParaRPr>
                    </a:p>
                    <a:p>
                      <a:pPr algn="r">
                        <a:lnSpc>
                          <a:spcPts val="1925"/>
                        </a:lnSpc>
                        <a:spcAft>
                          <a:spcPts val="0"/>
                        </a:spcAft>
                      </a:pPr>
                      <a:endParaRPr lang="ar-DZ" sz="2400" b="1" kern="1200" dirty="0" smtClean="0">
                        <a:solidFill>
                          <a:schemeClr val="tx1"/>
                        </a:solidFill>
                        <a:latin typeface="+mn-lt"/>
                        <a:ea typeface="+mn-ea"/>
                        <a:cs typeface="+mn-cs"/>
                      </a:endParaRPr>
                    </a:p>
                    <a:p>
                      <a:pPr algn="r">
                        <a:lnSpc>
                          <a:spcPts val="1925"/>
                        </a:lnSpc>
                        <a:spcAft>
                          <a:spcPts val="0"/>
                        </a:spcAft>
                      </a:pPr>
                      <a:r>
                        <a:rPr lang="ar-SA" sz="2400" b="1" kern="1200" dirty="0" smtClean="0">
                          <a:solidFill>
                            <a:schemeClr val="tx1"/>
                          </a:solidFill>
                          <a:latin typeface="+mn-lt"/>
                          <a:ea typeface="+mn-ea"/>
                          <a:cs typeface="+mn-cs"/>
                        </a:rPr>
                        <a:t> الذات</a:t>
                      </a:r>
                      <a:endParaRPr lang="ar-DZ" sz="2400" b="1" kern="1200" dirty="0" smtClean="0">
                        <a:solidFill>
                          <a:schemeClr val="tx1"/>
                        </a:solidFill>
                        <a:latin typeface="+mn-lt"/>
                        <a:ea typeface="+mn-ea"/>
                        <a:cs typeface="+mn-cs"/>
                      </a:endParaRPr>
                    </a:p>
                  </a:txBody>
                  <a:tcPr marL="47283" marR="47283"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76923C"/>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c>
                  <a:txBody>
                    <a:bodyPr/>
                    <a:lstStyle/>
                    <a:p>
                      <a:pPr algn="r"/>
                      <a:r>
                        <a:rPr lang="fr-FR" sz="1800" kern="1200" dirty="0" smtClean="0">
                          <a:solidFill>
                            <a:schemeClr val="tx1"/>
                          </a:solidFill>
                          <a:latin typeface="+mn-lt"/>
                          <a:ea typeface="+mn-ea"/>
                          <a:cs typeface="+mn-cs"/>
                        </a:rPr>
                        <a:t>-</a:t>
                      </a:r>
                      <a:r>
                        <a:rPr lang="ar-SA" sz="3200" b="1" kern="1200" dirty="0" smtClean="0">
                          <a:solidFill>
                            <a:schemeClr val="tx1"/>
                          </a:solidFill>
                          <a:latin typeface="Traditional Arabic" pitchFamily="18" charset="-78"/>
                          <a:ea typeface="+mn-ea"/>
                          <a:cs typeface="Traditional Arabic" pitchFamily="18" charset="-78"/>
                        </a:rPr>
                        <a:t>ا</a:t>
                      </a:r>
                      <a:r>
                        <a:rPr lang="ar-SA" sz="2800" b="1" kern="1200" dirty="0" smtClean="0">
                          <a:solidFill>
                            <a:schemeClr val="tx1"/>
                          </a:solidFill>
                          <a:latin typeface="Traditional Arabic" pitchFamily="18" charset="-78"/>
                          <a:ea typeface="+mn-ea"/>
                          <a:cs typeface="Traditional Arabic" pitchFamily="18" charset="-78"/>
                        </a:rPr>
                        <a:t>لر</a:t>
                      </a:r>
                      <a:r>
                        <a:rPr lang="ar-DZ" sz="2800" b="1" kern="1200" dirty="0" err="1" smtClean="0">
                          <a:solidFill>
                            <a:schemeClr val="tx1"/>
                          </a:solidFill>
                          <a:latin typeface="Traditional Arabic" pitchFamily="18" charset="-78"/>
                          <a:ea typeface="+mn-ea"/>
                          <a:cs typeface="Traditional Arabic" pitchFamily="18" charset="-78"/>
                        </a:rPr>
                        <a:t>وابط</a:t>
                      </a:r>
                      <a:r>
                        <a:rPr lang="ar-DZ" sz="2800" b="1" kern="1200" baseline="0" dirty="0" smtClean="0">
                          <a:solidFill>
                            <a:schemeClr val="tx1"/>
                          </a:solidFill>
                          <a:latin typeface="Traditional Arabic" pitchFamily="18" charset="-78"/>
                          <a:ea typeface="+mn-ea"/>
                          <a:cs typeface="Traditional Arabic" pitchFamily="18" charset="-78"/>
                        </a:rPr>
                        <a:t> الشخصية </a:t>
                      </a:r>
                      <a:r>
                        <a:rPr lang="ar-DZ" sz="2800" b="1" kern="1200" baseline="0" dirty="0" err="1" smtClean="0">
                          <a:solidFill>
                            <a:schemeClr val="tx1"/>
                          </a:solidFill>
                          <a:latin typeface="Traditional Arabic" pitchFamily="18" charset="-78"/>
                          <a:ea typeface="+mn-ea"/>
                          <a:cs typeface="Traditional Arabic" pitchFamily="18" charset="-78"/>
                        </a:rPr>
                        <a:t>ـ</a:t>
                      </a:r>
                      <a:r>
                        <a:rPr lang="ar-DZ" sz="2800" b="1" kern="1200" baseline="0" dirty="0" smtClean="0">
                          <a:solidFill>
                            <a:schemeClr val="tx1"/>
                          </a:solidFill>
                          <a:latin typeface="Traditional Arabic" pitchFamily="18" charset="-78"/>
                          <a:ea typeface="+mn-ea"/>
                          <a:cs typeface="Traditional Arabic" pitchFamily="18" charset="-78"/>
                        </a:rPr>
                        <a:t> جلسات وضع الأهداف وقت الاختيار</a:t>
                      </a:r>
                      <a:endParaRPr lang="fr-FR" sz="2400" b="1" kern="1200" dirty="0" smtClean="0">
                        <a:solidFill>
                          <a:schemeClr val="tx1"/>
                        </a:solidFill>
                        <a:latin typeface="Traditional Arabic" pitchFamily="18" charset="-78"/>
                        <a:ea typeface="+mn-ea"/>
                        <a:cs typeface="Traditional Arabic" pitchFamily="18" charset="-78"/>
                      </a:endParaRPr>
                    </a:p>
                    <a:p>
                      <a:pPr algn="r"/>
                      <a:r>
                        <a:rPr lang="fr-FR" sz="2400" b="1" kern="1200" dirty="0" smtClean="0">
                          <a:solidFill>
                            <a:schemeClr val="tx1"/>
                          </a:solidFill>
                          <a:latin typeface="Traditional Arabic" pitchFamily="18" charset="-78"/>
                          <a:ea typeface="+mn-ea"/>
                          <a:cs typeface="Traditional Arabic" pitchFamily="18" charset="-78"/>
                        </a:rPr>
                        <a:t> </a:t>
                      </a:r>
                      <a:r>
                        <a:rPr lang="ar-DZ" sz="2800" b="1" dirty="0" smtClean="0">
                          <a:latin typeface="Calibri"/>
                          <a:ea typeface="Times New Roman"/>
                          <a:cs typeface="Traditional Arabic"/>
                        </a:rPr>
                        <a:t> </a:t>
                      </a:r>
                      <a:r>
                        <a:rPr lang="ar-SA" sz="2800" b="1" dirty="0" smtClean="0">
                          <a:latin typeface="Calibri"/>
                          <a:ea typeface="Times New Roman"/>
                          <a:cs typeface="Traditional Arabic"/>
                        </a:rPr>
                        <a:t>تعليمات </a:t>
                      </a:r>
                      <a:r>
                        <a:rPr lang="ar-SA" sz="2800" b="1" dirty="0">
                          <a:latin typeface="Calibri"/>
                          <a:ea typeface="Times New Roman"/>
                          <a:cs typeface="Traditional Arabic"/>
                        </a:rPr>
                        <a:t>فردية، دراسة </a:t>
                      </a:r>
                      <a:endParaRPr lang="ar-DZ" sz="2800" b="1" dirty="0" smtClean="0">
                        <a:latin typeface="Calibri"/>
                        <a:ea typeface="Times New Roman"/>
                        <a:cs typeface="Traditional Arabic"/>
                      </a:endParaRPr>
                    </a:p>
                    <a:p>
                      <a:pPr algn="r">
                        <a:lnSpc>
                          <a:spcPts val="1925"/>
                        </a:lnSpc>
                        <a:spcAft>
                          <a:spcPts val="0"/>
                        </a:spcAft>
                      </a:pPr>
                      <a:endParaRPr lang="ar-DZ" sz="2800" b="1" dirty="0" smtClean="0">
                        <a:latin typeface="Calibri"/>
                        <a:ea typeface="Times New Roman"/>
                        <a:cs typeface="Traditional Arabic"/>
                      </a:endParaRPr>
                    </a:p>
                    <a:p>
                      <a:pPr algn="r">
                        <a:lnSpc>
                          <a:spcPts val="1925"/>
                        </a:lnSpc>
                        <a:spcAft>
                          <a:spcPts val="0"/>
                        </a:spcAft>
                      </a:pPr>
                      <a:r>
                        <a:rPr lang="ar-SA" sz="2800" b="1" dirty="0" smtClean="0">
                          <a:latin typeface="Calibri"/>
                          <a:ea typeface="Times New Roman"/>
                          <a:cs typeface="Traditional Arabic"/>
                        </a:rPr>
                        <a:t>منتقاة</a:t>
                      </a:r>
                      <a:r>
                        <a:rPr lang="ar-SA" sz="2800" b="1" dirty="0">
                          <a:latin typeface="Calibri"/>
                          <a:ea typeface="Times New Roman"/>
                          <a:cs typeface="Traditional Arabic"/>
                        </a:rPr>
                        <a:t>، خيارات </a:t>
                      </a:r>
                      <a:r>
                        <a:rPr lang="ar-SA" sz="2800" b="1" dirty="0" err="1" smtClean="0">
                          <a:latin typeface="Calibri"/>
                          <a:ea typeface="Times New Roman"/>
                          <a:cs typeface="Traditional Arabic"/>
                        </a:rPr>
                        <a:t>ف</a:t>
                      </a:r>
                      <a:r>
                        <a:rPr lang="ar-DZ" sz="2800" b="1" dirty="0" smtClean="0">
                          <a:latin typeface="Calibri"/>
                          <a:ea typeface="Times New Roman"/>
                          <a:cs typeface="Traditional Arabic"/>
                        </a:rPr>
                        <a:t>ي</a:t>
                      </a:r>
                    </a:p>
                    <a:p>
                      <a:pPr algn="r">
                        <a:lnSpc>
                          <a:spcPts val="1925"/>
                        </a:lnSpc>
                        <a:spcAft>
                          <a:spcPts val="0"/>
                        </a:spcAft>
                      </a:pPr>
                      <a:endParaRPr lang="ar-DZ" sz="2800" b="1" dirty="0" smtClean="0">
                        <a:latin typeface="Calibri"/>
                        <a:ea typeface="Times New Roman"/>
                        <a:cs typeface="Traditional Arabic"/>
                      </a:endParaRPr>
                    </a:p>
                    <a:p>
                      <a:pPr algn="r">
                        <a:lnSpc>
                          <a:spcPts val="1925"/>
                        </a:lnSpc>
                        <a:spcAft>
                          <a:spcPts val="0"/>
                        </a:spcAft>
                      </a:pPr>
                      <a:r>
                        <a:rPr lang="ar-SA" sz="2800" b="1" dirty="0" smtClean="0">
                          <a:latin typeface="Calibri"/>
                          <a:ea typeface="Times New Roman"/>
                          <a:cs typeface="Traditional Arabic"/>
                        </a:rPr>
                        <a:t>المجالات </a:t>
                      </a:r>
                      <a:r>
                        <a:rPr lang="ar-SA" sz="2800" b="1" dirty="0">
                          <a:latin typeface="Calibri"/>
                          <a:ea typeface="Times New Roman"/>
                          <a:cs typeface="Traditional Arabic"/>
                        </a:rPr>
                        <a:t>الدراسية، </a:t>
                      </a:r>
                      <a:r>
                        <a:rPr lang="ar-SA" sz="2800" b="1" dirty="0" smtClean="0">
                          <a:latin typeface="Calibri"/>
                          <a:ea typeface="Times New Roman"/>
                          <a:cs typeface="Traditional Arabic"/>
                        </a:rPr>
                        <a:t>وتقدير</a:t>
                      </a:r>
                      <a:endParaRPr lang="ar-DZ" sz="2800" b="1" dirty="0" smtClean="0">
                        <a:latin typeface="Calibri"/>
                        <a:ea typeface="Times New Roman"/>
                        <a:cs typeface="Traditional Arabic"/>
                      </a:endParaRPr>
                    </a:p>
                    <a:p>
                      <a:pPr algn="r">
                        <a:lnSpc>
                          <a:spcPts val="1925"/>
                        </a:lnSpc>
                        <a:spcAft>
                          <a:spcPts val="0"/>
                        </a:spcAft>
                      </a:pPr>
                      <a:r>
                        <a:rPr lang="ar-DZ" sz="2800" b="1" dirty="0" smtClean="0">
                          <a:latin typeface="Calibri"/>
                          <a:ea typeface="Times New Roman"/>
                          <a:cs typeface="Traditional Arabic"/>
                        </a:rPr>
                        <a:t> </a:t>
                      </a:r>
                      <a:r>
                        <a:rPr lang="ar-SA" sz="2800" b="1" dirty="0" smtClean="0">
                          <a:latin typeface="Calibri"/>
                          <a:ea typeface="Times New Roman"/>
                          <a:cs typeface="Traditional Arabic"/>
                        </a:rPr>
                        <a:t> </a:t>
                      </a:r>
                      <a:endParaRPr lang="ar-DZ" sz="2800" b="1" dirty="0" smtClean="0">
                        <a:latin typeface="Calibri"/>
                        <a:ea typeface="Times New Roman"/>
                        <a:cs typeface="Traditional Arabic"/>
                      </a:endParaRPr>
                    </a:p>
                    <a:p>
                      <a:pPr algn="r">
                        <a:lnSpc>
                          <a:spcPts val="1925"/>
                        </a:lnSpc>
                        <a:spcAft>
                          <a:spcPts val="0"/>
                        </a:spcAft>
                      </a:pPr>
                      <a:r>
                        <a:rPr lang="ar-DZ" sz="2800" b="1" dirty="0" smtClean="0">
                          <a:latin typeface="Calibri"/>
                          <a:ea typeface="Times New Roman"/>
                          <a:cs typeface="Traditional Arabic"/>
                        </a:rPr>
                        <a:t>  </a:t>
                      </a:r>
                      <a:r>
                        <a:rPr lang="ar-SA" sz="2800" b="1" dirty="0" smtClean="0">
                          <a:latin typeface="Calibri"/>
                          <a:ea typeface="Times New Roman"/>
                          <a:cs typeface="Traditional Arabic"/>
                        </a:rPr>
                        <a:t>الذات</a:t>
                      </a:r>
                      <a:r>
                        <a:rPr lang="ar-DZ" sz="2800" b="1" dirty="0" smtClean="0">
                          <a:latin typeface="Calibri"/>
                          <a:ea typeface="Times New Roman"/>
                          <a:cs typeface="Traditional Arabic"/>
                        </a:rPr>
                        <a:t>  ـ تأمل الدقيقة  الواحدة </a:t>
                      </a:r>
                      <a:endParaRPr lang="fr-FR" sz="1600" b="1" dirty="0">
                        <a:latin typeface="Calibri"/>
                        <a:ea typeface="Calibri"/>
                        <a:cs typeface="Arial"/>
                      </a:endParaRPr>
                    </a:p>
                  </a:txBody>
                  <a:tcPr marL="68580" marR="68580"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76923C"/>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c>
                  <a:txBody>
                    <a:bodyPr/>
                    <a:lstStyle/>
                    <a:p>
                      <a:pPr algn="r">
                        <a:lnSpc>
                          <a:spcPts val="1925"/>
                        </a:lnSpc>
                        <a:spcAft>
                          <a:spcPts val="0"/>
                        </a:spcAft>
                      </a:pPr>
                      <a:endParaRPr lang="ar-DZ" sz="1600" b="1" dirty="0" smtClean="0">
                        <a:latin typeface="Calibri"/>
                        <a:ea typeface="Calibri"/>
                        <a:cs typeface="Arial"/>
                      </a:endParaRPr>
                    </a:p>
                    <a:p>
                      <a:pPr algn="r">
                        <a:lnSpc>
                          <a:spcPts val="1925"/>
                        </a:lnSpc>
                        <a:spcAft>
                          <a:spcPts val="0"/>
                        </a:spcAft>
                      </a:pPr>
                      <a:endParaRPr lang="ar-DZ" sz="1600" b="1" dirty="0" smtClean="0">
                        <a:latin typeface="Calibri"/>
                        <a:ea typeface="Calibri"/>
                        <a:cs typeface="Arial"/>
                      </a:endParaRPr>
                    </a:p>
                    <a:p>
                      <a:pPr algn="r">
                        <a:lnSpc>
                          <a:spcPts val="1925"/>
                        </a:lnSpc>
                        <a:spcAft>
                          <a:spcPts val="0"/>
                        </a:spcAft>
                      </a:pPr>
                      <a:endParaRPr lang="ar-DZ" sz="1600" b="1" dirty="0" smtClean="0">
                        <a:latin typeface="Calibri"/>
                        <a:ea typeface="Calibri"/>
                        <a:cs typeface="Arial"/>
                      </a:endParaRPr>
                    </a:p>
                    <a:p>
                      <a:pPr algn="r">
                        <a:lnSpc>
                          <a:spcPts val="1925"/>
                        </a:lnSpc>
                        <a:spcAft>
                          <a:spcPts val="0"/>
                        </a:spcAft>
                      </a:pPr>
                      <a:endParaRPr lang="ar-DZ" sz="1600" b="1" dirty="0" smtClean="0">
                        <a:latin typeface="Calibri"/>
                        <a:ea typeface="Calibri"/>
                        <a:cs typeface="Arial"/>
                      </a:endParaRPr>
                    </a:p>
                    <a:p>
                      <a:pPr algn="r">
                        <a:lnSpc>
                          <a:spcPts val="1925"/>
                        </a:lnSpc>
                        <a:spcAft>
                          <a:spcPts val="0"/>
                        </a:spcAft>
                      </a:pPr>
                      <a:r>
                        <a:rPr lang="ar-JO" sz="2800" b="1" kern="1200" dirty="0" smtClean="0">
                          <a:solidFill>
                            <a:schemeClr val="tx1"/>
                          </a:solidFill>
                          <a:latin typeface="+mn-lt"/>
                          <a:ea typeface="+mn-ea"/>
                          <a:cs typeface="+mn-cs"/>
                        </a:rPr>
                        <a:t>الذاتي –</a:t>
                      </a:r>
                      <a:endParaRPr lang="ar-DZ" sz="2800" b="1" kern="1200" dirty="0" smtClean="0">
                        <a:solidFill>
                          <a:schemeClr val="tx1"/>
                        </a:solidFill>
                        <a:latin typeface="+mn-lt"/>
                        <a:ea typeface="+mn-ea"/>
                        <a:cs typeface="+mn-cs"/>
                      </a:endParaRPr>
                    </a:p>
                    <a:p>
                      <a:pPr algn="r">
                        <a:lnSpc>
                          <a:spcPts val="1925"/>
                        </a:lnSpc>
                        <a:spcAft>
                          <a:spcPts val="0"/>
                        </a:spcAft>
                      </a:pPr>
                      <a:endParaRPr lang="ar-DZ" sz="2800" b="1" kern="1200" dirty="0" smtClean="0">
                        <a:solidFill>
                          <a:schemeClr val="tx1"/>
                        </a:solidFill>
                        <a:latin typeface="+mn-lt"/>
                        <a:ea typeface="+mn-ea"/>
                        <a:cs typeface="+mn-cs"/>
                      </a:endParaRPr>
                    </a:p>
                    <a:p>
                      <a:pPr algn="r">
                        <a:lnSpc>
                          <a:spcPts val="1925"/>
                        </a:lnSpc>
                        <a:spcAft>
                          <a:spcPts val="0"/>
                        </a:spcAft>
                      </a:pPr>
                      <a:r>
                        <a:rPr lang="ar-JO" sz="2800" b="1" kern="1200" dirty="0" smtClean="0">
                          <a:solidFill>
                            <a:schemeClr val="tx1"/>
                          </a:solidFill>
                          <a:latin typeface="+mn-lt"/>
                          <a:ea typeface="+mn-ea"/>
                          <a:cs typeface="+mn-cs"/>
                        </a:rPr>
                        <a:t> التأملي</a:t>
                      </a:r>
                      <a:endParaRPr lang="ar-DZ" sz="1600" b="1" dirty="0" smtClean="0">
                        <a:latin typeface="Calibri"/>
                        <a:ea typeface="Calibri"/>
                        <a:cs typeface="Arial"/>
                      </a:endParaRPr>
                    </a:p>
                  </a:txBody>
                  <a:tcPr marL="68580" marR="68580"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76923C"/>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r>
            </a:tbl>
          </a:graphicData>
        </a:graphic>
      </p:graphicFrame>
      <p:sp>
        <p:nvSpPr>
          <p:cNvPr id="8" name="Ellipse 7"/>
          <p:cNvSpPr/>
          <p:nvPr/>
        </p:nvSpPr>
        <p:spPr>
          <a:xfrm>
            <a:off x="428596" y="4643446"/>
            <a:ext cx="4429156" cy="1643074"/>
          </a:xfrm>
          <a:prstGeom prst="ellipse">
            <a:avLst/>
          </a:prstGeom>
          <a:blipFill>
            <a:blip r:embed="rId5"/>
            <a:stretch>
              <a:fillRect/>
            </a:stretch>
          </a:blipFill>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ransition spd="slow">
    <p:diamond/>
    <p:sndAc>
      <p:stSnd>
        <p:snd r:embed="rId3" name="drumroll.wav" builtIn="1"/>
      </p:stSnd>
    </p:sndAc>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endParaRPr lang="fr-FR"/>
          </a:p>
        </p:txBody>
      </p:sp>
      <p:sp>
        <p:nvSpPr>
          <p:cNvPr id="3" name="Sous-titre 2"/>
          <p:cNvSpPr>
            <a:spLocks noGrp="1"/>
          </p:cNvSpPr>
          <p:nvPr>
            <p:ph type="subTitle" idx="1"/>
          </p:nvPr>
        </p:nvSpPr>
        <p:spPr/>
        <p:txBody>
          <a:bodyPr/>
          <a:lstStyle/>
          <a:p>
            <a:r>
              <a:rPr lang="ar-DZ" dirty="0" smtClean="0"/>
              <a:t>جهيرة </a:t>
            </a:r>
            <a:r>
              <a:rPr lang="ar-DZ" dirty="0" err="1" smtClean="0"/>
              <a:t>مخالفية</a:t>
            </a:r>
            <a:r>
              <a:rPr lang="ar-DZ" dirty="0" smtClean="0"/>
              <a:t> مفتش </a:t>
            </a:r>
            <a:r>
              <a:rPr lang="ar-DZ" dirty="0" err="1" smtClean="0"/>
              <a:t>بيداغوجي</a:t>
            </a:r>
            <a:r>
              <a:rPr lang="ar-DZ" dirty="0" smtClean="0"/>
              <a:t> مقاطعة </a:t>
            </a:r>
            <a:r>
              <a:rPr lang="ar-DZ" dirty="0" err="1" smtClean="0"/>
              <a:t>اولاد</a:t>
            </a:r>
            <a:r>
              <a:rPr lang="ar-DZ" dirty="0" smtClean="0"/>
              <a:t> رشاش2 ولاية </a:t>
            </a:r>
            <a:r>
              <a:rPr lang="ar-DZ" dirty="0" err="1" smtClean="0"/>
              <a:t>خنشلة</a:t>
            </a:r>
            <a:endParaRPr lang="fr-FR" dirty="0"/>
          </a:p>
        </p:txBody>
      </p:sp>
      <p:sp>
        <p:nvSpPr>
          <p:cNvPr id="4" name="Rectangle à coins arrondis 3"/>
          <p:cNvSpPr/>
          <p:nvPr/>
        </p:nvSpPr>
        <p:spPr>
          <a:xfrm>
            <a:off x="0" y="0"/>
            <a:ext cx="9144000" cy="6858000"/>
          </a:xfrm>
          <a:prstGeom prst="roundRect">
            <a:avLst/>
          </a:pr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à coins arrondis 10"/>
          <p:cNvSpPr/>
          <p:nvPr/>
        </p:nvSpPr>
        <p:spPr>
          <a:xfrm>
            <a:off x="928662" y="0"/>
            <a:ext cx="7572396" cy="857232"/>
          </a:xfrm>
          <a:prstGeom prst="roundRect">
            <a:avLst/>
          </a:prstGeom>
          <a:blipFill>
            <a:blip r:embed="rId5"/>
            <a:tile tx="0" ty="0" sx="100000" sy="100000" flip="none" algn="tl"/>
          </a:blip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3200" b="1" u="sng" dirty="0" smtClean="0">
                <a:solidFill>
                  <a:srgbClr val="FF0000"/>
                </a:solidFill>
              </a:rPr>
              <a:t>كيف نتعرف على التلاميذ ذوي الذكاء الذاتي </a:t>
            </a:r>
            <a:r>
              <a:rPr lang="ar-DZ" sz="3200" b="1" u="sng" dirty="0" err="1" smtClean="0">
                <a:solidFill>
                  <a:srgbClr val="FF0000"/>
                </a:solidFill>
              </a:rPr>
              <a:t>ـ</a:t>
            </a:r>
            <a:r>
              <a:rPr lang="ar-DZ" sz="3200" b="1" u="sng" dirty="0" smtClean="0">
                <a:solidFill>
                  <a:srgbClr val="FF0000"/>
                </a:solidFill>
              </a:rPr>
              <a:t> التأملي   </a:t>
            </a:r>
            <a:endParaRPr lang="ar-DZ" b="1" dirty="0" smtClean="0"/>
          </a:p>
        </p:txBody>
      </p:sp>
      <p:sp>
        <p:nvSpPr>
          <p:cNvPr id="12" name="Rectangle à coins arrondis 11"/>
          <p:cNvSpPr/>
          <p:nvPr/>
        </p:nvSpPr>
        <p:spPr>
          <a:xfrm>
            <a:off x="0" y="928670"/>
            <a:ext cx="9144000" cy="3000396"/>
          </a:xfrm>
          <a:prstGeom prst="roundRect">
            <a:avLst/>
          </a:prstGeom>
          <a:blipFill>
            <a:blip r:embed="rId5"/>
            <a:tile tx="0" ty="0" sx="100000" sy="100000" flip="none" algn="tl"/>
          </a:blipFill>
          <a:effectLst>
            <a:glow rad="228600">
              <a:schemeClr val="accent2">
                <a:satMod val="175000"/>
                <a:alpha val="40000"/>
              </a:schemeClr>
            </a:glow>
            <a:reflection blurRad="6350" stA="50000" endA="300" endPos="55500" dist="50800" dir="5400000" sy="-100000" algn="bl" rotWithShape="0"/>
            <a:softEdge rad="635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3600" b="1" dirty="0" smtClean="0">
                <a:solidFill>
                  <a:schemeClr val="tx1"/>
                </a:solidFill>
                <a:latin typeface="Traditional Arabic" pitchFamily="18" charset="-78"/>
                <a:cs typeface="Traditional Arabic" pitchFamily="18" charset="-78"/>
              </a:rPr>
              <a:t>ـ يبدو في معظم الأحيان مستغرقا في التأمل </a:t>
            </a:r>
            <a:r>
              <a:rPr lang="ar-DZ" sz="3600" b="1" dirty="0" err="1" smtClean="0">
                <a:solidFill>
                  <a:schemeClr val="tx1"/>
                </a:solidFill>
                <a:latin typeface="Traditional Arabic" pitchFamily="18" charset="-78"/>
                <a:cs typeface="Traditional Arabic" pitchFamily="18" charset="-78"/>
              </a:rPr>
              <a:t>ـ</a:t>
            </a:r>
            <a:r>
              <a:rPr lang="ar-DZ" sz="3600" b="1" dirty="0" smtClean="0">
                <a:solidFill>
                  <a:schemeClr val="tx1"/>
                </a:solidFill>
                <a:latin typeface="Traditional Arabic" pitchFamily="18" charset="-78"/>
                <a:cs typeface="Traditional Arabic" pitchFamily="18" charset="-78"/>
              </a:rPr>
              <a:t> يمتلك آراء محددة تختلف عن </a:t>
            </a:r>
            <a:r>
              <a:rPr lang="ar-DZ" sz="3600" b="1" dirty="0" err="1" smtClean="0">
                <a:solidFill>
                  <a:schemeClr val="tx1"/>
                </a:solidFill>
                <a:latin typeface="Traditional Arabic" pitchFamily="18" charset="-78"/>
                <a:cs typeface="Traditional Arabic" pitchFamily="18" charset="-78"/>
              </a:rPr>
              <a:t>أفكارغيره</a:t>
            </a:r>
            <a:r>
              <a:rPr lang="ar-DZ" sz="3600" b="1" dirty="0" smtClean="0">
                <a:solidFill>
                  <a:schemeClr val="tx1"/>
                </a:solidFill>
                <a:latin typeface="Traditional Arabic" pitchFamily="18" charset="-78"/>
                <a:cs typeface="Traditional Arabic" pitchFamily="18" charset="-78"/>
              </a:rPr>
              <a:t> ـ تختلف </a:t>
            </a:r>
            <a:r>
              <a:rPr lang="ar-DZ" sz="3600" b="1" dirty="0" err="1" smtClean="0">
                <a:solidFill>
                  <a:schemeClr val="tx1"/>
                </a:solidFill>
                <a:latin typeface="Traditional Arabic" pitchFamily="18" charset="-78"/>
                <a:cs typeface="Traditional Arabic" pitchFamily="18" charset="-78"/>
              </a:rPr>
              <a:t>إهتماماته</a:t>
            </a:r>
            <a:r>
              <a:rPr lang="ar-DZ" sz="3600" b="1" dirty="0" smtClean="0">
                <a:solidFill>
                  <a:schemeClr val="tx1"/>
                </a:solidFill>
                <a:latin typeface="Traditional Arabic" pitchFamily="18" charset="-78"/>
                <a:cs typeface="Traditional Arabic" pitchFamily="18" charset="-78"/>
              </a:rPr>
              <a:t> عن </a:t>
            </a:r>
            <a:r>
              <a:rPr lang="ar-DZ" sz="3600" b="1" dirty="0" err="1" smtClean="0">
                <a:solidFill>
                  <a:schemeClr val="tx1"/>
                </a:solidFill>
                <a:latin typeface="Traditional Arabic" pitchFamily="18" charset="-78"/>
                <a:cs typeface="Traditional Arabic" pitchFamily="18" charset="-78"/>
              </a:rPr>
              <a:t>إهتمامات</a:t>
            </a:r>
            <a:r>
              <a:rPr lang="ar-DZ" sz="3600" b="1" dirty="0" smtClean="0">
                <a:solidFill>
                  <a:schemeClr val="tx1"/>
                </a:solidFill>
                <a:latin typeface="Traditional Arabic" pitchFamily="18" charset="-78"/>
                <a:cs typeface="Traditional Arabic" pitchFamily="18" charset="-78"/>
              </a:rPr>
              <a:t> الغير </a:t>
            </a:r>
            <a:r>
              <a:rPr lang="ar-DZ" sz="3600" b="1" dirty="0" err="1" smtClean="0">
                <a:solidFill>
                  <a:schemeClr val="tx1"/>
                </a:solidFill>
                <a:latin typeface="Traditional Arabic" pitchFamily="18" charset="-78"/>
                <a:cs typeface="Traditional Arabic" pitchFamily="18" charset="-78"/>
              </a:rPr>
              <a:t>ـ</a:t>
            </a:r>
            <a:r>
              <a:rPr lang="ar-DZ" sz="3600" b="1" dirty="0" smtClean="0">
                <a:solidFill>
                  <a:schemeClr val="tx1"/>
                </a:solidFill>
                <a:latin typeface="Traditional Arabic" pitchFamily="18" charset="-78"/>
                <a:cs typeface="Traditional Arabic" pitchFamily="18" charset="-78"/>
              </a:rPr>
              <a:t> يحدد ما يريد من الحياة وله مشاريع يسعى لتحقيقها </a:t>
            </a:r>
            <a:r>
              <a:rPr lang="ar-DZ" sz="3600" b="1" dirty="0" err="1" smtClean="0">
                <a:solidFill>
                  <a:schemeClr val="tx1"/>
                </a:solidFill>
                <a:latin typeface="Traditional Arabic" pitchFamily="18" charset="-78"/>
                <a:cs typeface="Traditional Arabic" pitchFamily="18" charset="-78"/>
              </a:rPr>
              <a:t>ـ</a:t>
            </a:r>
            <a:r>
              <a:rPr lang="ar-DZ" sz="3600" b="1" dirty="0" smtClean="0">
                <a:solidFill>
                  <a:schemeClr val="tx1"/>
                </a:solidFill>
                <a:latin typeface="Traditional Arabic" pitchFamily="18" charset="-78"/>
                <a:cs typeface="Traditional Arabic" pitchFamily="18" charset="-78"/>
              </a:rPr>
              <a:t> يعرف نقاط القوة والضعف في شخصيته </a:t>
            </a:r>
            <a:r>
              <a:rPr lang="ar-DZ" sz="3600" b="1" dirty="0" err="1" smtClean="0">
                <a:solidFill>
                  <a:schemeClr val="tx1"/>
                </a:solidFill>
                <a:latin typeface="Traditional Arabic" pitchFamily="18" charset="-78"/>
                <a:cs typeface="Traditional Arabic" pitchFamily="18" charset="-78"/>
              </a:rPr>
              <a:t>ـ</a:t>
            </a:r>
            <a:r>
              <a:rPr lang="ar-DZ" sz="3600" b="1" dirty="0" smtClean="0">
                <a:solidFill>
                  <a:schemeClr val="tx1"/>
                </a:solidFill>
                <a:latin typeface="Traditional Arabic" pitchFamily="18" charset="-78"/>
                <a:cs typeface="Traditional Arabic" pitchFamily="18" charset="-78"/>
              </a:rPr>
              <a:t> يفضل الأنشطة الفردية </a:t>
            </a:r>
            <a:r>
              <a:rPr lang="ar-DZ" sz="3600" b="1" dirty="0" err="1" smtClean="0">
                <a:solidFill>
                  <a:schemeClr val="tx1"/>
                </a:solidFill>
                <a:latin typeface="Traditional Arabic" pitchFamily="18" charset="-78"/>
                <a:cs typeface="Traditional Arabic" pitchFamily="18" charset="-78"/>
              </a:rPr>
              <a:t>ـ</a:t>
            </a:r>
            <a:r>
              <a:rPr lang="ar-DZ" sz="3600" b="1" dirty="0" smtClean="0">
                <a:solidFill>
                  <a:schemeClr val="tx1"/>
                </a:solidFill>
                <a:latin typeface="Traditional Arabic" pitchFamily="18" charset="-78"/>
                <a:cs typeface="Traditional Arabic" pitchFamily="18" charset="-78"/>
              </a:rPr>
              <a:t> يحب </a:t>
            </a:r>
            <a:r>
              <a:rPr lang="ar-DZ" sz="3600" b="1" dirty="0" err="1" smtClean="0">
                <a:solidFill>
                  <a:schemeClr val="tx1"/>
                </a:solidFill>
                <a:latin typeface="Traditional Arabic" pitchFamily="18" charset="-78"/>
                <a:cs typeface="Traditional Arabic" pitchFamily="18" charset="-78"/>
              </a:rPr>
              <a:t>الإستقلال</a:t>
            </a:r>
            <a:r>
              <a:rPr lang="ar-DZ" sz="3600" b="1" dirty="0" smtClean="0">
                <a:solidFill>
                  <a:schemeClr val="tx1"/>
                </a:solidFill>
                <a:latin typeface="Traditional Arabic" pitchFamily="18" charset="-78"/>
                <a:cs typeface="Traditional Arabic" pitchFamily="18" charset="-78"/>
              </a:rPr>
              <a:t> ولديه إرادة صلبة .</a:t>
            </a:r>
            <a:r>
              <a:rPr lang="ar-SA" sz="3600" dirty="0" smtClean="0">
                <a:latin typeface="Traditional Arabic" pitchFamily="18" charset="-78"/>
                <a:cs typeface="Traditional Arabic" pitchFamily="18" charset="-78"/>
              </a:rPr>
              <a:t> </a:t>
            </a:r>
            <a:r>
              <a:rPr lang="ar-SA" sz="3600" b="1" dirty="0" smtClean="0">
                <a:solidFill>
                  <a:schemeClr val="tx1"/>
                </a:solidFill>
                <a:latin typeface="Traditional Arabic" pitchFamily="18" charset="-78"/>
                <a:cs typeface="Traditional Arabic" pitchFamily="18" charset="-78"/>
              </a:rPr>
              <a:t>- يسمع كثيراً أو يتحدث قليلاً </a:t>
            </a:r>
            <a:r>
              <a:rPr lang="ar-DZ" sz="3600" b="1" dirty="0" smtClean="0">
                <a:solidFill>
                  <a:schemeClr val="tx1"/>
                </a:solidFill>
                <a:latin typeface="Traditional Arabic" pitchFamily="18" charset="-78"/>
                <a:cs typeface="Traditional Arabic" pitchFamily="18" charset="-78"/>
              </a:rPr>
              <a:t>.</a:t>
            </a:r>
            <a:r>
              <a:rPr lang="ar-SA" sz="3600" b="1" dirty="0" smtClean="0">
                <a:solidFill>
                  <a:schemeClr val="tx1"/>
                </a:solidFill>
                <a:latin typeface="Traditional Arabic" pitchFamily="18" charset="-78"/>
                <a:cs typeface="Traditional Arabic" pitchFamily="18" charset="-78"/>
              </a:rPr>
              <a:t> - يحترم الزمن </a:t>
            </a:r>
            <a:r>
              <a:rPr lang="ar-SA" sz="3600" b="1" dirty="0" err="1" smtClean="0">
                <a:solidFill>
                  <a:schemeClr val="tx1"/>
                </a:solidFill>
                <a:latin typeface="Traditional Arabic" pitchFamily="18" charset="-78"/>
                <a:cs typeface="Traditional Arabic" pitchFamily="18" charset="-78"/>
              </a:rPr>
              <a:t>و</a:t>
            </a:r>
            <a:r>
              <a:rPr lang="ar-SA" sz="3600" b="1" dirty="0" smtClean="0">
                <a:solidFill>
                  <a:schemeClr val="tx1"/>
                </a:solidFill>
                <a:latin typeface="Traditional Arabic" pitchFamily="18" charset="-78"/>
                <a:cs typeface="Traditional Arabic" pitchFamily="18" charset="-78"/>
              </a:rPr>
              <a:t> يستثمره جيداً </a:t>
            </a:r>
            <a:r>
              <a:rPr lang="ar-DZ" sz="3200" b="1" dirty="0" smtClean="0">
                <a:solidFill>
                  <a:schemeClr val="tx1"/>
                </a:solidFill>
              </a:rPr>
              <a:t>..</a:t>
            </a:r>
          </a:p>
        </p:txBody>
      </p:sp>
      <p:sp>
        <p:nvSpPr>
          <p:cNvPr id="8" name="Ellipse 7"/>
          <p:cNvSpPr/>
          <p:nvPr/>
        </p:nvSpPr>
        <p:spPr>
          <a:xfrm>
            <a:off x="3286116" y="4000504"/>
            <a:ext cx="2714612" cy="2857496"/>
          </a:xfrm>
          <a:prstGeom prst="ellipse">
            <a:avLst/>
          </a:prstGeom>
          <a:blipFill>
            <a:blip r:embed="rId6"/>
            <a:stretch>
              <a:fillRect/>
            </a:stretch>
          </a:blipFill>
          <a:effectLst>
            <a:glow rad="228600">
              <a:schemeClr val="accent5">
                <a:satMod val="175000"/>
                <a:alpha val="4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llipse 8"/>
          <p:cNvSpPr/>
          <p:nvPr/>
        </p:nvSpPr>
        <p:spPr>
          <a:xfrm>
            <a:off x="6000760" y="3929066"/>
            <a:ext cx="3143240" cy="2928934"/>
          </a:xfrm>
          <a:prstGeom prst="ellipse">
            <a:avLst/>
          </a:prstGeom>
          <a:blipFill>
            <a:blip r:embed="rId7"/>
            <a:stretch>
              <a:fillRect/>
            </a:stretch>
          </a:blipFill>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llipse 9"/>
          <p:cNvSpPr/>
          <p:nvPr/>
        </p:nvSpPr>
        <p:spPr>
          <a:xfrm>
            <a:off x="0" y="3929066"/>
            <a:ext cx="3143272" cy="2928934"/>
          </a:xfrm>
          <a:prstGeom prst="ellipse">
            <a:avLst/>
          </a:prstGeom>
          <a:blipFill>
            <a:blip r:embed="rId8"/>
            <a:stretch>
              <a:fillRect/>
            </a:stretch>
          </a:blipFill>
          <a:effectLst>
            <a:glow rad="228600">
              <a:schemeClr val="accent2">
                <a:satMod val="175000"/>
                <a:alpha val="40000"/>
              </a:schemeClr>
            </a:glo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ransition spd="slow">
    <p:diamond/>
    <p:sndAc>
      <p:stSnd>
        <p:snd r:embed="rId3" name="drumroll.wav" builtIn="1"/>
      </p:stSnd>
    </p:sndAc>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endParaRPr lang="fr-FR"/>
          </a:p>
        </p:txBody>
      </p:sp>
      <p:sp>
        <p:nvSpPr>
          <p:cNvPr id="3" name="Sous-titre 2"/>
          <p:cNvSpPr>
            <a:spLocks noGrp="1"/>
          </p:cNvSpPr>
          <p:nvPr>
            <p:ph type="subTitle" idx="1"/>
          </p:nvPr>
        </p:nvSpPr>
        <p:spPr/>
        <p:txBody>
          <a:bodyPr/>
          <a:lstStyle/>
          <a:p>
            <a:r>
              <a:rPr lang="ar-DZ" dirty="0" smtClean="0"/>
              <a:t>جهيرة </a:t>
            </a:r>
            <a:r>
              <a:rPr lang="ar-DZ" dirty="0" err="1" smtClean="0"/>
              <a:t>مخالفية</a:t>
            </a:r>
            <a:r>
              <a:rPr lang="ar-DZ" dirty="0" smtClean="0"/>
              <a:t> مفتش </a:t>
            </a:r>
            <a:r>
              <a:rPr lang="ar-DZ" dirty="0" err="1" smtClean="0"/>
              <a:t>بيداغوجي</a:t>
            </a:r>
            <a:r>
              <a:rPr lang="ar-DZ" dirty="0" smtClean="0"/>
              <a:t> مقاطعة </a:t>
            </a:r>
            <a:r>
              <a:rPr lang="ar-DZ" dirty="0" err="1" smtClean="0"/>
              <a:t>اولاد</a:t>
            </a:r>
            <a:r>
              <a:rPr lang="ar-DZ" dirty="0" smtClean="0"/>
              <a:t> رشاش2 ولاية </a:t>
            </a:r>
            <a:r>
              <a:rPr lang="ar-DZ" dirty="0" err="1" smtClean="0"/>
              <a:t>خنشلة</a:t>
            </a:r>
            <a:endParaRPr lang="fr-FR" dirty="0"/>
          </a:p>
        </p:txBody>
      </p:sp>
      <p:sp>
        <p:nvSpPr>
          <p:cNvPr id="4" name="Rectangle à coins arrondis 3"/>
          <p:cNvSpPr/>
          <p:nvPr/>
        </p:nvSpPr>
        <p:spPr>
          <a:xfrm>
            <a:off x="0" y="214290"/>
            <a:ext cx="9144000" cy="6858000"/>
          </a:xfrm>
          <a:prstGeom prst="roundRect">
            <a:avLst/>
          </a:prstGeom>
          <a:blipFill>
            <a:blip r:embed="rId3"/>
            <a:stretch>
              <a:fillRect/>
            </a:stretch>
          </a:blip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llipse 4"/>
          <p:cNvSpPr/>
          <p:nvPr/>
        </p:nvSpPr>
        <p:spPr>
          <a:xfrm>
            <a:off x="71438" y="0"/>
            <a:ext cx="2357422" cy="2143116"/>
          </a:xfrm>
          <a:prstGeom prst="ellipse">
            <a:avLst/>
          </a:prstGeom>
          <a:blipFill>
            <a:blip r:embed="rId4"/>
            <a:stretch>
              <a:fillRect/>
            </a:stretch>
          </a:blipFill>
          <a:effectLst>
            <a:glow rad="228600">
              <a:schemeClr val="accent3">
                <a:satMod val="175000"/>
                <a:alpha val="40000"/>
              </a:schemeClr>
            </a:glow>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Ellipse 6"/>
          <p:cNvSpPr/>
          <p:nvPr/>
        </p:nvSpPr>
        <p:spPr>
          <a:xfrm>
            <a:off x="14294" y="4714884"/>
            <a:ext cx="2271690" cy="2128822"/>
          </a:xfrm>
          <a:prstGeom prst="ellipse">
            <a:avLst/>
          </a:prstGeom>
          <a:blipFill>
            <a:blip r:embed="rId4"/>
            <a:stretch>
              <a:fillRect/>
            </a:stretch>
          </a:blipFill>
          <a:effectLst>
            <a:glow rad="228600">
              <a:schemeClr val="accent3">
                <a:satMod val="175000"/>
                <a:alpha val="40000"/>
              </a:schemeClr>
            </a:glow>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llipse 10"/>
          <p:cNvSpPr/>
          <p:nvPr/>
        </p:nvSpPr>
        <p:spPr>
          <a:xfrm>
            <a:off x="2500298" y="500042"/>
            <a:ext cx="4286280" cy="1357298"/>
          </a:xfrm>
          <a:prstGeom prst="ellipse">
            <a:avLst/>
          </a:prstGeom>
          <a:blipFill>
            <a:blip r:embed="rId5"/>
            <a:tile tx="0" ty="0" sx="100000" sy="100000" flip="none" algn="tl"/>
          </a:blipFill>
          <a:effectLst>
            <a:glow rad="228600">
              <a:schemeClr val="accent5">
                <a:satMod val="175000"/>
                <a:alpha val="40000"/>
              </a:schemeClr>
            </a:glow>
            <a:outerShdw blurRad="152400" dist="317500" dir="5400000" sx="90000" sy="-19000" rotWithShape="0">
              <a:prstClr val="black">
                <a:alpha val="15000"/>
              </a:prstClr>
            </a:outerShdw>
            <a:reflection blurRad="6350" stA="50000" endA="295" endPos="92000" dist="101600" dir="5400000" sy="-100000" algn="bl" rotWithShape="0"/>
            <a:softEdge rad="127000"/>
          </a:effectLst>
          <a:scene3d>
            <a:camera prst="perspective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b="1" dirty="0" smtClean="0">
                <a:solidFill>
                  <a:schemeClr val="tx1"/>
                </a:solidFill>
              </a:rPr>
              <a:t>الجمهوري الجزائرية الديمقراطية الشعبية </a:t>
            </a:r>
          </a:p>
          <a:p>
            <a:pPr algn="ctr"/>
            <a:r>
              <a:rPr lang="ar-DZ" sz="2000" b="1" dirty="0" smtClean="0">
                <a:solidFill>
                  <a:schemeClr val="tx1"/>
                </a:solidFill>
              </a:rPr>
              <a:t>وزارة التربية الوطنية </a:t>
            </a:r>
            <a:endParaRPr lang="fr-FR" sz="2000" b="1" dirty="0">
              <a:solidFill>
                <a:schemeClr val="tx1"/>
              </a:solidFill>
            </a:endParaRPr>
          </a:p>
        </p:txBody>
      </p:sp>
      <p:sp>
        <p:nvSpPr>
          <p:cNvPr id="12" name="Rectangle à coins arrondis 11"/>
          <p:cNvSpPr/>
          <p:nvPr/>
        </p:nvSpPr>
        <p:spPr>
          <a:xfrm>
            <a:off x="3357554" y="2000240"/>
            <a:ext cx="5500726" cy="2786082"/>
          </a:xfrm>
          <a:prstGeom prst="roundRect">
            <a:avLst/>
          </a:prstGeom>
          <a:blipFill>
            <a:blip r:embed="rId6"/>
            <a:tile tx="0" ty="0" sx="100000" sy="100000" flip="none" algn="tl"/>
          </a:blipFill>
          <a:effectLst>
            <a:glow rad="228600">
              <a:schemeClr val="accent5">
                <a:satMod val="175000"/>
                <a:alpha val="40000"/>
              </a:schemeClr>
            </a:glow>
            <a:softEdge rad="127000"/>
          </a:effectLst>
          <a:scene3d>
            <a:camera prst="isometricOffAxis2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ChevronInverted">
              <a:avLst/>
            </a:prstTxWarp>
            <a:sp3d extrusionH="57150">
              <a:bevelT w="50800" h="38100" prst="riblet"/>
            </a:sp3d>
          </a:bodyPr>
          <a:lstStyle/>
          <a:p>
            <a:pPr algn="ctr"/>
            <a:r>
              <a:rPr lang="ar-DZ" sz="4800" b="1" dirty="0" err="1" smtClean="0">
                <a:solidFill>
                  <a:srgbClr val="FF0000"/>
                </a:solidFill>
                <a:effectLst>
                  <a:glow rad="228600">
                    <a:schemeClr val="accent2">
                      <a:satMod val="175000"/>
                      <a:alpha val="40000"/>
                    </a:schemeClr>
                  </a:glow>
                  <a:reflection blurRad="6350" stA="55000" endA="50" endPos="85000" dist="60007" dir="5400000" sy="-100000" algn="bl" rotWithShape="0"/>
                </a:effectLst>
              </a:rPr>
              <a:t>الذكاءات</a:t>
            </a:r>
            <a:r>
              <a:rPr lang="ar-DZ" sz="4800" b="1" dirty="0" smtClean="0">
                <a:solidFill>
                  <a:srgbClr val="FF0000"/>
                </a:solidFill>
                <a:effectLst>
                  <a:glow rad="228600">
                    <a:schemeClr val="accent2">
                      <a:satMod val="175000"/>
                      <a:alpha val="40000"/>
                    </a:schemeClr>
                  </a:glow>
                  <a:reflection blurRad="6350" stA="55000" endA="50" endPos="85000" dist="60007" dir="5400000" sy="-100000" algn="bl" rotWithShape="0"/>
                </a:effectLst>
              </a:rPr>
              <a:t> المتعددة وعلاقتها بالتحصيل الدراسي</a:t>
            </a:r>
            <a:endParaRPr lang="fr-FR" sz="6600" b="1" dirty="0">
              <a:solidFill>
                <a:srgbClr val="FF0000"/>
              </a:solidFill>
              <a:effectLst>
                <a:glow rad="228600">
                  <a:schemeClr val="accent2">
                    <a:satMod val="175000"/>
                    <a:alpha val="40000"/>
                  </a:schemeClr>
                </a:glow>
                <a:reflection blurRad="6350" stA="55000" endA="50" endPos="85000" dist="60007" dir="5400000" sy="-100000" algn="bl" rotWithShape="0"/>
              </a:effectLst>
            </a:endParaRPr>
          </a:p>
        </p:txBody>
      </p:sp>
      <p:sp>
        <p:nvSpPr>
          <p:cNvPr id="13" name="Rectangle à coins arrondis 12"/>
          <p:cNvSpPr/>
          <p:nvPr/>
        </p:nvSpPr>
        <p:spPr>
          <a:xfrm>
            <a:off x="2285984" y="5572140"/>
            <a:ext cx="4500594" cy="1285860"/>
          </a:xfrm>
          <a:prstGeom prst="roundRect">
            <a:avLst/>
          </a:prstGeom>
          <a:blipFill>
            <a:blip r:embed="rId7"/>
            <a:stretch>
              <a:fillRect/>
            </a:stretch>
          </a:blipFill>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800" b="1" dirty="0" smtClean="0">
                <a:solidFill>
                  <a:srgbClr val="FFFF00"/>
                </a:solidFill>
              </a:rPr>
              <a:t>المفتش </a:t>
            </a:r>
            <a:r>
              <a:rPr lang="ar-DZ" sz="2800" b="1" dirty="0" err="1" smtClean="0">
                <a:solidFill>
                  <a:srgbClr val="FFFF00"/>
                </a:solidFill>
              </a:rPr>
              <a:t>البيداغوجي</a:t>
            </a:r>
            <a:r>
              <a:rPr lang="ar-DZ" sz="2800" b="1" dirty="0" smtClean="0">
                <a:solidFill>
                  <a:srgbClr val="FFFF00"/>
                </a:solidFill>
              </a:rPr>
              <a:t> :جهيرة </a:t>
            </a:r>
            <a:r>
              <a:rPr lang="ar-DZ" sz="2800" b="1" dirty="0" err="1" smtClean="0">
                <a:solidFill>
                  <a:srgbClr val="FFFF00"/>
                </a:solidFill>
              </a:rPr>
              <a:t>مخالفية</a:t>
            </a:r>
            <a:endParaRPr lang="ar-DZ" sz="2800" b="1" dirty="0" smtClean="0">
              <a:solidFill>
                <a:srgbClr val="FFFF00"/>
              </a:solidFill>
            </a:endParaRPr>
          </a:p>
          <a:p>
            <a:pPr algn="ctr"/>
            <a:r>
              <a:rPr lang="ar-DZ" sz="2800" b="1" dirty="0" smtClean="0">
                <a:solidFill>
                  <a:srgbClr val="FFFF00"/>
                </a:solidFill>
              </a:rPr>
              <a:t>مقاطعة </a:t>
            </a:r>
            <a:r>
              <a:rPr lang="ar-DZ" sz="2800" b="1" dirty="0" err="1" smtClean="0">
                <a:solidFill>
                  <a:srgbClr val="FFFF00"/>
                </a:solidFill>
              </a:rPr>
              <a:t>اولاد</a:t>
            </a:r>
            <a:r>
              <a:rPr lang="ar-DZ" sz="2800" b="1" dirty="0" smtClean="0">
                <a:solidFill>
                  <a:srgbClr val="FFFF00"/>
                </a:solidFill>
              </a:rPr>
              <a:t> رشاش2 ولاية </a:t>
            </a:r>
            <a:r>
              <a:rPr lang="ar-DZ" sz="2800" b="1" dirty="0" err="1" smtClean="0">
                <a:solidFill>
                  <a:srgbClr val="FFFF00"/>
                </a:solidFill>
              </a:rPr>
              <a:t>خنشلة</a:t>
            </a:r>
            <a:endParaRPr lang="fr-FR" sz="2800" b="1" dirty="0">
              <a:solidFill>
                <a:srgbClr val="FFFF00"/>
              </a:solidFill>
            </a:endParaRPr>
          </a:p>
        </p:txBody>
      </p:sp>
      <p:sp>
        <p:nvSpPr>
          <p:cNvPr id="14" name="Ellipse 13"/>
          <p:cNvSpPr/>
          <p:nvPr/>
        </p:nvSpPr>
        <p:spPr>
          <a:xfrm>
            <a:off x="6872310" y="4729178"/>
            <a:ext cx="2271690" cy="2128822"/>
          </a:xfrm>
          <a:prstGeom prst="ellipse">
            <a:avLst/>
          </a:prstGeom>
          <a:blipFill>
            <a:blip r:embed="rId4"/>
            <a:stretch>
              <a:fillRect/>
            </a:stretch>
          </a:blipFill>
          <a:effectLst>
            <a:glow rad="228600">
              <a:schemeClr val="accent3">
                <a:satMod val="175000"/>
                <a:alpha val="40000"/>
              </a:schemeClr>
            </a:glow>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Ellipse 14"/>
          <p:cNvSpPr/>
          <p:nvPr/>
        </p:nvSpPr>
        <p:spPr>
          <a:xfrm>
            <a:off x="6786578" y="0"/>
            <a:ext cx="2357422" cy="2143116"/>
          </a:xfrm>
          <a:prstGeom prst="ellipse">
            <a:avLst/>
          </a:prstGeom>
          <a:blipFill>
            <a:blip r:embed="rId4"/>
            <a:stretch>
              <a:fillRect/>
            </a:stretch>
          </a:blipFill>
          <a:effectLst>
            <a:glow rad="228600">
              <a:schemeClr val="accent3">
                <a:satMod val="175000"/>
                <a:alpha val="40000"/>
              </a:schemeClr>
            </a:glow>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à coins arrondis 15"/>
          <p:cNvSpPr/>
          <p:nvPr/>
        </p:nvSpPr>
        <p:spPr>
          <a:xfrm>
            <a:off x="0" y="2000240"/>
            <a:ext cx="3500430" cy="2857520"/>
          </a:xfrm>
          <a:prstGeom prst="roundRect">
            <a:avLst/>
          </a:prstGeom>
          <a:blipFill>
            <a:blip r:embed="rId8"/>
            <a:stretch>
              <a:fillRect/>
            </a:stretch>
          </a:blipFill>
          <a:effectLst>
            <a:glow rad="228600">
              <a:schemeClr val="accent2">
                <a:satMod val="175000"/>
                <a:alpha val="4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ransition spd="slow">
    <p:newsflash/>
    <p:sndAc>
      <p:stSnd>
        <p:snd r:embed="rId2" name="chimes.wav" builtIn="1"/>
      </p:stSnd>
    </p:sndAc>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endParaRPr lang="fr-FR"/>
          </a:p>
        </p:txBody>
      </p:sp>
      <p:sp>
        <p:nvSpPr>
          <p:cNvPr id="3" name="Sous-titre 2"/>
          <p:cNvSpPr>
            <a:spLocks noGrp="1"/>
          </p:cNvSpPr>
          <p:nvPr>
            <p:ph type="subTitle" idx="1"/>
          </p:nvPr>
        </p:nvSpPr>
        <p:spPr/>
        <p:txBody>
          <a:bodyPr/>
          <a:lstStyle/>
          <a:p>
            <a:r>
              <a:rPr lang="ar-DZ" dirty="0" smtClean="0"/>
              <a:t>جهيرة </a:t>
            </a:r>
            <a:r>
              <a:rPr lang="ar-DZ" dirty="0" err="1" smtClean="0"/>
              <a:t>مخالفية</a:t>
            </a:r>
            <a:r>
              <a:rPr lang="ar-DZ" dirty="0" smtClean="0"/>
              <a:t> مفتش </a:t>
            </a:r>
            <a:r>
              <a:rPr lang="ar-DZ" dirty="0" err="1" smtClean="0"/>
              <a:t>بيداغوجي</a:t>
            </a:r>
            <a:r>
              <a:rPr lang="ar-DZ" dirty="0" smtClean="0"/>
              <a:t> مقاطعة </a:t>
            </a:r>
            <a:r>
              <a:rPr lang="ar-DZ" dirty="0" err="1" smtClean="0"/>
              <a:t>اولاد</a:t>
            </a:r>
            <a:r>
              <a:rPr lang="ar-DZ" dirty="0" smtClean="0"/>
              <a:t> رشاش2 ولاية </a:t>
            </a:r>
            <a:r>
              <a:rPr lang="ar-DZ" dirty="0" err="1" smtClean="0"/>
              <a:t>خنشلة</a:t>
            </a:r>
            <a:endParaRPr lang="fr-FR" dirty="0"/>
          </a:p>
        </p:txBody>
      </p:sp>
      <p:sp>
        <p:nvSpPr>
          <p:cNvPr id="4" name="Rectangle à coins arrondis 3"/>
          <p:cNvSpPr/>
          <p:nvPr/>
        </p:nvSpPr>
        <p:spPr>
          <a:xfrm>
            <a:off x="0" y="0"/>
            <a:ext cx="9144000" cy="6858000"/>
          </a:xfrm>
          <a:prstGeom prst="roundRect">
            <a:avLst/>
          </a:pr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à coins arrondis 11"/>
          <p:cNvSpPr/>
          <p:nvPr/>
        </p:nvSpPr>
        <p:spPr>
          <a:xfrm>
            <a:off x="142844" y="214290"/>
            <a:ext cx="9001156" cy="6643710"/>
          </a:xfrm>
          <a:prstGeom prst="roundRect">
            <a:avLst/>
          </a:prstGeom>
          <a:blipFill>
            <a:blip r:embed="rId5"/>
            <a:tile tx="0" ty="0" sx="100000" sy="100000" flip="none" algn="tl"/>
          </a:blipFill>
          <a:effectLst>
            <a:glow rad="228600">
              <a:schemeClr val="accent5">
                <a:satMod val="175000"/>
                <a:alpha val="40000"/>
              </a:schemeClr>
            </a:glow>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DZ" sz="4000" b="1" u="sng" dirty="0" smtClean="0">
              <a:solidFill>
                <a:srgbClr val="00B050"/>
              </a:solidFill>
            </a:endParaRPr>
          </a:p>
          <a:p>
            <a:pPr algn="ctr"/>
            <a:endParaRPr lang="ar-DZ" sz="4000" b="1" u="sng" dirty="0" smtClean="0">
              <a:solidFill>
                <a:srgbClr val="00B050"/>
              </a:solidFill>
            </a:endParaRPr>
          </a:p>
          <a:p>
            <a:pPr algn="ctr"/>
            <a:endParaRPr lang="ar-DZ" sz="4000" b="1" u="sng" dirty="0" smtClean="0">
              <a:solidFill>
                <a:srgbClr val="00B050"/>
              </a:solidFill>
            </a:endParaRPr>
          </a:p>
          <a:p>
            <a:pPr algn="ctr"/>
            <a:r>
              <a:rPr lang="ar-DZ" sz="4000" b="1" u="sng" dirty="0" smtClean="0">
                <a:solidFill>
                  <a:srgbClr val="00B050"/>
                </a:solidFill>
              </a:rPr>
              <a:t>  5ـ </a:t>
            </a:r>
            <a:r>
              <a:rPr lang="ar-DZ" sz="4000" b="1" u="sng" dirty="0" smtClean="0">
                <a:solidFill>
                  <a:srgbClr val="FF0000"/>
                </a:solidFill>
              </a:rPr>
              <a:t>الذكاء الجسمي الحركي  :</a:t>
            </a:r>
            <a:endParaRPr lang="ar-DZ" sz="2800" b="1" u="sng" dirty="0" smtClean="0">
              <a:solidFill>
                <a:srgbClr val="FF0000"/>
              </a:solidFill>
            </a:endParaRPr>
          </a:p>
          <a:p>
            <a:pPr algn="ctr"/>
            <a:r>
              <a:rPr lang="ar-DZ" sz="2800" b="1" dirty="0" smtClean="0">
                <a:solidFill>
                  <a:srgbClr val="002060"/>
                </a:solidFill>
              </a:rPr>
              <a:t>ـ ويتمثل في قدرة الفرد على :</a:t>
            </a:r>
          </a:p>
          <a:p>
            <a:pPr algn="ctr"/>
            <a:r>
              <a:rPr lang="ar-DZ" sz="2800" b="1" dirty="0" smtClean="0">
                <a:solidFill>
                  <a:srgbClr val="002060"/>
                </a:solidFill>
              </a:rPr>
              <a:t>ـ استخدام الجسم في التعبير عن الأفكار والمشاعر .</a:t>
            </a:r>
          </a:p>
          <a:p>
            <a:pPr algn="ctr"/>
            <a:r>
              <a:rPr lang="ar-DZ" sz="2800" b="1" dirty="0" smtClean="0">
                <a:solidFill>
                  <a:srgbClr val="002060"/>
                </a:solidFill>
              </a:rPr>
              <a:t>ـ إتقان المهارات الفيزيقية.</a:t>
            </a:r>
          </a:p>
          <a:p>
            <a:pPr algn="ctr"/>
            <a:r>
              <a:rPr lang="ar-DZ" sz="2800" b="1" dirty="0" smtClean="0">
                <a:solidFill>
                  <a:srgbClr val="002060"/>
                </a:solidFill>
              </a:rPr>
              <a:t>ـ الكفاءة في استخدام اليدين وأجزاء الجسم بمهارة ومرونة ويظهر هذا في أداء الرياضي والجراح.....والمتعلمون المتفوقون في هذا النوع من الذكاء يتفوقون في الأنشطة البدنية وفي التنسيق بين المرئي والحركي وعندهم ميول للحركة ولمس الأشياء .</a:t>
            </a:r>
          </a:p>
        </p:txBody>
      </p:sp>
      <p:sp>
        <p:nvSpPr>
          <p:cNvPr id="9" name="Ellipse 8"/>
          <p:cNvSpPr/>
          <p:nvPr/>
        </p:nvSpPr>
        <p:spPr>
          <a:xfrm>
            <a:off x="4786314" y="0"/>
            <a:ext cx="4143404" cy="2571744"/>
          </a:xfrm>
          <a:prstGeom prst="ellipse">
            <a:avLst/>
          </a:prstGeom>
          <a:blipFill>
            <a:blip r:embed="rId6"/>
            <a:stretch>
              <a:fillRect/>
            </a:stretch>
          </a:blipFill>
          <a:effectLst>
            <a:glow rad="228600">
              <a:schemeClr val="accent5">
                <a:satMod val="175000"/>
                <a:alpha val="4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Ellipse 13"/>
          <p:cNvSpPr/>
          <p:nvPr/>
        </p:nvSpPr>
        <p:spPr>
          <a:xfrm>
            <a:off x="214282" y="285728"/>
            <a:ext cx="4214842" cy="2357454"/>
          </a:xfrm>
          <a:prstGeom prst="ellipse">
            <a:avLst/>
          </a:prstGeom>
          <a:blipFill>
            <a:blip r:embed="rId7"/>
            <a:stretch>
              <a:fillRect/>
            </a:stretch>
          </a:blipFill>
          <a:effectLst>
            <a:glow rad="228600">
              <a:schemeClr val="accent2">
                <a:satMod val="175000"/>
                <a:alpha val="40000"/>
              </a:schemeClr>
            </a:glow>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ransition spd="slow">
    <p:wheel spokes="8"/>
    <p:sndAc>
      <p:stSnd>
        <p:snd r:embed="rId3" name="drumroll.wav" builtIn="1"/>
      </p:stSnd>
    </p:sndAc>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re 33"/>
          <p:cNvSpPr>
            <a:spLocks noGrp="1"/>
          </p:cNvSpPr>
          <p:nvPr>
            <p:ph type="ctrTitle"/>
          </p:nvPr>
        </p:nvSpPr>
        <p:spPr/>
        <p:txBody>
          <a:bodyPr/>
          <a:lstStyle/>
          <a:p>
            <a:r>
              <a:rPr lang="ar-DZ" dirty="0" smtClean="0"/>
              <a:t>ه</a:t>
            </a:r>
            <a:endParaRPr lang="fr-FR" dirty="0"/>
          </a:p>
        </p:txBody>
      </p:sp>
      <p:sp>
        <p:nvSpPr>
          <p:cNvPr id="3" name="Sous-titre 2"/>
          <p:cNvSpPr>
            <a:spLocks noGrp="1"/>
          </p:cNvSpPr>
          <p:nvPr>
            <p:ph type="subTitle" idx="1"/>
          </p:nvPr>
        </p:nvSpPr>
        <p:spPr/>
        <p:txBody>
          <a:bodyPr/>
          <a:lstStyle/>
          <a:p>
            <a:r>
              <a:rPr lang="ar-DZ" smtClean="0"/>
              <a:t>جهيرة مخالفية مفتش بيداغوجي مقاطعة اولاد رشاش2 ولاية خنشلة</a:t>
            </a:r>
            <a:endParaRPr lang="fr-FR" dirty="0"/>
          </a:p>
        </p:txBody>
      </p:sp>
      <p:sp>
        <p:nvSpPr>
          <p:cNvPr id="4" name="Rectangle à coins arrondis 3"/>
          <p:cNvSpPr/>
          <p:nvPr/>
        </p:nvSpPr>
        <p:spPr>
          <a:xfrm>
            <a:off x="0" y="0"/>
            <a:ext cx="9144000" cy="6858000"/>
          </a:xfrm>
          <a:prstGeom prst="roundRect">
            <a:avLst/>
          </a:prstGeom>
          <a:blipFill>
            <a:blip r:embed="rId4"/>
            <a:stretch>
              <a:fillRect/>
            </a:stretch>
          </a:blipFill>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dirty="0" smtClean="0"/>
              <a:t>  </a:t>
            </a:r>
            <a:endParaRPr lang="fr-FR" dirty="0"/>
          </a:p>
        </p:txBody>
      </p:sp>
      <p:sp>
        <p:nvSpPr>
          <p:cNvPr id="38" name="Ellipse 37"/>
          <p:cNvSpPr/>
          <p:nvPr/>
        </p:nvSpPr>
        <p:spPr>
          <a:xfrm>
            <a:off x="8858280" y="428604"/>
            <a:ext cx="3714744" cy="2428868"/>
          </a:xfrm>
          <a:prstGeom prst="ellipse">
            <a:avLst/>
          </a:prstGeom>
          <a:blipFill>
            <a:blip r:embed="rId5"/>
            <a:stretch>
              <a:fillRect/>
            </a:stretch>
          </a:blipFill>
          <a:effectLst>
            <a:glow rad="228600">
              <a:schemeClr val="accent5">
                <a:satMod val="175000"/>
                <a:alpha val="4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0" name="Ellipse 19"/>
          <p:cNvSpPr/>
          <p:nvPr/>
        </p:nvSpPr>
        <p:spPr>
          <a:xfrm>
            <a:off x="1178695" y="0"/>
            <a:ext cx="6786610" cy="914400"/>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Wave4">
              <a:avLst/>
            </a:prstTxWarp>
            <a:scene3d>
              <a:camera prst="orthographicFront"/>
              <a:lightRig rig="threePt" dir="t"/>
            </a:scene3d>
            <a:sp3d extrusionH="57150">
              <a:bevelT w="38100" h="38100" prst="angle"/>
            </a:sp3d>
          </a:bodyPr>
          <a:lstStyle/>
          <a:p>
            <a:pPr algn="ctr"/>
            <a:r>
              <a:rPr lang="ar-DZ" sz="3200" b="1" dirty="0" smtClean="0">
                <a:solidFill>
                  <a:srgbClr val="FF0000"/>
                </a:solidFill>
                <a:effectLst>
                  <a:glow rad="228600">
                    <a:schemeClr val="accent5">
                      <a:satMod val="175000"/>
                      <a:alpha val="40000"/>
                    </a:schemeClr>
                  </a:glow>
                </a:effectLst>
              </a:rPr>
              <a:t>إستراتيجيات  تدريس الذكاء الحركي </a:t>
            </a:r>
            <a:r>
              <a:rPr lang="ar-DZ" sz="3200" b="1" dirty="0" err="1" smtClean="0">
                <a:solidFill>
                  <a:srgbClr val="FF0000"/>
                </a:solidFill>
                <a:effectLst>
                  <a:glow rad="228600">
                    <a:schemeClr val="accent5">
                      <a:satMod val="175000"/>
                      <a:alpha val="40000"/>
                    </a:schemeClr>
                  </a:glow>
                </a:effectLst>
              </a:rPr>
              <a:t>ـ</a:t>
            </a:r>
            <a:r>
              <a:rPr lang="ar-DZ" sz="3200" b="1" dirty="0" smtClean="0">
                <a:solidFill>
                  <a:srgbClr val="FF0000"/>
                </a:solidFill>
                <a:effectLst>
                  <a:glow rad="228600">
                    <a:schemeClr val="accent5">
                      <a:satMod val="175000"/>
                      <a:alpha val="40000"/>
                    </a:schemeClr>
                  </a:glow>
                </a:effectLst>
              </a:rPr>
              <a:t> الجسدي </a:t>
            </a:r>
            <a:endParaRPr lang="fr-FR" sz="3200" b="1" dirty="0">
              <a:solidFill>
                <a:srgbClr val="FF0000"/>
              </a:solidFill>
              <a:effectLst>
                <a:glow rad="228600">
                  <a:schemeClr val="accent5">
                    <a:satMod val="175000"/>
                    <a:alpha val="40000"/>
                  </a:schemeClr>
                </a:glow>
              </a:effectLst>
            </a:endParaRPr>
          </a:p>
        </p:txBody>
      </p:sp>
      <p:sp>
        <p:nvSpPr>
          <p:cNvPr id="22" name="Rectangle 21"/>
          <p:cNvSpPr/>
          <p:nvPr/>
        </p:nvSpPr>
        <p:spPr>
          <a:xfrm>
            <a:off x="1000100" y="1214422"/>
            <a:ext cx="7500990" cy="21431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23" name="Tableau 22"/>
          <p:cNvGraphicFramePr>
            <a:graphicFrameLocks noGrp="1"/>
          </p:cNvGraphicFramePr>
          <p:nvPr/>
        </p:nvGraphicFramePr>
        <p:xfrm>
          <a:off x="500034" y="1214422"/>
          <a:ext cx="8216127" cy="5346700"/>
        </p:xfrm>
        <a:graphic>
          <a:graphicData uri="http://schemas.openxmlformats.org/drawingml/2006/table">
            <a:tbl>
              <a:tblPr/>
              <a:tblGrid>
                <a:gridCol w="2509334"/>
                <a:gridCol w="1991259"/>
                <a:gridCol w="2571768"/>
                <a:gridCol w="1143766"/>
              </a:tblGrid>
              <a:tr h="1571636">
                <a:tc>
                  <a:txBody>
                    <a:bodyPr/>
                    <a:lstStyle/>
                    <a:p>
                      <a:pPr algn="ctr">
                        <a:lnSpc>
                          <a:spcPts val="1925"/>
                        </a:lnSpc>
                        <a:spcAft>
                          <a:spcPts val="0"/>
                        </a:spcAft>
                      </a:pPr>
                      <a:endParaRPr lang="ar-DZ" sz="4400" b="1" u="none" dirty="0" smtClean="0">
                        <a:solidFill>
                          <a:srgbClr val="7030A0"/>
                        </a:solidFill>
                        <a:latin typeface="Calibri"/>
                        <a:ea typeface="Times New Roman"/>
                        <a:cs typeface="Traditional Arabic"/>
                      </a:endParaRPr>
                    </a:p>
                    <a:p>
                      <a:pPr algn="ctr">
                        <a:lnSpc>
                          <a:spcPts val="1925"/>
                        </a:lnSpc>
                        <a:spcAft>
                          <a:spcPts val="0"/>
                        </a:spcAft>
                      </a:pPr>
                      <a:endParaRPr lang="ar-DZ" sz="4400" b="1" u="none" dirty="0" smtClean="0">
                        <a:solidFill>
                          <a:srgbClr val="7030A0"/>
                        </a:solidFill>
                        <a:latin typeface="Calibri"/>
                        <a:ea typeface="Times New Roman"/>
                        <a:cs typeface="Traditional Arabic"/>
                      </a:endParaRPr>
                    </a:p>
                    <a:p>
                      <a:pPr algn="ctr">
                        <a:lnSpc>
                          <a:spcPts val="1925"/>
                        </a:lnSpc>
                        <a:spcAft>
                          <a:spcPts val="0"/>
                        </a:spcAft>
                      </a:pPr>
                      <a:endParaRPr lang="ar-DZ" sz="4400" b="1" u="none" dirty="0" smtClean="0">
                        <a:solidFill>
                          <a:srgbClr val="7030A0"/>
                        </a:solidFill>
                        <a:latin typeface="Calibri"/>
                        <a:ea typeface="Times New Roman"/>
                        <a:cs typeface="Traditional Arabic"/>
                      </a:endParaRPr>
                    </a:p>
                    <a:p>
                      <a:pPr algn="ctr">
                        <a:lnSpc>
                          <a:spcPts val="1925"/>
                        </a:lnSpc>
                        <a:spcAft>
                          <a:spcPts val="0"/>
                        </a:spcAft>
                      </a:pPr>
                      <a:r>
                        <a:rPr lang="ar-SA" sz="4400" b="1" u="none" dirty="0" smtClean="0">
                          <a:solidFill>
                            <a:srgbClr val="7030A0"/>
                          </a:solidFill>
                          <a:latin typeface="Calibri"/>
                          <a:ea typeface="Times New Roman"/>
                          <a:cs typeface="Traditional Arabic"/>
                        </a:rPr>
                        <a:t>تعليمات </a:t>
                      </a:r>
                      <a:endParaRPr lang="ar-DZ" sz="4400" b="1" u="none" dirty="0" smtClean="0">
                        <a:solidFill>
                          <a:srgbClr val="7030A0"/>
                        </a:solidFill>
                        <a:latin typeface="Calibri"/>
                        <a:ea typeface="Times New Roman"/>
                        <a:cs typeface="Traditional Arabic"/>
                      </a:endParaRPr>
                    </a:p>
                    <a:p>
                      <a:pPr algn="ctr">
                        <a:lnSpc>
                          <a:spcPts val="1925"/>
                        </a:lnSpc>
                        <a:spcAft>
                          <a:spcPts val="0"/>
                        </a:spcAft>
                      </a:pPr>
                      <a:endParaRPr lang="ar-DZ" sz="4400" b="1" u="none" dirty="0" smtClean="0">
                        <a:solidFill>
                          <a:srgbClr val="7030A0"/>
                        </a:solidFill>
                        <a:latin typeface="Calibri"/>
                        <a:ea typeface="Times New Roman"/>
                        <a:cs typeface="Traditional Arabic"/>
                      </a:endParaRPr>
                    </a:p>
                    <a:p>
                      <a:pPr algn="ctr">
                        <a:lnSpc>
                          <a:spcPts val="1925"/>
                        </a:lnSpc>
                        <a:spcAft>
                          <a:spcPts val="0"/>
                        </a:spcAft>
                      </a:pPr>
                      <a:endParaRPr lang="ar-DZ" sz="4400" b="1" u="none" dirty="0" smtClean="0">
                        <a:solidFill>
                          <a:srgbClr val="7030A0"/>
                        </a:solidFill>
                        <a:latin typeface="Calibri"/>
                        <a:ea typeface="Times New Roman"/>
                        <a:cs typeface="Traditional Arabic"/>
                      </a:endParaRPr>
                    </a:p>
                    <a:p>
                      <a:pPr algn="ctr">
                        <a:lnSpc>
                          <a:spcPts val="1925"/>
                        </a:lnSpc>
                        <a:spcAft>
                          <a:spcPts val="0"/>
                        </a:spcAft>
                      </a:pPr>
                      <a:r>
                        <a:rPr lang="ar-SA" sz="4400" b="1" u="none" dirty="0" smtClean="0">
                          <a:solidFill>
                            <a:srgbClr val="7030A0"/>
                          </a:solidFill>
                          <a:latin typeface="Calibri"/>
                          <a:ea typeface="Times New Roman"/>
                          <a:cs typeface="Traditional Arabic"/>
                        </a:rPr>
                        <a:t>الاستراتجيات</a:t>
                      </a:r>
                      <a:endParaRPr lang="ar-DZ" sz="4400" b="1" u="none" dirty="0" smtClean="0">
                        <a:solidFill>
                          <a:srgbClr val="7030A0"/>
                        </a:solidFill>
                        <a:latin typeface="Calibri"/>
                        <a:ea typeface="Times New Roman"/>
                        <a:cs typeface="Traditional Arabic"/>
                      </a:endParaRPr>
                    </a:p>
                  </a:txBody>
                  <a:tcPr marL="47283" marR="47283" marT="0" marB="0">
                    <a:lnL w="12700" cap="flat" cmpd="sng" algn="ctr">
                      <a:solidFill>
                        <a:srgbClr val="76923C"/>
                      </a:solidFill>
                      <a:prstDash val="solid"/>
                      <a:round/>
                      <a:headEnd type="none" w="med" len="med"/>
                      <a:tailEnd type="none" w="med" len="med"/>
                    </a:lnL>
                    <a:lnR w="12700" cap="flat" cmpd="sng" algn="ctr">
                      <a:solidFill>
                        <a:srgbClr val="76923C"/>
                      </a:solidFill>
                      <a:prstDash val="solid"/>
                      <a:round/>
                      <a:headEnd type="none" w="med" len="med"/>
                      <a:tailEnd type="none" w="med" len="med"/>
                    </a:lnR>
                    <a:lnT w="12700" cap="flat" cmpd="sng" algn="ctr">
                      <a:solidFill>
                        <a:srgbClr val="76923C"/>
                      </a:solidFill>
                      <a:prstDash val="solid"/>
                      <a:round/>
                      <a:headEnd type="none" w="med" len="med"/>
                      <a:tailEnd type="none" w="med" len="med"/>
                    </a:lnT>
                    <a:lnB w="12700" cap="flat" cmpd="sng" algn="ctr">
                      <a:solidFill>
                        <a:srgbClr val="76923C"/>
                      </a:solidFill>
                      <a:prstDash val="solid"/>
                      <a:round/>
                      <a:headEnd type="none" w="med" len="med"/>
                      <a:tailEnd type="none" w="med" len="med"/>
                    </a:lnB>
                    <a:solidFill>
                      <a:srgbClr val="C2D69B"/>
                    </a:solidFill>
                  </a:tcPr>
                </a:tc>
                <a:tc>
                  <a:txBody>
                    <a:bodyPr/>
                    <a:lstStyle/>
                    <a:p>
                      <a:pPr algn="ctr">
                        <a:lnSpc>
                          <a:spcPts val="1925"/>
                        </a:lnSpc>
                        <a:spcAft>
                          <a:spcPts val="0"/>
                        </a:spcAft>
                      </a:pPr>
                      <a:endParaRPr lang="ar-DZ" sz="4400" b="1" u="none" dirty="0" smtClean="0">
                        <a:solidFill>
                          <a:srgbClr val="7030A0"/>
                        </a:solidFill>
                        <a:latin typeface="Calibri"/>
                        <a:ea typeface="Times New Roman"/>
                        <a:cs typeface="Traditional Arabic"/>
                      </a:endParaRPr>
                    </a:p>
                    <a:p>
                      <a:pPr algn="ctr">
                        <a:lnSpc>
                          <a:spcPts val="1925"/>
                        </a:lnSpc>
                        <a:spcAft>
                          <a:spcPts val="0"/>
                        </a:spcAft>
                      </a:pPr>
                      <a:endParaRPr lang="ar-DZ" sz="4400" b="1" u="none" dirty="0" smtClean="0">
                        <a:solidFill>
                          <a:srgbClr val="7030A0"/>
                        </a:solidFill>
                        <a:latin typeface="Calibri"/>
                        <a:ea typeface="Times New Roman"/>
                        <a:cs typeface="Traditional Arabic"/>
                      </a:endParaRPr>
                    </a:p>
                    <a:p>
                      <a:pPr algn="ctr">
                        <a:lnSpc>
                          <a:spcPts val="1925"/>
                        </a:lnSpc>
                        <a:spcAft>
                          <a:spcPts val="0"/>
                        </a:spcAft>
                      </a:pPr>
                      <a:endParaRPr lang="ar-DZ" sz="4400" b="1" u="none" dirty="0" smtClean="0">
                        <a:solidFill>
                          <a:srgbClr val="7030A0"/>
                        </a:solidFill>
                        <a:latin typeface="Calibri"/>
                        <a:ea typeface="Times New Roman"/>
                        <a:cs typeface="Traditional Arabic"/>
                      </a:endParaRPr>
                    </a:p>
                    <a:p>
                      <a:pPr algn="ctr">
                        <a:lnSpc>
                          <a:spcPts val="1925"/>
                        </a:lnSpc>
                        <a:spcAft>
                          <a:spcPts val="0"/>
                        </a:spcAft>
                      </a:pPr>
                      <a:r>
                        <a:rPr lang="ar-SA" sz="4400" b="1" u="none" dirty="0" smtClean="0">
                          <a:solidFill>
                            <a:srgbClr val="7030A0"/>
                          </a:solidFill>
                          <a:latin typeface="Calibri"/>
                          <a:ea typeface="Times New Roman"/>
                          <a:cs typeface="Traditional Arabic"/>
                        </a:rPr>
                        <a:t>أدوات</a:t>
                      </a:r>
                      <a:r>
                        <a:rPr lang="ar-DZ" sz="4400" b="1" u="none" baseline="0" dirty="0" smtClean="0">
                          <a:solidFill>
                            <a:srgbClr val="7030A0"/>
                          </a:solidFill>
                          <a:latin typeface="Calibri"/>
                          <a:ea typeface="Times New Roman"/>
                          <a:cs typeface="Traditional Arabic"/>
                        </a:rPr>
                        <a:t> </a:t>
                      </a:r>
                    </a:p>
                    <a:p>
                      <a:pPr algn="ctr">
                        <a:lnSpc>
                          <a:spcPts val="1925"/>
                        </a:lnSpc>
                        <a:spcAft>
                          <a:spcPts val="0"/>
                        </a:spcAft>
                      </a:pPr>
                      <a:endParaRPr lang="ar-DZ" sz="4400" b="1" u="none" baseline="0" dirty="0" smtClean="0">
                        <a:solidFill>
                          <a:srgbClr val="7030A0"/>
                        </a:solidFill>
                        <a:latin typeface="Calibri"/>
                        <a:ea typeface="Times New Roman"/>
                        <a:cs typeface="Traditional Arabic"/>
                      </a:endParaRPr>
                    </a:p>
                    <a:p>
                      <a:pPr algn="ctr">
                        <a:lnSpc>
                          <a:spcPts val="1925"/>
                        </a:lnSpc>
                        <a:spcAft>
                          <a:spcPts val="0"/>
                        </a:spcAft>
                      </a:pPr>
                      <a:r>
                        <a:rPr lang="ar-SA" sz="4400" b="1" u="none" dirty="0" smtClean="0">
                          <a:solidFill>
                            <a:srgbClr val="7030A0"/>
                          </a:solidFill>
                          <a:latin typeface="Calibri"/>
                          <a:ea typeface="Times New Roman"/>
                          <a:cs typeface="Traditional Arabic"/>
                        </a:rPr>
                        <a:t>التعلم</a:t>
                      </a:r>
                      <a:endParaRPr lang="fr-FR" sz="2800" b="1" u="none" dirty="0">
                        <a:solidFill>
                          <a:srgbClr val="7030A0"/>
                        </a:solidFill>
                        <a:latin typeface="Calibri"/>
                        <a:ea typeface="Calibri"/>
                        <a:cs typeface="Arial"/>
                      </a:endParaRPr>
                    </a:p>
                  </a:txBody>
                  <a:tcPr marL="47283" marR="47283" marT="0" marB="0">
                    <a:lnL w="12700" cap="flat" cmpd="sng" algn="ctr">
                      <a:solidFill>
                        <a:srgbClr val="76923C"/>
                      </a:solidFill>
                      <a:prstDash val="solid"/>
                      <a:round/>
                      <a:headEnd type="none" w="med" len="med"/>
                      <a:tailEnd type="none" w="med" len="med"/>
                    </a:lnL>
                    <a:lnR w="12700" cap="flat" cmpd="sng" algn="ctr">
                      <a:solidFill>
                        <a:srgbClr val="76923C"/>
                      </a:solidFill>
                      <a:prstDash val="solid"/>
                      <a:round/>
                      <a:headEnd type="none" w="med" len="med"/>
                      <a:tailEnd type="none" w="med" len="med"/>
                    </a:lnR>
                    <a:lnT w="12700" cap="flat" cmpd="sng" algn="ctr">
                      <a:solidFill>
                        <a:srgbClr val="76923C"/>
                      </a:solidFill>
                      <a:prstDash val="solid"/>
                      <a:round/>
                      <a:headEnd type="none" w="med" len="med"/>
                      <a:tailEnd type="none" w="med" len="med"/>
                    </a:lnT>
                    <a:lnB w="12700" cap="flat" cmpd="sng" algn="ctr">
                      <a:solidFill>
                        <a:srgbClr val="76923C"/>
                      </a:solidFill>
                      <a:prstDash val="solid"/>
                      <a:round/>
                      <a:headEnd type="none" w="med" len="med"/>
                      <a:tailEnd type="none" w="med" len="med"/>
                    </a:lnB>
                    <a:solidFill>
                      <a:srgbClr val="C2D69B"/>
                    </a:solidFill>
                  </a:tcPr>
                </a:tc>
                <a:tc>
                  <a:txBody>
                    <a:bodyPr/>
                    <a:lstStyle/>
                    <a:p>
                      <a:pPr algn="ctr">
                        <a:lnSpc>
                          <a:spcPts val="1925"/>
                        </a:lnSpc>
                        <a:spcAft>
                          <a:spcPts val="0"/>
                        </a:spcAft>
                      </a:pPr>
                      <a:endParaRPr lang="ar-DZ" sz="4400" b="1" u="none" dirty="0" smtClean="0">
                        <a:solidFill>
                          <a:srgbClr val="7030A0"/>
                        </a:solidFill>
                        <a:latin typeface="Calibri"/>
                        <a:ea typeface="Times New Roman"/>
                        <a:cs typeface="Traditional Arabic"/>
                      </a:endParaRPr>
                    </a:p>
                    <a:p>
                      <a:pPr algn="ctr">
                        <a:lnSpc>
                          <a:spcPts val="1925"/>
                        </a:lnSpc>
                        <a:spcAft>
                          <a:spcPts val="0"/>
                        </a:spcAft>
                      </a:pPr>
                      <a:endParaRPr lang="ar-DZ" sz="4400" b="1" u="none" dirty="0" smtClean="0">
                        <a:solidFill>
                          <a:srgbClr val="7030A0"/>
                        </a:solidFill>
                        <a:latin typeface="Calibri"/>
                        <a:ea typeface="Times New Roman"/>
                        <a:cs typeface="Traditional Arabic"/>
                      </a:endParaRPr>
                    </a:p>
                    <a:p>
                      <a:pPr algn="ctr">
                        <a:lnSpc>
                          <a:spcPts val="1925"/>
                        </a:lnSpc>
                        <a:spcAft>
                          <a:spcPts val="0"/>
                        </a:spcAft>
                      </a:pPr>
                      <a:endParaRPr lang="ar-DZ" sz="4400" b="1" u="none" dirty="0" smtClean="0">
                        <a:solidFill>
                          <a:srgbClr val="7030A0"/>
                        </a:solidFill>
                        <a:latin typeface="Calibri"/>
                        <a:ea typeface="Times New Roman"/>
                        <a:cs typeface="Traditional Arabic"/>
                      </a:endParaRPr>
                    </a:p>
                    <a:p>
                      <a:pPr algn="ctr">
                        <a:lnSpc>
                          <a:spcPts val="1925"/>
                        </a:lnSpc>
                        <a:spcAft>
                          <a:spcPts val="0"/>
                        </a:spcAft>
                      </a:pPr>
                      <a:endParaRPr lang="ar-DZ" sz="4400" b="1" u="none" dirty="0" smtClean="0">
                        <a:solidFill>
                          <a:srgbClr val="7030A0"/>
                        </a:solidFill>
                        <a:latin typeface="Calibri"/>
                        <a:ea typeface="Times New Roman"/>
                        <a:cs typeface="Traditional Arabic"/>
                      </a:endParaRPr>
                    </a:p>
                    <a:p>
                      <a:pPr algn="ctr">
                        <a:lnSpc>
                          <a:spcPts val="1925"/>
                        </a:lnSpc>
                        <a:spcAft>
                          <a:spcPts val="0"/>
                        </a:spcAft>
                      </a:pPr>
                      <a:r>
                        <a:rPr lang="ar-DZ" sz="4400" b="1" u="none" dirty="0" smtClean="0">
                          <a:solidFill>
                            <a:srgbClr val="7030A0"/>
                          </a:solidFill>
                          <a:latin typeface="Calibri"/>
                          <a:ea typeface="Times New Roman"/>
                          <a:cs typeface="Traditional Arabic"/>
                        </a:rPr>
                        <a:t>الممارسات </a:t>
                      </a:r>
                    </a:p>
                    <a:p>
                      <a:pPr algn="ctr">
                        <a:lnSpc>
                          <a:spcPts val="1925"/>
                        </a:lnSpc>
                        <a:spcAft>
                          <a:spcPts val="0"/>
                        </a:spcAft>
                      </a:pPr>
                      <a:endParaRPr lang="ar-DZ" sz="4400" b="1" u="none" dirty="0" smtClean="0">
                        <a:solidFill>
                          <a:srgbClr val="7030A0"/>
                        </a:solidFill>
                        <a:latin typeface="Calibri"/>
                        <a:ea typeface="Times New Roman"/>
                        <a:cs typeface="Traditional Arabic"/>
                      </a:endParaRPr>
                    </a:p>
                    <a:p>
                      <a:pPr algn="ctr">
                        <a:lnSpc>
                          <a:spcPts val="1925"/>
                        </a:lnSpc>
                        <a:spcAft>
                          <a:spcPts val="0"/>
                        </a:spcAft>
                      </a:pPr>
                      <a:r>
                        <a:rPr lang="ar-DZ" sz="4400" b="1" u="none" dirty="0" smtClean="0">
                          <a:solidFill>
                            <a:srgbClr val="7030A0"/>
                          </a:solidFill>
                          <a:latin typeface="Calibri"/>
                          <a:ea typeface="Times New Roman"/>
                          <a:cs typeface="Traditional Arabic"/>
                        </a:rPr>
                        <a:t> </a:t>
                      </a:r>
                      <a:r>
                        <a:rPr lang="ar-DZ" sz="4400" b="1" u="none" dirty="0" err="1" smtClean="0">
                          <a:solidFill>
                            <a:srgbClr val="7030A0"/>
                          </a:solidFill>
                          <a:latin typeface="Calibri"/>
                          <a:ea typeface="Times New Roman"/>
                          <a:cs typeface="Traditional Arabic"/>
                        </a:rPr>
                        <a:t>التعلمية</a:t>
                      </a:r>
                      <a:endParaRPr lang="ar-DZ" sz="4400" b="1" u="none" dirty="0" smtClean="0">
                        <a:solidFill>
                          <a:srgbClr val="7030A0"/>
                        </a:solidFill>
                        <a:latin typeface="Calibri"/>
                        <a:ea typeface="Times New Roman"/>
                        <a:cs typeface="Traditional Arabic"/>
                      </a:endParaRPr>
                    </a:p>
                  </a:txBody>
                  <a:tcPr marL="47283" marR="47283" marT="0" marB="0">
                    <a:lnL w="12700" cap="flat" cmpd="sng" algn="ctr">
                      <a:solidFill>
                        <a:srgbClr val="76923C"/>
                      </a:solidFill>
                      <a:prstDash val="solid"/>
                      <a:round/>
                      <a:headEnd type="none" w="med" len="med"/>
                      <a:tailEnd type="none" w="med" len="med"/>
                    </a:lnL>
                    <a:lnR w="12700" cap="flat" cmpd="sng" algn="ctr">
                      <a:solidFill>
                        <a:srgbClr val="76923C"/>
                      </a:solidFill>
                      <a:prstDash val="solid"/>
                      <a:round/>
                      <a:headEnd type="none" w="med" len="med"/>
                      <a:tailEnd type="none" w="med" len="med"/>
                    </a:lnR>
                    <a:lnT w="12700" cap="flat" cmpd="sng" algn="ctr">
                      <a:solidFill>
                        <a:srgbClr val="76923C"/>
                      </a:solidFill>
                      <a:prstDash val="solid"/>
                      <a:round/>
                      <a:headEnd type="none" w="med" len="med"/>
                      <a:tailEnd type="none" w="med" len="med"/>
                    </a:lnT>
                    <a:lnB w="12700" cap="flat" cmpd="sng" algn="ctr">
                      <a:solidFill>
                        <a:srgbClr val="76923C"/>
                      </a:solidFill>
                      <a:prstDash val="solid"/>
                      <a:round/>
                      <a:headEnd type="none" w="med" len="med"/>
                      <a:tailEnd type="none" w="med" len="med"/>
                    </a:lnB>
                    <a:solidFill>
                      <a:srgbClr val="C2D69B"/>
                    </a:solidFill>
                  </a:tcPr>
                </a:tc>
                <a:tc>
                  <a:txBody>
                    <a:bodyPr/>
                    <a:lstStyle/>
                    <a:p>
                      <a:pPr algn="ctr">
                        <a:lnSpc>
                          <a:spcPts val="1925"/>
                        </a:lnSpc>
                        <a:spcAft>
                          <a:spcPts val="0"/>
                        </a:spcAft>
                      </a:pPr>
                      <a:endParaRPr lang="ar-DZ" sz="4400" b="1" u="none" dirty="0" smtClean="0">
                        <a:solidFill>
                          <a:srgbClr val="7030A0"/>
                        </a:solidFill>
                        <a:latin typeface="Calibri"/>
                        <a:ea typeface="Times New Roman"/>
                        <a:cs typeface="Traditional Arabic"/>
                      </a:endParaRPr>
                    </a:p>
                    <a:p>
                      <a:pPr algn="ctr">
                        <a:lnSpc>
                          <a:spcPts val="1925"/>
                        </a:lnSpc>
                        <a:spcAft>
                          <a:spcPts val="0"/>
                        </a:spcAft>
                      </a:pPr>
                      <a:endParaRPr lang="ar-DZ" sz="4400" b="1" u="none" dirty="0" smtClean="0">
                        <a:solidFill>
                          <a:srgbClr val="7030A0"/>
                        </a:solidFill>
                        <a:latin typeface="Calibri"/>
                        <a:ea typeface="Times New Roman"/>
                        <a:cs typeface="Traditional Arabic"/>
                      </a:endParaRPr>
                    </a:p>
                    <a:p>
                      <a:pPr algn="ctr">
                        <a:lnSpc>
                          <a:spcPts val="1925"/>
                        </a:lnSpc>
                        <a:spcAft>
                          <a:spcPts val="0"/>
                        </a:spcAft>
                      </a:pPr>
                      <a:endParaRPr lang="ar-DZ" sz="4400" b="1" u="none" dirty="0" smtClean="0">
                        <a:solidFill>
                          <a:srgbClr val="7030A0"/>
                        </a:solidFill>
                        <a:latin typeface="Calibri"/>
                        <a:ea typeface="Times New Roman"/>
                        <a:cs typeface="Traditional Arabic"/>
                      </a:endParaRPr>
                    </a:p>
                    <a:p>
                      <a:pPr algn="ctr">
                        <a:lnSpc>
                          <a:spcPts val="1925"/>
                        </a:lnSpc>
                        <a:spcAft>
                          <a:spcPts val="0"/>
                        </a:spcAft>
                      </a:pPr>
                      <a:r>
                        <a:rPr lang="ar-SA" sz="4400" b="1" u="none" dirty="0" smtClean="0">
                          <a:solidFill>
                            <a:srgbClr val="7030A0"/>
                          </a:solidFill>
                          <a:latin typeface="Calibri"/>
                          <a:ea typeface="Times New Roman"/>
                          <a:cs typeface="Traditional Arabic"/>
                        </a:rPr>
                        <a:t>نوع</a:t>
                      </a:r>
                      <a:endParaRPr lang="ar-DZ" sz="4400" b="1" u="none" dirty="0" smtClean="0">
                        <a:solidFill>
                          <a:srgbClr val="7030A0"/>
                        </a:solidFill>
                        <a:latin typeface="Calibri"/>
                        <a:ea typeface="Times New Roman"/>
                        <a:cs typeface="Traditional Arabic"/>
                      </a:endParaRPr>
                    </a:p>
                    <a:p>
                      <a:pPr algn="ctr">
                        <a:lnSpc>
                          <a:spcPts val="1925"/>
                        </a:lnSpc>
                        <a:spcAft>
                          <a:spcPts val="0"/>
                        </a:spcAft>
                      </a:pPr>
                      <a:r>
                        <a:rPr lang="ar-SA" sz="4400" b="1" u="none" dirty="0" smtClean="0">
                          <a:solidFill>
                            <a:srgbClr val="7030A0"/>
                          </a:solidFill>
                          <a:latin typeface="Calibri"/>
                          <a:ea typeface="Times New Roman"/>
                          <a:cs typeface="Traditional Arabic"/>
                        </a:rPr>
                        <a:t> </a:t>
                      </a:r>
                      <a:endParaRPr lang="ar-DZ" sz="4400" b="1" u="none" dirty="0" smtClean="0">
                        <a:solidFill>
                          <a:srgbClr val="7030A0"/>
                        </a:solidFill>
                        <a:latin typeface="Calibri"/>
                        <a:ea typeface="Times New Roman"/>
                        <a:cs typeface="Traditional Arabic"/>
                      </a:endParaRPr>
                    </a:p>
                    <a:p>
                      <a:pPr algn="ctr">
                        <a:lnSpc>
                          <a:spcPts val="1925"/>
                        </a:lnSpc>
                        <a:spcAft>
                          <a:spcPts val="0"/>
                        </a:spcAft>
                      </a:pPr>
                      <a:r>
                        <a:rPr lang="ar-DZ" sz="4400" b="1" u="none" dirty="0" smtClean="0">
                          <a:solidFill>
                            <a:srgbClr val="7030A0"/>
                          </a:solidFill>
                          <a:latin typeface="Calibri"/>
                          <a:ea typeface="Times New Roman"/>
                          <a:cs typeface="Traditional Arabic"/>
                        </a:rPr>
                        <a:t>ا</a:t>
                      </a:r>
                      <a:r>
                        <a:rPr lang="ar-SA" sz="4400" b="1" u="none" dirty="0" smtClean="0">
                          <a:solidFill>
                            <a:srgbClr val="7030A0"/>
                          </a:solidFill>
                          <a:latin typeface="Calibri"/>
                          <a:ea typeface="Times New Roman"/>
                          <a:cs typeface="Traditional Arabic"/>
                        </a:rPr>
                        <a:t>لذكاء</a:t>
                      </a:r>
                      <a:endParaRPr lang="fr-FR" sz="2800" b="1" u="none" dirty="0">
                        <a:solidFill>
                          <a:srgbClr val="7030A0"/>
                        </a:solidFill>
                        <a:latin typeface="Calibri"/>
                        <a:ea typeface="Calibri"/>
                        <a:cs typeface="Arial"/>
                      </a:endParaRPr>
                    </a:p>
                  </a:txBody>
                  <a:tcPr marL="47283" marR="47283" marT="0" marB="0">
                    <a:lnL w="12700" cap="flat" cmpd="sng" algn="ctr">
                      <a:solidFill>
                        <a:srgbClr val="76923C"/>
                      </a:solidFill>
                      <a:prstDash val="solid"/>
                      <a:round/>
                      <a:headEnd type="none" w="med" len="med"/>
                      <a:tailEnd type="none" w="med" len="med"/>
                    </a:lnL>
                    <a:lnR w="12700" cap="flat" cmpd="sng" algn="ctr">
                      <a:solidFill>
                        <a:srgbClr val="76923C"/>
                      </a:solidFill>
                      <a:prstDash val="solid"/>
                      <a:round/>
                      <a:headEnd type="none" w="med" len="med"/>
                      <a:tailEnd type="none" w="med" len="med"/>
                    </a:lnR>
                    <a:lnT w="12700" cap="flat" cmpd="sng" algn="ctr">
                      <a:solidFill>
                        <a:srgbClr val="76923C"/>
                      </a:solidFill>
                      <a:prstDash val="solid"/>
                      <a:round/>
                      <a:headEnd type="none" w="med" len="med"/>
                      <a:tailEnd type="none" w="med" len="med"/>
                    </a:lnT>
                    <a:lnB w="12700" cap="flat" cmpd="sng" algn="ctr">
                      <a:solidFill>
                        <a:srgbClr val="76923C"/>
                      </a:solidFill>
                      <a:prstDash val="solid"/>
                      <a:round/>
                      <a:headEnd type="none" w="med" len="med"/>
                      <a:tailEnd type="none" w="med" len="med"/>
                    </a:lnB>
                    <a:solidFill>
                      <a:srgbClr val="C2D69B"/>
                    </a:solidFill>
                  </a:tcPr>
                </a:tc>
              </a:tr>
              <a:tr h="3429023">
                <a:tc>
                  <a:txBody>
                    <a:bodyPr/>
                    <a:lstStyle/>
                    <a:p>
                      <a:pPr algn="r">
                        <a:lnSpc>
                          <a:spcPts val="1925"/>
                        </a:lnSpc>
                        <a:spcAft>
                          <a:spcPts val="0"/>
                        </a:spcAft>
                      </a:pPr>
                      <a:endParaRPr lang="ar-DZ" sz="3600" b="1" dirty="0" smtClean="0">
                        <a:latin typeface="Calibri"/>
                        <a:ea typeface="Calibri"/>
                        <a:cs typeface="Arial"/>
                      </a:endParaRPr>
                    </a:p>
                    <a:p>
                      <a:pPr algn="r">
                        <a:lnSpc>
                          <a:spcPts val="1925"/>
                        </a:lnSpc>
                        <a:spcAft>
                          <a:spcPts val="0"/>
                        </a:spcAft>
                      </a:pPr>
                      <a:endParaRPr lang="ar-DZ" sz="3600" b="1" dirty="0" smtClean="0">
                        <a:latin typeface="Calibri"/>
                        <a:ea typeface="Calibri"/>
                        <a:cs typeface="Arial"/>
                      </a:endParaRPr>
                    </a:p>
                    <a:p>
                      <a:pPr algn="r">
                        <a:lnSpc>
                          <a:spcPts val="1925"/>
                        </a:lnSpc>
                        <a:spcAft>
                          <a:spcPts val="0"/>
                        </a:spcAft>
                      </a:pPr>
                      <a:r>
                        <a:rPr lang="ar-DZ" sz="2400" b="1" kern="1200" dirty="0" smtClean="0">
                          <a:solidFill>
                            <a:schemeClr val="tx1"/>
                          </a:solidFill>
                          <a:latin typeface="+mn-lt"/>
                          <a:ea typeface="+mn-ea"/>
                          <a:cs typeface="+mn-cs"/>
                        </a:rPr>
                        <a:t>ا</a:t>
                      </a:r>
                      <a:r>
                        <a:rPr lang="ar-SA" sz="2400" b="1" kern="1200" dirty="0" smtClean="0">
                          <a:solidFill>
                            <a:schemeClr val="tx1"/>
                          </a:solidFill>
                          <a:latin typeface="+mn-lt"/>
                          <a:ea typeface="+mn-ea"/>
                          <a:cs typeface="+mn-cs"/>
                        </a:rPr>
                        <a:t>بن</a:t>
                      </a:r>
                      <a:r>
                        <a:rPr lang="ar-DZ" sz="2400" b="1" kern="1200" dirty="0" smtClean="0">
                          <a:solidFill>
                            <a:schemeClr val="tx1"/>
                          </a:solidFill>
                          <a:latin typeface="+mn-lt"/>
                          <a:ea typeface="+mn-ea"/>
                          <a:cs typeface="+mn-cs"/>
                        </a:rPr>
                        <a:t>ي</a:t>
                      </a:r>
                      <a:r>
                        <a:rPr lang="ar-SA" sz="2400" b="1" kern="1200" dirty="0" smtClean="0">
                          <a:solidFill>
                            <a:schemeClr val="tx1"/>
                          </a:solidFill>
                          <a:latin typeface="+mn-lt"/>
                          <a:ea typeface="+mn-ea"/>
                          <a:cs typeface="+mn-cs"/>
                        </a:rPr>
                        <a:t>..، </a:t>
                      </a:r>
                      <a:r>
                        <a:rPr lang="ar-SA" sz="2400" b="1" kern="1200" dirty="0" smtClean="0">
                          <a:solidFill>
                            <a:schemeClr val="tx1"/>
                          </a:solidFill>
                          <a:latin typeface="+mn-lt"/>
                          <a:ea typeface="+mn-ea"/>
                          <a:cs typeface="+mn-cs"/>
                        </a:rPr>
                        <a:t>ارقص، مثل </a:t>
                      </a:r>
                      <a:endParaRPr lang="ar-DZ" sz="2400" b="1" kern="1200" dirty="0" smtClean="0">
                        <a:solidFill>
                          <a:schemeClr val="tx1"/>
                        </a:solidFill>
                        <a:latin typeface="+mn-lt"/>
                        <a:ea typeface="+mn-ea"/>
                        <a:cs typeface="+mn-cs"/>
                      </a:endParaRPr>
                    </a:p>
                    <a:p>
                      <a:pPr algn="r">
                        <a:lnSpc>
                          <a:spcPts val="1925"/>
                        </a:lnSpc>
                        <a:spcAft>
                          <a:spcPts val="0"/>
                        </a:spcAft>
                      </a:pPr>
                      <a:endParaRPr lang="ar-DZ" sz="2400" b="1" kern="1200" dirty="0" smtClean="0">
                        <a:solidFill>
                          <a:schemeClr val="tx1"/>
                        </a:solidFill>
                        <a:latin typeface="+mn-lt"/>
                        <a:ea typeface="+mn-ea"/>
                        <a:cs typeface="+mn-cs"/>
                      </a:endParaRPr>
                    </a:p>
                    <a:p>
                      <a:pPr algn="r">
                        <a:lnSpc>
                          <a:spcPts val="1925"/>
                        </a:lnSpc>
                        <a:spcAft>
                          <a:spcPts val="0"/>
                        </a:spcAft>
                      </a:pPr>
                      <a:r>
                        <a:rPr lang="ar-SA" sz="2400" b="1" kern="1200" dirty="0" smtClean="0">
                          <a:solidFill>
                            <a:schemeClr val="tx1"/>
                          </a:solidFill>
                          <a:latin typeface="+mn-lt"/>
                          <a:ea typeface="+mn-ea"/>
                          <a:cs typeface="+mn-cs"/>
                        </a:rPr>
                        <a:t>بشكل ظاهر، المس</a:t>
                      </a:r>
                      <a:endParaRPr lang="ar-DZ" sz="3600" b="1" dirty="0" smtClean="0">
                        <a:latin typeface="Calibri"/>
                        <a:ea typeface="Calibri"/>
                        <a:cs typeface="Arial"/>
                      </a:endParaRPr>
                    </a:p>
                  </a:txBody>
                  <a:tcPr marL="47283" marR="47283"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76923C"/>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c>
                  <a:txBody>
                    <a:bodyPr/>
                    <a:lstStyle/>
                    <a:p>
                      <a:pPr algn="r">
                        <a:lnSpc>
                          <a:spcPts val="1925"/>
                        </a:lnSpc>
                        <a:spcAft>
                          <a:spcPts val="0"/>
                        </a:spcAft>
                      </a:pPr>
                      <a:endParaRPr lang="ar-DZ" sz="2400" b="1" kern="1200" dirty="0" smtClean="0">
                        <a:solidFill>
                          <a:schemeClr val="tx1"/>
                        </a:solidFill>
                        <a:latin typeface="+mn-lt"/>
                        <a:ea typeface="+mn-ea"/>
                        <a:cs typeface="+mn-cs"/>
                      </a:endParaRPr>
                    </a:p>
                    <a:p>
                      <a:pPr algn="r">
                        <a:lnSpc>
                          <a:spcPts val="1925"/>
                        </a:lnSpc>
                        <a:spcAft>
                          <a:spcPts val="0"/>
                        </a:spcAft>
                      </a:pPr>
                      <a:endParaRPr lang="ar-DZ" sz="2400" b="1" kern="1200" dirty="0" smtClean="0">
                        <a:solidFill>
                          <a:schemeClr val="tx1"/>
                        </a:solidFill>
                        <a:latin typeface="+mn-lt"/>
                        <a:ea typeface="+mn-ea"/>
                        <a:cs typeface="+mn-cs"/>
                      </a:endParaRPr>
                    </a:p>
                    <a:p>
                      <a:pPr algn="r">
                        <a:lnSpc>
                          <a:spcPts val="1925"/>
                        </a:lnSpc>
                        <a:spcAft>
                          <a:spcPts val="0"/>
                        </a:spcAft>
                      </a:pPr>
                      <a:endParaRPr lang="ar-DZ" sz="2400" b="1" kern="1200" dirty="0" smtClean="0">
                        <a:solidFill>
                          <a:schemeClr val="tx1"/>
                        </a:solidFill>
                        <a:latin typeface="+mn-lt"/>
                        <a:ea typeface="+mn-ea"/>
                        <a:cs typeface="+mn-cs"/>
                      </a:endParaRPr>
                    </a:p>
                    <a:p>
                      <a:pPr algn="r">
                        <a:lnSpc>
                          <a:spcPts val="1925"/>
                        </a:lnSpc>
                        <a:spcAft>
                          <a:spcPts val="0"/>
                        </a:spcAft>
                      </a:pPr>
                      <a:endParaRPr lang="ar-DZ" sz="2400" b="1" kern="1200" dirty="0" smtClean="0">
                        <a:solidFill>
                          <a:schemeClr val="tx1"/>
                        </a:solidFill>
                        <a:latin typeface="+mn-lt"/>
                        <a:ea typeface="+mn-ea"/>
                        <a:cs typeface="+mn-cs"/>
                      </a:endParaRPr>
                    </a:p>
                    <a:p>
                      <a:pPr algn="r">
                        <a:lnSpc>
                          <a:spcPts val="1925"/>
                        </a:lnSpc>
                        <a:spcAft>
                          <a:spcPts val="0"/>
                        </a:spcAft>
                      </a:pPr>
                      <a:endParaRPr lang="ar-DZ" sz="2400" b="1" kern="1200" dirty="0" smtClean="0">
                        <a:solidFill>
                          <a:schemeClr val="tx1"/>
                        </a:solidFill>
                        <a:latin typeface="+mn-lt"/>
                        <a:ea typeface="+mn-ea"/>
                        <a:cs typeface="+mn-cs"/>
                      </a:endParaRPr>
                    </a:p>
                    <a:p>
                      <a:pPr algn="r">
                        <a:lnSpc>
                          <a:spcPts val="1925"/>
                        </a:lnSpc>
                        <a:spcAft>
                          <a:spcPts val="0"/>
                        </a:spcAft>
                      </a:pPr>
                      <a:r>
                        <a:rPr lang="ar-SA" sz="2400" b="1" kern="1200" dirty="0" smtClean="0">
                          <a:solidFill>
                            <a:schemeClr val="tx1"/>
                          </a:solidFill>
                          <a:latin typeface="+mn-lt"/>
                          <a:ea typeface="+mn-ea"/>
                          <a:cs typeface="+mn-cs"/>
                        </a:rPr>
                        <a:t>بناء أدوات،</a:t>
                      </a:r>
                      <a:endParaRPr lang="ar-DZ" sz="2400" b="1" kern="1200" dirty="0" smtClean="0">
                        <a:solidFill>
                          <a:schemeClr val="tx1"/>
                        </a:solidFill>
                        <a:latin typeface="+mn-lt"/>
                        <a:ea typeface="+mn-ea"/>
                        <a:cs typeface="+mn-cs"/>
                      </a:endParaRPr>
                    </a:p>
                    <a:p>
                      <a:pPr algn="r">
                        <a:lnSpc>
                          <a:spcPts val="1925"/>
                        </a:lnSpc>
                        <a:spcAft>
                          <a:spcPts val="0"/>
                        </a:spcAft>
                      </a:pPr>
                      <a:endParaRPr lang="ar-DZ" sz="2400" b="1" kern="1200" dirty="0" smtClean="0">
                        <a:solidFill>
                          <a:schemeClr val="tx1"/>
                        </a:solidFill>
                        <a:latin typeface="+mn-lt"/>
                        <a:ea typeface="+mn-ea"/>
                        <a:cs typeface="+mn-cs"/>
                      </a:endParaRPr>
                    </a:p>
                    <a:p>
                      <a:pPr algn="r">
                        <a:lnSpc>
                          <a:spcPts val="1925"/>
                        </a:lnSpc>
                        <a:spcAft>
                          <a:spcPts val="0"/>
                        </a:spcAft>
                      </a:pPr>
                      <a:r>
                        <a:rPr lang="ar-SA" sz="2400" b="1" kern="1200" dirty="0" smtClean="0">
                          <a:solidFill>
                            <a:schemeClr val="tx1"/>
                          </a:solidFill>
                          <a:latin typeface="+mn-lt"/>
                          <a:ea typeface="+mn-ea"/>
                          <a:cs typeface="+mn-cs"/>
                        </a:rPr>
                        <a:t> وأدوات </a:t>
                      </a:r>
                      <a:endParaRPr lang="ar-DZ" sz="2400" b="1" kern="1200" dirty="0" smtClean="0">
                        <a:solidFill>
                          <a:schemeClr val="tx1"/>
                        </a:solidFill>
                        <a:latin typeface="+mn-lt"/>
                        <a:ea typeface="+mn-ea"/>
                        <a:cs typeface="+mn-cs"/>
                      </a:endParaRPr>
                    </a:p>
                    <a:p>
                      <a:pPr algn="r">
                        <a:lnSpc>
                          <a:spcPts val="1925"/>
                        </a:lnSpc>
                        <a:spcAft>
                          <a:spcPts val="0"/>
                        </a:spcAft>
                      </a:pPr>
                      <a:endParaRPr lang="ar-DZ" sz="2400" b="1" kern="1200" dirty="0" smtClean="0">
                        <a:solidFill>
                          <a:schemeClr val="tx1"/>
                        </a:solidFill>
                        <a:latin typeface="+mn-lt"/>
                        <a:ea typeface="+mn-ea"/>
                        <a:cs typeface="+mn-cs"/>
                      </a:endParaRPr>
                    </a:p>
                    <a:p>
                      <a:pPr algn="r">
                        <a:lnSpc>
                          <a:spcPts val="1925"/>
                        </a:lnSpc>
                        <a:spcAft>
                          <a:spcPts val="0"/>
                        </a:spcAft>
                      </a:pPr>
                      <a:r>
                        <a:rPr lang="ar-SA" sz="2400" b="1" kern="1200" dirty="0" smtClean="0">
                          <a:solidFill>
                            <a:schemeClr val="tx1"/>
                          </a:solidFill>
                          <a:latin typeface="+mn-lt"/>
                          <a:ea typeface="+mn-ea"/>
                          <a:cs typeface="+mn-cs"/>
                        </a:rPr>
                        <a:t>الرياضية،</a:t>
                      </a:r>
                      <a:endParaRPr lang="ar-DZ" sz="2400" b="1" kern="1200" dirty="0" smtClean="0">
                        <a:solidFill>
                          <a:schemeClr val="tx1"/>
                        </a:solidFill>
                        <a:latin typeface="+mn-lt"/>
                        <a:ea typeface="+mn-ea"/>
                        <a:cs typeface="+mn-cs"/>
                      </a:endParaRPr>
                    </a:p>
                    <a:p>
                      <a:pPr algn="r">
                        <a:lnSpc>
                          <a:spcPts val="1925"/>
                        </a:lnSpc>
                        <a:spcAft>
                          <a:spcPts val="0"/>
                        </a:spcAft>
                      </a:pPr>
                      <a:endParaRPr lang="ar-DZ" sz="2400" b="1" kern="1200" dirty="0" smtClean="0">
                        <a:solidFill>
                          <a:schemeClr val="tx1"/>
                        </a:solidFill>
                        <a:latin typeface="+mn-lt"/>
                        <a:ea typeface="+mn-ea"/>
                        <a:cs typeface="+mn-cs"/>
                      </a:endParaRPr>
                    </a:p>
                    <a:p>
                      <a:pPr algn="r">
                        <a:lnSpc>
                          <a:spcPts val="1925"/>
                        </a:lnSpc>
                        <a:spcAft>
                          <a:spcPts val="0"/>
                        </a:spcAft>
                      </a:pPr>
                      <a:r>
                        <a:rPr lang="ar-SA" sz="2400" b="1" kern="1200" dirty="0" smtClean="0">
                          <a:solidFill>
                            <a:schemeClr val="tx1"/>
                          </a:solidFill>
                          <a:latin typeface="+mn-lt"/>
                          <a:ea typeface="+mn-ea"/>
                          <a:cs typeface="+mn-cs"/>
                        </a:rPr>
                        <a:t> والطين، أدوات</a:t>
                      </a:r>
                      <a:endParaRPr lang="ar-DZ" sz="2400" b="1" kern="1200" dirty="0" smtClean="0">
                        <a:solidFill>
                          <a:schemeClr val="tx1"/>
                        </a:solidFill>
                        <a:latin typeface="+mn-lt"/>
                        <a:ea typeface="+mn-ea"/>
                        <a:cs typeface="+mn-cs"/>
                      </a:endParaRPr>
                    </a:p>
                    <a:p>
                      <a:pPr algn="r">
                        <a:lnSpc>
                          <a:spcPts val="1925"/>
                        </a:lnSpc>
                        <a:spcAft>
                          <a:spcPts val="0"/>
                        </a:spcAft>
                      </a:pPr>
                      <a:endParaRPr lang="ar-DZ" sz="2400" b="1" kern="1200" dirty="0" smtClean="0">
                        <a:solidFill>
                          <a:schemeClr val="tx1"/>
                        </a:solidFill>
                        <a:latin typeface="+mn-lt"/>
                        <a:ea typeface="+mn-ea"/>
                        <a:cs typeface="+mn-cs"/>
                      </a:endParaRPr>
                    </a:p>
                    <a:p>
                      <a:pPr algn="r">
                        <a:lnSpc>
                          <a:spcPts val="1925"/>
                        </a:lnSpc>
                        <a:spcAft>
                          <a:spcPts val="0"/>
                        </a:spcAft>
                      </a:pPr>
                      <a:r>
                        <a:rPr lang="ar-SA" sz="2400" b="1" kern="1200" dirty="0" smtClean="0">
                          <a:solidFill>
                            <a:schemeClr val="tx1"/>
                          </a:solidFill>
                          <a:latin typeface="+mn-lt"/>
                          <a:ea typeface="+mn-ea"/>
                          <a:cs typeface="+mn-cs"/>
                        </a:rPr>
                        <a:t> اللمس</a:t>
                      </a:r>
                      <a:endParaRPr lang="ar-DZ" sz="2400" b="1" kern="1200" dirty="0" smtClean="0">
                        <a:solidFill>
                          <a:schemeClr val="tx1"/>
                        </a:solidFill>
                        <a:latin typeface="+mn-lt"/>
                        <a:ea typeface="+mn-ea"/>
                        <a:cs typeface="+mn-cs"/>
                      </a:endParaRPr>
                    </a:p>
                  </a:txBody>
                  <a:tcPr marL="47283" marR="47283"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76923C"/>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c>
                  <a:txBody>
                    <a:bodyPr/>
                    <a:lstStyle/>
                    <a:p>
                      <a:pPr algn="r" rtl="1"/>
                      <a:r>
                        <a:rPr lang="ar-DZ" sz="2400" b="1" kern="1200" dirty="0" smtClean="0">
                          <a:solidFill>
                            <a:schemeClr val="tx1"/>
                          </a:solidFill>
                          <a:latin typeface="+mn-lt"/>
                          <a:ea typeface="+mn-ea"/>
                          <a:cs typeface="+mn-cs"/>
                        </a:rPr>
                        <a:t>التفكير باليدين والخرائط الجسمانية والمفاهيم الحركية</a:t>
                      </a:r>
                    </a:p>
                    <a:p>
                      <a:pPr algn="r" rtl="1"/>
                      <a:r>
                        <a:rPr lang="ar-SA" sz="2400" b="1" kern="1200" dirty="0" smtClean="0">
                          <a:solidFill>
                            <a:schemeClr val="tx1"/>
                          </a:solidFill>
                          <a:latin typeface="+mn-lt"/>
                          <a:ea typeface="+mn-ea"/>
                          <a:cs typeface="+mn-cs"/>
                        </a:rPr>
                        <a:t>الدراما، والرقص، واستعمال اليدين في التعليم، وأنشطة اللمس، نماذج </a:t>
                      </a:r>
                      <a:r>
                        <a:rPr lang="ar-SA" sz="2400" b="1" kern="1200" dirty="0" err="1" smtClean="0">
                          <a:solidFill>
                            <a:schemeClr val="tx1"/>
                          </a:solidFill>
                          <a:latin typeface="+mn-lt"/>
                          <a:ea typeface="+mn-ea"/>
                          <a:cs typeface="+mn-cs"/>
                        </a:rPr>
                        <a:t>الاسترخا</a:t>
                      </a:r>
                      <a:r>
                        <a:rPr lang="ar-DZ" sz="2400" b="1" kern="1200" dirty="0" smtClean="0">
                          <a:solidFill>
                            <a:schemeClr val="tx1"/>
                          </a:solidFill>
                          <a:latin typeface="+mn-lt"/>
                          <a:ea typeface="+mn-ea"/>
                          <a:cs typeface="+mn-cs"/>
                        </a:rPr>
                        <a:t>ء </a:t>
                      </a:r>
                      <a:r>
                        <a:rPr lang="ar-DZ" sz="2400" b="1" kern="1200" dirty="0" err="1" smtClean="0">
                          <a:solidFill>
                            <a:schemeClr val="tx1"/>
                          </a:solidFill>
                          <a:latin typeface="+mn-lt"/>
                          <a:ea typeface="+mn-ea"/>
                          <a:cs typeface="+mn-cs"/>
                        </a:rPr>
                        <a:t>ـ</a:t>
                      </a:r>
                      <a:r>
                        <a:rPr lang="ar-DZ" sz="2400" b="1" kern="1200" dirty="0" smtClean="0">
                          <a:solidFill>
                            <a:schemeClr val="tx1"/>
                          </a:solidFill>
                          <a:latin typeface="+mn-lt"/>
                          <a:ea typeface="+mn-ea"/>
                          <a:cs typeface="+mn-cs"/>
                        </a:rPr>
                        <a:t> استجابة الجسم </a:t>
                      </a:r>
                      <a:r>
                        <a:rPr lang="ar-DZ" sz="2400" b="1" kern="1200" dirty="0" err="1" smtClean="0">
                          <a:solidFill>
                            <a:schemeClr val="tx1"/>
                          </a:solidFill>
                          <a:latin typeface="+mn-lt"/>
                          <a:ea typeface="+mn-ea"/>
                          <a:cs typeface="+mn-cs"/>
                        </a:rPr>
                        <a:t>ـ</a:t>
                      </a:r>
                      <a:r>
                        <a:rPr lang="ar-DZ" sz="2400" b="1" kern="1200" dirty="0" smtClean="0">
                          <a:solidFill>
                            <a:schemeClr val="tx1"/>
                          </a:solidFill>
                          <a:latin typeface="+mn-lt"/>
                          <a:ea typeface="+mn-ea"/>
                          <a:cs typeface="+mn-cs"/>
                        </a:rPr>
                        <a:t> المسرح الصفي </a:t>
                      </a:r>
                      <a:r>
                        <a:rPr lang="ar-DZ" sz="2400" b="1" kern="1200" dirty="0" err="1" smtClean="0">
                          <a:solidFill>
                            <a:schemeClr val="tx1"/>
                          </a:solidFill>
                          <a:latin typeface="+mn-lt"/>
                          <a:ea typeface="+mn-ea"/>
                          <a:cs typeface="+mn-cs"/>
                        </a:rPr>
                        <a:t>ـ</a:t>
                      </a:r>
                      <a:r>
                        <a:rPr lang="ar-DZ" sz="2400" b="1" kern="1200" dirty="0" smtClean="0">
                          <a:solidFill>
                            <a:schemeClr val="tx1"/>
                          </a:solidFill>
                          <a:latin typeface="+mn-lt"/>
                          <a:ea typeface="+mn-ea"/>
                          <a:cs typeface="+mn-cs"/>
                        </a:rPr>
                        <a:t> المفاهيم الحركية </a:t>
                      </a:r>
                      <a:r>
                        <a:rPr lang="ar-DZ" sz="2400" b="1" kern="1200" dirty="0" err="1" smtClean="0">
                          <a:solidFill>
                            <a:schemeClr val="tx1"/>
                          </a:solidFill>
                          <a:latin typeface="+mn-lt"/>
                          <a:ea typeface="+mn-ea"/>
                          <a:cs typeface="+mn-cs"/>
                        </a:rPr>
                        <a:t>ـ</a:t>
                      </a:r>
                      <a:r>
                        <a:rPr lang="ar-DZ" sz="2400" b="1" kern="1200" dirty="0" smtClean="0">
                          <a:solidFill>
                            <a:schemeClr val="tx1"/>
                          </a:solidFill>
                          <a:latin typeface="+mn-lt"/>
                          <a:ea typeface="+mn-ea"/>
                          <a:cs typeface="+mn-cs"/>
                        </a:rPr>
                        <a:t> </a:t>
                      </a:r>
                      <a:endParaRPr lang="ar-DZ" sz="3600" b="1" kern="1200" dirty="0" smtClean="0">
                        <a:solidFill>
                          <a:schemeClr val="tx1"/>
                        </a:solidFill>
                        <a:latin typeface="+mn-lt"/>
                        <a:ea typeface="+mn-ea"/>
                        <a:cs typeface="+mn-cs"/>
                      </a:endParaRPr>
                    </a:p>
                  </a:txBody>
                  <a:tcPr marL="47283" marR="47283"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76923C"/>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c>
                  <a:txBody>
                    <a:bodyPr/>
                    <a:lstStyle/>
                    <a:p>
                      <a:pPr algn="r" rtl="1"/>
                      <a:endParaRPr lang="ar-DZ" sz="4000" b="1" dirty="0" smtClean="0"/>
                    </a:p>
                    <a:p>
                      <a:pPr algn="r" rtl="1"/>
                      <a:endParaRPr lang="ar-DZ" sz="4000" b="1" dirty="0" smtClean="0"/>
                    </a:p>
                    <a:p>
                      <a:pPr algn="r" rtl="1"/>
                      <a:r>
                        <a:rPr lang="ar-SA" sz="2800" b="1" kern="1200" dirty="0" err="1" smtClean="0">
                          <a:solidFill>
                            <a:schemeClr val="tx1"/>
                          </a:solidFill>
                          <a:latin typeface="+mn-lt"/>
                          <a:ea typeface="+mn-ea"/>
                          <a:cs typeface="+mn-cs"/>
                        </a:rPr>
                        <a:t>الحرك</a:t>
                      </a:r>
                      <a:r>
                        <a:rPr lang="ar-DZ" sz="2800" b="1" kern="1200" dirty="0" smtClean="0">
                          <a:solidFill>
                            <a:schemeClr val="tx1"/>
                          </a:solidFill>
                          <a:latin typeface="+mn-lt"/>
                          <a:ea typeface="+mn-ea"/>
                          <a:cs typeface="+mn-cs"/>
                        </a:rPr>
                        <a:t>ي</a:t>
                      </a:r>
                      <a:r>
                        <a:rPr lang="ar-SA" sz="2800" b="1" kern="1200" dirty="0" smtClean="0">
                          <a:solidFill>
                            <a:schemeClr val="tx1"/>
                          </a:solidFill>
                          <a:latin typeface="+mn-lt"/>
                          <a:ea typeface="+mn-ea"/>
                          <a:cs typeface="+mn-cs"/>
                        </a:rPr>
                        <a:t>- الجسدي</a:t>
                      </a:r>
                      <a:endParaRPr lang="ar-DZ" sz="4000" b="1" dirty="0" smtClean="0"/>
                    </a:p>
                  </a:txBody>
                  <a:tcPr marL="47283" marR="47283"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76923C"/>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r>
            </a:tbl>
          </a:graphicData>
        </a:graphic>
      </p:graphicFrame>
      <p:sp>
        <p:nvSpPr>
          <p:cNvPr id="9" name="Ellipse 8"/>
          <p:cNvSpPr/>
          <p:nvPr/>
        </p:nvSpPr>
        <p:spPr>
          <a:xfrm>
            <a:off x="571472" y="4143380"/>
            <a:ext cx="2928958" cy="2357454"/>
          </a:xfrm>
          <a:prstGeom prst="ellipse">
            <a:avLst/>
          </a:prstGeom>
          <a:blipFill>
            <a:blip r:embed="rId6"/>
            <a:stretch>
              <a:fillRect/>
            </a:stretch>
          </a:blipFill>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ransition spd="slow">
    <p:wheel spokes="8"/>
    <p:sndAc>
      <p:stSnd>
        <p:snd r:embed="rId3" name="cashreg.wav" builtIn="1"/>
      </p:stSnd>
    </p:sndAc>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endParaRPr lang="fr-FR"/>
          </a:p>
        </p:txBody>
      </p:sp>
      <p:sp>
        <p:nvSpPr>
          <p:cNvPr id="3" name="Sous-titre 2"/>
          <p:cNvSpPr>
            <a:spLocks noGrp="1"/>
          </p:cNvSpPr>
          <p:nvPr>
            <p:ph type="subTitle" idx="1"/>
          </p:nvPr>
        </p:nvSpPr>
        <p:spPr/>
        <p:txBody>
          <a:bodyPr/>
          <a:lstStyle/>
          <a:p>
            <a:r>
              <a:rPr lang="ar-DZ" dirty="0" smtClean="0"/>
              <a:t>جهيرة </a:t>
            </a:r>
            <a:r>
              <a:rPr lang="ar-DZ" dirty="0" err="1" smtClean="0"/>
              <a:t>مخالفية</a:t>
            </a:r>
            <a:r>
              <a:rPr lang="ar-DZ" dirty="0" smtClean="0"/>
              <a:t> مفتش </a:t>
            </a:r>
            <a:r>
              <a:rPr lang="ar-DZ" dirty="0" err="1" smtClean="0"/>
              <a:t>بيداغوجي</a:t>
            </a:r>
            <a:r>
              <a:rPr lang="ar-DZ" dirty="0" smtClean="0"/>
              <a:t> مقاطعة </a:t>
            </a:r>
            <a:r>
              <a:rPr lang="ar-DZ" dirty="0" err="1" smtClean="0"/>
              <a:t>اولاد</a:t>
            </a:r>
            <a:r>
              <a:rPr lang="ar-DZ" dirty="0" smtClean="0"/>
              <a:t> رشاش2 ولاية </a:t>
            </a:r>
            <a:r>
              <a:rPr lang="ar-DZ" dirty="0" err="1" smtClean="0"/>
              <a:t>خنشلة</a:t>
            </a:r>
            <a:endParaRPr lang="fr-FR" dirty="0"/>
          </a:p>
        </p:txBody>
      </p:sp>
      <p:sp>
        <p:nvSpPr>
          <p:cNvPr id="4" name="Rectangle à coins arrondis 3"/>
          <p:cNvSpPr/>
          <p:nvPr/>
        </p:nvSpPr>
        <p:spPr>
          <a:xfrm>
            <a:off x="0" y="0"/>
            <a:ext cx="9144000" cy="6858000"/>
          </a:xfrm>
          <a:prstGeom prst="roundRect">
            <a:avLst/>
          </a:pr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à coins arrondis 10"/>
          <p:cNvSpPr/>
          <p:nvPr/>
        </p:nvSpPr>
        <p:spPr>
          <a:xfrm>
            <a:off x="928662" y="0"/>
            <a:ext cx="7572396" cy="857232"/>
          </a:xfrm>
          <a:prstGeom prst="roundRect">
            <a:avLst/>
          </a:prstGeom>
          <a:blipFill>
            <a:blip r:embed="rId5"/>
            <a:tile tx="0" ty="0" sx="100000" sy="100000" flip="none" algn="tl"/>
          </a:blip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3200" b="1" u="sng" dirty="0" smtClean="0">
                <a:solidFill>
                  <a:srgbClr val="FF0000"/>
                </a:solidFill>
              </a:rPr>
              <a:t>كيف نتعرف على التلاميذ ذوي الذكاء الحركي الجسمي : </a:t>
            </a:r>
            <a:endParaRPr lang="ar-DZ" b="1" dirty="0" smtClean="0"/>
          </a:p>
        </p:txBody>
      </p:sp>
      <p:sp>
        <p:nvSpPr>
          <p:cNvPr id="12" name="Rectangle à coins arrondis 11"/>
          <p:cNvSpPr/>
          <p:nvPr/>
        </p:nvSpPr>
        <p:spPr>
          <a:xfrm>
            <a:off x="0" y="928670"/>
            <a:ext cx="9144000" cy="3643338"/>
          </a:xfrm>
          <a:prstGeom prst="roundRect">
            <a:avLst/>
          </a:prstGeom>
          <a:blipFill>
            <a:blip r:embed="rId5"/>
            <a:tile tx="0" ty="0" sx="100000" sy="100000" flip="none" algn="tl"/>
          </a:blipFill>
          <a:effectLst>
            <a:glow rad="228600">
              <a:schemeClr val="accent2">
                <a:satMod val="175000"/>
                <a:alpha val="40000"/>
              </a:schemeClr>
            </a:glow>
            <a:reflection blurRad="6350" stA="50000" endA="300" endPos="55500" dist="50800" dir="5400000" sy="-100000" algn="bl" rotWithShape="0"/>
            <a:softEdge rad="635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endParaRPr lang="ar-DZ" sz="3200" b="1" dirty="0" smtClean="0">
              <a:solidFill>
                <a:schemeClr val="tx1"/>
              </a:solidFill>
              <a:latin typeface="Traditional Arabic" pitchFamily="18" charset="-78"/>
              <a:cs typeface="Traditional Arabic" pitchFamily="18" charset="-78"/>
            </a:endParaRPr>
          </a:p>
          <a:p>
            <a:pPr algn="r" rtl="1"/>
            <a:endParaRPr lang="ar-DZ" sz="3200" b="1" dirty="0" smtClean="0">
              <a:solidFill>
                <a:schemeClr val="tx1"/>
              </a:solidFill>
              <a:latin typeface="Traditional Arabic" pitchFamily="18" charset="-78"/>
              <a:cs typeface="Traditional Arabic" pitchFamily="18" charset="-78"/>
            </a:endParaRPr>
          </a:p>
          <a:p>
            <a:pPr algn="r" rtl="1"/>
            <a:r>
              <a:rPr lang="ar-DZ" sz="3200" b="1" dirty="0" smtClean="0">
                <a:solidFill>
                  <a:schemeClr val="tx1"/>
                </a:solidFill>
                <a:latin typeface="Traditional Arabic" pitchFamily="18" charset="-78"/>
                <a:cs typeface="Traditional Arabic" pitchFamily="18" charset="-78"/>
              </a:rPr>
              <a:t>ـ يحب الرياضة والأنشطة الجسمية </a:t>
            </a:r>
            <a:r>
              <a:rPr lang="ar-DZ" sz="3200" b="1" dirty="0" err="1" smtClean="0">
                <a:solidFill>
                  <a:schemeClr val="tx1"/>
                </a:solidFill>
                <a:latin typeface="Traditional Arabic" pitchFamily="18" charset="-78"/>
                <a:cs typeface="Traditional Arabic" pitchFamily="18" charset="-78"/>
              </a:rPr>
              <a:t>ـ</a:t>
            </a:r>
            <a:r>
              <a:rPr lang="ar-DZ" sz="3200" b="1" dirty="0" smtClean="0">
                <a:solidFill>
                  <a:schemeClr val="tx1"/>
                </a:solidFill>
                <a:latin typeface="Traditional Arabic" pitchFamily="18" charset="-78"/>
                <a:cs typeface="Traditional Arabic" pitchFamily="18" charset="-78"/>
              </a:rPr>
              <a:t> يحب النشاط والحركة ولا يجلس وقتا طويلا </a:t>
            </a:r>
            <a:r>
              <a:rPr lang="ar-DZ" sz="3200" b="1" dirty="0" err="1" smtClean="0">
                <a:solidFill>
                  <a:schemeClr val="tx1"/>
                </a:solidFill>
                <a:latin typeface="Traditional Arabic" pitchFamily="18" charset="-78"/>
                <a:cs typeface="Traditional Arabic" pitchFamily="18" charset="-78"/>
              </a:rPr>
              <a:t>ـ</a:t>
            </a:r>
            <a:r>
              <a:rPr lang="ar-DZ" sz="3200" b="1" dirty="0" smtClean="0">
                <a:solidFill>
                  <a:schemeClr val="tx1"/>
                </a:solidFill>
                <a:latin typeface="Traditional Arabic" pitchFamily="18" charset="-78"/>
                <a:cs typeface="Traditional Arabic" pitchFamily="18" charset="-78"/>
              </a:rPr>
              <a:t> يحب الحركة الإبداعية </a:t>
            </a:r>
            <a:r>
              <a:rPr lang="ar-DZ" sz="3200" b="1" dirty="0" err="1" smtClean="0">
                <a:solidFill>
                  <a:schemeClr val="tx1"/>
                </a:solidFill>
                <a:latin typeface="Traditional Arabic" pitchFamily="18" charset="-78"/>
                <a:cs typeface="Traditional Arabic" pitchFamily="18" charset="-78"/>
              </a:rPr>
              <a:t>ـ</a:t>
            </a:r>
            <a:r>
              <a:rPr lang="ar-DZ" sz="3200" b="1" dirty="0" smtClean="0">
                <a:solidFill>
                  <a:schemeClr val="tx1"/>
                </a:solidFill>
                <a:latin typeface="Traditional Arabic" pitchFamily="18" charset="-78"/>
                <a:cs typeface="Traditional Arabic" pitchFamily="18" charset="-78"/>
              </a:rPr>
              <a:t> يحب العمل باستخدام يديه في أنشطة خاصة مثل عمل تجارب والعجن . </a:t>
            </a:r>
            <a:r>
              <a:rPr lang="ar-SA" sz="3200" dirty="0" smtClean="0">
                <a:latin typeface="Traditional Arabic" pitchFamily="18" charset="-78"/>
                <a:cs typeface="Traditional Arabic" pitchFamily="18" charset="-78"/>
              </a:rPr>
              <a:t>•</a:t>
            </a:r>
            <a:r>
              <a:rPr lang="ar-SA" sz="3200" b="1" dirty="0" smtClean="0">
                <a:solidFill>
                  <a:schemeClr val="tx1"/>
                </a:solidFill>
                <a:latin typeface="Traditional Arabic" pitchFamily="18" charset="-78"/>
                <a:cs typeface="Traditional Arabic" pitchFamily="18" charset="-78"/>
              </a:rPr>
              <a:t> لا يمكنه المكوث في مكانه لفترة طويلة. • لديه مهارة في استخدام يديه وعضلاته مثل :تقطيع الأخشاب، الحياكة، استخدام العدد والآلات. غالبا يؤدي أداء أفضل لأي مهمة بعد رؤية شخص ما </a:t>
            </a:r>
            <a:br>
              <a:rPr lang="ar-SA" sz="3200" b="1" dirty="0" smtClean="0">
                <a:solidFill>
                  <a:schemeClr val="tx1"/>
                </a:solidFill>
                <a:latin typeface="Traditional Arabic" pitchFamily="18" charset="-78"/>
                <a:cs typeface="Traditional Arabic" pitchFamily="18" charset="-78"/>
              </a:rPr>
            </a:br>
            <a:r>
              <a:rPr lang="ar-SA" sz="3200" b="1" dirty="0" smtClean="0">
                <a:solidFill>
                  <a:schemeClr val="tx1"/>
                </a:solidFill>
                <a:latin typeface="Traditional Arabic" pitchFamily="18" charset="-78"/>
                <a:cs typeface="Traditional Arabic" pitchFamily="18" charset="-78"/>
              </a:rPr>
              <a:t>يقوم </a:t>
            </a:r>
            <a:r>
              <a:rPr lang="ar-SA" sz="3200" b="1" dirty="0" err="1" smtClean="0">
                <a:solidFill>
                  <a:schemeClr val="tx1"/>
                </a:solidFill>
                <a:latin typeface="Traditional Arabic" pitchFamily="18" charset="-78"/>
                <a:cs typeface="Traditional Arabic" pitchFamily="18" charset="-78"/>
              </a:rPr>
              <a:t>بها</a:t>
            </a:r>
            <a:r>
              <a:rPr lang="ar-SA" sz="3200" b="1" dirty="0" smtClean="0">
                <a:solidFill>
                  <a:schemeClr val="tx1"/>
                </a:solidFill>
                <a:latin typeface="Traditional Arabic" pitchFamily="18" charset="-78"/>
                <a:cs typeface="Traditional Arabic" pitchFamily="18" charset="-78"/>
              </a:rPr>
              <a:t> ( يقلد ). • يستمتع باللعب بالطين، العجائن أو غيرها </a:t>
            </a:r>
            <a:r>
              <a:rPr lang="ar-SA" sz="3200" b="1" dirty="0" smtClean="0">
                <a:solidFill>
                  <a:schemeClr val="tx1"/>
                </a:solidFill>
              </a:rPr>
              <a:t/>
            </a:r>
            <a:br>
              <a:rPr lang="ar-SA" sz="3200" b="1" dirty="0" smtClean="0">
                <a:solidFill>
                  <a:schemeClr val="tx1"/>
                </a:solidFill>
              </a:rPr>
            </a:br>
            <a:r>
              <a:rPr lang="ar-SA" sz="3200" b="1" dirty="0" smtClean="0">
                <a:solidFill>
                  <a:schemeClr val="tx1"/>
                </a:solidFill>
              </a:rPr>
              <a:t/>
            </a:r>
            <a:br>
              <a:rPr lang="ar-SA" sz="3200" b="1" dirty="0" smtClean="0">
                <a:solidFill>
                  <a:schemeClr val="tx1"/>
                </a:solidFill>
              </a:rPr>
            </a:br>
            <a:endParaRPr lang="ar-DZ" sz="3200" b="1" dirty="0" smtClean="0">
              <a:solidFill>
                <a:schemeClr val="tx1"/>
              </a:solidFill>
            </a:endParaRPr>
          </a:p>
        </p:txBody>
      </p:sp>
      <p:sp>
        <p:nvSpPr>
          <p:cNvPr id="8" name="Ellipse 7"/>
          <p:cNvSpPr/>
          <p:nvPr/>
        </p:nvSpPr>
        <p:spPr>
          <a:xfrm>
            <a:off x="3286116" y="4286256"/>
            <a:ext cx="2714612" cy="2571744"/>
          </a:xfrm>
          <a:prstGeom prst="ellipse">
            <a:avLst/>
          </a:prstGeom>
          <a:blipFill>
            <a:blip r:embed="rId6"/>
            <a:stretch>
              <a:fillRect/>
            </a:stretch>
          </a:blipFill>
          <a:effectLst>
            <a:glow rad="228600">
              <a:schemeClr val="accent5">
                <a:satMod val="175000"/>
                <a:alpha val="4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llipse 8"/>
          <p:cNvSpPr/>
          <p:nvPr/>
        </p:nvSpPr>
        <p:spPr>
          <a:xfrm>
            <a:off x="6000760" y="4286256"/>
            <a:ext cx="3143240" cy="2571744"/>
          </a:xfrm>
          <a:prstGeom prst="ellipse">
            <a:avLst/>
          </a:prstGeom>
          <a:blipFill>
            <a:blip r:embed="rId7"/>
            <a:stretch>
              <a:fillRect/>
            </a:stretch>
          </a:blipFill>
          <a:effectLst>
            <a:glow rad="228600">
              <a:schemeClr val="accent3">
                <a:satMod val="175000"/>
                <a:alpha val="40000"/>
              </a:schemeClr>
            </a:glow>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llipse 9"/>
          <p:cNvSpPr/>
          <p:nvPr/>
        </p:nvSpPr>
        <p:spPr>
          <a:xfrm>
            <a:off x="0" y="4071942"/>
            <a:ext cx="3143272" cy="2786058"/>
          </a:xfrm>
          <a:prstGeom prst="ellipse">
            <a:avLst/>
          </a:prstGeom>
          <a:blipFill>
            <a:blip r:embed="rId8"/>
            <a:stretch>
              <a:fillRect/>
            </a:stretch>
          </a:blipFill>
          <a:effectLst>
            <a:glow rad="228600">
              <a:schemeClr val="accent2">
                <a:satMod val="175000"/>
                <a:alpha val="40000"/>
              </a:schemeClr>
            </a:glow>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ransition spd="slow">
    <p:wheel spokes="8"/>
    <p:sndAc>
      <p:stSnd>
        <p:snd r:embed="rId3" name="drumroll.wav" builtIn="1"/>
      </p:stSnd>
    </p:sndAc>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endParaRPr lang="fr-FR"/>
          </a:p>
        </p:txBody>
      </p:sp>
      <p:sp>
        <p:nvSpPr>
          <p:cNvPr id="3" name="Sous-titre 2"/>
          <p:cNvSpPr>
            <a:spLocks noGrp="1"/>
          </p:cNvSpPr>
          <p:nvPr>
            <p:ph type="subTitle" idx="1"/>
          </p:nvPr>
        </p:nvSpPr>
        <p:spPr/>
        <p:txBody>
          <a:bodyPr/>
          <a:lstStyle/>
          <a:p>
            <a:r>
              <a:rPr lang="ar-DZ" dirty="0" smtClean="0"/>
              <a:t>جهيرة </a:t>
            </a:r>
            <a:r>
              <a:rPr lang="ar-DZ" dirty="0" err="1" smtClean="0"/>
              <a:t>مخالفية</a:t>
            </a:r>
            <a:r>
              <a:rPr lang="ar-DZ" dirty="0" smtClean="0"/>
              <a:t> مفتش </a:t>
            </a:r>
            <a:r>
              <a:rPr lang="ar-DZ" dirty="0" err="1" smtClean="0"/>
              <a:t>بيداغوجي</a:t>
            </a:r>
            <a:r>
              <a:rPr lang="ar-DZ" dirty="0" smtClean="0"/>
              <a:t> مقاطعة </a:t>
            </a:r>
            <a:r>
              <a:rPr lang="ar-DZ" dirty="0" err="1" smtClean="0"/>
              <a:t>اولاد</a:t>
            </a:r>
            <a:r>
              <a:rPr lang="ar-DZ" dirty="0" smtClean="0"/>
              <a:t> رشاش2 ولاية </a:t>
            </a:r>
            <a:r>
              <a:rPr lang="ar-DZ" dirty="0" err="1" smtClean="0"/>
              <a:t>خنشلة</a:t>
            </a:r>
            <a:endParaRPr lang="fr-FR" dirty="0"/>
          </a:p>
        </p:txBody>
      </p:sp>
      <p:sp>
        <p:nvSpPr>
          <p:cNvPr id="4" name="Rectangle à coins arrondis 3"/>
          <p:cNvSpPr/>
          <p:nvPr/>
        </p:nvSpPr>
        <p:spPr>
          <a:xfrm>
            <a:off x="0" y="0"/>
            <a:ext cx="9144000" cy="6858000"/>
          </a:xfrm>
          <a:prstGeom prst="roundRect">
            <a:avLst/>
          </a:pr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à coins arrondis 11"/>
          <p:cNvSpPr/>
          <p:nvPr/>
        </p:nvSpPr>
        <p:spPr>
          <a:xfrm>
            <a:off x="142844" y="285728"/>
            <a:ext cx="9001156" cy="6572272"/>
          </a:xfrm>
          <a:prstGeom prst="roundRect">
            <a:avLst/>
          </a:prstGeom>
          <a:blipFill>
            <a:blip r:embed="rId5"/>
            <a:tile tx="0" ty="0" sx="100000" sy="100000" flip="none" algn="tl"/>
          </a:blipFill>
          <a:effectLst>
            <a:glow rad="228600">
              <a:schemeClr val="accent5">
                <a:satMod val="175000"/>
                <a:alpha val="40000"/>
              </a:schemeClr>
            </a:glow>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DZ" sz="4000" b="1" u="sng" dirty="0" smtClean="0">
              <a:solidFill>
                <a:srgbClr val="00B050"/>
              </a:solidFill>
            </a:endParaRPr>
          </a:p>
          <a:p>
            <a:pPr algn="ctr"/>
            <a:endParaRPr lang="ar-DZ" sz="4000" b="1" u="sng" dirty="0" smtClean="0">
              <a:solidFill>
                <a:srgbClr val="00B050"/>
              </a:solidFill>
            </a:endParaRPr>
          </a:p>
          <a:p>
            <a:pPr algn="ctr"/>
            <a:r>
              <a:rPr lang="ar-DZ" sz="4000" b="1" u="sng" dirty="0" smtClean="0">
                <a:solidFill>
                  <a:srgbClr val="00B050"/>
                </a:solidFill>
              </a:rPr>
              <a:t>6ـ </a:t>
            </a:r>
            <a:r>
              <a:rPr lang="ar-DZ" sz="4000" b="1" u="sng" dirty="0" smtClean="0">
                <a:solidFill>
                  <a:srgbClr val="FF0000"/>
                </a:solidFill>
              </a:rPr>
              <a:t>الذكاء الإيقاعي </a:t>
            </a:r>
            <a:r>
              <a:rPr lang="ar-DZ" sz="4000" b="1" u="sng" dirty="0" err="1" smtClean="0">
                <a:solidFill>
                  <a:srgbClr val="FF0000"/>
                </a:solidFill>
              </a:rPr>
              <a:t>ـ</a:t>
            </a:r>
            <a:r>
              <a:rPr lang="ar-DZ" sz="4000" b="1" u="sng" dirty="0" smtClean="0">
                <a:solidFill>
                  <a:srgbClr val="FF0000"/>
                </a:solidFill>
              </a:rPr>
              <a:t> اللحني  :</a:t>
            </a:r>
            <a:endParaRPr lang="ar-DZ" sz="2800" b="1" u="sng" dirty="0" smtClean="0">
              <a:solidFill>
                <a:srgbClr val="FF0000"/>
              </a:solidFill>
            </a:endParaRPr>
          </a:p>
          <a:p>
            <a:pPr algn="ctr"/>
            <a:r>
              <a:rPr lang="ar-DZ" sz="3200" b="1" dirty="0" smtClean="0">
                <a:solidFill>
                  <a:srgbClr val="002060"/>
                </a:solidFill>
              </a:rPr>
              <a:t>ـ </a:t>
            </a:r>
            <a:r>
              <a:rPr lang="ar-DZ" sz="2800" b="1" dirty="0" smtClean="0">
                <a:solidFill>
                  <a:srgbClr val="002060"/>
                </a:solidFill>
              </a:rPr>
              <a:t>ويتمثل في قدرة الفرد على :</a:t>
            </a:r>
          </a:p>
          <a:p>
            <a:pPr algn="ctr"/>
            <a:r>
              <a:rPr lang="ar-DZ" sz="2800" b="1" dirty="0" smtClean="0">
                <a:solidFill>
                  <a:srgbClr val="002060"/>
                </a:solidFill>
              </a:rPr>
              <a:t>ـ الحساسية للإيقاع واللحن والنغمة لقطعة موسيقية  .</a:t>
            </a:r>
          </a:p>
          <a:p>
            <a:pPr algn="ctr"/>
            <a:r>
              <a:rPr lang="ar-DZ" sz="2800" b="1" dirty="0" smtClean="0">
                <a:solidFill>
                  <a:srgbClr val="002060"/>
                </a:solidFill>
              </a:rPr>
              <a:t>ـ الفهم الشكلي للموسيقى من أسفل إلى أعلى أي الفهم النظامي من القاعدة إلى القمة .</a:t>
            </a:r>
          </a:p>
          <a:p>
            <a:pPr algn="ctr"/>
            <a:r>
              <a:rPr lang="ar-DZ" sz="2800" b="1" dirty="0" smtClean="0">
                <a:solidFill>
                  <a:srgbClr val="002060"/>
                </a:solidFill>
              </a:rPr>
              <a:t>ـ التعرف إلى الأصوات والنغمات الموسيقية والإيقاعات والتجاوب معها وتقليدها وإنتاج الألحان الموسيقية والأغاني    والتمكن من فهم الرموز والمفاهيم الموسيقية ونجد هذا النوع من الذكاء عند المتعلمين الذين يستطيعون تذكر الألحان والتعرف على الإيقاعات ويظهر هذا الذكاء عند الموسيقيين ومهندسي الصوت .</a:t>
            </a:r>
          </a:p>
        </p:txBody>
      </p:sp>
      <p:sp>
        <p:nvSpPr>
          <p:cNvPr id="9" name="Ellipse 8"/>
          <p:cNvSpPr/>
          <p:nvPr/>
        </p:nvSpPr>
        <p:spPr>
          <a:xfrm>
            <a:off x="4357686" y="0"/>
            <a:ext cx="4786314" cy="2071678"/>
          </a:xfrm>
          <a:prstGeom prst="ellipse">
            <a:avLst/>
          </a:prstGeom>
          <a:blipFill>
            <a:blip r:embed="rId6"/>
            <a:stretch>
              <a:fillRect/>
            </a:stretch>
          </a:blipFill>
          <a:effectLst>
            <a:glow rad="228600">
              <a:schemeClr val="accent5">
                <a:satMod val="175000"/>
                <a:alpha val="4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Ellipse 13"/>
          <p:cNvSpPr/>
          <p:nvPr/>
        </p:nvSpPr>
        <p:spPr>
          <a:xfrm>
            <a:off x="0" y="0"/>
            <a:ext cx="4214810" cy="2214554"/>
          </a:xfrm>
          <a:prstGeom prst="ellipse">
            <a:avLst/>
          </a:prstGeom>
          <a:blipFill>
            <a:blip r:embed="rId7"/>
            <a:stretch>
              <a:fillRect/>
            </a:stretch>
          </a:blipFill>
          <a:effectLst>
            <a:glow rad="228600">
              <a:schemeClr val="accent2">
                <a:satMod val="175000"/>
                <a:alpha val="40000"/>
              </a:schemeClr>
            </a:glow>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ransition spd="slow">
    <p:strips dir="ru"/>
    <p:sndAc>
      <p:stSnd>
        <p:snd r:embed="rId3" name="chimes.wav" builtIn="1"/>
      </p:stSnd>
    </p:sndAc>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re 33"/>
          <p:cNvSpPr>
            <a:spLocks noGrp="1"/>
          </p:cNvSpPr>
          <p:nvPr>
            <p:ph type="ctrTitle"/>
          </p:nvPr>
        </p:nvSpPr>
        <p:spPr/>
        <p:txBody>
          <a:bodyPr/>
          <a:lstStyle/>
          <a:p>
            <a:r>
              <a:rPr lang="ar-DZ" dirty="0" smtClean="0"/>
              <a:t>ه</a:t>
            </a:r>
            <a:endParaRPr lang="fr-FR" dirty="0"/>
          </a:p>
        </p:txBody>
      </p:sp>
      <p:sp>
        <p:nvSpPr>
          <p:cNvPr id="3" name="Sous-titre 2"/>
          <p:cNvSpPr>
            <a:spLocks noGrp="1"/>
          </p:cNvSpPr>
          <p:nvPr>
            <p:ph type="subTitle" idx="1"/>
          </p:nvPr>
        </p:nvSpPr>
        <p:spPr/>
        <p:txBody>
          <a:bodyPr/>
          <a:lstStyle/>
          <a:p>
            <a:r>
              <a:rPr lang="ar-DZ" smtClean="0"/>
              <a:t>جهيرة مخالفية مفتش بيداغوجي مقاطعة اولاد رشاش2 ولاية خنشلة</a:t>
            </a:r>
            <a:endParaRPr lang="fr-FR" dirty="0"/>
          </a:p>
        </p:txBody>
      </p:sp>
      <p:sp>
        <p:nvSpPr>
          <p:cNvPr id="4" name="Rectangle à coins arrondis 3"/>
          <p:cNvSpPr/>
          <p:nvPr/>
        </p:nvSpPr>
        <p:spPr>
          <a:xfrm>
            <a:off x="0" y="0"/>
            <a:ext cx="9144000" cy="6858000"/>
          </a:xfrm>
          <a:prstGeom prst="roundRect">
            <a:avLst/>
          </a:prstGeom>
          <a:blipFill>
            <a:blip r:embed="rId4"/>
            <a:stretch>
              <a:fillRect/>
            </a:stretch>
          </a:blipFill>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dirty="0" smtClean="0"/>
              <a:t>  </a:t>
            </a:r>
            <a:endParaRPr lang="fr-FR" dirty="0"/>
          </a:p>
        </p:txBody>
      </p:sp>
      <p:sp>
        <p:nvSpPr>
          <p:cNvPr id="20" name="Ellipse 19"/>
          <p:cNvSpPr/>
          <p:nvPr/>
        </p:nvSpPr>
        <p:spPr>
          <a:xfrm>
            <a:off x="1178695" y="0"/>
            <a:ext cx="6786610" cy="914400"/>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Wave4">
              <a:avLst/>
            </a:prstTxWarp>
            <a:scene3d>
              <a:camera prst="orthographicFront"/>
              <a:lightRig rig="threePt" dir="t"/>
            </a:scene3d>
            <a:sp3d extrusionH="57150">
              <a:bevelT w="38100" h="38100" prst="angle"/>
            </a:sp3d>
          </a:bodyPr>
          <a:lstStyle/>
          <a:p>
            <a:pPr algn="ctr"/>
            <a:r>
              <a:rPr lang="ar-DZ" sz="3200" b="1" dirty="0" smtClean="0">
                <a:solidFill>
                  <a:srgbClr val="FF0000"/>
                </a:solidFill>
                <a:effectLst>
                  <a:glow rad="228600">
                    <a:schemeClr val="accent5">
                      <a:satMod val="175000"/>
                      <a:alpha val="40000"/>
                    </a:schemeClr>
                  </a:glow>
                </a:effectLst>
              </a:rPr>
              <a:t>إستراتيجيات  تدريس الذكاء الإيقاعي   </a:t>
            </a:r>
            <a:endParaRPr lang="fr-FR" sz="3200" b="1" dirty="0">
              <a:solidFill>
                <a:srgbClr val="FF0000"/>
              </a:solidFill>
              <a:effectLst>
                <a:glow rad="228600">
                  <a:schemeClr val="accent5">
                    <a:satMod val="175000"/>
                    <a:alpha val="40000"/>
                  </a:schemeClr>
                </a:glow>
              </a:effectLst>
            </a:endParaRPr>
          </a:p>
        </p:txBody>
      </p:sp>
      <p:sp>
        <p:nvSpPr>
          <p:cNvPr id="22" name="Rectangle 21"/>
          <p:cNvSpPr/>
          <p:nvPr/>
        </p:nvSpPr>
        <p:spPr>
          <a:xfrm>
            <a:off x="1000100" y="1214422"/>
            <a:ext cx="7500990" cy="21431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23" name="Tableau 22"/>
          <p:cNvGraphicFramePr>
            <a:graphicFrameLocks noGrp="1"/>
          </p:cNvGraphicFramePr>
          <p:nvPr/>
        </p:nvGraphicFramePr>
        <p:xfrm>
          <a:off x="500034" y="1214422"/>
          <a:ext cx="8216127" cy="5143535"/>
        </p:xfrm>
        <a:graphic>
          <a:graphicData uri="http://schemas.openxmlformats.org/drawingml/2006/table">
            <a:tbl>
              <a:tblPr/>
              <a:tblGrid>
                <a:gridCol w="2000264"/>
                <a:gridCol w="1285884"/>
                <a:gridCol w="3786213"/>
                <a:gridCol w="1143766"/>
              </a:tblGrid>
              <a:tr h="1714512">
                <a:tc>
                  <a:txBody>
                    <a:bodyPr/>
                    <a:lstStyle/>
                    <a:p>
                      <a:pPr algn="ctr">
                        <a:lnSpc>
                          <a:spcPts val="1925"/>
                        </a:lnSpc>
                        <a:spcAft>
                          <a:spcPts val="0"/>
                        </a:spcAft>
                      </a:pPr>
                      <a:endParaRPr lang="ar-DZ" sz="4400" b="1" u="none" dirty="0" smtClean="0">
                        <a:solidFill>
                          <a:srgbClr val="7030A0"/>
                        </a:solidFill>
                        <a:latin typeface="Calibri"/>
                        <a:ea typeface="Times New Roman"/>
                        <a:cs typeface="Traditional Arabic"/>
                      </a:endParaRPr>
                    </a:p>
                    <a:p>
                      <a:pPr algn="ctr">
                        <a:lnSpc>
                          <a:spcPts val="1925"/>
                        </a:lnSpc>
                        <a:spcAft>
                          <a:spcPts val="0"/>
                        </a:spcAft>
                      </a:pPr>
                      <a:endParaRPr lang="ar-DZ" sz="4400" b="1" u="none" dirty="0" smtClean="0">
                        <a:solidFill>
                          <a:srgbClr val="7030A0"/>
                        </a:solidFill>
                        <a:latin typeface="Calibri"/>
                        <a:ea typeface="Times New Roman"/>
                        <a:cs typeface="Traditional Arabic"/>
                      </a:endParaRPr>
                    </a:p>
                    <a:p>
                      <a:pPr algn="ctr">
                        <a:lnSpc>
                          <a:spcPts val="1925"/>
                        </a:lnSpc>
                        <a:spcAft>
                          <a:spcPts val="0"/>
                        </a:spcAft>
                      </a:pPr>
                      <a:endParaRPr lang="ar-DZ" sz="4400" b="1" u="none" dirty="0" smtClean="0">
                        <a:solidFill>
                          <a:srgbClr val="7030A0"/>
                        </a:solidFill>
                        <a:latin typeface="Calibri"/>
                        <a:ea typeface="Times New Roman"/>
                        <a:cs typeface="Traditional Arabic"/>
                      </a:endParaRPr>
                    </a:p>
                    <a:p>
                      <a:pPr algn="ctr">
                        <a:lnSpc>
                          <a:spcPts val="1925"/>
                        </a:lnSpc>
                        <a:spcAft>
                          <a:spcPts val="0"/>
                        </a:spcAft>
                      </a:pPr>
                      <a:r>
                        <a:rPr lang="ar-SA" sz="4400" b="1" u="none" dirty="0" smtClean="0">
                          <a:solidFill>
                            <a:srgbClr val="7030A0"/>
                          </a:solidFill>
                          <a:latin typeface="Calibri"/>
                          <a:ea typeface="Times New Roman"/>
                          <a:cs typeface="Traditional Arabic"/>
                        </a:rPr>
                        <a:t>تعليمات </a:t>
                      </a:r>
                      <a:endParaRPr lang="ar-DZ" sz="4400" b="1" u="none" dirty="0" smtClean="0">
                        <a:solidFill>
                          <a:srgbClr val="7030A0"/>
                        </a:solidFill>
                        <a:latin typeface="Calibri"/>
                        <a:ea typeface="Times New Roman"/>
                        <a:cs typeface="Traditional Arabic"/>
                      </a:endParaRPr>
                    </a:p>
                    <a:p>
                      <a:pPr algn="ctr">
                        <a:lnSpc>
                          <a:spcPts val="1925"/>
                        </a:lnSpc>
                        <a:spcAft>
                          <a:spcPts val="0"/>
                        </a:spcAft>
                      </a:pPr>
                      <a:endParaRPr lang="ar-DZ" sz="4400" b="1" u="none" dirty="0" smtClean="0">
                        <a:solidFill>
                          <a:srgbClr val="7030A0"/>
                        </a:solidFill>
                        <a:latin typeface="Calibri"/>
                        <a:ea typeface="Times New Roman"/>
                        <a:cs typeface="Traditional Arabic"/>
                      </a:endParaRPr>
                    </a:p>
                    <a:p>
                      <a:pPr algn="ctr">
                        <a:lnSpc>
                          <a:spcPts val="1925"/>
                        </a:lnSpc>
                        <a:spcAft>
                          <a:spcPts val="0"/>
                        </a:spcAft>
                      </a:pPr>
                      <a:endParaRPr lang="ar-DZ" sz="4400" b="1" u="none" dirty="0" smtClean="0">
                        <a:solidFill>
                          <a:srgbClr val="7030A0"/>
                        </a:solidFill>
                        <a:latin typeface="Calibri"/>
                        <a:ea typeface="Times New Roman"/>
                        <a:cs typeface="Traditional Arabic"/>
                      </a:endParaRPr>
                    </a:p>
                    <a:p>
                      <a:pPr algn="ctr">
                        <a:lnSpc>
                          <a:spcPts val="1925"/>
                        </a:lnSpc>
                        <a:spcAft>
                          <a:spcPts val="0"/>
                        </a:spcAft>
                      </a:pPr>
                      <a:r>
                        <a:rPr lang="ar-SA" sz="4400" b="1" u="none" dirty="0" smtClean="0">
                          <a:solidFill>
                            <a:srgbClr val="7030A0"/>
                          </a:solidFill>
                          <a:latin typeface="Calibri"/>
                          <a:ea typeface="Times New Roman"/>
                          <a:cs typeface="Traditional Arabic"/>
                        </a:rPr>
                        <a:t>الاستراتجيات</a:t>
                      </a:r>
                      <a:endParaRPr lang="ar-DZ" sz="4400" b="1" u="none" dirty="0" smtClean="0">
                        <a:solidFill>
                          <a:srgbClr val="7030A0"/>
                        </a:solidFill>
                        <a:latin typeface="Calibri"/>
                        <a:ea typeface="Times New Roman"/>
                        <a:cs typeface="Traditional Arabic"/>
                      </a:endParaRPr>
                    </a:p>
                  </a:txBody>
                  <a:tcPr marL="47283" marR="47283" marT="0" marB="0">
                    <a:lnL w="12700" cap="flat" cmpd="sng" algn="ctr">
                      <a:solidFill>
                        <a:srgbClr val="76923C"/>
                      </a:solidFill>
                      <a:prstDash val="solid"/>
                      <a:round/>
                      <a:headEnd type="none" w="med" len="med"/>
                      <a:tailEnd type="none" w="med" len="med"/>
                    </a:lnL>
                    <a:lnR w="12700" cap="flat" cmpd="sng" algn="ctr">
                      <a:solidFill>
                        <a:srgbClr val="76923C"/>
                      </a:solidFill>
                      <a:prstDash val="solid"/>
                      <a:round/>
                      <a:headEnd type="none" w="med" len="med"/>
                      <a:tailEnd type="none" w="med" len="med"/>
                    </a:lnR>
                    <a:lnT w="12700" cap="flat" cmpd="sng" algn="ctr">
                      <a:solidFill>
                        <a:srgbClr val="76923C"/>
                      </a:solidFill>
                      <a:prstDash val="solid"/>
                      <a:round/>
                      <a:headEnd type="none" w="med" len="med"/>
                      <a:tailEnd type="none" w="med" len="med"/>
                    </a:lnT>
                    <a:lnB w="12700" cap="flat" cmpd="sng" algn="ctr">
                      <a:solidFill>
                        <a:srgbClr val="76923C"/>
                      </a:solidFill>
                      <a:prstDash val="solid"/>
                      <a:round/>
                      <a:headEnd type="none" w="med" len="med"/>
                      <a:tailEnd type="none" w="med" len="med"/>
                    </a:lnB>
                    <a:solidFill>
                      <a:srgbClr val="C2D69B"/>
                    </a:solidFill>
                  </a:tcPr>
                </a:tc>
                <a:tc>
                  <a:txBody>
                    <a:bodyPr/>
                    <a:lstStyle/>
                    <a:p>
                      <a:pPr algn="ctr">
                        <a:lnSpc>
                          <a:spcPts val="1925"/>
                        </a:lnSpc>
                        <a:spcAft>
                          <a:spcPts val="0"/>
                        </a:spcAft>
                      </a:pPr>
                      <a:endParaRPr lang="ar-DZ" sz="4400" b="1" u="none" dirty="0" smtClean="0">
                        <a:solidFill>
                          <a:srgbClr val="7030A0"/>
                        </a:solidFill>
                        <a:latin typeface="Calibri"/>
                        <a:ea typeface="Times New Roman"/>
                        <a:cs typeface="Traditional Arabic"/>
                      </a:endParaRPr>
                    </a:p>
                    <a:p>
                      <a:pPr algn="ctr">
                        <a:lnSpc>
                          <a:spcPts val="1925"/>
                        </a:lnSpc>
                        <a:spcAft>
                          <a:spcPts val="0"/>
                        </a:spcAft>
                      </a:pPr>
                      <a:endParaRPr lang="ar-DZ" sz="4400" b="1" u="none" dirty="0" smtClean="0">
                        <a:solidFill>
                          <a:srgbClr val="7030A0"/>
                        </a:solidFill>
                        <a:latin typeface="Calibri"/>
                        <a:ea typeface="Times New Roman"/>
                        <a:cs typeface="Traditional Arabic"/>
                      </a:endParaRPr>
                    </a:p>
                    <a:p>
                      <a:pPr algn="ctr">
                        <a:lnSpc>
                          <a:spcPts val="1925"/>
                        </a:lnSpc>
                        <a:spcAft>
                          <a:spcPts val="0"/>
                        </a:spcAft>
                      </a:pPr>
                      <a:endParaRPr lang="ar-DZ" sz="4400" b="1" u="none" dirty="0" smtClean="0">
                        <a:solidFill>
                          <a:srgbClr val="7030A0"/>
                        </a:solidFill>
                        <a:latin typeface="Calibri"/>
                        <a:ea typeface="Times New Roman"/>
                        <a:cs typeface="Traditional Arabic"/>
                      </a:endParaRPr>
                    </a:p>
                    <a:p>
                      <a:pPr algn="ctr">
                        <a:lnSpc>
                          <a:spcPts val="1925"/>
                        </a:lnSpc>
                        <a:spcAft>
                          <a:spcPts val="0"/>
                        </a:spcAft>
                      </a:pPr>
                      <a:r>
                        <a:rPr lang="ar-SA" sz="4400" b="1" u="none" dirty="0" smtClean="0">
                          <a:solidFill>
                            <a:srgbClr val="7030A0"/>
                          </a:solidFill>
                          <a:latin typeface="Calibri"/>
                          <a:ea typeface="Times New Roman"/>
                          <a:cs typeface="Traditional Arabic"/>
                        </a:rPr>
                        <a:t>أدوات</a:t>
                      </a:r>
                      <a:r>
                        <a:rPr lang="ar-DZ" sz="4400" b="1" u="none" baseline="0" dirty="0" smtClean="0">
                          <a:solidFill>
                            <a:srgbClr val="7030A0"/>
                          </a:solidFill>
                          <a:latin typeface="Calibri"/>
                          <a:ea typeface="Times New Roman"/>
                          <a:cs typeface="Traditional Arabic"/>
                        </a:rPr>
                        <a:t> </a:t>
                      </a:r>
                    </a:p>
                    <a:p>
                      <a:pPr algn="ctr">
                        <a:lnSpc>
                          <a:spcPts val="1925"/>
                        </a:lnSpc>
                        <a:spcAft>
                          <a:spcPts val="0"/>
                        </a:spcAft>
                      </a:pPr>
                      <a:endParaRPr lang="ar-DZ" sz="4400" b="1" u="none" baseline="0" dirty="0" smtClean="0">
                        <a:solidFill>
                          <a:srgbClr val="7030A0"/>
                        </a:solidFill>
                        <a:latin typeface="Calibri"/>
                        <a:ea typeface="Times New Roman"/>
                        <a:cs typeface="Traditional Arabic"/>
                      </a:endParaRPr>
                    </a:p>
                    <a:p>
                      <a:pPr algn="ctr">
                        <a:lnSpc>
                          <a:spcPts val="1925"/>
                        </a:lnSpc>
                        <a:spcAft>
                          <a:spcPts val="0"/>
                        </a:spcAft>
                      </a:pPr>
                      <a:r>
                        <a:rPr lang="ar-SA" sz="4400" b="1" u="none" dirty="0" smtClean="0">
                          <a:solidFill>
                            <a:srgbClr val="7030A0"/>
                          </a:solidFill>
                          <a:latin typeface="Calibri"/>
                          <a:ea typeface="Times New Roman"/>
                          <a:cs typeface="Traditional Arabic"/>
                        </a:rPr>
                        <a:t>التعلم</a:t>
                      </a:r>
                      <a:endParaRPr lang="fr-FR" sz="2800" b="1" u="none" dirty="0">
                        <a:solidFill>
                          <a:srgbClr val="7030A0"/>
                        </a:solidFill>
                        <a:latin typeface="Calibri"/>
                        <a:ea typeface="Calibri"/>
                        <a:cs typeface="Arial"/>
                      </a:endParaRPr>
                    </a:p>
                  </a:txBody>
                  <a:tcPr marL="47283" marR="47283" marT="0" marB="0">
                    <a:lnL w="12700" cap="flat" cmpd="sng" algn="ctr">
                      <a:solidFill>
                        <a:srgbClr val="76923C"/>
                      </a:solidFill>
                      <a:prstDash val="solid"/>
                      <a:round/>
                      <a:headEnd type="none" w="med" len="med"/>
                      <a:tailEnd type="none" w="med" len="med"/>
                    </a:lnL>
                    <a:lnR w="12700" cap="flat" cmpd="sng" algn="ctr">
                      <a:solidFill>
                        <a:srgbClr val="76923C"/>
                      </a:solidFill>
                      <a:prstDash val="solid"/>
                      <a:round/>
                      <a:headEnd type="none" w="med" len="med"/>
                      <a:tailEnd type="none" w="med" len="med"/>
                    </a:lnR>
                    <a:lnT w="12700" cap="flat" cmpd="sng" algn="ctr">
                      <a:solidFill>
                        <a:srgbClr val="76923C"/>
                      </a:solidFill>
                      <a:prstDash val="solid"/>
                      <a:round/>
                      <a:headEnd type="none" w="med" len="med"/>
                      <a:tailEnd type="none" w="med" len="med"/>
                    </a:lnT>
                    <a:lnB w="12700" cap="flat" cmpd="sng" algn="ctr">
                      <a:solidFill>
                        <a:srgbClr val="76923C"/>
                      </a:solidFill>
                      <a:prstDash val="solid"/>
                      <a:round/>
                      <a:headEnd type="none" w="med" len="med"/>
                      <a:tailEnd type="none" w="med" len="med"/>
                    </a:lnB>
                    <a:solidFill>
                      <a:srgbClr val="C2D69B"/>
                    </a:solidFill>
                  </a:tcPr>
                </a:tc>
                <a:tc>
                  <a:txBody>
                    <a:bodyPr/>
                    <a:lstStyle/>
                    <a:p>
                      <a:pPr algn="ctr">
                        <a:lnSpc>
                          <a:spcPts val="1925"/>
                        </a:lnSpc>
                        <a:spcAft>
                          <a:spcPts val="0"/>
                        </a:spcAft>
                      </a:pPr>
                      <a:endParaRPr lang="ar-DZ" sz="4400" b="1" u="none" dirty="0" smtClean="0">
                        <a:solidFill>
                          <a:srgbClr val="7030A0"/>
                        </a:solidFill>
                        <a:latin typeface="Calibri"/>
                        <a:ea typeface="Times New Roman"/>
                        <a:cs typeface="Traditional Arabic"/>
                      </a:endParaRPr>
                    </a:p>
                    <a:p>
                      <a:pPr algn="ctr">
                        <a:lnSpc>
                          <a:spcPts val="1925"/>
                        </a:lnSpc>
                        <a:spcAft>
                          <a:spcPts val="0"/>
                        </a:spcAft>
                      </a:pPr>
                      <a:endParaRPr lang="ar-DZ" sz="4400" b="1" u="none" dirty="0" smtClean="0">
                        <a:solidFill>
                          <a:srgbClr val="7030A0"/>
                        </a:solidFill>
                        <a:latin typeface="Calibri"/>
                        <a:ea typeface="Times New Roman"/>
                        <a:cs typeface="Traditional Arabic"/>
                      </a:endParaRPr>
                    </a:p>
                    <a:p>
                      <a:pPr algn="ctr">
                        <a:lnSpc>
                          <a:spcPts val="1925"/>
                        </a:lnSpc>
                        <a:spcAft>
                          <a:spcPts val="0"/>
                        </a:spcAft>
                      </a:pPr>
                      <a:endParaRPr lang="ar-DZ" sz="4400" b="1" u="none" dirty="0" smtClean="0">
                        <a:solidFill>
                          <a:srgbClr val="7030A0"/>
                        </a:solidFill>
                        <a:latin typeface="Calibri"/>
                        <a:ea typeface="Calibri"/>
                        <a:cs typeface="Traditional Arabic"/>
                      </a:endParaRPr>
                    </a:p>
                    <a:p>
                      <a:pPr algn="ctr">
                        <a:lnSpc>
                          <a:spcPts val="1925"/>
                        </a:lnSpc>
                        <a:spcAft>
                          <a:spcPts val="0"/>
                        </a:spcAft>
                      </a:pPr>
                      <a:r>
                        <a:rPr lang="ar-DZ" sz="4400" b="1" u="none" dirty="0" smtClean="0">
                          <a:solidFill>
                            <a:srgbClr val="7030A0"/>
                          </a:solidFill>
                          <a:latin typeface="Calibri"/>
                          <a:ea typeface="Calibri"/>
                          <a:cs typeface="Traditional Arabic"/>
                        </a:rPr>
                        <a:t>الممارسات</a:t>
                      </a:r>
                    </a:p>
                    <a:p>
                      <a:pPr algn="ctr">
                        <a:lnSpc>
                          <a:spcPts val="1925"/>
                        </a:lnSpc>
                        <a:spcAft>
                          <a:spcPts val="0"/>
                        </a:spcAft>
                      </a:pPr>
                      <a:endParaRPr lang="ar-DZ" sz="4400" b="1" u="none" baseline="0" dirty="0" smtClean="0">
                        <a:solidFill>
                          <a:srgbClr val="7030A0"/>
                        </a:solidFill>
                        <a:latin typeface="Calibri"/>
                        <a:ea typeface="Calibri"/>
                        <a:cs typeface="Traditional Arabic"/>
                      </a:endParaRPr>
                    </a:p>
                    <a:p>
                      <a:pPr algn="ctr">
                        <a:lnSpc>
                          <a:spcPts val="1925"/>
                        </a:lnSpc>
                        <a:spcAft>
                          <a:spcPts val="0"/>
                        </a:spcAft>
                      </a:pPr>
                      <a:r>
                        <a:rPr lang="ar-DZ" sz="4400" b="1" u="none" baseline="0" dirty="0" smtClean="0">
                          <a:solidFill>
                            <a:srgbClr val="7030A0"/>
                          </a:solidFill>
                          <a:latin typeface="Calibri"/>
                          <a:ea typeface="Calibri"/>
                          <a:cs typeface="Traditional Arabic"/>
                        </a:rPr>
                        <a:t> </a:t>
                      </a:r>
                      <a:r>
                        <a:rPr lang="ar-DZ" sz="4400" b="1" u="none" baseline="0" dirty="0" err="1" smtClean="0">
                          <a:solidFill>
                            <a:srgbClr val="7030A0"/>
                          </a:solidFill>
                          <a:latin typeface="Calibri"/>
                          <a:ea typeface="Calibri"/>
                          <a:cs typeface="Traditional Arabic"/>
                        </a:rPr>
                        <a:t>التعلمية</a:t>
                      </a:r>
                      <a:endParaRPr lang="fr-FR" sz="2800" b="1" u="none" dirty="0">
                        <a:solidFill>
                          <a:srgbClr val="7030A0"/>
                        </a:solidFill>
                        <a:latin typeface="Calibri"/>
                        <a:ea typeface="Calibri"/>
                        <a:cs typeface="Arial"/>
                      </a:endParaRPr>
                    </a:p>
                  </a:txBody>
                  <a:tcPr marL="47283" marR="47283" marT="0" marB="0">
                    <a:lnL w="12700" cap="flat" cmpd="sng" algn="ctr">
                      <a:solidFill>
                        <a:srgbClr val="76923C"/>
                      </a:solidFill>
                      <a:prstDash val="solid"/>
                      <a:round/>
                      <a:headEnd type="none" w="med" len="med"/>
                      <a:tailEnd type="none" w="med" len="med"/>
                    </a:lnL>
                    <a:lnR w="12700" cap="flat" cmpd="sng" algn="ctr">
                      <a:solidFill>
                        <a:srgbClr val="76923C"/>
                      </a:solidFill>
                      <a:prstDash val="solid"/>
                      <a:round/>
                      <a:headEnd type="none" w="med" len="med"/>
                      <a:tailEnd type="none" w="med" len="med"/>
                    </a:lnR>
                    <a:lnT w="12700" cap="flat" cmpd="sng" algn="ctr">
                      <a:solidFill>
                        <a:srgbClr val="76923C"/>
                      </a:solidFill>
                      <a:prstDash val="solid"/>
                      <a:round/>
                      <a:headEnd type="none" w="med" len="med"/>
                      <a:tailEnd type="none" w="med" len="med"/>
                    </a:lnT>
                    <a:lnB w="12700" cap="flat" cmpd="sng" algn="ctr">
                      <a:solidFill>
                        <a:srgbClr val="76923C"/>
                      </a:solidFill>
                      <a:prstDash val="solid"/>
                      <a:round/>
                      <a:headEnd type="none" w="med" len="med"/>
                      <a:tailEnd type="none" w="med" len="med"/>
                    </a:lnB>
                    <a:solidFill>
                      <a:srgbClr val="C2D69B"/>
                    </a:solidFill>
                  </a:tcPr>
                </a:tc>
                <a:tc>
                  <a:txBody>
                    <a:bodyPr/>
                    <a:lstStyle/>
                    <a:p>
                      <a:pPr algn="ctr">
                        <a:lnSpc>
                          <a:spcPts val="1925"/>
                        </a:lnSpc>
                        <a:spcAft>
                          <a:spcPts val="0"/>
                        </a:spcAft>
                      </a:pPr>
                      <a:endParaRPr lang="ar-DZ" sz="4400" b="1" u="none" dirty="0" smtClean="0">
                        <a:solidFill>
                          <a:srgbClr val="7030A0"/>
                        </a:solidFill>
                        <a:latin typeface="Calibri"/>
                        <a:ea typeface="Times New Roman"/>
                        <a:cs typeface="Traditional Arabic"/>
                      </a:endParaRPr>
                    </a:p>
                    <a:p>
                      <a:pPr algn="ctr">
                        <a:lnSpc>
                          <a:spcPts val="1925"/>
                        </a:lnSpc>
                        <a:spcAft>
                          <a:spcPts val="0"/>
                        </a:spcAft>
                      </a:pPr>
                      <a:endParaRPr lang="ar-DZ" sz="4400" b="1" u="none" dirty="0" smtClean="0">
                        <a:solidFill>
                          <a:srgbClr val="7030A0"/>
                        </a:solidFill>
                        <a:latin typeface="Calibri"/>
                        <a:ea typeface="Times New Roman"/>
                        <a:cs typeface="Traditional Arabic"/>
                      </a:endParaRPr>
                    </a:p>
                    <a:p>
                      <a:pPr algn="ctr">
                        <a:lnSpc>
                          <a:spcPts val="1925"/>
                        </a:lnSpc>
                        <a:spcAft>
                          <a:spcPts val="0"/>
                        </a:spcAft>
                      </a:pPr>
                      <a:endParaRPr lang="ar-DZ" sz="4400" b="1" u="none" dirty="0" smtClean="0">
                        <a:solidFill>
                          <a:srgbClr val="7030A0"/>
                        </a:solidFill>
                        <a:latin typeface="Calibri"/>
                        <a:ea typeface="Times New Roman"/>
                        <a:cs typeface="Traditional Arabic"/>
                      </a:endParaRPr>
                    </a:p>
                    <a:p>
                      <a:pPr algn="ctr">
                        <a:lnSpc>
                          <a:spcPts val="1925"/>
                        </a:lnSpc>
                        <a:spcAft>
                          <a:spcPts val="0"/>
                        </a:spcAft>
                      </a:pPr>
                      <a:r>
                        <a:rPr lang="ar-SA" sz="4400" b="1" u="none" dirty="0" smtClean="0">
                          <a:solidFill>
                            <a:srgbClr val="7030A0"/>
                          </a:solidFill>
                          <a:latin typeface="Calibri"/>
                          <a:ea typeface="Times New Roman"/>
                          <a:cs typeface="Traditional Arabic"/>
                        </a:rPr>
                        <a:t>نوع</a:t>
                      </a:r>
                      <a:endParaRPr lang="ar-DZ" sz="4400" b="1" u="none" dirty="0" smtClean="0">
                        <a:solidFill>
                          <a:srgbClr val="7030A0"/>
                        </a:solidFill>
                        <a:latin typeface="Calibri"/>
                        <a:ea typeface="Times New Roman"/>
                        <a:cs typeface="Traditional Arabic"/>
                      </a:endParaRPr>
                    </a:p>
                    <a:p>
                      <a:pPr algn="ctr">
                        <a:lnSpc>
                          <a:spcPts val="1925"/>
                        </a:lnSpc>
                        <a:spcAft>
                          <a:spcPts val="0"/>
                        </a:spcAft>
                      </a:pPr>
                      <a:r>
                        <a:rPr lang="ar-SA" sz="4400" b="1" u="none" dirty="0" smtClean="0">
                          <a:solidFill>
                            <a:srgbClr val="7030A0"/>
                          </a:solidFill>
                          <a:latin typeface="Calibri"/>
                          <a:ea typeface="Times New Roman"/>
                          <a:cs typeface="Traditional Arabic"/>
                        </a:rPr>
                        <a:t> </a:t>
                      </a:r>
                      <a:endParaRPr lang="ar-DZ" sz="4400" b="1" u="none" dirty="0" smtClean="0">
                        <a:solidFill>
                          <a:srgbClr val="7030A0"/>
                        </a:solidFill>
                        <a:latin typeface="Calibri"/>
                        <a:ea typeface="Times New Roman"/>
                        <a:cs typeface="Traditional Arabic"/>
                      </a:endParaRPr>
                    </a:p>
                    <a:p>
                      <a:pPr algn="ctr">
                        <a:lnSpc>
                          <a:spcPts val="1925"/>
                        </a:lnSpc>
                        <a:spcAft>
                          <a:spcPts val="0"/>
                        </a:spcAft>
                      </a:pPr>
                      <a:r>
                        <a:rPr lang="ar-DZ" sz="4400" b="1" u="none" dirty="0" smtClean="0">
                          <a:solidFill>
                            <a:srgbClr val="7030A0"/>
                          </a:solidFill>
                          <a:latin typeface="Calibri"/>
                          <a:ea typeface="Times New Roman"/>
                          <a:cs typeface="Traditional Arabic"/>
                        </a:rPr>
                        <a:t>ا</a:t>
                      </a:r>
                      <a:r>
                        <a:rPr lang="ar-SA" sz="4400" b="1" u="none" dirty="0" smtClean="0">
                          <a:solidFill>
                            <a:srgbClr val="7030A0"/>
                          </a:solidFill>
                          <a:latin typeface="Calibri"/>
                          <a:ea typeface="Times New Roman"/>
                          <a:cs typeface="Traditional Arabic"/>
                        </a:rPr>
                        <a:t>لذكاء</a:t>
                      </a:r>
                      <a:endParaRPr lang="fr-FR" sz="2800" b="1" u="none" dirty="0">
                        <a:solidFill>
                          <a:srgbClr val="7030A0"/>
                        </a:solidFill>
                        <a:latin typeface="Calibri"/>
                        <a:ea typeface="Calibri"/>
                        <a:cs typeface="Arial"/>
                      </a:endParaRPr>
                    </a:p>
                  </a:txBody>
                  <a:tcPr marL="47283" marR="47283" marT="0" marB="0">
                    <a:lnL w="12700" cap="flat" cmpd="sng" algn="ctr">
                      <a:solidFill>
                        <a:srgbClr val="76923C"/>
                      </a:solidFill>
                      <a:prstDash val="solid"/>
                      <a:round/>
                      <a:headEnd type="none" w="med" len="med"/>
                      <a:tailEnd type="none" w="med" len="med"/>
                    </a:lnL>
                    <a:lnR w="12700" cap="flat" cmpd="sng" algn="ctr">
                      <a:solidFill>
                        <a:srgbClr val="76923C"/>
                      </a:solidFill>
                      <a:prstDash val="solid"/>
                      <a:round/>
                      <a:headEnd type="none" w="med" len="med"/>
                      <a:tailEnd type="none" w="med" len="med"/>
                    </a:lnR>
                    <a:lnT w="12700" cap="flat" cmpd="sng" algn="ctr">
                      <a:solidFill>
                        <a:srgbClr val="76923C"/>
                      </a:solidFill>
                      <a:prstDash val="solid"/>
                      <a:round/>
                      <a:headEnd type="none" w="med" len="med"/>
                      <a:tailEnd type="none" w="med" len="med"/>
                    </a:lnT>
                    <a:lnB w="12700" cap="flat" cmpd="sng" algn="ctr">
                      <a:solidFill>
                        <a:srgbClr val="76923C"/>
                      </a:solidFill>
                      <a:prstDash val="solid"/>
                      <a:round/>
                      <a:headEnd type="none" w="med" len="med"/>
                      <a:tailEnd type="none" w="med" len="med"/>
                    </a:lnB>
                    <a:solidFill>
                      <a:srgbClr val="C2D69B"/>
                    </a:solidFill>
                  </a:tcPr>
                </a:tc>
              </a:tr>
              <a:tr h="3429023">
                <a:tc>
                  <a:txBody>
                    <a:bodyPr/>
                    <a:lstStyle/>
                    <a:p>
                      <a:pPr algn="ctr">
                        <a:lnSpc>
                          <a:spcPts val="1925"/>
                        </a:lnSpc>
                        <a:spcAft>
                          <a:spcPts val="0"/>
                        </a:spcAft>
                      </a:pPr>
                      <a:endParaRPr lang="ar-DZ" sz="2800" b="1" dirty="0" smtClean="0">
                        <a:latin typeface="Calibri"/>
                        <a:ea typeface="Calibri"/>
                        <a:cs typeface="Arial"/>
                      </a:endParaRPr>
                    </a:p>
                    <a:p>
                      <a:pPr algn="ctr">
                        <a:lnSpc>
                          <a:spcPts val="1925"/>
                        </a:lnSpc>
                        <a:spcAft>
                          <a:spcPts val="0"/>
                        </a:spcAft>
                      </a:pPr>
                      <a:endParaRPr lang="ar-DZ" sz="2800" b="1" dirty="0" smtClean="0">
                        <a:latin typeface="Calibri"/>
                        <a:ea typeface="Calibri"/>
                        <a:cs typeface="Arial"/>
                      </a:endParaRPr>
                    </a:p>
                    <a:p>
                      <a:pPr algn="r">
                        <a:lnSpc>
                          <a:spcPts val="1925"/>
                        </a:lnSpc>
                        <a:spcAft>
                          <a:spcPts val="0"/>
                        </a:spcAft>
                      </a:pPr>
                      <a:r>
                        <a:rPr lang="ar-SA" sz="2400" b="1" kern="1200" dirty="0" smtClean="0">
                          <a:solidFill>
                            <a:schemeClr val="tx1"/>
                          </a:solidFill>
                          <a:latin typeface="+mn-lt"/>
                          <a:ea typeface="+mn-ea"/>
                          <a:cs typeface="+mn-cs"/>
                        </a:rPr>
                        <a:t>غن مقطع… اقرع،</a:t>
                      </a:r>
                      <a:endParaRPr lang="ar-DZ" sz="2400" b="1" kern="1200" dirty="0" smtClean="0">
                        <a:solidFill>
                          <a:schemeClr val="tx1"/>
                        </a:solidFill>
                        <a:latin typeface="+mn-lt"/>
                        <a:ea typeface="+mn-ea"/>
                        <a:cs typeface="+mn-cs"/>
                      </a:endParaRPr>
                    </a:p>
                    <a:p>
                      <a:pPr algn="r">
                        <a:lnSpc>
                          <a:spcPts val="1925"/>
                        </a:lnSpc>
                        <a:spcAft>
                          <a:spcPts val="0"/>
                        </a:spcAft>
                      </a:pPr>
                      <a:endParaRPr lang="ar-DZ" sz="2400" b="1" kern="1200" dirty="0" smtClean="0">
                        <a:solidFill>
                          <a:schemeClr val="tx1"/>
                        </a:solidFill>
                        <a:latin typeface="+mn-lt"/>
                        <a:ea typeface="+mn-ea"/>
                        <a:cs typeface="+mn-cs"/>
                      </a:endParaRPr>
                    </a:p>
                    <a:p>
                      <a:pPr algn="r">
                        <a:lnSpc>
                          <a:spcPts val="1925"/>
                        </a:lnSpc>
                        <a:spcAft>
                          <a:spcPts val="0"/>
                        </a:spcAft>
                      </a:pPr>
                      <a:r>
                        <a:rPr lang="ar-SA" sz="2400" b="1" kern="1200" dirty="0" smtClean="0">
                          <a:solidFill>
                            <a:schemeClr val="tx1"/>
                          </a:solidFill>
                          <a:latin typeface="+mn-lt"/>
                          <a:ea typeface="+mn-ea"/>
                          <a:cs typeface="+mn-cs"/>
                        </a:rPr>
                        <a:t> استمع إلى</a:t>
                      </a:r>
                      <a:r>
                        <a:rPr lang="fr-FR" sz="2400" b="1" kern="1200" dirty="0" smtClean="0">
                          <a:solidFill>
                            <a:schemeClr val="tx1"/>
                          </a:solidFill>
                          <a:latin typeface="+mn-lt"/>
                          <a:ea typeface="+mn-ea"/>
                          <a:cs typeface="+mn-cs"/>
                        </a:rPr>
                        <a:t>…</a:t>
                      </a:r>
                      <a:endParaRPr lang="ar-DZ" sz="3600" b="1" dirty="0" smtClean="0">
                        <a:latin typeface="Calibri"/>
                        <a:ea typeface="Calibri"/>
                        <a:cs typeface="Arial"/>
                      </a:endParaRPr>
                    </a:p>
                  </a:txBody>
                  <a:tcPr marL="47283" marR="47283"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76923C"/>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c>
                  <a:txBody>
                    <a:bodyPr/>
                    <a:lstStyle/>
                    <a:p>
                      <a:pPr algn="ctr">
                        <a:lnSpc>
                          <a:spcPts val="1925"/>
                        </a:lnSpc>
                        <a:spcAft>
                          <a:spcPts val="0"/>
                        </a:spcAft>
                      </a:pPr>
                      <a:endParaRPr lang="ar-DZ" sz="3200" b="1" kern="1200" dirty="0" smtClean="0">
                        <a:solidFill>
                          <a:schemeClr val="tx1"/>
                        </a:solidFill>
                        <a:latin typeface="+mn-lt"/>
                        <a:ea typeface="+mn-ea"/>
                        <a:cs typeface="+mn-cs"/>
                      </a:endParaRPr>
                    </a:p>
                    <a:p>
                      <a:pPr algn="r">
                        <a:lnSpc>
                          <a:spcPts val="1925"/>
                        </a:lnSpc>
                        <a:spcAft>
                          <a:spcPts val="0"/>
                        </a:spcAft>
                      </a:pPr>
                      <a:endParaRPr lang="ar-DZ" sz="2800" b="1" kern="1200" dirty="0" smtClean="0">
                        <a:solidFill>
                          <a:schemeClr val="tx1"/>
                        </a:solidFill>
                        <a:latin typeface="+mn-lt"/>
                        <a:ea typeface="+mn-ea"/>
                        <a:cs typeface="+mn-cs"/>
                      </a:endParaRPr>
                    </a:p>
                    <a:p>
                      <a:pPr algn="r">
                        <a:lnSpc>
                          <a:spcPts val="1925"/>
                        </a:lnSpc>
                        <a:spcAft>
                          <a:spcPts val="0"/>
                        </a:spcAft>
                      </a:pPr>
                      <a:r>
                        <a:rPr lang="ar-SA" sz="2400" b="1" kern="1200" dirty="0" smtClean="0">
                          <a:solidFill>
                            <a:schemeClr val="tx1"/>
                          </a:solidFill>
                          <a:latin typeface="+mn-lt"/>
                          <a:ea typeface="+mn-ea"/>
                          <a:cs typeface="+mn-cs"/>
                        </a:rPr>
                        <a:t>الشريط </a:t>
                      </a:r>
                      <a:endParaRPr lang="ar-DZ" sz="2800" b="1" kern="1200" dirty="0" smtClean="0">
                        <a:solidFill>
                          <a:schemeClr val="tx1"/>
                        </a:solidFill>
                        <a:latin typeface="+mn-lt"/>
                        <a:ea typeface="+mn-ea"/>
                        <a:cs typeface="+mn-cs"/>
                      </a:endParaRPr>
                    </a:p>
                    <a:p>
                      <a:pPr algn="r">
                        <a:lnSpc>
                          <a:spcPts val="1925"/>
                        </a:lnSpc>
                        <a:spcAft>
                          <a:spcPts val="0"/>
                        </a:spcAft>
                      </a:pPr>
                      <a:endParaRPr lang="ar-DZ" sz="2400" b="1" kern="1200" dirty="0" smtClean="0">
                        <a:solidFill>
                          <a:schemeClr val="tx1"/>
                        </a:solidFill>
                        <a:latin typeface="+mn-lt"/>
                        <a:ea typeface="+mn-ea"/>
                        <a:cs typeface="+mn-cs"/>
                      </a:endParaRPr>
                    </a:p>
                    <a:p>
                      <a:pPr algn="r">
                        <a:lnSpc>
                          <a:spcPts val="1925"/>
                        </a:lnSpc>
                        <a:spcAft>
                          <a:spcPts val="0"/>
                        </a:spcAft>
                      </a:pPr>
                      <a:r>
                        <a:rPr lang="ar-SA" sz="2400" b="1" kern="1200" dirty="0" smtClean="0">
                          <a:solidFill>
                            <a:schemeClr val="tx1"/>
                          </a:solidFill>
                          <a:latin typeface="+mn-lt"/>
                          <a:ea typeface="+mn-ea"/>
                          <a:cs typeface="+mn-cs"/>
                        </a:rPr>
                        <a:t>المسجل، </a:t>
                      </a:r>
                      <a:endParaRPr lang="ar-DZ" sz="2400" b="1" kern="1200" dirty="0" smtClean="0">
                        <a:solidFill>
                          <a:schemeClr val="tx1"/>
                        </a:solidFill>
                        <a:latin typeface="+mn-lt"/>
                        <a:ea typeface="+mn-ea"/>
                        <a:cs typeface="+mn-cs"/>
                      </a:endParaRPr>
                    </a:p>
                    <a:p>
                      <a:pPr algn="r">
                        <a:lnSpc>
                          <a:spcPts val="1925"/>
                        </a:lnSpc>
                        <a:spcAft>
                          <a:spcPts val="0"/>
                        </a:spcAft>
                      </a:pPr>
                      <a:endParaRPr lang="ar-DZ" sz="2400" b="1" kern="1200" dirty="0" smtClean="0">
                        <a:solidFill>
                          <a:schemeClr val="tx1"/>
                        </a:solidFill>
                        <a:latin typeface="+mn-lt"/>
                        <a:ea typeface="+mn-ea"/>
                        <a:cs typeface="+mn-cs"/>
                      </a:endParaRPr>
                    </a:p>
                    <a:p>
                      <a:pPr algn="r">
                        <a:lnSpc>
                          <a:spcPts val="1925"/>
                        </a:lnSpc>
                        <a:spcAft>
                          <a:spcPts val="0"/>
                        </a:spcAft>
                      </a:pPr>
                      <a:r>
                        <a:rPr lang="ar-SA" sz="2400" b="1" kern="1200" dirty="0" smtClean="0">
                          <a:solidFill>
                            <a:schemeClr val="tx1"/>
                          </a:solidFill>
                          <a:latin typeface="+mn-lt"/>
                          <a:ea typeface="+mn-ea"/>
                          <a:cs typeface="+mn-cs"/>
                        </a:rPr>
                        <a:t>والأدوات </a:t>
                      </a:r>
                      <a:endParaRPr lang="ar-DZ" sz="2400" b="1" kern="1200" dirty="0" smtClean="0">
                        <a:solidFill>
                          <a:schemeClr val="tx1"/>
                        </a:solidFill>
                        <a:latin typeface="+mn-lt"/>
                        <a:ea typeface="+mn-ea"/>
                        <a:cs typeface="+mn-cs"/>
                      </a:endParaRPr>
                    </a:p>
                    <a:p>
                      <a:pPr algn="r">
                        <a:lnSpc>
                          <a:spcPts val="1925"/>
                        </a:lnSpc>
                        <a:spcAft>
                          <a:spcPts val="0"/>
                        </a:spcAft>
                      </a:pPr>
                      <a:endParaRPr lang="ar-DZ" sz="2400" b="1" kern="1200" dirty="0" smtClean="0">
                        <a:solidFill>
                          <a:schemeClr val="tx1"/>
                        </a:solidFill>
                        <a:latin typeface="+mn-lt"/>
                        <a:ea typeface="+mn-ea"/>
                        <a:cs typeface="+mn-cs"/>
                      </a:endParaRPr>
                    </a:p>
                    <a:p>
                      <a:pPr algn="r">
                        <a:lnSpc>
                          <a:spcPts val="1925"/>
                        </a:lnSpc>
                        <a:spcAft>
                          <a:spcPts val="0"/>
                        </a:spcAft>
                      </a:pPr>
                      <a:r>
                        <a:rPr lang="ar-SA" sz="2400" b="1" kern="1200" dirty="0" smtClean="0">
                          <a:solidFill>
                            <a:schemeClr val="tx1"/>
                          </a:solidFill>
                          <a:latin typeface="+mn-lt"/>
                          <a:ea typeface="+mn-ea"/>
                          <a:cs typeface="+mn-cs"/>
                        </a:rPr>
                        <a:t>الموسيقية</a:t>
                      </a:r>
                      <a:endParaRPr lang="ar-DZ" sz="2400" b="1" kern="1200" dirty="0" smtClean="0">
                        <a:solidFill>
                          <a:schemeClr val="tx1"/>
                        </a:solidFill>
                        <a:latin typeface="+mn-lt"/>
                        <a:ea typeface="+mn-ea"/>
                        <a:cs typeface="+mn-cs"/>
                      </a:endParaRPr>
                    </a:p>
                  </a:txBody>
                  <a:tcPr marL="47283" marR="47283"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76923C"/>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c>
                  <a:txBody>
                    <a:bodyPr/>
                    <a:lstStyle/>
                    <a:p>
                      <a:pPr algn="r">
                        <a:lnSpc>
                          <a:spcPts val="1925"/>
                        </a:lnSpc>
                        <a:spcAft>
                          <a:spcPts val="0"/>
                        </a:spcAft>
                      </a:pPr>
                      <a:endParaRPr lang="ar-DZ" sz="2800" b="1" dirty="0" smtClean="0">
                        <a:latin typeface="Calibri"/>
                        <a:ea typeface="Times New Roman"/>
                        <a:cs typeface="Traditional Arabic"/>
                      </a:endParaRPr>
                    </a:p>
                    <a:p>
                      <a:pPr algn="r">
                        <a:lnSpc>
                          <a:spcPts val="1925"/>
                        </a:lnSpc>
                        <a:spcAft>
                          <a:spcPts val="0"/>
                        </a:spcAft>
                      </a:pPr>
                      <a:r>
                        <a:rPr lang="ar-DZ" sz="2800" b="1" dirty="0" smtClean="0">
                          <a:latin typeface="Calibri"/>
                          <a:ea typeface="Times New Roman"/>
                          <a:cs typeface="Traditional Arabic"/>
                        </a:rPr>
                        <a:t>الإيقاعات والنغمات  والألحان</a:t>
                      </a:r>
                    </a:p>
                    <a:p>
                      <a:pPr algn="r">
                        <a:lnSpc>
                          <a:spcPts val="1925"/>
                        </a:lnSpc>
                        <a:spcAft>
                          <a:spcPts val="0"/>
                        </a:spcAft>
                      </a:pPr>
                      <a:endParaRPr lang="ar-DZ" sz="2800" b="1" baseline="0" dirty="0" smtClean="0">
                        <a:latin typeface="Calibri"/>
                        <a:ea typeface="Times New Roman"/>
                        <a:cs typeface="Traditional Arabic"/>
                      </a:endParaRPr>
                    </a:p>
                    <a:p>
                      <a:pPr algn="r">
                        <a:lnSpc>
                          <a:spcPts val="1925"/>
                        </a:lnSpc>
                        <a:spcAft>
                          <a:spcPts val="0"/>
                        </a:spcAft>
                      </a:pPr>
                      <a:r>
                        <a:rPr lang="ar-DZ" sz="2800" b="1" baseline="0" dirty="0" smtClean="0">
                          <a:latin typeface="Calibri"/>
                          <a:ea typeface="Times New Roman"/>
                          <a:cs typeface="Traditional Arabic"/>
                        </a:rPr>
                        <a:t>ــــ  المفاهيم الموسيقية والأغاني ــ</a:t>
                      </a:r>
                      <a:r>
                        <a:rPr lang="ar-DZ" sz="2800" b="1" dirty="0" smtClean="0">
                          <a:latin typeface="Calibri"/>
                          <a:ea typeface="Times New Roman"/>
                          <a:cs typeface="Traditional Arabic"/>
                        </a:rPr>
                        <a:t>ـ</a:t>
                      </a:r>
                    </a:p>
                    <a:p>
                      <a:pPr algn="r">
                        <a:lnSpc>
                          <a:spcPts val="1925"/>
                        </a:lnSpc>
                        <a:spcAft>
                          <a:spcPts val="0"/>
                        </a:spcAft>
                      </a:pPr>
                      <a:endParaRPr lang="ar-DZ" sz="2800" b="1" dirty="0" smtClean="0">
                        <a:latin typeface="Calibri"/>
                        <a:ea typeface="Times New Roman"/>
                        <a:cs typeface="Traditional Arabic"/>
                      </a:endParaRPr>
                    </a:p>
                    <a:p>
                      <a:pPr algn="r">
                        <a:lnSpc>
                          <a:spcPts val="1925"/>
                        </a:lnSpc>
                        <a:spcAft>
                          <a:spcPts val="0"/>
                        </a:spcAft>
                      </a:pPr>
                      <a:r>
                        <a:rPr lang="ar-DZ" sz="2800" b="1" dirty="0" smtClean="0">
                          <a:latin typeface="Calibri"/>
                          <a:ea typeface="Times New Roman"/>
                          <a:cs typeface="Traditional Arabic"/>
                        </a:rPr>
                        <a:t>ا</a:t>
                      </a:r>
                      <a:r>
                        <a:rPr lang="ar-SA" sz="2800" b="1" dirty="0" smtClean="0">
                          <a:latin typeface="Calibri"/>
                          <a:ea typeface="Times New Roman"/>
                          <a:cs typeface="Traditional Arabic"/>
                        </a:rPr>
                        <a:t>لأغاني </a:t>
                      </a:r>
                      <a:r>
                        <a:rPr lang="ar-SA" sz="2800" b="1" dirty="0">
                          <a:latin typeface="Calibri"/>
                          <a:ea typeface="Times New Roman"/>
                          <a:cs typeface="Traditional Arabic"/>
                        </a:rPr>
                        <a:t>التي تختارها، </a:t>
                      </a:r>
                      <a:r>
                        <a:rPr lang="ar-SA" sz="2800" b="1" dirty="0" smtClean="0">
                          <a:latin typeface="Calibri"/>
                          <a:ea typeface="Times New Roman"/>
                          <a:cs typeface="Traditional Arabic"/>
                        </a:rPr>
                        <a:t>عزف</a:t>
                      </a:r>
                      <a:r>
                        <a:rPr lang="ar-DZ" sz="2800" b="1" baseline="0" dirty="0" smtClean="0">
                          <a:latin typeface="Calibri"/>
                          <a:ea typeface="Times New Roman"/>
                          <a:cs typeface="Traditional Arabic"/>
                        </a:rPr>
                        <a:t> </a:t>
                      </a:r>
                      <a:r>
                        <a:rPr lang="ar-SA" sz="2800" b="1" dirty="0" smtClean="0">
                          <a:latin typeface="Calibri"/>
                          <a:ea typeface="Times New Roman"/>
                          <a:cs typeface="Traditional Arabic"/>
                        </a:rPr>
                        <a:t>الألحان،</a:t>
                      </a:r>
                      <a:endParaRPr lang="ar-DZ" sz="2800" b="1" dirty="0" smtClean="0">
                        <a:latin typeface="Calibri"/>
                        <a:ea typeface="Times New Roman"/>
                        <a:cs typeface="Traditional Arabic"/>
                      </a:endParaRPr>
                    </a:p>
                    <a:p>
                      <a:pPr algn="r">
                        <a:lnSpc>
                          <a:spcPts val="1925"/>
                        </a:lnSpc>
                        <a:spcAft>
                          <a:spcPts val="0"/>
                        </a:spcAft>
                      </a:pPr>
                      <a:endParaRPr lang="ar-DZ" sz="2800" b="1" dirty="0" smtClean="0">
                        <a:latin typeface="Calibri"/>
                        <a:ea typeface="Times New Roman"/>
                        <a:cs typeface="Traditional Arabic"/>
                      </a:endParaRPr>
                    </a:p>
                    <a:p>
                      <a:pPr algn="r">
                        <a:lnSpc>
                          <a:spcPts val="1925"/>
                        </a:lnSpc>
                        <a:spcAft>
                          <a:spcPts val="0"/>
                        </a:spcAft>
                      </a:pPr>
                      <a:r>
                        <a:rPr lang="ar-SA" sz="2800" b="1" dirty="0" smtClean="0">
                          <a:latin typeface="Calibri"/>
                          <a:ea typeface="Times New Roman"/>
                          <a:cs typeface="Traditional Arabic"/>
                        </a:rPr>
                        <a:t> </a:t>
                      </a:r>
                      <a:r>
                        <a:rPr lang="ar-SA" sz="2800" b="1" dirty="0">
                          <a:latin typeface="Calibri"/>
                          <a:ea typeface="Times New Roman"/>
                          <a:cs typeface="Traditional Arabic"/>
                        </a:rPr>
                        <a:t>تعلم النغم ، </a:t>
                      </a:r>
                      <a:r>
                        <a:rPr lang="ar-SA" sz="2800" b="1" dirty="0" smtClean="0">
                          <a:latin typeface="Calibri"/>
                          <a:ea typeface="Times New Roman"/>
                          <a:cs typeface="Traditional Arabic"/>
                        </a:rPr>
                        <a:t>تأليف الأغاني</a:t>
                      </a:r>
                      <a:r>
                        <a:rPr lang="ar-DZ" sz="2800" b="1" dirty="0" smtClean="0">
                          <a:latin typeface="Calibri"/>
                          <a:ea typeface="Times New Roman"/>
                          <a:cs typeface="Traditional Arabic"/>
                        </a:rPr>
                        <a:t> ـ موسيقى</a:t>
                      </a:r>
                      <a:r>
                        <a:rPr lang="ar-DZ" sz="2800" b="1" baseline="0" dirty="0" smtClean="0">
                          <a:latin typeface="Calibri"/>
                          <a:ea typeface="Times New Roman"/>
                          <a:cs typeface="Traditional Arabic"/>
                        </a:rPr>
                        <a:t> </a:t>
                      </a:r>
                      <a:r>
                        <a:rPr lang="ar-DZ" sz="2800" b="1" baseline="0" dirty="0" err="1" smtClean="0">
                          <a:latin typeface="Calibri"/>
                          <a:ea typeface="Times New Roman"/>
                          <a:cs typeface="Traditional Arabic"/>
                        </a:rPr>
                        <a:t>ـ</a:t>
                      </a:r>
                      <a:endParaRPr lang="ar-DZ" sz="2800" b="1" baseline="0" dirty="0" smtClean="0">
                        <a:latin typeface="Calibri"/>
                        <a:ea typeface="Times New Roman"/>
                        <a:cs typeface="Traditional Arabic"/>
                      </a:endParaRPr>
                    </a:p>
                    <a:p>
                      <a:pPr algn="r">
                        <a:lnSpc>
                          <a:spcPts val="1925"/>
                        </a:lnSpc>
                        <a:spcAft>
                          <a:spcPts val="0"/>
                        </a:spcAft>
                      </a:pPr>
                      <a:endParaRPr lang="ar-DZ" sz="2800" b="1" baseline="0" dirty="0" smtClean="0">
                        <a:latin typeface="Calibri"/>
                        <a:ea typeface="Times New Roman"/>
                        <a:cs typeface="Traditional Arabic"/>
                      </a:endParaRPr>
                    </a:p>
                    <a:p>
                      <a:pPr algn="r">
                        <a:lnSpc>
                          <a:spcPts val="1925"/>
                        </a:lnSpc>
                        <a:spcAft>
                          <a:spcPts val="0"/>
                        </a:spcAft>
                      </a:pPr>
                      <a:r>
                        <a:rPr lang="ar-DZ" sz="2800" b="1" baseline="0" dirty="0" smtClean="0">
                          <a:latin typeface="Calibri"/>
                          <a:ea typeface="Times New Roman"/>
                          <a:cs typeface="Traditional Arabic"/>
                        </a:rPr>
                        <a:t> </a:t>
                      </a:r>
                      <a:r>
                        <a:rPr lang="ar-DZ" sz="2800" b="1" dirty="0" smtClean="0">
                          <a:latin typeface="Calibri"/>
                          <a:ea typeface="Times New Roman"/>
                          <a:cs typeface="Traditional Arabic"/>
                        </a:rPr>
                        <a:t>الذاكرة الفائقة </a:t>
                      </a:r>
                      <a:r>
                        <a:rPr lang="ar-DZ" sz="2800" b="1" dirty="0" err="1" smtClean="0">
                          <a:latin typeface="Calibri"/>
                          <a:ea typeface="Times New Roman"/>
                          <a:cs typeface="Traditional Arabic"/>
                        </a:rPr>
                        <a:t>ـ</a:t>
                      </a:r>
                      <a:r>
                        <a:rPr lang="ar-DZ" sz="2800" b="1" dirty="0" smtClean="0">
                          <a:latin typeface="Calibri"/>
                          <a:ea typeface="Times New Roman"/>
                          <a:cs typeface="Traditional Arabic"/>
                        </a:rPr>
                        <a:t> المزاج الموسيقي </a:t>
                      </a:r>
                    </a:p>
                    <a:p>
                      <a:pPr algn="r">
                        <a:lnSpc>
                          <a:spcPts val="1925"/>
                        </a:lnSpc>
                        <a:spcAft>
                          <a:spcPts val="0"/>
                        </a:spcAft>
                      </a:pPr>
                      <a:endParaRPr lang="ar-DZ" sz="2800" b="1" dirty="0" smtClean="0">
                        <a:latin typeface="Calibri"/>
                        <a:ea typeface="Times New Roman"/>
                        <a:cs typeface="Traditional Arabic"/>
                      </a:endParaRPr>
                    </a:p>
                    <a:p>
                      <a:pPr algn="r">
                        <a:lnSpc>
                          <a:spcPts val="1925"/>
                        </a:lnSpc>
                        <a:spcAft>
                          <a:spcPts val="0"/>
                        </a:spcAft>
                      </a:pPr>
                      <a:r>
                        <a:rPr lang="ar-SA" sz="2800" b="1" dirty="0" smtClean="0">
                          <a:latin typeface="Calibri"/>
                          <a:ea typeface="Times New Roman"/>
                          <a:cs typeface="Traditional Arabic"/>
                        </a:rPr>
                        <a:t>واستخدامه</a:t>
                      </a:r>
                      <a:r>
                        <a:rPr lang="ar-DZ" sz="2800" b="1" dirty="0" smtClean="0">
                          <a:latin typeface="Calibri"/>
                          <a:ea typeface="Times New Roman"/>
                          <a:cs typeface="Traditional Arabic"/>
                        </a:rPr>
                        <a:t>ا</a:t>
                      </a:r>
                      <a:r>
                        <a:rPr lang="ar-SA" sz="2800" b="1" dirty="0" smtClean="0">
                          <a:latin typeface="Calibri"/>
                          <a:ea typeface="Times New Roman"/>
                          <a:cs typeface="Traditional Arabic"/>
                        </a:rPr>
                        <a:t>كجزء</a:t>
                      </a:r>
                      <a:r>
                        <a:rPr lang="ar-DZ" sz="2800" b="1" dirty="0" smtClean="0">
                          <a:latin typeface="Calibri"/>
                          <a:ea typeface="Times New Roman"/>
                          <a:cs typeface="Traditional Arabic"/>
                        </a:rPr>
                        <a:t> </a:t>
                      </a:r>
                      <a:r>
                        <a:rPr lang="ar-SA" sz="2800" b="1" dirty="0" smtClean="0">
                          <a:latin typeface="Calibri"/>
                          <a:ea typeface="Times New Roman"/>
                          <a:cs typeface="Traditional Arabic"/>
                        </a:rPr>
                        <a:t>تعليمي</a:t>
                      </a:r>
                      <a:r>
                        <a:rPr lang="ar-DZ" sz="2800" b="1" baseline="0" dirty="0" smtClean="0">
                          <a:latin typeface="Calibri"/>
                          <a:ea typeface="Times New Roman"/>
                          <a:cs typeface="Traditional Arabic"/>
                        </a:rPr>
                        <a:t> </a:t>
                      </a:r>
                      <a:r>
                        <a:rPr lang="ar-DZ" sz="2800" b="1" dirty="0" smtClean="0">
                          <a:latin typeface="Calibri"/>
                          <a:ea typeface="Times New Roman"/>
                          <a:cs typeface="Traditional Arabic"/>
                        </a:rPr>
                        <a:t>ــ </a:t>
                      </a:r>
                    </a:p>
                    <a:p>
                      <a:pPr algn="r">
                        <a:lnSpc>
                          <a:spcPts val="1925"/>
                        </a:lnSpc>
                        <a:spcAft>
                          <a:spcPts val="0"/>
                        </a:spcAft>
                      </a:pPr>
                      <a:endParaRPr lang="ar-DZ" sz="2800" b="1" dirty="0" smtClean="0">
                        <a:latin typeface="Calibri"/>
                        <a:ea typeface="Times New Roman"/>
                        <a:cs typeface="Traditional Arabic"/>
                      </a:endParaRPr>
                    </a:p>
                    <a:p>
                      <a:pPr algn="r">
                        <a:lnSpc>
                          <a:spcPts val="1925"/>
                        </a:lnSpc>
                        <a:spcAft>
                          <a:spcPts val="0"/>
                        </a:spcAft>
                      </a:pPr>
                      <a:r>
                        <a:rPr lang="ar-DZ" sz="2800" b="1" dirty="0" err="1" smtClean="0">
                          <a:latin typeface="Calibri"/>
                          <a:ea typeface="Times New Roman"/>
                          <a:cs typeface="Traditional Arabic"/>
                        </a:rPr>
                        <a:t>الديسكوجرافيا</a:t>
                      </a:r>
                      <a:r>
                        <a:rPr lang="fr-FR" sz="2800" b="1" dirty="0" smtClean="0">
                          <a:latin typeface="Traditional Arabic"/>
                          <a:ea typeface="Times New Roman"/>
                          <a:cs typeface="Arial"/>
                        </a:rPr>
                        <a:t>.</a:t>
                      </a:r>
                      <a:endParaRPr lang="fr-FR" sz="1800" b="1" dirty="0">
                        <a:latin typeface="Calibri"/>
                        <a:ea typeface="Calibri"/>
                        <a:cs typeface="Arial"/>
                      </a:endParaRPr>
                    </a:p>
                  </a:txBody>
                  <a:tcPr marL="68580" marR="68580"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76923C"/>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c>
                  <a:txBody>
                    <a:bodyPr/>
                    <a:lstStyle/>
                    <a:p>
                      <a:pPr algn="ctr">
                        <a:lnSpc>
                          <a:spcPts val="1925"/>
                        </a:lnSpc>
                        <a:spcAft>
                          <a:spcPts val="0"/>
                        </a:spcAft>
                      </a:pPr>
                      <a:endParaRPr lang="ar-DZ" sz="2800" b="1" dirty="0" smtClean="0">
                        <a:latin typeface="Calibri"/>
                        <a:ea typeface="Times New Roman"/>
                        <a:cs typeface="Traditional Arabic"/>
                      </a:endParaRPr>
                    </a:p>
                    <a:p>
                      <a:pPr algn="ctr">
                        <a:lnSpc>
                          <a:spcPts val="1925"/>
                        </a:lnSpc>
                        <a:spcAft>
                          <a:spcPts val="0"/>
                        </a:spcAft>
                      </a:pPr>
                      <a:endParaRPr lang="ar-DZ" sz="2800" b="1" dirty="0" smtClean="0">
                        <a:latin typeface="Calibri"/>
                        <a:ea typeface="Times New Roman"/>
                        <a:cs typeface="Traditional Arabic"/>
                      </a:endParaRPr>
                    </a:p>
                    <a:p>
                      <a:pPr algn="ctr">
                        <a:lnSpc>
                          <a:spcPts val="1925"/>
                        </a:lnSpc>
                        <a:spcAft>
                          <a:spcPts val="0"/>
                        </a:spcAft>
                      </a:pPr>
                      <a:endParaRPr lang="ar-DZ" sz="2800" b="1" dirty="0" smtClean="0">
                        <a:latin typeface="Calibri"/>
                        <a:ea typeface="Times New Roman"/>
                        <a:cs typeface="Traditional Arabic"/>
                      </a:endParaRPr>
                    </a:p>
                    <a:p>
                      <a:pPr algn="ctr">
                        <a:lnSpc>
                          <a:spcPts val="1925"/>
                        </a:lnSpc>
                        <a:spcAft>
                          <a:spcPts val="0"/>
                        </a:spcAft>
                      </a:pPr>
                      <a:endParaRPr lang="ar-DZ" sz="2800" b="1" dirty="0" smtClean="0">
                        <a:latin typeface="Calibri"/>
                        <a:ea typeface="Times New Roman"/>
                        <a:cs typeface="Traditional Arabic"/>
                      </a:endParaRPr>
                    </a:p>
                    <a:p>
                      <a:pPr algn="ctr">
                        <a:lnSpc>
                          <a:spcPts val="1925"/>
                        </a:lnSpc>
                        <a:spcAft>
                          <a:spcPts val="0"/>
                        </a:spcAft>
                      </a:pPr>
                      <a:endParaRPr lang="ar-DZ" sz="2800" b="1" dirty="0" smtClean="0">
                        <a:latin typeface="Calibri"/>
                        <a:ea typeface="Times New Roman"/>
                        <a:cs typeface="Traditional Arabic"/>
                      </a:endParaRPr>
                    </a:p>
                    <a:p>
                      <a:pPr algn="ctr">
                        <a:lnSpc>
                          <a:spcPts val="1925"/>
                        </a:lnSpc>
                        <a:spcAft>
                          <a:spcPts val="0"/>
                        </a:spcAft>
                      </a:pPr>
                      <a:r>
                        <a:rPr lang="ar-DZ" sz="2800" b="1" dirty="0" smtClean="0">
                          <a:latin typeface="Calibri"/>
                          <a:ea typeface="Times New Roman"/>
                          <a:cs typeface="Traditional Arabic"/>
                        </a:rPr>
                        <a:t>الذكاء</a:t>
                      </a:r>
                    </a:p>
                    <a:p>
                      <a:pPr algn="ctr">
                        <a:lnSpc>
                          <a:spcPts val="1925"/>
                        </a:lnSpc>
                        <a:spcAft>
                          <a:spcPts val="0"/>
                        </a:spcAft>
                      </a:pPr>
                      <a:endParaRPr lang="ar-DZ" sz="2800" b="1" dirty="0" smtClean="0">
                        <a:latin typeface="Calibri"/>
                        <a:ea typeface="Times New Roman"/>
                        <a:cs typeface="Traditional Arabic"/>
                      </a:endParaRPr>
                    </a:p>
                    <a:p>
                      <a:pPr algn="ctr">
                        <a:lnSpc>
                          <a:spcPts val="1925"/>
                        </a:lnSpc>
                        <a:spcAft>
                          <a:spcPts val="0"/>
                        </a:spcAft>
                      </a:pPr>
                      <a:r>
                        <a:rPr lang="ar-SA" sz="2800" b="1" dirty="0" err="1" smtClean="0">
                          <a:latin typeface="Calibri"/>
                          <a:ea typeface="Times New Roman"/>
                          <a:cs typeface="Traditional Arabic"/>
                        </a:rPr>
                        <a:t>الموسيق</a:t>
                      </a:r>
                      <a:r>
                        <a:rPr lang="ar-DZ" sz="2800" b="1" dirty="0" smtClean="0">
                          <a:latin typeface="Calibri"/>
                          <a:ea typeface="Times New Roman"/>
                          <a:cs typeface="Traditional Arabic"/>
                        </a:rPr>
                        <a:t>ي</a:t>
                      </a:r>
                    </a:p>
                    <a:p>
                      <a:pPr algn="ctr">
                        <a:lnSpc>
                          <a:spcPts val="1925"/>
                        </a:lnSpc>
                        <a:spcAft>
                          <a:spcPts val="0"/>
                        </a:spcAft>
                      </a:pPr>
                      <a:endParaRPr lang="ar-DZ" sz="2800" b="1" dirty="0" smtClean="0">
                        <a:latin typeface="Calibri"/>
                        <a:ea typeface="Times New Roman"/>
                        <a:cs typeface="Traditional Arabic"/>
                      </a:endParaRPr>
                    </a:p>
                    <a:p>
                      <a:pPr algn="ctr">
                        <a:lnSpc>
                          <a:spcPts val="1925"/>
                        </a:lnSpc>
                        <a:spcAft>
                          <a:spcPts val="0"/>
                        </a:spcAft>
                      </a:pPr>
                      <a:endParaRPr lang="ar-DZ" sz="2800" b="1" dirty="0" smtClean="0">
                        <a:latin typeface="Calibri"/>
                        <a:ea typeface="Times New Roman"/>
                        <a:cs typeface="Traditional Arabic"/>
                      </a:endParaRPr>
                    </a:p>
                    <a:p>
                      <a:pPr algn="ctr">
                        <a:lnSpc>
                          <a:spcPts val="1925"/>
                        </a:lnSpc>
                        <a:spcAft>
                          <a:spcPts val="0"/>
                        </a:spcAft>
                      </a:pPr>
                      <a:endParaRPr lang="ar-DZ" sz="2800" b="1" dirty="0" smtClean="0">
                        <a:latin typeface="Calibri"/>
                        <a:ea typeface="Times New Roman"/>
                        <a:cs typeface="Traditional Arabic"/>
                      </a:endParaRPr>
                    </a:p>
                    <a:p>
                      <a:pPr algn="ctr">
                        <a:lnSpc>
                          <a:spcPts val="1925"/>
                        </a:lnSpc>
                        <a:spcAft>
                          <a:spcPts val="0"/>
                        </a:spcAft>
                      </a:pPr>
                      <a:endParaRPr lang="ar-DZ" sz="2800" b="1" dirty="0" smtClean="0">
                        <a:latin typeface="Calibri"/>
                        <a:ea typeface="Calibri"/>
                        <a:cs typeface="Traditional Arabic"/>
                      </a:endParaRPr>
                    </a:p>
                    <a:p>
                      <a:pPr algn="ctr">
                        <a:lnSpc>
                          <a:spcPts val="1925"/>
                        </a:lnSpc>
                        <a:spcAft>
                          <a:spcPts val="0"/>
                        </a:spcAft>
                      </a:pPr>
                      <a:endParaRPr lang="fr-FR" sz="1800" b="1" dirty="0">
                        <a:latin typeface="Calibri"/>
                        <a:ea typeface="Calibri"/>
                        <a:cs typeface="Arial"/>
                      </a:endParaRPr>
                    </a:p>
                  </a:txBody>
                  <a:tcPr marL="68580" marR="68580"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76923C"/>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r>
            </a:tbl>
          </a:graphicData>
        </a:graphic>
      </p:graphicFrame>
      <p:sp>
        <p:nvSpPr>
          <p:cNvPr id="8" name="Ellipse 7"/>
          <p:cNvSpPr/>
          <p:nvPr/>
        </p:nvSpPr>
        <p:spPr>
          <a:xfrm>
            <a:off x="500034" y="4143380"/>
            <a:ext cx="2286016" cy="2214578"/>
          </a:xfrm>
          <a:prstGeom prst="ellipse">
            <a:avLst/>
          </a:prstGeom>
          <a:blipFill>
            <a:blip r:embed="rId5"/>
            <a:stretch>
              <a:fillRect/>
            </a:stretch>
          </a:blipFill>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ransition spd="slow">
    <p:strips dir="ru"/>
    <p:sndAc>
      <p:stSnd>
        <p:snd r:embed="rId3" name="drumroll.wav" builtIn="1"/>
      </p:stSnd>
    </p:sndAc>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endParaRPr lang="fr-FR"/>
          </a:p>
        </p:txBody>
      </p:sp>
      <p:sp>
        <p:nvSpPr>
          <p:cNvPr id="3" name="Sous-titre 2"/>
          <p:cNvSpPr>
            <a:spLocks noGrp="1"/>
          </p:cNvSpPr>
          <p:nvPr>
            <p:ph type="subTitle" idx="1"/>
          </p:nvPr>
        </p:nvSpPr>
        <p:spPr/>
        <p:txBody>
          <a:bodyPr/>
          <a:lstStyle/>
          <a:p>
            <a:r>
              <a:rPr lang="ar-DZ" dirty="0" smtClean="0"/>
              <a:t>جهيرة </a:t>
            </a:r>
            <a:r>
              <a:rPr lang="ar-DZ" dirty="0" err="1" smtClean="0"/>
              <a:t>مخالفية</a:t>
            </a:r>
            <a:r>
              <a:rPr lang="ar-DZ" dirty="0" smtClean="0"/>
              <a:t> مفتش </a:t>
            </a:r>
            <a:r>
              <a:rPr lang="ar-DZ" dirty="0" err="1" smtClean="0"/>
              <a:t>بيداغوجي</a:t>
            </a:r>
            <a:r>
              <a:rPr lang="ar-DZ" dirty="0" smtClean="0"/>
              <a:t> مقاطعة </a:t>
            </a:r>
            <a:r>
              <a:rPr lang="ar-DZ" dirty="0" err="1" smtClean="0"/>
              <a:t>اولاد</a:t>
            </a:r>
            <a:r>
              <a:rPr lang="ar-DZ" dirty="0" smtClean="0"/>
              <a:t> رشاش2 ولاية </a:t>
            </a:r>
            <a:r>
              <a:rPr lang="ar-DZ" dirty="0" err="1" smtClean="0"/>
              <a:t>خنشلة</a:t>
            </a:r>
            <a:endParaRPr lang="fr-FR" dirty="0"/>
          </a:p>
        </p:txBody>
      </p:sp>
      <p:sp>
        <p:nvSpPr>
          <p:cNvPr id="4" name="Rectangle à coins arrondis 3"/>
          <p:cNvSpPr/>
          <p:nvPr/>
        </p:nvSpPr>
        <p:spPr>
          <a:xfrm>
            <a:off x="0" y="0"/>
            <a:ext cx="9144000" cy="6858000"/>
          </a:xfrm>
          <a:prstGeom prst="roundRect">
            <a:avLst/>
          </a:pr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à coins arrondis 10"/>
          <p:cNvSpPr/>
          <p:nvPr/>
        </p:nvSpPr>
        <p:spPr>
          <a:xfrm>
            <a:off x="928662" y="0"/>
            <a:ext cx="7572396" cy="857232"/>
          </a:xfrm>
          <a:prstGeom prst="roundRect">
            <a:avLst/>
          </a:prstGeom>
          <a:blipFill>
            <a:blip r:embed="rId5"/>
            <a:tile tx="0" ty="0" sx="100000" sy="100000" flip="none" algn="tl"/>
          </a:blip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3200" b="1" u="sng" dirty="0" smtClean="0">
                <a:solidFill>
                  <a:srgbClr val="FF0000"/>
                </a:solidFill>
              </a:rPr>
              <a:t>كيف نتعرف على التلاميذ ذوي الذكاء الإيقاعي </a:t>
            </a:r>
            <a:r>
              <a:rPr lang="ar-DZ" sz="3200" b="1" u="sng" dirty="0" err="1" smtClean="0">
                <a:solidFill>
                  <a:srgbClr val="FF0000"/>
                </a:solidFill>
              </a:rPr>
              <a:t>ـ</a:t>
            </a:r>
            <a:r>
              <a:rPr lang="ar-DZ" sz="3200" b="1" u="sng" dirty="0" smtClean="0">
                <a:solidFill>
                  <a:srgbClr val="FF0000"/>
                </a:solidFill>
              </a:rPr>
              <a:t> اللحني </a:t>
            </a:r>
            <a:endParaRPr lang="ar-DZ" b="1" dirty="0" smtClean="0"/>
          </a:p>
        </p:txBody>
      </p:sp>
      <p:sp>
        <p:nvSpPr>
          <p:cNvPr id="12" name="Rectangle à coins arrondis 11"/>
          <p:cNvSpPr/>
          <p:nvPr/>
        </p:nvSpPr>
        <p:spPr>
          <a:xfrm>
            <a:off x="0" y="928670"/>
            <a:ext cx="9144000" cy="3000396"/>
          </a:xfrm>
          <a:prstGeom prst="roundRect">
            <a:avLst/>
          </a:prstGeom>
          <a:blipFill>
            <a:blip r:embed="rId5"/>
            <a:tile tx="0" ty="0" sx="100000" sy="100000" flip="none" algn="tl"/>
          </a:blipFill>
          <a:effectLst>
            <a:glow rad="228600">
              <a:schemeClr val="accent2">
                <a:satMod val="175000"/>
                <a:alpha val="40000"/>
              </a:schemeClr>
            </a:glow>
            <a:reflection blurRad="6350" stA="50000" endA="300" endPos="55500" dist="50800" dir="5400000" sy="-100000" algn="bl" rotWithShape="0"/>
            <a:softEdge rad="635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buFont typeface="Wingdings" pitchFamily="2" charset="2"/>
              <a:buNone/>
            </a:pPr>
            <a:r>
              <a:rPr lang="ar-DZ" sz="3600" b="1" dirty="0" smtClean="0">
                <a:solidFill>
                  <a:schemeClr val="tx1"/>
                </a:solidFill>
                <a:latin typeface="Traditional Arabic" pitchFamily="18" charset="-78"/>
                <a:cs typeface="Traditional Arabic" pitchFamily="18" charset="-78"/>
              </a:rPr>
              <a:t>ينشد بشكل جيد </a:t>
            </a:r>
            <a:r>
              <a:rPr lang="ar-DZ" sz="3600" b="1" dirty="0" err="1" smtClean="0">
                <a:solidFill>
                  <a:schemeClr val="tx1"/>
                </a:solidFill>
                <a:latin typeface="Traditional Arabic" pitchFamily="18" charset="-78"/>
                <a:cs typeface="Traditional Arabic" pitchFamily="18" charset="-78"/>
              </a:rPr>
              <a:t>ـ</a:t>
            </a:r>
            <a:r>
              <a:rPr lang="ar-DZ" sz="3600" b="1" dirty="0" smtClean="0">
                <a:solidFill>
                  <a:schemeClr val="tx1"/>
                </a:solidFill>
                <a:latin typeface="Traditional Arabic" pitchFamily="18" charset="-78"/>
                <a:cs typeface="Traditional Arabic" pitchFamily="18" charset="-78"/>
              </a:rPr>
              <a:t> يحفظ الأناشيد بسرعة </a:t>
            </a:r>
            <a:r>
              <a:rPr lang="ar-DZ" sz="3600" b="1" dirty="0" err="1" smtClean="0">
                <a:solidFill>
                  <a:schemeClr val="tx1"/>
                </a:solidFill>
                <a:latin typeface="Traditional Arabic" pitchFamily="18" charset="-78"/>
                <a:cs typeface="Traditional Arabic" pitchFamily="18" charset="-78"/>
              </a:rPr>
              <a:t>ـ</a:t>
            </a:r>
            <a:r>
              <a:rPr lang="ar-DZ" sz="3600" b="1" dirty="0" smtClean="0">
                <a:solidFill>
                  <a:schemeClr val="tx1"/>
                </a:solidFill>
                <a:latin typeface="Traditional Arabic" pitchFamily="18" charset="-78"/>
                <a:cs typeface="Traditional Arabic" pitchFamily="18" charset="-78"/>
              </a:rPr>
              <a:t> يحب سماع الأناشيد </a:t>
            </a:r>
            <a:r>
              <a:rPr lang="ar-DZ" sz="3600" b="1" dirty="0" err="1" smtClean="0">
                <a:solidFill>
                  <a:schemeClr val="tx1"/>
                </a:solidFill>
                <a:latin typeface="Traditional Arabic" pitchFamily="18" charset="-78"/>
                <a:cs typeface="Traditional Arabic" pitchFamily="18" charset="-78"/>
              </a:rPr>
              <a:t>ـ</a:t>
            </a:r>
            <a:r>
              <a:rPr lang="ar-DZ" sz="3600" b="1" dirty="0" smtClean="0">
                <a:solidFill>
                  <a:schemeClr val="tx1"/>
                </a:solidFill>
                <a:latin typeface="Traditional Arabic" pitchFamily="18" charset="-78"/>
                <a:cs typeface="Traditional Arabic" pitchFamily="18" charset="-78"/>
              </a:rPr>
              <a:t> يحب الإيقاعات وله حس نحوها </a:t>
            </a:r>
            <a:r>
              <a:rPr lang="ar-DZ" sz="3600" b="1" dirty="0" err="1" smtClean="0">
                <a:solidFill>
                  <a:schemeClr val="tx1"/>
                </a:solidFill>
                <a:latin typeface="Traditional Arabic" pitchFamily="18" charset="-78"/>
                <a:cs typeface="Traditional Arabic" pitchFamily="18" charset="-78"/>
              </a:rPr>
              <a:t>ـ</a:t>
            </a:r>
            <a:r>
              <a:rPr lang="ar-DZ" sz="3600" b="1" dirty="0" smtClean="0">
                <a:solidFill>
                  <a:schemeClr val="tx1"/>
                </a:solidFill>
                <a:latin typeface="Traditional Arabic" pitchFamily="18" charset="-78"/>
                <a:cs typeface="Traditional Arabic" pitchFamily="18" charset="-78"/>
              </a:rPr>
              <a:t> يقلد الأصوات اللفظية للحيوانات والآلات .</a:t>
            </a:r>
            <a:r>
              <a:rPr lang="ar-SA" sz="3600" b="1" dirty="0" smtClean="0">
                <a:solidFill>
                  <a:schemeClr val="tx1"/>
                </a:solidFill>
                <a:latin typeface="Traditional Arabic" pitchFamily="18" charset="-78"/>
                <a:cs typeface="Traditional Arabic" pitchFamily="18" charset="-78"/>
              </a:rPr>
              <a:t> - يحفظ كلمات الكثير من الأغنيات أو الأناشيد. </a:t>
            </a:r>
            <a:r>
              <a:rPr lang="ar-DZ" sz="3600" b="1" dirty="0" smtClean="0">
                <a:solidFill>
                  <a:schemeClr val="tx1"/>
                </a:solidFill>
                <a:latin typeface="Traditional Arabic" pitchFamily="18" charset="-78"/>
                <a:cs typeface="Traditional Arabic" pitchFamily="18" charset="-78"/>
              </a:rPr>
              <a:t>.</a:t>
            </a:r>
            <a:r>
              <a:rPr lang="ar-SA" sz="3600" b="1" dirty="0" smtClean="0">
                <a:solidFill>
                  <a:schemeClr val="tx1"/>
                </a:solidFill>
                <a:latin typeface="Traditional Arabic" pitchFamily="18" charset="-78"/>
                <a:cs typeface="Traditional Arabic" pitchFamily="18" charset="-78"/>
              </a:rPr>
              <a:t> - يتقن العزف على آلة موسيقية .</a:t>
            </a:r>
            <a:r>
              <a:rPr lang="ar-DZ" sz="3600" b="1" dirty="0" smtClean="0">
                <a:solidFill>
                  <a:schemeClr val="tx1"/>
                </a:solidFill>
                <a:latin typeface="Traditional Arabic" pitchFamily="18" charset="-78"/>
                <a:cs typeface="Traditional Arabic" pitchFamily="18" charset="-78"/>
              </a:rPr>
              <a:t>.</a:t>
            </a:r>
            <a:r>
              <a:rPr lang="ar-SA" sz="3600" b="1" dirty="0" smtClean="0">
                <a:solidFill>
                  <a:schemeClr val="tx1"/>
                </a:solidFill>
                <a:latin typeface="Traditional Arabic" pitchFamily="18" charset="-78"/>
                <a:cs typeface="Traditional Arabic" pitchFamily="18" charset="-78"/>
              </a:rPr>
              <a:t> - له صوت جميل </a:t>
            </a:r>
            <a:r>
              <a:rPr lang="ar-DZ" sz="3600" b="1" dirty="0" smtClean="0">
                <a:solidFill>
                  <a:schemeClr val="tx1"/>
                </a:solidFill>
                <a:latin typeface="Traditional Arabic" pitchFamily="18" charset="-78"/>
                <a:cs typeface="Traditional Arabic" pitchFamily="18" charset="-78"/>
              </a:rPr>
              <a:t>.</a:t>
            </a:r>
          </a:p>
        </p:txBody>
      </p:sp>
      <p:sp>
        <p:nvSpPr>
          <p:cNvPr id="8" name="Ellipse 7"/>
          <p:cNvSpPr/>
          <p:nvPr/>
        </p:nvSpPr>
        <p:spPr>
          <a:xfrm>
            <a:off x="3286116" y="3429000"/>
            <a:ext cx="2714612" cy="3429000"/>
          </a:xfrm>
          <a:prstGeom prst="ellipse">
            <a:avLst/>
          </a:prstGeom>
          <a:blipFill>
            <a:blip r:embed="rId6"/>
            <a:stretch>
              <a:fillRect/>
            </a:stretch>
          </a:blipFill>
          <a:effectLst>
            <a:glow rad="228600">
              <a:schemeClr val="accent5">
                <a:satMod val="175000"/>
                <a:alpha val="40000"/>
              </a:schemeClr>
            </a:glo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llipse 8"/>
          <p:cNvSpPr/>
          <p:nvPr/>
        </p:nvSpPr>
        <p:spPr>
          <a:xfrm>
            <a:off x="6000760" y="3143248"/>
            <a:ext cx="3143240" cy="3714752"/>
          </a:xfrm>
          <a:prstGeom prst="ellipse">
            <a:avLst/>
          </a:prstGeom>
          <a:blipFill>
            <a:blip r:embed="rId7"/>
            <a:stretch>
              <a:fillRect/>
            </a:stretch>
          </a:blipFill>
          <a:effectLst>
            <a:glow rad="228600">
              <a:schemeClr val="accent3">
                <a:satMod val="175000"/>
                <a:alpha val="4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llipse 9"/>
          <p:cNvSpPr/>
          <p:nvPr/>
        </p:nvSpPr>
        <p:spPr>
          <a:xfrm>
            <a:off x="0" y="3000372"/>
            <a:ext cx="3143272" cy="3857628"/>
          </a:xfrm>
          <a:prstGeom prst="ellipse">
            <a:avLst/>
          </a:prstGeom>
          <a:blipFill>
            <a:blip r:embed="rId8"/>
            <a:stretch>
              <a:fillRect/>
            </a:stretch>
          </a:blipFill>
          <a:effectLst>
            <a:glow rad="228600">
              <a:schemeClr val="accent2">
                <a:satMod val="175000"/>
                <a:alpha val="40000"/>
              </a:schemeClr>
            </a:glow>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ransition spd="slow">
    <p:strips dir="ru"/>
    <p:sndAc>
      <p:stSnd>
        <p:snd r:embed="rId3" name="chimes.wav" builtIn="1"/>
      </p:stSnd>
    </p:sndAc>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endParaRPr lang="fr-FR"/>
          </a:p>
        </p:txBody>
      </p:sp>
      <p:sp>
        <p:nvSpPr>
          <p:cNvPr id="3" name="Sous-titre 2"/>
          <p:cNvSpPr>
            <a:spLocks noGrp="1"/>
          </p:cNvSpPr>
          <p:nvPr>
            <p:ph type="subTitle" idx="1"/>
          </p:nvPr>
        </p:nvSpPr>
        <p:spPr/>
        <p:txBody>
          <a:bodyPr/>
          <a:lstStyle/>
          <a:p>
            <a:r>
              <a:rPr lang="ar-DZ" dirty="0" smtClean="0"/>
              <a:t>جهيرة </a:t>
            </a:r>
            <a:r>
              <a:rPr lang="ar-DZ" dirty="0" err="1" smtClean="0"/>
              <a:t>مخالفية</a:t>
            </a:r>
            <a:r>
              <a:rPr lang="ar-DZ" dirty="0" smtClean="0"/>
              <a:t> مفتش </a:t>
            </a:r>
            <a:r>
              <a:rPr lang="ar-DZ" dirty="0" err="1" smtClean="0"/>
              <a:t>بيداغوجي</a:t>
            </a:r>
            <a:r>
              <a:rPr lang="ar-DZ" dirty="0" smtClean="0"/>
              <a:t> مقاطعة </a:t>
            </a:r>
            <a:r>
              <a:rPr lang="ar-DZ" dirty="0" err="1" smtClean="0"/>
              <a:t>اولاد</a:t>
            </a:r>
            <a:r>
              <a:rPr lang="ar-DZ" dirty="0" smtClean="0"/>
              <a:t> رشاش2 ولاية </a:t>
            </a:r>
            <a:r>
              <a:rPr lang="ar-DZ" dirty="0" err="1" smtClean="0"/>
              <a:t>خنشلة</a:t>
            </a:r>
            <a:endParaRPr lang="fr-FR" dirty="0"/>
          </a:p>
        </p:txBody>
      </p:sp>
      <p:sp>
        <p:nvSpPr>
          <p:cNvPr id="4" name="Rectangle à coins arrondis 3"/>
          <p:cNvSpPr/>
          <p:nvPr/>
        </p:nvSpPr>
        <p:spPr>
          <a:xfrm>
            <a:off x="0" y="0"/>
            <a:ext cx="9144000" cy="6858000"/>
          </a:xfrm>
          <a:prstGeom prst="roundRect">
            <a:avLst/>
          </a:pr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à coins arrondis 11"/>
          <p:cNvSpPr/>
          <p:nvPr/>
        </p:nvSpPr>
        <p:spPr>
          <a:xfrm>
            <a:off x="142844" y="214290"/>
            <a:ext cx="9001156" cy="6643710"/>
          </a:xfrm>
          <a:prstGeom prst="roundRect">
            <a:avLst/>
          </a:prstGeom>
          <a:blipFill>
            <a:blip r:embed="rId5"/>
            <a:tile tx="0" ty="0" sx="100000" sy="100000" flip="none" algn="tl"/>
          </a:blipFill>
          <a:effectLst>
            <a:glow rad="228600">
              <a:schemeClr val="accent5">
                <a:satMod val="175000"/>
                <a:alpha val="40000"/>
              </a:schemeClr>
            </a:glow>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DZ" sz="4000" b="1" u="sng" dirty="0" smtClean="0">
              <a:solidFill>
                <a:srgbClr val="00B050"/>
              </a:solidFill>
            </a:endParaRPr>
          </a:p>
          <a:p>
            <a:pPr algn="ctr"/>
            <a:endParaRPr lang="ar-DZ" sz="4000" b="1" u="sng" dirty="0" smtClean="0">
              <a:solidFill>
                <a:srgbClr val="00B050"/>
              </a:solidFill>
            </a:endParaRPr>
          </a:p>
          <a:p>
            <a:pPr algn="ctr"/>
            <a:endParaRPr lang="ar-DZ" sz="4000" b="1" u="sng" dirty="0" smtClean="0">
              <a:solidFill>
                <a:srgbClr val="00B050"/>
              </a:solidFill>
            </a:endParaRPr>
          </a:p>
          <a:p>
            <a:pPr algn="ctr"/>
            <a:endParaRPr lang="ar-DZ" sz="4000" b="1" u="sng" dirty="0" smtClean="0">
              <a:solidFill>
                <a:srgbClr val="00B050"/>
              </a:solidFill>
            </a:endParaRPr>
          </a:p>
          <a:p>
            <a:pPr algn="ctr"/>
            <a:r>
              <a:rPr lang="ar-DZ" sz="4000" b="1" u="sng" dirty="0" smtClean="0">
                <a:solidFill>
                  <a:srgbClr val="00B050"/>
                </a:solidFill>
              </a:rPr>
              <a:t>7ـ </a:t>
            </a:r>
            <a:r>
              <a:rPr lang="ar-DZ" sz="4000" b="1" u="sng" dirty="0" smtClean="0">
                <a:solidFill>
                  <a:srgbClr val="FF0000"/>
                </a:solidFill>
              </a:rPr>
              <a:t>الذكاء </a:t>
            </a:r>
            <a:r>
              <a:rPr lang="ar-DZ" sz="4000" b="1" u="sng" dirty="0" err="1" smtClean="0">
                <a:solidFill>
                  <a:srgbClr val="FF0000"/>
                </a:solidFill>
              </a:rPr>
              <a:t>الإجتماعي</a:t>
            </a:r>
            <a:endParaRPr lang="ar-DZ" sz="2800" b="1" u="sng" dirty="0" smtClean="0">
              <a:solidFill>
                <a:srgbClr val="FF0000"/>
              </a:solidFill>
            </a:endParaRPr>
          </a:p>
          <a:p>
            <a:pPr algn="ctr"/>
            <a:r>
              <a:rPr lang="ar-DZ" sz="2800" b="1" dirty="0" smtClean="0">
                <a:solidFill>
                  <a:srgbClr val="002060"/>
                </a:solidFill>
              </a:rPr>
              <a:t>ـ ويتمثل في قدرة الفرد على :</a:t>
            </a:r>
          </a:p>
          <a:p>
            <a:pPr algn="ctr"/>
            <a:r>
              <a:rPr lang="ar-DZ" sz="2800" b="1" dirty="0" smtClean="0">
                <a:solidFill>
                  <a:srgbClr val="002060"/>
                </a:solidFill>
              </a:rPr>
              <a:t>ـ إدراك أمزجة الآخرين من حيث دوافعهم ومشاعرهم والتمييز بينها .</a:t>
            </a:r>
          </a:p>
          <a:p>
            <a:pPr algn="ctr"/>
            <a:r>
              <a:rPr lang="ar-DZ" sz="2800" b="1" dirty="0" smtClean="0">
                <a:solidFill>
                  <a:srgbClr val="002060"/>
                </a:solidFill>
              </a:rPr>
              <a:t>ـ الحساسية لتغيرات الوجه والصوت والإيماءات .</a:t>
            </a:r>
          </a:p>
          <a:p>
            <a:pPr algn="ctr"/>
            <a:r>
              <a:rPr lang="ar-DZ" sz="2800" b="1" dirty="0" smtClean="0">
                <a:solidFill>
                  <a:srgbClr val="002060"/>
                </a:solidFill>
              </a:rPr>
              <a:t>ـ التعرف إلى الحالة النفسية والمزاجية للآخرين وفهم دوافعهم ورغباتهم ومشاعرهم واكتشاف مقاصدهم وإقامة علاقات مميزة مع الآخرين  والمتعلمون المتفوقون في هذا النوع من الذكاء يحبون العمل الجماعي ولهم القدرة على لعب دور الزعامة والتواصل ويظهر هذا الذكاء عند القادة </a:t>
            </a:r>
            <a:r>
              <a:rPr lang="ar-DZ" sz="2800" b="1" dirty="0" err="1" smtClean="0">
                <a:solidFill>
                  <a:srgbClr val="002060"/>
                </a:solidFill>
              </a:rPr>
              <a:t>الإجتماعيين</a:t>
            </a:r>
            <a:r>
              <a:rPr lang="ar-DZ" sz="2800" b="1" dirty="0" smtClean="0">
                <a:solidFill>
                  <a:srgbClr val="002060"/>
                </a:solidFill>
              </a:rPr>
              <a:t>. </a:t>
            </a:r>
          </a:p>
        </p:txBody>
      </p:sp>
      <p:sp>
        <p:nvSpPr>
          <p:cNvPr id="9" name="Ellipse 8"/>
          <p:cNvSpPr/>
          <p:nvPr/>
        </p:nvSpPr>
        <p:spPr>
          <a:xfrm>
            <a:off x="4286248" y="0"/>
            <a:ext cx="4429156" cy="2786058"/>
          </a:xfrm>
          <a:prstGeom prst="ellipse">
            <a:avLst/>
          </a:prstGeom>
          <a:blipFill>
            <a:blip r:embed="rId6"/>
            <a:stretch>
              <a:fillRect/>
            </a:stretch>
          </a:blipFill>
          <a:effectLst>
            <a:glow rad="228600">
              <a:schemeClr val="accent5">
                <a:satMod val="175000"/>
                <a:alpha val="4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Ellipse 13"/>
          <p:cNvSpPr/>
          <p:nvPr/>
        </p:nvSpPr>
        <p:spPr>
          <a:xfrm>
            <a:off x="0" y="0"/>
            <a:ext cx="4071934" cy="3000372"/>
          </a:xfrm>
          <a:prstGeom prst="ellipse">
            <a:avLst/>
          </a:prstGeom>
          <a:blipFill>
            <a:blip r:embed="rId7"/>
            <a:stretch>
              <a:fillRect/>
            </a:stretch>
          </a:blipFill>
          <a:effectLst>
            <a:glow rad="228600">
              <a:schemeClr val="accent2">
                <a:satMod val="175000"/>
                <a:alpha val="40000"/>
              </a:schemeClr>
            </a:glow>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ransition spd="slow">
    <p:checker dir="vert"/>
    <p:sndAc>
      <p:stSnd>
        <p:snd r:embed="rId3" name="drumroll.wav" builtIn="1"/>
      </p:stSnd>
    </p:sndAc>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re 33"/>
          <p:cNvSpPr>
            <a:spLocks noGrp="1"/>
          </p:cNvSpPr>
          <p:nvPr>
            <p:ph type="ctrTitle"/>
          </p:nvPr>
        </p:nvSpPr>
        <p:spPr/>
        <p:txBody>
          <a:bodyPr/>
          <a:lstStyle/>
          <a:p>
            <a:r>
              <a:rPr lang="ar-DZ" dirty="0" smtClean="0"/>
              <a:t>ه</a:t>
            </a:r>
            <a:endParaRPr lang="fr-FR" dirty="0"/>
          </a:p>
        </p:txBody>
      </p:sp>
      <p:sp>
        <p:nvSpPr>
          <p:cNvPr id="3" name="Sous-titre 2"/>
          <p:cNvSpPr>
            <a:spLocks noGrp="1"/>
          </p:cNvSpPr>
          <p:nvPr>
            <p:ph type="subTitle" idx="1"/>
          </p:nvPr>
        </p:nvSpPr>
        <p:spPr/>
        <p:txBody>
          <a:bodyPr/>
          <a:lstStyle/>
          <a:p>
            <a:r>
              <a:rPr lang="ar-DZ" smtClean="0"/>
              <a:t>جهيرة مخالفية مفتش بيداغوجي مقاطعة اولاد رشاش2 ولاية خنشلة</a:t>
            </a:r>
            <a:endParaRPr lang="fr-FR" dirty="0"/>
          </a:p>
        </p:txBody>
      </p:sp>
      <p:sp>
        <p:nvSpPr>
          <p:cNvPr id="4" name="Rectangle à coins arrondis 3"/>
          <p:cNvSpPr/>
          <p:nvPr/>
        </p:nvSpPr>
        <p:spPr>
          <a:xfrm>
            <a:off x="0" y="0"/>
            <a:ext cx="9144000" cy="6858000"/>
          </a:xfrm>
          <a:prstGeom prst="roundRect">
            <a:avLst/>
          </a:prstGeom>
          <a:blipFill>
            <a:blip r:embed="rId4"/>
            <a:stretch>
              <a:fillRect/>
            </a:stretch>
          </a:blipFill>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dirty="0" smtClean="0"/>
              <a:t>  </a:t>
            </a:r>
            <a:endParaRPr lang="fr-FR" dirty="0"/>
          </a:p>
        </p:txBody>
      </p:sp>
      <p:sp>
        <p:nvSpPr>
          <p:cNvPr id="20" name="Ellipse 19"/>
          <p:cNvSpPr/>
          <p:nvPr/>
        </p:nvSpPr>
        <p:spPr>
          <a:xfrm>
            <a:off x="1000100" y="428604"/>
            <a:ext cx="6786610" cy="914400"/>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Wave4">
              <a:avLst/>
            </a:prstTxWarp>
            <a:scene3d>
              <a:camera prst="orthographicFront"/>
              <a:lightRig rig="threePt" dir="t"/>
            </a:scene3d>
            <a:sp3d extrusionH="57150">
              <a:bevelT w="38100" h="38100" prst="angle"/>
            </a:sp3d>
          </a:bodyPr>
          <a:lstStyle/>
          <a:p>
            <a:pPr algn="ctr"/>
            <a:r>
              <a:rPr lang="ar-DZ" sz="3200" b="1" dirty="0" smtClean="0">
                <a:solidFill>
                  <a:srgbClr val="FF0000"/>
                </a:solidFill>
                <a:effectLst>
                  <a:glow rad="228600">
                    <a:schemeClr val="accent5">
                      <a:satMod val="175000"/>
                      <a:alpha val="40000"/>
                    </a:schemeClr>
                  </a:glow>
                </a:effectLst>
              </a:rPr>
              <a:t>إستراتيجيات  تدريس الذكاء الاجتماعي (البينشخصي) </a:t>
            </a:r>
            <a:endParaRPr lang="fr-FR" sz="3200" b="1" dirty="0">
              <a:solidFill>
                <a:srgbClr val="FF0000"/>
              </a:solidFill>
              <a:effectLst>
                <a:glow rad="228600">
                  <a:schemeClr val="accent5">
                    <a:satMod val="175000"/>
                    <a:alpha val="40000"/>
                  </a:schemeClr>
                </a:glow>
              </a:effectLst>
            </a:endParaRPr>
          </a:p>
        </p:txBody>
      </p:sp>
      <p:graphicFrame>
        <p:nvGraphicFramePr>
          <p:cNvPr id="23" name="Tableau 22"/>
          <p:cNvGraphicFramePr>
            <a:graphicFrameLocks noGrp="1"/>
          </p:cNvGraphicFramePr>
          <p:nvPr/>
        </p:nvGraphicFramePr>
        <p:xfrm>
          <a:off x="571472" y="1285860"/>
          <a:ext cx="8216127" cy="5118123"/>
        </p:xfrm>
        <a:graphic>
          <a:graphicData uri="http://schemas.openxmlformats.org/drawingml/2006/table">
            <a:tbl>
              <a:tblPr/>
              <a:tblGrid>
                <a:gridCol w="2286016"/>
                <a:gridCol w="1428760"/>
                <a:gridCol w="3071833"/>
                <a:gridCol w="1429518"/>
              </a:tblGrid>
              <a:tr h="1643073">
                <a:tc>
                  <a:txBody>
                    <a:bodyPr/>
                    <a:lstStyle/>
                    <a:p>
                      <a:pPr algn="ctr">
                        <a:lnSpc>
                          <a:spcPts val="1925"/>
                        </a:lnSpc>
                        <a:spcAft>
                          <a:spcPts val="0"/>
                        </a:spcAft>
                      </a:pPr>
                      <a:endParaRPr lang="ar-DZ" sz="4400" b="1" u="none" dirty="0" smtClean="0">
                        <a:solidFill>
                          <a:srgbClr val="7030A0"/>
                        </a:solidFill>
                        <a:latin typeface="Calibri"/>
                        <a:ea typeface="Times New Roman"/>
                        <a:cs typeface="Traditional Arabic"/>
                      </a:endParaRPr>
                    </a:p>
                    <a:p>
                      <a:pPr algn="ctr">
                        <a:lnSpc>
                          <a:spcPts val="1925"/>
                        </a:lnSpc>
                        <a:spcAft>
                          <a:spcPts val="0"/>
                        </a:spcAft>
                      </a:pPr>
                      <a:endParaRPr lang="ar-DZ" sz="4400" b="1" u="none" dirty="0" smtClean="0">
                        <a:solidFill>
                          <a:srgbClr val="7030A0"/>
                        </a:solidFill>
                        <a:latin typeface="Calibri"/>
                        <a:ea typeface="Times New Roman"/>
                        <a:cs typeface="Traditional Arabic"/>
                      </a:endParaRPr>
                    </a:p>
                    <a:p>
                      <a:pPr algn="ctr">
                        <a:lnSpc>
                          <a:spcPts val="1925"/>
                        </a:lnSpc>
                        <a:spcAft>
                          <a:spcPts val="0"/>
                        </a:spcAft>
                      </a:pPr>
                      <a:endParaRPr lang="ar-DZ" sz="4400" b="1" u="none" dirty="0" smtClean="0">
                        <a:solidFill>
                          <a:srgbClr val="7030A0"/>
                        </a:solidFill>
                        <a:latin typeface="Calibri"/>
                        <a:ea typeface="Times New Roman"/>
                        <a:cs typeface="Traditional Arabic"/>
                      </a:endParaRPr>
                    </a:p>
                    <a:p>
                      <a:pPr algn="ctr">
                        <a:lnSpc>
                          <a:spcPts val="1925"/>
                        </a:lnSpc>
                        <a:spcAft>
                          <a:spcPts val="0"/>
                        </a:spcAft>
                      </a:pPr>
                      <a:r>
                        <a:rPr lang="ar-SA" sz="4400" b="1" u="none" dirty="0" smtClean="0">
                          <a:solidFill>
                            <a:srgbClr val="7030A0"/>
                          </a:solidFill>
                          <a:latin typeface="Calibri"/>
                          <a:ea typeface="Times New Roman"/>
                          <a:cs typeface="Traditional Arabic"/>
                        </a:rPr>
                        <a:t>تعليمات </a:t>
                      </a:r>
                      <a:endParaRPr lang="ar-DZ" sz="4400" b="1" u="none" dirty="0" smtClean="0">
                        <a:solidFill>
                          <a:srgbClr val="7030A0"/>
                        </a:solidFill>
                        <a:latin typeface="Calibri"/>
                        <a:ea typeface="Times New Roman"/>
                        <a:cs typeface="Traditional Arabic"/>
                      </a:endParaRPr>
                    </a:p>
                    <a:p>
                      <a:pPr algn="ctr">
                        <a:lnSpc>
                          <a:spcPts val="1925"/>
                        </a:lnSpc>
                        <a:spcAft>
                          <a:spcPts val="0"/>
                        </a:spcAft>
                      </a:pPr>
                      <a:endParaRPr lang="ar-DZ" sz="4400" b="1" u="none" dirty="0" smtClean="0">
                        <a:solidFill>
                          <a:srgbClr val="7030A0"/>
                        </a:solidFill>
                        <a:latin typeface="Calibri"/>
                        <a:ea typeface="Times New Roman"/>
                        <a:cs typeface="Traditional Arabic"/>
                      </a:endParaRPr>
                    </a:p>
                    <a:p>
                      <a:pPr algn="ctr">
                        <a:lnSpc>
                          <a:spcPts val="1925"/>
                        </a:lnSpc>
                        <a:spcAft>
                          <a:spcPts val="0"/>
                        </a:spcAft>
                      </a:pPr>
                      <a:endParaRPr lang="ar-DZ" sz="4400" b="1" u="none" dirty="0" smtClean="0">
                        <a:solidFill>
                          <a:srgbClr val="7030A0"/>
                        </a:solidFill>
                        <a:latin typeface="Calibri"/>
                        <a:ea typeface="Times New Roman"/>
                        <a:cs typeface="Traditional Arabic"/>
                      </a:endParaRPr>
                    </a:p>
                    <a:p>
                      <a:pPr algn="ctr">
                        <a:lnSpc>
                          <a:spcPts val="1925"/>
                        </a:lnSpc>
                        <a:spcAft>
                          <a:spcPts val="0"/>
                        </a:spcAft>
                      </a:pPr>
                      <a:r>
                        <a:rPr lang="ar-SA" sz="4400" b="1" u="none" dirty="0" smtClean="0">
                          <a:solidFill>
                            <a:srgbClr val="7030A0"/>
                          </a:solidFill>
                          <a:latin typeface="Calibri"/>
                          <a:ea typeface="Times New Roman"/>
                          <a:cs typeface="Traditional Arabic"/>
                        </a:rPr>
                        <a:t>الاستراتجيات</a:t>
                      </a:r>
                      <a:endParaRPr lang="ar-DZ" sz="4400" b="1" u="none" dirty="0" smtClean="0">
                        <a:solidFill>
                          <a:srgbClr val="7030A0"/>
                        </a:solidFill>
                        <a:latin typeface="Calibri"/>
                        <a:ea typeface="Times New Roman"/>
                        <a:cs typeface="Traditional Arabic"/>
                      </a:endParaRPr>
                    </a:p>
                  </a:txBody>
                  <a:tcPr marL="47283" marR="47283" marT="0" marB="0">
                    <a:lnL w="12700" cap="flat" cmpd="sng" algn="ctr">
                      <a:solidFill>
                        <a:srgbClr val="76923C"/>
                      </a:solidFill>
                      <a:prstDash val="solid"/>
                      <a:round/>
                      <a:headEnd type="none" w="med" len="med"/>
                      <a:tailEnd type="none" w="med" len="med"/>
                    </a:lnL>
                    <a:lnR w="12700" cap="flat" cmpd="sng" algn="ctr">
                      <a:solidFill>
                        <a:srgbClr val="76923C"/>
                      </a:solidFill>
                      <a:prstDash val="solid"/>
                      <a:round/>
                      <a:headEnd type="none" w="med" len="med"/>
                      <a:tailEnd type="none" w="med" len="med"/>
                    </a:lnR>
                    <a:lnT w="12700" cap="flat" cmpd="sng" algn="ctr">
                      <a:solidFill>
                        <a:srgbClr val="76923C"/>
                      </a:solidFill>
                      <a:prstDash val="solid"/>
                      <a:round/>
                      <a:headEnd type="none" w="med" len="med"/>
                      <a:tailEnd type="none" w="med" len="med"/>
                    </a:lnT>
                    <a:lnB w="12700" cap="flat" cmpd="sng" algn="ctr">
                      <a:solidFill>
                        <a:srgbClr val="76923C"/>
                      </a:solidFill>
                      <a:prstDash val="solid"/>
                      <a:round/>
                      <a:headEnd type="none" w="med" len="med"/>
                      <a:tailEnd type="none" w="med" len="med"/>
                    </a:lnB>
                    <a:solidFill>
                      <a:srgbClr val="C2D69B"/>
                    </a:solidFill>
                  </a:tcPr>
                </a:tc>
                <a:tc>
                  <a:txBody>
                    <a:bodyPr/>
                    <a:lstStyle/>
                    <a:p>
                      <a:pPr algn="ctr">
                        <a:lnSpc>
                          <a:spcPts val="1925"/>
                        </a:lnSpc>
                        <a:spcAft>
                          <a:spcPts val="0"/>
                        </a:spcAft>
                      </a:pPr>
                      <a:endParaRPr lang="ar-DZ" sz="4400" b="1" u="none" dirty="0" smtClean="0">
                        <a:solidFill>
                          <a:srgbClr val="7030A0"/>
                        </a:solidFill>
                        <a:latin typeface="Calibri"/>
                        <a:ea typeface="Times New Roman"/>
                        <a:cs typeface="Traditional Arabic"/>
                      </a:endParaRPr>
                    </a:p>
                    <a:p>
                      <a:pPr algn="ctr">
                        <a:lnSpc>
                          <a:spcPts val="1925"/>
                        </a:lnSpc>
                        <a:spcAft>
                          <a:spcPts val="0"/>
                        </a:spcAft>
                      </a:pPr>
                      <a:endParaRPr lang="ar-DZ" sz="4400" b="1" u="none" dirty="0" smtClean="0">
                        <a:solidFill>
                          <a:srgbClr val="7030A0"/>
                        </a:solidFill>
                        <a:latin typeface="Calibri"/>
                        <a:ea typeface="Times New Roman"/>
                        <a:cs typeface="Traditional Arabic"/>
                      </a:endParaRPr>
                    </a:p>
                    <a:p>
                      <a:pPr algn="ctr">
                        <a:lnSpc>
                          <a:spcPts val="1925"/>
                        </a:lnSpc>
                        <a:spcAft>
                          <a:spcPts val="0"/>
                        </a:spcAft>
                      </a:pPr>
                      <a:endParaRPr lang="ar-DZ" sz="4400" b="1" u="none" dirty="0" smtClean="0">
                        <a:solidFill>
                          <a:srgbClr val="7030A0"/>
                        </a:solidFill>
                        <a:latin typeface="Calibri"/>
                        <a:ea typeface="Times New Roman"/>
                        <a:cs typeface="Traditional Arabic"/>
                      </a:endParaRPr>
                    </a:p>
                    <a:p>
                      <a:pPr algn="ctr">
                        <a:lnSpc>
                          <a:spcPts val="1925"/>
                        </a:lnSpc>
                        <a:spcAft>
                          <a:spcPts val="0"/>
                        </a:spcAft>
                      </a:pPr>
                      <a:r>
                        <a:rPr lang="ar-SA" sz="4400" b="1" u="none" dirty="0" smtClean="0">
                          <a:solidFill>
                            <a:srgbClr val="7030A0"/>
                          </a:solidFill>
                          <a:latin typeface="Calibri"/>
                          <a:ea typeface="Times New Roman"/>
                          <a:cs typeface="Traditional Arabic"/>
                        </a:rPr>
                        <a:t>أدوات</a:t>
                      </a:r>
                      <a:r>
                        <a:rPr lang="ar-DZ" sz="4400" b="1" u="none" baseline="0" dirty="0" smtClean="0">
                          <a:solidFill>
                            <a:srgbClr val="7030A0"/>
                          </a:solidFill>
                          <a:latin typeface="Calibri"/>
                          <a:ea typeface="Times New Roman"/>
                          <a:cs typeface="Traditional Arabic"/>
                        </a:rPr>
                        <a:t> </a:t>
                      </a:r>
                    </a:p>
                    <a:p>
                      <a:pPr algn="ctr">
                        <a:lnSpc>
                          <a:spcPts val="1925"/>
                        </a:lnSpc>
                        <a:spcAft>
                          <a:spcPts val="0"/>
                        </a:spcAft>
                      </a:pPr>
                      <a:endParaRPr lang="ar-DZ" sz="4400" b="1" u="none" baseline="0" dirty="0" smtClean="0">
                        <a:solidFill>
                          <a:srgbClr val="7030A0"/>
                        </a:solidFill>
                        <a:latin typeface="Calibri"/>
                        <a:ea typeface="Times New Roman"/>
                        <a:cs typeface="Traditional Arabic"/>
                      </a:endParaRPr>
                    </a:p>
                    <a:p>
                      <a:pPr algn="ctr">
                        <a:lnSpc>
                          <a:spcPts val="1925"/>
                        </a:lnSpc>
                        <a:spcAft>
                          <a:spcPts val="0"/>
                        </a:spcAft>
                      </a:pPr>
                      <a:r>
                        <a:rPr lang="ar-SA" sz="4400" b="1" u="none" dirty="0" smtClean="0">
                          <a:solidFill>
                            <a:srgbClr val="7030A0"/>
                          </a:solidFill>
                          <a:latin typeface="Calibri"/>
                          <a:ea typeface="Times New Roman"/>
                          <a:cs typeface="Traditional Arabic"/>
                        </a:rPr>
                        <a:t>التعلم</a:t>
                      </a:r>
                      <a:endParaRPr lang="fr-FR" sz="2800" b="1" u="none" dirty="0">
                        <a:solidFill>
                          <a:srgbClr val="7030A0"/>
                        </a:solidFill>
                        <a:latin typeface="Calibri"/>
                        <a:ea typeface="Calibri"/>
                        <a:cs typeface="Arial"/>
                      </a:endParaRPr>
                    </a:p>
                  </a:txBody>
                  <a:tcPr marL="47283" marR="47283" marT="0" marB="0">
                    <a:lnL w="12700" cap="flat" cmpd="sng" algn="ctr">
                      <a:solidFill>
                        <a:srgbClr val="76923C"/>
                      </a:solidFill>
                      <a:prstDash val="solid"/>
                      <a:round/>
                      <a:headEnd type="none" w="med" len="med"/>
                      <a:tailEnd type="none" w="med" len="med"/>
                    </a:lnL>
                    <a:lnR w="12700" cap="flat" cmpd="sng" algn="ctr">
                      <a:solidFill>
                        <a:srgbClr val="76923C"/>
                      </a:solidFill>
                      <a:prstDash val="solid"/>
                      <a:round/>
                      <a:headEnd type="none" w="med" len="med"/>
                      <a:tailEnd type="none" w="med" len="med"/>
                    </a:lnR>
                    <a:lnT w="12700" cap="flat" cmpd="sng" algn="ctr">
                      <a:solidFill>
                        <a:srgbClr val="76923C"/>
                      </a:solidFill>
                      <a:prstDash val="solid"/>
                      <a:round/>
                      <a:headEnd type="none" w="med" len="med"/>
                      <a:tailEnd type="none" w="med" len="med"/>
                    </a:lnT>
                    <a:lnB w="12700" cap="flat" cmpd="sng" algn="ctr">
                      <a:solidFill>
                        <a:srgbClr val="76923C"/>
                      </a:solidFill>
                      <a:prstDash val="solid"/>
                      <a:round/>
                      <a:headEnd type="none" w="med" len="med"/>
                      <a:tailEnd type="none" w="med" len="med"/>
                    </a:lnB>
                    <a:solidFill>
                      <a:srgbClr val="C2D69B"/>
                    </a:solidFill>
                  </a:tcPr>
                </a:tc>
                <a:tc>
                  <a:txBody>
                    <a:bodyPr/>
                    <a:lstStyle/>
                    <a:p>
                      <a:pPr algn="ctr">
                        <a:lnSpc>
                          <a:spcPts val="1925"/>
                        </a:lnSpc>
                        <a:spcAft>
                          <a:spcPts val="0"/>
                        </a:spcAft>
                      </a:pPr>
                      <a:endParaRPr lang="ar-DZ" sz="4400" b="1" u="none" dirty="0" smtClean="0">
                        <a:solidFill>
                          <a:srgbClr val="7030A0"/>
                        </a:solidFill>
                        <a:latin typeface="Calibri"/>
                        <a:ea typeface="Times New Roman"/>
                        <a:cs typeface="Traditional Arabic"/>
                      </a:endParaRPr>
                    </a:p>
                    <a:p>
                      <a:pPr algn="ctr">
                        <a:lnSpc>
                          <a:spcPts val="1925"/>
                        </a:lnSpc>
                        <a:spcAft>
                          <a:spcPts val="0"/>
                        </a:spcAft>
                      </a:pPr>
                      <a:endParaRPr lang="ar-DZ" sz="4400" b="1" u="none" dirty="0" smtClean="0">
                        <a:solidFill>
                          <a:srgbClr val="7030A0"/>
                        </a:solidFill>
                        <a:latin typeface="Calibri"/>
                        <a:ea typeface="Times New Roman"/>
                        <a:cs typeface="Traditional Arabic"/>
                      </a:endParaRPr>
                    </a:p>
                    <a:p>
                      <a:pPr algn="ctr">
                        <a:lnSpc>
                          <a:spcPts val="1925"/>
                        </a:lnSpc>
                        <a:spcAft>
                          <a:spcPts val="0"/>
                        </a:spcAft>
                      </a:pPr>
                      <a:endParaRPr lang="ar-DZ" sz="4400" b="1" u="none" dirty="0" smtClean="0">
                        <a:solidFill>
                          <a:srgbClr val="7030A0"/>
                        </a:solidFill>
                        <a:latin typeface="Calibri"/>
                        <a:ea typeface="Times New Roman"/>
                        <a:cs typeface="Traditional Arabic"/>
                      </a:endParaRPr>
                    </a:p>
                    <a:p>
                      <a:pPr algn="ctr">
                        <a:lnSpc>
                          <a:spcPts val="1925"/>
                        </a:lnSpc>
                        <a:spcAft>
                          <a:spcPts val="0"/>
                        </a:spcAft>
                      </a:pPr>
                      <a:r>
                        <a:rPr lang="ar-DZ" sz="4400" b="1" u="none" dirty="0" err="1" smtClean="0">
                          <a:solidFill>
                            <a:srgbClr val="7030A0"/>
                          </a:solidFill>
                          <a:latin typeface="Calibri"/>
                          <a:ea typeface="Times New Roman"/>
                          <a:cs typeface="Traditional Arabic"/>
                        </a:rPr>
                        <a:t>المارسات</a:t>
                      </a:r>
                      <a:r>
                        <a:rPr lang="ar-DZ" sz="4400" b="1" u="none" baseline="0" dirty="0" smtClean="0">
                          <a:solidFill>
                            <a:srgbClr val="7030A0"/>
                          </a:solidFill>
                          <a:latin typeface="Calibri"/>
                          <a:ea typeface="Times New Roman"/>
                          <a:cs typeface="Traditional Arabic"/>
                        </a:rPr>
                        <a:t> </a:t>
                      </a:r>
                      <a:r>
                        <a:rPr lang="ar-DZ" sz="4400" b="1" u="none" baseline="0" dirty="0" err="1" smtClean="0">
                          <a:solidFill>
                            <a:srgbClr val="7030A0"/>
                          </a:solidFill>
                          <a:latin typeface="Calibri"/>
                          <a:ea typeface="Times New Roman"/>
                          <a:cs typeface="Traditional Arabic"/>
                        </a:rPr>
                        <a:t>التعلمية</a:t>
                      </a:r>
                      <a:endParaRPr lang="ar-DZ" sz="2800" b="1" u="none" baseline="0" dirty="0">
                        <a:solidFill>
                          <a:srgbClr val="7030A0"/>
                        </a:solidFill>
                        <a:latin typeface="Calibri"/>
                        <a:ea typeface="Times New Roman"/>
                        <a:cs typeface="Arial"/>
                      </a:endParaRPr>
                    </a:p>
                    <a:p>
                      <a:pPr algn="ctr">
                        <a:lnSpc>
                          <a:spcPts val="1925"/>
                        </a:lnSpc>
                        <a:spcAft>
                          <a:spcPts val="0"/>
                        </a:spcAft>
                      </a:pPr>
                      <a:endParaRPr lang="ar-DZ" sz="2800" b="1" u="none" baseline="0" dirty="0">
                        <a:solidFill>
                          <a:srgbClr val="7030A0"/>
                        </a:solidFill>
                        <a:latin typeface="Calibri"/>
                        <a:ea typeface="Times New Roman"/>
                        <a:cs typeface="Arial"/>
                      </a:endParaRPr>
                    </a:p>
                  </a:txBody>
                  <a:tcPr marL="47283" marR="47283" marT="0" marB="0">
                    <a:lnL w="12700" cap="flat" cmpd="sng" algn="ctr">
                      <a:solidFill>
                        <a:srgbClr val="76923C"/>
                      </a:solidFill>
                      <a:prstDash val="solid"/>
                      <a:round/>
                      <a:headEnd type="none" w="med" len="med"/>
                      <a:tailEnd type="none" w="med" len="med"/>
                    </a:lnL>
                    <a:lnR w="12700" cap="flat" cmpd="sng" algn="ctr">
                      <a:solidFill>
                        <a:srgbClr val="76923C"/>
                      </a:solidFill>
                      <a:prstDash val="solid"/>
                      <a:round/>
                      <a:headEnd type="none" w="med" len="med"/>
                      <a:tailEnd type="none" w="med" len="med"/>
                    </a:lnR>
                    <a:lnT w="12700" cap="flat" cmpd="sng" algn="ctr">
                      <a:solidFill>
                        <a:srgbClr val="76923C"/>
                      </a:solidFill>
                      <a:prstDash val="solid"/>
                      <a:round/>
                      <a:headEnd type="none" w="med" len="med"/>
                      <a:tailEnd type="none" w="med" len="med"/>
                    </a:lnT>
                    <a:lnB w="12700" cap="flat" cmpd="sng" algn="ctr">
                      <a:solidFill>
                        <a:srgbClr val="76923C"/>
                      </a:solidFill>
                      <a:prstDash val="solid"/>
                      <a:round/>
                      <a:headEnd type="none" w="med" len="med"/>
                      <a:tailEnd type="none" w="med" len="med"/>
                    </a:lnB>
                    <a:solidFill>
                      <a:srgbClr val="C2D69B"/>
                    </a:solidFill>
                  </a:tcPr>
                </a:tc>
                <a:tc>
                  <a:txBody>
                    <a:bodyPr/>
                    <a:lstStyle/>
                    <a:p>
                      <a:pPr algn="ctr">
                        <a:lnSpc>
                          <a:spcPts val="1925"/>
                        </a:lnSpc>
                        <a:spcAft>
                          <a:spcPts val="0"/>
                        </a:spcAft>
                      </a:pPr>
                      <a:endParaRPr lang="ar-DZ" sz="4400" b="1" u="none" dirty="0" smtClean="0">
                        <a:solidFill>
                          <a:srgbClr val="7030A0"/>
                        </a:solidFill>
                        <a:latin typeface="Calibri"/>
                        <a:ea typeface="Times New Roman"/>
                        <a:cs typeface="Traditional Arabic"/>
                      </a:endParaRPr>
                    </a:p>
                    <a:p>
                      <a:pPr algn="ctr">
                        <a:lnSpc>
                          <a:spcPts val="1925"/>
                        </a:lnSpc>
                        <a:spcAft>
                          <a:spcPts val="0"/>
                        </a:spcAft>
                      </a:pPr>
                      <a:endParaRPr lang="ar-DZ" sz="4400" b="1" u="none" dirty="0" smtClean="0">
                        <a:solidFill>
                          <a:srgbClr val="7030A0"/>
                        </a:solidFill>
                        <a:latin typeface="Calibri"/>
                        <a:ea typeface="Times New Roman"/>
                        <a:cs typeface="Traditional Arabic"/>
                      </a:endParaRPr>
                    </a:p>
                    <a:p>
                      <a:pPr algn="ctr">
                        <a:lnSpc>
                          <a:spcPts val="1925"/>
                        </a:lnSpc>
                        <a:spcAft>
                          <a:spcPts val="0"/>
                        </a:spcAft>
                      </a:pPr>
                      <a:endParaRPr lang="ar-DZ" sz="4400" b="1" u="none" dirty="0" smtClean="0">
                        <a:solidFill>
                          <a:srgbClr val="7030A0"/>
                        </a:solidFill>
                        <a:latin typeface="Calibri"/>
                        <a:ea typeface="Times New Roman"/>
                        <a:cs typeface="Traditional Arabic"/>
                      </a:endParaRPr>
                    </a:p>
                    <a:p>
                      <a:pPr algn="ctr">
                        <a:lnSpc>
                          <a:spcPts val="1925"/>
                        </a:lnSpc>
                        <a:spcAft>
                          <a:spcPts val="0"/>
                        </a:spcAft>
                      </a:pPr>
                      <a:r>
                        <a:rPr lang="ar-SA" sz="4400" b="1" u="none" dirty="0" smtClean="0">
                          <a:solidFill>
                            <a:srgbClr val="7030A0"/>
                          </a:solidFill>
                          <a:latin typeface="Calibri"/>
                          <a:ea typeface="Times New Roman"/>
                          <a:cs typeface="Traditional Arabic"/>
                        </a:rPr>
                        <a:t>نوع</a:t>
                      </a:r>
                      <a:endParaRPr lang="ar-DZ" sz="4400" b="1" u="none" dirty="0" smtClean="0">
                        <a:solidFill>
                          <a:srgbClr val="7030A0"/>
                        </a:solidFill>
                        <a:latin typeface="Calibri"/>
                        <a:ea typeface="Times New Roman"/>
                        <a:cs typeface="Traditional Arabic"/>
                      </a:endParaRPr>
                    </a:p>
                    <a:p>
                      <a:pPr algn="ctr">
                        <a:lnSpc>
                          <a:spcPts val="1925"/>
                        </a:lnSpc>
                        <a:spcAft>
                          <a:spcPts val="0"/>
                        </a:spcAft>
                      </a:pPr>
                      <a:r>
                        <a:rPr lang="ar-SA" sz="4400" b="1" u="none" dirty="0" smtClean="0">
                          <a:solidFill>
                            <a:srgbClr val="7030A0"/>
                          </a:solidFill>
                          <a:latin typeface="Calibri"/>
                          <a:ea typeface="Times New Roman"/>
                          <a:cs typeface="Traditional Arabic"/>
                        </a:rPr>
                        <a:t> </a:t>
                      </a:r>
                      <a:endParaRPr lang="ar-DZ" sz="4400" b="1" u="none" dirty="0" smtClean="0">
                        <a:solidFill>
                          <a:srgbClr val="7030A0"/>
                        </a:solidFill>
                        <a:latin typeface="Calibri"/>
                        <a:ea typeface="Times New Roman"/>
                        <a:cs typeface="Traditional Arabic"/>
                      </a:endParaRPr>
                    </a:p>
                    <a:p>
                      <a:pPr algn="ctr">
                        <a:lnSpc>
                          <a:spcPts val="1925"/>
                        </a:lnSpc>
                        <a:spcAft>
                          <a:spcPts val="0"/>
                        </a:spcAft>
                      </a:pPr>
                      <a:r>
                        <a:rPr lang="ar-DZ" sz="4400" b="1" u="none" dirty="0" smtClean="0">
                          <a:solidFill>
                            <a:srgbClr val="7030A0"/>
                          </a:solidFill>
                          <a:latin typeface="Calibri"/>
                          <a:ea typeface="Times New Roman"/>
                          <a:cs typeface="Traditional Arabic"/>
                        </a:rPr>
                        <a:t>ا</a:t>
                      </a:r>
                      <a:r>
                        <a:rPr lang="ar-SA" sz="4400" b="1" u="none" dirty="0" smtClean="0">
                          <a:solidFill>
                            <a:srgbClr val="7030A0"/>
                          </a:solidFill>
                          <a:latin typeface="Calibri"/>
                          <a:ea typeface="Times New Roman"/>
                          <a:cs typeface="Traditional Arabic"/>
                        </a:rPr>
                        <a:t>لذكاء</a:t>
                      </a:r>
                      <a:endParaRPr lang="fr-FR" sz="2800" b="1" u="none" dirty="0">
                        <a:solidFill>
                          <a:srgbClr val="7030A0"/>
                        </a:solidFill>
                        <a:latin typeface="Calibri"/>
                        <a:ea typeface="Calibri"/>
                        <a:cs typeface="Arial"/>
                      </a:endParaRPr>
                    </a:p>
                  </a:txBody>
                  <a:tcPr marL="47283" marR="47283" marT="0" marB="0">
                    <a:lnL w="12700" cap="flat" cmpd="sng" algn="ctr">
                      <a:solidFill>
                        <a:srgbClr val="76923C"/>
                      </a:solidFill>
                      <a:prstDash val="solid"/>
                      <a:round/>
                      <a:headEnd type="none" w="med" len="med"/>
                      <a:tailEnd type="none" w="med" len="med"/>
                    </a:lnL>
                    <a:lnR w="12700" cap="flat" cmpd="sng" algn="ctr">
                      <a:solidFill>
                        <a:srgbClr val="76923C"/>
                      </a:solidFill>
                      <a:prstDash val="solid"/>
                      <a:round/>
                      <a:headEnd type="none" w="med" len="med"/>
                      <a:tailEnd type="none" w="med" len="med"/>
                    </a:lnR>
                    <a:lnT w="12700" cap="flat" cmpd="sng" algn="ctr">
                      <a:solidFill>
                        <a:srgbClr val="76923C"/>
                      </a:solidFill>
                      <a:prstDash val="solid"/>
                      <a:round/>
                      <a:headEnd type="none" w="med" len="med"/>
                      <a:tailEnd type="none" w="med" len="med"/>
                    </a:lnT>
                    <a:lnB w="12700" cap="flat" cmpd="sng" algn="ctr">
                      <a:solidFill>
                        <a:srgbClr val="76923C"/>
                      </a:solidFill>
                      <a:prstDash val="solid"/>
                      <a:round/>
                      <a:headEnd type="none" w="med" len="med"/>
                      <a:tailEnd type="none" w="med" len="med"/>
                    </a:lnB>
                    <a:solidFill>
                      <a:srgbClr val="C2D69B"/>
                    </a:solidFill>
                  </a:tcPr>
                </a:tc>
              </a:tr>
              <a:tr h="3429023">
                <a:tc>
                  <a:txBody>
                    <a:bodyPr/>
                    <a:lstStyle/>
                    <a:p>
                      <a:pPr algn="r">
                        <a:lnSpc>
                          <a:spcPts val="1925"/>
                        </a:lnSpc>
                        <a:spcAft>
                          <a:spcPts val="0"/>
                        </a:spcAft>
                      </a:pPr>
                      <a:endParaRPr lang="ar-DZ" sz="3600" b="1" dirty="0" smtClean="0">
                        <a:latin typeface="Calibri"/>
                        <a:ea typeface="Calibri"/>
                        <a:cs typeface="Arial"/>
                      </a:endParaRPr>
                    </a:p>
                    <a:p>
                      <a:pPr algn="r">
                        <a:lnSpc>
                          <a:spcPts val="1925"/>
                        </a:lnSpc>
                        <a:spcAft>
                          <a:spcPts val="0"/>
                        </a:spcAft>
                      </a:pPr>
                      <a:endParaRPr lang="ar-DZ" sz="3600" b="1" dirty="0" smtClean="0">
                        <a:latin typeface="Calibri"/>
                        <a:ea typeface="Calibri"/>
                        <a:cs typeface="Arial"/>
                      </a:endParaRPr>
                    </a:p>
                    <a:p>
                      <a:pPr algn="r">
                        <a:lnSpc>
                          <a:spcPts val="1925"/>
                        </a:lnSpc>
                        <a:spcAft>
                          <a:spcPts val="0"/>
                        </a:spcAft>
                      </a:pPr>
                      <a:r>
                        <a:rPr lang="ar-SA" sz="2400" b="1" kern="1200" dirty="0" smtClean="0">
                          <a:solidFill>
                            <a:schemeClr val="tx1"/>
                          </a:solidFill>
                          <a:latin typeface="+mn-lt"/>
                          <a:ea typeface="+mn-ea"/>
                          <a:cs typeface="+mn-cs"/>
                        </a:rPr>
                        <a:t>تعلم ذلك، تفاعل مع</a:t>
                      </a:r>
                      <a:endParaRPr lang="ar-DZ" sz="2400" b="1" kern="1200" dirty="0" smtClean="0">
                        <a:solidFill>
                          <a:schemeClr val="tx1"/>
                        </a:solidFill>
                        <a:latin typeface="+mn-lt"/>
                        <a:ea typeface="+mn-ea"/>
                        <a:cs typeface="+mn-cs"/>
                      </a:endParaRPr>
                    </a:p>
                    <a:p>
                      <a:pPr algn="r">
                        <a:lnSpc>
                          <a:spcPts val="1925"/>
                        </a:lnSpc>
                        <a:spcAft>
                          <a:spcPts val="0"/>
                        </a:spcAft>
                      </a:pPr>
                      <a:endParaRPr lang="ar-DZ" sz="2400" b="1" kern="1200" dirty="0" smtClean="0">
                        <a:solidFill>
                          <a:schemeClr val="tx1"/>
                        </a:solidFill>
                        <a:latin typeface="+mn-lt"/>
                        <a:ea typeface="+mn-ea"/>
                        <a:cs typeface="+mn-cs"/>
                      </a:endParaRPr>
                    </a:p>
                    <a:p>
                      <a:pPr algn="r">
                        <a:lnSpc>
                          <a:spcPts val="1925"/>
                        </a:lnSpc>
                        <a:spcAft>
                          <a:spcPts val="0"/>
                        </a:spcAft>
                      </a:pPr>
                      <a:r>
                        <a:rPr lang="ar-SA" sz="2400" b="1" kern="1200" dirty="0" smtClean="0">
                          <a:solidFill>
                            <a:schemeClr val="tx1"/>
                          </a:solidFill>
                          <a:latin typeface="+mn-lt"/>
                          <a:ea typeface="+mn-ea"/>
                          <a:cs typeface="+mn-cs"/>
                        </a:rPr>
                        <a:t> الأخذ بعين الاعتبار،</a:t>
                      </a:r>
                      <a:endParaRPr lang="ar-DZ" sz="2400" b="1" kern="1200" dirty="0" smtClean="0">
                        <a:solidFill>
                          <a:schemeClr val="tx1"/>
                        </a:solidFill>
                        <a:latin typeface="+mn-lt"/>
                        <a:ea typeface="+mn-ea"/>
                        <a:cs typeface="+mn-cs"/>
                      </a:endParaRPr>
                    </a:p>
                    <a:p>
                      <a:pPr algn="r">
                        <a:lnSpc>
                          <a:spcPts val="1925"/>
                        </a:lnSpc>
                        <a:spcAft>
                          <a:spcPts val="0"/>
                        </a:spcAft>
                      </a:pPr>
                      <a:endParaRPr lang="ar-DZ" sz="2400" b="1" kern="1200" dirty="0" smtClean="0">
                        <a:solidFill>
                          <a:schemeClr val="tx1"/>
                        </a:solidFill>
                        <a:latin typeface="+mn-lt"/>
                        <a:ea typeface="+mn-ea"/>
                        <a:cs typeface="+mn-cs"/>
                      </a:endParaRPr>
                    </a:p>
                    <a:p>
                      <a:pPr algn="r">
                        <a:lnSpc>
                          <a:spcPts val="1925"/>
                        </a:lnSpc>
                        <a:spcAft>
                          <a:spcPts val="0"/>
                        </a:spcAft>
                      </a:pPr>
                      <a:r>
                        <a:rPr lang="ar-SA" sz="2400" b="1" kern="1200" dirty="0" smtClean="0">
                          <a:solidFill>
                            <a:schemeClr val="tx1"/>
                          </a:solidFill>
                          <a:latin typeface="+mn-lt"/>
                          <a:ea typeface="+mn-ea"/>
                          <a:cs typeface="+mn-cs"/>
                        </a:rPr>
                        <a:t> تعاون في</a:t>
                      </a:r>
                      <a:r>
                        <a:rPr lang="fr-FR" sz="2400" b="1" kern="1200" dirty="0" smtClean="0">
                          <a:solidFill>
                            <a:schemeClr val="tx1"/>
                          </a:solidFill>
                          <a:latin typeface="+mn-lt"/>
                          <a:ea typeface="+mn-ea"/>
                          <a:cs typeface="+mn-cs"/>
                        </a:rPr>
                        <a:t>..</a:t>
                      </a:r>
                      <a:endParaRPr lang="ar-DZ" sz="3600" b="1" dirty="0" smtClean="0">
                        <a:latin typeface="Calibri"/>
                        <a:ea typeface="Calibri"/>
                        <a:cs typeface="Arial"/>
                      </a:endParaRPr>
                    </a:p>
                  </a:txBody>
                  <a:tcPr marL="47283" marR="47283"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76923C"/>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c>
                  <a:txBody>
                    <a:bodyPr/>
                    <a:lstStyle/>
                    <a:p>
                      <a:pPr algn="ctr">
                        <a:lnSpc>
                          <a:spcPts val="1925"/>
                        </a:lnSpc>
                        <a:spcAft>
                          <a:spcPts val="0"/>
                        </a:spcAft>
                      </a:pPr>
                      <a:endParaRPr lang="ar-DZ" sz="2800" b="1" kern="1200" dirty="0" smtClean="0">
                        <a:solidFill>
                          <a:schemeClr val="tx1"/>
                        </a:solidFill>
                        <a:latin typeface="+mn-lt"/>
                        <a:ea typeface="+mn-ea"/>
                        <a:cs typeface="+mn-cs"/>
                      </a:endParaRPr>
                    </a:p>
                    <a:p>
                      <a:pPr algn="r">
                        <a:lnSpc>
                          <a:spcPts val="1925"/>
                        </a:lnSpc>
                        <a:spcAft>
                          <a:spcPts val="0"/>
                        </a:spcAft>
                      </a:pPr>
                      <a:endParaRPr lang="ar-DZ" sz="2400" b="1" kern="1200" dirty="0" smtClean="0">
                        <a:solidFill>
                          <a:schemeClr val="tx1"/>
                        </a:solidFill>
                        <a:latin typeface="+mn-lt"/>
                        <a:ea typeface="+mn-ea"/>
                        <a:cs typeface="+mn-cs"/>
                      </a:endParaRPr>
                    </a:p>
                    <a:p>
                      <a:pPr algn="r">
                        <a:lnSpc>
                          <a:spcPts val="1925"/>
                        </a:lnSpc>
                        <a:spcAft>
                          <a:spcPts val="0"/>
                        </a:spcAft>
                      </a:pPr>
                      <a:r>
                        <a:rPr lang="ar-SA" sz="2400" b="1" kern="1200" dirty="0" smtClean="0">
                          <a:solidFill>
                            <a:schemeClr val="tx1"/>
                          </a:solidFill>
                          <a:latin typeface="+mn-lt"/>
                          <a:ea typeface="+mn-ea"/>
                          <a:cs typeface="+mn-cs"/>
                        </a:rPr>
                        <a:t>ألعاب، لعب</a:t>
                      </a:r>
                      <a:endParaRPr lang="ar-DZ" sz="2400" b="1" kern="1200" dirty="0" smtClean="0">
                        <a:solidFill>
                          <a:schemeClr val="tx1"/>
                        </a:solidFill>
                        <a:latin typeface="+mn-lt"/>
                        <a:ea typeface="+mn-ea"/>
                        <a:cs typeface="+mn-cs"/>
                      </a:endParaRPr>
                    </a:p>
                    <a:p>
                      <a:pPr algn="r">
                        <a:lnSpc>
                          <a:spcPts val="1925"/>
                        </a:lnSpc>
                        <a:spcAft>
                          <a:spcPts val="0"/>
                        </a:spcAft>
                      </a:pPr>
                      <a:endParaRPr lang="ar-DZ" sz="2400" b="1" kern="1200" dirty="0" smtClean="0">
                        <a:solidFill>
                          <a:schemeClr val="tx1"/>
                        </a:solidFill>
                        <a:latin typeface="+mn-lt"/>
                        <a:ea typeface="+mn-ea"/>
                        <a:cs typeface="+mn-cs"/>
                      </a:endParaRPr>
                    </a:p>
                    <a:p>
                      <a:pPr algn="r">
                        <a:lnSpc>
                          <a:spcPts val="1925"/>
                        </a:lnSpc>
                        <a:spcAft>
                          <a:spcPts val="0"/>
                        </a:spcAft>
                      </a:pPr>
                      <a:r>
                        <a:rPr lang="ar-SA" sz="2400" b="1" kern="1200" dirty="0" smtClean="0">
                          <a:solidFill>
                            <a:schemeClr val="tx1"/>
                          </a:solidFill>
                          <a:latin typeface="+mn-lt"/>
                          <a:ea typeface="+mn-ea"/>
                          <a:cs typeface="+mn-cs"/>
                        </a:rPr>
                        <a:t> الأدوار،</a:t>
                      </a:r>
                      <a:endParaRPr lang="ar-DZ" sz="2400" b="1" kern="1200" dirty="0" smtClean="0">
                        <a:solidFill>
                          <a:schemeClr val="tx1"/>
                        </a:solidFill>
                        <a:latin typeface="+mn-lt"/>
                        <a:ea typeface="+mn-ea"/>
                        <a:cs typeface="+mn-cs"/>
                      </a:endParaRPr>
                    </a:p>
                    <a:p>
                      <a:pPr algn="r">
                        <a:lnSpc>
                          <a:spcPts val="1925"/>
                        </a:lnSpc>
                        <a:spcAft>
                          <a:spcPts val="0"/>
                        </a:spcAft>
                      </a:pPr>
                      <a:endParaRPr lang="ar-DZ" sz="2400" b="1" kern="1200" dirty="0" smtClean="0">
                        <a:solidFill>
                          <a:schemeClr val="tx1"/>
                        </a:solidFill>
                        <a:latin typeface="+mn-lt"/>
                        <a:ea typeface="+mn-ea"/>
                        <a:cs typeface="+mn-cs"/>
                      </a:endParaRPr>
                    </a:p>
                    <a:p>
                      <a:pPr algn="r">
                        <a:lnSpc>
                          <a:spcPts val="1925"/>
                        </a:lnSpc>
                        <a:spcAft>
                          <a:spcPts val="0"/>
                        </a:spcAft>
                      </a:pPr>
                      <a:r>
                        <a:rPr lang="ar-SA" sz="2400" b="1" kern="1200" dirty="0" smtClean="0">
                          <a:solidFill>
                            <a:schemeClr val="tx1"/>
                          </a:solidFill>
                          <a:latin typeface="+mn-lt"/>
                          <a:ea typeface="+mn-ea"/>
                          <a:cs typeface="+mn-cs"/>
                        </a:rPr>
                        <a:t> حفلات</a:t>
                      </a:r>
                      <a:r>
                        <a:rPr lang="fr-FR" sz="2400" b="1" kern="1200" dirty="0" smtClean="0">
                          <a:solidFill>
                            <a:schemeClr val="tx1"/>
                          </a:solidFill>
                          <a:latin typeface="+mn-lt"/>
                          <a:ea typeface="+mn-ea"/>
                          <a:cs typeface="+mn-cs"/>
                        </a:rPr>
                        <a:t>…</a:t>
                      </a:r>
                      <a:endParaRPr lang="ar-DZ" sz="2400" b="1" kern="1200" dirty="0" smtClean="0">
                        <a:solidFill>
                          <a:schemeClr val="tx1"/>
                        </a:solidFill>
                        <a:latin typeface="+mn-lt"/>
                        <a:ea typeface="+mn-ea"/>
                        <a:cs typeface="+mn-cs"/>
                      </a:endParaRPr>
                    </a:p>
                  </a:txBody>
                  <a:tcPr marL="47283" marR="47283"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76923C"/>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c>
                  <a:txBody>
                    <a:bodyPr/>
                    <a:lstStyle/>
                    <a:p>
                      <a:pPr algn="ctr">
                        <a:lnSpc>
                          <a:spcPts val="1925"/>
                        </a:lnSpc>
                        <a:spcAft>
                          <a:spcPts val="0"/>
                        </a:spcAft>
                      </a:pPr>
                      <a:endParaRPr lang="ar-DZ" sz="1600" b="1" dirty="0" smtClean="0">
                        <a:latin typeface="Calibri"/>
                        <a:ea typeface="Calibri"/>
                        <a:cs typeface="Arial"/>
                      </a:endParaRPr>
                    </a:p>
                    <a:p>
                      <a:pPr algn="r">
                        <a:lnSpc>
                          <a:spcPts val="1925"/>
                        </a:lnSpc>
                        <a:spcAft>
                          <a:spcPts val="0"/>
                        </a:spcAft>
                      </a:pPr>
                      <a:r>
                        <a:rPr lang="ar-SA" sz="2800" b="1" kern="1200" dirty="0" smtClean="0">
                          <a:solidFill>
                            <a:schemeClr val="tx1"/>
                          </a:solidFill>
                          <a:latin typeface="+mn-lt"/>
                          <a:ea typeface="+mn-ea"/>
                          <a:cs typeface="+mn-cs"/>
                        </a:rPr>
                        <a:t>ا</a:t>
                      </a:r>
                      <a:r>
                        <a:rPr lang="ar-SA" sz="2400" b="1" kern="1200" dirty="0" smtClean="0">
                          <a:solidFill>
                            <a:schemeClr val="tx1"/>
                          </a:solidFill>
                          <a:latin typeface="+mn-lt"/>
                          <a:ea typeface="+mn-ea"/>
                          <a:cs typeface="+mn-cs"/>
                        </a:rPr>
                        <a:t>لمحاكاة، تداخلات</a:t>
                      </a:r>
                      <a:endParaRPr lang="ar-DZ" sz="2000" b="1" kern="1200" dirty="0" smtClean="0">
                        <a:solidFill>
                          <a:schemeClr val="tx1"/>
                        </a:solidFill>
                        <a:latin typeface="+mn-lt"/>
                        <a:ea typeface="+mn-ea"/>
                        <a:cs typeface="+mn-cs"/>
                      </a:endParaRPr>
                    </a:p>
                    <a:p>
                      <a:pPr algn="r">
                        <a:lnSpc>
                          <a:spcPts val="1925"/>
                        </a:lnSpc>
                        <a:spcAft>
                          <a:spcPts val="0"/>
                        </a:spcAft>
                      </a:pPr>
                      <a:endParaRPr lang="ar-DZ" sz="2400" b="1" kern="1200" dirty="0" smtClean="0">
                        <a:solidFill>
                          <a:schemeClr val="tx1"/>
                        </a:solidFill>
                        <a:latin typeface="+mn-lt"/>
                        <a:ea typeface="+mn-ea"/>
                        <a:cs typeface="+mn-cs"/>
                      </a:endParaRPr>
                    </a:p>
                    <a:p>
                      <a:pPr algn="r">
                        <a:lnSpc>
                          <a:spcPts val="1925"/>
                        </a:lnSpc>
                        <a:spcAft>
                          <a:spcPts val="0"/>
                        </a:spcAft>
                      </a:pPr>
                      <a:r>
                        <a:rPr lang="ar-SA" sz="2400" b="1" kern="1200" dirty="0" smtClean="0">
                          <a:solidFill>
                            <a:schemeClr val="tx1"/>
                          </a:solidFill>
                          <a:latin typeface="+mn-lt"/>
                          <a:ea typeface="+mn-ea"/>
                          <a:cs typeface="+mn-cs"/>
                        </a:rPr>
                        <a:t> الجماعة، تجمعات</a:t>
                      </a:r>
                      <a:r>
                        <a:rPr lang="ar-DZ" sz="2400" b="1" kern="1200" baseline="0" dirty="0" smtClean="0">
                          <a:solidFill>
                            <a:schemeClr val="tx1"/>
                          </a:solidFill>
                          <a:latin typeface="+mn-lt"/>
                          <a:ea typeface="+mn-ea"/>
                          <a:cs typeface="+mn-cs"/>
                        </a:rPr>
                        <a:t> </a:t>
                      </a:r>
                      <a:r>
                        <a:rPr lang="ar-SA" sz="2400" b="1" kern="1200" dirty="0" smtClean="0">
                          <a:solidFill>
                            <a:schemeClr val="tx1"/>
                          </a:solidFill>
                          <a:latin typeface="+mn-lt"/>
                          <a:ea typeface="+mn-ea"/>
                          <a:cs typeface="+mn-cs"/>
                        </a:rPr>
                        <a:t>اجتماعي</a:t>
                      </a:r>
                      <a:r>
                        <a:rPr lang="ar-DZ" sz="2400" b="1" kern="1200" dirty="0" smtClean="0">
                          <a:solidFill>
                            <a:schemeClr val="tx1"/>
                          </a:solidFill>
                          <a:latin typeface="+mn-lt"/>
                          <a:ea typeface="+mn-ea"/>
                          <a:cs typeface="+mn-cs"/>
                        </a:rPr>
                        <a:t>ة</a:t>
                      </a:r>
                    </a:p>
                    <a:p>
                      <a:pPr algn="r">
                        <a:lnSpc>
                          <a:spcPts val="1925"/>
                        </a:lnSpc>
                        <a:spcAft>
                          <a:spcPts val="0"/>
                        </a:spcAft>
                      </a:pPr>
                      <a:endParaRPr lang="ar-DZ" sz="2400" b="1" kern="1200" baseline="0" dirty="0" smtClean="0">
                        <a:solidFill>
                          <a:schemeClr val="tx1"/>
                        </a:solidFill>
                        <a:latin typeface="+mn-lt"/>
                        <a:ea typeface="+mn-ea"/>
                        <a:cs typeface="+mn-cs"/>
                      </a:endParaRPr>
                    </a:p>
                    <a:p>
                      <a:pPr algn="r">
                        <a:lnSpc>
                          <a:spcPts val="1925"/>
                        </a:lnSpc>
                        <a:spcAft>
                          <a:spcPts val="0"/>
                        </a:spcAft>
                      </a:pPr>
                      <a:r>
                        <a:rPr lang="ar-DZ" sz="2400" b="1" kern="1200" baseline="0" dirty="0" smtClean="0">
                          <a:solidFill>
                            <a:schemeClr val="tx1"/>
                          </a:solidFill>
                          <a:latin typeface="+mn-lt"/>
                          <a:ea typeface="+mn-ea"/>
                          <a:cs typeface="+mn-cs"/>
                        </a:rPr>
                        <a:t>ــ</a:t>
                      </a:r>
                      <a:r>
                        <a:rPr lang="ar-SA" sz="2400" b="1" kern="1200" dirty="0" smtClean="0">
                          <a:solidFill>
                            <a:schemeClr val="tx1"/>
                          </a:solidFill>
                          <a:latin typeface="+mn-lt"/>
                          <a:ea typeface="+mn-ea"/>
                          <a:cs typeface="+mn-cs"/>
                        </a:rPr>
                        <a:t> الصديق</a:t>
                      </a:r>
                      <a:r>
                        <a:rPr lang="ar-DZ" sz="2400" b="1" kern="1200" dirty="0" smtClean="0">
                          <a:solidFill>
                            <a:schemeClr val="tx1"/>
                          </a:solidFill>
                          <a:latin typeface="+mn-lt"/>
                          <a:ea typeface="+mn-ea"/>
                          <a:cs typeface="+mn-cs"/>
                        </a:rPr>
                        <a:t> </a:t>
                      </a:r>
                      <a:r>
                        <a:rPr lang="ar-SA" sz="2400" b="1" kern="1200" dirty="0" smtClean="0">
                          <a:solidFill>
                            <a:schemeClr val="tx1"/>
                          </a:solidFill>
                          <a:latin typeface="+mn-lt"/>
                          <a:ea typeface="+mn-ea"/>
                          <a:cs typeface="+mn-cs"/>
                        </a:rPr>
                        <a:t>الخاص أو الزميل</a:t>
                      </a:r>
                      <a:endParaRPr lang="ar-DZ" sz="1400" b="1" dirty="0" smtClean="0">
                        <a:latin typeface="Calibri"/>
                        <a:ea typeface="Calibri"/>
                        <a:cs typeface="Arial"/>
                      </a:endParaRPr>
                    </a:p>
                    <a:p>
                      <a:pPr algn="r">
                        <a:lnSpc>
                          <a:spcPts val="1925"/>
                        </a:lnSpc>
                        <a:spcAft>
                          <a:spcPts val="0"/>
                        </a:spcAft>
                      </a:pPr>
                      <a:endParaRPr lang="ar-DZ" sz="2400" b="1" kern="1200" dirty="0" smtClean="0">
                        <a:solidFill>
                          <a:schemeClr val="tx1"/>
                        </a:solidFill>
                        <a:latin typeface="+mn-lt"/>
                        <a:ea typeface="+mn-ea"/>
                        <a:cs typeface="+mn-cs"/>
                      </a:endParaRPr>
                    </a:p>
                    <a:p>
                      <a:pPr algn="r">
                        <a:lnSpc>
                          <a:spcPts val="1925"/>
                        </a:lnSpc>
                        <a:spcAft>
                          <a:spcPts val="0"/>
                        </a:spcAft>
                      </a:pPr>
                      <a:r>
                        <a:rPr lang="ar-SA" sz="2400" b="1" kern="1200" dirty="0" smtClean="0">
                          <a:solidFill>
                            <a:schemeClr val="tx1"/>
                          </a:solidFill>
                          <a:latin typeface="+mn-lt"/>
                          <a:ea typeface="+mn-ea"/>
                          <a:cs typeface="+mn-cs"/>
                        </a:rPr>
                        <a:t>المجموعات المتعاونة</a:t>
                      </a:r>
                      <a:endParaRPr lang="ar-DZ" sz="2400" b="1" kern="1200" dirty="0" smtClean="0">
                        <a:solidFill>
                          <a:schemeClr val="tx1"/>
                        </a:solidFill>
                        <a:latin typeface="+mn-lt"/>
                        <a:ea typeface="+mn-ea"/>
                        <a:cs typeface="+mn-cs"/>
                      </a:endParaRPr>
                    </a:p>
                    <a:p>
                      <a:pPr algn="r">
                        <a:lnSpc>
                          <a:spcPts val="1925"/>
                        </a:lnSpc>
                        <a:spcAft>
                          <a:spcPts val="0"/>
                        </a:spcAft>
                      </a:pPr>
                      <a:endParaRPr lang="ar-DZ" sz="2400" b="1" kern="1200" dirty="0" smtClean="0">
                        <a:solidFill>
                          <a:schemeClr val="tx1"/>
                        </a:solidFill>
                        <a:latin typeface="+mn-lt"/>
                        <a:ea typeface="+mn-ea"/>
                        <a:cs typeface="+mn-cs"/>
                      </a:endParaRPr>
                    </a:p>
                    <a:p>
                      <a:pPr algn="r">
                        <a:lnSpc>
                          <a:spcPts val="1925"/>
                        </a:lnSpc>
                        <a:spcAft>
                          <a:spcPts val="0"/>
                        </a:spcAft>
                      </a:pPr>
                      <a:r>
                        <a:rPr lang="ar-SA" sz="2400" b="1" kern="1200" dirty="0" smtClean="0">
                          <a:solidFill>
                            <a:schemeClr val="tx1"/>
                          </a:solidFill>
                          <a:latin typeface="+mn-lt"/>
                          <a:ea typeface="+mn-ea"/>
                          <a:cs typeface="+mn-cs"/>
                        </a:rPr>
                        <a:t> التقليد </a:t>
                      </a:r>
                      <a:r>
                        <a:rPr lang="ar-DZ" sz="2400" b="1" kern="1200" dirty="0" smtClean="0">
                          <a:solidFill>
                            <a:schemeClr val="tx1"/>
                          </a:solidFill>
                          <a:latin typeface="+mn-lt"/>
                          <a:ea typeface="+mn-ea"/>
                          <a:cs typeface="+mn-cs"/>
                        </a:rPr>
                        <a:t> مشاركة الأقران </a:t>
                      </a:r>
                      <a:r>
                        <a:rPr lang="ar-DZ" sz="2400" b="1" kern="1200" dirty="0" err="1" smtClean="0">
                          <a:solidFill>
                            <a:schemeClr val="tx1"/>
                          </a:solidFill>
                          <a:latin typeface="+mn-lt"/>
                          <a:ea typeface="+mn-ea"/>
                          <a:cs typeface="+mn-cs"/>
                        </a:rPr>
                        <a:t>ـ</a:t>
                      </a:r>
                      <a:r>
                        <a:rPr lang="ar-DZ" sz="2400" b="1" kern="1200" dirty="0" smtClean="0">
                          <a:solidFill>
                            <a:schemeClr val="tx1"/>
                          </a:solidFill>
                          <a:latin typeface="+mn-lt"/>
                          <a:ea typeface="+mn-ea"/>
                          <a:cs typeface="+mn-cs"/>
                        </a:rPr>
                        <a:t> </a:t>
                      </a:r>
                    </a:p>
                    <a:p>
                      <a:pPr algn="r">
                        <a:lnSpc>
                          <a:spcPts val="1925"/>
                        </a:lnSpc>
                        <a:spcAft>
                          <a:spcPts val="0"/>
                        </a:spcAft>
                      </a:pPr>
                      <a:endParaRPr lang="ar-DZ" sz="2400" b="1" kern="1200" dirty="0" smtClean="0">
                        <a:solidFill>
                          <a:schemeClr val="tx1"/>
                        </a:solidFill>
                        <a:latin typeface="+mn-lt"/>
                        <a:ea typeface="+mn-ea"/>
                        <a:cs typeface="+mn-cs"/>
                      </a:endParaRPr>
                    </a:p>
                    <a:p>
                      <a:pPr algn="r">
                        <a:lnSpc>
                          <a:spcPts val="1925"/>
                        </a:lnSpc>
                        <a:spcAft>
                          <a:spcPts val="0"/>
                        </a:spcAft>
                      </a:pPr>
                      <a:r>
                        <a:rPr lang="ar-DZ" sz="2400" b="1" kern="1200" dirty="0" smtClean="0">
                          <a:solidFill>
                            <a:schemeClr val="tx1"/>
                          </a:solidFill>
                          <a:latin typeface="+mn-lt"/>
                          <a:ea typeface="+mn-ea"/>
                          <a:cs typeface="+mn-cs"/>
                        </a:rPr>
                        <a:t>لوح الألعاب </a:t>
                      </a:r>
                      <a:r>
                        <a:rPr lang="ar-DZ" sz="2400" b="1" kern="1200" dirty="0" err="1" smtClean="0">
                          <a:solidFill>
                            <a:schemeClr val="tx1"/>
                          </a:solidFill>
                          <a:latin typeface="+mn-lt"/>
                          <a:ea typeface="+mn-ea"/>
                          <a:cs typeface="+mn-cs"/>
                        </a:rPr>
                        <a:t>ـ</a:t>
                      </a:r>
                      <a:r>
                        <a:rPr lang="ar-DZ" sz="2400" b="1" kern="1200" dirty="0" smtClean="0">
                          <a:solidFill>
                            <a:schemeClr val="tx1"/>
                          </a:solidFill>
                          <a:latin typeface="+mn-lt"/>
                          <a:ea typeface="+mn-ea"/>
                          <a:cs typeface="+mn-cs"/>
                        </a:rPr>
                        <a:t> تماثيل الناس </a:t>
                      </a:r>
                    </a:p>
                    <a:p>
                      <a:pPr algn="r">
                        <a:lnSpc>
                          <a:spcPts val="1925"/>
                        </a:lnSpc>
                        <a:spcAft>
                          <a:spcPts val="0"/>
                        </a:spcAft>
                      </a:pPr>
                      <a:endParaRPr lang="ar-DZ" sz="2400" b="1" kern="1200" dirty="0" smtClean="0">
                        <a:solidFill>
                          <a:schemeClr val="tx1"/>
                        </a:solidFill>
                        <a:latin typeface="+mn-lt"/>
                        <a:ea typeface="+mn-ea"/>
                        <a:cs typeface="+mn-cs"/>
                      </a:endParaRPr>
                    </a:p>
                    <a:p>
                      <a:pPr algn="r">
                        <a:lnSpc>
                          <a:spcPts val="1925"/>
                        </a:lnSpc>
                        <a:spcAft>
                          <a:spcPts val="0"/>
                        </a:spcAft>
                      </a:pPr>
                      <a:r>
                        <a:rPr lang="ar-DZ" sz="2400" b="1" kern="1200" dirty="0" smtClean="0">
                          <a:solidFill>
                            <a:schemeClr val="tx1"/>
                          </a:solidFill>
                          <a:latin typeface="+mn-lt"/>
                          <a:ea typeface="+mn-ea"/>
                          <a:cs typeface="+mn-cs"/>
                        </a:rPr>
                        <a:t>  </a:t>
                      </a:r>
                      <a:r>
                        <a:rPr lang="ar-SA" sz="2400" b="1" kern="1200" dirty="0" smtClean="0">
                          <a:solidFill>
                            <a:schemeClr val="tx1"/>
                          </a:solidFill>
                          <a:latin typeface="+mn-lt"/>
                          <a:ea typeface="+mn-ea"/>
                          <a:cs typeface="+mn-cs"/>
                        </a:rPr>
                        <a:t>تعبيرات  </a:t>
                      </a:r>
                      <a:r>
                        <a:rPr lang="ar-SA" sz="2400" b="1" kern="1200" dirty="0" err="1" smtClean="0">
                          <a:solidFill>
                            <a:schemeClr val="tx1"/>
                          </a:solidFill>
                          <a:latin typeface="+mn-lt"/>
                          <a:ea typeface="+mn-ea"/>
                          <a:cs typeface="+mn-cs"/>
                        </a:rPr>
                        <a:t>الأخرين</a:t>
                      </a:r>
                      <a:r>
                        <a:rPr lang="ar-DZ" sz="2400" b="1" kern="1200" dirty="0" smtClean="0">
                          <a:solidFill>
                            <a:schemeClr val="tx1"/>
                          </a:solidFill>
                          <a:latin typeface="+mn-lt"/>
                          <a:ea typeface="+mn-ea"/>
                          <a:cs typeface="+mn-cs"/>
                        </a:rPr>
                        <a:t> </a:t>
                      </a:r>
                      <a:r>
                        <a:rPr lang="ar-SA" sz="2400" b="1" kern="1200" dirty="0" err="1" smtClean="0">
                          <a:solidFill>
                            <a:schemeClr val="tx1"/>
                          </a:solidFill>
                          <a:latin typeface="+mn-lt"/>
                          <a:ea typeface="+mn-ea"/>
                          <a:cs typeface="+mn-cs"/>
                        </a:rPr>
                        <a:t>والمحاكا</a:t>
                      </a:r>
                      <a:r>
                        <a:rPr lang="ar-DZ" sz="2400" b="1" kern="1200" dirty="0" smtClean="0">
                          <a:solidFill>
                            <a:schemeClr val="tx1"/>
                          </a:solidFill>
                          <a:latin typeface="+mn-lt"/>
                          <a:ea typeface="+mn-ea"/>
                          <a:cs typeface="+mn-cs"/>
                        </a:rPr>
                        <a:t>ة</a:t>
                      </a:r>
                      <a:endParaRPr lang="fr-FR" sz="1400" b="1" dirty="0">
                        <a:latin typeface="Calibri"/>
                        <a:ea typeface="Calibri"/>
                        <a:cs typeface="Arial"/>
                      </a:endParaRPr>
                    </a:p>
                  </a:txBody>
                  <a:tcPr marL="68580" marR="68580"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76923C"/>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c>
                  <a:txBody>
                    <a:bodyPr/>
                    <a:lstStyle/>
                    <a:p>
                      <a:pPr algn="ctr">
                        <a:lnSpc>
                          <a:spcPts val="1925"/>
                        </a:lnSpc>
                        <a:spcAft>
                          <a:spcPts val="0"/>
                        </a:spcAft>
                      </a:pPr>
                      <a:endParaRPr lang="ar-DZ" sz="1600" b="1" dirty="0" smtClean="0">
                        <a:latin typeface="Calibri"/>
                        <a:ea typeface="Calibri"/>
                        <a:cs typeface="Arial"/>
                      </a:endParaRPr>
                    </a:p>
                    <a:p>
                      <a:pPr algn="ctr">
                        <a:lnSpc>
                          <a:spcPts val="1925"/>
                        </a:lnSpc>
                        <a:spcAft>
                          <a:spcPts val="0"/>
                        </a:spcAft>
                      </a:pPr>
                      <a:endParaRPr lang="ar-DZ" sz="2800" b="1" dirty="0" smtClean="0">
                        <a:latin typeface="Calibri"/>
                        <a:ea typeface="Calibri"/>
                        <a:cs typeface="Arial"/>
                      </a:endParaRPr>
                    </a:p>
                    <a:p>
                      <a:pPr algn="ctr">
                        <a:lnSpc>
                          <a:spcPts val="1925"/>
                        </a:lnSpc>
                        <a:spcAft>
                          <a:spcPts val="0"/>
                        </a:spcAft>
                      </a:pPr>
                      <a:r>
                        <a:rPr lang="ar-DZ" sz="2800" b="1" dirty="0" smtClean="0">
                          <a:latin typeface="Calibri"/>
                          <a:ea typeface="Calibri"/>
                          <a:cs typeface="Arial"/>
                        </a:rPr>
                        <a:t>الذكاء</a:t>
                      </a:r>
                    </a:p>
                    <a:p>
                      <a:pPr algn="ctr">
                        <a:lnSpc>
                          <a:spcPts val="1925"/>
                        </a:lnSpc>
                        <a:spcAft>
                          <a:spcPts val="0"/>
                        </a:spcAft>
                      </a:pPr>
                      <a:endParaRPr lang="ar-DZ" sz="1600" b="1" dirty="0" smtClean="0">
                        <a:latin typeface="Calibri"/>
                        <a:ea typeface="Calibri"/>
                        <a:cs typeface="Arial"/>
                      </a:endParaRPr>
                    </a:p>
                    <a:p>
                      <a:pPr algn="ctr">
                        <a:lnSpc>
                          <a:spcPts val="1925"/>
                        </a:lnSpc>
                        <a:spcAft>
                          <a:spcPts val="0"/>
                        </a:spcAft>
                      </a:pPr>
                      <a:r>
                        <a:rPr lang="ar-SA" sz="2800" b="1" kern="1200" dirty="0" smtClean="0">
                          <a:solidFill>
                            <a:schemeClr val="tx1"/>
                          </a:solidFill>
                          <a:latin typeface="+mn-lt"/>
                          <a:ea typeface="+mn-ea"/>
                          <a:cs typeface="+mn-cs"/>
                        </a:rPr>
                        <a:t>الاجتماعي</a:t>
                      </a:r>
                      <a:endParaRPr lang="fr-FR" sz="1600" b="1" dirty="0">
                        <a:latin typeface="Calibri"/>
                        <a:ea typeface="Calibri"/>
                        <a:cs typeface="Arial"/>
                      </a:endParaRPr>
                    </a:p>
                  </a:txBody>
                  <a:tcPr marL="68580" marR="68580"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76923C"/>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r>
            </a:tbl>
          </a:graphicData>
        </a:graphic>
      </p:graphicFrame>
      <p:sp>
        <p:nvSpPr>
          <p:cNvPr id="7" name="Ellipse 6"/>
          <p:cNvSpPr/>
          <p:nvPr/>
        </p:nvSpPr>
        <p:spPr>
          <a:xfrm>
            <a:off x="714348" y="4714884"/>
            <a:ext cx="3929090" cy="1571636"/>
          </a:xfrm>
          <a:prstGeom prst="ellipse">
            <a:avLst/>
          </a:prstGeom>
          <a:blipFill>
            <a:blip r:embed="rId5"/>
            <a:stretch>
              <a:fillRect/>
            </a:stretch>
          </a:blipFill>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ransition spd="slow">
    <p:wheel spokes="3"/>
    <p:sndAc>
      <p:stSnd>
        <p:snd r:embed="rId3" name="drumroll.wav" builtIn="1"/>
      </p:stSnd>
    </p:sndAc>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endParaRPr lang="fr-FR"/>
          </a:p>
        </p:txBody>
      </p:sp>
      <p:sp>
        <p:nvSpPr>
          <p:cNvPr id="3" name="Sous-titre 2"/>
          <p:cNvSpPr>
            <a:spLocks noGrp="1"/>
          </p:cNvSpPr>
          <p:nvPr>
            <p:ph type="subTitle" idx="1"/>
          </p:nvPr>
        </p:nvSpPr>
        <p:spPr/>
        <p:txBody>
          <a:bodyPr/>
          <a:lstStyle/>
          <a:p>
            <a:r>
              <a:rPr lang="ar-DZ" dirty="0" smtClean="0"/>
              <a:t>جهيرة </a:t>
            </a:r>
            <a:r>
              <a:rPr lang="ar-DZ" dirty="0" err="1" smtClean="0"/>
              <a:t>مخالفية</a:t>
            </a:r>
            <a:r>
              <a:rPr lang="ar-DZ" dirty="0" smtClean="0"/>
              <a:t> مفتش </a:t>
            </a:r>
            <a:r>
              <a:rPr lang="ar-DZ" dirty="0" err="1" smtClean="0"/>
              <a:t>بيداغوجي</a:t>
            </a:r>
            <a:r>
              <a:rPr lang="ar-DZ" dirty="0" smtClean="0"/>
              <a:t> مقاطعة </a:t>
            </a:r>
            <a:r>
              <a:rPr lang="ar-DZ" dirty="0" err="1" smtClean="0"/>
              <a:t>اولاد</a:t>
            </a:r>
            <a:r>
              <a:rPr lang="ar-DZ" dirty="0" smtClean="0"/>
              <a:t> رشاش2 ولاية </a:t>
            </a:r>
            <a:r>
              <a:rPr lang="ar-DZ" dirty="0" err="1" smtClean="0"/>
              <a:t>خنشلة</a:t>
            </a:r>
            <a:endParaRPr lang="fr-FR" dirty="0"/>
          </a:p>
        </p:txBody>
      </p:sp>
      <p:sp>
        <p:nvSpPr>
          <p:cNvPr id="4" name="Rectangle à coins arrondis 3"/>
          <p:cNvSpPr/>
          <p:nvPr/>
        </p:nvSpPr>
        <p:spPr>
          <a:xfrm>
            <a:off x="0" y="0"/>
            <a:ext cx="9144000" cy="6858000"/>
          </a:xfrm>
          <a:prstGeom prst="roundRect">
            <a:avLst/>
          </a:pr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à coins arrondis 10"/>
          <p:cNvSpPr/>
          <p:nvPr/>
        </p:nvSpPr>
        <p:spPr>
          <a:xfrm>
            <a:off x="928662" y="0"/>
            <a:ext cx="7572396" cy="857232"/>
          </a:xfrm>
          <a:prstGeom prst="roundRect">
            <a:avLst/>
          </a:prstGeom>
          <a:blipFill>
            <a:blip r:embed="rId5"/>
            <a:tile tx="0" ty="0" sx="100000" sy="100000" flip="none" algn="tl"/>
          </a:blip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3200" b="1" u="sng" dirty="0" smtClean="0">
                <a:solidFill>
                  <a:srgbClr val="FF0000"/>
                </a:solidFill>
              </a:rPr>
              <a:t>كيف نتعرف على التلاميذ ذوي الذكاء الاجتماعي  </a:t>
            </a:r>
            <a:endParaRPr lang="ar-DZ" b="1" dirty="0" smtClean="0"/>
          </a:p>
        </p:txBody>
      </p:sp>
      <p:sp>
        <p:nvSpPr>
          <p:cNvPr id="12" name="Rectangle à coins arrondis 11"/>
          <p:cNvSpPr/>
          <p:nvPr/>
        </p:nvSpPr>
        <p:spPr>
          <a:xfrm>
            <a:off x="0" y="928670"/>
            <a:ext cx="9144000" cy="3000396"/>
          </a:xfrm>
          <a:prstGeom prst="roundRect">
            <a:avLst/>
          </a:prstGeom>
          <a:blipFill>
            <a:blip r:embed="rId5"/>
            <a:tile tx="0" ty="0" sx="100000" sy="100000" flip="none" algn="tl"/>
          </a:blipFill>
          <a:effectLst>
            <a:glow rad="228600">
              <a:schemeClr val="accent2">
                <a:satMod val="175000"/>
                <a:alpha val="40000"/>
              </a:schemeClr>
            </a:glow>
            <a:reflection blurRad="6350" stA="50000" endA="300" endPos="55500" dist="50800" dir="5400000" sy="-100000" algn="bl" rotWithShape="0"/>
            <a:softEdge rad="635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3600" b="1" dirty="0" smtClean="0">
                <a:solidFill>
                  <a:schemeClr val="tx1"/>
                </a:solidFill>
                <a:latin typeface="Traditional Arabic" pitchFamily="18" charset="-78"/>
                <a:cs typeface="Traditional Arabic" pitchFamily="18" charset="-78"/>
              </a:rPr>
              <a:t>يكون صداقات بسرعة </a:t>
            </a:r>
            <a:r>
              <a:rPr lang="ar-DZ" sz="3600" b="1" dirty="0" err="1" smtClean="0">
                <a:solidFill>
                  <a:schemeClr val="tx1"/>
                </a:solidFill>
                <a:latin typeface="Traditional Arabic" pitchFamily="18" charset="-78"/>
                <a:cs typeface="Traditional Arabic" pitchFamily="18" charset="-78"/>
              </a:rPr>
              <a:t>ـ</a:t>
            </a:r>
            <a:r>
              <a:rPr lang="ar-DZ" sz="3600" b="1" dirty="0" smtClean="0">
                <a:solidFill>
                  <a:schemeClr val="tx1"/>
                </a:solidFill>
                <a:latin typeface="Traditional Arabic" pitchFamily="18" charset="-78"/>
                <a:cs typeface="Traditional Arabic" pitchFamily="18" charset="-78"/>
              </a:rPr>
              <a:t> يحس بمشاعر الغير </a:t>
            </a:r>
            <a:r>
              <a:rPr lang="ar-DZ" sz="3600" b="1" dirty="0" err="1" smtClean="0">
                <a:solidFill>
                  <a:schemeClr val="tx1"/>
                </a:solidFill>
                <a:latin typeface="Traditional Arabic" pitchFamily="18" charset="-78"/>
                <a:cs typeface="Traditional Arabic" pitchFamily="18" charset="-78"/>
              </a:rPr>
              <a:t>ـ</a:t>
            </a:r>
            <a:r>
              <a:rPr lang="ar-DZ" sz="3600" b="1" dirty="0" smtClean="0">
                <a:solidFill>
                  <a:schemeClr val="tx1"/>
                </a:solidFill>
                <a:latin typeface="Traditional Arabic" pitchFamily="18" charset="-78"/>
                <a:cs typeface="Traditional Arabic" pitchFamily="18" charset="-78"/>
              </a:rPr>
              <a:t> يحب الأنشطة والمشروعات والألعاب والرحلات الجماعية </a:t>
            </a:r>
            <a:r>
              <a:rPr lang="ar-DZ" sz="3600" b="1" dirty="0" err="1" smtClean="0">
                <a:solidFill>
                  <a:schemeClr val="tx1"/>
                </a:solidFill>
                <a:latin typeface="Traditional Arabic" pitchFamily="18" charset="-78"/>
                <a:cs typeface="Traditional Arabic" pitchFamily="18" charset="-78"/>
              </a:rPr>
              <a:t>ـ</a:t>
            </a:r>
            <a:r>
              <a:rPr lang="ar-DZ" sz="3600" b="1" dirty="0" smtClean="0">
                <a:solidFill>
                  <a:schemeClr val="tx1"/>
                </a:solidFill>
                <a:latin typeface="Traditional Arabic" pitchFamily="18" charset="-78"/>
                <a:cs typeface="Traditional Arabic" pitchFamily="18" charset="-78"/>
              </a:rPr>
              <a:t> يتدخل عندما يوجد سوء تفاهم لحله </a:t>
            </a:r>
            <a:r>
              <a:rPr lang="ar-DZ" sz="3600" b="1" dirty="0" err="1" smtClean="0">
                <a:solidFill>
                  <a:schemeClr val="tx1"/>
                </a:solidFill>
                <a:latin typeface="Traditional Arabic" pitchFamily="18" charset="-78"/>
                <a:cs typeface="Traditional Arabic" pitchFamily="18" charset="-78"/>
              </a:rPr>
              <a:t>ـ</a:t>
            </a:r>
            <a:r>
              <a:rPr lang="ar-DZ" sz="3600" b="1" dirty="0" smtClean="0">
                <a:solidFill>
                  <a:schemeClr val="tx1"/>
                </a:solidFill>
                <a:latin typeface="Traditional Arabic" pitchFamily="18" charset="-78"/>
                <a:cs typeface="Traditional Arabic" pitchFamily="18" charset="-78"/>
              </a:rPr>
              <a:t> يحب إنجاز العمل في جماعة </a:t>
            </a:r>
            <a:r>
              <a:rPr lang="ar-DZ" sz="3600" b="1" dirty="0" err="1" smtClean="0">
                <a:solidFill>
                  <a:schemeClr val="tx1"/>
                </a:solidFill>
                <a:latin typeface="Traditional Arabic" pitchFamily="18" charset="-78"/>
                <a:cs typeface="Traditional Arabic" pitchFamily="18" charset="-78"/>
              </a:rPr>
              <a:t>ـ</a:t>
            </a:r>
            <a:r>
              <a:rPr lang="ar-DZ" sz="3600" b="1" dirty="0" smtClean="0">
                <a:solidFill>
                  <a:schemeClr val="tx1"/>
                </a:solidFill>
                <a:latin typeface="Traditional Arabic" pitchFamily="18" charset="-78"/>
                <a:cs typeface="Traditional Arabic" pitchFamily="18" charset="-78"/>
              </a:rPr>
              <a:t> يحب مساعدة الغير بدلا من حل مشاكله بنفسه </a:t>
            </a:r>
            <a:r>
              <a:rPr lang="ar-DZ" sz="3600" b="1" dirty="0" err="1" smtClean="0">
                <a:solidFill>
                  <a:schemeClr val="tx1"/>
                </a:solidFill>
                <a:latin typeface="Traditional Arabic" pitchFamily="18" charset="-78"/>
                <a:cs typeface="Traditional Arabic" pitchFamily="18" charset="-78"/>
              </a:rPr>
              <a:t>ـ</a:t>
            </a:r>
            <a:r>
              <a:rPr lang="ar-DZ" sz="3600" b="1" dirty="0" smtClean="0">
                <a:solidFill>
                  <a:schemeClr val="tx1"/>
                </a:solidFill>
                <a:latin typeface="Traditional Arabic" pitchFamily="18" charset="-78"/>
                <a:cs typeface="Traditional Arabic" pitchFamily="18" charset="-78"/>
              </a:rPr>
              <a:t> يختار الألعاب التي يشارك فيها غيره </a:t>
            </a:r>
            <a:r>
              <a:rPr lang="ar-DZ" sz="3600" b="1" dirty="0" err="1" smtClean="0">
                <a:solidFill>
                  <a:schemeClr val="tx1"/>
                </a:solidFill>
                <a:latin typeface="Traditional Arabic" pitchFamily="18" charset="-78"/>
                <a:cs typeface="Traditional Arabic" pitchFamily="18" charset="-78"/>
              </a:rPr>
              <a:t>ـ</a:t>
            </a:r>
            <a:r>
              <a:rPr lang="ar-DZ" sz="3600" b="1" dirty="0" smtClean="0">
                <a:solidFill>
                  <a:schemeClr val="tx1"/>
                </a:solidFill>
                <a:latin typeface="Traditional Arabic" pitchFamily="18" charset="-78"/>
                <a:cs typeface="Traditional Arabic" pitchFamily="18" charset="-78"/>
              </a:rPr>
              <a:t> يحب أن يعلم غيره ما يعرفه أو تعلمه .</a:t>
            </a:r>
          </a:p>
        </p:txBody>
      </p:sp>
      <p:sp>
        <p:nvSpPr>
          <p:cNvPr id="8" name="Ellipse 7"/>
          <p:cNvSpPr/>
          <p:nvPr/>
        </p:nvSpPr>
        <p:spPr>
          <a:xfrm>
            <a:off x="3286116" y="3714752"/>
            <a:ext cx="2714612" cy="3143248"/>
          </a:xfrm>
          <a:prstGeom prst="ellipse">
            <a:avLst/>
          </a:prstGeom>
          <a:blipFill>
            <a:blip r:embed="rId6"/>
            <a:stretch>
              <a:fillRect/>
            </a:stretch>
          </a:blipFill>
          <a:effectLst>
            <a:glow rad="228600">
              <a:schemeClr val="accent5">
                <a:satMod val="175000"/>
                <a:alpha val="4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llipse 8"/>
          <p:cNvSpPr/>
          <p:nvPr/>
        </p:nvSpPr>
        <p:spPr>
          <a:xfrm>
            <a:off x="6000760" y="3714752"/>
            <a:ext cx="3143240" cy="3143248"/>
          </a:xfrm>
          <a:prstGeom prst="ellipse">
            <a:avLst/>
          </a:prstGeom>
          <a:blipFill>
            <a:blip r:embed="rId7"/>
            <a:stretch>
              <a:fillRect/>
            </a:stretch>
          </a:blipFill>
          <a:effectLst>
            <a:glow rad="228600">
              <a:schemeClr val="accent3">
                <a:satMod val="175000"/>
                <a:alpha val="40000"/>
              </a:schemeClr>
            </a:glo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llipse 9"/>
          <p:cNvSpPr/>
          <p:nvPr/>
        </p:nvSpPr>
        <p:spPr>
          <a:xfrm>
            <a:off x="0" y="3714752"/>
            <a:ext cx="3143272" cy="3143248"/>
          </a:xfrm>
          <a:prstGeom prst="ellipse">
            <a:avLst/>
          </a:prstGeom>
          <a:blipFill>
            <a:blip r:embed="rId8"/>
            <a:stretch>
              <a:fillRect/>
            </a:stretch>
          </a:blipFill>
          <a:effectLst>
            <a:glow rad="228600">
              <a:schemeClr val="accent2">
                <a:satMod val="175000"/>
                <a:alpha val="40000"/>
              </a:schemeClr>
            </a:glow>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ransition spd="slow">
    <p:checker dir="vert"/>
    <p:sndAc>
      <p:stSnd>
        <p:snd r:embed="rId3" name="chimes.wav" builtIn="1"/>
      </p:stSnd>
    </p:sndAc>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endParaRPr lang="fr-FR"/>
          </a:p>
        </p:txBody>
      </p:sp>
      <p:sp>
        <p:nvSpPr>
          <p:cNvPr id="3" name="Sous-titre 2"/>
          <p:cNvSpPr>
            <a:spLocks noGrp="1"/>
          </p:cNvSpPr>
          <p:nvPr>
            <p:ph type="subTitle" idx="1"/>
          </p:nvPr>
        </p:nvSpPr>
        <p:spPr/>
        <p:txBody>
          <a:bodyPr/>
          <a:lstStyle/>
          <a:p>
            <a:r>
              <a:rPr lang="ar-DZ" dirty="0" smtClean="0"/>
              <a:t>جهيرة </a:t>
            </a:r>
            <a:r>
              <a:rPr lang="ar-DZ" dirty="0" err="1" smtClean="0"/>
              <a:t>مخالفية</a:t>
            </a:r>
            <a:r>
              <a:rPr lang="ar-DZ" dirty="0" smtClean="0"/>
              <a:t> مفتش </a:t>
            </a:r>
            <a:r>
              <a:rPr lang="ar-DZ" dirty="0" err="1" smtClean="0"/>
              <a:t>بيداغوجي</a:t>
            </a:r>
            <a:r>
              <a:rPr lang="ar-DZ" dirty="0" smtClean="0"/>
              <a:t> مقاطعة </a:t>
            </a:r>
            <a:r>
              <a:rPr lang="ar-DZ" dirty="0" err="1" smtClean="0"/>
              <a:t>اولاد</a:t>
            </a:r>
            <a:r>
              <a:rPr lang="ar-DZ" dirty="0" smtClean="0"/>
              <a:t> رشاش2 ولاية </a:t>
            </a:r>
            <a:r>
              <a:rPr lang="ar-DZ" dirty="0" err="1" smtClean="0"/>
              <a:t>خنشلة</a:t>
            </a:r>
            <a:endParaRPr lang="fr-FR" dirty="0"/>
          </a:p>
        </p:txBody>
      </p:sp>
      <p:sp>
        <p:nvSpPr>
          <p:cNvPr id="4" name="Rectangle à coins arrondis 3"/>
          <p:cNvSpPr/>
          <p:nvPr/>
        </p:nvSpPr>
        <p:spPr>
          <a:xfrm>
            <a:off x="0" y="0"/>
            <a:ext cx="9144000" cy="6858000"/>
          </a:xfrm>
          <a:prstGeom prst="roundRect">
            <a:avLst/>
          </a:pr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à coins arrondis 11"/>
          <p:cNvSpPr/>
          <p:nvPr/>
        </p:nvSpPr>
        <p:spPr>
          <a:xfrm>
            <a:off x="142844" y="214290"/>
            <a:ext cx="9001156" cy="6357958"/>
          </a:xfrm>
          <a:prstGeom prst="roundRect">
            <a:avLst/>
          </a:prstGeom>
          <a:blipFill>
            <a:blip r:embed="rId5"/>
            <a:tile tx="0" ty="0" sx="100000" sy="100000" flip="none" algn="tl"/>
          </a:blipFill>
          <a:effectLst>
            <a:glow rad="228600">
              <a:schemeClr val="accent5">
                <a:satMod val="175000"/>
                <a:alpha val="40000"/>
              </a:schemeClr>
            </a:glow>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4000" b="1" u="sng" dirty="0" smtClean="0">
                <a:solidFill>
                  <a:srgbClr val="00B050"/>
                </a:solidFill>
              </a:rPr>
              <a:t>8ـ </a:t>
            </a:r>
            <a:r>
              <a:rPr lang="ar-DZ" sz="4000" b="1" u="sng" dirty="0" smtClean="0">
                <a:solidFill>
                  <a:srgbClr val="FF0000"/>
                </a:solidFill>
              </a:rPr>
              <a:t>الذكاء الطبيعي   :</a:t>
            </a:r>
            <a:endParaRPr lang="ar-DZ" sz="2800" b="1" u="sng" dirty="0" smtClean="0">
              <a:solidFill>
                <a:srgbClr val="FF0000"/>
              </a:solidFill>
            </a:endParaRPr>
          </a:p>
          <a:p>
            <a:pPr algn="ctr"/>
            <a:r>
              <a:rPr lang="ar-DZ" sz="2400" b="1" dirty="0" smtClean="0">
                <a:solidFill>
                  <a:srgbClr val="002060"/>
                </a:solidFill>
              </a:rPr>
              <a:t>ـ ويتمثل في قدرة الفرد على </a:t>
            </a:r>
            <a:r>
              <a:rPr lang="ar-DZ" sz="2800" b="1" dirty="0" smtClean="0">
                <a:solidFill>
                  <a:srgbClr val="002060"/>
                </a:solidFill>
              </a:rPr>
              <a:t>:</a:t>
            </a:r>
            <a:endParaRPr lang="ar-DZ" sz="2000" b="1" dirty="0" smtClean="0">
              <a:solidFill>
                <a:srgbClr val="002060"/>
              </a:solidFill>
            </a:endParaRPr>
          </a:p>
          <a:p>
            <a:pPr algn="ctr"/>
            <a:r>
              <a:rPr lang="ar-DZ" sz="2000" b="1" dirty="0" smtClean="0">
                <a:solidFill>
                  <a:srgbClr val="002060"/>
                </a:solidFill>
              </a:rPr>
              <a:t>ـ</a:t>
            </a:r>
            <a:r>
              <a:rPr lang="ar-DZ" sz="2400" b="1" dirty="0" smtClean="0">
                <a:solidFill>
                  <a:srgbClr val="002060"/>
                </a:solidFill>
              </a:rPr>
              <a:t> التمييز والتصنيف لأنواع مختلفة للحيوانات والنباتات والغابات والظواهر الطبيعية مثل الجبال والوديان وغيرها والفلكية مثل السحب الرياح والأمطار .</a:t>
            </a:r>
          </a:p>
          <a:p>
            <a:pPr algn="ctr"/>
            <a:r>
              <a:rPr lang="ar-DZ" sz="2400" b="1" dirty="0" smtClean="0">
                <a:solidFill>
                  <a:srgbClr val="002060"/>
                </a:solidFill>
              </a:rPr>
              <a:t>ـ السعي نحو اكتشاف خصائص الموجودات النباتية والحيوانية     وفهم نمط حياتها ونشاطها وسلوكها والمتعلمون المتفوقون في هذا النوع من الذكاء تغريهم الكائنات الحية في الطبيعة ويظهرون تقديرا وفهما عميقا للبيئة ولديهم مهارات أكبر في تصنيف الكائنات الحية وقد يمتلكون موهبة </a:t>
            </a:r>
            <a:r>
              <a:rPr lang="ar-DZ" sz="2400" b="1" dirty="0" err="1" smtClean="0">
                <a:solidFill>
                  <a:srgbClr val="002060"/>
                </a:solidFill>
              </a:rPr>
              <a:t>الإعتناء</a:t>
            </a:r>
            <a:r>
              <a:rPr lang="ar-DZ" sz="2400" b="1" dirty="0" smtClean="0">
                <a:solidFill>
                  <a:srgbClr val="002060"/>
                </a:solidFill>
              </a:rPr>
              <a:t> والترويض للكائنات الحية النباتية والحيوانية ويظهر هذا الذكاء </a:t>
            </a:r>
            <a:r>
              <a:rPr lang="ar-DZ" sz="2400" b="1" dirty="0" err="1" smtClean="0">
                <a:solidFill>
                  <a:srgbClr val="002060"/>
                </a:solidFill>
              </a:rPr>
              <a:t>عندعلماء</a:t>
            </a:r>
            <a:r>
              <a:rPr lang="ar-DZ" sz="2400" b="1" dirty="0" smtClean="0">
                <a:solidFill>
                  <a:srgbClr val="002060"/>
                </a:solidFill>
              </a:rPr>
              <a:t> النبات والحيوان والجيولوجيا .</a:t>
            </a:r>
          </a:p>
        </p:txBody>
      </p:sp>
      <p:sp>
        <p:nvSpPr>
          <p:cNvPr id="9" name="Ellipse 8"/>
          <p:cNvSpPr/>
          <p:nvPr/>
        </p:nvSpPr>
        <p:spPr>
          <a:xfrm>
            <a:off x="4429124" y="0"/>
            <a:ext cx="4357686" cy="1714488"/>
          </a:xfrm>
          <a:prstGeom prst="ellipse">
            <a:avLst/>
          </a:prstGeom>
          <a:blipFill>
            <a:blip r:embed="rId6"/>
            <a:stretch>
              <a:fillRect/>
            </a:stretch>
          </a:blipFill>
          <a:effectLst>
            <a:glow rad="228600">
              <a:schemeClr val="accent5">
                <a:satMod val="175000"/>
                <a:alpha val="4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Ellipse 13"/>
          <p:cNvSpPr/>
          <p:nvPr/>
        </p:nvSpPr>
        <p:spPr>
          <a:xfrm>
            <a:off x="0" y="0"/>
            <a:ext cx="4286248" cy="1714512"/>
          </a:xfrm>
          <a:prstGeom prst="ellipse">
            <a:avLst/>
          </a:prstGeom>
          <a:blipFill>
            <a:blip r:embed="rId7"/>
            <a:stretch>
              <a:fillRect/>
            </a:stretch>
          </a:blipFill>
          <a:effectLst>
            <a:glow rad="228600">
              <a:schemeClr val="accent2">
                <a:satMod val="175000"/>
                <a:alpha val="40000"/>
              </a:schemeClr>
            </a:glow>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llipse 9"/>
          <p:cNvSpPr/>
          <p:nvPr/>
        </p:nvSpPr>
        <p:spPr>
          <a:xfrm>
            <a:off x="0" y="5214950"/>
            <a:ext cx="9144000" cy="1643050"/>
          </a:xfrm>
          <a:prstGeom prst="ellipse">
            <a:avLst/>
          </a:prstGeom>
          <a:blipFill>
            <a:blip r:embed="rId8"/>
            <a:stretch>
              <a:fillRect/>
            </a:stretch>
          </a:blipFill>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ransition spd="slow">
    <p:cover dir="ru"/>
    <p:sndAc>
      <p:stSnd>
        <p:snd r:embed="rId3" name="drumroll.wav" builtIn="1"/>
      </p:stSnd>
    </p:sndAc>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endParaRPr lang="fr-FR"/>
          </a:p>
        </p:txBody>
      </p:sp>
      <p:sp>
        <p:nvSpPr>
          <p:cNvPr id="3" name="Sous-titre 2"/>
          <p:cNvSpPr>
            <a:spLocks noGrp="1"/>
          </p:cNvSpPr>
          <p:nvPr>
            <p:ph type="subTitle" idx="1"/>
          </p:nvPr>
        </p:nvSpPr>
        <p:spPr/>
        <p:txBody>
          <a:bodyPr/>
          <a:lstStyle/>
          <a:p>
            <a:r>
              <a:rPr lang="ar-DZ" dirty="0" smtClean="0"/>
              <a:t>جهيرة </a:t>
            </a:r>
            <a:r>
              <a:rPr lang="ar-DZ" dirty="0" err="1" smtClean="0"/>
              <a:t>مخالفية</a:t>
            </a:r>
            <a:r>
              <a:rPr lang="ar-DZ" dirty="0" smtClean="0"/>
              <a:t> مفتش </a:t>
            </a:r>
            <a:r>
              <a:rPr lang="ar-DZ" dirty="0" err="1" smtClean="0"/>
              <a:t>بيداغوجي</a:t>
            </a:r>
            <a:r>
              <a:rPr lang="ar-DZ" dirty="0" smtClean="0"/>
              <a:t> مقاطعة </a:t>
            </a:r>
            <a:r>
              <a:rPr lang="ar-DZ" dirty="0" err="1" smtClean="0"/>
              <a:t>اولاد</a:t>
            </a:r>
            <a:r>
              <a:rPr lang="ar-DZ" dirty="0" smtClean="0"/>
              <a:t> رشاش2 ولاية </a:t>
            </a:r>
            <a:r>
              <a:rPr lang="ar-DZ" dirty="0" err="1" smtClean="0"/>
              <a:t>خنشلة</a:t>
            </a:r>
            <a:endParaRPr lang="fr-FR" dirty="0"/>
          </a:p>
        </p:txBody>
      </p:sp>
      <p:sp>
        <p:nvSpPr>
          <p:cNvPr id="4" name="Rectangle à coins arrondis 3"/>
          <p:cNvSpPr/>
          <p:nvPr/>
        </p:nvSpPr>
        <p:spPr>
          <a:xfrm>
            <a:off x="0" y="0"/>
            <a:ext cx="9144000" cy="6858000"/>
          </a:xfrm>
          <a:prstGeom prst="roundRect">
            <a:avLst/>
          </a:pr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à coins arrondis 10"/>
          <p:cNvSpPr/>
          <p:nvPr/>
        </p:nvSpPr>
        <p:spPr>
          <a:xfrm>
            <a:off x="1214414" y="0"/>
            <a:ext cx="7000924" cy="714356"/>
          </a:xfrm>
          <a:prstGeom prst="roundRect">
            <a:avLst/>
          </a:prstGeom>
          <a:blipFill>
            <a:blip r:embed="rId4"/>
            <a:tile tx="0" ty="0" sx="100000" sy="100000" flip="none" algn="tl"/>
          </a:blipFill>
          <a:effectLst>
            <a:glow rad="228600">
              <a:schemeClr val="accent5">
                <a:satMod val="175000"/>
                <a:alpha val="40000"/>
              </a:schemeClr>
            </a:glow>
            <a:reflection blurRad="6350" stA="50000" endA="295" endPos="92000" dist="101600" dir="5400000" sy="-100000" algn="bl" rotWithShape="0"/>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5400" b="1" dirty="0" smtClean="0">
                <a:solidFill>
                  <a:srgbClr val="FF0000"/>
                </a:solidFill>
              </a:rPr>
              <a:t>مــقــــدمـــــــــــــــــــة </a:t>
            </a:r>
            <a:endParaRPr lang="fr-FR" b="1" dirty="0">
              <a:solidFill>
                <a:srgbClr val="FF0000"/>
              </a:solidFill>
            </a:endParaRPr>
          </a:p>
        </p:txBody>
      </p:sp>
      <p:sp>
        <p:nvSpPr>
          <p:cNvPr id="12" name="Rectangle à coins arrondis 11"/>
          <p:cNvSpPr/>
          <p:nvPr/>
        </p:nvSpPr>
        <p:spPr>
          <a:xfrm>
            <a:off x="0" y="1000108"/>
            <a:ext cx="9144000" cy="5786454"/>
          </a:xfrm>
          <a:prstGeom prst="roundRect">
            <a:avLst/>
          </a:prstGeom>
          <a:blipFill>
            <a:blip r:embed="rId5"/>
            <a:tile tx="0" ty="0" sx="100000" sy="100000" flip="none" algn="tl"/>
          </a:blipFill>
          <a:effectLst>
            <a:glow rad="228600">
              <a:schemeClr val="accent5">
                <a:satMod val="175000"/>
                <a:alpha val="40000"/>
              </a:schemeClr>
            </a:glow>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800" b="1" dirty="0" smtClean="0">
                <a:solidFill>
                  <a:srgbClr val="002060"/>
                </a:solidFill>
              </a:rPr>
              <a:t>ظهرت نظرية </a:t>
            </a:r>
            <a:r>
              <a:rPr lang="ar-DZ" sz="2800" b="1" dirty="0" err="1" smtClean="0">
                <a:solidFill>
                  <a:srgbClr val="002060"/>
                </a:solidFill>
              </a:rPr>
              <a:t>الذكاءات</a:t>
            </a:r>
            <a:r>
              <a:rPr lang="ar-DZ" sz="2800" b="1" dirty="0" smtClean="0">
                <a:solidFill>
                  <a:srgbClr val="002060"/>
                </a:solidFill>
              </a:rPr>
              <a:t> المتعددة لأول مرة في سنة 1983على يد العالم </a:t>
            </a:r>
            <a:r>
              <a:rPr lang="ar-DZ" sz="2800" b="1" dirty="0" err="1" smtClean="0">
                <a:solidFill>
                  <a:srgbClr val="002060"/>
                </a:solidFill>
              </a:rPr>
              <a:t>الامريكي</a:t>
            </a:r>
            <a:r>
              <a:rPr lang="ar-DZ" sz="2800" b="1" dirty="0" smtClean="0">
                <a:solidFill>
                  <a:srgbClr val="002060"/>
                </a:solidFill>
              </a:rPr>
              <a:t> (</a:t>
            </a:r>
            <a:r>
              <a:rPr lang="ar-DZ" sz="2800" b="1" dirty="0" err="1" smtClean="0">
                <a:solidFill>
                  <a:srgbClr val="FF0000"/>
                </a:solidFill>
              </a:rPr>
              <a:t>هاورد</a:t>
            </a:r>
            <a:r>
              <a:rPr lang="ar-DZ" sz="2800" b="1" dirty="0" smtClean="0">
                <a:solidFill>
                  <a:srgbClr val="FF0000"/>
                </a:solidFill>
              </a:rPr>
              <a:t> </a:t>
            </a:r>
            <a:r>
              <a:rPr lang="ar-DZ" sz="2800" b="1" dirty="0" err="1" smtClean="0">
                <a:solidFill>
                  <a:srgbClr val="FF0000"/>
                </a:solidFill>
              </a:rPr>
              <a:t>جاردنر</a:t>
            </a:r>
            <a:r>
              <a:rPr lang="ar-DZ" sz="2800" b="1" dirty="0" smtClean="0">
                <a:solidFill>
                  <a:srgbClr val="002060"/>
                </a:solidFill>
              </a:rPr>
              <a:t> )وذلك في كتابه الشهير (</a:t>
            </a:r>
            <a:r>
              <a:rPr lang="ar-DZ" sz="2800" b="1" dirty="0" smtClean="0">
                <a:solidFill>
                  <a:srgbClr val="FF0000"/>
                </a:solidFill>
              </a:rPr>
              <a:t>أطر العقل</a:t>
            </a:r>
            <a:r>
              <a:rPr lang="ar-DZ" sz="2800" b="1" dirty="0" smtClean="0">
                <a:solidFill>
                  <a:srgbClr val="002060"/>
                </a:solidFill>
              </a:rPr>
              <a:t>) ليقدم لنا نقدا لاذعا لاختبارات نسبة الذكاء وتدعيما لفكرة التعليم النشط حيث رفض اعتبار الذكاء قدرة واحدة يمكن أن تقاس باختبار واحد لتصبح بذلك نظرية الذكاء المتعددة في حد ذاتها أداة هامة وبارزة من أدوات التعلم النشط وقد انبثقت هذه النظرية من البحوث المعرفية الحديثة التي أوضحت أن الطلبة مختلفون في عقولهم وأنهم يتعلمون ويتذكرون ويفهمون بطرق مختلفة وأن كل إنسان قادر على معرفة العالم بعشرة طرق وهي : </a:t>
            </a:r>
            <a:r>
              <a:rPr lang="ar-DZ" sz="2800" b="1" dirty="0" smtClean="0">
                <a:solidFill>
                  <a:srgbClr val="FF0000"/>
                </a:solidFill>
              </a:rPr>
              <a:t>اللغوي والمنطقي ـ الرياضي والحركي والتأملي والبصري والإيقاعي والإجتماعي</a:t>
            </a:r>
            <a:r>
              <a:rPr lang="ar-DZ" sz="2800" b="1" dirty="0" smtClean="0">
                <a:solidFill>
                  <a:srgbClr val="002060"/>
                </a:solidFill>
              </a:rPr>
              <a:t> </a:t>
            </a:r>
            <a:r>
              <a:rPr lang="ar-DZ" sz="2800" b="1" dirty="0" smtClean="0">
                <a:solidFill>
                  <a:srgbClr val="FF0000"/>
                </a:solidFill>
              </a:rPr>
              <a:t>والطبيعي </a:t>
            </a:r>
            <a:r>
              <a:rPr lang="ar-DZ" sz="2800" b="1" dirty="0" smtClean="0">
                <a:solidFill>
                  <a:srgbClr val="002060"/>
                </a:solidFill>
              </a:rPr>
              <a:t>وبحث بعد ذلك أشكالا أخرى من الذكاءات في سنة 1999وهي : </a:t>
            </a:r>
            <a:r>
              <a:rPr lang="ar-DZ" sz="2800" b="1" dirty="0" smtClean="0">
                <a:solidFill>
                  <a:srgbClr val="FF0000"/>
                </a:solidFill>
              </a:rPr>
              <a:t>الذكاء الروحي والذكاء الوجودي </a:t>
            </a:r>
          </a:p>
        </p:txBody>
      </p:sp>
    </p:spTree>
  </p:cSld>
  <p:clrMapOvr>
    <a:masterClrMapping/>
  </p:clrMapOvr>
  <p:transition spd="slow">
    <p:newsflash/>
    <p:sndAc>
      <p:stSnd>
        <p:snd r:embed="rId2" name="chimes.wav" builtIn="1"/>
      </p:stSnd>
    </p:sndAc>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re 33"/>
          <p:cNvSpPr>
            <a:spLocks noGrp="1"/>
          </p:cNvSpPr>
          <p:nvPr>
            <p:ph type="ctrTitle"/>
          </p:nvPr>
        </p:nvSpPr>
        <p:spPr/>
        <p:txBody>
          <a:bodyPr/>
          <a:lstStyle/>
          <a:p>
            <a:r>
              <a:rPr lang="ar-DZ" dirty="0" smtClean="0"/>
              <a:t>ه</a:t>
            </a:r>
            <a:endParaRPr lang="fr-FR" dirty="0"/>
          </a:p>
        </p:txBody>
      </p:sp>
      <p:sp>
        <p:nvSpPr>
          <p:cNvPr id="3" name="Sous-titre 2"/>
          <p:cNvSpPr>
            <a:spLocks noGrp="1"/>
          </p:cNvSpPr>
          <p:nvPr>
            <p:ph type="subTitle" idx="1"/>
          </p:nvPr>
        </p:nvSpPr>
        <p:spPr/>
        <p:txBody>
          <a:bodyPr/>
          <a:lstStyle/>
          <a:p>
            <a:r>
              <a:rPr lang="ar-DZ" smtClean="0"/>
              <a:t>جهيرة مخالفية مفتش بيداغوجي مقاطعة اولاد رشاش2 ولاية خنشلة</a:t>
            </a:r>
            <a:endParaRPr lang="fr-FR" dirty="0"/>
          </a:p>
        </p:txBody>
      </p:sp>
      <p:sp>
        <p:nvSpPr>
          <p:cNvPr id="4" name="Rectangle à coins arrondis 3"/>
          <p:cNvSpPr/>
          <p:nvPr/>
        </p:nvSpPr>
        <p:spPr>
          <a:xfrm>
            <a:off x="0" y="0"/>
            <a:ext cx="9144000" cy="6858000"/>
          </a:xfrm>
          <a:prstGeom prst="roundRect">
            <a:avLst/>
          </a:prstGeom>
          <a:blipFill>
            <a:blip r:embed="rId4"/>
            <a:stretch>
              <a:fillRect/>
            </a:stretch>
          </a:blipFill>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dirty="0" smtClean="0"/>
              <a:t>  </a:t>
            </a:r>
            <a:endParaRPr lang="fr-FR" dirty="0"/>
          </a:p>
        </p:txBody>
      </p:sp>
      <p:sp>
        <p:nvSpPr>
          <p:cNvPr id="20" name="Ellipse 19"/>
          <p:cNvSpPr/>
          <p:nvPr/>
        </p:nvSpPr>
        <p:spPr>
          <a:xfrm>
            <a:off x="1178695" y="0"/>
            <a:ext cx="6786610" cy="914400"/>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Wave4">
              <a:avLst/>
            </a:prstTxWarp>
            <a:scene3d>
              <a:camera prst="orthographicFront"/>
              <a:lightRig rig="threePt" dir="t"/>
            </a:scene3d>
            <a:sp3d extrusionH="57150">
              <a:bevelT w="38100" h="38100" prst="angle"/>
            </a:sp3d>
          </a:bodyPr>
          <a:lstStyle/>
          <a:p>
            <a:pPr algn="ctr"/>
            <a:r>
              <a:rPr lang="ar-DZ" sz="3200" b="1" dirty="0" smtClean="0">
                <a:solidFill>
                  <a:srgbClr val="FF0000"/>
                </a:solidFill>
                <a:effectLst>
                  <a:glow rad="228600">
                    <a:schemeClr val="accent5">
                      <a:satMod val="175000"/>
                      <a:alpha val="40000"/>
                    </a:schemeClr>
                  </a:glow>
                </a:effectLst>
              </a:rPr>
              <a:t>إستراتيجيات  تدريس الذكاء الطبيعي </a:t>
            </a:r>
            <a:r>
              <a:rPr lang="ar-DZ" sz="3200" b="1" dirty="0" err="1" smtClean="0">
                <a:solidFill>
                  <a:srgbClr val="FF0000"/>
                </a:solidFill>
                <a:effectLst>
                  <a:glow rad="228600">
                    <a:schemeClr val="accent5">
                      <a:satMod val="175000"/>
                      <a:alpha val="40000"/>
                    </a:schemeClr>
                  </a:glow>
                </a:effectLst>
              </a:rPr>
              <a:t>ـ</a:t>
            </a:r>
            <a:r>
              <a:rPr lang="ar-DZ" sz="3200" b="1" dirty="0" smtClean="0">
                <a:solidFill>
                  <a:srgbClr val="FF0000"/>
                </a:solidFill>
                <a:effectLst>
                  <a:glow rad="228600">
                    <a:schemeClr val="accent5">
                      <a:satMod val="175000"/>
                      <a:alpha val="40000"/>
                    </a:schemeClr>
                  </a:glow>
                </a:effectLst>
              </a:rPr>
              <a:t> البيئي  </a:t>
            </a:r>
            <a:endParaRPr lang="fr-FR" sz="3200" b="1" dirty="0">
              <a:solidFill>
                <a:srgbClr val="FF0000"/>
              </a:solidFill>
              <a:effectLst>
                <a:glow rad="228600">
                  <a:schemeClr val="accent5">
                    <a:satMod val="175000"/>
                    <a:alpha val="40000"/>
                  </a:schemeClr>
                </a:glow>
              </a:effectLst>
            </a:endParaRPr>
          </a:p>
        </p:txBody>
      </p:sp>
      <p:sp>
        <p:nvSpPr>
          <p:cNvPr id="22" name="Rectangle 21"/>
          <p:cNvSpPr/>
          <p:nvPr/>
        </p:nvSpPr>
        <p:spPr>
          <a:xfrm>
            <a:off x="1000100" y="1214422"/>
            <a:ext cx="7500990" cy="21431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23" name="Tableau 22"/>
          <p:cNvGraphicFramePr>
            <a:graphicFrameLocks noGrp="1"/>
          </p:cNvGraphicFramePr>
          <p:nvPr/>
        </p:nvGraphicFramePr>
        <p:xfrm>
          <a:off x="285720" y="928670"/>
          <a:ext cx="8216127" cy="5657864"/>
        </p:xfrm>
        <a:graphic>
          <a:graphicData uri="http://schemas.openxmlformats.org/drawingml/2006/table">
            <a:tbl>
              <a:tblPr/>
              <a:tblGrid>
                <a:gridCol w="2643206"/>
                <a:gridCol w="1500198"/>
                <a:gridCol w="3000395"/>
                <a:gridCol w="1072328"/>
              </a:tblGrid>
              <a:tr h="2000264">
                <a:tc>
                  <a:txBody>
                    <a:bodyPr/>
                    <a:lstStyle/>
                    <a:p>
                      <a:pPr algn="r">
                        <a:lnSpc>
                          <a:spcPct val="100000"/>
                        </a:lnSpc>
                        <a:spcAft>
                          <a:spcPts val="0"/>
                        </a:spcAft>
                      </a:pPr>
                      <a:endParaRPr lang="ar-DZ" sz="3200" b="1" u="none" dirty="0" smtClean="0">
                        <a:solidFill>
                          <a:srgbClr val="7030A0"/>
                        </a:solidFill>
                        <a:latin typeface="Calibri"/>
                        <a:ea typeface="Times New Roman"/>
                        <a:cs typeface="+mn-cs"/>
                      </a:endParaRPr>
                    </a:p>
                    <a:p>
                      <a:pPr algn="r">
                        <a:lnSpc>
                          <a:spcPct val="100000"/>
                        </a:lnSpc>
                        <a:spcAft>
                          <a:spcPts val="0"/>
                        </a:spcAft>
                      </a:pPr>
                      <a:r>
                        <a:rPr lang="ar-SA" sz="3200" b="1" u="none" dirty="0" smtClean="0">
                          <a:solidFill>
                            <a:srgbClr val="7030A0"/>
                          </a:solidFill>
                          <a:latin typeface="Calibri"/>
                          <a:ea typeface="Times New Roman"/>
                          <a:cs typeface="+mn-cs"/>
                        </a:rPr>
                        <a:t>تعليما</a:t>
                      </a:r>
                      <a:r>
                        <a:rPr lang="ar-DZ" sz="3200" b="1" u="none" dirty="0" smtClean="0">
                          <a:solidFill>
                            <a:srgbClr val="7030A0"/>
                          </a:solidFill>
                          <a:latin typeface="Calibri"/>
                          <a:ea typeface="Times New Roman"/>
                          <a:cs typeface="+mn-cs"/>
                        </a:rPr>
                        <a:t>ت</a:t>
                      </a:r>
                    </a:p>
                    <a:p>
                      <a:pPr algn="r">
                        <a:lnSpc>
                          <a:spcPct val="100000"/>
                        </a:lnSpc>
                        <a:spcAft>
                          <a:spcPts val="0"/>
                        </a:spcAft>
                      </a:pPr>
                      <a:r>
                        <a:rPr lang="ar-DZ" sz="3200" b="1" u="none" dirty="0" smtClean="0">
                          <a:solidFill>
                            <a:srgbClr val="7030A0"/>
                          </a:solidFill>
                          <a:latin typeface="Calibri"/>
                          <a:ea typeface="Times New Roman"/>
                          <a:cs typeface="+mn-cs"/>
                        </a:rPr>
                        <a:t>ا</a:t>
                      </a:r>
                      <a:r>
                        <a:rPr lang="ar-SA" sz="3200" b="1" u="none" dirty="0" smtClean="0">
                          <a:solidFill>
                            <a:srgbClr val="7030A0"/>
                          </a:solidFill>
                          <a:latin typeface="Calibri"/>
                          <a:ea typeface="Times New Roman"/>
                          <a:cs typeface="+mn-cs"/>
                        </a:rPr>
                        <a:t>لاستراتجيات</a:t>
                      </a:r>
                      <a:endParaRPr lang="ar-DZ" sz="3200" b="1" u="none" dirty="0" smtClean="0">
                        <a:solidFill>
                          <a:srgbClr val="7030A0"/>
                        </a:solidFill>
                        <a:latin typeface="Calibri"/>
                        <a:ea typeface="Times New Roman"/>
                        <a:cs typeface="+mn-cs"/>
                      </a:endParaRPr>
                    </a:p>
                  </a:txBody>
                  <a:tcPr marL="47283" marR="47283" marT="0" marB="0">
                    <a:lnL w="12700" cap="flat" cmpd="sng" algn="ctr">
                      <a:solidFill>
                        <a:srgbClr val="76923C"/>
                      </a:solidFill>
                      <a:prstDash val="solid"/>
                      <a:round/>
                      <a:headEnd type="none" w="med" len="med"/>
                      <a:tailEnd type="none" w="med" len="med"/>
                    </a:lnL>
                    <a:lnR w="12700" cap="flat" cmpd="sng" algn="ctr">
                      <a:solidFill>
                        <a:srgbClr val="76923C"/>
                      </a:solidFill>
                      <a:prstDash val="solid"/>
                      <a:round/>
                      <a:headEnd type="none" w="med" len="med"/>
                      <a:tailEnd type="none" w="med" len="med"/>
                    </a:lnR>
                    <a:lnT w="12700" cap="flat" cmpd="sng" algn="ctr">
                      <a:solidFill>
                        <a:srgbClr val="76923C"/>
                      </a:solidFill>
                      <a:prstDash val="solid"/>
                      <a:round/>
                      <a:headEnd type="none" w="med" len="med"/>
                      <a:tailEnd type="none" w="med" len="med"/>
                    </a:lnT>
                    <a:lnB w="12700" cap="flat" cmpd="sng" algn="ctr">
                      <a:solidFill>
                        <a:srgbClr val="76923C"/>
                      </a:solidFill>
                      <a:prstDash val="solid"/>
                      <a:round/>
                      <a:headEnd type="none" w="med" len="med"/>
                      <a:tailEnd type="none" w="med" len="med"/>
                    </a:lnB>
                    <a:solidFill>
                      <a:srgbClr val="C2D69B"/>
                    </a:solidFill>
                  </a:tcPr>
                </a:tc>
                <a:tc>
                  <a:txBody>
                    <a:bodyPr/>
                    <a:lstStyle/>
                    <a:p>
                      <a:pPr algn="r">
                        <a:lnSpc>
                          <a:spcPct val="100000"/>
                        </a:lnSpc>
                        <a:spcAft>
                          <a:spcPts val="0"/>
                        </a:spcAft>
                      </a:pPr>
                      <a:endParaRPr lang="ar-DZ" sz="3200" b="1" u="none" dirty="0" smtClean="0">
                        <a:solidFill>
                          <a:srgbClr val="7030A0"/>
                        </a:solidFill>
                        <a:latin typeface="Calibri"/>
                        <a:ea typeface="Times New Roman"/>
                        <a:cs typeface="+mn-cs"/>
                      </a:endParaRPr>
                    </a:p>
                    <a:p>
                      <a:pPr algn="r">
                        <a:lnSpc>
                          <a:spcPct val="100000"/>
                        </a:lnSpc>
                        <a:spcAft>
                          <a:spcPts val="0"/>
                        </a:spcAft>
                      </a:pPr>
                      <a:r>
                        <a:rPr lang="ar-SA" sz="3200" b="1" u="none" dirty="0" smtClean="0">
                          <a:solidFill>
                            <a:srgbClr val="7030A0"/>
                          </a:solidFill>
                          <a:latin typeface="Calibri"/>
                          <a:ea typeface="Times New Roman"/>
                          <a:cs typeface="+mn-cs"/>
                        </a:rPr>
                        <a:t>أدوات</a:t>
                      </a:r>
                      <a:r>
                        <a:rPr lang="ar-DZ" sz="3200" b="1" u="none" baseline="0" dirty="0" smtClean="0">
                          <a:solidFill>
                            <a:srgbClr val="7030A0"/>
                          </a:solidFill>
                          <a:latin typeface="Calibri"/>
                          <a:ea typeface="Times New Roman"/>
                          <a:cs typeface="+mn-cs"/>
                        </a:rPr>
                        <a:t> </a:t>
                      </a:r>
                      <a:r>
                        <a:rPr lang="ar-SA" sz="3200" b="1" u="none" dirty="0" smtClean="0">
                          <a:solidFill>
                            <a:srgbClr val="7030A0"/>
                          </a:solidFill>
                          <a:latin typeface="Calibri"/>
                          <a:ea typeface="Times New Roman"/>
                          <a:cs typeface="+mn-cs"/>
                        </a:rPr>
                        <a:t>التعلم</a:t>
                      </a:r>
                      <a:endParaRPr lang="fr-FR" sz="3200" b="1" u="none" dirty="0">
                        <a:solidFill>
                          <a:srgbClr val="7030A0"/>
                        </a:solidFill>
                        <a:latin typeface="Calibri"/>
                        <a:ea typeface="Calibri"/>
                        <a:cs typeface="+mn-cs"/>
                      </a:endParaRPr>
                    </a:p>
                  </a:txBody>
                  <a:tcPr marL="47283" marR="47283" marT="0" marB="0">
                    <a:lnL w="12700" cap="flat" cmpd="sng" algn="ctr">
                      <a:solidFill>
                        <a:srgbClr val="76923C"/>
                      </a:solidFill>
                      <a:prstDash val="solid"/>
                      <a:round/>
                      <a:headEnd type="none" w="med" len="med"/>
                      <a:tailEnd type="none" w="med" len="med"/>
                    </a:lnL>
                    <a:lnR w="12700" cap="flat" cmpd="sng" algn="ctr">
                      <a:solidFill>
                        <a:srgbClr val="76923C"/>
                      </a:solidFill>
                      <a:prstDash val="solid"/>
                      <a:round/>
                      <a:headEnd type="none" w="med" len="med"/>
                      <a:tailEnd type="none" w="med" len="med"/>
                    </a:lnR>
                    <a:lnT w="12700" cap="flat" cmpd="sng" algn="ctr">
                      <a:solidFill>
                        <a:srgbClr val="76923C"/>
                      </a:solidFill>
                      <a:prstDash val="solid"/>
                      <a:round/>
                      <a:headEnd type="none" w="med" len="med"/>
                      <a:tailEnd type="none" w="med" len="med"/>
                    </a:lnT>
                    <a:lnB w="12700" cap="flat" cmpd="sng" algn="ctr">
                      <a:solidFill>
                        <a:srgbClr val="76923C"/>
                      </a:solidFill>
                      <a:prstDash val="solid"/>
                      <a:round/>
                      <a:headEnd type="none" w="med" len="med"/>
                      <a:tailEnd type="none" w="med" len="med"/>
                    </a:lnB>
                    <a:solidFill>
                      <a:srgbClr val="C2D69B"/>
                    </a:solidFill>
                  </a:tcPr>
                </a:tc>
                <a:tc>
                  <a:txBody>
                    <a:bodyPr/>
                    <a:lstStyle/>
                    <a:p>
                      <a:pPr algn="r">
                        <a:lnSpc>
                          <a:spcPct val="100000"/>
                        </a:lnSpc>
                        <a:spcAft>
                          <a:spcPts val="0"/>
                        </a:spcAft>
                      </a:pPr>
                      <a:endParaRPr lang="ar-DZ" sz="3600" b="1" u="none" dirty="0" smtClean="0">
                        <a:solidFill>
                          <a:srgbClr val="7030A0"/>
                        </a:solidFill>
                        <a:latin typeface="Aharoni" pitchFamily="2" charset="-79"/>
                        <a:ea typeface="Times New Roman"/>
                        <a:cs typeface="+mn-cs"/>
                      </a:endParaRPr>
                    </a:p>
                    <a:p>
                      <a:pPr algn="r">
                        <a:lnSpc>
                          <a:spcPct val="100000"/>
                        </a:lnSpc>
                        <a:spcAft>
                          <a:spcPts val="0"/>
                        </a:spcAft>
                      </a:pPr>
                      <a:r>
                        <a:rPr lang="ar-DZ" sz="3600" b="1" u="none" dirty="0" smtClean="0">
                          <a:solidFill>
                            <a:srgbClr val="7030A0"/>
                          </a:solidFill>
                          <a:latin typeface="Aharoni" pitchFamily="2" charset="-79"/>
                          <a:ea typeface="Times New Roman"/>
                          <a:cs typeface="+mn-cs"/>
                        </a:rPr>
                        <a:t>الممارسات </a:t>
                      </a:r>
                      <a:r>
                        <a:rPr lang="ar-DZ" sz="3600" b="1" u="none" dirty="0" err="1" smtClean="0">
                          <a:solidFill>
                            <a:srgbClr val="7030A0"/>
                          </a:solidFill>
                          <a:latin typeface="Aharoni" pitchFamily="2" charset="-79"/>
                          <a:ea typeface="Times New Roman"/>
                          <a:cs typeface="+mn-cs"/>
                        </a:rPr>
                        <a:t>التعلمية</a:t>
                      </a:r>
                      <a:endParaRPr lang="fr-FR" sz="2000" b="1" u="none" dirty="0">
                        <a:solidFill>
                          <a:srgbClr val="7030A0"/>
                        </a:solidFill>
                        <a:latin typeface="Aharoni" pitchFamily="2" charset="-79"/>
                        <a:ea typeface="Calibri"/>
                        <a:cs typeface="+mn-cs"/>
                      </a:endParaRPr>
                    </a:p>
                  </a:txBody>
                  <a:tcPr marL="47283" marR="47283" marT="0" marB="0">
                    <a:lnL w="12700" cap="flat" cmpd="sng" algn="ctr">
                      <a:solidFill>
                        <a:srgbClr val="76923C"/>
                      </a:solidFill>
                      <a:prstDash val="solid"/>
                      <a:round/>
                      <a:headEnd type="none" w="med" len="med"/>
                      <a:tailEnd type="none" w="med" len="med"/>
                    </a:lnL>
                    <a:lnR w="12700" cap="flat" cmpd="sng" algn="ctr">
                      <a:solidFill>
                        <a:srgbClr val="76923C"/>
                      </a:solidFill>
                      <a:prstDash val="solid"/>
                      <a:round/>
                      <a:headEnd type="none" w="med" len="med"/>
                      <a:tailEnd type="none" w="med" len="med"/>
                    </a:lnR>
                    <a:lnT w="12700" cap="flat" cmpd="sng" algn="ctr">
                      <a:solidFill>
                        <a:srgbClr val="76923C"/>
                      </a:solidFill>
                      <a:prstDash val="solid"/>
                      <a:round/>
                      <a:headEnd type="none" w="med" len="med"/>
                      <a:tailEnd type="none" w="med" len="med"/>
                    </a:lnT>
                    <a:lnB w="12700" cap="flat" cmpd="sng" algn="ctr">
                      <a:solidFill>
                        <a:srgbClr val="76923C"/>
                      </a:solidFill>
                      <a:prstDash val="solid"/>
                      <a:round/>
                      <a:headEnd type="none" w="med" len="med"/>
                      <a:tailEnd type="none" w="med" len="med"/>
                    </a:lnB>
                    <a:solidFill>
                      <a:srgbClr val="C2D69B"/>
                    </a:solidFill>
                  </a:tcPr>
                </a:tc>
                <a:tc>
                  <a:txBody>
                    <a:bodyPr/>
                    <a:lstStyle/>
                    <a:p>
                      <a:pPr algn="ctr">
                        <a:lnSpc>
                          <a:spcPct val="100000"/>
                        </a:lnSpc>
                        <a:spcAft>
                          <a:spcPts val="0"/>
                        </a:spcAft>
                      </a:pPr>
                      <a:endParaRPr lang="ar-DZ" sz="4400" b="1" u="none" dirty="0" smtClean="0">
                        <a:solidFill>
                          <a:srgbClr val="7030A0"/>
                        </a:solidFill>
                        <a:latin typeface="Calibri"/>
                        <a:ea typeface="Times New Roman"/>
                        <a:cs typeface="+mn-cs"/>
                      </a:endParaRPr>
                    </a:p>
                    <a:p>
                      <a:pPr algn="ctr">
                        <a:lnSpc>
                          <a:spcPct val="100000"/>
                        </a:lnSpc>
                        <a:spcAft>
                          <a:spcPts val="0"/>
                        </a:spcAft>
                      </a:pPr>
                      <a:r>
                        <a:rPr lang="ar-SA" sz="3600" b="1" u="none" dirty="0" err="1" smtClean="0">
                          <a:solidFill>
                            <a:srgbClr val="7030A0"/>
                          </a:solidFill>
                          <a:latin typeface="Calibri"/>
                          <a:ea typeface="Times New Roman"/>
                          <a:cs typeface="+mn-cs"/>
                        </a:rPr>
                        <a:t>نو</a:t>
                      </a:r>
                      <a:r>
                        <a:rPr lang="ar-DZ" sz="3600" b="1" u="none" dirty="0" smtClean="0">
                          <a:solidFill>
                            <a:srgbClr val="7030A0"/>
                          </a:solidFill>
                          <a:latin typeface="Calibri"/>
                          <a:ea typeface="Times New Roman"/>
                          <a:cs typeface="+mn-cs"/>
                        </a:rPr>
                        <a:t>ع</a:t>
                      </a:r>
                    </a:p>
                    <a:p>
                      <a:pPr algn="ctr">
                        <a:lnSpc>
                          <a:spcPct val="100000"/>
                        </a:lnSpc>
                        <a:spcAft>
                          <a:spcPts val="0"/>
                        </a:spcAft>
                      </a:pPr>
                      <a:r>
                        <a:rPr lang="ar-DZ" sz="3600" b="1" u="none" dirty="0" smtClean="0">
                          <a:solidFill>
                            <a:srgbClr val="7030A0"/>
                          </a:solidFill>
                          <a:latin typeface="Calibri"/>
                          <a:ea typeface="Times New Roman"/>
                          <a:cs typeface="+mn-cs"/>
                        </a:rPr>
                        <a:t>ا</a:t>
                      </a:r>
                      <a:r>
                        <a:rPr lang="ar-SA" sz="3600" b="1" u="none" dirty="0" smtClean="0">
                          <a:solidFill>
                            <a:srgbClr val="7030A0"/>
                          </a:solidFill>
                          <a:latin typeface="Calibri"/>
                          <a:ea typeface="Times New Roman"/>
                          <a:cs typeface="+mn-cs"/>
                        </a:rPr>
                        <a:t>لذكاء</a:t>
                      </a:r>
                      <a:endParaRPr lang="fr-FR" sz="3600" b="1" u="none" dirty="0">
                        <a:solidFill>
                          <a:srgbClr val="7030A0"/>
                        </a:solidFill>
                        <a:latin typeface="Calibri"/>
                        <a:ea typeface="Calibri"/>
                        <a:cs typeface="+mn-cs"/>
                      </a:endParaRPr>
                    </a:p>
                  </a:txBody>
                  <a:tcPr marL="47283" marR="47283" marT="0" marB="0">
                    <a:lnL w="12700" cap="flat" cmpd="sng" algn="ctr">
                      <a:solidFill>
                        <a:srgbClr val="76923C"/>
                      </a:solidFill>
                      <a:prstDash val="solid"/>
                      <a:round/>
                      <a:headEnd type="none" w="med" len="med"/>
                      <a:tailEnd type="none" w="med" len="med"/>
                    </a:lnL>
                    <a:lnR w="12700" cap="flat" cmpd="sng" algn="ctr">
                      <a:solidFill>
                        <a:srgbClr val="76923C"/>
                      </a:solidFill>
                      <a:prstDash val="solid"/>
                      <a:round/>
                      <a:headEnd type="none" w="med" len="med"/>
                      <a:tailEnd type="none" w="med" len="med"/>
                    </a:lnR>
                    <a:lnT w="12700" cap="flat" cmpd="sng" algn="ctr">
                      <a:solidFill>
                        <a:srgbClr val="76923C"/>
                      </a:solidFill>
                      <a:prstDash val="solid"/>
                      <a:round/>
                      <a:headEnd type="none" w="med" len="med"/>
                      <a:tailEnd type="none" w="med" len="med"/>
                    </a:lnT>
                    <a:lnB w="12700" cap="flat" cmpd="sng" algn="ctr">
                      <a:solidFill>
                        <a:srgbClr val="76923C"/>
                      </a:solidFill>
                      <a:prstDash val="solid"/>
                      <a:round/>
                      <a:headEnd type="none" w="med" len="med"/>
                      <a:tailEnd type="none" w="med" len="med"/>
                    </a:lnB>
                    <a:solidFill>
                      <a:srgbClr val="C2D69B"/>
                    </a:solidFill>
                  </a:tcPr>
                </a:tc>
              </a:tr>
              <a:tr h="3429023">
                <a:tc>
                  <a:txBody>
                    <a:bodyPr/>
                    <a:lstStyle/>
                    <a:p>
                      <a:pPr algn="r">
                        <a:lnSpc>
                          <a:spcPct val="100000"/>
                        </a:lnSpc>
                        <a:spcAft>
                          <a:spcPts val="0"/>
                        </a:spcAft>
                      </a:pPr>
                      <a:endParaRPr lang="ar-DZ" sz="3200" b="1" dirty="0" smtClean="0">
                        <a:latin typeface="Calibri"/>
                        <a:ea typeface="Calibri"/>
                        <a:cs typeface="Arial"/>
                      </a:endParaRPr>
                    </a:p>
                    <a:p>
                      <a:pPr algn="r">
                        <a:lnSpc>
                          <a:spcPct val="100000"/>
                        </a:lnSpc>
                        <a:spcAft>
                          <a:spcPts val="0"/>
                        </a:spcAft>
                      </a:pPr>
                      <a:r>
                        <a:rPr lang="ar-DZ" sz="2000" b="1" kern="1200" dirty="0" smtClean="0">
                          <a:solidFill>
                            <a:schemeClr val="tx1"/>
                          </a:solidFill>
                          <a:latin typeface="+mn-lt"/>
                          <a:ea typeface="+mn-ea"/>
                          <a:cs typeface="+mn-cs"/>
                        </a:rPr>
                        <a:t> </a:t>
                      </a:r>
                      <a:r>
                        <a:rPr lang="ar-SA" sz="2000" b="1" kern="1200" dirty="0" smtClean="0">
                          <a:solidFill>
                            <a:schemeClr val="tx1"/>
                          </a:solidFill>
                          <a:latin typeface="+mn-lt"/>
                          <a:ea typeface="+mn-ea"/>
                          <a:cs typeface="+mn-cs"/>
                        </a:rPr>
                        <a:t>معايشة الأحياء </a:t>
                      </a:r>
                      <a:r>
                        <a:rPr lang="ar-DZ" sz="2000" b="1" kern="1200" dirty="0" smtClean="0">
                          <a:solidFill>
                            <a:schemeClr val="tx1"/>
                          </a:solidFill>
                          <a:latin typeface="+mn-lt"/>
                          <a:ea typeface="+mn-ea"/>
                          <a:cs typeface="+mn-cs"/>
                        </a:rPr>
                        <a:t>(</a:t>
                      </a:r>
                      <a:r>
                        <a:rPr lang="ar-SA" sz="2000" b="1" kern="1200" dirty="0" smtClean="0">
                          <a:solidFill>
                            <a:schemeClr val="tx1"/>
                          </a:solidFill>
                          <a:latin typeface="+mn-lt"/>
                          <a:ea typeface="+mn-ea"/>
                          <a:cs typeface="+mn-cs"/>
                        </a:rPr>
                        <a:t>نبات+حيوان)</a:t>
                      </a:r>
                      <a:endParaRPr lang="ar-DZ" sz="2000" b="1" kern="1200" dirty="0" smtClean="0">
                        <a:solidFill>
                          <a:schemeClr val="tx1"/>
                        </a:solidFill>
                        <a:latin typeface="+mn-lt"/>
                        <a:ea typeface="+mn-ea"/>
                        <a:cs typeface="+mn-cs"/>
                      </a:endParaRPr>
                    </a:p>
                    <a:p>
                      <a:pPr algn="r">
                        <a:lnSpc>
                          <a:spcPct val="100000"/>
                        </a:lnSpc>
                        <a:spcAft>
                          <a:spcPts val="0"/>
                        </a:spcAft>
                      </a:pPr>
                      <a:endParaRPr lang="ar-DZ" sz="2000" b="1" kern="1200" dirty="0" smtClean="0">
                        <a:solidFill>
                          <a:schemeClr val="tx1"/>
                        </a:solidFill>
                        <a:latin typeface="+mn-lt"/>
                        <a:ea typeface="+mn-ea"/>
                        <a:cs typeface="+mn-cs"/>
                      </a:endParaRPr>
                    </a:p>
                    <a:p>
                      <a:pPr algn="r">
                        <a:lnSpc>
                          <a:spcPct val="100000"/>
                        </a:lnSpc>
                        <a:spcAft>
                          <a:spcPts val="0"/>
                        </a:spcAft>
                      </a:pPr>
                      <a:r>
                        <a:rPr lang="ar-SA" sz="2000" b="1" kern="1200" dirty="0" smtClean="0">
                          <a:solidFill>
                            <a:schemeClr val="tx1"/>
                          </a:solidFill>
                          <a:latin typeface="+mn-lt"/>
                          <a:ea typeface="+mn-ea"/>
                          <a:cs typeface="+mn-cs"/>
                        </a:rPr>
                        <a:t> متابعة </a:t>
                      </a:r>
                      <a:r>
                        <a:rPr lang="ar-SA" sz="2000" b="1" kern="1200" dirty="0" err="1" smtClean="0">
                          <a:solidFill>
                            <a:schemeClr val="tx1"/>
                          </a:solidFill>
                          <a:latin typeface="+mn-lt"/>
                          <a:ea typeface="+mn-ea"/>
                          <a:cs typeface="+mn-cs"/>
                        </a:rPr>
                        <a:t>الظواهرالطبيعية</a:t>
                      </a:r>
                      <a:endParaRPr lang="ar-DZ" sz="3200" b="1" dirty="0" smtClean="0">
                        <a:latin typeface="Calibri"/>
                        <a:ea typeface="Calibri"/>
                        <a:cs typeface="Arial"/>
                      </a:endParaRPr>
                    </a:p>
                    <a:p>
                      <a:pPr algn="r">
                        <a:lnSpc>
                          <a:spcPct val="100000"/>
                        </a:lnSpc>
                        <a:spcAft>
                          <a:spcPts val="0"/>
                        </a:spcAft>
                      </a:pPr>
                      <a:endParaRPr lang="ar-DZ" sz="3200" b="1" dirty="0" smtClean="0">
                        <a:latin typeface="Calibri"/>
                        <a:ea typeface="Calibri"/>
                        <a:cs typeface="Arial"/>
                      </a:endParaRPr>
                    </a:p>
                  </a:txBody>
                  <a:tcPr marL="47283" marR="47283"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76923C"/>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c>
                  <a:txBody>
                    <a:bodyPr/>
                    <a:lstStyle/>
                    <a:p>
                      <a:pPr algn="r">
                        <a:lnSpc>
                          <a:spcPct val="100000"/>
                        </a:lnSpc>
                        <a:spcAft>
                          <a:spcPts val="0"/>
                        </a:spcAft>
                      </a:pPr>
                      <a:endParaRPr lang="ar-DZ" sz="2000" b="1" kern="1200" dirty="0" smtClean="0">
                        <a:solidFill>
                          <a:schemeClr val="tx1"/>
                        </a:solidFill>
                        <a:latin typeface="+mn-lt"/>
                        <a:ea typeface="+mn-ea"/>
                        <a:cs typeface="+mn-cs"/>
                      </a:endParaRPr>
                    </a:p>
                    <a:p>
                      <a:pPr algn="r">
                        <a:lnSpc>
                          <a:spcPct val="100000"/>
                        </a:lnSpc>
                        <a:spcAft>
                          <a:spcPts val="0"/>
                        </a:spcAft>
                      </a:pPr>
                      <a:r>
                        <a:rPr lang="ar-DZ" sz="2000" b="1" kern="1200" dirty="0" smtClean="0">
                          <a:solidFill>
                            <a:schemeClr val="tx1"/>
                          </a:solidFill>
                          <a:latin typeface="+mn-lt"/>
                          <a:ea typeface="+mn-ea"/>
                          <a:cs typeface="+mn-cs"/>
                        </a:rPr>
                        <a:t>ا</a:t>
                      </a:r>
                      <a:r>
                        <a:rPr lang="ar-SA" sz="2000" b="1" kern="1200" dirty="0" smtClean="0">
                          <a:solidFill>
                            <a:schemeClr val="tx1"/>
                          </a:solidFill>
                          <a:latin typeface="+mn-lt"/>
                          <a:ea typeface="+mn-ea"/>
                          <a:cs typeface="+mn-cs"/>
                        </a:rPr>
                        <a:t>لنبات ,</a:t>
                      </a:r>
                      <a:endParaRPr lang="ar-DZ" sz="2000" b="1" kern="1200" dirty="0" smtClean="0">
                        <a:solidFill>
                          <a:schemeClr val="tx1"/>
                        </a:solidFill>
                        <a:latin typeface="+mn-lt"/>
                        <a:ea typeface="+mn-ea"/>
                        <a:cs typeface="+mn-cs"/>
                      </a:endParaRPr>
                    </a:p>
                    <a:p>
                      <a:pPr algn="r">
                        <a:lnSpc>
                          <a:spcPct val="100000"/>
                        </a:lnSpc>
                        <a:spcAft>
                          <a:spcPts val="0"/>
                        </a:spcAft>
                      </a:pPr>
                      <a:endParaRPr lang="ar-DZ" sz="2000" b="1" kern="1200" dirty="0" smtClean="0">
                        <a:solidFill>
                          <a:schemeClr val="tx1"/>
                        </a:solidFill>
                        <a:latin typeface="+mn-lt"/>
                        <a:ea typeface="+mn-ea"/>
                        <a:cs typeface="+mn-cs"/>
                      </a:endParaRPr>
                    </a:p>
                    <a:p>
                      <a:pPr algn="r">
                        <a:lnSpc>
                          <a:spcPct val="100000"/>
                        </a:lnSpc>
                        <a:spcAft>
                          <a:spcPts val="0"/>
                        </a:spcAft>
                      </a:pPr>
                      <a:r>
                        <a:rPr lang="ar-SA" sz="2000" b="1" kern="1200" dirty="0" smtClean="0">
                          <a:solidFill>
                            <a:schemeClr val="tx1"/>
                          </a:solidFill>
                          <a:latin typeface="+mn-lt"/>
                          <a:ea typeface="+mn-ea"/>
                          <a:cs typeface="+mn-cs"/>
                        </a:rPr>
                        <a:t>مراقبة الطبيعة</a:t>
                      </a:r>
                      <a:endParaRPr lang="ar-DZ" sz="2000" b="1" kern="1200" dirty="0" smtClean="0">
                        <a:solidFill>
                          <a:schemeClr val="tx1"/>
                        </a:solidFill>
                        <a:latin typeface="+mn-lt"/>
                        <a:ea typeface="+mn-ea"/>
                        <a:cs typeface="+mn-cs"/>
                      </a:endParaRPr>
                    </a:p>
                    <a:p>
                      <a:pPr algn="r">
                        <a:lnSpc>
                          <a:spcPct val="100000"/>
                        </a:lnSpc>
                        <a:spcAft>
                          <a:spcPts val="0"/>
                        </a:spcAft>
                      </a:pPr>
                      <a:endParaRPr lang="ar-DZ" sz="2000" b="1" kern="1200" dirty="0" smtClean="0">
                        <a:solidFill>
                          <a:schemeClr val="tx1"/>
                        </a:solidFill>
                        <a:latin typeface="+mn-lt"/>
                        <a:ea typeface="+mn-ea"/>
                        <a:cs typeface="+mn-cs"/>
                      </a:endParaRPr>
                    </a:p>
                    <a:p>
                      <a:pPr algn="r">
                        <a:lnSpc>
                          <a:spcPct val="100000"/>
                        </a:lnSpc>
                        <a:spcAft>
                          <a:spcPts val="0"/>
                        </a:spcAft>
                      </a:pPr>
                      <a:r>
                        <a:rPr lang="ar-SA" sz="2000" b="1" kern="1200" dirty="0" smtClean="0">
                          <a:solidFill>
                            <a:schemeClr val="tx1"/>
                          </a:solidFill>
                          <a:latin typeface="+mn-lt"/>
                          <a:ea typeface="+mn-ea"/>
                          <a:cs typeface="+mn-cs"/>
                        </a:rPr>
                        <a:t> مثل </a:t>
                      </a:r>
                      <a:r>
                        <a:rPr lang="ar-DZ" sz="2000" b="1" kern="1200" dirty="0" smtClean="0">
                          <a:solidFill>
                            <a:schemeClr val="tx1"/>
                          </a:solidFill>
                          <a:latin typeface="+mn-lt"/>
                          <a:ea typeface="+mn-ea"/>
                          <a:cs typeface="+mn-cs"/>
                        </a:rPr>
                        <a:t> أدوات </a:t>
                      </a:r>
                    </a:p>
                    <a:p>
                      <a:pPr algn="r">
                        <a:lnSpc>
                          <a:spcPct val="100000"/>
                        </a:lnSpc>
                        <a:spcAft>
                          <a:spcPts val="0"/>
                        </a:spcAft>
                      </a:pPr>
                      <a:endParaRPr lang="ar-DZ" sz="2000" b="1" kern="1200" dirty="0" smtClean="0">
                        <a:solidFill>
                          <a:schemeClr val="tx1"/>
                        </a:solidFill>
                        <a:latin typeface="+mn-lt"/>
                        <a:ea typeface="+mn-ea"/>
                        <a:cs typeface="+mn-cs"/>
                      </a:endParaRPr>
                    </a:p>
                    <a:p>
                      <a:pPr algn="r">
                        <a:lnSpc>
                          <a:spcPct val="100000"/>
                        </a:lnSpc>
                        <a:spcAft>
                          <a:spcPts val="0"/>
                        </a:spcAft>
                      </a:pPr>
                      <a:r>
                        <a:rPr lang="ar-DZ" sz="2000" b="1" kern="1200" dirty="0" smtClean="0">
                          <a:solidFill>
                            <a:schemeClr val="tx1"/>
                          </a:solidFill>
                          <a:latin typeface="+mn-lt"/>
                          <a:ea typeface="+mn-ea"/>
                          <a:cs typeface="+mn-cs"/>
                        </a:rPr>
                        <a:t>الحقائق</a:t>
                      </a:r>
                      <a:r>
                        <a:rPr lang="ar-DZ" sz="2000" b="1" kern="1200" baseline="0" dirty="0" smtClean="0">
                          <a:solidFill>
                            <a:schemeClr val="tx1"/>
                          </a:solidFill>
                          <a:latin typeface="+mn-lt"/>
                          <a:ea typeface="+mn-ea"/>
                          <a:cs typeface="+mn-cs"/>
                        </a:rPr>
                        <a:t> </a:t>
                      </a:r>
                      <a:r>
                        <a:rPr lang="ar-SA" sz="2000" b="1" kern="1200" dirty="0" smtClean="0">
                          <a:solidFill>
                            <a:schemeClr val="tx1"/>
                          </a:solidFill>
                          <a:latin typeface="+mn-lt"/>
                          <a:ea typeface="+mn-ea"/>
                          <a:cs typeface="+mn-cs"/>
                        </a:rPr>
                        <a:t>المناظير</a:t>
                      </a:r>
                      <a:endParaRPr lang="ar-DZ" sz="2000" b="1" kern="1200" dirty="0" smtClean="0">
                        <a:solidFill>
                          <a:schemeClr val="tx1"/>
                        </a:solidFill>
                        <a:latin typeface="+mn-lt"/>
                        <a:ea typeface="+mn-ea"/>
                        <a:cs typeface="+mn-cs"/>
                      </a:endParaRPr>
                    </a:p>
                  </a:txBody>
                  <a:tcPr marL="47283" marR="47283"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76923C"/>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c>
                  <a:txBody>
                    <a:bodyPr/>
                    <a:lstStyle/>
                    <a:p>
                      <a:pPr algn="r">
                        <a:lnSpc>
                          <a:spcPct val="100000"/>
                        </a:lnSpc>
                        <a:spcAft>
                          <a:spcPts val="0"/>
                        </a:spcAft>
                      </a:pPr>
                      <a:r>
                        <a:rPr lang="ar-DZ" sz="2000" b="1" dirty="0" smtClean="0">
                          <a:latin typeface="Aharoni" pitchFamily="2" charset="-79"/>
                          <a:ea typeface="Calibri"/>
                          <a:cs typeface="+mn-cs"/>
                        </a:rPr>
                        <a:t>السير في</a:t>
                      </a:r>
                      <a:r>
                        <a:rPr lang="ar-DZ" sz="2000" b="1" baseline="0" dirty="0" smtClean="0">
                          <a:latin typeface="Aharoni" pitchFamily="2" charset="-79"/>
                          <a:ea typeface="Calibri"/>
                          <a:cs typeface="+mn-cs"/>
                        </a:rPr>
                        <a:t> أ</a:t>
                      </a:r>
                      <a:r>
                        <a:rPr lang="ar-DZ" sz="2000" b="1" dirty="0" smtClean="0">
                          <a:latin typeface="Aharoni" pitchFamily="2" charset="-79"/>
                          <a:ea typeface="Calibri"/>
                          <a:cs typeface="+mn-cs"/>
                        </a:rPr>
                        <a:t>حضان الطبيعة </a:t>
                      </a:r>
                      <a:r>
                        <a:rPr lang="ar-DZ" sz="2000" b="1" dirty="0" err="1" smtClean="0">
                          <a:latin typeface="Aharoni" pitchFamily="2" charset="-79"/>
                          <a:ea typeface="Calibri"/>
                          <a:cs typeface="+mn-cs"/>
                        </a:rPr>
                        <a:t>ـ</a:t>
                      </a:r>
                      <a:r>
                        <a:rPr lang="ar-DZ" sz="2000" b="1" dirty="0" smtClean="0">
                          <a:latin typeface="Aharoni" pitchFamily="2" charset="-79"/>
                          <a:ea typeface="Calibri"/>
                          <a:cs typeface="+mn-cs"/>
                        </a:rPr>
                        <a:t> وجود نوافذ التعلم </a:t>
                      </a:r>
                      <a:r>
                        <a:rPr lang="ar-DZ" sz="2000" b="1" dirty="0" err="1" smtClean="0">
                          <a:latin typeface="Aharoni" pitchFamily="2" charset="-79"/>
                          <a:ea typeface="Calibri"/>
                          <a:cs typeface="+mn-cs"/>
                        </a:rPr>
                        <a:t>ـ</a:t>
                      </a:r>
                      <a:r>
                        <a:rPr lang="ar-DZ" sz="2000" b="1" dirty="0" smtClean="0">
                          <a:latin typeface="Aharoni" pitchFamily="2" charset="-79"/>
                          <a:ea typeface="Calibri"/>
                          <a:cs typeface="+mn-cs"/>
                        </a:rPr>
                        <a:t> النباتات الداعمة </a:t>
                      </a:r>
                      <a:r>
                        <a:rPr lang="ar-DZ" sz="1800" b="1" dirty="0" err="1" smtClean="0">
                          <a:latin typeface="Aharoni" pitchFamily="2" charset="-79"/>
                          <a:ea typeface="Calibri"/>
                          <a:cs typeface="+mn-cs"/>
                        </a:rPr>
                        <a:t>ـ</a:t>
                      </a:r>
                      <a:r>
                        <a:rPr lang="ar-DZ" sz="1800" b="1" dirty="0" smtClean="0">
                          <a:latin typeface="Aharoni" pitchFamily="2" charset="-79"/>
                          <a:ea typeface="Calibri"/>
                          <a:cs typeface="+mn-cs"/>
                        </a:rPr>
                        <a:t> </a:t>
                      </a:r>
                    </a:p>
                    <a:p>
                      <a:pPr algn="r">
                        <a:lnSpc>
                          <a:spcPct val="100000"/>
                        </a:lnSpc>
                        <a:spcAft>
                          <a:spcPts val="0"/>
                        </a:spcAft>
                      </a:pPr>
                      <a:r>
                        <a:rPr lang="ar-SA" sz="2000" b="1" kern="1200" dirty="0" smtClean="0">
                          <a:solidFill>
                            <a:schemeClr val="tx1"/>
                          </a:solidFill>
                          <a:latin typeface="Aharoni" pitchFamily="2" charset="-79"/>
                          <a:ea typeface="+mn-ea"/>
                          <a:cs typeface="+mn-cs"/>
                        </a:rPr>
                        <a:t>الاعتناء بالحيوانات الأليفة والحياة</a:t>
                      </a:r>
                      <a:endParaRPr lang="ar-DZ" sz="2000" b="1" kern="1200" dirty="0" smtClean="0">
                        <a:solidFill>
                          <a:schemeClr val="tx1"/>
                        </a:solidFill>
                        <a:latin typeface="Aharoni" pitchFamily="2" charset="-79"/>
                        <a:ea typeface="+mn-ea"/>
                        <a:cs typeface="+mn-cs"/>
                      </a:endParaRPr>
                    </a:p>
                    <a:p>
                      <a:pPr algn="r">
                        <a:lnSpc>
                          <a:spcPct val="100000"/>
                        </a:lnSpc>
                        <a:spcAft>
                          <a:spcPts val="0"/>
                        </a:spcAft>
                      </a:pPr>
                      <a:r>
                        <a:rPr lang="ar-DZ" sz="2000" b="1" kern="1200" dirty="0" smtClean="0">
                          <a:solidFill>
                            <a:schemeClr val="tx1"/>
                          </a:solidFill>
                          <a:latin typeface="Aharoni" pitchFamily="2" charset="-79"/>
                          <a:ea typeface="+mn-ea"/>
                          <a:cs typeface="+mn-cs"/>
                        </a:rPr>
                        <a:t> </a:t>
                      </a:r>
                      <a:r>
                        <a:rPr lang="ar-SA" sz="2000" b="1" kern="1200" dirty="0" smtClean="0">
                          <a:solidFill>
                            <a:schemeClr val="tx1"/>
                          </a:solidFill>
                          <a:latin typeface="Aharoni" pitchFamily="2" charset="-79"/>
                          <a:ea typeface="+mn-ea"/>
                          <a:cs typeface="+mn-cs"/>
                        </a:rPr>
                        <a:t> البرية </a:t>
                      </a:r>
                      <a:r>
                        <a:rPr lang="ar-SA" sz="2000" b="1" kern="1200" dirty="0" err="1" smtClean="0">
                          <a:solidFill>
                            <a:schemeClr val="tx1"/>
                          </a:solidFill>
                          <a:latin typeface="Aharoni" pitchFamily="2" charset="-79"/>
                          <a:ea typeface="+mn-ea"/>
                          <a:cs typeface="+mn-cs"/>
                        </a:rPr>
                        <a:t>و</a:t>
                      </a:r>
                      <a:r>
                        <a:rPr lang="ar-DZ" sz="2000" b="1" kern="1200" dirty="0" smtClean="0">
                          <a:solidFill>
                            <a:schemeClr val="tx1"/>
                          </a:solidFill>
                          <a:latin typeface="Aharoni" pitchFamily="2" charset="-79"/>
                          <a:ea typeface="+mn-ea"/>
                          <a:cs typeface="+mn-cs"/>
                        </a:rPr>
                        <a:t>المتنزهات </a:t>
                      </a:r>
                      <a:r>
                        <a:rPr lang="ar-DZ" sz="2000" b="1" kern="1200" dirty="0" err="1" smtClean="0">
                          <a:solidFill>
                            <a:schemeClr val="tx1"/>
                          </a:solidFill>
                          <a:latin typeface="Aharoni" pitchFamily="2" charset="-79"/>
                          <a:ea typeface="+mn-ea"/>
                          <a:cs typeface="+mn-cs"/>
                        </a:rPr>
                        <a:t>و</a:t>
                      </a:r>
                      <a:r>
                        <a:rPr lang="ar-SA" sz="2000" b="1" kern="1200" dirty="0" smtClean="0">
                          <a:solidFill>
                            <a:schemeClr val="tx1"/>
                          </a:solidFill>
                          <a:latin typeface="Aharoni" pitchFamily="2" charset="-79"/>
                          <a:ea typeface="+mn-ea"/>
                          <a:cs typeface="+mn-cs"/>
                        </a:rPr>
                        <a:t>الحدائق</a:t>
                      </a:r>
                      <a:endParaRPr lang="ar-DZ" sz="2000" b="1" kern="1200" dirty="0" smtClean="0">
                        <a:solidFill>
                          <a:schemeClr val="tx1"/>
                        </a:solidFill>
                        <a:latin typeface="Aharoni" pitchFamily="2" charset="-79"/>
                        <a:ea typeface="+mn-ea"/>
                        <a:cs typeface="+mn-cs"/>
                      </a:endParaRPr>
                    </a:p>
                    <a:p>
                      <a:pPr algn="r">
                        <a:lnSpc>
                          <a:spcPct val="100000"/>
                        </a:lnSpc>
                        <a:spcAft>
                          <a:spcPts val="0"/>
                        </a:spcAft>
                      </a:pPr>
                      <a:r>
                        <a:rPr lang="ar-DZ" sz="2000" b="1" kern="1200" dirty="0" smtClean="0">
                          <a:solidFill>
                            <a:schemeClr val="tx1"/>
                          </a:solidFill>
                          <a:latin typeface="Aharoni" pitchFamily="2" charset="-79"/>
                          <a:ea typeface="+mn-ea"/>
                          <a:cs typeface="+mn-cs"/>
                        </a:rPr>
                        <a:t> ــ</a:t>
                      </a:r>
                      <a:r>
                        <a:rPr lang="ar-DZ" sz="2000" b="1" kern="1200" baseline="0" dirty="0" smtClean="0">
                          <a:solidFill>
                            <a:schemeClr val="tx1"/>
                          </a:solidFill>
                          <a:latin typeface="Aharoni" pitchFamily="2" charset="-79"/>
                          <a:ea typeface="+mn-ea"/>
                          <a:cs typeface="+mn-cs"/>
                        </a:rPr>
                        <a:t> </a:t>
                      </a:r>
                      <a:r>
                        <a:rPr lang="ar-DZ" sz="2000" b="1" kern="1200" baseline="0" dirty="0" err="1" smtClean="0">
                          <a:solidFill>
                            <a:schemeClr val="tx1"/>
                          </a:solidFill>
                          <a:latin typeface="Aharoni" pitchFamily="2" charset="-79"/>
                          <a:ea typeface="+mn-ea"/>
                          <a:cs typeface="+mn-cs"/>
                        </a:rPr>
                        <a:t>ك</a:t>
                      </a:r>
                      <a:r>
                        <a:rPr lang="ar-SA" sz="2000" b="1" kern="1200" dirty="0" err="1" smtClean="0">
                          <a:solidFill>
                            <a:schemeClr val="tx1"/>
                          </a:solidFill>
                          <a:latin typeface="Aharoni" pitchFamily="2" charset="-79"/>
                          <a:ea typeface="+mn-ea"/>
                          <a:cs typeface="+mn-cs"/>
                        </a:rPr>
                        <a:t>تابة</a:t>
                      </a:r>
                      <a:r>
                        <a:rPr lang="ar-SA" sz="2000" b="1" kern="1200" dirty="0" smtClean="0">
                          <a:solidFill>
                            <a:schemeClr val="tx1"/>
                          </a:solidFill>
                          <a:latin typeface="Aharoni" pitchFamily="2" charset="-79"/>
                          <a:ea typeface="+mn-ea"/>
                          <a:cs typeface="+mn-cs"/>
                        </a:rPr>
                        <a:t> موضوعات تخص البيئة المحيطة</a:t>
                      </a:r>
                      <a:endParaRPr lang="ar-DZ" sz="2800" b="1" dirty="0" smtClean="0">
                        <a:latin typeface="Aharoni" pitchFamily="2" charset="-79"/>
                        <a:ea typeface="Calibri"/>
                        <a:cs typeface="+mn-cs"/>
                      </a:endParaRPr>
                    </a:p>
                    <a:p>
                      <a:pPr algn="r">
                        <a:lnSpc>
                          <a:spcPct val="100000"/>
                        </a:lnSpc>
                        <a:spcAft>
                          <a:spcPts val="0"/>
                        </a:spcAft>
                      </a:pPr>
                      <a:r>
                        <a:rPr lang="ar-DZ" sz="2000" b="1" kern="1200" dirty="0" smtClean="0">
                          <a:solidFill>
                            <a:schemeClr val="tx1"/>
                          </a:solidFill>
                          <a:latin typeface="Aharoni" pitchFamily="2" charset="-79"/>
                          <a:ea typeface="+mn-ea"/>
                          <a:cs typeface="+mn-cs"/>
                        </a:rPr>
                        <a:t>ـــ</a:t>
                      </a:r>
                      <a:r>
                        <a:rPr lang="ar-DZ" sz="2000" b="1" kern="1200" baseline="0" dirty="0" smtClean="0">
                          <a:solidFill>
                            <a:schemeClr val="tx1"/>
                          </a:solidFill>
                          <a:latin typeface="Aharoni" pitchFamily="2" charset="-79"/>
                          <a:ea typeface="+mn-ea"/>
                          <a:cs typeface="+mn-cs"/>
                        </a:rPr>
                        <a:t> </a:t>
                      </a:r>
                      <a:r>
                        <a:rPr lang="ar-DZ" sz="2000" b="1" kern="1200" baseline="0" dirty="0" err="1" smtClean="0">
                          <a:solidFill>
                            <a:schemeClr val="tx1"/>
                          </a:solidFill>
                          <a:latin typeface="Aharoni" pitchFamily="2" charset="-79"/>
                          <a:ea typeface="+mn-ea"/>
                          <a:cs typeface="+mn-cs"/>
                        </a:rPr>
                        <a:t>ا</a:t>
                      </a:r>
                      <a:r>
                        <a:rPr lang="ar-SA" sz="2000" b="1" kern="1200" dirty="0" err="1" smtClean="0">
                          <a:solidFill>
                            <a:schemeClr val="tx1"/>
                          </a:solidFill>
                          <a:latin typeface="Aharoni" pitchFamily="2" charset="-79"/>
                          <a:ea typeface="+mn-ea"/>
                          <a:cs typeface="+mn-cs"/>
                        </a:rPr>
                        <a:t>ستخدام</a:t>
                      </a:r>
                      <a:r>
                        <a:rPr lang="ar-SA" sz="2000" b="1" kern="1200" dirty="0" smtClean="0">
                          <a:solidFill>
                            <a:schemeClr val="tx1"/>
                          </a:solidFill>
                          <a:latin typeface="Aharoni" pitchFamily="2" charset="-79"/>
                          <a:ea typeface="+mn-ea"/>
                          <a:cs typeface="+mn-cs"/>
                        </a:rPr>
                        <a:t> بعض</a:t>
                      </a:r>
                      <a:r>
                        <a:rPr lang="ar-DZ" sz="2000" b="1" kern="1200" baseline="0" dirty="0" smtClean="0">
                          <a:solidFill>
                            <a:schemeClr val="tx1"/>
                          </a:solidFill>
                          <a:latin typeface="Aharoni" pitchFamily="2" charset="-79"/>
                          <a:ea typeface="+mn-ea"/>
                          <a:cs typeface="+mn-cs"/>
                        </a:rPr>
                        <a:t> </a:t>
                      </a:r>
                      <a:r>
                        <a:rPr lang="ar-SA" sz="2000" b="1" kern="1200" dirty="0" err="1" smtClean="0">
                          <a:solidFill>
                            <a:schemeClr val="tx1"/>
                          </a:solidFill>
                          <a:latin typeface="Aharoni" pitchFamily="2" charset="-79"/>
                          <a:ea typeface="+mn-ea"/>
                          <a:cs typeface="+mn-cs"/>
                        </a:rPr>
                        <a:t>الأجهز</a:t>
                      </a:r>
                      <a:r>
                        <a:rPr lang="ar-DZ" sz="2000" b="1" kern="1200" dirty="0" smtClean="0">
                          <a:solidFill>
                            <a:schemeClr val="tx1"/>
                          </a:solidFill>
                          <a:latin typeface="Aharoni" pitchFamily="2" charset="-79"/>
                          <a:ea typeface="+mn-ea"/>
                          <a:cs typeface="+mn-cs"/>
                        </a:rPr>
                        <a:t>ة</a:t>
                      </a:r>
                      <a:r>
                        <a:rPr lang="ar-SA" sz="1800" b="1" kern="1200" dirty="0" smtClean="0">
                          <a:solidFill>
                            <a:schemeClr val="tx1"/>
                          </a:solidFill>
                          <a:latin typeface="Aharoni" pitchFamily="2" charset="-79"/>
                          <a:ea typeface="+mn-ea"/>
                          <a:cs typeface="+mn-cs"/>
                        </a:rPr>
                        <a:t>كالمجهر</a:t>
                      </a:r>
                      <a:endParaRPr lang="ar-DZ" sz="1800" b="1" kern="1200" dirty="0" smtClean="0">
                        <a:solidFill>
                          <a:schemeClr val="tx1"/>
                        </a:solidFill>
                        <a:latin typeface="Aharoni" pitchFamily="2" charset="-79"/>
                        <a:ea typeface="+mn-ea"/>
                        <a:cs typeface="+mn-cs"/>
                      </a:endParaRPr>
                    </a:p>
                    <a:p>
                      <a:pPr algn="r">
                        <a:lnSpc>
                          <a:spcPct val="100000"/>
                        </a:lnSpc>
                        <a:spcAft>
                          <a:spcPts val="0"/>
                        </a:spcAft>
                      </a:pPr>
                      <a:r>
                        <a:rPr lang="ar-SA" sz="2000" b="1" kern="1200" dirty="0" smtClean="0">
                          <a:solidFill>
                            <a:schemeClr val="tx1"/>
                          </a:solidFill>
                          <a:latin typeface="Aharoni" pitchFamily="2" charset="-79"/>
                          <a:ea typeface="+mn-ea"/>
                          <a:cs typeface="+mn-cs"/>
                        </a:rPr>
                        <a:t>والتلسكوب</a:t>
                      </a:r>
                      <a:r>
                        <a:rPr lang="ar-SA" sz="1800" b="1" kern="1200" dirty="0" smtClean="0">
                          <a:solidFill>
                            <a:schemeClr val="tx1"/>
                          </a:solidFill>
                          <a:latin typeface="Aharoni" pitchFamily="2" charset="-79"/>
                          <a:ea typeface="+mn-ea"/>
                          <a:cs typeface="+mn-cs"/>
                        </a:rPr>
                        <a:t> </a:t>
                      </a:r>
                      <a:r>
                        <a:rPr lang="ar-DZ" sz="1200" b="1" kern="1200" dirty="0" smtClean="0">
                          <a:solidFill>
                            <a:schemeClr val="tx1"/>
                          </a:solidFill>
                          <a:latin typeface="Aharoni" pitchFamily="2" charset="-79"/>
                          <a:ea typeface="+mn-ea"/>
                          <a:cs typeface="+mn-cs"/>
                        </a:rPr>
                        <a:t>ـــ</a:t>
                      </a:r>
                      <a:r>
                        <a:rPr lang="ar-DZ" sz="1200" b="1" kern="1200" baseline="0" dirty="0" smtClean="0">
                          <a:solidFill>
                            <a:schemeClr val="tx1"/>
                          </a:solidFill>
                          <a:latin typeface="Aharoni" pitchFamily="2" charset="-79"/>
                          <a:ea typeface="+mn-ea"/>
                          <a:cs typeface="+mn-cs"/>
                        </a:rPr>
                        <a:t>  </a:t>
                      </a:r>
                      <a:r>
                        <a:rPr lang="ar-SA" sz="2000" b="1" kern="1200" dirty="0" smtClean="0">
                          <a:solidFill>
                            <a:schemeClr val="tx1"/>
                          </a:solidFill>
                          <a:latin typeface="Aharoni" pitchFamily="2" charset="-79"/>
                          <a:ea typeface="+mn-ea"/>
                          <a:cs typeface="+mn-cs"/>
                        </a:rPr>
                        <a:t>دراسة الطبيعة,الوعي البيئي, </a:t>
                      </a:r>
                      <a:endParaRPr lang="ar-DZ" sz="2000" b="1" kern="1200" dirty="0" smtClean="0">
                        <a:solidFill>
                          <a:schemeClr val="tx1"/>
                        </a:solidFill>
                        <a:latin typeface="Aharoni" pitchFamily="2" charset="-79"/>
                        <a:ea typeface="+mn-ea"/>
                        <a:cs typeface="+mn-cs"/>
                      </a:endParaRPr>
                    </a:p>
                    <a:p>
                      <a:pPr algn="r">
                        <a:lnSpc>
                          <a:spcPct val="100000"/>
                        </a:lnSpc>
                        <a:spcAft>
                          <a:spcPts val="0"/>
                        </a:spcAft>
                      </a:pPr>
                      <a:r>
                        <a:rPr lang="ar-DZ" sz="2000" b="1" kern="1200" dirty="0" smtClean="0">
                          <a:solidFill>
                            <a:schemeClr val="tx1"/>
                          </a:solidFill>
                          <a:latin typeface="Aharoni" pitchFamily="2" charset="-79"/>
                          <a:ea typeface="+mn-ea"/>
                          <a:cs typeface="+mn-cs"/>
                        </a:rPr>
                        <a:t> </a:t>
                      </a:r>
                      <a:r>
                        <a:rPr lang="ar-SA" sz="2000" b="1" kern="1200" dirty="0" smtClean="0">
                          <a:solidFill>
                            <a:schemeClr val="tx1"/>
                          </a:solidFill>
                          <a:latin typeface="Aharoni" pitchFamily="2" charset="-79"/>
                          <a:ea typeface="+mn-ea"/>
                          <a:cs typeface="+mn-cs"/>
                        </a:rPr>
                        <a:t>العناية بالحيوانات,</a:t>
                      </a:r>
                      <a:r>
                        <a:rPr lang="ar-DZ" sz="2000" b="1" kern="1200" dirty="0" smtClean="0">
                          <a:solidFill>
                            <a:schemeClr val="tx1"/>
                          </a:solidFill>
                          <a:latin typeface="Aharoni" pitchFamily="2" charset="-79"/>
                          <a:ea typeface="+mn-ea"/>
                          <a:cs typeface="+mn-cs"/>
                        </a:rPr>
                        <a:t>ا</a:t>
                      </a:r>
                      <a:r>
                        <a:rPr lang="ar-DZ" sz="2000" b="1" kern="1200" baseline="0" dirty="0" smtClean="0">
                          <a:solidFill>
                            <a:schemeClr val="tx1"/>
                          </a:solidFill>
                          <a:latin typeface="Aharoni" pitchFamily="2" charset="-79"/>
                          <a:ea typeface="+mn-ea"/>
                          <a:cs typeface="+mn-cs"/>
                        </a:rPr>
                        <a:t>لجولات    ومتابعة</a:t>
                      </a:r>
                    </a:p>
                    <a:p>
                      <a:pPr algn="r">
                        <a:lnSpc>
                          <a:spcPct val="100000"/>
                        </a:lnSpc>
                        <a:spcAft>
                          <a:spcPts val="0"/>
                        </a:spcAft>
                      </a:pPr>
                      <a:r>
                        <a:rPr lang="ar-DZ" sz="2000" b="1" kern="1200" baseline="0" dirty="0" smtClean="0">
                          <a:solidFill>
                            <a:schemeClr val="tx1"/>
                          </a:solidFill>
                          <a:latin typeface="Aharoni" pitchFamily="2" charset="-79"/>
                          <a:ea typeface="+mn-ea"/>
                          <a:cs typeface="+mn-cs"/>
                        </a:rPr>
                        <a:t> الظواهر الطبيعية </a:t>
                      </a:r>
                      <a:r>
                        <a:rPr lang="ar-DZ" sz="2000" b="1" kern="1200" baseline="0" dirty="0" err="1" smtClean="0">
                          <a:solidFill>
                            <a:schemeClr val="tx1"/>
                          </a:solidFill>
                          <a:latin typeface="Aharoni" pitchFamily="2" charset="-79"/>
                          <a:ea typeface="+mn-ea"/>
                          <a:cs typeface="+mn-cs"/>
                        </a:rPr>
                        <a:t>وا</a:t>
                      </a:r>
                      <a:r>
                        <a:rPr lang="ar-SA" sz="2000" b="1" kern="1200" dirty="0" smtClean="0">
                          <a:solidFill>
                            <a:schemeClr val="tx1"/>
                          </a:solidFill>
                          <a:latin typeface="Aharoni" pitchFamily="2" charset="-79"/>
                          <a:ea typeface="+mn-ea"/>
                          <a:cs typeface="+mn-cs"/>
                        </a:rPr>
                        <a:t>لرحلات</a:t>
                      </a:r>
                      <a:endParaRPr lang="fr-FR" sz="1200" b="1" dirty="0">
                        <a:latin typeface="Aharoni" pitchFamily="2" charset="-79"/>
                        <a:ea typeface="Calibri"/>
                        <a:cs typeface="+mn-cs"/>
                      </a:endParaRPr>
                    </a:p>
                  </a:txBody>
                  <a:tcPr marL="68580" marR="68580"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76923C"/>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c>
                  <a:txBody>
                    <a:bodyPr/>
                    <a:lstStyle/>
                    <a:p>
                      <a:pPr algn="ctr">
                        <a:lnSpc>
                          <a:spcPts val="1925"/>
                        </a:lnSpc>
                        <a:spcAft>
                          <a:spcPts val="0"/>
                        </a:spcAft>
                      </a:pPr>
                      <a:endParaRPr lang="ar-DZ" sz="1600" b="1" dirty="0" smtClean="0">
                        <a:latin typeface="Calibri"/>
                        <a:ea typeface="Calibri"/>
                        <a:cs typeface="+mn-cs"/>
                      </a:endParaRPr>
                    </a:p>
                    <a:p>
                      <a:pPr algn="ctr">
                        <a:lnSpc>
                          <a:spcPts val="1925"/>
                        </a:lnSpc>
                        <a:spcAft>
                          <a:spcPts val="0"/>
                        </a:spcAft>
                      </a:pPr>
                      <a:endParaRPr lang="ar-DZ" sz="1600" b="1" dirty="0" smtClean="0">
                        <a:latin typeface="Calibri"/>
                        <a:ea typeface="Calibri"/>
                        <a:cs typeface="+mn-cs"/>
                      </a:endParaRPr>
                    </a:p>
                    <a:p>
                      <a:pPr algn="ctr">
                        <a:lnSpc>
                          <a:spcPts val="1925"/>
                        </a:lnSpc>
                        <a:spcAft>
                          <a:spcPts val="0"/>
                        </a:spcAft>
                      </a:pPr>
                      <a:endParaRPr lang="ar-DZ" sz="1600" b="1" dirty="0" smtClean="0">
                        <a:latin typeface="Calibri"/>
                        <a:ea typeface="Calibri"/>
                        <a:cs typeface="+mn-cs"/>
                      </a:endParaRPr>
                    </a:p>
                    <a:p>
                      <a:pPr algn="ctr">
                        <a:lnSpc>
                          <a:spcPts val="1925"/>
                        </a:lnSpc>
                        <a:spcAft>
                          <a:spcPts val="0"/>
                        </a:spcAft>
                      </a:pPr>
                      <a:endParaRPr lang="ar-DZ" sz="1600" b="1" dirty="0" smtClean="0">
                        <a:latin typeface="Calibri"/>
                        <a:ea typeface="Calibri"/>
                        <a:cs typeface="+mn-cs"/>
                      </a:endParaRPr>
                    </a:p>
                    <a:p>
                      <a:pPr algn="ctr">
                        <a:lnSpc>
                          <a:spcPts val="1925"/>
                        </a:lnSpc>
                        <a:spcAft>
                          <a:spcPts val="0"/>
                        </a:spcAft>
                      </a:pPr>
                      <a:r>
                        <a:rPr lang="ar-DZ" sz="2800" b="1" dirty="0" smtClean="0">
                          <a:latin typeface="Calibri"/>
                          <a:ea typeface="Calibri"/>
                          <a:cs typeface="+mn-cs"/>
                        </a:rPr>
                        <a:t>الذكاء</a:t>
                      </a:r>
                      <a:r>
                        <a:rPr lang="ar-DZ" sz="1600" b="1" dirty="0" smtClean="0">
                          <a:latin typeface="Calibri"/>
                          <a:ea typeface="Calibri"/>
                          <a:cs typeface="+mn-cs"/>
                        </a:rPr>
                        <a:t> </a:t>
                      </a:r>
                    </a:p>
                    <a:p>
                      <a:pPr algn="ctr">
                        <a:lnSpc>
                          <a:spcPts val="1925"/>
                        </a:lnSpc>
                        <a:spcAft>
                          <a:spcPts val="0"/>
                        </a:spcAft>
                      </a:pPr>
                      <a:endParaRPr lang="ar-DZ" sz="1600" b="1" dirty="0" smtClean="0">
                        <a:latin typeface="Calibri"/>
                        <a:ea typeface="Calibri"/>
                        <a:cs typeface="+mn-cs"/>
                      </a:endParaRPr>
                    </a:p>
                    <a:p>
                      <a:pPr algn="ctr">
                        <a:lnSpc>
                          <a:spcPts val="1925"/>
                        </a:lnSpc>
                        <a:spcAft>
                          <a:spcPts val="0"/>
                        </a:spcAft>
                      </a:pPr>
                      <a:r>
                        <a:rPr lang="ar-JO" sz="2800" b="1" kern="1200" dirty="0" smtClean="0">
                          <a:solidFill>
                            <a:schemeClr val="tx1"/>
                          </a:solidFill>
                          <a:latin typeface="+mn-lt"/>
                          <a:ea typeface="+mn-ea"/>
                          <a:cs typeface="+mn-cs"/>
                        </a:rPr>
                        <a:t>الطبيعي-</a:t>
                      </a:r>
                      <a:endParaRPr lang="ar-DZ" sz="2800" b="1" kern="1200" dirty="0" smtClean="0">
                        <a:solidFill>
                          <a:schemeClr val="tx1"/>
                        </a:solidFill>
                        <a:latin typeface="+mn-lt"/>
                        <a:ea typeface="+mn-ea"/>
                        <a:cs typeface="+mn-cs"/>
                      </a:endParaRPr>
                    </a:p>
                    <a:p>
                      <a:pPr algn="ctr">
                        <a:lnSpc>
                          <a:spcPts val="1925"/>
                        </a:lnSpc>
                        <a:spcAft>
                          <a:spcPts val="0"/>
                        </a:spcAft>
                      </a:pPr>
                      <a:r>
                        <a:rPr lang="ar-JO" sz="2800" b="1" kern="1200" dirty="0" smtClean="0">
                          <a:solidFill>
                            <a:schemeClr val="tx1"/>
                          </a:solidFill>
                          <a:latin typeface="+mn-lt"/>
                          <a:ea typeface="+mn-ea"/>
                          <a:cs typeface="+mn-cs"/>
                        </a:rPr>
                        <a:t> البيئي</a:t>
                      </a:r>
                      <a:endParaRPr lang="ar-DZ" sz="1600" b="1" dirty="0" smtClean="0">
                        <a:latin typeface="Calibri"/>
                        <a:ea typeface="Calibri"/>
                        <a:cs typeface="+mn-cs"/>
                      </a:endParaRPr>
                    </a:p>
                  </a:txBody>
                  <a:tcPr marL="68580" marR="68580"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76923C"/>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r>
            </a:tbl>
          </a:graphicData>
        </a:graphic>
      </p:graphicFrame>
      <p:sp>
        <p:nvSpPr>
          <p:cNvPr id="8" name="Ellipse 7"/>
          <p:cNvSpPr/>
          <p:nvPr/>
        </p:nvSpPr>
        <p:spPr>
          <a:xfrm>
            <a:off x="357158" y="4429132"/>
            <a:ext cx="2571768" cy="2143140"/>
          </a:xfrm>
          <a:prstGeom prst="ellipse">
            <a:avLst/>
          </a:prstGeom>
          <a:blipFill>
            <a:blip r:embed="rId5"/>
            <a:stretch>
              <a:fillRect/>
            </a:stretch>
          </a:blipFill>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ransition spd="slow">
    <p:cover dir="rd"/>
    <p:sndAc>
      <p:stSnd>
        <p:snd r:embed="rId3" name="drumroll.wav" builtIn="1"/>
      </p:stSnd>
    </p:sndAc>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endParaRPr lang="fr-FR"/>
          </a:p>
        </p:txBody>
      </p:sp>
      <p:sp>
        <p:nvSpPr>
          <p:cNvPr id="3" name="Sous-titre 2"/>
          <p:cNvSpPr>
            <a:spLocks noGrp="1"/>
          </p:cNvSpPr>
          <p:nvPr>
            <p:ph type="subTitle" idx="1"/>
          </p:nvPr>
        </p:nvSpPr>
        <p:spPr/>
        <p:txBody>
          <a:bodyPr/>
          <a:lstStyle/>
          <a:p>
            <a:r>
              <a:rPr lang="ar-DZ" dirty="0" smtClean="0"/>
              <a:t>جهيرة </a:t>
            </a:r>
            <a:r>
              <a:rPr lang="ar-DZ" dirty="0" err="1" smtClean="0"/>
              <a:t>مخالفية</a:t>
            </a:r>
            <a:r>
              <a:rPr lang="ar-DZ" dirty="0" smtClean="0"/>
              <a:t> مفتش </a:t>
            </a:r>
            <a:r>
              <a:rPr lang="ar-DZ" dirty="0" err="1" smtClean="0"/>
              <a:t>بيداغوجي</a:t>
            </a:r>
            <a:r>
              <a:rPr lang="ar-DZ" dirty="0" smtClean="0"/>
              <a:t> مقاطعة </a:t>
            </a:r>
            <a:r>
              <a:rPr lang="ar-DZ" dirty="0" err="1" smtClean="0"/>
              <a:t>اولاد</a:t>
            </a:r>
            <a:r>
              <a:rPr lang="ar-DZ" dirty="0" smtClean="0"/>
              <a:t> رشاش2 ولاية </a:t>
            </a:r>
            <a:r>
              <a:rPr lang="ar-DZ" dirty="0" err="1" smtClean="0"/>
              <a:t>خنشلة</a:t>
            </a:r>
            <a:endParaRPr lang="fr-FR" dirty="0"/>
          </a:p>
        </p:txBody>
      </p:sp>
      <p:sp>
        <p:nvSpPr>
          <p:cNvPr id="4" name="Rectangle à coins arrondis 3"/>
          <p:cNvSpPr/>
          <p:nvPr/>
        </p:nvSpPr>
        <p:spPr>
          <a:xfrm>
            <a:off x="0" y="0"/>
            <a:ext cx="9144000" cy="6858000"/>
          </a:xfrm>
          <a:prstGeom prst="roundRect">
            <a:avLst/>
          </a:pr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à coins arrondis 10"/>
          <p:cNvSpPr/>
          <p:nvPr/>
        </p:nvSpPr>
        <p:spPr>
          <a:xfrm>
            <a:off x="928662" y="0"/>
            <a:ext cx="7572396" cy="857232"/>
          </a:xfrm>
          <a:prstGeom prst="roundRect">
            <a:avLst/>
          </a:prstGeom>
          <a:blipFill>
            <a:blip r:embed="rId5"/>
            <a:tile tx="0" ty="0" sx="100000" sy="100000" flip="none" algn="tl"/>
          </a:blip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3200" b="1" u="sng" dirty="0" smtClean="0">
                <a:solidFill>
                  <a:srgbClr val="FF0000"/>
                </a:solidFill>
              </a:rPr>
              <a:t>كيف نتعرف على التلاميذ ذوي الذكاء الطبيعي البيئي: </a:t>
            </a:r>
            <a:endParaRPr lang="ar-DZ" b="1" dirty="0" smtClean="0"/>
          </a:p>
        </p:txBody>
      </p:sp>
      <p:sp>
        <p:nvSpPr>
          <p:cNvPr id="12" name="Rectangle à coins arrondis 11"/>
          <p:cNvSpPr/>
          <p:nvPr/>
        </p:nvSpPr>
        <p:spPr>
          <a:xfrm>
            <a:off x="0" y="928670"/>
            <a:ext cx="9144000" cy="3000396"/>
          </a:xfrm>
          <a:prstGeom prst="roundRect">
            <a:avLst/>
          </a:prstGeom>
          <a:blipFill>
            <a:blip r:embed="rId5"/>
            <a:tile tx="0" ty="0" sx="100000" sy="100000" flip="none" algn="tl"/>
          </a:blipFill>
          <a:effectLst>
            <a:glow rad="228600">
              <a:schemeClr val="accent2">
                <a:satMod val="175000"/>
                <a:alpha val="40000"/>
              </a:schemeClr>
            </a:glow>
            <a:reflection blurRad="6350" stA="50000" endA="300" endPos="55500" dist="50800" dir="5400000" sy="-100000" algn="bl" rotWithShape="0"/>
            <a:softEdge rad="635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3600" b="1" dirty="0" smtClean="0">
                <a:solidFill>
                  <a:schemeClr val="tx1"/>
                </a:solidFill>
                <a:latin typeface="Traditional Arabic" pitchFamily="18" charset="-78"/>
                <a:cs typeface="Traditional Arabic" pitchFamily="18" charset="-78"/>
              </a:rPr>
              <a:t>يحب النباتات ويهتم </a:t>
            </a:r>
            <a:r>
              <a:rPr lang="ar-DZ" sz="3600" b="1" dirty="0" err="1" smtClean="0">
                <a:solidFill>
                  <a:schemeClr val="tx1"/>
                </a:solidFill>
                <a:latin typeface="Traditional Arabic" pitchFamily="18" charset="-78"/>
                <a:cs typeface="Traditional Arabic" pitchFamily="18" charset="-78"/>
              </a:rPr>
              <a:t>بها</a:t>
            </a:r>
            <a:r>
              <a:rPr lang="ar-DZ" sz="3600" b="1" dirty="0" smtClean="0">
                <a:solidFill>
                  <a:schemeClr val="tx1"/>
                </a:solidFill>
                <a:latin typeface="Traditional Arabic" pitchFamily="18" charset="-78"/>
                <a:cs typeface="Traditional Arabic" pitchFamily="18" charset="-78"/>
              </a:rPr>
              <a:t> ـ يحب الحيوانات ويرعاها </a:t>
            </a:r>
            <a:r>
              <a:rPr lang="ar-DZ" sz="3600" b="1" dirty="0" err="1" smtClean="0">
                <a:solidFill>
                  <a:schemeClr val="tx1"/>
                </a:solidFill>
                <a:latin typeface="Traditional Arabic" pitchFamily="18" charset="-78"/>
                <a:cs typeface="Traditional Arabic" pitchFamily="18" charset="-78"/>
              </a:rPr>
              <a:t>ـ</a:t>
            </a:r>
            <a:r>
              <a:rPr lang="ar-DZ" sz="3600" b="1" dirty="0" smtClean="0">
                <a:solidFill>
                  <a:schemeClr val="tx1"/>
                </a:solidFill>
                <a:latin typeface="Traditional Arabic" pitchFamily="18" charset="-78"/>
                <a:cs typeface="Traditional Arabic" pitchFamily="18" charset="-78"/>
              </a:rPr>
              <a:t> يصنف الحيوانات إلى فئات ويتتبع مراحل نموها </a:t>
            </a:r>
            <a:r>
              <a:rPr lang="ar-DZ" sz="3600" b="1" dirty="0" err="1" smtClean="0">
                <a:solidFill>
                  <a:schemeClr val="tx1"/>
                </a:solidFill>
                <a:latin typeface="Traditional Arabic" pitchFamily="18" charset="-78"/>
                <a:cs typeface="Traditional Arabic" pitchFamily="18" charset="-78"/>
              </a:rPr>
              <a:t>ـ</a:t>
            </a:r>
            <a:r>
              <a:rPr lang="ar-DZ" sz="3600" b="1" dirty="0" smtClean="0">
                <a:solidFill>
                  <a:schemeClr val="tx1"/>
                </a:solidFill>
                <a:latin typeface="Traditional Arabic" pitchFamily="18" charset="-78"/>
                <a:cs typeface="Traditional Arabic" pitchFamily="18" charset="-78"/>
              </a:rPr>
              <a:t> يحب التواجد باستمرار في الطبيعة </a:t>
            </a:r>
            <a:r>
              <a:rPr lang="ar-DZ" sz="3600" b="1" dirty="0" err="1" smtClean="0">
                <a:solidFill>
                  <a:schemeClr val="tx1"/>
                </a:solidFill>
                <a:latin typeface="Traditional Arabic" pitchFamily="18" charset="-78"/>
                <a:cs typeface="Traditional Arabic" pitchFamily="18" charset="-78"/>
              </a:rPr>
              <a:t>ـ</a:t>
            </a:r>
            <a:r>
              <a:rPr lang="ar-DZ" sz="3600" b="1" dirty="0" smtClean="0">
                <a:solidFill>
                  <a:schemeClr val="tx1"/>
                </a:solidFill>
                <a:latin typeface="Traditional Arabic" pitchFamily="18" charset="-78"/>
                <a:cs typeface="Traditional Arabic" pitchFamily="18" charset="-78"/>
              </a:rPr>
              <a:t> يحب المقارنة بين حياة مختلف الكائنات الحية </a:t>
            </a:r>
            <a:r>
              <a:rPr lang="ar-DZ" sz="3600" b="1" dirty="0" err="1" smtClean="0">
                <a:solidFill>
                  <a:schemeClr val="tx1"/>
                </a:solidFill>
                <a:latin typeface="Traditional Arabic" pitchFamily="18" charset="-78"/>
                <a:cs typeface="Traditional Arabic" pitchFamily="18" charset="-78"/>
              </a:rPr>
              <a:t>ـ</a:t>
            </a:r>
            <a:r>
              <a:rPr lang="ar-DZ" sz="3600" b="1" dirty="0" smtClean="0">
                <a:solidFill>
                  <a:schemeClr val="tx1"/>
                </a:solidFill>
                <a:latin typeface="Traditional Arabic" pitchFamily="18" charset="-78"/>
                <a:cs typeface="Traditional Arabic" pitchFamily="18" charset="-78"/>
              </a:rPr>
              <a:t> يحب كتب الطبيعة التي تفسر الكائنات الحية </a:t>
            </a:r>
            <a:r>
              <a:rPr lang="ar-DZ" sz="3600" b="1" dirty="0" err="1" smtClean="0">
                <a:solidFill>
                  <a:schemeClr val="tx1"/>
                </a:solidFill>
                <a:latin typeface="Traditional Arabic" pitchFamily="18" charset="-78"/>
                <a:cs typeface="Traditional Arabic" pitchFamily="18" charset="-78"/>
              </a:rPr>
              <a:t>ـ</a:t>
            </a:r>
            <a:r>
              <a:rPr lang="ar-DZ" sz="3600" b="1" dirty="0" smtClean="0">
                <a:solidFill>
                  <a:schemeClr val="tx1"/>
                </a:solidFill>
                <a:latin typeface="Traditional Arabic" pitchFamily="18" charset="-78"/>
                <a:cs typeface="Traditional Arabic" pitchFamily="18" charset="-78"/>
              </a:rPr>
              <a:t> يحب التعلم خارج الصف الدراسي .  </a:t>
            </a:r>
          </a:p>
        </p:txBody>
      </p:sp>
      <p:sp>
        <p:nvSpPr>
          <p:cNvPr id="8" name="Ellipse 7"/>
          <p:cNvSpPr/>
          <p:nvPr/>
        </p:nvSpPr>
        <p:spPr>
          <a:xfrm>
            <a:off x="3286116" y="3714752"/>
            <a:ext cx="2714612" cy="3143248"/>
          </a:xfrm>
          <a:prstGeom prst="ellipse">
            <a:avLst/>
          </a:prstGeom>
          <a:blipFill>
            <a:blip r:embed="rId6"/>
            <a:stretch>
              <a:fillRect/>
            </a:stretch>
          </a:blipFill>
          <a:effectLst>
            <a:glow rad="228600">
              <a:schemeClr val="accent5">
                <a:satMod val="175000"/>
                <a:alpha val="40000"/>
              </a:schemeClr>
            </a:glow>
            <a:softEdge rad="635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llipse 8"/>
          <p:cNvSpPr/>
          <p:nvPr/>
        </p:nvSpPr>
        <p:spPr>
          <a:xfrm>
            <a:off x="5857884" y="3571876"/>
            <a:ext cx="3286116" cy="3286124"/>
          </a:xfrm>
          <a:prstGeom prst="ellipse">
            <a:avLst/>
          </a:prstGeom>
          <a:blipFill>
            <a:blip r:embed="rId7"/>
            <a:stretch>
              <a:fillRect/>
            </a:stretch>
          </a:blipFill>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llipse 9"/>
          <p:cNvSpPr/>
          <p:nvPr/>
        </p:nvSpPr>
        <p:spPr>
          <a:xfrm>
            <a:off x="0" y="3429000"/>
            <a:ext cx="3143272" cy="3429000"/>
          </a:xfrm>
          <a:prstGeom prst="ellipse">
            <a:avLst/>
          </a:prstGeom>
          <a:blipFill>
            <a:blip r:embed="rId8"/>
            <a:stretch>
              <a:fillRect/>
            </a:stretch>
          </a:blipFill>
          <a:effectLst>
            <a:glow rad="228600">
              <a:schemeClr val="accent2">
                <a:satMod val="175000"/>
                <a:alpha val="40000"/>
              </a:schemeClr>
            </a:glow>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ransition spd="slow">
    <p:cover dir="ld"/>
    <p:sndAc>
      <p:stSnd>
        <p:snd r:embed="rId3" name="chimes.wav" builtIn="1"/>
      </p:stSnd>
    </p:sndAc>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endParaRPr lang="fr-FR"/>
          </a:p>
        </p:txBody>
      </p:sp>
      <p:sp>
        <p:nvSpPr>
          <p:cNvPr id="3" name="Sous-titre 2"/>
          <p:cNvSpPr>
            <a:spLocks noGrp="1"/>
          </p:cNvSpPr>
          <p:nvPr>
            <p:ph type="subTitle" idx="1"/>
          </p:nvPr>
        </p:nvSpPr>
        <p:spPr/>
        <p:txBody>
          <a:bodyPr/>
          <a:lstStyle/>
          <a:p>
            <a:r>
              <a:rPr lang="ar-DZ" dirty="0" smtClean="0"/>
              <a:t>جهيرة </a:t>
            </a:r>
            <a:r>
              <a:rPr lang="ar-DZ" dirty="0" err="1" smtClean="0"/>
              <a:t>مخالفية</a:t>
            </a:r>
            <a:r>
              <a:rPr lang="ar-DZ" dirty="0" smtClean="0"/>
              <a:t> مفتش </a:t>
            </a:r>
            <a:r>
              <a:rPr lang="ar-DZ" dirty="0" err="1" smtClean="0"/>
              <a:t>بيداغوجي</a:t>
            </a:r>
            <a:r>
              <a:rPr lang="ar-DZ" dirty="0" smtClean="0"/>
              <a:t> مقاطعة </a:t>
            </a:r>
            <a:r>
              <a:rPr lang="ar-DZ" dirty="0" err="1" smtClean="0"/>
              <a:t>اولاد</a:t>
            </a:r>
            <a:r>
              <a:rPr lang="ar-DZ" dirty="0" smtClean="0"/>
              <a:t> رشاش2 ولاية </a:t>
            </a:r>
            <a:r>
              <a:rPr lang="ar-DZ" dirty="0" err="1" smtClean="0"/>
              <a:t>خنشلة</a:t>
            </a:r>
            <a:endParaRPr lang="fr-FR" dirty="0"/>
          </a:p>
        </p:txBody>
      </p:sp>
      <p:sp>
        <p:nvSpPr>
          <p:cNvPr id="4" name="Rectangle à coins arrondis 3"/>
          <p:cNvSpPr/>
          <p:nvPr/>
        </p:nvSpPr>
        <p:spPr>
          <a:xfrm>
            <a:off x="0" y="0"/>
            <a:ext cx="9144000" cy="6858000"/>
          </a:xfrm>
          <a:prstGeom prst="roundRect">
            <a:avLst/>
          </a:pr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à coins arrondis 11"/>
          <p:cNvSpPr/>
          <p:nvPr/>
        </p:nvSpPr>
        <p:spPr>
          <a:xfrm>
            <a:off x="142844" y="214290"/>
            <a:ext cx="9001156" cy="6643710"/>
          </a:xfrm>
          <a:prstGeom prst="roundRect">
            <a:avLst/>
          </a:prstGeom>
          <a:blipFill>
            <a:blip r:embed="rId5"/>
            <a:tile tx="0" ty="0" sx="100000" sy="100000" flip="none" algn="tl"/>
          </a:blipFill>
          <a:effectLst>
            <a:glow rad="228600">
              <a:schemeClr val="accent5">
                <a:satMod val="175000"/>
                <a:alpha val="40000"/>
              </a:schemeClr>
            </a:glow>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DZ" sz="4000" b="1" u="sng" dirty="0" smtClean="0">
              <a:solidFill>
                <a:srgbClr val="00B050"/>
              </a:solidFill>
            </a:endParaRPr>
          </a:p>
          <a:p>
            <a:pPr algn="ctr"/>
            <a:endParaRPr lang="ar-DZ" sz="4000" b="1" u="sng" dirty="0" smtClean="0">
              <a:solidFill>
                <a:srgbClr val="00B050"/>
              </a:solidFill>
            </a:endParaRPr>
          </a:p>
          <a:p>
            <a:pPr algn="ctr"/>
            <a:endParaRPr lang="ar-DZ" sz="4000" b="1" u="sng" dirty="0" smtClean="0">
              <a:solidFill>
                <a:srgbClr val="00B050"/>
              </a:solidFill>
            </a:endParaRPr>
          </a:p>
          <a:p>
            <a:pPr algn="ctr"/>
            <a:endParaRPr lang="ar-DZ" sz="4000" b="1" u="sng" dirty="0" smtClean="0">
              <a:solidFill>
                <a:srgbClr val="00B050"/>
              </a:solidFill>
            </a:endParaRPr>
          </a:p>
          <a:p>
            <a:pPr algn="ctr"/>
            <a:r>
              <a:rPr lang="ar-DZ" sz="4000" b="1" u="sng" dirty="0" smtClean="0">
                <a:solidFill>
                  <a:srgbClr val="00B050"/>
                </a:solidFill>
              </a:rPr>
              <a:t>9ـ </a:t>
            </a:r>
            <a:r>
              <a:rPr lang="ar-DZ" sz="4000" b="1" u="sng" dirty="0" smtClean="0">
                <a:solidFill>
                  <a:srgbClr val="FF0000"/>
                </a:solidFill>
              </a:rPr>
              <a:t>الذكاء الوجودي   :</a:t>
            </a:r>
            <a:endParaRPr lang="ar-DZ" sz="2800" b="1" u="sng" dirty="0" smtClean="0">
              <a:solidFill>
                <a:srgbClr val="FF0000"/>
              </a:solidFill>
            </a:endParaRPr>
          </a:p>
          <a:p>
            <a:pPr algn="ctr"/>
            <a:r>
              <a:rPr lang="ar-DZ" sz="2400" b="1" dirty="0" smtClean="0">
                <a:solidFill>
                  <a:srgbClr val="002060"/>
                </a:solidFill>
              </a:rPr>
              <a:t>ـ بالإضافة إلى</a:t>
            </a:r>
            <a:r>
              <a:rPr lang="ar-DZ" sz="2000" b="1" dirty="0" smtClean="0">
                <a:solidFill>
                  <a:srgbClr val="002060"/>
                </a:solidFill>
              </a:rPr>
              <a:t> </a:t>
            </a:r>
            <a:r>
              <a:rPr lang="ar-DZ" sz="2800" b="1" dirty="0" err="1" smtClean="0">
                <a:solidFill>
                  <a:srgbClr val="002060"/>
                </a:solidFill>
              </a:rPr>
              <a:t>الذكاءات</a:t>
            </a:r>
            <a:r>
              <a:rPr lang="ar-DZ" sz="2800" b="1" dirty="0" smtClean="0">
                <a:solidFill>
                  <a:srgbClr val="002060"/>
                </a:solidFill>
              </a:rPr>
              <a:t> الثمانية فقد أضاف </a:t>
            </a:r>
            <a:r>
              <a:rPr lang="ar-DZ" sz="2800" b="1" dirty="0" err="1" smtClean="0">
                <a:solidFill>
                  <a:srgbClr val="002060"/>
                </a:solidFill>
              </a:rPr>
              <a:t>هوارد</a:t>
            </a:r>
            <a:r>
              <a:rPr lang="ar-DZ" sz="2800" b="1" dirty="0" smtClean="0">
                <a:solidFill>
                  <a:srgbClr val="002060"/>
                </a:solidFill>
              </a:rPr>
              <a:t> </a:t>
            </a:r>
            <a:r>
              <a:rPr lang="ar-DZ" sz="2800" b="1" dirty="0" err="1" smtClean="0">
                <a:solidFill>
                  <a:srgbClr val="002060"/>
                </a:solidFill>
              </a:rPr>
              <a:t>ذكاءين</a:t>
            </a:r>
            <a:r>
              <a:rPr lang="ar-DZ" sz="2800" b="1" dirty="0" smtClean="0">
                <a:solidFill>
                  <a:srgbClr val="002060"/>
                </a:solidFill>
              </a:rPr>
              <a:t> آخرين سنة 1999ذكرهما في محاضراته في مؤتمر (تعليم من أجل الذكاء )وهما الذكاء الوجودي والروحي ويتمثل الذكاء الوجودي في قدرة الفرد على :</a:t>
            </a:r>
          </a:p>
          <a:p>
            <a:pPr algn="ctr"/>
            <a:r>
              <a:rPr lang="ar-DZ" sz="2800" b="1" dirty="0" smtClean="0">
                <a:solidFill>
                  <a:srgbClr val="002060"/>
                </a:solidFill>
              </a:rPr>
              <a:t>ـ التفكير التجريدي بالحياة وما وراء الطبيعة وكل </a:t>
            </a:r>
            <a:r>
              <a:rPr lang="ar-DZ" sz="2800" b="1" dirty="0" err="1" smtClean="0">
                <a:solidFill>
                  <a:srgbClr val="002060"/>
                </a:solidFill>
              </a:rPr>
              <a:t>ماهو</a:t>
            </a:r>
            <a:r>
              <a:rPr lang="ar-DZ" sz="2800" b="1" dirty="0" smtClean="0">
                <a:solidFill>
                  <a:srgbClr val="002060"/>
                </a:solidFill>
              </a:rPr>
              <a:t> غير مادي وميتافيزيقي ويشير هذا الذكاء إلى النزعة </a:t>
            </a:r>
            <a:r>
              <a:rPr lang="ar-DZ" sz="2800" b="1" dirty="0" err="1" smtClean="0">
                <a:solidFill>
                  <a:srgbClr val="002060"/>
                </a:solidFill>
              </a:rPr>
              <a:t>الإنسانيةفي</a:t>
            </a:r>
            <a:r>
              <a:rPr lang="ar-DZ" sz="2800" b="1" dirty="0" smtClean="0">
                <a:solidFill>
                  <a:srgbClr val="002060"/>
                </a:solidFill>
              </a:rPr>
              <a:t> طرح الأسئلة لمعرفة أسرار الوجود مثل :من نحن ؟من أين أتينا؟ ولماذا نموت؟ كما يساعد على معرفة العالم </a:t>
            </a:r>
            <a:r>
              <a:rPr lang="ar-DZ" sz="2800" b="1" dirty="0" err="1" smtClean="0">
                <a:solidFill>
                  <a:srgbClr val="002060"/>
                </a:solidFill>
              </a:rPr>
              <a:t>اللامرئي</a:t>
            </a:r>
            <a:r>
              <a:rPr lang="ar-DZ" sz="2800" b="1" dirty="0" smtClean="0">
                <a:solidFill>
                  <a:srgbClr val="002060"/>
                </a:solidFill>
              </a:rPr>
              <a:t> والخارجي الغيبي ويظهر هذا النوع من </a:t>
            </a:r>
            <a:r>
              <a:rPr lang="ar-DZ" sz="2800" b="1" dirty="0" err="1" smtClean="0">
                <a:solidFill>
                  <a:srgbClr val="002060"/>
                </a:solidFill>
              </a:rPr>
              <a:t>الذكاءعند</a:t>
            </a:r>
            <a:r>
              <a:rPr lang="ar-DZ" sz="2800" b="1" dirty="0" smtClean="0">
                <a:solidFill>
                  <a:srgbClr val="002060"/>
                </a:solidFill>
              </a:rPr>
              <a:t> الفلاسفة وعلماء الفلك .</a:t>
            </a:r>
          </a:p>
        </p:txBody>
      </p:sp>
      <p:sp>
        <p:nvSpPr>
          <p:cNvPr id="9" name="Ellipse 8"/>
          <p:cNvSpPr/>
          <p:nvPr/>
        </p:nvSpPr>
        <p:spPr>
          <a:xfrm>
            <a:off x="4214810" y="142852"/>
            <a:ext cx="4643470" cy="2500330"/>
          </a:xfrm>
          <a:prstGeom prst="ellipse">
            <a:avLst/>
          </a:prstGeom>
          <a:blipFill>
            <a:blip r:embed="rId6"/>
            <a:stretch>
              <a:fillRect/>
            </a:stretch>
          </a:blipFill>
          <a:effectLst>
            <a:glow rad="228600">
              <a:schemeClr val="accent5">
                <a:satMod val="175000"/>
                <a:alpha val="4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Ellipse 13"/>
          <p:cNvSpPr/>
          <p:nvPr/>
        </p:nvSpPr>
        <p:spPr>
          <a:xfrm>
            <a:off x="0" y="0"/>
            <a:ext cx="4071934" cy="2643182"/>
          </a:xfrm>
          <a:prstGeom prst="ellipse">
            <a:avLst/>
          </a:prstGeom>
          <a:blipFill>
            <a:blip r:embed="rId7"/>
            <a:stretch>
              <a:fillRect/>
            </a:stretch>
          </a:blipFill>
          <a:effectLst>
            <a:glow rad="228600">
              <a:schemeClr val="accent2">
                <a:satMod val="175000"/>
                <a:alpha val="40000"/>
              </a:schemeClr>
            </a:glow>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ransition spd="slow">
    <p:blinds/>
    <p:sndAc>
      <p:stSnd>
        <p:snd r:embed="rId3" name="chimes.wav" builtIn="1"/>
      </p:stSnd>
    </p:sndAc>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re 15"/>
          <p:cNvSpPr>
            <a:spLocks noGrp="1"/>
          </p:cNvSpPr>
          <p:nvPr>
            <p:ph type="ctrTitle"/>
          </p:nvPr>
        </p:nvSpPr>
        <p:spPr/>
        <p:txBody>
          <a:bodyPr/>
          <a:lstStyle/>
          <a:p>
            <a:endParaRPr lang="fr-FR"/>
          </a:p>
        </p:txBody>
      </p:sp>
      <p:sp>
        <p:nvSpPr>
          <p:cNvPr id="3" name="Sous-titre 2"/>
          <p:cNvSpPr>
            <a:spLocks noGrp="1"/>
          </p:cNvSpPr>
          <p:nvPr>
            <p:ph type="subTitle" idx="1"/>
          </p:nvPr>
        </p:nvSpPr>
        <p:spPr/>
        <p:txBody>
          <a:bodyPr/>
          <a:lstStyle/>
          <a:p>
            <a:r>
              <a:rPr lang="ar-DZ" smtClean="0"/>
              <a:t>جهيرة مخالفية مفتش بيداغوجي مقاطعة اولاد رشاش2 ولاية خنشلة</a:t>
            </a:r>
            <a:endParaRPr lang="fr-FR" dirty="0"/>
          </a:p>
        </p:txBody>
      </p:sp>
      <p:sp>
        <p:nvSpPr>
          <p:cNvPr id="4" name="Rectangle à coins arrondis 3"/>
          <p:cNvSpPr/>
          <p:nvPr/>
        </p:nvSpPr>
        <p:spPr>
          <a:xfrm>
            <a:off x="0" y="0"/>
            <a:ext cx="9144000" cy="6858000"/>
          </a:xfrm>
          <a:prstGeom prst="roundRect">
            <a:avLst/>
          </a:pr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à coins arrondis 11"/>
          <p:cNvSpPr/>
          <p:nvPr/>
        </p:nvSpPr>
        <p:spPr>
          <a:xfrm>
            <a:off x="142844" y="928670"/>
            <a:ext cx="9001156" cy="5929330"/>
          </a:xfrm>
          <a:prstGeom prst="roundRect">
            <a:avLst/>
          </a:prstGeom>
          <a:blipFill>
            <a:blip r:embed="rId5"/>
            <a:tile tx="0" ty="0" sx="100000" sy="100000" flip="none" algn="tl"/>
          </a:blipFill>
          <a:effectLst>
            <a:glow rad="228600">
              <a:schemeClr val="accent5">
                <a:satMod val="175000"/>
                <a:alpha val="40000"/>
              </a:schemeClr>
            </a:glow>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DZ" sz="4000" b="1" u="sng" dirty="0" smtClean="0">
              <a:solidFill>
                <a:srgbClr val="00B050"/>
              </a:solidFill>
            </a:endParaRPr>
          </a:p>
          <a:p>
            <a:pPr algn="ctr"/>
            <a:endParaRPr lang="ar-DZ" sz="4000" b="1" u="sng" dirty="0" smtClean="0">
              <a:solidFill>
                <a:srgbClr val="00B050"/>
              </a:solidFill>
            </a:endParaRPr>
          </a:p>
          <a:p>
            <a:pPr algn="ctr"/>
            <a:endParaRPr lang="ar-DZ" sz="4000" b="1" u="sng" dirty="0" smtClean="0">
              <a:solidFill>
                <a:srgbClr val="00B050"/>
              </a:solidFill>
            </a:endParaRPr>
          </a:p>
          <a:p>
            <a:pPr algn="ctr"/>
            <a:r>
              <a:rPr lang="ar-DZ" sz="4000" b="1" u="sng" dirty="0" smtClean="0">
                <a:solidFill>
                  <a:srgbClr val="FF0000"/>
                </a:solidFill>
              </a:rPr>
              <a:t> 10ـ الذكاء الروحي  :</a:t>
            </a:r>
            <a:endParaRPr lang="ar-DZ" sz="2800" b="1" u="sng" dirty="0" smtClean="0">
              <a:solidFill>
                <a:srgbClr val="FF0000"/>
              </a:solidFill>
            </a:endParaRPr>
          </a:p>
          <a:p>
            <a:pPr algn="ctr"/>
            <a:r>
              <a:rPr lang="ar-DZ" sz="3200" b="1" dirty="0" smtClean="0">
                <a:solidFill>
                  <a:srgbClr val="002060"/>
                </a:solidFill>
              </a:rPr>
              <a:t>ـ ويتمثل في قدرة الفرد على :</a:t>
            </a:r>
          </a:p>
          <a:p>
            <a:pPr algn="ctr"/>
            <a:r>
              <a:rPr lang="ar-DZ" sz="3200" b="1" dirty="0" smtClean="0">
                <a:solidFill>
                  <a:srgbClr val="002060"/>
                </a:solidFill>
              </a:rPr>
              <a:t>ـ </a:t>
            </a:r>
            <a:r>
              <a:rPr lang="ar-DZ" sz="3200" b="1" dirty="0" err="1" smtClean="0">
                <a:solidFill>
                  <a:srgbClr val="002060"/>
                </a:solidFill>
              </a:rPr>
              <a:t>الإهتمام</a:t>
            </a:r>
            <a:r>
              <a:rPr lang="ar-DZ" sz="3200" b="1" dirty="0" smtClean="0">
                <a:solidFill>
                  <a:srgbClr val="002060"/>
                </a:solidFill>
              </a:rPr>
              <a:t> بالقضايا الكونية والخبرات فوق الحسية وتقديرها والبحث عن الخبرات في الأديان والوعي والتسامي الروحي والتمسك بالفضائل وتوظيف هذا الوعي في حل مشكلات الحياة ومن أنصار هذا النوع من الذكاء رجال الدين وعلماء </a:t>
            </a:r>
            <a:r>
              <a:rPr lang="ar-DZ" sz="3200" b="1" dirty="0" err="1" smtClean="0">
                <a:solidFill>
                  <a:srgbClr val="002060"/>
                </a:solidFill>
              </a:rPr>
              <a:t>الباراسيكولوجي</a:t>
            </a:r>
            <a:r>
              <a:rPr lang="ar-DZ" sz="3200" b="1" dirty="0" smtClean="0">
                <a:solidFill>
                  <a:srgbClr val="002060"/>
                </a:solidFill>
              </a:rPr>
              <a:t> .</a:t>
            </a:r>
          </a:p>
        </p:txBody>
      </p:sp>
      <p:sp>
        <p:nvSpPr>
          <p:cNvPr id="9" name="Ellipse 8"/>
          <p:cNvSpPr/>
          <p:nvPr/>
        </p:nvSpPr>
        <p:spPr>
          <a:xfrm>
            <a:off x="4500562" y="0"/>
            <a:ext cx="4500594" cy="3000372"/>
          </a:xfrm>
          <a:prstGeom prst="ellipse">
            <a:avLst/>
          </a:prstGeom>
          <a:blipFill>
            <a:blip r:embed="rId6"/>
            <a:stretch>
              <a:fillRect/>
            </a:stretch>
          </a:blipFill>
          <a:effectLst>
            <a:glow rad="228600">
              <a:schemeClr val="accent5">
                <a:satMod val="175000"/>
                <a:alpha val="4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4" name="Ellipse 13"/>
          <p:cNvSpPr/>
          <p:nvPr/>
        </p:nvSpPr>
        <p:spPr>
          <a:xfrm>
            <a:off x="0" y="0"/>
            <a:ext cx="4500562" cy="3071810"/>
          </a:xfrm>
          <a:prstGeom prst="ellipse">
            <a:avLst/>
          </a:prstGeom>
          <a:blipFill>
            <a:blip r:embed="rId7"/>
            <a:stretch>
              <a:fillRect/>
            </a:stretch>
          </a:blipFill>
          <a:effectLst>
            <a:glow rad="228600">
              <a:schemeClr val="accent2">
                <a:satMod val="175000"/>
                <a:alpha val="40000"/>
              </a:schemeClr>
            </a:glow>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ransition spd="slow">
    <p:wheel/>
    <p:sndAc>
      <p:stSnd>
        <p:snd r:embed="rId3" name="drumroll.wav" builtIn="1"/>
      </p:stSnd>
    </p:sndAc>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endParaRPr lang="fr-FR"/>
          </a:p>
        </p:txBody>
      </p:sp>
      <p:sp>
        <p:nvSpPr>
          <p:cNvPr id="3" name="Sous-titre 2"/>
          <p:cNvSpPr>
            <a:spLocks noGrp="1"/>
          </p:cNvSpPr>
          <p:nvPr>
            <p:ph type="subTitle" idx="1"/>
          </p:nvPr>
        </p:nvSpPr>
        <p:spPr/>
        <p:txBody>
          <a:bodyPr/>
          <a:lstStyle/>
          <a:p>
            <a:r>
              <a:rPr lang="ar-DZ" dirty="0" smtClean="0"/>
              <a:t>جهيرة </a:t>
            </a:r>
            <a:r>
              <a:rPr lang="ar-DZ" dirty="0" err="1" smtClean="0"/>
              <a:t>مخالفية</a:t>
            </a:r>
            <a:r>
              <a:rPr lang="ar-DZ" dirty="0" smtClean="0"/>
              <a:t> مفتش </a:t>
            </a:r>
            <a:r>
              <a:rPr lang="ar-DZ" dirty="0" err="1" smtClean="0"/>
              <a:t>بيداغوجي</a:t>
            </a:r>
            <a:r>
              <a:rPr lang="ar-DZ" dirty="0" smtClean="0"/>
              <a:t> مقاطعة </a:t>
            </a:r>
            <a:r>
              <a:rPr lang="ar-DZ" dirty="0" err="1" smtClean="0"/>
              <a:t>اولاد</a:t>
            </a:r>
            <a:r>
              <a:rPr lang="ar-DZ" dirty="0" smtClean="0"/>
              <a:t> رشاش2 ولاية </a:t>
            </a:r>
            <a:r>
              <a:rPr lang="ar-DZ" dirty="0" err="1" smtClean="0"/>
              <a:t>خنشلة</a:t>
            </a:r>
            <a:endParaRPr lang="fr-FR" dirty="0"/>
          </a:p>
        </p:txBody>
      </p:sp>
      <p:sp>
        <p:nvSpPr>
          <p:cNvPr id="4" name="Rectangle à coins arrondis 3"/>
          <p:cNvSpPr/>
          <p:nvPr/>
        </p:nvSpPr>
        <p:spPr>
          <a:xfrm>
            <a:off x="0" y="0"/>
            <a:ext cx="9144000" cy="6858000"/>
          </a:xfrm>
          <a:prstGeom prst="roundRect">
            <a:avLst/>
          </a:pr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à coins arrondis 10"/>
          <p:cNvSpPr/>
          <p:nvPr/>
        </p:nvSpPr>
        <p:spPr>
          <a:xfrm>
            <a:off x="0" y="0"/>
            <a:ext cx="9144000" cy="714356"/>
          </a:xfrm>
          <a:prstGeom prst="roundRect">
            <a:avLst/>
          </a:prstGeom>
          <a:blipFill>
            <a:blip r:embed="rId5"/>
            <a:tile tx="0" ty="0" sx="100000" sy="100000" flip="none" algn="tl"/>
          </a:blipFill>
          <a:ln>
            <a:solidFill>
              <a:srgbClr val="FF0000"/>
            </a:solidFill>
          </a:ln>
          <a:effectLst>
            <a:glow rad="228600">
              <a:schemeClr val="accent2">
                <a:satMod val="175000"/>
                <a:alpha val="40000"/>
              </a:schemeClr>
            </a:glow>
            <a:outerShdw blurRad="152400" dist="317500" dir="5400000" sx="90000" sy="-19000" rotWithShape="0">
              <a:prstClr val="black">
                <a:alpha val="15000"/>
              </a:prstClr>
            </a:outerShdw>
            <a:reflection blurRad="6350" stA="50000" endA="295" endPos="92000" dist="101600" dir="5400000" sy="-100000" algn="bl" rotWithShape="0"/>
            <a:softEdge rad="317500"/>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4000" b="1" u="sng" dirty="0" smtClean="0">
                <a:solidFill>
                  <a:srgbClr val="FF0000"/>
                </a:solidFill>
              </a:rPr>
              <a:t>يقول </a:t>
            </a:r>
            <a:r>
              <a:rPr lang="ar-DZ" sz="4000" b="1" u="sng" dirty="0" err="1" smtClean="0">
                <a:solidFill>
                  <a:srgbClr val="FF0000"/>
                </a:solidFill>
              </a:rPr>
              <a:t>هاورد</a:t>
            </a:r>
            <a:r>
              <a:rPr lang="ar-DZ" sz="4000" b="1" u="sng" dirty="0" smtClean="0">
                <a:solidFill>
                  <a:srgbClr val="FF0000"/>
                </a:solidFill>
              </a:rPr>
              <a:t> </a:t>
            </a:r>
            <a:r>
              <a:rPr lang="ar-DZ" sz="4000" b="1" u="sng" dirty="0" err="1" smtClean="0">
                <a:solidFill>
                  <a:srgbClr val="FF0000"/>
                </a:solidFill>
              </a:rPr>
              <a:t>جاردنر</a:t>
            </a:r>
            <a:r>
              <a:rPr lang="ar-DZ" sz="5400" b="1" u="sng" dirty="0" smtClean="0">
                <a:solidFill>
                  <a:srgbClr val="FF0000"/>
                </a:solidFill>
              </a:rPr>
              <a:t>:</a:t>
            </a:r>
            <a:r>
              <a:rPr lang="ar-DZ" sz="5400" b="1" dirty="0" smtClean="0"/>
              <a:t>.</a:t>
            </a:r>
          </a:p>
        </p:txBody>
      </p:sp>
      <p:sp>
        <p:nvSpPr>
          <p:cNvPr id="13" name="Flèche droite 12"/>
          <p:cNvSpPr/>
          <p:nvPr/>
        </p:nvSpPr>
        <p:spPr>
          <a:xfrm rot="5400000">
            <a:off x="428596" y="1928802"/>
            <a:ext cx="2643206" cy="1500198"/>
          </a:xfrm>
          <a:prstGeom prst="rightArrow">
            <a:avLst>
              <a:gd name="adj1" fmla="val 23877"/>
              <a:gd name="adj2" fmla="val 36010"/>
            </a:avLst>
          </a:prstGeom>
          <a:blipFill>
            <a:blip r:embed="rId6"/>
            <a:tile tx="0" ty="0" sx="100000" sy="100000" flip="none" algn="tl"/>
          </a:blipFill>
          <a:ln>
            <a:solidFill>
              <a:srgbClr val="00B0F0"/>
            </a:solidFill>
          </a:ln>
          <a:effectLst>
            <a:glow rad="228600">
              <a:schemeClr val="accent5">
                <a:satMod val="175000"/>
                <a:alpha val="40000"/>
              </a:schemeClr>
            </a:glo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fr-FR" sz="3600" b="1" dirty="0">
              <a:solidFill>
                <a:srgbClr val="FFFF00"/>
              </a:solidFill>
            </a:endParaRPr>
          </a:p>
        </p:txBody>
      </p:sp>
      <p:sp>
        <p:nvSpPr>
          <p:cNvPr id="15" name="Ellipse 14"/>
          <p:cNvSpPr/>
          <p:nvPr/>
        </p:nvSpPr>
        <p:spPr>
          <a:xfrm>
            <a:off x="0" y="4500570"/>
            <a:ext cx="9144000" cy="2357430"/>
          </a:xfrm>
          <a:prstGeom prst="ellipse">
            <a:avLst/>
          </a:prstGeom>
          <a:blipFill>
            <a:blip r:embed="rId7"/>
            <a:tile tx="0" ty="0" sx="100000" sy="100000" flip="none" algn="tl"/>
          </a:blipFill>
          <a:ln>
            <a:solidFill>
              <a:srgbClr val="FFFF00"/>
            </a:solidFill>
          </a:ln>
          <a:effectLst>
            <a:glow rad="228600">
              <a:schemeClr val="accent3">
                <a:satMod val="175000"/>
                <a:alpha val="40000"/>
              </a:schemeClr>
            </a:glow>
            <a:softEdge rad="63500"/>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800" b="1" dirty="0" smtClean="0">
                <a:solidFill>
                  <a:schemeClr val="tx1"/>
                </a:solidFill>
              </a:rPr>
              <a:t>(</a:t>
            </a:r>
            <a:r>
              <a:rPr lang="ar-SA" sz="2800" b="1" dirty="0" smtClean="0">
                <a:solidFill>
                  <a:srgbClr val="FF0000"/>
                </a:solidFill>
              </a:rPr>
              <a:t>بالرغم من أن هذه </a:t>
            </a:r>
            <a:r>
              <a:rPr lang="ar-SA" sz="2800" b="1" dirty="0" err="1" smtClean="0">
                <a:solidFill>
                  <a:srgbClr val="FF0000"/>
                </a:solidFill>
              </a:rPr>
              <a:t>الذكاءات</a:t>
            </a:r>
            <a:r>
              <a:rPr lang="ar-SA" sz="2800" b="1" dirty="0" smtClean="0">
                <a:solidFill>
                  <a:srgbClr val="FF0000"/>
                </a:solidFill>
              </a:rPr>
              <a:t> مستقلة </a:t>
            </a:r>
            <a:r>
              <a:rPr lang="ar-DZ" sz="2800" b="1" dirty="0" smtClean="0">
                <a:solidFill>
                  <a:srgbClr val="FF0000"/>
                </a:solidFill>
              </a:rPr>
              <a:t>إ</a:t>
            </a:r>
            <a:r>
              <a:rPr lang="ar-SA" sz="2800" b="1" dirty="0" smtClean="0">
                <a:solidFill>
                  <a:srgbClr val="FF0000"/>
                </a:solidFill>
              </a:rPr>
              <a:t>لا أن ذلك من الناحية التشريحية فقط حيث أنه نادرا ما يعمل كل ذكاء بمفرده عن الآخر ،فكل فرد يملك العديد من الذكاءات المستقلة </a:t>
            </a:r>
            <a:r>
              <a:rPr lang="ar-DZ" sz="2800" b="1" dirty="0" smtClean="0">
                <a:solidFill>
                  <a:srgbClr val="FF0000"/>
                </a:solidFill>
              </a:rPr>
              <a:t>إ</a:t>
            </a:r>
            <a:r>
              <a:rPr lang="ar-SA" sz="2800" b="1" dirty="0" smtClean="0">
                <a:solidFill>
                  <a:srgbClr val="FF0000"/>
                </a:solidFill>
              </a:rPr>
              <a:t>لا أنها </a:t>
            </a:r>
            <a:r>
              <a:rPr lang="ar-SA" sz="2800" b="1" dirty="0" err="1" smtClean="0">
                <a:solidFill>
                  <a:srgbClr val="FF0000"/>
                </a:solidFill>
              </a:rPr>
              <a:t>فى</a:t>
            </a:r>
            <a:r>
              <a:rPr lang="ar-SA" sz="2800" b="1" dirty="0" smtClean="0">
                <a:solidFill>
                  <a:srgbClr val="FF0000"/>
                </a:solidFill>
              </a:rPr>
              <a:t> النهاية تعمل معا</a:t>
            </a:r>
            <a:r>
              <a:rPr lang="ar-DZ" sz="2800" b="1" dirty="0" smtClean="0">
                <a:solidFill>
                  <a:srgbClr val="FF0000"/>
                </a:solidFill>
              </a:rPr>
              <a:t> </a:t>
            </a:r>
            <a:r>
              <a:rPr lang="ar-SA" sz="2800" b="1" dirty="0" smtClean="0">
                <a:solidFill>
                  <a:srgbClr val="FF0000"/>
                </a:solidFill>
              </a:rPr>
              <a:t>وتتحد ل</a:t>
            </a:r>
            <a:r>
              <a:rPr lang="ar-DZ" sz="2800" b="1" dirty="0" smtClean="0">
                <a:solidFill>
                  <a:srgbClr val="FF0000"/>
                </a:solidFill>
              </a:rPr>
              <a:t>إ</a:t>
            </a:r>
            <a:r>
              <a:rPr lang="ar-SA" sz="2800" b="1" dirty="0" smtClean="0">
                <a:solidFill>
                  <a:srgbClr val="FF0000"/>
                </a:solidFill>
              </a:rPr>
              <a:t>براز شخصية كل فرد</a:t>
            </a:r>
            <a:r>
              <a:rPr lang="ar-SA" sz="2800" b="1" dirty="0" smtClean="0">
                <a:solidFill>
                  <a:schemeClr val="tx1"/>
                </a:solidFill>
              </a:rPr>
              <a:t> </a:t>
            </a:r>
            <a:r>
              <a:rPr lang="ar-DZ" sz="2800" b="1" dirty="0" smtClean="0">
                <a:solidFill>
                  <a:schemeClr val="tx1"/>
                </a:solidFill>
              </a:rPr>
              <a:t>)</a:t>
            </a:r>
            <a:endParaRPr lang="fr-FR" sz="2800" b="1" dirty="0">
              <a:solidFill>
                <a:schemeClr val="tx1"/>
              </a:solidFill>
            </a:endParaRPr>
          </a:p>
        </p:txBody>
      </p:sp>
    </p:spTree>
  </p:cSld>
  <p:clrMapOvr>
    <a:masterClrMapping/>
  </p:clrMapOvr>
  <p:transition spd="slow">
    <p:cover dir="ru"/>
    <p:sndAc>
      <p:stSnd>
        <p:snd r:embed="rId3" name="applause.wav" builtIn="1"/>
      </p:stSnd>
    </p:sndAc>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endParaRPr lang="fr-FR"/>
          </a:p>
        </p:txBody>
      </p:sp>
      <p:sp>
        <p:nvSpPr>
          <p:cNvPr id="3" name="Sous-titre 2"/>
          <p:cNvSpPr>
            <a:spLocks noGrp="1"/>
          </p:cNvSpPr>
          <p:nvPr>
            <p:ph type="subTitle" idx="1"/>
          </p:nvPr>
        </p:nvSpPr>
        <p:spPr/>
        <p:txBody>
          <a:bodyPr/>
          <a:lstStyle/>
          <a:p>
            <a:r>
              <a:rPr lang="ar-DZ" dirty="0" smtClean="0"/>
              <a:t>جهيرة </a:t>
            </a:r>
            <a:r>
              <a:rPr lang="ar-DZ" dirty="0" err="1" smtClean="0"/>
              <a:t>مخالفية</a:t>
            </a:r>
            <a:r>
              <a:rPr lang="ar-DZ" dirty="0" smtClean="0"/>
              <a:t> مفتش </a:t>
            </a:r>
            <a:r>
              <a:rPr lang="ar-DZ" dirty="0" err="1" smtClean="0"/>
              <a:t>بيداغوجي</a:t>
            </a:r>
            <a:r>
              <a:rPr lang="ar-DZ" dirty="0" smtClean="0"/>
              <a:t> مقاطعة </a:t>
            </a:r>
            <a:r>
              <a:rPr lang="ar-DZ" dirty="0" err="1" smtClean="0"/>
              <a:t>اولاد</a:t>
            </a:r>
            <a:r>
              <a:rPr lang="ar-DZ" dirty="0" smtClean="0"/>
              <a:t> رشاش2 ولاية </a:t>
            </a:r>
            <a:r>
              <a:rPr lang="ar-DZ" dirty="0" err="1" smtClean="0"/>
              <a:t>خنشلة</a:t>
            </a:r>
            <a:endParaRPr lang="fr-FR" dirty="0"/>
          </a:p>
        </p:txBody>
      </p:sp>
      <p:sp>
        <p:nvSpPr>
          <p:cNvPr id="4" name="Rectangle à coins arrondis 3"/>
          <p:cNvSpPr/>
          <p:nvPr/>
        </p:nvSpPr>
        <p:spPr>
          <a:xfrm>
            <a:off x="0" y="0"/>
            <a:ext cx="9144000" cy="6858000"/>
          </a:xfrm>
          <a:prstGeom prst="roundRect">
            <a:avLst/>
          </a:pr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Ellipse 14"/>
          <p:cNvSpPr/>
          <p:nvPr/>
        </p:nvSpPr>
        <p:spPr>
          <a:xfrm>
            <a:off x="0" y="4500570"/>
            <a:ext cx="9144000" cy="2357430"/>
          </a:xfrm>
          <a:prstGeom prst="ellipse">
            <a:avLst/>
          </a:prstGeom>
          <a:blipFill>
            <a:blip r:embed="rId5"/>
            <a:stretch>
              <a:fillRect/>
            </a:stretch>
          </a:blipFill>
          <a:ln>
            <a:solidFill>
              <a:srgbClr val="FFFF00"/>
            </a:solidFill>
          </a:ln>
          <a:effectLst>
            <a:glow rad="228600">
              <a:schemeClr val="accent3">
                <a:satMod val="175000"/>
                <a:alpha val="40000"/>
              </a:schemeClr>
            </a:glow>
            <a:softEdge rad="63500"/>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800" b="1" dirty="0">
              <a:solidFill>
                <a:schemeClr val="tx1"/>
              </a:solidFill>
            </a:endParaRPr>
          </a:p>
        </p:txBody>
      </p:sp>
      <p:sp>
        <p:nvSpPr>
          <p:cNvPr id="8" name="Rectangle à coins arrondis 7"/>
          <p:cNvSpPr/>
          <p:nvPr/>
        </p:nvSpPr>
        <p:spPr>
          <a:xfrm>
            <a:off x="928662" y="428604"/>
            <a:ext cx="7358114" cy="1128714"/>
          </a:xfrm>
          <a:prstGeom prst="roundRect">
            <a:avLst/>
          </a:prstGeom>
          <a:blipFill>
            <a:blip r:embed="rId6"/>
            <a:tile tx="0" ty="0" sx="100000" sy="100000" flip="none" algn="tl"/>
          </a:blip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4400" b="1" dirty="0" smtClean="0">
                <a:solidFill>
                  <a:srgbClr val="FF0000"/>
                </a:solidFill>
              </a:rPr>
              <a:t>المهن المناسبة لذوي </a:t>
            </a:r>
            <a:r>
              <a:rPr lang="ar-DZ" sz="4400" b="1" dirty="0" err="1" smtClean="0">
                <a:solidFill>
                  <a:srgbClr val="FF0000"/>
                </a:solidFill>
              </a:rPr>
              <a:t>الذكاءات</a:t>
            </a:r>
            <a:r>
              <a:rPr lang="ar-DZ" sz="4400" b="1" dirty="0" smtClean="0">
                <a:solidFill>
                  <a:srgbClr val="FF0000"/>
                </a:solidFill>
              </a:rPr>
              <a:t> المتعددة </a:t>
            </a:r>
            <a:endParaRPr lang="fr-FR" b="1" dirty="0">
              <a:solidFill>
                <a:srgbClr val="FF0000"/>
              </a:solidFill>
            </a:endParaRPr>
          </a:p>
        </p:txBody>
      </p:sp>
    </p:spTree>
  </p:cSld>
  <p:clrMapOvr>
    <a:masterClrMapping/>
  </p:clrMapOvr>
  <p:transition spd="slow">
    <p:split dir="in"/>
    <p:sndAc>
      <p:stSnd>
        <p:snd r:embed="rId3" name="drumroll.wav" builtIn="1"/>
      </p:stSnd>
    </p:sndAc>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blipFill>
            <a:blip r:embed="rId3"/>
            <a:tile tx="0" ty="0" sx="100000" sy="100000" flip="none" algn="tl"/>
          </a:blipFill>
        </p:spPr>
        <p:txBody>
          <a:bodyPr/>
          <a:lstStyle/>
          <a:p>
            <a:r>
              <a:rPr lang="ar-DZ" b="1" dirty="0" smtClean="0">
                <a:solidFill>
                  <a:srgbClr val="FFFF00"/>
                </a:solidFill>
              </a:rPr>
              <a:t>المهن المناسبة للذكاء اللغوي والرياضي </a:t>
            </a:r>
            <a:endParaRPr lang="fr-FR" b="1" dirty="0">
              <a:solidFill>
                <a:srgbClr val="FFFF00"/>
              </a:solidFill>
            </a:endParaRPr>
          </a:p>
        </p:txBody>
      </p:sp>
      <p:sp>
        <p:nvSpPr>
          <p:cNvPr id="3" name="Espace réservé du texte 2"/>
          <p:cNvSpPr>
            <a:spLocks noGrp="1"/>
          </p:cNvSpPr>
          <p:nvPr>
            <p:ph type="body" idx="1"/>
          </p:nvPr>
        </p:nvSpPr>
        <p:spPr>
          <a:xfrm>
            <a:off x="428596" y="1535113"/>
            <a:ext cx="4068792" cy="639762"/>
          </a:xfr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path path="circle">
              <a:fillToRect l="100000" b="100000"/>
            </a:path>
            <a:tileRect t="-100000" r="-100000"/>
          </a:gradFill>
        </p:spPr>
        <p:txBody>
          <a:bodyPr/>
          <a:lstStyle/>
          <a:p>
            <a:pPr algn="ctr"/>
            <a:r>
              <a:rPr lang="ar-DZ" sz="3200" dirty="0" smtClean="0">
                <a:solidFill>
                  <a:srgbClr val="FF0000"/>
                </a:solidFill>
              </a:rPr>
              <a:t>  الذكاء المنطقي </a:t>
            </a:r>
            <a:r>
              <a:rPr lang="ar-DZ" sz="3200" dirty="0" err="1" smtClean="0">
                <a:solidFill>
                  <a:srgbClr val="FF0000"/>
                </a:solidFill>
              </a:rPr>
              <a:t>ـ</a:t>
            </a:r>
            <a:r>
              <a:rPr lang="ar-DZ" sz="3200" dirty="0" smtClean="0">
                <a:solidFill>
                  <a:srgbClr val="FF0000"/>
                </a:solidFill>
              </a:rPr>
              <a:t> الرياضي</a:t>
            </a:r>
            <a:endParaRPr lang="fr-FR" sz="3600" dirty="0">
              <a:solidFill>
                <a:srgbClr val="FF0000"/>
              </a:solidFill>
            </a:endParaRPr>
          </a:p>
        </p:txBody>
      </p:sp>
      <p:sp>
        <p:nvSpPr>
          <p:cNvPr id="4" name="Espace réservé du contenu 3"/>
          <p:cNvSpPr>
            <a:spLocks noGrp="1"/>
          </p:cNvSpPr>
          <p:nvPr>
            <p:ph sz="half" idx="2"/>
          </p:nvPr>
        </p:nvSpPr>
        <p:spPr>
          <a:blipFill>
            <a:blip r:embed="rId4"/>
            <a:tile tx="0" ty="0" sx="100000" sy="100000" flip="none" algn="tl"/>
          </a:blipFill>
        </p:spPr>
        <p:txBody>
          <a:bodyPr>
            <a:normAutofit/>
          </a:bodyPr>
          <a:lstStyle/>
          <a:p>
            <a:pPr algn="ctr"/>
            <a:r>
              <a:rPr lang="ar-DZ" sz="4000" b="1" dirty="0" smtClean="0"/>
              <a:t>ـــ محلل مالي </a:t>
            </a:r>
          </a:p>
          <a:p>
            <a:pPr algn="ctr">
              <a:buNone/>
            </a:pPr>
            <a:r>
              <a:rPr lang="ar-DZ" sz="4000" b="1" dirty="0" smtClean="0"/>
              <a:t>ـــ مبرمج </a:t>
            </a:r>
          </a:p>
          <a:p>
            <a:pPr algn="ctr"/>
            <a:r>
              <a:rPr lang="ar-DZ" sz="4000" b="1" dirty="0" smtClean="0"/>
              <a:t>ـــ مصرفي </a:t>
            </a:r>
          </a:p>
          <a:p>
            <a:pPr algn="ctr"/>
            <a:r>
              <a:rPr lang="ar-DZ" sz="4000" b="1" dirty="0" smtClean="0"/>
              <a:t>ـــ محاسب ... </a:t>
            </a:r>
          </a:p>
        </p:txBody>
      </p:sp>
      <p:sp>
        <p:nvSpPr>
          <p:cNvPr id="5" name="Espace réservé du texte 4"/>
          <p:cNvSpPr>
            <a:spLocks noGrp="1"/>
          </p:cNvSpPr>
          <p:nvPr>
            <p:ph type="body" sz="quarter" idx="3"/>
          </p:nvPr>
        </p:nvSpPr>
        <p:spPr>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path path="circle">
              <a:fillToRect l="100000" t="100000"/>
            </a:path>
            <a:tileRect r="-100000" b="-100000"/>
          </a:gradFill>
        </p:spPr>
        <p:txBody>
          <a:bodyPr>
            <a:noAutofit/>
          </a:bodyPr>
          <a:lstStyle/>
          <a:p>
            <a:pPr algn="ctr"/>
            <a:r>
              <a:rPr lang="ar-DZ" sz="3200" dirty="0" smtClean="0">
                <a:solidFill>
                  <a:srgbClr val="FF0000"/>
                </a:solidFill>
              </a:rPr>
              <a:t>الذكاء اللغوي </a:t>
            </a:r>
            <a:r>
              <a:rPr lang="ar-DZ" sz="3200" dirty="0" err="1" smtClean="0">
                <a:solidFill>
                  <a:srgbClr val="FF0000"/>
                </a:solidFill>
              </a:rPr>
              <a:t>ـ</a:t>
            </a:r>
            <a:r>
              <a:rPr lang="ar-DZ" sz="3200" dirty="0" smtClean="0">
                <a:solidFill>
                  <a:srgbClr val="FF0000"/>
                </a:solidFill>
              </a:rPr>
              <a:t> اللفظي        </a:t>
            </a:r>
            <a:endParaRPr lang="fr-FR" sz="3200" dirty="0">
              <a:solidFill>
                <a:srgbClr val="FF0000"/>
              </a:solidFill>
            </a:endParaRPr>
          </a:p>
        </p:txBody>
      </p:sp>
      <p:sp>
        <p:nvSpPr>
          <p:cNvPr id="6" name="Espace réservé du contenu 5"/>
          <p:cNvSpPr>
            <a:spLocks noGrp="1"/>
          </p:cNvSpPr>
          <p:nvPr>
            <p:ph sz="quarter" idx="4"/>
          </p:nvPr>
        </p:nvSpPr>
        <p:spPr>
          <a:blipFill>
            <a:blip r:embed="rId4"/>
            <a:tile tx="0" ty="0" sx="100000" sy="100000" flip="none" algn="tl"/>
          </a:blipFill>
        </p:spPr>
        <p:txBody>
          <a:bodyPr>
            <a:normAutofit fontScale="92500" lnSpcReduction="20000"/>
          </a:bodyPr>
          <a:lstStyle/>
          <a:p>
            <a:pPr algn="ctr">
              <a:buNone/>
            </a:pPr>
            <a:r>
              <a:rPr lang="ar-DZ" sz="4000" b="1" dirty="0" smtClean="0"/>
              <a:t>ـــ صحفي </a:t>
            </a:r>
          </a:p>
          <a:p>
            <a:pPr algn="ctr">
              <a:buNone/>
            </a:pPr>
            <a:r>
              <a:rPr lang="ar-DZ" sz="4000" b="1" dirty="0" smtClean="0"/>
              <a:t>ـــ محامي </a:t>
            </a:r>
          </a:p>
          <a:p>
            <a:pPr algn="ctr">
              <a:buNone/>
            </a:pPr>
            <a:r>
              <a:rPr lang="ar-DZ" sz="4000" b="1" dirty="0" smtClean="0"/>
              <a:t>ـــ   قاضي </a:t>
            </a:r>
          </a:p>
          <a:p>
            <a:pPr algn="ctr">
              <a:buNone/>
            </a:pPr>
            <a:r>
              <a:rPr lang="ar-DZ" sz="4000" b="1" dirty="0" smtClean="0"/>
              <a:t>ـــ مترجم </a:t>
            </a:r>
          </a:p>
          <a:p>
            <a:pPr algn="ctr">
              <a:buNone/>
            </a:pPr>
            <a:r>
              <a:rPr lang="ar-DZ" sz="4000" b="1" dirty="0" smtClean="0"/>
              <a:t>ــ شاعر ــ أديب ــ روائي ـــ مسرحي  </a:t>
            </a:r>
          </a:p>
          <a:p>
            <a:pPr algn="ctr">
              <a:buNone/>
            </a:pPr>
            <a:r>
              <a:rPr lang="ar-DZ" sz="4000" b="1" dirty="0" smtClean="0"/>
              <a:t>ـــ  إمام..   </a:t>
            </a:r>
            <a:r>
              <a:rPr lang="ar-DZ" dirty="0" smtClean="0"/>
              <a:t> </a:t>
            </a:r>
          </a:p>
        </p:txBody>
      </p:sp>
    </p:spTree>
  </p:cSld>
  <p:clrMapOvr>
    <a:masterClrMapping/>
  </p:clrMapOvr>
  <p:transition spd="slow">
    <p:newsflash/>
    <p:sndAc>
      <p:stSnd>
        <p:snd r:embed="rId2" name="drumroll.wav" builtIn="1"/>
      </p:stSnd>
    </p:sndAc>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blipFill>
            <a:blip r:embed="rId3"/>
            <a:tile tx="0" ty="0" sx="100000" sy="100000" flip="none" algn="tl"/>
          </a:blipFill>
        </p:spPr>
        <p:txBody>
          <a:bodyPr/>
          <a:lstStyle/>
          <a:p>
            <a:r>
              <a:rPr lang="ar-DZ" b="1" dirty="0" smtClean="0">
                <a:solidFill>
                  <a:srgbClr val="FFFF00"/>
                </a:solidFill>
              </a:rPr>
              <a:t>المهن المناسبة للذكاء الطبيعي والإيقاعي </a:t>
            </a:r>
            <a:endParaRPr lang="fr-FR" b="1" dirty="0">
              <a:solidFill>
                <a:srgbClr val="FFFF00"/>
              </a:solidFill>
            </a:endParaRPr>
          </a:p>
        </p:txBody>
      </p:sp>
      <p:sp>
        <p:nvSpPr>
          <p:cNvPr id="3" name="Espace réservé du texte 2"/>
          <p:cNvSpPr>
            <a:spLocks noGrp="1"/>
          </p:cNvSpPr>
          <p:nvPr>
            <p:ph type="body" idx="1"/>
          </p:nvPr>
        </p:nvSpPr>
        <p:spPr>
          <a:xfrm>
            <a:off x="428596" y="1535113"/>
            <a:ext cx="4068792" cy="639762"/>
          </a:xfr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path path="circle">
              <a:fillToRect l="100000" b="100000"/>
            </a:path>
            <a:tileRect t="-100000" r="-100000"/>
          </a:gradFill>
        </p:spPr>
        <p:txBody>
          <a:bodyPr>
            <a:normAutofit fontScale="85000" lnSpcReduction="10000"/>
          </a:bodyPr>
          <a:lstStyle/>
          <a:p>
            <a:r>
              <a:rPr lang="ar-DZ" dirty="0" smtClean="0"/>
              <a:t> </a:t>
            </a:r>
            <a:r>
              <a:rPr lang="ar-DZ" sz="3800" dirty="0" smtClean="0"/>
              <a:t> </a:t>
            </a:r>
            <a:r>
              <a:rPr lang="ar-DZ" sz="3800" dirty="0" smtClean="0">
                <a:solidFill>
                  <a:srgbClr val="FF0000"/>
                </a:solidFill>
              </a:rPr>
              <a:t>الذكاء الإيقاعي </a:t>
            </a:r>
            <a:r>
              <a:rPr lang="ar-DZ" sz="3800" dirty="0" err="1" smtClean="0">
                <a:solidFill>
                  <a:srgbClr val="FF0000"/>
                </a:solidFill>
              </a:rPr>
              <a:t>ـ</a:t>
            </a:r>
            <a:r>
              <a:rPr lang="ar-DZ" sz="3800" dirty="0" smtClean="0">
                <a:solidFill>
                  <a:srgbClr val="FF0000"/>
                </a:solidFill>
              </a:rPr>
              <a:t> اللحني</a:t>
            </a:r>
            <a:r>
              <a:rPr lang="ar-DZ" dirty="0" smtClean="0">
                <a:solidFill>
                  <a:srgbClr val="FF0000"/>
                </a:solidFill>
              </a:rPr>
              <a:t>  </a:t>
            </a:r>
            <a:r>
              <a:rPr lang="ar-DZ" dirty="0" smtClean="0"/>
              <a:t>      </a:t>
            </a:r>
            <a:endParaRPr lang="fr-FR" dirty="0"/>
          </a:p>
        </p:txBody>
      </p:sp>
      <p:sp>
        <p:nvSpPr>
          <p:cNvPr id="4" name="Espace réservé du contenu 3"/>
          <p:cNvSpPr>
            <a:spLocks noGrp="1"/>
          </p:cNvSpPr>
          <p:nvPr>
            <p:ph sz="half" idx="2"/>
          </p:nvPr>
        </p:nvSpPr>
        <p:spPr>
          <a:blipFill>
            <a:blip r:embed="rId4"/>
            <a:tile tx="0" ty="0" sx="100000" sy="100000" flip="none" algn="tl"/>
          </a:blipFill>
        </p:spPr>
        <p:txBody>
          <a:bodyPr/>
          <a:lstStyle/>
          <a:p>
            <a:pPr algn="ctr">
              <a:buNone/>
            </a:pPr>
            <a:endParaRPr lang="ar-DZ" dirty="0" smtClean="0"/>
          </a:p>
          <a:p>
            <a:pPr algn="ctr">
              <a:buNone/>
            </a:pPr>
            <a:r>
              <a:rPr lang="ar-DZ" sz="3600" b="1" dirty="0" smtClean="0"/>
              <a:t>ـــ منشد</a:t>
            </a:r>
            <a:endParaRPr lang="ar-DZ" sz="4800" b="1" dirty="0" smtClean="0"/>
          </a:p>
          <a:p>
            <a:pPr algn="ctr">
              <a:buNone/>
            </a:pPr>
            <a:r>
              <a:rPr lang="ar-DZ" sz="3600" b="1" dirty="0" smtClean="0"/>
              <a:t>ـــ ملحن أناشيد</a:t>
            </a:r>
          </a:p>
          <a:p>
            <a:pPr algn="ctr">
              <a:buNone/>
            </a:pPr>
            <a:r>
              <a:rPr lang="ar-DZ" sz="3600" b="1" dirty="0" smtClean="0"/>
              <a:t>ـــ مهندس الصوت </a:t>
            </a:r>
          </a:p>
          <a:p>
            <a:pPr algn="ctr">
              <a:buNone/>
            </a:pPr>
            <a:r>
              <a:rPr lang="ar-DZ" sz="3600" b="1" dirty="0" smtClean="0"/>
              <a:t>ـــ مبرمج صوتيات </a:t>
            </a:r>
          </a:p>
          <a:p>
            <a:pPr algn="ctr">
              <a:buNone/>
            </a:pPr>
            <a:r>
              <a:rPr lang="ar-DZ" sz="3600" b="1" dirty="0" smtClean="0"/>
              <a:t>ـــ مجود ومرتل للقرآن... </a:t>
            </a:r>
          </a:p>
        </p:txBody>
      </p:sp>
      <p:sp>
        <p:nvSpPr>
          <p:cNvPr id="5" name="Espace réservé du texte 4"/>
          <p:cNvSpPr>
            <a:spLocks noGrp="1"/>
          </p:cNvSpPr>
          <p:nvPr>
            <p:ph type="body" sz="quarter" idx="3"/>
          </p:nvPr>
        </p:nvSpPr>
        <p:spPr>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path path="circle">
              <a:fillToRect l="100000" t="100000"/>
            </a:path>
            <a:tileRect r="-100000" b="-100000"/>
          </a:gradFill>
        </p:spPr>
        <p:txBody>
          <a:bodyPr/>
          <a:lstStyle/>
          <a:p>
            <a:r>
              <a:rPr lang="ar-DZ" sz="3200" dirty="0" smtClean="0">
                <a:solidFill>
                  <a:srgbClr val="FF0000"/>
                </a:solidFill>
              </a:rPr>
              <a:t>الذكاء البيئي </a:t>
            </a:r>
            <a:r>
              <a:rPr lang="ar-DZ" sz="3200" dirty="0" err="1" smtClean="0">
                <a:solidFill>
                  <a:srgbClr val="FF0000"/>
                </a:solidFill>
              </a:rPr>
              <a:t>ـ</a:t>
            </a:r>
            <a:r>
              <a:rPr lang="ar-DZ" sz="3200" dirty="0" smtClean="0">
                <a:solidFill>
                  <a:srgbClr val="FF0000"/>
                </a:solidFill>
              </a:rPr>
              <a:t> الطبيعي  </a:t>
            </a:r>
            <a:r>
              <a:rPr lang="ar-DZ" sz="3200" dirty="0" smtClean="0"/>
              <a:t>      </a:t>
            </a:r>
            <a:endParaRPr lang="fr-FR" dirty="0"/>
          </a:p>
        </p:txBody>
      </p:sp>
      <p:sp>
        <p:nvSpPr>
          <p:cNvPr id="6" name="Espace réservé du contenu 5"/>
          <p:cNvSpPr>
            <a:spLocks noGrp="1"/>
          </p:cNvSpPr>
          <p:nvPr>
            <p:ph sz="quarter" idx="4"/>
          </p:nvPr>
        </p:nvSpPr>
        <p:spPr>
          <a:blipFill>
            <a:blip r:embed="rId4"/>
            <a:tile tx="0" ty="0" sx="100000" sy="100000" flip="none" algn="tl"/>
          </a:blipFill>
        </p:spPr>
        <p:txBody>
          <a:bodyPr/>
          <a:lstStyle/>
          <a:p>
            <a:pPr algn="ctr">
              <a:buNone/>
            </a:pPr>
            <a:r>
              <a:rPr lang="ar-DZ" dirty="0" smtClean="0"/>
              <a:t>  </a:t>
            </a:r>
          </a:p>
          <a:p>
            <a:pPr algn="ctr">
              <a:buNone/>
            </a:pPr>
            <a:r>
              <a:rPr lang="ar-DZ" dirty="0" smtClean="0"/>
              <a:t> </a:t>
            </a:r>
            <a:r>
              <a:rPr lang="ar-DZ" sz="3600" b="1" dirty="0" smtClean="0"/>
              <a:t>ـــ  صيدلي    </a:t>
            </a:r>
            <a:endParaRPr lang="ar-DZ" sz="4000" b="1" dirty="0" smtClean="0"/>
          </a:p>
          <a:p>
            <a:pPr algn="ctr">
              <a:buNone/>
            </a:pPr>
            <a:r>
              <a:rPr lang="ar-DZ" sz="4000" b="1" dirty="0" smtClean="0"/>
              <a:t>ـــ عالم فلك</a:t>
            </a:r>
          </a:p>
          <a:p>
            <a:pPr algn="ctr">
              <a:buNone/>
            </a:pPr>
            <a:r>
              <a:rPr lang="ar-DZ" sz="4000" b="1" dirty="0" smtClean="0"/>
              <a:t>ـــ طبيب بيطري </a:t>
            </a:r>
          </a:p>
          <a:p>
            <a:pPr algn="ctr">
              <a:buNone/>
            </a:pPr>
            <a:r>
              <a:rPr lang="ar-DZ" sz="4000" b="1" dirty="0" smtClean="0"/>
              <a:t>ـــ باحث جيولوجي </a:t>
            </a:r>
            <a:r>
              <a:rPr lang="ar-DZ" dirty="0" smtClean="0"/>
              <a:t>...</a:t>
            </a:r>
          </a:p>
        </p:txBody>
      </p:sp>
    </p:spTree>
  </p:cSld>
  <p:clrMapOvr>
    <a:masterClrMapping/>
  </p:clrMapOvr>
  <p:transition spd="slow">
    <p:newsflash/>
    <p:sndAc>
      <p:stSnd>
        <p:snd r:embed="rId2" name="drumroll.wav" builtIn="1"/>
      </p:stSnd>
    </p:sndAc>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blipFill>
            <a:blip r:embed="rId3"/>
            <a:tile tx="0" ty="0" sx="100000" sy="100000" flip="none" algn="tl"/>
          </a:blipFill>
        </p:spPr>
        <p:txBody>
          <a:bodyPr/>
          <a:lstStyle/>
          <a:p>
            <a:r>
              <a:rPr lang="ar-DZ" b="1" dirty="0" smtClean="0">
                <a:solidFill>
                  <a:srgbClr val="FFFF00"/>
                </a:solidFill>
              </a:rPr>
              <a:t>المهن المناسبة للذكاء الاجتماعي والذاتي </a:t>
            </a:r>
            <a:endParaRPr lang="fr-FR" b="1" dirty="0">
              <a:solidFill>
                <a:srgbClr val="FFFF00"/>
              </a:solidFill>
            </a:endParaRPr>
          </a:p>
        </p:txBody>
      </p:sp>
      <p:sp>
        <p:nvSpPr>
          <p:cNvPr id="3" name="Espace réservé du texte 2"/>
          <p:cNvSpPr>
            <a:spLocks noGrp="1"/>
          </p:cNvSpPr>
          <p:nvPr>
            <p:ph type="body" idx="1"/>
          </p:nvPr>
        </p:nvSpPr>
        <p:spPr>
          <a:xfrm>
            <a:off x="428596" y="1535113"/>
            <a:ext cx="4068792" cy="639762"/>
          </a:xfr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path path="circle">
              <a:fillToRect l="100000" b="100000"/>
            </a:path>
            <a:tileRect t="-100000" r="-100000"/>
          </a:gradFill>
        </p:spPr>
        <p:txBody>
          <a:bodyPr>
            <a:normAutofit fontScale="85000" lnSpcReduction="10000"/>
          </a:bodyPr>
          <a:lstStyle/>
          <a:p>
            <a:r>
              <a:rPr lang="ar-DZ" dirty="0" smtClean="0"/>
              <a:t> </a:t>
            </a:r>
            <a:r>
              <a:rPr lang="ar-DZ" dirty="0" smtClean="0">
                <a:solidFill>
                  <a:srgbClr val="FF0000"/>
                </a:solidFill>
              </a:rPr>
              <a:t> </a:t>
            </a:r>
            <a:r>
              <a:rPr lang="ar-DZ" sz="3800" dirty="0" smtClean="0">
                <a:solidFill>
                  <a:srgbClr val="FF0000"/>
                </a:solidFill>
              </a:rPr>
              <a:t>الذكاء الذاتي (الشخصي)</a:t>
            </a:r>
            <a:r>
              <a:rPr lang="ar-DZ" dirty="0" smtClean="0">
                <a:solidFill>
                  <a:srgbClr val="FF0000"/>
                </a:solidFill>
              </a:rPr>
              <a:t>  </a:t>
            </a:r>
            <a:r>
              <a:rPr lang="ar-DZ" dirty="0" smtClean="0"/>
              <a:t>     </a:t>
            </a:r>
            <a:endParaRPr lang="fr-FR" dirty="0"/>
          </a:p>
        </p:txBody>
      </p:sp>
      <p:sp>
        <p:nvSpPr>
          <p:cNvPr id="4" name="Espace réservé du contenu 3"/>
          <p:cNvSpPr>
            <a:spLocks noGrp="1"/>
          </p:cNvSpPr>
          <p:nvPr>
            <p:ph sz="half" idx="2"/>
          </p:nvPr>
        </p:nvSpPr>
        <p:spPr>
          <a:blipFill>
            <a:blip r:embed="rId4"/>
            <a:tile tx="0" ty="0" sx="100000" sy="100000" flip="none" algn="tl"/>
          </a:blipFill>
        </p:spPr>
        <p:txBody>
          <a:bodyPr/>
          <a:lstStyle/>
          <a:p>
            <a:pPr algn="ctr">
              <a:buNone/>
            </a:pPr>
            <a:endParaRPr lang="ar-DZ" dirty="0" smtClean="0"/>
          </a:p>
          <a:p>
            <a:pPr algn="ctr">
              <a:buNone/>
            </a:pPr>
            <a:r>
              <a:rPr lang="ar-DZ" sz="3600" b="1" dirty="0" smtClean="0"/>
              <a:t>ـــ مخترع </a:t>
            </a:r>
            <a:endParaRPr lang="ar-DZ" sz="4800" b="1" dirty="0" smtClean="0"/>
          </a:p>
          <a:p>
            <a:pPr algn="ctr">
              <a:buNone/>
            </a:pPr>
            <a:r>
              <a:rPr lang="ar-DZ" sz="3600" b="1" dirty="0" smtClean="0"/>
              <a:t>ـــ محقق جنائي</a:t>
            </a:r>
          </a:p>
          <a:p>
            <a:pPr algn="ctr">
              <a:buNone/>
            </a:pPr>
            <a:r>
              <a:rPr lang="ar-DZ" sz="3600" b="1" dirty="0" smtClean="0"/>
              <a:t>ـــ     طبيب ناجح  </a:t>
            </a:r>
          </a:p>
          <a:p>
            <a:pPr algn="ctr">
              <a:buNone/>
            </a:pPr>
            <a:r>
              <a:rPr lang="ar-DZ" sz="3600" b="1" dirty="0" smtClean="0"/>
              <a:t>ـــ فيلسوف أو مناظر.. </a:t>
            </a:r>
          </a:p>
          <a:p>
            <a:pPr algn="ctr">
              <a:buNone/>
            </a:pPr>
            <a:endParaRPr lang="ar-DZ" sz="3600" b="1" dirty="0" smtClean="0"/>
          </a:p>
        </p:txBody>
      </p:sp>
      <p:sp>
        <p:nvSpPr>
          <p:cNvPr id="5" name="Espace réservé du texte 4"/>
          <p:cNvSpPr>
            <a:spLocks noGrp="1"/>
          </p:cNvSpPr>
          <p:nvPr>
            <p:ph type="body" sz="quarter" idx="3"/>
          </p:nvPr>
        </p:nvSpPr>
        <p:spPr>
          <a:xfrm>
            <a:off x="4643437" y="1535113"/>
            <a:ext cx="4071967" cy="639762"/>
          </a:xfr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path path="circle">
              <a:fillToRect l="100000" t="100000"/>
            </a:path>
            <a:tileRect r="-100000" b="-100000"/>
          </a:gradFill>
        </p:spPr>
        <p:txBody>
          <a:bodyPr>
            <a:noAutofit/>
          </a:bodyPr>
          <a:lstStyle/>
          <a:p>
            <a:r>
              <a:rPr lang="ar-DZ" sz="16600" dirty="0" smtClean="0"/>
              <a:t> </a:t>
            </a:r>
            <a:r>
              <a:rPr lang="ar-DZ" sz="3200" dirty="0" smtClean="0"/>
              <a:t>    </a:t>
            </a:r>
            <a:endParaRPr lang="ar-DZ" sz="3200" dirty="0" smtClean="0">
              <a:solidFill>
                <a:srgbClr val="FF0000"/>
              </a:solidFill>
            </a:endParaRPr>
          </a:p>
          <a:p>
            <a:r>
              <a:rPr lang="ar-DZ" sz="3200" dirty="0" smtClean="0">
                <a:solidFill>
                  <a:srgbClr val="FF0000"/>
                </a:solidFill>
              </a:rPr>
              <a:t>الذكاء الاجتماعي      </a:t>
            </a:r>
            <a:endParaRPr lang="fr-FR" sz="3200" dirty="0">
              <a:solidFill>
                <a:srgbClr val="FF0000"/>
              </a:solidFill>
            </a:endParaRPr>
          </a:p>
        </p:txBody>
      </p:sp>
      <p:sp>
        <p:nvSpPr>
          <p:cNvPr id="6" name="Espace réservé du contenu 5"/>
          <p:cNvSpPr>
            <a:spLocks noGrp="1"/>
          </p:cNvSpPr>
          <p:nvPr>
            <p:ph sz="quarter" idx="4"/>
          </p:nvPr>
        </p:nvSpPr>
        <p:spPr>
          <a:blipFill>
            <a:blip r:embed="rId4"/>
            <a:tile tx="0" ty="0" sx="100000" sy="100000" flip="none" algn="tl"/>
          </a:blipFill>
        </p:spPr>
        <p:txBody>
          <a:bodyPr>
            <a:normAutofit lnSpcReduction="10000"/>
          </a:bodyPr>
          <a:lstStyle/>
          <a:p>
            <a:pPr algn="ctr">
              <a:buNone/>
            </a:pPr>
            <a:r>
              <a:rPr lang="ar-DZ" dirty="0" smtClean="0"/>
              <a:t>  </a:t>
            </a:r>
          </a:p>
          <a:p>
            <a:pPr algn="ctr">
              <a:buNone/>
            </a:pPr>
            <a:r>
              <a:rPr lang="ar-DZ" sz="3600" b="1" dirty="0" smtClean="0"/>
              <a:t> ـــ  سياسي ناجح </a:t>
            </a:r>
          </a:p>
          <a:p>
            <a:pPr algn="ctr">
              <a:buNone/>
            </a:pPr>
            <a:r>
              <a:rPr lang="ar-DZ" sz="3600" b="1" dirty="0" smtClean="0"/>
              <a:t>ـــ مرشد نفسي </a:t>
            </a:r>
          </a:p>
          <a:p>
            <a:pPr algn="ctr">
              <a:buNone/>
            </a:pPr>
            <a:r>
              <a:rPr lang="ar-DZ" sz="3600" b="1" dirty="0" smtClean="0"/>
              <a:t>ـــ معلما  ــ مشرف اجتماعي       </a:t>
            </a:r>
          </a:p>
          <a:p>
            <a:pPr algn="ctr">
              <a:buNone/>
            </a:pPr>
            <a:r>
              <a:rPr lang="ar-DZ" sz="3600" b="1" dirty="0" smtClean="0"/>
              <a:t>ـــ قائدا </a:t>
            </a:r>
            <a:r>
              <a:rPr lang="ar-DZ" sz="3600" b="1" dirty="0" err="1" smtClean="0"/>
              <a:t>أومديرا</a:t>
            </a:r>
            <a:r>
              <a:rPr lang="ar-DZ" sz="3600" b="1" dirty="0" smtClean="0"/>
              <a:t> </a:t>
            </a:r>
          </a:p>
          <a:p>
            <a:pPr algn="ctr">
              <a:buNone/>
            </a:pPr>
            <a:r>
              <a:rPr lang="ar-DZ" sz="3600" b="1" dirty="0" smtClean="0"/>
              <a:t>ـــ مفتشا  ..</a:t>
            </a:r>
            <a:r>
              <a:rPr lang="ar-DZ" dirty="0" smtClean="0"/>
              <a:t>       </a:t>
            </a:r>
          </a:p>
        </p:txBody>
      </p:sp>
    </p:spTree>
  </p:cSld>
  <p:clrMapOvr>
    <a:masterClrMapping/>
  </p:clrMapOvr>
  <p:transition spd="slow">
    <p:newsflash/>
    <p:sndAc>
      <p:stSnd>
        <p:snd r:embed="rId2" name="drumroll.wav" builtIn="1"/>
      </p:stSnd>
    </p:sndAc>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blipFill>
            <a:blip r:embed="rId3"/>
            <a:tile tx="0" ty="0" sx="100000" sy="100000" flip="none" algn="tl"/>
          </a:blipFill>
        </p:spPr>
        <p:txBody>
          <a:bodyPr/>
          <a:lstStyle/>
          <a:p>
            <a:r>
              <a:rPr lang="ar-DZ" b="1" dirty="0" smtClean="0">
                <a:solidFill>
                  <a:srgbClr val="FFFF00"/>
                </a:solidFill>
              </a:rPr>
              <a:t>المهن المناسبة للذكاء البصري والحركي </a:t>
            </a:r>
            <a:endParaRPr lang="fr-FR" b="1" dirty="0">
              <a:solidFill>
                <a:srgbClr val="FFFF00"/>
              </a:solidFill>
            </a:endParaRPr>
          </a:p>
        </p:txBody>
      </p:sp>
      <p:sp>
        <p:nvSpPr>
          <p:cNvPr id="3" name="Espace réservé du texte 2"/>
          <p:cNvSpPr>
            <a:spLocks noGrp="1"/>
          </p:cNvSpPr>
          <p:nvPr>
            <p:ph type="body" idx="1"/>
          </p:nvPr>
        </p:nvSpPr>
        <p:spPr>
          <a:xfrm>
            <a:off x="428596" y="1535113"/>
            <a:ext cx="4068792" cy="639762"/>
          </a:xfr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path path="circle">
              <a:fillToRect l="100000" b="100000"/>
            </a:path>
            <a:tileRect t="-100000" r="-100000"/>
          </a:gradFill>
        </p:spPr>
        <p:txBody>
          <a:bodyPr>
            <a:normAutofit fontScale="62500" lnSpcReduction="20000"/>
          </a:bodyPr>
          <a:lstStyle/>
          <a:p>
            <a:r>
              <a:rPr lang="ar-DZ" dirty="0" smtClean="0"/>
              <a:t>  </a:t>
            </a:r>
            <a:r>
              <a:rPr lang="ar-DZ" sz="5100" dirty="0" smtClean="0">
                <a:solidFill>
                  <a:srgbClr val="FF0000"/>
                </a:solidFill>
              </a:rPr>
              <a:t>الذكاء الجسدي </a:t>
            </a:r>
            <a:r>
              <a:rPr lang="ar-DZ" sz="5100" dirty="0" err="1" smtClean="0">
                <a:solidFill>
                  <a:srgbClr val="FF0000"/>
                </a:solidFill>
              </a:rPr>
              <a:t>ـ</a:t>
            </a:r>
            <a:r>
              <a:rPr lang="ar-DZ" sz="5100" dirty="0" smtClean="0">
                <a:solidFill>
                  <a:srgbClr val="FF0000"/>
                </a:solidFill>
              </a:rPr>
              <a:t>  الحركي </a:t>
            </a:r>
            <a:r>
              <a:rPr lang="ar-DZ" dirty="0" smtClean="0"/>
              <a:t>       </a:t>
            </a:r>
            <a:endParaRPr lang="fr-FR" dirty="0"/>
          </a:p>
        </p:txBody>
      </p:sp>
      <p:sp>
        <p:nvSpPr>
          <p:cNvPr id="4" name="Espace réservé du contenu 3"/>
          <p:cNvSpPr>
            <a:spLocks noGrp="1"/>
          </p:cNvSpPr>
          <p:nvPr>
            <p:ph sz="half" idx="2"/>
          </p:nvPr>
        </p:nvSpPr>
        <p:spPr>
          <a:blipFill>
            <a:blip r:embed="rId4"/>
            <a:tile tx="0" ty="0" sx="100000" sy="100000" flip="none" algn="tl"/>
          </a:blipFill>
        </p:spPr>
        <p:txBody>
          <a:bodyPr>
            <a:normAutofit/>
          </a:bodyPr>
          <a:lstStyle/>
          <a:p>
            <a:pPr algn="ctr">
              <a:buNone/>
            </a:pPr>
            <a:endParaRPr lang="ar-DZ" dirty="0" smtClean="0"/>
          </a:p>
          <a:p>
            <a:pPr algn="ctr">
              <a:buNone/>
            </a:pPr>
            <a:r>
              <a:rPr lang="ar-DZ" sz="3600" b="1" dirty="0" smtClean="0"/>
              <a:t>ـــ لاعب </a:t>
            </a:r>
          </a:p>
          <a:p>
            <a:pPr algn="ctr">
              <a:buNone/>
            </a:pPr>
            <a:r>
              <a:rPr lang="ar-DZ" sz="3600" b="1" dirty="0" smtClean="0"/>
              <a:t>ـــ مدرب رياضي </a:t>
            </a:r>
          </a:p>
          <a:p>
            <a:pPr algn="ctr">
              <a:buNone/>
            </a:pPr>
            <a:r>
              <a:rPr lang="ar-DZ" sz="3600" b="1" dirty="0" smtClean="0"/>
              <a:t>ـــ ممثل </a:t>
            </a:r>
          </a:p>
          <a:p>
            <a:pPr algn="ctr">
              <a:buNone/>
            </a:pPr>
            <a:r>
              <a:rPr lang="ar-DZ" sz="3600" b="1" dirty="0" smtClean="0"/>
              <a:t>ـــ     جراح  </a:t>
            </a:r>
          </a:p>
          <a:p>
            <a:pPr algn="ctr">
              <a:buNone/>
            </a:pPr>
            <a:r>
              <a:rPr lang="ar-DZ" sz="3600" b="1" dirty="0" smtClean="0"/>
              <a:t>ـــ طبيب أسنان ..</a:t>
            </a:r>
          </a:p>
          <a:p>
            <a:pPr algn="ctr">
              <a:buNone/>
            </a:pPr>
            <a:endParaRPr lang="ar-DZ" sz="3600" b="1" dirty="0" smtClean="0"/>
          </a:p>
        </p:txBody>
      </p:sp>
      <p:sp>
        <p:nvSpPr>
          <p:cNvPr id="5" name="Espace réservé du texte 4"/>
          <p:cNvSpPr>
            <a:spLocks noGrp="1"/>
          </p:cNvSpPr>
          <p:nvPr>
            <p:ph type="body" sz="quarter" idx="3"/>
          </p:nvPr>
        </p:nvSpPr>
        <p:spPr>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path path="circle">
              <a:fillToRect l="100000" t="100000"/>
            </a:path>
            <a:tileRect r="-100000" b="-100000"/>
          </a:gradFill>
        </p:spPr>
        <p:txBody>
          <a:bodyPr>
            <a:normAutofit fontScale="47500" lnSpcReduction="20000"/>
          </a:bodyPr>
          <a:lstStyle/>
          <a:p>
            <a:r>
              <a:rPr lang="ar-DZ" sz="6700" dirty="0" smtClean="0">
                <a:solidFill>
                  <a:srgbClr val="FF0000"/>
                </a:solidFill>
              </a:rPr>
              <a:t>الذكاء البصري </a:t>
            </a:r>
            <a:r>
              <a:rPr lang="ar-DZ" sz="6700" dirty="0" err="1" smtClean="0">
                <a:solidFill>
                  <a:srgbClr val="FF0000"/>
                </a:solidFill>
              </a:rPr>
              <a:t>ـ</a:t>
            </a:r>
            <a:r>
              <a:rPr lang="ar-DZ" sz="6700" dirty="0" smtClean="0">
                <a:solidFill>
                  <a:srgbClr val="FF0000"/>
                </a:solidFill>
              </a:rPr>
              <a:t> المكاني </a:t>
            </a:r>
            <a:r>
              <a:rPr lang="ar-DZ" dirty="0" smtClean="0"/>
              <a:t>            </a:t>
            </a:r>
            <a:endParaRPr lang="fr-FR" dirty="0"/>
          </a:p>
        </p:txBody>
      </p:sp>
      <p:sp>
        <p:nvSpPr>
          <p:cNvPr id="6" name="Espace réservé du contenu 5"/>
          <p:cNvSpPr>
            <a:spLocks noGrp="1"/>
          </p:cNvSpPr>
          <p:nvPr>
            <p:ph sz="quarter" idx="4"/>
          </p:nvPr>
        </p:nvSpPr>
        <p:spPr>
          <a:blipFill>
            <a:blip r:embed="rId4"/>
            <a:tile tx="0" ty="0" sx="100000" sy="100000" flip="none" algn="tl"/>
          </a:blipFill>
        </p:spPr>
        <p:txBody>
          <a:bodyPr/>
          <a:lstStyle/>
          <a:p>
            <a:pPr algn="ctr">
              <a:buNone/>
            </a:pPr>
            <a:r>
              <a:rPr lang="ar-DZ" dirty="0" smtClean="0"/>
              <a:t>  </a:t>
            </a:r>
          </a:p>
          <a:p>
            <a:pPr algn="ctr">
              <a:buNone/>
            </a:pPr>
            <a:r>
              <a:rPr lang="ar-DZ" sz="3600" b="1" dirty="0" smtClean="0"/>
              <a:t>ـــ مصور فوتوغرافي </a:t>
            </a:r>
            <a:endParaRPr lang="ar-DZ" sz="4800" b="1" dirty="0" smtClean="0"/>
          </a:p>
          <a:p>
            <a:pPr algn="ctr">
              <a:buNone/>
            </a:pPr>
            <a:r>
              <a:rPr lang="ar-DZ" sz="3600" b="1" dirty="0" smtClean="0"/>
              <a:t>ـــ  مخترع    </a:t>
            </a:r>
          </a:p>
          <a:p>
            <a:pPr algn="ctr">
              <a:buNone/>
            </a:pPr>
            <a:r>
              <a:rPr lang="ar-DZ" sz="3600" b="1" dirty="0" smtClean="0"/>
              <a:t>ـــ مهندس معماري      </a:t>
            </a:r>
          </a:p>
          <a:p>
            <a:pPr algn="ctr">
              <a:buNone/>
            </a:pPr>
            <a:r>
              <a:rPr lang="ar-DZ" sz="3600" b="1" dirty="0" smtClean="0"/>
              <a:t>ـــ مصمم ديكور.. </a:t>
            </a:r>
          </a:p>
          <a:p>
            <a:pPr algn="ctr">
              <a:buNone/>
            </a:pPr>
            <a:endParaRPr lang="ar-DZ" sz="3600" b="1" dirty="0" smtClean="0"/>
          </a:p>
        </p:txBody>
      </p:sp>
    </p:spTree>
  </p:cSld>
  <p:clrMapOvr>
    <a:masterClrMapping/>
  </p:clrMapOvr>
  <p:transition spd="slow">
    <p:newsflash/>
    <p:sndAc>
      <p:stSnd>
        <p:snd r:embed="rId2" name="drumroll.wav" builtIn="1"/>
      </p:stSnd>
    </p:sndAc>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endParaRPr lang="fr-FR"/>
          </a:p>
        </p:txBody>
      </p:sp>
      <p:sp>
        <p:nvSpPr>
          <p:cNvPr id="3" name="Sous-titre 2"/>
          <p:cNvSpPr>
            <a:spLocks noGrp="1"/>
          </p:cNvSpPr>
          <p:nvPr>
            <p:ph type="subTitle" idx="1"/>
          </p:nvPr>
        </p:nvSpPr>
        <p:spPr/>
        <p:txBody>
          <a:bodyPr/>
          <a:lstStyle/>
          <a:p>
            <a:r>
              <a:rPr lang="ar-DZ" dirty="0" smtClean="0"/>
              <a:t>جهيرة </a:t>
            </a:r>
            <a:r>
              <a:rPr lang="ar-DZ" dirty="0" err="1" smtClean="0"/>
              <a:t>مخالفية</a:t>
            </a:r>
            <a:r>
              <a:rPr lang="ar-DZ" dirty="0" smtClean="0"/>
              <a:t> مفتش </a:t>
            </a:r>
            <a:r>
              <a:rPr lang="ar-DZ" dirty="0" err="1" smtClean="0"/>
              <a:t>بيداغوجي</a:t>
            </a:r>
            <a:r>
              <a:rPr lang="ar-DZ" dirty="0" smtClean="0"/>
              <a:t> مقاطعة </a:t>
            </a:r>
            <a:r>
              <a:rPr lang="ar-DZ" dirty="0" err="1" smtClean="0"/>
              <a:t>اولاد</a:t>
            </a:r>
            <a:r>
              <a:rPr lang="ar-DZ" dirty="0" smtClean="0"/>
              <a:t> رشاش2 ولاية </a:t>
            </a:r>
            <a:r>
              <a:rPr lang="ar-DZ" dirty="0" err="1" smtClean="0"/>
              <a:t>خنشلة</a:t>
            </a:r>
            <a:endParaRPr lang="fr-FR" dirty="0"/>
          </a:p>
        </p:txBody>
      </p:sp>
      <p:sp>
        <p:nvSpPr>
          <p:cNvPr id="4" name="Rectangle à coins arrondis 3"/>
          <p:cNvSpPr/>
          <p:nvPr/>
        </p:nvSpPr>
        <p:spPr>
          <a:xfrm>
            <a:off x="0" y="0"/>
            <a:ext cx="9144000" cy="6858000"/>
          </a:xfrm>
          <a:prstGeom prst="roundRect">
            <a:avLst/>
          </a:pr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à coins arrondis 10"/>
          <p:cNvSpPr/>
          <p:nvPr/>
        </p:nvSpPr>
        <p:spPr>
          <a:xfrm>
            <a:off x="1214414" y="0"/>
            <a:ext cx="7000924" cy="714356"/>
          </a:xfrm>
          <a:prstGeom prst="roundRect">
            <a:avLst/>
          </a:prstGeom>
          <a:blipFill>
            <a:blip r:embed="rId4"/>
            <a:tile tx="0" ty="0" sx="100000" sy="100000" flip="none" algn="tl"/>
          </a:blipFill>
          <a:effectLst>
            <a:glow rad="228600">
              <a:schemeClr val="accent5">
                <a:satMod val="175000"/>
                <a:alpha val="40000"/>
              </a:schemeClr>
            </a:glow>
            <a:reflection blurRad="6350" stA="50000" endA="295" endPos="92000" dist="101600" dir="5400000" sy="-100000" algn="bl" rotWithShape="0"/>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Plain">
              <a:avLst/>
            </a:prstTxWarp>
            <a:scene3d>
              <a:camera prst="perspectiveBelow"/>
              <a:lightRig rig="threePt" dir="t"/>
            </a:scene3d>
            <a:sp3d extrusionH="57150">
              <a:bevelT w="38100" h="38100" prst="slope"/>
            </a:sp3d>
          </a:bodyPr>
          <a:lstStyle/>
          <a:p>
            <a:pPr algn="ctr"/>
            <a:r>
              <a:rPr lang="ar-DZ" sz="5400" b="1" dirty="0" smtClean="0">
                <a:ln>
                  <a:solidFill>
                    <a:srgbClr val="FFFF00"/>
                  </a:solidFill>
                </a:ln>
                <a:solidFill>
                  <a:srgbClr val="FF0000"/>
                </a:solidFill>
                <a:effectLst>
                  <a:glow rad="228600">
                    <a:schemeClr val="accent1">
                      <a:satMod val="175000"/>
                      <a:alpha val="40000"/>
                    </a:schemeClr>
                  </a:glow>
                  <a:reflection blurRad="6350" stA="55000" endA="50" endPos="85000" dist="60007" dir="5400000" sy="-100000" algn="bl" rotWithShape="0"/>
                </a:effectLst>
              </a:rPr>
              <a:t>يقول </a:t>
            </a:r>
            <a:r>
              <a:rPr lang="ar-DZ" sz="5400" b="1" dirty="0" err="1" smtClean="0">
                <a:ln>
                  <a:solidFill>
                    <a:srgbClr val="FFFF00"/>
                  </a:solidFill>
                </a:ln>
                <a:solidFill>
                  <a:srgbClr val="FF0000"/>
                </a:solidFill>
                <a:effectLst>
                  <a:glow rad="228600">
                    <a:schemeClr val="accent1">
                      <a:satMod val="175000"/>
                      <a:alpha val="40000"/>
                    </a:schemeClr>
                  </a:glow>
                  <a:reflection blurRad="6350" stA="55000" endA="50" endPos="85000" dist="60007" dir="5400000" sy="-100000" algn="bl" rotWithShape="0"/>
                </a:effectLst>
              </a:rPr>
              <a:t>هاورد</a:t>
            </a:r>
            <a:r>
              <a:rPr lang="ar-DZ" sz="5400" b="1" dirty="0" smtClean="0">
                <a:ln>
                  <a:solidFill>
                    <a:srgbClr val="FFFF00"/>
                  </a:solidFill>
                </a:ln>
                <a:solidFill>
                  <a:srgbClr val="FF0000"/>
                </a:solidFill>
                <a:effectLst>
                  <a:glow rad="228600">
                    <a:schemeClr val="accent1">
                      <a:satMod val="175000"/>
                      <a:alpha val="40000"/>
                    </a:schemeClr>
                  </a:glow>
                  <a:reflection blurRad="6350" stA="55000" endA="50" endPos="85000" dist="60007" dir="5400000" sy="-100000" algn="bl" rotWithShape="0"/>
                </a:effectLst>
              </a:rPr>
              <a:t> </a:t>
            </a:r>
            <a:r>
              <a:rPr lang="ar-DZ" sz="5400" b="1" dirty="0" err="1" smtClean="0">
                <a:ln>
                  <a:solidFill>
                    <a:srgbClr val="FFFF00"/>
                  </a:solidFill>
                </a:ln>
                <a:solidFill>
                  <a:srgbClr val="FF0000"/>
                </a:solidFill>
                <a:effectLst>
                  <a:glow rad="228600">
                    <a:schemeClr val="accent1">
                      <a:satMod val="175000"/>
                      <a:alpha val="40000"/>
                    </a:schemeClr>
                  </a:glow>
                  <a:reflection blurRad="6350" stA="55000" endA="50" endPos="85000" dist="60007" dir="5400000" sy="-100000" algn="bl" rotWithShape="0"/>
                </a:effectLst>
              </a:rPr>
              <a:t>جاردنر</a:t>
            </a:r>
            <a:r>
              <a:rPr lang="ar-DZ" sz="5400" b="1" dirty="0" smtClean="0">
                <a:solidFill>
                  <a:srgbClr val="FF0000"/>
                </a:solidFill>
                <a:effectLst>
                  <a:glow rad="228600">
                    <a:schemeClr val="accent1">
                      <a:satMod val="175000"/>
                      <a:alpha val="40000"/>
                    </a:schemeClr>
                  </a:glow>
                  <a:reflection blurRad="6350" stA="55000" endA="50" endPos="85000" dist="60007" dir="5400000" sy="-100000" algn="bl" rotWithShape="0"/>
                </a:effectLst>
              </a:rPr>
              <a:t>: </a:t>
            </a:r>
            <a:endParaRPr lang="fr-FR" b="1" dirty="0">
              <a:solidFill>
                <a:srgbClr val="FF0000"/>
              </a:solidFill>
              <a:effectLst>
                <a:glow rad="228600">
                  <a:schemeClr val="accent1">
                    <a:satMod val="175000"/>
                    <a:alpha val="40000"/>
                  </a:schemeClr>
                </a:glow>
                <a:reflection blurRad="6350" stA="55000" endA="50" endPos="85000" dist="60007" dir="5400000" sy="-100000" algn="bl" rotWithShape="0"/>
              </a:effectLst>
            </a:endParaRPr>
          </a:p>
        </p:txBody>
      </p:sp>
      <p:sp>
        <p:nvSpPr>
          <p:cNvPr id="12" name="Rectangle à coins arrondis 11"/>
          <p:cNvSpPr/>
          <p:nvPr/>
        </p:nvSpPr>
        <p:spPr>
          <a:xfrm>
            <a:off x="0" y="1000108"/>
            <a:ext cx="9144000" cy="5786454"/>
          </a:xfrm>
          <a:prstGeom prst="roundRect">
            <a:avLst/>
          </a:prstGeom>
          <a:blipFill>
            <a:blip r:embed="rId5"/>
            <a:tile tx="0" ty="0" sx="100000" sy="100000" flip="none" algn="tl"/>
          </a:blipFill>
          <a:ln>
            <a:solidFill>
              <a:srgbClr val="FFC000"/>
            </a:solidFill>
          </a:ln>
          <a:effectLst>
            <a:glow rad="228600">
              <a:schemeClr val="accent5">
                <a:satMod val="175000"/>
                <a:alpha val="40000"/>
              </a:schemeClr>
            </a:glow>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Plain">
              <a:avLst/>
            </a:prstTxWarp>
            <a:scene3d>
              <a:camera prst="orthographicFront"/>
              <a:lightRig rig="threePt" dir="t"/>
            </a:scene3d>
            <a:sp3d extrusionH="57150">
              <a:bevelT w="38100" h="38100" prst="slope"/>
            </a:sp3d>
          </a:bodyPr>
          <a:lstStyle/>
          <a:p>
            <a:pPr algn="ctr"/>
            <a:r>
              <a:rPr lang="ar-DZ" sz="2800" b="1" dirty="0" smtClean="0">
                <a:solidFill>
                  <a:srgbClr val="FF0000"/>
                </a:solidFill>
              </a:rPr>
              <a:t> (</a:t>
            </a:r>
            <a:r>
              <a:rPr lang="ar-DZ" sz="2800" b="1" dirty="0" err="1" smtClean="0">
                <a:ln>
                  <a:solidFill>
                    <a:srgbClr val="FF0000"/>
                  </a:solidFill>
                </a:ln>
                <a:solidFill>
                  <a:schemeClr val="tx1"/>
                </a:solidFill>
                <a:effectLst>
                  <a:glow rad="228600">
                    <a:schemeClr val="accent4">
                      <a:satMod val="175000"/>
                      <a:alpha val="40000"/>
                    </a:schemeClr>
                  </a:glow>
                </a:effectLst>
              </a:rPr>
              <a:t>لوكان</a:t>
            </a:r>
            <a:r>
              <a:rPr lang="ar-DZ" sz="2800" b="1" dirty="0" smtClean="0">
                <a:ln>
                  <a:solidFill>
                    <a:srgbClr val="FF0000"/>
                  </a:solidFill>
                </a:ln>
                <a:solidFill>
                  <a:schemeClr val="tx1"/>
                </a:solidFill>
                <a:effectLst>
                  <a:glow rad="228600">
                    <a:schemeClr val="accent4">
                      <a:satMod val="175000"/>
                      <a:alpha val="40000"/>
                    </a:schemeClr>
                  </a:glow>
                </a:effectLst>
              </a:rPr>
              <a:t> لنا جميعا نفس النوع من الدماغ وكان هناك نوع واحد من الذكاء عندها سيتعلم الجميع نفس الأشياء بنفس الطريقة ونقيمهم بالطريقة ذاتها أيضا ولكن عندما ندرك أن الأشخاص عقولهم مختلفة تماما ولديهم نقاط قوة  متعددة  فالبعض يجيدون التفكير المكاني والبعض يجيدون اللغات والبعض منطقيين للغاية والبعض الآخر يتعلمون من خلال الأنشطة إنهم بحاجة للاستكشاف وتجربة الأشياء وعندها ندرك أن تعليمهم وتقويمهم يكون مختلف ومع ذلك يتعامل</a:t>
            </a:r>
          </a:p>
          <a:p>
            <a:pPr algn="ctr"/>
            <a:r>
              <a:rPr lang="ar-DZ" sz="2800" b="1" dirty="0" smtClean="0">
                <a:ln>
                  <a:solidFill>
                    <a:srgbClr val="FF0000"/>
                  </a:solidFill>
                </a:ln>
                <a:solidFill>
                  <a:schemeClr val="tx1"/>
                </a:solidFill>
                <a:effectLst>
                  <a:glow rad="228600">
                    <a:schemeClr val="accent4">
                      <a:satMod val="175000"/>
                      <a:alpha val="40000"/>
                    </a:schemeClr>
                  </a:glow>
                </a:effectLst>
              </a:rPr>
              <a:t>المعلم مع الجميع بطريقة متساوية وهذا يعتبر تعليم غير عادل</a:t>
            </a:r>
            <a:r>
              <a:rPr lang="ar-DZ" sz="2800" b="1" dirty="0" smtClean="0">
                <a:solidFill>
                  <a:srgbClr val="FF0000"/>
                </a:solidFill>
              </a:rPr>
              <a:t>) .</a:t>
            </a:r>
          </a:p>
        </p:txBody>
      </p:sp>
    </p:spTree>
  </p:cSld>
  <p:clrMapOvr>
    <a:masterClrMapping/>
  </p:clrMapOvr>
  <p:transition spd="slow">
    <p:newsflash/>
    <p:sndAc>
      <p:stSnd>
        <p:snd r:embed="rId2" name="chimes.wav" builtIn="1"/>
      </p:stSnd>
    </p:sndAc>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endParaRPr lang="fr-FR"/>
          </a:p>
        </p:txBody>
      </p:sp>
      <p:sp>
        <p:nvSpPr>
          <p:cNvPr id="3" name="Sous-titre 2"/>
          <p:cNvSpPr>
            <a:spLocks noGrp="1"/>
          </p:cNvSpPr>
          <p:nvPr>
            <p:ph type="subTitle" idx="1"/>
          </p:nvPr>
        </p:nvSpPr>
        <p:spPr/>
        <p:txBody>
          <a:bodyPr/>
          <a:lstStyle/>
          <a:p>
            <a:r>
              <a:rPr lang="ar-DZ" dirty="0" smtClean="0"/>
              <a:t>جهيرة </a:t>
            </a:r>
            <a:r>
              <a:rPr lang="ar-DZ" dirty="0" err="1" smtClean="0"/>
              <a:t>مخالفية</a:t>
            </a:r>
            <a:r>
              <a:rPr lang="ar-DZ" dirty="0" smtClean="0"/>
              <a:t> مفتش </a:t>
            </a:r>
            <a:r>
              <a:rPr lang="ar-DZ" dirty="0" err="1" smtClean="0"/>
              <a:t>بيداغوجي</a:t>
            </a:r>
            <a:r>
              <a:rPr lang="ar-DZ" dirty="0" smtClean="0"/>
              <a:t> مقاطعة </a:t>
            </a:r>
            <a:r>
              <a:rPr lang="ar-DZ" dirty="0" err="1" smtClean="0"/>
              <a:t>اولاد</a:t>
            </a:r>
            <a:r>
              <a:rPr lang="ar-DZ" dirty="0" smtClean="0"/>
              <a:t> رشاش2 ولاية </a:t>
            </a:r>
            <a:r>
              <a:rPr lang="ar-DZ" dirty="0" err="1" smtClean="0"/>
              <a:t>خنشلة</a:t>
            </a:r>
            <a:endParaRPr lang="fr-FR" dirty="0"/>
          </a:p>
        </p:txBody>
      </p:sp>
      <p:sp>
        <p:nvSpPr>
          <p:cNvPr id="4" name="Rectangle à coins arrondis 3"/>
          <p:cNvSpPr/>
          <p:nvPr/>
        </p:nvSpPr>
        <p:spPr>
          <a:xfrm>
            <a:off x="71470" y="142900"/>
            <a:ext cx="9144000" cy="6858000"/>
          </a:xfrm>
          <a:prstGeom prst="roundRect">
            <a:avLst/>
          </a:pr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à coins arrondis 10"/>
          <p:cNvSpPr/>
          <p:nvPr/>
        </p:nvSpPr>
        <p:spPr>
          <a:xfrm>
            <a:off x="0" y="4429132"/>
            <a:ext cx="9144000" cy="1928826"/>
          </a:xfrm>
          <a:prstGeom prst="roundRect">
            <a:avLst/>
          </a:prstGeom>
          <a:blipFill>
            <a:blip r:embed="rId5"/>
            <a:tile tx="0" ty="0" sx="100000" sy="100000" flip="none" algn="tl"/>
          </a:blipFill>
          <a:ln>
            <a:solidFill>
              <a:srgbClr val="FF0000"/>
            </a:solidFill>
          </a:ln>
          <a:effectLst>
            <a:glow rad="228600">
              <a:schemeClr val="accent2">
                <a:satMod val="175000"/>
                <a:alpha val="40000"/>
              </a:schemeClr>
            </a:glow>
            <a:outerShdw blurRad="152400" dist="317500" dir="5400000" sx="90000" sy="-19000" rotWithShape="0">
              <a:prstClr val="black">
                <a:alpha val="15000"/>
              </a:prstClr>
            </a:outerShdw>
            <a:reflection blurRad="6350" stA="50000" endA="295" endPos="92000" dist="101600" dir="5400000" sy="-100000" algn="bl" rotWithShape="0"/>
            <a:softEdge rad="317500"/>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DZ" sz="5400" b="1" dirty="0" smtClean="0">
              <a:solidFill>
                <a:srgbClr val="FF0000"/>
              </a:solidFill>
            </a:endParaRPr>
          </a:p>
          <a:p>
            <a:pPr algn="ctr"/>
            <a:endParaRPr lang="ar-DZ" sz="5400" b="1" dirty="0" smtClean="0">
              <a:solidFill>
                <a:srgbClr val="FF0000"/>
              </a:solidFill>
            </a:endParaRPr>
          </a:p>
          <a:p>
            <a:pPr algn="ctr"/>
            <a:r>
              <a:rPr lang="ar-DZ" sz="5400" b="1" dirty="0" smtClean="0">
                <a:solidFill>
                  <a:srgbClr val="FF0000"/>
                </a:solidFill>
              </a:rPr>
              <a:t>تطبيق </a:t>
            </a:r>
            <a:r>
              <a:rPr lang="ar-DZ" sz="5400" b="1" dirty="0" err="1" smtClean="0">
                <a:solidFill>
                  <a:srgbClr val="FF0000"/>
                </a:solidFill>
              </a:rPr>
              <a:t>الذكاءات</a:t>
            </a:r>
            <a:r>
              <a:rPr lang="ar-DZ" sz="5400" b="1" dirty="0" smtClean="0">
                <a:solidFill>
                  <a:srgbClr val="FF0000"/>
                </a:solidFill>
              </a:rPr>
              <a:t> المتعددة أثناء الدرس</a:t>
            </a:r>
            <a:endParaRPr lang="ar-DZ" sz="2000" b="1" dirty="0" smtClean="0">
              <a:solidFill>
                <a:srgbClr val="FF0000"/>
              </a:solidFill>
            </a:endParaRPr>
          </a:p>
          <a:p>
            <a:pPr algn="ctr"/>
            <a:r>
              <a:rPr lang="ar-DZ" sz="2000" b="1" dirty="0" smtClean="0">
                <a:solidFill>
                  <a:srgbClr val="FF0000"/>
                </a:solidFill>
              </a:rPr>
              <a:t>ملاحظة :على الأستاذ إتباع منهجية تدريس كل مادة وهذه الأمثلة تتضمن الخطوط العريضة لتطبيق الذكاءات </a:t>
            </a:r>
            <a:r>
              <a:rPr lang="ar-DZ" sz="7200" b="1" dirty="0" smtClean="0">
                <a:solidFill>
                  <a:srgbClr val="FF0000"/>
                </a:solidFill>
              </a:rPr>
              <a:t> </a:t>
            </a:r>
            <a:endParaRPr lang="ar-DZ" sz="5400" b="1" dirty="0" smtClean="0">
              <a:solidFill>
                <a:srgbClr val="FF0000"/>
              </a:solidFill>
            </a:endParaRPr>
          </a:p>
        </p:txBody>
      </p:sp>
    </p:spTree>
  </p:cSld>
  <p:clrMapOvr>
    <a:masterClrMapping/>
  </p:clrMapOvr>
  <p:transition spd="slow">
    <p:dissolve/>
    <p:sndAc>
      <p:stSnd>
        <p:snd r:embed="rId3" name="applause.wav" builtIn="1"/>
      </p:stSnd>
    </p:sndAc>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ar-DZ" dirty="0" smtClean="0"/>
              <a:t>م</a:t>
            </a:r>
            <a:endParaRPr lang="fr-FR" dirty="0"/>
          </a:p>
        </p:txBody>
      </p:sp>
      <p:sp>
        <p:nvSpPr>
          <p:cNvPr id="3" name="Sous-titre 2"/>
          <p:cNvSpPr>
            <a:spLocks noGrp="1"/>
          </p:cNvSpPr>
          <p:nvPr>
            <p:ph type="subTitle" idx="1"/>
          </p:nvPr>
        </p:nvSpPr>
        <p:spPr/>
        <p:txBody>
          <a:bodyPr/>
          <a:lstStyle/>
          <a:p>
            <a:r>
              <a:rPr lang="ar-DZ" dirty="0" smtClean="0"/>
              <a:t>جهيرة </a:t>
            </a:r>
            <a:r>
              <a:rPr lang="ar-DZ" dirty="0" err="1" smtClean="0"/>
              <a:t>مخالفية</a:t>
            </a:r>
            <a:r>
              <a:rPr lang="ar-DZ" dirty="0" smtClean="0"/>
              <a:t> مفتش </a:t>
            </a:r>
            <a:r>
              <a:rPr lang="ar-DZ" dirty="0" err="1" smtClean="0"/>
              <a:t>بيداغوجي</a:t>
            </a:r>
            <a:r>
              <a:rPr lang="ar-DZ" dirty="0" smtClean="0"/>
              <a:t> مقاطعة </a:t>
            </a:r>
            <a:r>
              <a:rPr lang="ar-DZ" dirty="0" err="1" smtClean="0"/>
              <a:t>اولاد</a:t>
            </a:r>
            <a:r>
              <a:rPr lang="ar-DZ" dirty="0" smtClean="0"/>
              <a:t> رشاش2 ولاية </a:t>
            </a:r>
            <a:r>
              <a:rPr lang="ar-DZ" dirty="0" err="1" smtClean="0"/>
              <a:t>خنشلة</a:t>
            </a:r>
            <a:endParaRPr lang="fr-FR" dirty="0"/>
          </a:p>
        </p:txBody>
      </p:sp>
      <p:sp>
        <p:nvSpPr>
          <p:cNvPr id="4" name="Rectangle à coins arrondis 3"/>
          <p:cNvSpPr/>
          <p:nvPr/>
        </p:nvSpPr>
        <p:spPr>
          <a:xfrm>
            <a:off x="0" y="0"/>
            <a:ext cx="9144000" cy="6858000"/>
          </a:xfrm>
          <a:prstGeom prst="roundRect">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DZ" sz="3200" b="1" u="sng" dirty="0" smtClean="0">
              <a:solidFill>
                <a:srgbClr val="FF0000"/>
              </a:solidFill>
            </a:endParaRPr>
          </a:p>
          <a:p>
            <a:pPr algn="ctr"/>
            <a:endParaRPr lang="ar-DZ" sz="3200" b="1" u="sng" dirty="0" smtClean="0">
              <a:solidFill>
                <a:srgbClr val="FF0000"/>
              </a:solidFill>
            </a:endParaRPr>
          </a:p>
          <a:p>
            <a:pPr algn="ctr"/>
            <a:r>
              <a:rPr lang="ar-DZ" sz="3200" b="1" u="sng" dirty="0" smtClean="0">
                <a:solidFill>
                  <a:srgbClr val="FF0000"/>
                </a:solidFill>
              </a:rPr>
              <a:t>الموضوع :موقع الجزائر</a:t>
            </a:r>
          </a:p>
          <a:p>
            <a:pPr algn="r"/>
            <a:r>
              <a:rPr lang="ar-DZ" sz="2400" b="1" dirty="0" smtClean="0">
                <a:solidFill>
                  <a:schemeClr val="tx1"/>
                </a:solidFill>
              </a:rPr>
              <a:t>ـ يقوم المعلم بعرض خريطة طبيعية للجزائر ويطلب من أحد </a:t>
            </a:r>
            <a:r>
              <a:rPr lang="ar-DZ" sz="2400" b="1" dirty="0" err="1" smtClean="0">
                <a:solidFill>
                  <a:schemeClr val="tx1"/>
                </a:solidFill>
              </a:rPr>
              <a:t>التلاميذاستخدام</a:t>
            </a:r>
            <a:r>
              <a:rPr lang="ar-DZ" sz="2400" b="1" dirty="0" smtClean="0">
                <a:solidFill>
                  <a:schemeClr val="tx1"/>
                </a:solidFill>
              </a:rPr>
              <a:t> الخريطة </a:t>
            </a:r>
            <a:r>
              <a:rPr lang="ar-DZ" sz="2400" b="1" dirty="0" err="1" smtClean="0">
                <a:solidFill>
                  <a:schemeClr val="tx1"/>
                </a:solidFill>
              </a:rPr>
              <a:t>فى</a:t>
            </a:r>
            <a:r>
              <a:rPr lang="ar-DZ" sz="2400" b="1" dirty="0" smtClean="0">
                <a:solidFill>
                  <a:schemeClr val="tx1"/>
                </a:solidFill>
              </a:rPr>
              <a:t> تحديد موقع </a:t>
            </a:r>
            <a:r>
              <a:rPr lang="ar-DZ" sz="2400" b="1" dirty="0" err="1" smtClean="0">
                <a:solidFill>
                  <a:schemeClr val="tx1"/>
                </a:solidFill>
              </a:rPr>
              <a:t>الجزائرالجغرافي</a:t>
            </a:r>
            <a:r>
              <a:rPr lang="ar-DZ" sz="2400" b="1" dirty="0" smtClean="0">
                <a:solidFill>
                  <a:schemeClr val="tx1"/>
                </a:solidFill>
              </a:rPr>
              <a:t> (</a:t>
            </a:r>
            <a:r>
              <a:rPr lang="ar-DZ" sz="2400" b="1" dirty="0" smtClean="0">
                <a:solidFill>
                  <a:srgbClr val="00B050"/>
                </a:solidFill>
              </a:rPr>
              <a:t>ذكاء </a:t>
            </a:r>
            <a:r>
              <a:rPr lang="ar-DZ" sz="2400" b="1" dirty="0" err="1" smtClean="0">
                <a:solidFill>
                  <a:srgbClr val="00B050"/>
                </a:solidFill>
              </a:rPr>
              <a:t>مكانى</a:t>
            </a:r>
            <a:r>
              <a:rPr lang="ar-DZ" sz="2400" b="1" dirty="0" smtClean="0">
                <a:solidFill>
                  <a:schemeClr val="tx1"/>
                </a:solidFill>
              </a:rPr>
              <a:t>) </a:t>
            </a:r>
          </a:p>
          <a:p>
            <a:pPr algn="r"/>
            <a:r>
              <a:rPr lang="ar-DZ" sz="2400" b="1" dirty="0" smtClean="0">
                <a:solidFill>
                  <a:schemeClr val="tx1"/>
                </a:solidFill>
              </a:rPr>
              <a:t>ـ تحديد موقعها الفلكى باستخدام خطوط الطول ودوائر العرض (</a:t>
            </a:r>
            <a:r>
              <a:rPr lang="ar-DZ" sz="2400" b="1" dirty="0" smtClean="0">
                <a:solidFill>
                  <a:srgbClr val="00B050"/>
                </a:solidFill>
              </a:rPr>
              <a:t>ذكاء رياضى</a:t>
            </a:r>
            <a:r>
              <a:rPr lang="ar-DZ" sz="2400" b="1" dirty="0" smtClean="0">
                <a:solidFill>
                  <a:schemeClr val="tx1"/>
                </a:solidFill>
              </a:rPr>
              <a:t>)</a:t>
            </a:r>
          </a:p>
          <a:p>
            <a:pPr algn="r"/>
            <a:r>
              <a:rPr lang="ar-DZ" sz="2400" b="1" dirty="0" smtClean="0">
                <a:solidFill>
                  <a:schemeClr val="tx1"/>
                </a:solidFill>
              </a:rPr>
              <a:t>ـ يستخدم التلميذ( </a:t>
            </a:r>
            <a:r>
              <a:rPr lang="ar-DZ" sz="2400" b="1" dirty="0" smtClean="0">
                <a:solidFill>
                  <a:srgbClr val="00B050"/>
                </a:solidFill>
              </a:rPr>
              <a:t>ذكاءه اللغوى</a:t>
            </a:r>
            <a:r>
              <a:rPr lang="ar-DZ" sz="2400" b="1" dirty="0" smtClean="0">
                <a:solidFill>
                  <a:schemeClr val="tx1"/>
                </a:solidFill>
              </a:rPr>
              <a:t>) فى الشرح والوصف </a:t>
            </a:r>
          </a:p>
          <a:p>
            <a:pPr algn="r"/>
            <a:r>
              <a:rPr lang="ar-DZ" sz="2400" b="1" dirty="0" smtClean="0">
                <a:solidFill>
                  <a:schemeClr val="tx1"/>
                </a:solidFill>
              </a:rPr>
              <a:t>ـ يستخدم(</a:t>
            </a:r>
            <a:r>
              <a:rPr lang="ar-DZ" sz="2400" b="1" dirty="0" smtClean="0">
                <a:solidFill>
                  <a:srgbClr val="00B050"/>
                </a:solidFill>
              </a:rPr>
              <a:t>ذكاءه </a:t>
            </a:r>
            <a:r>
              <a:rPr lang="ar-DZ" sz="2400" b="1" dirty="0" err="1" smtClean="0">
                <a:solidFill>
                  <a:srgbClr val="00B050"/>
                </a:solidFill>
              </a:rPr>
              <a:t>الاجتماعى</a:t>
            </a:r>
            <a:r>
              <a:rPr lang="ar-DZ" sz="2400" b="1" dirty="0" smtClean="0">
                <a:solidFill>
                  <a:schemeClr val="tx1"/>
                </a:solidFill>
              </a:rPr>
              <a:t>) فى العرض بطريقة جذابة وشيقة أمام </a:t>
            </a:r>
          </a:p>
          <a:p>
            <a:pPr algn="r"/>
            <a:r>
              <a:rPr lang="ar-DZ" sz="2400" b="1" dirty="0" smtClean="0">
                <a:solidFill>
                  <a:schemeClr val="tx1"/>
                </a:solidFill>
              </a:rPr>
              <a:t> زملائه.</a:t>
            </a:r>
          </a:p>
          <a:p>
            <a:pPr algn="r"/>
            <a:r>
              <a:rPr lang="ar-DZ" sz="2400" b="1" dirty="0" smtClean="0">
                <a:solidFill>
                  <a:schemeClr val="tx1"/>
                </a:solidFill>
              </a:rPr>
              <a:t>ـ يستخدم جسمه في تعيين موقع الجزائر بالنسبة للبحر الأبيض المتوسط هو الرأس  وتونس الذراع </a:t>
            </a:r>
            <a:r>
              <a:rPr lang="ar-DZ" sz="2400" b="1" dirty="0" err="1" smtClean="0">
                <a:solidFill>
                  <a:schemeClr val="tx1"/>
                </a:solidFill>
              </a:rPr>
              <a:t>الأيسرالمغرب</a:t>
            </a:r>
            <a:r>
              <a:rPr lang="ar-DZ" sz="2400" b="1" dirty="0" smtClean="0">
                <a:solidFill>
                  <a:schemeClr val="tx1"/>
                </a:solidFill>
              </a:rPr>
              <a:t> الذراع الأيمن والرجل الأيمن النيجر والأيسر مالي  والجزائر هي الجذع (</a:t>
            </a:r>
            <a:r>
              <a:rPr lang="ar-DZ" sz="2400" b="1" dirty="0" smtClean="0">
                <a:solidFill>
                  <a:srgbClr val="00B050"/>
                </a:solidFill>
              </a:rPr>
              <a:t>ذكاء بصري حركي ـ ـ </a:t>
            </a:r>
            <a:r>
              <a:rPr lang="ar-DZ" sz="2400" b="1" dirty="0" smtClean="0">
                <a:solidFill>
                  <a:schemeClr val="tx1"/>
                </a:solidFill>
              </a:rPr>
              <a:t>ـ يستخدم(</a:t>
            </a:r>
            <a:r>
              <a:rPr lang="ar-DZ" sz="2400" b="1" dirty="0" smtClean="0">
                <a:solidFill>
                  <a:srgbClr val="00B050"/>
                </a:solidFill>
              </a:rPr>
              <a:t>ذكاءه الذاتى</a:t>
            </a:r>
            <a:r>
              <a:rPr lang="ar-DZ" sz="2400" b="1" dirty="0" smtClean="0">
                <a:solidFill>
                  <a:schemeClr val="tx1"/>
                </a:solidFill>
              </a:rPr>
              <a:t>) فى استغلال قدراته فى العرض أمام زملائه .</a:t>
            </a:r>
          </a:p>
          <a:p>
            <a:pPr algn="r"/>
            <a:r>
              <a:rPr lang="ar-DZ" sz="2400" b="1" dirty="0" smtClean="0">
                <a:solidFill>
                  <a:schemeClr val="tx1"/>
                </a:solidFill>
              </a:rPr>
              <a:t>ـ تأليف نشيد بسيط عن الجزائر  أو الاستعانة </a:t>
            </a:r>
            <a:r>
              <a:rPr lang="ar-DZ" sz="2400" b="1" dirty="0" err="1" smtClean="0">
                <a:solidFill>
                  <a:schemeClr val="tx1"/>
                </a:solidFill>
              </a:rPr>
              <a:t>بالاناشيد</a:t>
            </a:r>
            <a:r>
              <a:rPr lang="ar-DZ" sz="2400" b="1" dirty="0" smtClean="0">
                <a:solidFill>
                  <a:schemeClr val="tx1"/>
                </a:solidFill>
              </a:rPr>
              <a:t> التعليمية الجاهزة وإنشادها</a:t>
            </a:r>
          </a:p>
          <a:p>
            <a:pPr algn="r"/>
            <a:r>
              <a:rPr lang="ar-DZ" sz="2400" b="1" dirty="0" smtClean="0">
                <a:solidFill>
                  <a:schemeClr val="tx1"/>
                </a:solidFill>
              </a:rPr>
              <a:t> ( </a:t>
            </a:r>
            <a:r>
              <a:rPr lang="ar-DZ" sz="2400" b="1" dirty="0" smtClean="0">
                <a:solidFill>
                  <a:srgbClr val="00B050"/>
                </a:solidFill>
              </a:rPr>
              <a:t>ذكاء موسيقي</a:t>
            </a:r>
            <a:r>
              <a:rPr lang="ar-DZ" sz="2400" b="1" dirty="0" smtClean="0">
                <a:solidFill>
                  <a:schemeClr val="tx1"/>
                </a:solidFill>
              </a:rPr>
              <a:t>)</a:t>
            </a:r>
            <a:br>
              <a:rPr lang="ar-DZ" sz="2400" b="1" dirty="0" smtClean="0">
                <a:solidFill>
                  <a:schemeClr val="tx1"/>
                </a:solidFill>
              </a:rPr>
            </a:br>
            <a:r>
              <a:rPr lang="ar-DZ" sz="2400" b="1" dirty="0" smtClean="0">
                <a:solidFill>
                  <a:schemeClr val="tx1"/>
                </a:solidFill>
              </a:rPr>
              <a:t>ـ يقوم المعلم بتدريب </a:t>
            </a:r>
            <a:r>
              <a:rPr lang="ar-DZ" sz="2400" b="1" dirty="0" err="1" smtClean="0">
                <a:solidFill>
                  <a:schemeClr val="tx1"/>
                </a:solidFill>
              </a:rPr>
              <a:t>التلاميذعلى</a:t>
            </a:r>
            <a:r>
              <a:rPr lang="ar-DZ" sz="2400" b="1" dirty="0" smtClean="0">
                <a:solidFill>
                  <a:schemeClr val="tx1"/>
                </a:solidFill>
              </a:rPr>
              <a:t> رسم خريطة موقع الجزائر(</a:t>
            </a:r>
            <a:r>
              <a:rPr lang="ar-DZ" sz="2400" b="1" dirty="0" smtClean="0">
                <a:solidFill>
                  <a:srgbClr val="00B050"/>
                </a:solidFill>
              </a:rPr>
              <a:t>ذكاء </a:t>
            </a:r>
            <a:r>
              <a:rPr lang="ar-DZ" sz="2400" b="1" dirty="0" err="1" smtClean="0">
                <a:solidFill>
                  <a:srgbClr val="00B050"/>
                </a:solidFill>
              </a:rPr>
              <a:t>حركى</a:t>
            </a:r>
            <a:r>
              <a:rPr lang="ar-DZ" sz="2400" b="1" dirty="0" smtClean="0">
                <a:solidFill>
                  <a:srgbClr val="00B050"/>
                </a:solidFill>
              </a:rPr>
              <a:t> جسمي </a:t>
            </a:r>
            <a:r>
              <a:rPr lang="ar-DZ" sz="2400" b="1" dirty="0" smtClean="0">
                <a:solidFill>
                  <a:schemeClr val="tx1"/>
                </a:solidFill>
              </a:rPr>
              <a:t>) </a:t>
            </a:r>
            <a:endParaRPr lang="ar-DZ" sz="2400" b="1" dirty="0" smtClean="0">
              <a:solidFill>
                <a:schemeClr val="tx1"/>
              </a:solidFill>
            </a:endParaRPr>
          </a:p>
          <a:p>
            <a:pPr algn="ctr"/>
            <a:endParaRPr lang="fr-FR" sz="2400" b="1" dirty="0">
              <a:solidFill>
                <a:schemeClr val="tx1"/>
              </a:solidFill>
            </a:endParaRPr>
          </a:p>
        </p:txBody>
      </p:sp>
      <p:sp>
        <p:nvSpPr>
          <p:cNvPr id="5" name="Ellipse 4"/>
          <p:cNvSpPr/>
          <p:nvPr/>
        </p:nvSpPr>
        <p:spPr>
          <a:xfrm>
            <a:off x="928662" y="0"/>
            <a:ext cx="6929486" cy="914400"/>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3600" b="1" dirty="0" smtClean="0">
                <a:solidFill>
                  <a:srgbClr val="3333FF"/>
                </a:solidFill>
              </a:rPr>
              <a:t>مثال تطبيقي في مادة الجغرافيا</a:t>
            </a:r>
            <a:endParaRPr lang="fr-FR" sz="3600" b="1" dirty="0">
              <a:solidFill>
                <a:srgbClr val="3333FF"/>
              </a:solidFill>
            </a:endParaRPr>
          </a:p>
        </p:txBody>
      </p:sp>
    </p:spTree>
  </p:cSld>
  <p:clrMapOvr>
    <a:masterClrMapping/>
  </p:clrMapOvr>
  <p:transition spd="slow">
    <p:zoom dir="in"/>
    <p:sndAc>
      <p:stSnd>
        <p:snd r:embed="rId3" name="drumroll.wav" builtIn="1"/>
      </p:stSnd>
    </p:sndAc>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ar-DZ" dirty="0" smtClean="0"/>
              <a:t>م</a:t>
            </a:r>
            <a:endParaRPr lang="fr-FR" dirty="0"/>
          </a:p>
        </p:txBody>
      </p:sp>
      <p:sp>
        <p:nvSpPr>
          <p:cNvPr id="3" name="Sous-titre 2"/>
          <p:cNvSpPr>
            <a:spLocks noGrp="1"/>
          </p:cNvSpPr>
          <p:nvPr>
            <p:ph type="subTitle" idx="1"/>
          </p:nvPr>
        </p:nvSpPr>
        <p:spPr/>
        <p:txBody>
          <a:bodyPr/>
          <a:lstStyle/>
          <a:p>
            <a:r>
              <a:rPr lang="ar-DZ" dirty="0" smtClean="0"/>
              <a:t>جهيرة </a:t>
            </a:r>
            <a:r>
              <a:rPr lang="ar-DZ" dirty="0" err="1" smtClean="0"/>
              <a:t>مخالفية</a:t>
            </a:r>
            <a:r>
              <a:rPr lang="ar-DZ" dirty="0" smtClean="0"/>
              <a:t> مفتش </a:t>
            </a:r>
            <a:r>
              <a:rPr lang="ar-DZ" dirty="0" err="1" smtClean="0"/>
              <a:t>بيداغوجي</a:t>
            </a:r>
            <a:r>
              <a:rPr lang="ar-DZ" dirty="0" smtClean="0"/>
              <a:t> مقاطعة </a:t>
            </a:r>
            <a:r>
              <a:rPr lang="ar-DZ" dirty="0" err="1" smtClean="0"/>
              <a:t>اولاد</a:t>
            </a:r>
            <a:r>
              <a:rPr lang="ar-DZ" dirty="0" smtClean="0"/>
              <a:t> رشاش2 ولاية </a:t>
            </a:r>
            <a:r>
              <a:rPr lang="ar-DZ" dirty="0" err="1" smtClean="0"/>
              <a:t>خنشلة</a:t>
            </a:r>
            <a:endParaRPr lang="fr-FR" dirty="0"/>
          </a:p>
        </p:txBody>
      </p:sp>
      <p:sp>
        <p:nvSpPr>
          <p:cNvPr id="4" name="Rectangle à coins arrondis 3"/>
          <p:cNvSpPr/>
          <p:nvPr/>
        </p:nvSpPr>
        <p:spPr>
          <a:xfrm>
            <a:off x="0" y="-71462"/>
            <a:ext cx="9144000" cy="6858000"/>
          </a:xfrm>
          <a:prstGeom prst="roundRect">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b="1" u="sng" dirty="0" smtClean="0">
                <a:solidFill>
                  <a:srgbClr val="FF0000"/>
                </a:solidFill>
              </a:rPr>
              <a:t>ا</a:t>
            </a:r>
            <a:r>
              <a:rPr lang="ar-DZ" sz="2800" b="1" u="sng" dirty="0" smtClean="0">
                <a:solidFill>
                  <a:srgbClr val="FF0000"/>
                </a:solidFill>
              </a:rPr>
              <a:t>لموضوع : المربع </a:t>
            </a:r>
          </a:p>
          <a:p>
            <a:pPr algn="ctr"/>
            <a:endParaRPr lang="ar-DZ" sz="2800" b="1" u="sng" dirty="0" smtClean="0">
              <a:solidFill>
                <a:srgbClr val="FF0000"/>
              </a:solidFill>
            </a:endParaRPr>
          </a:p>
          <a:p>
            <a:pPr algn="ctr"/>
            <a:r>
              <a:rPr lang="ar-DZ" sz="2400" b="1" dirty="0" smtClean="0">
                <a:solidFill>
                  <a:schemeClr val="tx1"/>
                </a:solidFill>
              </a:rPr>
              <a:t>1- عمل مربع جماعيا بأن يمسك كل طالب يد الآخر (</a:t>
            </a:r>
            <a:r>
              <a:rPr lang="ar-DZ" sz="2400" b="1" dirty="0" smtClean="0">
                <a:solidFill>
                  <a:srgbClr val="00B050"/>
                </a:solidFill>
              </a:rPr>
              <a:t>الذكاء الاجتماعي</a:t>
            </a:r>
            <a:r>
              <a:rPr lang="ar-DZ" sz="2400" b="1" dirty="0" smtClean="0">
                <a:solidFill>
                  <a:schemeClr val="tx1"/>
                </a:solidFill>
              </a:rPr>
              <a:t> </a:t>
            </a:r>
            <a:r>
              <a:rPr lang="ar-DZ" sz="2400" b="1" dirty="0" smtClean="0">
                <a:solidFill>
                  <a:srgbClr val="00B050"/>
                </a:solidFill>
              </a:rPr>
              <a:t>والجسمي</a:t>
            </a:r>
            <a:endParaRPr lang="ar-DZ" sz="2400" b="1" dirty="0" smtClean="0">
              <a:solidFill>
                <a:schemeClr val="tx1"/>
              </a:solidFill>
            </a:endParaRPr>
          </a:p>
          <a:p>
            <a:pPr algn="r"/>
            <a:r>
              <a:rPr lang="ar-DZ" sz="2400" b="1" dirty="0" smtClean="0">
                <a:solidFill>
                  <a:schemeClr val="tx1"/>
                </a:solidFill>
              </a:rPr>
              <a:t>2 ـالتحاور بين </a:t>
            </a:r>
            <a:r>
              <a:rPr lang="ar-DZ" sz="2400" b="1" dirty="0" err="1" smtClean="0">
                <a:solidFill>
                  <a:schemeClr val="tx1"/>
                </a:solidFill>
              </a:rPr>
              <a:t>الاستاذ</a:t>
            </a:r>
            <a:r>
              <a:rPr lang="ar-DZ" sz="2400" b="1" dirty="0" smtClean="0">
                <a:solidFill>
                  <a:schemeClr val="tx1"/>
                </a:solidFill>
              </a:rPr>
              <a:t> والتلميذ عن خصائص المربع (</a:t>
            </a:r>
            <a:r>
              <a:rPr lang="ar-DZ" sz="2400" b="1" dirty="0" smtClean="0">
                <a:solidFill>
                  <a:srgbClr val="00B050"/>
                </a:solidFill>
              </a:rPr>
              <a:t>ذكاء لغوي</a:t>
            </a:r>
            <a:r>
              <a:rPr lang="ar-DZ" sz="2400" b="1" dirty="0" smtClean="0">
                <a:solidFill>
                  <a:schemeClr val="tx1"/>
                </a:solidFill>
              </a:rPr>
              <a:t>)</a:t>
            </a:r>
            <a:br>
              <a:rPr lang="ar-DZ" sz="2400" b="1" dirty="0" smtClean="0">
                <a:solidFill>
                  <a:schemeClr val="tx1"/>
                </a:solidFill>
              </a:rPr>
            </a:br>
            <a:r>
              <a:rPr lang="ar-DZ" sz="2400" b="1" dirty="0" smtClean="0">
                <a:solidFill>
                  <a:schemeClr val="tx1"/>
                </a:solidFill>
              </a:rPr>
              <a:t>3ـ عمل مربع بواسطة كل طالب باللف بجسمه ( </a:t>
            </a:r>
            <a:r>
              <a:rPr lang="ar-DZ" sz="2400" b="1" dirty="0" smtClean="0">
                <a:solidFill>
                  <a:srgbClr val="00B050"/>
                </a:solidFill>
              </a:rPr>
              <a:t>الذكاء الذاتي والجسمي</a:t>
            </a:r>
            <a:r>
              <a:rPr lang="ar-DZ" sz="2400" b="1" dirty="0" smtClean="0">
                <a:solidFill>
                  <a:schemeClr val="tx1"/>
                </a:solidFill>
              </a:rPr>
              <a:t>)</a:t>
            </a:r>
            <a:br>
              <a:rPr lang="ar-DZ" sz="2400" b="1" dirty="0" smtClean="0">
                <a:solidFill>
                  <a:schemeClr val="tx1"/>
                </a:solidFill>
              </a:rPr>
            </a:br>
            <a:r>
              <a:rPr lang="ar-DZ" sz="2400" b="1" dirty="0" smtClean="0">
                <a:solidFill>
                  <a:schemeClr val="tx1"/>
                </a:solidFill>
              </a:rPr>
              <a:t>4- البحث عن مربعات في حجرة الصف ( </a:t>
            </a:r>
            <a:r>
              <a:rPr lang="ar-DZ" sz="2400" b="1" dirty="0" smtClean="0">
                <a:solidFill>
                  <a:srgbClr val="00B050"/>
                </a:solidFill>
              </a:rPr>
              <a:t>الذكاء البصري</a:t>
            </a:r>
            <a:r>
              <a:rPr lang="ar-DZ" sz="2400" b="1" dirty="0" smtClean="0">
                <a:solidFill>
                  <a:schemeClr val="tx1"/>
                </a:solidFill>
              </a:rPr>
              <a:t>)</a:t>
            </a:r>
            <a:br>
              <a:rPr lang="ar-DZ" sz="2400" b="1" dirty="0" smtClean="0">
                <a:solidFill>
                  <a:schemeClr val="tx1"/>
                </a:solidFill>
              </a:rPr>
            </a:br>
            <a:r>
              <a:rPr lang="ar-DZ" sz="2400" b="1" dirty="0" smtClean="0">
                <a:solidFill>
                  <a:schemeClr val="tx1"/>
                </a:solidFill>
              </a:rPr>
              <a:t>5ـ عمل مربعات  في مشروعات التربية الفنية (ا</a:t>
            </a:r>
            <a:r>
              <a:rPr lang="ar-DZ" sz="2400" b="1" dirty="0" smtClean="0">
                <a:solidFill>
                  <a:srgbClr val="00B050"/>
                </a:solidFill>
              </a:rPr>
              <a:t>لذكاء البصري والجسمي</a:t>
            </a:r>
            <a:r>
              <a:rPr lang="ar-DZ" sz="2400" b="1" dirty="0" smtClean="0">
                <a:solidFill>
                  <a:schemeClr val="tx1"/>
                </a:solidFill>
              </a:rPr>
              <a:t>)</a:t>
            </a:r>
            <a:br>
              <a:rPr lang="ar-DZ" sz="2400" b="1" dirty="0" smtClean="0">
                <a:solidFill>
                  <a:schemeClr val="tx1"/>
                </a:solidFill>
              </a:rPr>
            </a:br>
            <a:r>
              <a:rPr lang="ar-DZ" sz="2400" b="1" dirty="0" smtClean="0">
                <a:solidFill>
                  <a:schemeClr val="tx1"/>
                </a:solidFill>
              </a:rPr>
              <a:t>6ـتأليف نشيد بسيط عن المربع أو الاستعانة </a:t>
            </a:r>
            <a:r>
              <a:rPr lang="ar-DZ" sz="2400" b="1" dirty="0" err="1" smtClean="0">
                <a:solidFill>
                  <a:schemeClr val="tx1"/>
                </a:solidFill>
              </a:rPr>
              <a:t>بالاناشيد</a:t>
            </a:r>
            <a:r>
              <a:rPr lang="ar-DZ" sz="2400" b="1" dirty="0" smtClean="0">
                <a:solidFill>
                  <a:schemeClr val="tx1"/>
                </a:solidFill>
              </a:rPr>
              <a:t> التعليمية الجاهزة وإنشادها </a:t>
            </a:r>
          </a:p>
          <a:p>
            <a:pPr algn="r"/>
            <a:r>
              <a:rPr lang="ar-DZ" sz="2400" b="1" dirty="0" smtClean="0">
                <a:solidFill>
                  <a:schemeClr val="tx1"/>
                </a:solidFill>
              </a:rPr>
              <a:t>( </a:t>
            </a:r>
            <a:r>
              <a:rPr lang="ar-DZ" sz="2400" b="1" dirty="0" smtClean="0">
                <a:solidFill>
                  <a:srgbClr val="00B050"/>
                </a:solidFill>
              </a:rPr>
              <a:t>الذكاء الموسيقي</a:t>
            </a:r>
            <a:r>
              <a:rPr lang="ar-DZ" sz="2400" b="1" dirty="0" smtClean="0">
                <a:solidFill>
                  <a:schemeClr val="tx1"/>
                </a:solidFill>
              </a:rPr>
              <a:t>)</a:t>
            </a:r>
            <a:br>
              <a:rPr lang="ar-DZ" sz="2400" b="1" dirty="0" smtClean="0">
                <a:solidFill>
                  <a:schemeClr val="tx1"/>
                </a:solidFill>
              </a:rPr>
            </a:br>
            <a:r>
              <a:rPr lang="ar-DZ" sz="2400" b="1" dirty="0" smtClean="0">
                <a:solidFill>
                  <a:schemeClr val="tx1"/>
                </a:solidFill>
              </a:rPr>
              <a:t>7ـ تمثيل </a:t>
            </a:r>
            <a:r>
              <a:rPr lang="ar-DZ" sz="2400" b="1" dirty="0" err="1" smtClean="0">
                <a:solidFill>
                  <a:schemeClr val="tx1"/>
                </a:solidFill>
              </a:rPr>
              <a:t>أدواروحركات</a:t>
            </a:r>
            <a:r>
              <a:rPr lang="ar-DZ" sz="2400" b="1" dirty="0" smtClean="0">
                <a:solidFill>
                  <a:schemeClr val="tx1"/>
                </a:solidFill>
              </a:rPr>
              <a:t>  لتمثيل شكل المربع ( </a:t>
            </a:r>
            <a:r>
              <a:rPr lang="ar-DZ" sz="2400" b="1" dirty="0" smtClean="0">
                <a:solidFill>
                  <a:srgbClr val="00B050"/>
                </a:solidFill>
              </a:rPr>
              <a:t>الذكاء الحركي </a:t>
            </a:r>
            <a:r>
              <a:rPr lang="ar-DZ" sz="2400" b="1" dirty="0" smtClean="0">
                <a:solidFill>
                  <a:schemeClr val="tx1"/>
                </a:solidFill>
              </a:rPr>
              <a:t>)</a:t>
            </a:r>
          </a:p>
          <a:p>
            <a:pPr algn="r"/>
            <a:r>
              <a:rPr lang="ar-DZ" sz="2400" b="1" dirty="0" smtClean="0">
                <a:solidFill>
                  <a:schemeClr val="tx1"/>
                </a:solidFill>
              </a:rPr>
              <a:t>8ـ مقارنة مساحات المربعات (ا</a:t>
            </a:r>
            <a:r>
              <a:rPr lang="ar-DZ" sz="2400" b="1" dirty="0" smtClean="0">
                <a:solidFill>
                  <a:srgbClr val="00B050"/>
                </a:solidFill>
              </a:rPr>
              <a:t>لذكاء الرياضي والمنطقي</a:t>
            </a:r>
            <a:r>
              <a:rPr lang="ar-DZ" sz="2400" b="1" dirty="0" smtClean="0">
                <a:solidFill>
                  <a:schemeClr val="tx1"/>
                </a:solidFill>
              </a:rPr>
              <a:t>).</a:t>
            </a:r>
            <a:endParaRPr lang="fr-FR" sz="2400" b="1" dirty="0">
              <a:solidFill>
                <a:schemeClr val="tx1"/>
              </a:solidFill>
            </a:endParaRPr>
          </a:p>
        </p:txBody>
      </p:sp>
      <p:sp>
        <p:nvSpPr>
          <p:cNvPr id="5" name="Ellipse 4"/>
          <p:cNvSpPr/>
          <p:nvPr/>
        </p:nvSpPr>
        <p:spPr>
          <a:xfrm>
            <a:off x="1500166" y="0"/>
            <a:ext cx="5429288" cy="914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3200" b="1" dirty="0" smtClean="0">
                <a:solidFill>
                  <a:srgbClr val="3333FF"/>
                </a:solidFill>
              </a:rPr>
              <a:t>مثال تطبيقي في الرياضيات </a:t>
            </a:r>
            <a:endParaRPr lang="fr-FR" sz="3200" b="1" dirty="0">
              <a:solidFill>
                <a:srgbClr val="3333FF"/>
              </a:solidFill>
            </a:endParaRPr>
          </a:p>
        </p:txBody>
      </p:sp>
    </p:spTree>
  </p:cSld>
  <p:clrMapOvr>
    <a:masterClrMapping/>
  </p:clrMapOvr>
  <p:transition spd="slow">
    <p:plus/>
    <p:sndAc>
      <p:stSnd>
        <p:snd r:embed="rId3" name="drumroll.wav" builtIn="1"/>
      </p:stSnd>
    </p:sndAc>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ar-DZ" dirty="0" smtClean="0"/>
              <a:t>م</a:t>
            </a:r>
            <a:endParaRPr lang="fr-FR" dirty="0"/>
          </a:p>
        </p:txBody>
      </p:sp>
      <p:sp>
        <p:nvSpPr>
          <p:cNvPr id="3" name="Sous-titre 2"/>
          <p:cNvSpPr>
            <a:spLocks noGrp="1"/>
          </p:cNvSpPr>
          <p:nvPr>
            <p:ph type="subTitle" idx="1"/>
          </p:nvPr>
        </p:nvSpPr>
        <p:spPr/>
        <p:txBody>
          <a:bodyPr/>
          <a:lstStyle/>
          <a:p>
            <a:r>
              <a:rPr lang="ar-DZ" dirty="0" smtClean="0"/>
              <a:t>جهيرة </a:t>
            </a:r>
            <a:r>
              <a:rPr lang="ar-DZ" dirty="0" err="1" smtClean="0"/>
              <a:t>مخالفية</a:t>
            </a:r>
            <a:r>
              <a:rPr lang="ar-DZ" dirty="0" smtClean="0"/>
              <a:t> مفتش </a:t>
            </a:r>
            <a:r>
              <a:rPr lang="ar-DZ" dirty="0" err="1" smtClean="0"/>
              <a:t>بيداغوجي</a:t>
            </a:r>
            <a:r>
              <a:rPr lang="ar-DZ" dirty="0" smtClean="0"/>
              <a:t> مقاطعة </a:t>
            </a:r>
            <a:r>
              <a:rPr lang="ar-DZ" dirty="0" err="1" smtClean="0"/>
              <a:t>اولاد</a:t>
            </a:r>
            <a:r>
              <a:rPr lang="ar-DZ" dirty="0" smtClean="0"/>
              <a:t> رشاش2 ولاية </a:t>
            </a:r>
            <a:r>
              <a:rPr lang="ar-DZ" dirty="0" err="1" smtClean="0"/>
              <a:t>خنشلة</a:t>
            </a:r>
            <a:endParaRPr lang="fr-FR" dirty="0"/>
          </a:p>
        </p:txBody>
      </p:sp>
      <p:sp>
        <p:nvSpPr>
          <p:cNvPr id="4" name="Rectangle à coins arrondis 3"/>
          <p:cNvSpPr/>
          <p:nvPr/>
        </p:nvSpPr>
        <p:spPr>
          <a:xfrm>
            <a:off x="0" y="0"/>
            <a:ext cx="9144000" cy="6858000"/>
          </a:xfrm>
          <a:prstGeom prst="roundRect">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DZ" sz="2400" b="1" u="sng" dirty="0" smtClean="0">
              <a:solidFill>
                <a:srgbClr val="FF0000"/>
              </a:solidFill>
            </a:endParaRPr>
          </a:p>
          <a:p>
            <a:pPr algn="ctr"/>
            <a:endParaRPr lang="ar-DZ" sz="2400" b="1" u="sng" dirty="0" smtClean="0">
              <a:solidFill>
                <a:srgbClr val="FF0000"/>
              </a:solidFill>
            </a:endParaRPr>
          </a:p>
          <a:p>
            <a:pPr algn="ctr"/>
            <a:endParaRPr lang="ar-DZ" sz="2400" b="1" u="sng" dirty="0" smtClean="0">
              <a:solidFill>
                <a:srgbClr val="FF0000"/>
              </a:solidFill>
            </a:endParaRPr>
          </a:p>
          <a:p>
            <a:pPr algn="ctr"/>
            <a:endParaRPr lang="ar-DZ" sz="2400" b="1" u="sng" dirty="0" smtClean="0">
              <a:solidFill>
                <a:srgbClr val="FF0000"/>
              </a:solidFill>
            </a:endParaRPr>
          </a:p>
          <a:p>
            <a:pPr algn="ctr"/>
            <a:endParaRPr lang="ar-DZ" sz="2400" b="1" u="sng" dirty="0" smtClean="0">
              <a:solidFill>
                <a:srgbClr val="FF0000"/>
              </a:solidFill>
            </a:endParaRPr>
          </a:p>
          <a:p>
            <a:pPr algn="ctr"/>
            <a:r>
              <a:rPr lang="ar-DZ" sz="2400" b="1" u="sng" dirty="0" smtClean="0">
                <a:solidFill>
                  <a:srgbClr val="FF0000"/>
                </a:solidFill>
              </a:rPr>
              <a:t>ا</a:t>
            </a:r>
            <a:r>
              <a:rPr lang="ar-DZ" sz="2800" b="1" u="sng" dirty="0" smtClean="0">
                <a:solidFill>
                  <a:srgbClr val="FF0000"/>
                </a:solidFill>
              </a:rPr>
              <a:t>لمقطع :البيئة والطبيعة </a:t>
            </a:r>
          </a:p>
          <a:p>
            <a:pPr algn="ctr"/>
            <a:r>
              <a:rPr lang="ar-DZ" sz="2800" b="1" u="sng" dirty="0" smtClean="0">
                <a:solidFill>
                  <a:srgbClr val="FF0000"/>
                </a:solidFill>
              </a:rPr>
              <a:t>الميدان:الأخلاق والسلوك</a:t>
            </a:r>
          </a:p>
          <a:p>
            <a:pPr algn="ctr"/>
            <a:r>
              <a:rPr lang="ar-DZ" sz="2800" b="1" u="sng" dirty="0" smtClean="0">
                <a:solidFill>
                  <a:srgbClr val="FF0000"/>
                </a:solidFill>
              </a:rPr>
              <a:t>الموضوع :أرفق بالحيوان </a:t>
            </a:r>
            <a:endParaRPr lang="ar-DZ" sz="2400" b="1" dirty="0" smtClean="0">
              <a:solidFill>
                <a:schemeClr val="tx1"/>
              </a:solidFill>
            </a:endParaRPr>
          </a:p>
          <a:p>
            <a:pPr algn="ctr"/>
            <a:r>
              <a:rPr lang="ar-DZ" sz="2400" b="1" dirty="0" smtClean="0">
                <a:solidFill>
                  <a:schemeClr val="tx1"/>
                </a:solidFill>
              </a:rPr>
              <a:t>ــ  يتأمل لدقيقة واحدة بغلق عينيه ويتخيل نفسه مع الحيوان الذي يحبه</a:t>
            </a:r>
          </a:p>
          <a:p>
            <a:pPr algn="ctr"/>
            <a:r>
              <a:rPr lang="ar-DZ" sz="2400" b="1" dirty="0" smtClean="0">
                <a:solidFill>
                  <a:schemeClr val="tx1"/>
                </a:solidFill>
              </a:rPr>
              <a:t>(</a:t>
            </a:r>
            <a:r>
              <a:rPr lang="ar-DZ" sz="2400" b="1" dirty="0" smtClean="0">
                <a:solidFill>
                  <a:srgbClr val="00B050"/>
                </a:solidFill>
              </a:rPr>
              <a:t>ذكاء ذاتي تأملي</a:t>
            </a:r>
            <a:r>
              <a:rPr lang="ar-DZ" sz="2400" b="1" dirty="0" smtClean="0">
                <a:solidFill>
                  <a:schemeClr val="tx1"/>
                </a:solidFill>
              </a:rPr>
              <a:t>) </a:t>
            </a:r>
          </a:p>
          <a:p>
            <a:pPr algn="r"/>
            <a:r>
              <a:rPr lang="ar-DZ" sz="2400" b="1" dirty="0" smtClean="0">
                <a:solidFill>
                  <a:schemeClr val="tx1"/>
                </a:solidFill>
              </a:rPr>
              <a:t>ـ يعبر التلميذ عن الصور الموجودة وذكر الحيوانات </a:t>
            </a:r>
            <a:r>
              <a:rPr lang="ar-DZ" sz="2400" b="1" dirty="0" err="1" smtClean="0">
                <a:solidFill>
                  <a:schemeClr val="tx1"/>
                </a:solidFill>
              </a:rPr>
              <a:t>الموجودةمنها</a:t>
            </a:r>
            <a:r>
              <a:rPr lang="ar-DZ" sz="2400" b="1" dirty="0" smtClean="0">
                <a:solidFill>
                  <a:schemeClr val="tx1"/>
                </a:solidFill>
              </a:rPr>
              <a:t> الخروف والعصفور ويتحاور مع معلمه حول كيفية التعامل مع الحيوانات (</a:t>
            </a:r>
            <a:r>
              <a:rPr lang="ar-DZ" sz="2400" b="1" dirty="0" smtClean="0">
                <a:solidFill>
                  <a:srgbClr val="00B050"/>
                </a:solidFill>
              </a:rPr>
              <a:t>ذكاء لغوي وذكاء بصري</a:t>
            </a:r>
            <a:r>
              <a:rPr lang="ar-DZ" sz="2400" b="1" dirty="0" smtClean="0">
                <a:solidFill>
                  <a:schemeClr val="tx1"/>
                </a:solidFill>
              </a:rPr>
              <a:t>)</a:t>
            </a:r>
            <a:br>
              <a:rPr lang="ar-DZ" sz="2400" b="1" dirty="0" smtClean="0">
                <a:solidFill>
                  <a:schemeClr val="tx1"/>
                </a:solidFill>
              </a:rPr>
            </a:br>
            <a:r>
              <a:rPr lang="ar-DZ" sz="2400" b="1" dirty="0" smtClean="0">
                <a:solidFill>
                  <a:schemeClr val="tx1"/>
                </a:solidFill>
              </a:rPr>
              <a:t>ــ  تقليد العصفور وهو يرفرف بجناحيه باستعمال ذراعه( </a:t>
            </a:r>
            <a:r>
              <a:rPr lang="ar-DZ" sz="2400" b="1" dirty="0" smtClean="0">
                <a:solidFill>
                  <a:srgbClr val="00B050"/>
                </a:solidFill>
              </a:rPr>
              <a:t>ذكاء حركي جسمي)</a:t>
            </a:r>
          </a:p>
          <a:p>
            <a:pPr algn="r"/>
            <a:r>
              <a:rPr lang="ar-DZ" sz="2400" b="1" dirty="0" smtClean="0">
                <a:solidFill>
                  <a:schemeClr val="tx1"/>
                </a:solidFill>
              </a:rPr>
              <a:t>ــ رسم عصفور أو الحيوان المفضل   في مشروعات التربية الفنية أو تشكيله بالعجينة(</a:t>
            </a:r>
            <a:r>
              <a:rPr lang="ar-DZ" sz="2400" b="1" dirty="0" smtClean="0">
                <a:solidFill>
                  <a:srgbClr val="00B050"/>
                </a:solidFill>
              </a:rPr>
              <a:t>ذكاء بصري وذكاء جسمي</a:t>
            </a:r>
            <a:r>
              <a:rPr lang="ar-DZ" sz="2400" b="1" dirty="0" smtClean="0">
                <a:solidFill>
                  <a:schemeClr val="tx1"/>
                </a:solidFill>
              </a:rPr>
              <a:t>)</a:t>
            </a:r>
          </a:p>
          <a:p>
            <a:pPr algn="r"/>
            <a:r>
              <a:rPr lang="ar-DZ" sz="2400" b="1" dirty="0" smtClean="0">
                <a:solidFill>
                  <a:schemeClr val="tx1"/>
                </a:solidFill>
              </a:rPr>
              <a:t>ــ يقلد التلميذ صوت الحيوان الذي يحبه(</a:t>
            </a:r>
            <a:r>
              <a:rPr lang="ar-DZ" sz="2400" b="1" dirty="0" smtClean="0">
                <a:solidFill>
                  <a:srgbClr val="00B050"/>
                </a:solidFill>
              </a:rPr>
              <a:t>ذكاء إيقاعي</a:t>
            </a:r>
            <a:r>
              <a:rPr lang="ar-DZ" sz="2400" b="1" dirty="0" smtClean="0">
                <a:solidFill>
                  <a:schemeClr val="tx1"/>
                </a:solidFill>
              </a:rPr>
              <a:t>)</a:t>
            </a:r>
          </a:p>
          <a:p>
            <a:pPr algn="r"/>
            <a:r>
              <a:rPr lang="ar-DZ" sz="2400" b="1" dirty="0" smtClean="0">
                <a:solidFill>
                  <a:schemeClr val="tx1"/>
                </a:solidFill>
              </a:rPr>
              <a:t>ـ يستخدم(</a:t>
            </a:r>
            <a:r>
              <a:rPr lang="ar-DZ" sz="2400" b="1" dirty="0" smtClean="0">
                <a:solidFill>
                  <a:srgbClr val="00B050"/>
                </a:solidFill>
              </a:rPr>
              <a:t>ذكاءه </a:t>
            </a:r>
            <a:r>
              <a:rPr lang="ar-DZ" sz="2400" b="1" dirty="0" err="1" smtClean="0">
                <a:solidFill>
                  <a:srgbClr val="00B050"/>
                </a:solidFill>
              </a:rPr>
              <a:t>الاجتماعى</a:t>
            </a:r>
            <a:r>
              <a:rPr lang="ar-DZ" sz="2400" b="1" dirty="0" smtClean="0">
                <a:solidFill>
                  <a:schemeClr val="tx1"/>
                </a:solidFill>
              </a:rPr>
              <a:t>) </a:t>
            </a:r>
            <a:r>
              <a:rPr lang="ar-DZ" sz="2400" b="1" dirty="0" err="1" smtClean="0">
                <a:solidFill>
                  <a:schemeClr val="tx1"/>
                </a:solidFill>
              </a:rPr>
              <a:t>فى</a:t>
            </a:r>
            <a:r>
              <a:rPr lang="ar-DZ" sz="2400" b="1" dirty="0" smtClean="0">
                <a:solidFill>
                  <a:schemeClr val="tx1"/>
                </a:solidFill>
              </a:rPr>
              <a:t> العرض بطريقة جذابة  أمام زملائه . </a:t>
            </a:r>
          </a:p>
          <a:p>
            <a:pPr algn="r"/>
            <a:r>
              <a:rPr lang="ar-DZ" sz="2400" b="1" dirty="0" smtClean="0">
                <a:solidFill>
                  <a:schemeClr val="tx1"/>
                </a:solidFill>
              </a:rPr>
              <a:t>ــ ينظر التلميذ عبر نافذة التعلم ويتخيل نفسه يسير مع حيوانه المفضل</a:t>
            </a:r>
            <a:r>
              <a:rPr lang="ar-DZ" sz="2400" b="1" dirty="0" smtClean="0">
                <a:solidFill>
                  <a:srgbClr val="00B050"/>
                </a:solidFill>
              </a:rPr>
              <a:t>(ذكاء طبيعي)</a:t>
            </a:r>
          </a:p>
          <a:p>
            <a:pPr algn="r"/>
            <a:endParaRPr lang="ar-DZ" sz="2400" b="1" dirty="0" smtClean="0">
              <a:solidFill>
                <a:srgbClr val="00B050"/>
              </a:solidFill>
            </a:endParaRPr>
          </a:p>
          <a:p>
            <a:pPr algn="r"/>
            <a:endParaRPr lang="fr-FR" sz="2400" b="1" dirty="0">
              <a:solidFill>
                <a:srgbClr val="00B050"/>
              </a:solidFill>
            </a:endParaRPr>
          </a:p>
        </p:txBody>
      </p:sp>
      <p:sp>
        <p:nvSpPr>
          <p:cNvPr id="5" name="Ellipse 4"/>
          <p:cNvSpPr/>
          <p:nvPr/>
        </p:nvSpPr>
        <p:spPr>
          <a:xfrm>
            <a:off x="1428728" y="285728"/>
            <a:ext cx="5857916" cy="914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800" b="1" dirty="0" smtClean="0">
                <a:solidFill>
                  <a:srgbClr val="3333FF"/>
                </a:solidFill>
              </a:rPr>
              <a:t>مثال تطبيقي في  التربية الإسلامية في مناهج الجيل2 س1</a:t>
            </a:r>
            <a:endParaRPr lang="fr-FR" sz="2800" b="1" dirty="0">
              <a:solidFill>
                <a:srgbClr val="3333FF"/>
              </a:solidFill>
            </a:endParaRPr>
          </a:p>
        </p:txBody>
      </p:sp>
    </p:spTree>
  </p:cSld>
  <p:clrMapOvr>
    <a:masterClrMapping/>
  </p:clrMapOvr>
  <p:transition spd="slow">
    <p:zoom dir="in"/>
    <p:sndAc>
      <p:stSnd>
        <p:snd r:embed="rId3" name="drumroll.wav" builtIn="1"/>
      </p:stSnd>
    </p:sndAc>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ar-DZ" dirty="0" smtClean="0"/>
              <a:t>م</a:t>
            </a:r>
            <a:endParaRPr lang="fr-FR" dirty="0"/>
          </a:p>
        </p:txBody>
      </p:sp>
      <p:sp>
        <p:nvSpPr>
          <p:cNvPr id="3" name="Sous-titre 2"/>
          <p:cNvSpPr>
            <a:spLocks noGrp="1"/>
          </p:cNvSpPr>
          <p:nvPr>
            <p:ph type="subTitle" idx="1"/>
          </p:nvPr>
        </p:nvSpPr>
        <p:spPr/>
        <p:txBody>
          <a:bodyPr/>
          <a:lstStyle/>
          <a:p>
            <a:r>
              <a:rPr lang="ar-DZ" dirty="0" smtClean="0"/>
              <a:t>جهيرة </a:t>
            </a:r>
            <a:r>
              <a:rPr lang="ar-DZ" dirty="0" err="1" smtClean="0"/>
              <a:t>مخالفية</a:t>
            </a:r>
            <a:r>
              <a:rPr lang="ar-DZ" dirty="0" smtClean="0"/>
              <a:t> مفتش </a:t>
            </a:r>
            <a:r>
              <a:rPr lang="ar-DZ" dirty="0" err="1" smtClean="0"/>
              <a:t>بيداغوجي</a:t>
            </a:r>
            <a:r>
              <a:rPr lang="ar-DZ" dirty="0" smtClean="0"/>
              <a:t> مقاطعة </a:t>
            </a:r>
            <a:r>
              <a:rPr lang="ar-DZ" dirty="0" err="1" smtClean="0"/>
              <a:t>اولاد</a:t>
            </a:r>
            <a:r>
              <a:rPr lang="ar-DZ" dirty="0" smtClean="0"/>
              <a:t> رشاش2 ولاية </a:t>
            </a:r>
            <a:r>
              <a:rPr lang="ar-DZ" dirty="0" err="1" smtClean="0"/>
              <a:t>خنشلة</a:t>
            </a:r>
            <a:endParaRPr lang="fr-FR" dirty="0"/>
          </a:p>
        </p:txBody>
      </p:sp>
      <p:sp>
        <p:nvSpPr>
          <p:cNvPr id="4" name="Rectangle à coins arrondis 3"/>
          <p:cNvSpPr/>
          <p:nvPr/>
        </p:nvSpPr>
        <p:spPr>
          <a:xfrm>
            <a:off x="0" y="0"/>
            <a:ext cx="9144000" cy="6858000"/>
          </a:xfrm>
          <a:prstGeom prst="roundRect">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DZ" sz="2400" b="1" u="sng" dirty="0" smtClean="0">
              <a:solidFill>
                <a:srgbClr val="FF0000"/>
              </a:solidFill>
            </a:endParaRPr>
          </a:p>
          <a:p>
            <a:pPr algn="ctr"/>
            <a:endParaRPr lang="ar-DZ" sz="2400" b="1" u="sng" dirty="0" smtClean="0">
              <a:solidFill>
                <a:srgbClr val="FF0000"/>
              </a:solidFill>
            </a:endParaRPr>
          </a:p>
          <a:p>
            <a:pPr algn="ctr"/>
            <a:r>
              <a:rPr lang="ar-DZ" sz="2400" b="1" u="sng" dirty="0" smtClean="0">
                <a:solidFill>
                  <a:srgbClr val="FF0000"/>
                </a:solidFill>
              </a:rPr>
              <a:t>المقطع : البيئة والطبيعة</a:t>
            </a:r>
          </a:p>
          <a:p>
            <a:pPr algn="ctr"/>
            <a:r>
              <a:rPr lang="ar-DZ" sz="2800" b="1" u="sng" dirty="0" smtClean="0">
                <a:solidFill>
                  <a:srgbClr val="FF0000"/>
                </a:solidFill>
              </a:rPr>
              <a:t>الميدان :الحياة المدنية</a:t>
            </a:r>
          </a:p>
          <a:p>
            <a:pPr algn="ctr"/>
            <a:r>
              <a:rPr lang="ar-DZ" sz="2800" b="1" u="sng" dirty="0" smtClean="0">
                <a:solidFill>
                  <a:srgbClr val="FF0000"/>
                </a:solidFill>
              </a:rPr>
              <a:t>الموضوع :علم وطني</a:t>
            </a:r>
          </a:p>
          <a:p>
            <a:pPr algn="ctr"/>
            <a:endParaRPr lang="ar-DZ" sz="2800" b="1" u="sng" dirty="0" smtClean="0">
              <a:solidFill>
                <a:srgbClr val="FF0000"/>
              </a:solidFill>
            </a:endParaRPr>
          </a:p>
          <a:p>
            <a:pPr algn="ctr"/>
            <a:r>
              <a:rPr lang="ar-DZ" sz="2400" b="1" dirty="0" smtClean="0">
                <a:solidFill>
                  <a:schemeClr val="tx1"/>
                </a:solidFill>
              </a:rPr>
              <a:t> ــ إنشاد النشيد الوطني </a:t>
            </a:r>
            <a:r>
              <a:rPr lang="ar-DZ" sz="2400" b="1" dirty="0" smtClean="0">
                <a:solidFill>
                  <a:schemeClr val="tx1"/>
                </a:solidFill>
              </a:rPr>
              <a:t>(قسما)أو </a:t>
            </a:r>
            <a:r>
              <a:rPr lang="ar-DZ" sz="2400" b="1" dirty="0" smtClean="0">
                <a:solidFill>
                  <a:schemeClr val="tx1"/>
                </a:solidFill>
              </a:rPr>
              <a:t>الاستعانة بالأناشيد التعلمية الجاهزة (</a:t>
            </a:r>
            <a:r>
              <a:rPr lang="ar-DZ" sz="2400" b="1" dirty="0" smtClean="0">
                <a:solidFill>
                  <a:srgbClr val="00B050"/>
                </a:solidFill>
              </a:rPr>
              <a:t>ذكاء إيقاعي لحني</a:t>
            </a:r>
            <a:r>
              <a:rPr lang="ar-DZ" sz="2400" b="1" dirty="0" smtClean="0">
                <a:solidFill>
                  <a:schemeClr val="tx1"/>
                </a:solidFill>
              </a:rPr>
              <a:t>)</a:t>
            </a:r>
          </a:p>
          <a:p>
            <a:pPr algn="r"/>
            <a:r>
              <a:rPr lang="ar-DZ" sz="2400" b="1" dirty="0" smtClean="0">
                <a:solidFill>
                  <a:schemeClr val="tx1"/>
                </a:solidFill>
              </a:rPr>
              <a:t>ـ يعبر التلميذ عن الصور الموجودة على الكتاب (</a:t>
            </a:r>
            <a:r>
              <a:rPr lang="ar-DZ" sz="2400" b="1" dirty="0" smtClean="0">
                <a:solidFill>
                  <a:srgbClr val="00B050"/>
                </a:solidFill>
              </a:rPr>
              <a:t>ذكاء لغوي</a:t>
            </a:r>
            <a:r>
              <a:rPr lang="ar-DZ" sz="2400" b="1" dirty="0" smtClean="0">
                <a:solidFill>
                  <a:schemeClr val="tx1"/>
                </a:solidFill>
              </a:rPr>
              <a:t>)</a:t>
            </a:r>
            <a:br>
              <a:rPr lang="ar-DZ" sz="2400" b="1" dirty="0" smtClean="0">
                <a:solidFill>
                  <a:schemeClr val="tx1"/>
                </a:solidFill>
              </a:rPr>
            </a:br>
            <a:r>
              <a:rPr lang="ar-DZ" sz="2400" b="1" dirty="0" smtClean="0">
                <a:solidFill>
                  <a:schemeClr val="tx1"/>
                </a:solidFill>
              </a:rPr>
              <a:t>- تسمية  ألوان علم الجزائر ( </a:t>
            </a:r>
            <a:r>
              <a:rPr lang="ar-DZ" sz="2400" b="1" dirty="0" smtClean="0">
                <a:solidFill>
                  <a:srgbClr val="00B050"/>
                </a:solidFill>
              </a:rPr>
              <a:t>ذكاء بصري وذكاء لغوي</a:t>
            </a:r>
            <a:r>
              <a:rPr lang="ar-DZ" sz="2400" b="1" dirty="0" smtClean="0">
                <a:solidFill>
                  <a:schemeClr val="tx1"/>
                </a:solidFill>
              </a:rPr>
              <a:t>)</a:t>
            </a:r>
            <a:br>
              <a:rPr lang="ar-DZ" sz="2400" b="1" dirty="0" smtClean="0">
                <a:solidFill>
                  <a:schemeClr val="tx1"/>
                </a:solidFill>
              </a:rPr>
            </a:br>
            <a:r>
              <a:rPr lang="ar-DZ" sz="2400" b="1" dirty="0" smtClean="0">
                <a:solidFill>
                  <a:schemeClr val="tx1"/>
                </a:solidFill>
              </a:rPr>
              <a:t>ــ  تمثيل شكل الهلال والنجمة في الفضاء باستعمال الأصابع ( </a:t>
            </a:r>
            <a:r>
              <a:rPr lang="ar-DZ" sz="2400" b="1" dirty="0" smtClean="0">
                <a:solidFill>
                  <a:srgbClr val="00B050"/>
                </a:solidFill>
              </a:rPr>
              <a:t>ذكاء حركي)</a:t>
            </a:r>
            <a:endParaRPr lang="ar-DZ" sz="2400" b="1" dirty="0" smtClean="0">
              <a:solidFill>
                <a:schemeClr val="tx1"/>
              </a:solidFill>
            </a:endParaRPr>
          </a:p>
          <a:p>
            <a:pPr algn="r"/>
            <a:r>
              <a:rPr lang="ar-DZ" sz="2400" b="1" dirty="0" smtClean="0">
                <a:solidFill>
                  <a:schemeClr val="tx1"/>
                </a:solidFill>
              </a:rPr>
              <a:t> ــ  حساب </a:t>
            </a:r>
            <a:r>
              <a:rPr lang="ar-DZ" sz="2400" b="1" dirty="0" err="1" smtClean="0">
                <a:solidFill>
                  <a:schemeClr val="tx1"/>
                </a:solidFill>
              </a:rPr>
              <a:t>عددالألوان</a:t>
            </a:r>
            <a:r>
              <a:rPr lang="ar-DZ" sz="2400" b="1" dirty="0" smtClean="0">
                <a:solidFill>
                  <a:schemeClr val="tx1"/>
                </a:solidFill>
              </a:rPr>
              <a:t> الموجودة على العلم الوطني (</a:t>
            </a:r>
            <a:r>
              <a:rPr lang="ar-DZ" sz="2400" b="1" dirty="0" smtClean="0">
                <a:solidFill>
                  <a:srgbClr val="00B050"/>
                </a:solidFill>
              </a:rPr>
              <a:t>ذكاء رياضي ومنطقي</a:t>
            </a:r>
            <a:r>
              <a:rPr lang="ar-DZ" sz="2400" b="1" dirty="0" smtClean="0">
                <a:solidFill>
                  <a:schemeClr val="tx1"/>
                </a:solidFill>
              </a:rPr>
              <a:t>)ـ</a:t>
            </a:r>
          </a:p>
          <a:p>
            <a:pPr algn="r"/>
            <a:r>
              <a:rPr lang="ar-DZ" sz="2400" b="1" dirty="0" smtClean="0">
                <a:solidFill>
                  <a:schemeClr val="tx1"/>
                </a:solidFill>
              </a:rPr>
              <a:t>ــ رسم علم الجزائر  في مشروعات التربية الفنية (</a:t>
            </a:r>
            <a:r>
              <a:rPr lang="ar-DZ" sz="2400" b="1" dirty="0" smtClean="0">
                <a:solidFill>
                  <a:srgbClr val="00B050"/>
                </a:solidFill>
              </a:rPr>
              <a:t>ذكاء بصري وذكاءجسمي</a:t>
            </a:r>
            <a:r>
              <a:rPr lang="ar-DZ" sz="2400" b="1" dirty="0" smtClean="0">
                <a:solidFill>
                  <a:schemeClr val="tx1"/>
                </a:solidFill>
              </a:rPr>
              <a:t>).</a:t>
            </a:r>
          </a:p>
          <a:p>
            <a:pPr algn="r"/>
            <a:r>
              <a:rPr lang="ar-DZ" sz="2400" b="1" dirty="0" smtClean="0">
                <a:solidFill>
                  <a:schemeClr val="tx1"/>
                </a:solidFill>
              </a:rPr>
              <a:t>ــ يتأمل لدقيقة واحدة بغلق عينيه ويتخيل نفسه يرفع العلم الوطني في السارية(</a:t>
            </a:r>
            <a:r>
              <a:rPr lang="ar-DZ" sz="2400" b="1" dirty="0" smtClean="0">
                <a:solidFill>
                  <a:srgbClr val="00B050"/>
                </a:solidFill>
              </a:rPr>
              <a:t>ذكاء </a:t>
            </a:r>
          </a:p>
          <a:p>
            <a:pPr algn="r"/>
            <a:r>
              <a:rPr lang="ar-DZ" sz="2400" b="1" dirty="0" smtClean="0">
                <a:solidFill>
                  <a:srgbClr val="00B050"/>
                </a:solidFill>
              </a:rPr>
              <a:t>ذاتي تأملي</a:t>
            </a:r>
            <a:r>
              <a:rPr lang="ar-DZ" sz="2400" b="1" dirty="0" smtClean="0">
                <a:solidFill>
                  <a:schemeClr val="tx1"/>
                </a:solidFill>
              </a:rPr>
              <a:t>).</a:t>
            </a:r>
          </a:p>
          <a:p>
            <a:pPr algn="r"/>
            <a:r>
              <a:rPr lang="ar-DZ" sz="2400" b="1" dirty="0" smtClean="0">
                <a:solidFill>
                  <a:schemeClr val="tx1"/>
                </a:solidFill>
              </a:rPr>
              <a:t>ــ ينظر عبر نافذة التعلم ويتخيل نفسه يمشي بين الأزهار </a:t>
            </a:r>
            <a:r>
              <a:rPr lang="ar-DZ" sz="2400" b="1" dirty="0" smtClean="0">
                <a:solidFill>
                  <a:schemeClr val="tx1"/>
                </a:solidFill>
              </a:rPr>
              <a:t>في الحديقة وهو </a:t>
            </a:r>
            <a:r>
              <a:rPr lang="ar-DZ" sz="2400" b="1" dirty="0" smtClean="0">
                <a:solidFill>
                  <a:schemeClr val="tx1"/>
                </a:solidFill>
              </a:rPr>
              <a:t>حامل العلم الوطني (</a:t>
            </a:r>
            <a:r>
              <a:rPr lang="ar-DZ" sz="2400" b="1" dirty="0" smtClean="0">
                <a:solidFill>
                  <a:srgbClr val="00B050"/>
                </a:solidFill>
              </a:rPr>
              <a:t>ذكاء طبيعي</a:t>
            </a:r>
            <a:r>
              <a:rPr lang="ar-DZ" sz="2400" b="1" dirty="0" smtClean="0">
                <a:solidFill>
                  <a:schemeClr val="tx1"/>
                </a:solidFill>
              </a:rPr>
              <a:t>)</a:t>
            </a:r>
          </a:p>
          <a:p>
            <a:pPr algn="r"/>
            <a:endParaRPr lang="fr-FR" sz="2400" b="1" dirty="0">
              <a:solidFill>
                <a:schemeClr val="tx1"/>
              </a:solidFill>
            </a:endParaRPr>
          </a:p>
        </p:txBody>
      </p:sp>
      <p:sp>
        <p:nvSpPr>
          <p:cNvPr id="5" name="Ellipse 4"/>
          <p:cNvSpPr/>
          <p:nvPr/>
        </p:nvSpPr>
        <p:spPr>
          <a:xfrm>
            <a:off x="1500166" y="0"/>
            <a:ext cx="5429288" cy="914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800" b="1" dirty="0" smtClean="0">
                <a:solidFill>
                  <a:srgbClr val="3333FF"/>
                </a:solidFill>
              </a:rPr>
              <a:t>مثال تطبيقي في التربية المدنية</a:t>
            </a:r>
          </a:p>
          <a:p>
            <a:pPr algn="ctr"/>
            <a:r>
              <a:rPr lang="ar-DZ" sz="2800" b="1" dirty="0" smtClean="0">
                <a:solidFill>
                  <a:srgbClr val="3333FF"/>
                </a:solidFill>
              </a:rPr>
              <a:t>في مناهج الجيل 2 س1 </a:t>
            </a:r>
            <a:endParaRPr lang="fr-FR" sz="2800" b="1" dirty="0">
              <a:solidFill>
                <a:srgbClr val="3333FF"/>
              </a:solidFill>
            </a:endParaRPr>
          </a:p>
        </p:txBody>
      </p:sp>
    </p:spTree>
  </p:cSld>
  <p:clrMapOvr>
    <a:masterClrMapping/>
  </p:clrMapOvr>
  <p:transition spd="slow">
    <p:circle/>
    <p:sndAc>
      <p:stSnd>
        <p:snd r:embed="rId3" name="drumroll.wav" builtIn="1"/>
      </p:stSnd>
    </p:sndAc>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ar-DZ" dirty="0" smtClean="0"/>
              <a:t>م</a:t>
            </a:r>
            <a:endParaRPr lang="fr-FR" dirty="0"/>
          </a:p>
        </p:txBody>
      </p:sp>
      <p:sp>
        <p:nvSpPr>
          <p:cNvPr id="3" name="Sous-titre 2"/>
          <p:cNvSpPr>
            <a:spLocks noGrp="1"/>
          </p:cNvSpPr>
          <p:nvPr>
            <p:ph type="subTitle" idx="1"/>
          </p:nvPr>
        </p:nvSpPr>
        <p:spPr/>
        <p:txBody>
          <a:bodyPr/>
          <a:lstStyle/>
          <a:p>
            <a:r>
              <a:rPr lang="ar-DZ" dirty="0" smtClean="0"/>
              <a:t>جهيرة </a:t>
            </a:r>
            <a:r>
              <a:rPr lang="ar-DZ" dirty="0" err="1" smtClean="0"/>
              <a:t>مخالفية</a:t>
            </a:r>
            <a:r>
              <a:rPr lang="ar-DZ" dirty="0" smtClean="0"/>
              <a:t> مفتش </a:t>
            </a:r>
            <a:r>
              <a:rPr lang="ar-DZ" dirty="0" err="1" smtClean="0"/>
              <a:t>بيداغوجي</a:t>
            </a:r>
            <a:r>
              <a:rPr lang="ar-DZ" dirty="0" smtClean="0"/>
              <a:t> مقاطعة </a:t>
            </a:r>
            <a:r>
              <a:rPr lang="ar-DZ" dirty="0" err="1" smtClean="0"/>
              <a:t>اولاد</a:t>
            </a:r>
            <a:r>
              <a:rPr lang="ar-DZ" dirty="0" smtClean="0"/>
              <a:t> رشاش2 ولاية </a:t>
            </a:r>
            <a:r>
              <a:rPr lang="ar-DZ" dirty="0" err="1" smtClean="0"/>
              <a:t>خنشلة</a:t>
            </a:r>
            <a:endParaRPr lang="fr-FR" dirty="0"/>
          </a:p>
        </p:txBody>
      </p:sp>
      <p:sp>
        <p:nvSpPr>
          <p:cNvPr id="4" name="Rectangle à coins arrondis 3"/>
          <p:cNvSpPr/>
          <p:nvPr/>
        </p:nvSpPr>
        <p:spPr>
          <a:xfrm>
            <a:off x="0" y="0"/>
            <a:ext cx="9144000" cy="6858000"/>
          </a:xfrm>
          <a:prstGeom prst="roundRect">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DZ" sz="2400" b="1" u="sng" dirty="0" smtClean="0">
              <a:solidFill>
                <a:srgbClr val="FF0000"/>
              </a:solidFill>
            </a:endParaRPr>
          </a:p>
          <a:p>
            <a:pPr algn="ctr"/>
            <a:endParaRPr lang="ar-DZ" sz="2400" b="1" u="sng" dirty="0" smtClean="0">
              <a:solidFill>
                <a:srgbClr val="FF0000"/>
              </a:solidFill>
            </a:endParaRPr>
          </a:p>
          <a:p>
            <a:pPr algn="ctr"/>
            <a:endParaRPr lang="ar-DZ" sz="2400" b="1" u="sng" dirty="0" smtClean="0">
              <a:solidFill>
                <a:srgbClr val="FF0000"/>
              </a:solidFill>
            </a:endParaRPr>
          </a:p>
          <a:p>
            <a:pPr algn="ctr"/>
            <a:r>
              <a:rPr lang="ar-DZ" sz="2400" b="1" u="sng" dirty="0" smtClean="0">
                <a:solidFill>
                  <a:srgbClr val="FF0000"/>
                </a:solidFill>
              </a:rPr>
              <a:t>المقطع : البيئة والطبيعة</a:t>
            </a:r>
          </a:p>
          <a:p>
            <a:pPr algn="ctr"/>
            <a:r>
              <a:rPr lang="ar-DZ" sz="2800" b="1" u="sng" dirty="0" smtClean="0">
                <a:solidFill>
                  <a:srgbClr val="FF0000"/>
                </a:solidFill>
              </a:rPr>
              <a:t>الميدان :فهم المكتوب</a:t>
            </a:r>
          </a:p>
          <a:p>
            <a:pPr algn="ctr"/>
            <a:r>
              <a:rPr lang="ar-DZ" sz="2800" b="1" u="sng" dirty="0" smtClean="0">
                <a:solidFill>
                  <a:srgbClr val="FF0000"/>
                </a:solidFill>
              </a:rPr>
              <a:t>الموضوع :جولة ممتعة </a:t>
            </a:r>
          </a:p>
          <a:p>
            <a:pPr algn="ctr"/>
            <a:endParaRPr lang="ar-DZ" sz="2800" b="1" u="sng" dirty="0" smtClean="0">
              <a:solidFill>
                <a:srgbClr val="FF0000"/>
              </a:solidFill>
            </a:endParaRPr>
          </a:p>
          <a:p>
            <a:pPr algn="ctr"/>
            <a:r>
              <a:rPr lang="ar-DZ" sz="2000" b="1" dirty="0" smtClean="0">
                <a:solidFill>
                  <a:schemeClr val="tx1"/>
                </a:solidFill>
              </a:rPr>
              <a:t> ــ ينظر التلميذ عبر نافذة التعلم ويتخيل نفسه يتنزه برفقة عائلته في الغابة ( </a:t>
            </a:r>
            <a:r>
              <a:rPr lang="ar-DZ" sz="2000" b="1" dirty="0" smtClean="0">
                <a:solidFill>
                  <a:srgbClr val="00B050"/>
                </a:solidFill>
              </a:rPr>
              <a:t>ذكاء طبيعي </a:t>
            </a:r>
            <a:r>
              <a:rPr lang="ar-DZ" sz="2000" b="1" dirty="0" smtClean="0">
                <a:solidFill>
                  <a:schemeClr val="tx1"/>
                </a:solidFill>
              </a:rPr>
              <a:t>)       </a:t>
            </a:r>
          </a:p>
          <a:p>
            <a:pPr algn="ctr"/>
            <a:r>
              <a:rPr lang="ar-DZ" sz="2000" b="1" dirty="0" smtClean="0">
                <a:solidFill>
                  <a:schemeClr val="tx1"/>
                </a:solidFill>
              </a:rPr>
              <a:t>ــ قراءة الجملة :(خرجت العائلة في نزهة إلى الغابة )ثم تثبيتها بالمشهد</a:t>
            </a:r>
          </a:p>
          <a:p>
            <a:pPr algn="r"/>
            <a:r>
              <a:rPr lang="ar-DZ" sz="2000" b="1" dirty="0" smtClean="0">
                <a:solidFill>
                  <a:schemeClr val="tx1"/>
                </a:solidFill>
              </a:rPr>
              <a:t> ( </a:t>
            </a:r>
            <a:r>
              <a:rPr lang="ar-DZ" sz="2000" b="1" dirty="0" smtClean="0">
                <a:solidFill>
                  <a:srgbClr val="00B050"/>
                </a:solidFill>
              </a:rPr>
              <a:t>ذكاء مكاني  وذكاء لغوي</a:t>
            </a:r>
            <a:r>
              <a:rPr lang="ar-DZ" sz="2000" b="1" dirty="0" smtClean="0">
                <a:solidFill>
                  <a:schemeClr val="tx1"/>
                </a:solidFill>
              </a:rPr>
              <a:t>)</a:t>
            </a:r>
            <a:br>
              <a:rPr lang="ar-DZ" sz="2000" b="1" dirty="0" smtClean="0">
                <a:solidFill>
                  <a:schemeClr val="tx1"/>
                </a:solidFill>
              </a:rPr>
            </a:br>
            <a:r>
              <a:rPr lang="ar-DZ" sz="2000" b="1" dirty="0" smtClean="0">
                <a:solidFill>
                  <a:schemeClr val="tx1"/>
                </a:solidFill>
              </a:rPr>
              <a:t>ــ  تدريبات قرائية مثل تشويش وترتيب الكلمات باستعمال البطاقات  ( </a:t>
            </a:r>
            <a:r>
              <a:rPr lang="ar-DZ" sz="2000" b="1" dirty="0" smtClean="0">
                <a:solidFill>
                  <a:srgbClr val="00B050"/>
                </a:solidFill>
              </a:rPr>
              <a:t>الذكاء الحركي</a:t>
            </a:r>
            <a:r>
              <a:rPr lang="ar-DZ" sz="2000" b="1" dirty="0" smtClean="0">
                <a:solidFill>
                  <a:schemeClr val="tx1"/>
                </a:solidFill>
              </a:rPr>
              <a:t>)</a:t>
            </a:r>
          </a:p>
          <a:p>
            <a:pPr algn="r"/>
            <a:r>
              <a:rPr lang="ar-DZ" sz="2000" b="1" dirty="0" smtClean="0">
                <a:solidFill>
                  <a:schemeClr val="tx1"/>
                </a:solidFill>
              </a:rPr>
              <a:t>ـــ يحسب عدد </a:t>
            </a:r>
            <a:r>
              <a:rPr lang="ar-DZ" sz="2000" b="1" dirty="0" smtClean="0">
                <a:solidFill>
                  <a:schemeClr val="tx1"/>
                </a:solidFill>
              </a:rPr>
              <a:t>الأصوات  </a:t>
            </a:r>
            <a:r>
              <a:rPr lang="ar-DZ" sz="2000" b="1" dirty="0" smtClean="0">
                <a:solidFill>
                  <a:schemeClr val="tx1"/>
                </a:solidFill>
              </a:rPr>
              <a:t>الموجودة في الكلمة المتضمنة الحرف المقصود </a:t>
            </a:r>
            <a:r>
              <a:rPr lang="ar-DZ" sz="2000" b="1" dirty="0" smtClean="0">
                <a:solidFill>
                  <a:srgbClr val="00B050"/>
                </a:solidFill>
              </a:rPr>
              <a:t>( ذكاء منطقي رياضي </a:t>
            </a:r>
            <a:r>
              <a:rPr lang="ar-DZ" sz="2000" b="1" dirty="0" smtClean="0">
                <a:solidFill>
                  <a:schemeClr val="tx1"/>
                </a:solidFill>
              </a:rPr>
              <a:t>)</a:t>
            </a:r>
          </a:p>
          <a:p>
            <a:pPr algn="r"/>
            <a:r>
              <a:rPr lang="ar-DZ" sz="2000" b="1" dirty="0" smtClean="0">
                <a:solidFill>
                  <a:schemeClr val="tx1"/>
                </a:solidFill>
              </a:rPr>
              <a:t> ــ تجريد الحرف والتدريب على كتابته في الفضاء والرمل والألواح(</a:t>
            </a:r>
            <a:r>
              <a:rPr lang="ar-DZ" sz="2000" b="1" dirty="0" smtClean="0">
                <a:solidFill>
                  <a:srgbClr val="00B050"/>
                </a:solidFill>
              </a:rPr>
              <a:t>ذكاء حركي وذكاء جسدي </a:t>
            </a:r>
            <a:r>
              <a:rPr lang="ar-DZ" sz="2000" b="1" dirty="0" smtClean="0">
                <a:solidFill>
                  <a:schemeClr val="tx1"/>
                </a:solidFill>
              </a:rPr>
              <a:t>)</a:t>
            </a:r>
          </a:p>
          <a:p>
            <a:pPr algn="r"/>
            <a:r>
              <a:rPr lang="ar-DZ" sz="2000" b="1" dirty="0" smtClean="0">
                <a:solidFill>
                  <a:schemeClr val="tx1"/>
                </a:solidFill>
              </a:rPr>
              <a:t>ــ يِؤدي مع زميله لعبة أداء الأدوار </a:t>
            </a:r>
            <a:r>
              <a:rPr lang="ar-DZ" sz="2000" b="1" dirty="0" smtClean="0">
                <a:solidFill>
                  <a:schemeClr val="tx1"/>
                </a:solidFill>
              </a:rPr>
              <a:t>(التعاون)وذلك </a:t>
            </a:r>
            <a:r>
              <a:rPr lang="ar-DZ" sz="2000" b="1" dirty="0" smtClean="0">
                <a:solidFill>
                  <a:schemeClr val="tx1"/>
                </a:solidFill>
              </a:rPr>
              <a:t>عن طريق حوار موسيقي حول حرف النون الأول هو الحرف والثاني يسأله عن شكله باستعمال جسده( </a:t>
            </a:r>
            <a:r>
              <a:rPr lang="ar-DZ" sz="2000" b="1" dirty="0" smtClean="0">
                <a:solidFill>
                  <a:srgbClr val="00B050"/>
                </a:solidFill>
              </a:rPr>
              <a:t>ذكاء اجتماعي وذكاء موسيقي وذكاء جسدي</a:t>
            </a:r>
            <a:r>
              <a:rPr lang="ar-DZ" sz="2000" b="1" dirty="0" smtClean="0">
                <a:solidFill>
                  <a:schemeClr val="tx1"/>
                </a:solidFill>
              </a:rPr>
              <a:t> ) </a:t>
            </a:r>
          </a:p>
          <a:p>
            <a:pPr algn="r"/>
            <a:r>
              <a:rPr lang="ar-DZ" sz="2000" b="1" dirty="0" smtClean="0">
                <a:solidFill>
                  <a:schemeClr val="tx1"/>
                </a:solidFill>
              </a:rPr>
              <a:t>ــ تأليف نشيد بسيط  عن حرف النون أو الاستعانة بالأناشيد التعليمية الجاهزة  </a:t>
            </a:r>
          </a:p>
          <a:p>
            <a:pPr algn="r"/>
            <a:r>
              <a:rPr lang="ar-DZ" sz="2000" b="1" dirty="0" smtClean="0">
                <a:solidFill>
                  <a:schemeClr val="tx1"/>
                </a:solidFill>
              </a:rPr>
              <a:t>وإنشادها( </a:t>
            </a:r>
            <a:r>
              <a:rPr lang="ar-DZ" sz="2000" b="1" dirty="0" smtClean="0">
                <a:solidFill>
                  <a:srgbClr val="00B050"/>
                </a:solidFill>
              </a:rPr>
              <a:t>ذكاء موسيقي</a:t>
            </a:r>
            <a:r>
              <a:rPr lang="ar-DZ" sz="2000" b="1" dirty="0" smtClean="0">
                <a:solidFill>
                  <a:schemeClr val="tx1"/>
                </a:solidFill>
              </a:rPr>
              <a:t>)</a:t>
            </a:r>
          </a:p>
          <a:p>
            <a:pPr algn="r"/>
            <a:r>
              <a:rPr lang="ar-DZ" sz="2000" b="1" dirty="0" smtClean="0">
                <a:solidFill>
                  <a:schemeClr val="tx1"/>
                </a:solidFill>
              </a:rPr>
              <a:t>ــ يتأمل لدقيقة واحدة بغلق عينيه ويتخيل نفسه يصنع حرف النون بواسطة عجينة الخبز وبمساعدة والدته  ثم يطهوه وبعدها يقوم بأكله(</a:t>
            </a:r>
            <a:r>
              <a:rPr lang="ar-DZ" sz="2000" b="1" dirty="0" smtClean="0">
                <a:solidFill>
                  <a:srgbClr val="00B050"/>
                </a:solidFill>
              </a:rPr>
              <a:t>ذكاء ذاتي تأملي</a:t>
            </a:r>
            <a:r>
              <a:rPr lang="ar-DZ" sz="2000" b="1" dirty="0" smtClean="0">
                <a:solidFill>
                  <a:schemeClr val="tx1"/>
                </a:solidFill>
              </a:rPr>
              <a:t>).</a:t>
            </a:r>
          </a:p>
          <a:p>
            <a:pPr algn="r"/>
            <a:endParaRPr lang="fr-FR" sz="2000" b="1" dirty="0">
              <a:solidFill>
                <a:schemeClr val="tx1"/>
              </a:solidFill>
            </a:endParaRPr>
          </a:p>
        </p:txBody>
      </p:sp>
      <p:sp>
        <p:nvSpPr>
          <p:cNvPr id="5" name="Ellipse 4"/>
          <p:cNvSpPr/>
          <p:nvPr/>
        </p:nvSpPr>
        <p:spPr>
          <a:xfrm>
            <a:off x="1571604" y="0"/>
            <a:ext cx="5429288" cy="914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DZ" sz="2800" b="1" dirty="0" smtClean="0">
              <a:solidFill>
                <a:srgbClr val="3333FF"/>
              </a:solidFill>
            </a:endParaRPr>
          </a:p>
          <a:p>
            <a:pPr algn="ctr"/>
            <a:endParaRPr lang="ar-DZ" sz="2800" b="1" dirty="0" smtClean="0">
              <a:solidFill>
                <a:srgbClr val="3333FF"/>
              </a:solidFill>
            </a:endParaRPr>
          </a:p>
          <a:p>
            <a:pPr algn="ctr"/>
            <a:r>
              <a:rPr lang="ar-DZ" sz="2800" b="1" dirty="0" smtClean="0">
                <a:solidFill>
                  <a:srgbClr val="3333FF"/>
                </a:solidFill>
              </a:rPr>
              <a:t>مثال تطبيقي في التربية المدنية</a:t>
            </a:r>
          </a:p>
          <a:p>
            <a:pPr algn="ctr"/>
            <a:r>
              <a:rPr lang="ar-DZ" sz="2800" b="1" dirty="0" smtClean="0">
                <a:solidFill>
                  <a:srgbClr val="3333FF"/>
                </a:solidFill>
              </a:rPr>
              <a:t>في مناهج الجيل 2 س1</a:t>
            </a:r>
          </a:p>
          <a:p>
            <a:pPr algn="ctr"/>
            <a:endParaRPr lang="ar-DZ" sz="2800" b="1" dirty="0" smtClean="0">
              <a:solidFill>
                <a:srgbClr val="3333FF"/>
              </a:solidFill>
            </a:endParaRPr>
          </a:p>
          <a:p>
            <a:pPr algn="ctr"/>
            <a:endParaRPr lang="fr-FR" sz="2800" b="1" dirty="0">
              <a:solidFill>
                <a:srgbClr val="3333FF"/>
              </a:solidFill>
            </a:endParaRPr>
          </a:p>
        </p:txBody>
      </p:sp>
    </p:spTree>
  </p:cSld>
  <p:clrMapOvr>
    <a:masterClrMapping/>
  </p:clrMapOvr>
  <p:transition spd="slow">
    <p:circle/>
    <p:sndAc>
      <p:stSnd>
        <p:snd r:embed="rId3" name="drumroll.wav" builtIn="1"/>
      </p:stSnd>
    </p:sndAc>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ar-DZ" dirty="0" smtClean="0"/>
              <a:t>م</a:t>
            </a:r>
            <a:endParaRPr lang="fr-FR" dirty="0"/>
          </a:p>
        </p:txBody>
      </p:sp>
      <p:sp>
        <p:nvSpPr>
          <p:cNvPr id="3" name="Sous-titre 2"/>
          <p:cNvSpPr>
            <a:spLocks noGrp="1"/>
          </p:cNvSpPr>
          <p:nvPr>
            <p:ph type="subTitle" idx="1"/>
          </p:nvPr>
        </p:nvSpPr>
        <p:spPr/>
        <p:txBody>
          <a:bodyPr/>
          <a:lstStyle/>
          <a:p>
            <a:r>
              <a:rPr lang="ar-DZ" dirty="0" smtClean="0"/>
              <a:t>جهيرة </a:t>
            </a:r>
            <a:r>
              <a:rPr lang="ar-DZ" dirty="0" err="1" smtClean="0"/>
              <a:t>مخالفية</a:t>
            </a:r>
            <a:r>
              <a:rPr lang="ar-DZ" dirty="0" smtClean="0"/>
              <a:t> مفتش </a:t>
            </a:r>
            <a:r>
              <a:rPr lang="ar-DZ" dirty="0" err="1" smtClean="0"/>
              <a:t>بيداغوجي</a:t>
            </a:r>
            <a:r>
              <a:rPr lang="ar-DZ" dirty="0" smtClean="0"/>
              <a:t> مقاطعة </a:t>
            </a:r>
            <a:r>
              <a:rPr lang="ar-DZ" dirty="0" err="1" smtClean="0"/>
              <a:t>اولاد</a:t>
            </a:r>
            <a:r>
              <a:rPr lang="ar-DZ" dirty="0" smtClean="0"/>
              <a:t> رشاش2 ولاية </a:t>
            </a:r>
            <a:r>
              <a:rPr lang="ar-DZ" dirty="0" err="1" smtClean="0"/>
              <a:t>خنشلة</a:t>
            </a:r>
            <a:endParaRPr lang="fr-FR" dirty="0"/>
          </a:p>
        </p:txBody>
      </p:sp>
      <p:sp>
        <p:nvSpPr>
          <p:cNvPr id="4" name="Rectangle à coins arrondis 3"/>
          <p:cNvSpPr/>
          <p:nvPr/>
        </p:nvSpPr>
        <p:spPr>
          <a:xfrm>
            <a:off x="0" y="0"/>
            <a:ext cx="9144000" cy="6858000"/>
          </a:xfrm>
          <a:prstGeom prst="roundRect">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57150" h="38100" prst="artDeco"/>
            </a:sp3d>
          </a:bodyPr>
          <a:lstStyle/>
          <a:p>
            <a:pPr algn="ctr"/>
            <a:r>
              <a:rPr lang="ar-DZ" sz="3600" b="1" dirty="0" smtClean="0">
                <a:solidFill>
                  <a:srgbClr val="FFFF00"/>
                </a:solidFill>
              </a:rPr>
              <a:t> </a:t>
            </a:r>
          </a:p>
          <a:p>
            <a:pPr algn="ctr"/>
            <a:endParaRPr lang="ar-DZ" sz="3600" b="1" dirty="0" smtClean="0">
              <a:solidFill>
                <a:srgbClr val="FFFF00"/>
              </a:solidFill>
            </a:endParaRPr>
          </a:p>
          <a:p>
            <a:pPr algn="ctr"/>
            <a:r>
              <a:rPr lang="ar-DZ" sz="3600" b="1" dirty="0" smtClean="0">
                <a:solidFill>
                  <a:srgbClr val="FFFF00"/>
                </a:solidFill>
              </a:rPr>
              <a:t>وفي الأخير نقول بأنه </a:t>
            </a:r>
            <a:r>
              <a:rPr lang="ar-DZ" sz="3600" b="1" dirty="0" err="1" smtClean="0">
                <a:solidFill>
                  <a:srgbClr val="FFFF00"/>
                </a:solidFill>
              </a:rPr>
              <a:t>ل</a:t>
            </a:r>
            <a:r>
              <a:rPr lang="ar-DZ" sz="3600" b="1" dirty="0" err="1" smtClean="0">
                <a:solidFill>
                  <a:srgbClr val="FFFF00"/>
                </a:solidFill>
              </a:rPr>
              <a:t>اتوجد</a:t>
            </a:r>
            <a:r>
              <a:rPr lang="ar-DZ" sz="3600" b="1" dirty="0" smtClean="0">
                <a:solidFill>
                  <a:srgbClr val="FFFF00"/>
                </a:solidFill>
              </a:rPr>
              <a:t> </a:t>
            </a:r>
            <a:r>
              <a:rPr lang="ar-DZ" sz="3600" b="1" dirty="0" smtClean="0">
                <a:solidFill>
                  <a:srgbClr val="FFFF00"/>
                </a:solidFill>
              </a:rPr>
              <a:t>اختبارات محددة لقياس الذكاءات المتعددة وذلك أن اختبارات الورقة والقلم ليست كافية لقياسها وذلك لأن لكل ذكاء عدة طرق فى قياسه فالذكاء المكاني يمكن قياسه  وتقييمه بسؤال شخص ما عن  كيفية معرفة طريقه أو اتجاهه فى مكان غير مالوف له  و شخص آخر نطلب منه  حل لغز مجرد ومعقد وذلك أن كل ذكاء يظهر بصورة  مختلفة من شخص لآخر ، فلم </a:t>
            </a:r>
          </a:p>
          <a:p>
            <a:pPr algn="ctr"/>
            <a:r>
              <a:rPr lang="ar-DZ" sz="3600" b="1" dirty="0" smtClean="0">
                <a:solidFill>
                  <a:srgbClr val="FFFF00"/>
                </a:solidFill>
              </a:rPr>
              <a:t>يعد السؤال المطروح ما هو نسبة ذكاءك؟بل </a:t>
            </a:r>
            <a:r>
              <a:rPr lang="ar-DZ" sz="3600" b="1" dirty="0" err="1" smtClean="0">
                <a:solidFill>
                  <a:srgbClr val="FFFF00"/>
                </a:solidFill>
              </a:rPr>
              <a:t>ماهو</a:t>
            </a:r>
            <a:r>
              <a:rPr lang="ar-DZ" sz="3600" b="1" dirty="0" smtClean="0">
                <a:solidFill>
                  <a:srgbClr val="FFFF00"/>
                </a:solidFill>
              </a:rPr>
              <a:t> نوع ذكاءك؟ .</a:t>
            </a:r>
          </a:p>
          <a:p>
            <a:pPr algn="ctr"/>
            <a:r>
              <a:rPr lang="ar-DZ" sz="3600" b="1" dirty="0" smtClean="0">
                <a:ln>
                  <a:solidFill>
                    <a:srgbClr val="FFFF00"/>
                  </a:solidFill>
                </a:ln>
                <a:solidFill>
                  <a:srgbClr val="FF0000"/>
                </a:solidFill>
                <a:effectLst>
                  <a:glow rad="228600">
                    <a:schemeClr val="accent5">
                      <a:satMod val="175000"/>
                      <a:alpha val="40000"/>
                    </a:schemeClr>
                  </a:glow>
                  <a:outerShdw blurRad="75057" dist="38100" dir="5400000" sy="-20000" rotWithShape="0">
                    <a:prstClr val="black">
                      <a:alpha val="25000"/>
                    </a:prstClr>
                  </a:outerShdw>
                  <a:reflection blurRad="6350" stA="55000" endA="50" endPos="85000" dist="60007" dir="5400000" sy="-100000" algn="bl" rotWithShape="0"/>
                </a:effectLst>
              </a:rPr>
              <a:t>مع تحيات المفتش :جهيرة مخالفية</a:t>
            </a:r>
            <a:endParaRPr lang="ar-DZ" sz="3600" b="1" dirty="0" smtClean="0">
              <a:ln>
                <a:solidFill>
                  <a:srgbClr val="FFFF00"/>
                </a:solidFill>
              </a:ln>
              <a:solidFill>
                <a:srgbClr val="FF0000"/>
              </a:solidFill>
              <a:effectLst>
                <a:outerShdw blurRad="75057" dist="38100" dir="5400000" sy="-20000" rotWithShape="0">
                  <a:prstClr val="black">
                    <a:alpha val="25000"/>
                  </a:prstClr>
                </a:outerShdw>
              </a:effectLst>
            </a:endParaRPr>
          </a:p>
        </p:txBody>
      </p:sp>
      <p:sp>
        <p:nvSpPr>
          <p:cNvPr id="5" name="Ellipse 4"/>
          <p:cNvSpPr/>
          <p:nvPr/>
        </p:nvSpPr>
        <p:spPr>
          <a:xfrm>
            <a:off x="2428860" y="0"/>
            <a:ext cx="4714908" cy="914400"/>
          </a:xfrm>
          <a:prstGeom prst="ellipse">
            <a:avLst/>
          </a:prstGeom>
          <a:blipFill>
            <a:blip r:embed="rId5"/>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82550" h="38100" prst="coolSlant"/>
            </a:sp3d>
          </a:bodyPr>
          <a:lstStyle/>
          <a:p>
            <a:pPr algn="ctr"/>
            <a:r>
              <a:rPr lang="ar-DZ" sz="6600" b="1" dirty="0" smtClean="0">
                <a:ln>
                  <a:solidFill>
                    <a:srgbClr val="FF0000"/>
                  </a:solidFill>
                </a:ln>
                <a:solidFill>
                  <a:srgbClr val="00B050"/>
                </a:solidFill>
                <a:effectLst>
                  <a:glow rad="228600">
                    <a:schemeClr val="accent2">
                      <a:satMod val="175000"/>
                      <a:alpha val="40000"/>
                    </a:schemeClr>
                  </a:glow>
                  <a:reflection blurRad="6350" stA="55000" endA="50" endPos="85000" dist="60007" dir="5400000" sy="-100000" algn="bl" rotWithShape="0"/>
                </a:effectLst>
              </a:rPr>
              <a:t>خــاتــمـــــة</a:t>
            </a:r>
            <a:endParaRPr lang="fr-FR" sz="2800" b="1" dirty="0">
              <a:ln>
                <a:solidFill>
                  <a:srgbClr val="FF0000"/>
                </a:solidFill>
              </a:ln>
              <a:solidFill>
                <a:srgbClr val="00B050"/>
              </a:solidFill>
              <a:effectLst>
                <a:glow rad="228600">
                  <a:schemeClr val="accent2">
                    <a:satMod val="175000"/>
                    <a:alpha val="40000"/>
                  </a:schemeClr>
                </a:glow>
                <a:reflection blurRad="6350" stA="55000" endA="50" endPos="85000" dist="60007" dir="5400000" sy="-100000" algn="bl" rotWithShape="0"/>
              </a:effectLst>
            </a:endParaRPr>
          </a:p>
        </p:txBody>
      </p:sp>
    </p:spTree>
  </p:cSld>
  <p:clrMapOvr>
    <a:masterClrMapping/>
  </p:clrMapOvr>
  <p:transition spd="slow">
    <p:newsflash/>
    <p:sndAc>
      <p:stSnd>
        <p:snd r:embed="rId3" name="drumroll.wav" builtIn="1"/>
      </p:stSnd>
    </p:sndAc>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endParaRPr lang="fr-FR"/>
          </a:p>
        </p:txBody>
      </p:sp>
      <p:sp>
        <p:nvSpPr>
          <p:cNvPr id="3" name="Sous-titre 2"/>
          <p:cNvSpPr>
            <a:spLocks noGrp="1"/>
          </p:cNvSpPr>
          <p:nvPr>
            <p:ph type="subTitle" idx="1"/>
          </p:nvPr>
        </p:nvSpPr>
        <p:spPr/>
        <p:txBody>
          <a:bodyPr/>
          <a:lstStyle/>
          <a:p>
            <a:r>
              <a:rPr lang="ar-DZ" dirty="0" smtClean="0"/>
              <a:t>جهيرة </a:t>
            </a:r>
            <a:r>
              <a:rPr lang="ar-DZ" dirty="0" err="1" smtClean="0"/>
              <a:t>مخالفية</a:t>
            </a:r>
            <a:r>
              <a:rPr lang="ar-DZ" dirty="0" smtClean="0"/>
              <a:t> مفتش </a:t>
            </a:r>
            <a:r>
              <a:rPr lang="ar-DZ" dirty="0" err="1" smtClean="0"/>
              <a:t>بيداغوجي</a:t>
            </a:r>
            <a:r>
              <a:rPr lang="ar-DZ" dirty="0" smtClean="0"/>
              <a:t> مقاطعة </a:t>
            </a:r>
            <a:r>
              <a:rPr lang="ar-DZ" dirty="0" err="1" smtClean="0"/>
              <a:t>اولاد</a:t>
            </a:r>
            <a:r>
              <a:rPr lang="ar-DZ" dirty="0" smtClean="0"/>
              <a:t> رشاش2 ولاية </a:t>
            </a:r>
            <a:r>
              <a:rPr lang="ar-DZ" dirty="0" err="1" smtClean="0"/>
              <a:t>خنشلة</a:t>
            </a:r>
            <a:endParaRPr lang="fr-FR" dirty="0"/>
          </a:p>
        </p:txBody>
      </p:sp>
      <p:sp>
        <p:nvSpPr>
          <p:cNvPr id="4" name="Rectangle à coins arrondis 3"/>
          <p:cNvSpPr/>
          <p:nvPr/>
        </p:nvSpPr>
        <p:spPr>
          <a:xfrm>
            <a:off x="0" y="0"/>
            <a:ext cx="9144000" cy="6858000"/>
          </a:xfrm>
          <a:prstGeom prst="roundRect">
            <a:avLst/>
          </a:prstGeom>
          <a:blipFill>
            <a:blip r:embed="rId3"/>
            <a:stretch>
              <a:fillRect/>
            </a:stretch>
          </a:blipFill>
          <a:effectLst>
            <a:glow rad="228600">
              <a:schemeClr val="accent3">
                <a:satMod val="175000"/>
                <a:alpha val="40000"/>
              </a:schemeClr>
            </a:glo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Parchemin horizontal 11"/>
          <p:cNvSpPr/>
          <p:nvPr/>
        </p:nvSpPr>
        <p:spPr>
          <a:xfrm>
            <a:off x="500034" y="1285836"/>
            <a:ext cx="8501122" cy="5572164"/>
          </a:xfrm>
          <a:prstGeom prst="horizontalScroll">
            <a:avLst/>
          </a:prstGeom>
          <a:blipFill>
            <a:blip r:embed="rId4"/>
            <a:tile tx="0" ty="0" sx="100000" sy="100000" flip="none" algn="tl"/>
          </a:blipFill>
          <a:ln>
            <a:solidFill>
              <a:srgbClr val="FFFF00"/>
            </a:solidFill>
          </a:ln>
          <a:effectLst>
            <a:glow rad="228600">
              <a:schemeClr val="accent2">
                <a:satMod val="175000"/>
                <a:alpha val="40000"/>
              </a:schemeClr>
            </a:glow>
            <a:outerShdw blurRad="152400" dist="317500" dir="5400000" sx="90000" sy="-19000" rotWithShape="0">
              <a:prstClr val="black">
                <a:alpha val="15000"/>
              </a:prstClr>
            </a:outerShdw>
            <a:reflection blurRad="6350" stA="50000" endA="295" endPos="92000" dist="101600" dir="5400000" sy="-100000" algn="bl" rotWithShape="0"/>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8000" b="1" dirty="0" smtClean="0">
                <a:ln>
                  <a:solidFill>
                    <a:srgbClr val="FFFF00"/>
                  </a:solidFill>
                </a:ln>
                <a:solidFill>
                  <a:srgbClr val="002060"/>
                </a:solidFill>
                <a:latin typeface="Andalus" pitchFamily="18" charset="-78"/>
                <a:cs typeface="Andalus" pitchFamily="18" charset="-78"/>
              </a:rPr>
              <a:t>(وقل اعملوا فسيرى الله </a:t>
            </a:r>
            <a:r>
              <a:rPr lang="ar-DZ" sz="7200" b="1" dirty="0" smtClean="0">
                <a:ln>
                  <a:solidFill>
                    <a:srgbClr val="FFFF00"/>
                  </a:solidFill>
                </a:ln>
                <a:solidFill>
                  <a:srgbClr val="002060"/>
                </a:solidFill>
                <a:latin typeface="Andalus" pitchFamily="18" charset="-78"/>
                <a:cs typeface="Andalus" pitchFamily="18" charset="-78"/>
              </a:rPr>
              <a:t>عملكم ورسوله </a:t>
            </a:r>
            <a:r>
              <a:rPr lang="ar-DZ" sz="7200" b="1" dirty="0" err="1" smtClean="0">
                <a:ln>
                  <a:solidFill>
                    <a:srgbClr val="FFFF00"/>
                  </a:solidFill>
                </a:ln>
                <a:solidFill>
                  <a:srgbClr val="002060"/>
                </a:solidFill>
                <a:latin typeface="Andalus" pitchFamily="18" charset="-78"/>
                <a:cs typeface="Andalus" pitchFamily="18" charset="-78"/>
              </a:rPr>
              <a:t>والمومنون</a:t>
            </a:r>
            <a:r>
              <a:rPr lang="ar-DZ" sz="7200" b="1" dirty="0" smtClean="0">
                <a:ln>
                  <a:solidFill>
                    <a:srgbClr val="FF0000"/>
                  </a:solidFill>
                </a:ln>
                <a:solidFill>
                  <a:srgbClr val="3333FF"/>
                </a:solidFill>
                <a:latin typeface="Andalus" pitchFamily="18" charset="-78"/>
                <a:cs typeface="Andalus" pitchFamily="18" charset="-78"/>
              </a:rPr>
              <a:t>)</a:t>
            </a:r>
            <a:endParaRPr lang="fr-FR" sz="7200" b="1" dirty="0">
              <a:ln>
                <a:solidFill>
                  <a:srgbClr val="FF0000"/>
                </a:solidFill>
              </a:ln>
              <a:solidFill>
                <a:srgbClr val="3333FF"/>
              </a:solidFill>
              <a:latin typeface="Andalus" pitchFamily="18" charset="-78"/>
              <a:cs typeface="Andalus" pitchFamily="18" charset="-78"/>
            </a:endParaRPr>
          </a:p>
        </p:txBody>
      </p:sp>
      <p:sp>
        <p:nvSpPr>
          <p:cNvPr id="13" name="Parchemin horizontal 12"/>
          <p:cNvSpPr/>
          <p:nvPr/>
        </p:nvSpPr>
        <p:spPr>
          <a:xfrm>
            <a:off x="1214414" y="0"/>
            <a:ext cx="6643734" cy="2071678"/>
          </a:xfrm>
          <a:prstGeom prst="horizontalScroll">
            <a:avLst/>
          </a:prstGeom>
          <a:blipFill>
            <a:blip r:embed="rId5"/>
            <a:stretch>
              <a:fillRect/>
            </a:stretch>
          </a:blipFill>
          <a:ln>
            <a:solidFill>
              <a:srgbClr val="FFFF00"/>
            </a:solidFill>
          </a:ln>
          <a:effectLst>
            <a:glow rad="228600">
              <a:schemeClr val="accent1">
                <a:satMod val="175000"/>
                <a:alpha val="40000"/>
              </a:schemeClr>
            </a:glow>
            <a:outerShdw blurRad="152400" dist="317500" dir="5400000" sx="90000" sy="-19000" rotWithShape="0">
              <a:prstClr val="black">
                <a:alpha val="15000"/>
              </a:prstClr>
            </a:outerShdw>
            <a:reflection blurRad="6350" stA="50000" endA="295" endPos="92000" dist="101600" dir="5400000" sy="-100000" algn="bl" rotWithShape="0"/>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n>
                <a:solidFill>
                  <a:srgbClr val="FFFF00"/>
                </a:solidFill>
              </a:ln>
            </a:endParaRPr>
          </a:p>
        </p:txBody>
      </p:sp>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endParaRPr lang="fr-FR"/>
          </a:p>
        </p:txBody>
      </p:sp>
      <p:sp>
        <p:nvSpPr>
          <p:cNvPr id="3" name="Sous-titre 2"/>
          <p:cNvSpPr>
            <a:spLocks noGrp="1"/>
          </p:cNvSpPr>
          <p:nvPr>
            <p:ph type="subTitle" idx="1"/>
          </p:nvPr>
        </p:nvSpPr>
        <p:spPr/>
        <p:txBody>
          <a:bodyPr/>
          <a:lstStyle/>
          <a:p>
            <a:r>
              <a:rPr lang="ar-DZ" dirty="0" smtClean="0"/>
              <a:t>جهيرة </a:t>
            </a:r>
            <a:r>
              <a:rPr lang="ar-DZ" dirty="0" err="1" smtClean="0"/>
              <a:t>مخالفية</a:t>
            </a:r>
            <a:r>
              <a:rPr lang="ar-DZ" dirty="0" smtClean="0"/>
              <a:t> مفتش </a:t>
            </a:r>
            <a:r>
              <a:rPr lang="ar-DZ" dirty="0" err="1" smtClean="0"/>
              <a:t>بيداغوجي</a:t>
            </a:r>
            <a:r>
              <a:rPr lang="ar-DZ" dirty="0" smtClean="0"/>
              <a:t> مقاطعة </a:t>
            </a:r>
            <a:r>
              <a:rPr lang="ar-DZ" dirty="0" err="1" smtClean="0"/>
              <a:t>اولاد</a:t>
            </a:r>
            <a:r>
              <a:rPr lang="ar-DZ" dirty="0" smtClean="0"/>
              <a:t> رشاش2 ولاية </a:t>
            </a:r>
            <a:r>
              <a:rPr lang="ar-DZ" dirty="0" err="1" smtClean="0"/>
              <a:t>خنشلة</a:t>
            </a:r>
            <a:endParaRPr lang="fr-FR" dirty="0"/>
          </a:p>
        </p:txBody>
      </p:sp>
      <p:sp>
        <p:nvSpPr>
          <p:cNvPr id="4" name="Rectangle à coins arrondis 3"/>
          <p:cNvSpPr/>
          <p:nvPr/>
        </p:nvSpPr>
        <p:spPr>
          <a:xfrm>
            <a:off x="0" y="0"/>
            <a:ext cx="9144000" cy="6858000"/>
          </a:xfrm>
          <a:prstGeom prst="roundRect">
            <a:avLst/>
          </a:pr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à coins arrondis 10"/>
          <p:cNvSpPr/>
          <p:nvPr/>
        </p:nvSpPr>
        <p:spPr>
          <a:xfrm>
            <a:off x="285720" y="0"/>
            <a:ext cx="8643966" cy="1142984"/>
          </a:xfrm>
          <a:prstGeom prst="roundRect">
            <a:avLst/>
          </a:prstGeom>
          <a:blipFill>
            <a:blip r:embed="rId4"/>
            <a:tile tx="0" ty="0" sx="100000" sy="100000" flip="none" algn="tl"/>
          </a:blipFill>
          <a:effectLst>
            <a:glow rad="228600">
              <a:schemeClr val="accent5">
                <a:satMod val="175000"/>
                <a:alpha val="4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ChevronInverted">
              <a:avLst/>
            </a:prstTxWarp>
          </a:bodyPr>
          <a:lstStyle/>
          <a:p>
            <a:pPr algn="ctr"/>
            <a:r>
              <a:rPr lang="ar-DZ" sz="4000" b="1" u="sng" dirty="0" smtClean="0">
                <a:solidFill>
                  <a:srgbClr val="FF0000"/>
                </a:solidFill>
                <a:effectLst>
                  <a:glow rad="228600">
                    <a:schemeClr val="accent2">
                      <a:satMod val="175000"/>
                      <a:alpha val="40000"/>
                    </a:schemeClr>
                  </a:glow>
                </a:effectLst>
              </a:rPr>
              <a:t>مفهوم</a:t>
            </a:r>
            <a:r>
              <a:rPr lang="ar-DZ" sz="4000" b="1" u="sng" dirty="0" smtClean="0">
                <a:solidFill>
                  <a:srgbClr val="FF0000"/>
                </a:solidFill>
              </a:rPr>
              <a:t> </a:t>
            </a:r>
            <a:r>
              <a:rPr lang="ar-DZ" sz="4000" b="1" u="sng" dirty="0" smtClean="0">
                <a:solidFill>
                  <a:srgbClr val="FF0000"/>
                </a:solidFill>
                <a:effectLst>
                  <a:glow rad="228600">
                    <a:schemeClr val="accent2">
                      <a:satMod val="175000"/>
                      <a:alpha val="40000"/>
                    </a:schemeClr>
                  </a:glow>
                </a:effectLst>
              </a:rPr>
              <a:t>الذكاء</a:t>
            </a:r>
            <a:r>
              <a:rPr lang="ar-DZ" sz="4000" b="1" u="sng" dirty="0" smtClean="0">
                <a:solidFill>
                  <a:srgbClr val="FF0000"/>
                </a:solidFill>
              </a:rPr>
              <a:t> </a:t>
            </a:r>
            <a:r>
              <a:rPr lang="ar-DZ" sz="4000" b="1" u="sng" dirty="0" smtClean="0">
                <a:solidFill>
                  <a:srgbClr val="FF0000"/>
                </a:solidFill>
                <a:effectLst>
                  <a:glow rad="228600">
                    <a:schemeClr val="accent2">
                      <a:satMod val="175000"/>
                      <a:alpha val="40000"/>
                    </a:schemeClr>
                  </a:glow>
                </a:effectLst>
              </a:rPr>
              <a:t>المتعدد</a:t>
            </a:r>
            <a:r>
              <a:rPr lang="ar-DZ" sz="4000" b="1" u="sng" dirty="0" smtClean="0">
                <a:solidFill>
                  <a:srgbClr val="FF0000"/>
                </a:solidFill>
              </a:rPr>
              <a:t> </a:t>
            </a:r>
            <a:r>
              <a:rPr lang="ar-DZ" sz="4000" b="1" dirty="0" smtClean="0">
                <a:solidFill>
                  <a:srgbClr val="FF0000"/>
                </a:solidFill>
              </a:rPr>
              <a:t>:</a:t>
            </a:r>
            <a:r>
              <a:rPr lang="ar-DZ" b="1" dirty="0" smtClean="0"/>
              <a:t>.</a:t>
            </a:r>
          </a:p>
        </p:txBody>
      </p:sp>
      <p:sp>
        <p:nvSpPr>
          <p:cNvPr id="12" name="Rectangle à coins arrondis 11"/>
          <p:cNvSpPr/>
          <p:nvPr/>
        </p:nvSpPr>
        <p:spPr>
          <a:xfrm>
            <a:off x="142844" y="1285860"/>
            <a:ext cx="9001156" cy="1643074"/>
          </a:xfrm>
          <a:prstGeom prst="roundRect">
            <a:avLst/>
          </a:prstGeom>
          <a:blipFill>
            <a:blip r:embed="rId5"/>
            <a:tile tx="0" ty="0" sx="100000" sy="100000" flip="none" algn="tl"/>
          </a:blipFill>
          <a:effectLst>
            <a:glow rad="63500">
              <a:schemeClr val="accent5">
                <a:satMod val="175000"/>
                <a:alpha val="40000"/>
              </a:schemeClr>
            </a:glow>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dirty="0" smtClean="0">
                <a:effectLst>
                  <a:glow rad="228600">
                    <a:schemeClr val="accent2">
                      <a:satMod val="175000"/>
                      <a:alpha val="40000"/>
                    </a:schemeClr>
                  </a:glow>
                  <a:reflection blurRad="6350" stA="55000" endA="50" endPos="85000" dist="60007" dir="5400000" sy="-100000" algn="bl" rotWithShape="0"/>
                </a:effectLst>
              </a:rPr>
              <a:t>.</a:t>
            </a:r>
            <a:r>
              <a:rPr lang="ar-DZ" sz="3200" b="1" dirty="0" err="1" smtClean="0">
                <a:effectLst>
                  <a:glow rad="228600">
                    <a:schemeClr val="accent2">
                      <a:satMod val="175000"/>
                      <a:alpha val="40000"/>
                    </a:schemeClr>
                  </a:glow>
                  <a:reflection blurRad="6350" stA="55000" endA="50" endPos="85000" dist="60007" dir="5400000" sy="-100000" algn="bl" rotWithShape="0"/>
                </a:effectLst>
              </a:rPr>
              <a:t>ا</a:t>
            </a:r>
            <a:r>
              <a:rPr lang="ar-DZ" sz="3600" b="1" dirty="0" err="1" smtClean="0">
                <a:solidFill>
                  <a:srgbClr val="002060"/>
                </a:solidFill>
                <a:effectLst>
                  <a:glow rad="228600">
                    <a:schemeClr val="accent2">
                      <a:satMod val="175000"/>
                      <a:alpha val="40000"/>
                    </a:schemeClr>
                  </a:glow>
                  <a:reflection blurRad="6350" stA="55000" endA="50" endPos="85000" dist="60007" dir="5400000" sy="-100000" algn="bl" rotWithShape="0"/>
                </a:effectLst>
              </a:rPr>
              <a:t>وهو</a:t>
            </a:r>
            <a:r>
              <a:rPr lang="ar-DZ" sz="3600" b="1" dirty="0" smtClean="0">
                <a:solidFill>
                  <a:srgbClr val="002060"/>
                </a:solidFill>
                <a:effectLst>
                  <a:glow rad="228600">
                    <a:schemeClr val="accent2">
                      <a:satMod val="175000"/>
                      <a:alpha val="40000"/>
                    </a:schemeClr>
                  </a:glow>
                  <a:reflection blurRad="6350" stA="55000" endA="50" endPos="85000" dist="60007" dir="5400000" sy="-100000" algn="bl" rotWithShape="0"/>
                </a:effectLst>
              </a:rPr>
              <a:t> القدرة على حل المشاكل أو الإنتاج الفكري الذي يؤدي بالتالي إلى إطار ثقافي معين .</a:t>
            </a:r>
            <a:endParaRPr lang="fr-FR" b="1" dirty="0">
              <a:effectLst>
                <a:glow rad="228600">
                  <a:schemeClr val="accent2">
                    <a:satMod val="175000"/>
                    <a:alpha val="40000"/>
                  </a:schemeClr>
                </a:glow>
                <a:reflection blurRad="6350" stA="55000" endA="50" endPos="85000" dist="60007" dir="5400000" sy="-100000" algn="bl" rotWithShape="0"/>
              </a:effectLst>
            </a:endParaRPr>
          </a:p>
        </p:txBody>
      </p:sp>
      <p:sp>
        <p:nvSpPr>
          <p:cNvPr id="13" name="Rectangle à coins arrondis 12"/>
          <p:cNvSpPr/>
          <p:nvPr/>
        </p:nvSpPr>
        <p:spPr>
          <a:xfrm>
            <a:off x="0" y="5000636"/>
            <a:ext cx="8929718" cy="1571612"/>
          </a:xfrm>
          <a:prstGeom prst="roundRect">
            <a:avLst/>
          </a:prstGeom>
          <a:blipFill>
            <a:blip r:embed="rId6"/>
            <a:tile tx="0" ty="0" sx="100000" sy="100000" flip="none" algn="tl"/>
          </a:blipFill>
          <a:effectLst>
            <a:glow rad="63500">
              <a:schemeClr val="accent6">
                <a:satMod val="175000"/>
                <a:alpha val="4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3600" b="1" dirty="0" smtClean="0">
                <a:solidFill>
                  <a:srgbClr val="002060"/>
                </a:solidFill>
                <a:effectLst>
                  <a:glow rad="228600">
                    <a:schemeClr val="accent4">
                      <a:satMod val="175000"/>
                      <a:alpha val="40000"/>
                    </a:schemeClr>
                  </a:glow>
                  <a:reflection blurRad="6350" stA="55000" endA="50" endPos="85000" dist="60007" dir="5400000" sy="-100000" algn="bl" rotWithShape="0"/>
                </a:effectLst>
              </a:rPr>
              <a:t>القدرة على إيجاد واستحداث مشكلات بحيث يشكل أرضية لاكتساب المعارف الجديدة</a:t>
            </a:r>
            <a:r>
              <a:rPr lang="ar-DZ" sz="3600" b="1" dirty="0" smtClean="0">
                <a:solidFill>
                  <a:srgbClr val="002060"/>
                </a:solidFill>
                <a:effectLst>
                  <a:glow rad="228600">
                    <a:schemeClr val="accent4">
                      <a:satMod val="175000"/>
                      <a:alpha val="40000"/>
                    </a:schemeClr>
                  </a:glow>
                </a:effectLst>
              </a:rPr>
              <a:t>.</a:t>
            </a:r>
            <a:endParaRPr lang="ar-DZ" sz="4800" b="1" dirty="0" smtClean="0">
              <a:solidFill>
                <a:srgbClr val="002060"/>
              </a:solidFill>
              <a:effectLst>
                <a:glow rad="228600">
                  <a:schemeClr val="accent4">
                    <a:satMod val="175000"/>
                    <a:alpha val="40000"/>
                  </a:schemeClr>
                </a:glow>
              </a:effectLst>
            </a:endParaRPr>
          </a:p>
        </p:txBody>
      </p:sp>
      <p:sp>
        <p:nvSpPr>
          <p:cNvPr id="9" name="Rectangle à coins arrondis 8"/>
          <p:cNvSpPr/>
          <p:nvPr/>
        </p:nvSpPr>
        <p:spPr>
          <a:xfrm>
            <a:off x="214282" y="3214686"/>
            <a:ext cx="8929718" cy="1643050"/>
          </a:xfrm>
          <a:prstGeom prst="roundRect">
            <a:avLst/>
          </a:prstGeom>
          <a:blipFill>
            <a:blip r:embed="rId6"/>
            <a:tile tx="0" ty="0" sx="100000" sy="100000" flip="none" algn="tl"/>
          </a:blipFill>
          <a:effectLst>
            <a:glow rad="63500">
              <a:schemeClr val="accent6">
                <a:satMod val="175000"/>
                <a:alpha val="4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3600" b="1" dirty="0" smtClean="0">
                <a:solidFill>
                  <a:srgbClr val="002060"/>
                </a:solidFill>
                <a:effectLst>
                  <a:glow rad="228600">
                    <a:schemeClr val="accent5">
                      <a:satMod val="175000"/>
                      <a:alpha val="40000"/>
                    </a:schemeClr>
                  </a:glow>
                  <a:reflection blurRad="6350" stA="55000" endA="50" endPos="85000" dist="60007" dir="5400000" sy="-100000" algn="bl" rotWithShape="0"/>
                </a:effectLst>
              </a:rPr>
              <a:t>هي قدرة </a:t>
            </a:r>
            <a:r>
              <a:rPr lang="ar-DZ" sz="3600" b="1" dirty="0" err="1" smtClean="0">
                <a:solidFill>
                  <a:srgbClr val="002060"/>
                </a:solidFill>
                <a:effectLst>
                  <a:glow rad="228600">
                    <a:schemeClr val="accent5">
                      <a:satMod val="175000"/>
                      <a:alpha val="40000"/>
                    </a:schemeClr>
                  </a:glow>
                  <a:reflection blurRad="6350" stA="55000" endA="50" endPos="85000" dist="60007" dir="5400000" sy="-100000" algn="bl" rotWithShape="0"/>
                </a:effectLst>
              </a:rPr>
              <a:t>بيونفسية</a:t>
            </a:r>
            <a:r>
              <a:rPr lang="ar-DZ" sz="3600" b="1" dirty="0" smtClean="0">
                <a:solidFill>
                  <a:srgbClr val="002060"/>
                </a:solidFill>
                <a:effectLst>
                  <a:glow rad="228600">
                    <a:schemeClr val="accent5">
                      <a:satMod val="175000"/>
                      <a:alpha val="40000"/>
                    </a:schemeClr>
                  </a:glow>
                  <a:reflection blurRad="6350" stA="55000" endA="50" endPos="85000" dist="60007" dir="5400000" sy="-100000" algn="bl" rotWithShape="0"/>
                </a:effectLst>
              </a:rPr>
              <a:t> كامنة لمعالجة المعلومات أو حل المشكلات في سياق ثقافي وابتكار نواتج ذات قيمة في هذا السياق </a:t>
            </a:r>
            <a:r>
              <a:rPr lang="ar-DZ" sz="3600" b="1" dirty="0" smtClean="0">
                <a:solidFill>
                  <a:srgbClr val="002060"/>
                </a:solidFill>
              </a:rPr>
              <a:t>.</a:t>
            </a:r>
            <a:endParaRPr lang="ar-DZ" sz="4800" b="1" dirty="0" smtClean="0">
              <a:solidFill>
                <a:srgbClr val="002060"/>
              </a:solidFill>
            </a:endParaRPr>
          </a:p>
        </p:txBody>
      </p:sp>
    </p:spTree>
  </p:cSld>
  <p:clrMapOvr>
    <a:masterClrMapping/>
  </p:clrMapOvr>
  <p:transition spd="slow">
    <p:newsflash/>
    <p:sndAc>
      <p:stSnd>
        <p:snd r:embed="rId2" name="chimes.wav" builtIn="1"/>
      </p:stSnd>
    </p:sndAc>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endParaRPr lang="fr-FR"/>
          </a:p>
        </p:txBody>
      </p:sp>
      <p:sp>
        <p:nvSpPr>
          <p:cNvPr id="3" name="Sous-titre 2"/>
          <p:cNvSpPr>
            <a:spLocks noGrp="1"/>
          </p:cNvSpPr>
          <p:nvPr>
            <p:ph type="subTitle" idx="1"/>
          </p:nvPr>
        </p:nvSpPr>
        <p:spPr/>
        <p:txBody>
          <a:bodyPr/>
          <a:lstStyle/>
          <a:p>
            <a:r>
              <a:rPr lang="ar-DZ" dirty="0" smtClean="0"/>
              <a:t>جهيرة </a:t>
            </a:r>
            <a:r>
              <a:rPr lang="ar-DZ" dirty="0" err="1" smtClean="0"/>
              <a:t>مخالفية</a:t>
            </a:r>
            <a:r>
              <a:rPr lang="ar-DZ" dirty="0" smtClean="0"/>
              <a:t> مفتش </a:t>
            </a:r>
            <a:r>
              <a:rPr lang="ar-DZ" dirty="0" err="1" smtClean="0"/>
              <a:t>بيداغوجي</a:t>
            </a:r>
            <a:r>
              <a:rPr lang="ar-DZ" dirty="0" smtClean="0"/>
              <a:t> مقاطعة </a:t>
            </a:r>
            <a:r>
              <a:rPr lang="ar-DZ" dirty="0" err="1" smtClean="0"/>
              <a:t>اولاد</a:t>
            </a:r>
            <a:r>
              <a:rPr lang="ar-DZ" dirty="0" smtClean="0"/>
              <a:t> رشاش2 ولاية </a:t>
            </a:r>
            <a:r>
              <a:rPr lang="ar-DZ" dirty="0" err="1" smtClean="0"/>
              <a:t>خنشلة</a:t>
            </a:r>
            <a:endParaRPr lang="fr-FR" dirty="0"/>
          </a:p>
        </p:txBody>
      </p:sp>
      <p:sp>
        <p:nvSpPr>
          <p:cNvPr id="4" name="Rectangle à coins arrondis 3"/>
          <p:cNvSpPr/>
          <p:nvPr/>
        </p:nvSpPr>
        <p:spPr>
          <a:xfrm>
            <a:off x="0" y="0"/>
            <a:ext cx="9144000" cy="6858000"/>
          </a:xfrm>
          <a:prstGeom prst="roundRect">
            <a:avLst/>
          </a:pr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ransition spd="slow">
    <p:newsflash/>
    <p:sndAc>
      <p:stSnd>
        <p:snd r:embed="rId3" name="chimes.wav" builtIn="1"/>
      </p:stSnd>
    </p:sndAc>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endParaRPr lang="fr-FR"/>
          </a:p>
        </p:txBody>
      </p:sp>
      <p:sp>
        <p:nvSpPr>
          <p:cNvPr id="3" name="Sous-titre 2"/>
          <p:cNvSpPr>
            <a:spLocks noGrp="1"/>
          </p:cNvSpPr>
          <p:nvPr>
            <p:ph type="subTitle" idx="1"/>
          </p:nvPr>
        </p:nvSpPr>
        <p:spPr/>
        <p:txBody>
          <a:bodyPr/>
          <a:lstStyle/>
          <a:p>
            <a:r>
              <a:rPr lang="ar-DZ" dirty="0" smtClean="0"/>
              <a:t>جهيرة </a:t>
            </a:r>
            <a:r>
              <a:rPr lang="ar-DZ" dirty="0" err="1" smtClean="0"/>
              <a:t>مخالفية</a:t>
            </a:r>
            <a:r>
              <a:rPr lang="ar-DZ" dirty="0" smtClean="0"/>
              <a:t> مفتش </a:t>
            </a:r>
            <a:r>
              <a:rPr lang="ar-DZ" dirty="0" err="1" smtClean="0"/>
              <a:t>بيداغوجي</a:t>
            </a:r>
            <a:r>
              <a:rPr lang="ar-DZ" dirty="0" smtClean="0"/>
              <a:t> مقاطعة </a:t>
            </a:r>
            <a:r>
              <a:rPr lang="ar-DZ" dirty="0" err="1" smtClean="0"/>
              <a:t>اولاد</a:t>
            </a:r>
            <a:r>
              <a:rPr lang="ar-DZ" dirty="0" smtClean="0"/>
              <a:t> رشاش2 ولاية </a:t>
            </a:r>
            <a:r>
              <a:rPr lang="ar-DZ" dirty="0" err="1" smtClean="0"/>
              <a:t>خنشلة</a:t>
            </a:r>
            <a:endParaRPr lang="fr-FR" dirty="0"/>
          </a:p>
        </p:txBody>
      </p:sp>
      <p:sp>
        <p:nvSpPr>
          <p:cNvPr id="4" name="Rectangle à coins arrondis 3"/>
          <p:cNvSpPr/>
          <p:nvPr/>
        </p:nvSpPr>
        <p:spPr>
          <a:xfrm>
            <a:off x="0" y="0"/>
            <a:ext cx="9144000" cy="6858000"/>
          </a:xfrm>
          <a:prstGeom prst="roundRect">
            <a:avLst/>
          </a:pr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à coins arrondis 10"/>
          <p:cNvSpPr/>
          <p:nvPr/>
        </p:nvSpPr>
        <p:spPr>
          <a:xfrm>
            <a:off x="0" y="214290"/>
            <a:ext cx="9144000" cy="1571636"/>
          </a:xfrm>
          <a:prstGeom prst="roundRect">
            <a:avLst/>
          </a:prstGeom>
          <a:blipFill>
            <a:blip r:embed="rId5"/>
            <a:tile tx="0" ty="0" sx="100000" sy="100000" flip="none" algn="tl"/>
          </a:blipFill>
          <a:effectLst>
            <a:glow rad="228600">
              <a:schemeClr val="accent5">
                <a:satMod val="175000"/>
                <a:alpha val="40000"/>
              </a:schemeClr>
            </a:glow>
            <a:outerShdw blurRad="152400" dist="317500" dir="5400000" sx="90000" sy="-19000" rotWithShape="0">
              <a:prstClr val="black">
                <a:alpha val="15000"/>
              </a:prstClr>
            </a:outerShdw>
            <a:reflection blurRad="6350" stA="50000" endA="295" endPos="92000" dist="101600" dir="5400000" sy="-100000" algn="bl" rotWithShape="0"/>
            <a:softEdge rad="127000"/>
          </a:effectLst>
          <a:scene3d>
            <a:camera prst="perspectiveContrastingLeftFacing"/>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Stop">
              <a:avLst/>
            </a:prstTxWarp>
            <a:sp3d extrusionH="57150">
              <a:bevelT w="38100" h="38100" prst="angle"/>
            </a:sp3d>
          </a:bodyPr>
          <a:lstStyle/>
          <a:p>
            <a:pPr algn="ctr"/>
            <a:r>
              <a:rPr lang="ar-DZ" sz="4800" b="1" dirty="0" smtClean="0">
                <a:solidFill>
                  <a:srgbClr val="FF0000"/>
                </a:solidFill>
                <a:effectLst>
                  <a:glow rad="228600">
                    <a:schemeClr val="accent1">
                      <a:satMod val="175000"/>
                      <a:alpha val="40000"/>
                    </a:schemeClr>
                  </a:glow>
                </a:effectLst>
              </a:rPr>
              <a:t>طرق التعلم عبر نظريات </a:t>
            </a:r>
            <a:r>
              <a:rPr lang="ar-DZ" sz="4800" b="1" dirty="0" err="1" smtClean="0">
                <a:solidFill>
                  <a:srgbClr val="FF0000"/>
                </a:solidFill>
                <a:effectLst>
                  <a:glow rad="228600">
                    <a:schemeClr val="accent1">
                      <a:satMod val="175000"/>
                      <a:alpha val="40000"/>
                    </a:schemeClr>
                  </a:glow>
                </a:effectLst>
              </a:rPr>
              <a:t>الذكاءات</a:t>
            </a:r>
            <a:r>
              <a:rPr lang="ar-DZ" sz="4800" b="1" dirty="0" smtClean="0">
                <a:solidFill>
                  <a:srgbClr val="FF0000"/>
                </a:solidFill>
                <a:effectLst>
                  <a:glow rad="228600">
                    <a:schemeClr val="accent1">
                      <a:satMod val="175000"/>
                      <a:alpha val="40000"/>
                    </a:schemeClr>
                  </a:glow>
                </a:effectLst>
              </a:rPr>
              <a:t> المتعددة </a:t>
            </a:r>
            <a:endParaRPr lang="ar-DZ" sz="2800" b="1" dirty="0" smtClean="0">
              <a:solidFill>
                <a:srgbClr val="FF0000"/>
              </a:solidFill>
              <a:effectLst>
                <a:glow rad="228600">
                  <a:schemeClr val="accent1">
                    <a:satMod val="175000"/>
                    <a:alpha val="40000"/>
                  </a:schemeClr>
                </a:glow>
              </a:effectLst>
            </a:endParaRPr>
          </a:p>
        </p:txBody>
      </p:sp>
      <p:sp>
        <p:nvSpPr>
          <p:cNvPr id="15" name="Ellipse 14"/>
          <p:cNvSpPr/>
          <p:nvPr/>
        </p:nvSpPr>
        <p:spPr>
          <a:xfrm>
            <a:off x="357158" y="2000240"/>
            <a:ext cx="8072494" cy="3071834"/>
          </a:xfrm>
          <a:prstGeom prst="ellipse">
            <a:avLst/>
          </a:prstGeom>
          <a:blipFill>
            <a:blip r:embed="rId6"/>
            <a:tile tx="0" ty="0" sx="100000" sy="100000" flip="none" algn="tl"/>
          </a:blipFill>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800" b="1" i="1" dirty="0" smtClean="0">
                <a:solidFill>
                  <a:schemeClr val="tx1"/>
                </a:solidFill>
              </a:rPr>
              <a:t>إن نظرية </a:t>
            </a:r>
            <a:r>
              <a:rPr lang="ar-DZ" sz="2800" b="1" i="1" dirty="0" err="1" smtClean="0">
                <a:solidFill>
                  <a:schemeClr val="tx1"/>
                </a:solidFill>
              </a:rPr>
              <a:t>الذكاءات</a:t>
            </a:r>
            <a:r>
              <a:rPr lang="ar-DZ" sz="2800" b="1" i="1" dirty="0" smtClean="0">
                <a:solidFill>
                  <a:schemeClr val="tx1"/>
                </a:solidFill>
              </a:rPr>
              <a:t> المتعددة أكثر ما تتضح في تطبيقاتها التربوية  وقد لاقت هذه النظرية إقبالا متزايدا من المربين  والمعلمين لما </a:t>
            </a:r>
            <a:r>
              <a:rPr lang="ar-DZ" sz="2800" b="1" i="1" dirty="0" err="1" smtClean="0">
                <a:solidFill>
                  <a:schemeClr val="tx1"/>
                </a:solidFill>
              </a:rPr>
              <a:t>لهامن</a:t>
            </a:r>
            <a:r>
              <a:rPr lang="ar-DZ" sz="2800" b="1" i="1" dirty="0" smtClean="0">
                <a:solidFill>
                  <a:schemeClr val="tx1"/>
                </a:solidFill>
              </a:rPr>
              <a:t> </a:t>
            </a:r>
            <a:r>
              <a:rPr lang="ar-DZ" sz="2800" b="1" i="1" dirty="0" err="1" smtClean="0">
                <a:solidFill>
                  <a:schemeClr val="tx1"/>
                </a:solidFill>
              </a:rPr>
              <a:t>إنعكاسات</a:t>
            </a:r>
            <a:r>
              <a:rPr lang="ar-DZ" sz="2800" b="1" i="1" dirty="0" smtClean="0">
                <a:solidFill>
                  <a:schemeClr val="tx1"/>
                </a:solidFill>
              </a:rPr>
              <a:t> واضحة على طرق التدريس والتعلم </a:t>
            </a:r>
            <a:endParaRPr lang="fr-FR" sz="2800" b="1" i="1" dirty="0">
              <a:solidFill>
                <a:schemeClr val="tx1"/>
              </a:solidFill>
            </a:endParaRPr>
          </a:p>
        </p:txBody>
      </p:sp>
      <p:sp>
        <p:nvSpPr>
          <p:cNvPr id="7" name="Rectangle 6"/>
          <p:cNvSpPr/>
          <p:nvPr/>
        </p:nvSpPr>
        <p:spPr>
          <a:xfrm>
            <a:off x="0" y="5143512"/>
            <a:ext cx="9144000" cy="1714488"/>
          </a:xfrm>
          <a:prstGeom prst="rect">
            <a:avLst/>
          </a:prstGeom>
          <a:blipFill>
            <a:blip r:embed="rId7"/>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llipse 7"/>
          <p:cNvSpPr/>
          <p:nvPr/>
        </p:nvSpPr>
        <p:spPr>
          <a:xfrm>
            <a:off x="0" y="0"/>
            <a:ext cx="1857356" cy="2643182"/>
          </a:xfrm>
          <a:prstGeom prst="ellipse">
            <a:avLst/>
          </a:prstGeom>
          <a:blipFill>
            <a:blip r:embed="rId8"/>
            <a:stretch>
              <a:fillRect/>
            </a:stretch>
          </a:blipFill>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ransition spd="slow">
    <p:newsflash/>
    <p:sndAc>
      <p:stSnd>
        <p:snd r:embed="rId3" name="chimes.wav" builtIn="1"/>
      </p:stSnd>
    </p:sndAc>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endParaRPr lang="fr-FR"/>
          </a:p>
        </p:txBody>
      </p:sp>
      <p:sp>
        <p:nvSpPr>
          <p:cNvPr id="3" name="Sous-titre 2"/>
          <p:cNvSpPr>
            <a:spLocks noGrp="1"/>
          </p:cNvSpPr>
          <p:nvPr>
            <p:ph type="subTitle" idx="1"/>
          </p:nvPr>
        </p:nvSpPr>
        <p:spPr/>
        <p:txBody>
          <a:bodyPr/>
          <a:lstStyle/>
          <a:p>
            <a:r>
              <a:rPr lang="ar-DZ" dirty="0" smtClean="0"/>
              <a:t>جهيرة </a:t>
            </a:r>
            <a:r>
              <a:rPr lang="ar-DZ" dirty="0" err="1" smtClean="0"/>
              <a:t>مخالفية</a:t>
            </a:r>
            <a:r>
              <a:rPr lang="ar-DZ" dirty="0" smtClean="0"/>
              <a:t> مفتش </a:t>
            </a:r>
            <a:r>
              <a:rPr lang="ar-DZ" dirty="0" err="1" smtClean="0"/>
              <a:t>بيداغوجي</a:t>
            </a:r>
            <a:r>
              <a:rPr lang="ar-DZ" dirty="0" smtClean="0"/>
              <a:t> مقاطعة </a:t>
            </a:r>
            <a:r>
              <a:rPr lang="ar-DZ" dirty="0" err="1" smtClean="0"/>
              <a:t>اولاد</a:t>
            </a:r>
            <a:r>
              <a:rPr lang="ar-DZ" dirty="0" smtClean="0"/>
              <a:t> رشاش2 ولاية </a:t>
            </a:r>
            <a:r>
              <a:rPr lang="ar-DZ" dirty="0" err="1" smtClean="0"/>
              <a:t>خنشلة</a:t>
            </a:r>
            <a:endParaRPr lang="fr-FR" dirty="0"/>
          </a:p>
        </p:txBody>
      </p:sp>
      <p:sp>
        <p:nvSpPr>
          <p:cNvPr id="4" name="Rectangle à coins arrondis 3"/>
          <p:cNvSpPr/>
          <p:nvPr/>
        </p:nvSpPr>
        <p:spPr>
          <a:xfrm>
            <a:off x="0" y="0"/>
            <a:ext cx="9144000" cy="6858000"/>
          </a:xfrm>
          <a:prstGeom prst="roundRect">
            <a:avLst/>
          </a:pr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à coins arrondis 11"/>
          <p:cNvSpPr/>
          <p:nvPr/>
        </p:nvSpPr>
        <p:spPr>
          <a:xfrm>
            <a:off x="142844" y="0"/>
            <a:ext cx="9001156" cy="6858000"/>
          </a:xfrm>
          <a:prstGeom prst="roundRect">
            <a:avLst/>
          </a:prstGeom>
          <a:blipFill>
            <a:blip r:embed="rId5"/>
            <a:tile tx="0" ty="0" sx="100000" sy="100000" flip="none" algn="tl"/>
          </a:blipFill>
          <a:effectLst>
            <a:glow rad="228600">
              <a:schemeClr val="accent5">
                <a:satMod val="175000"/>
                <a:alpha val="40000"/>
              </a:schemeClr>
            </a:glow>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DZ" sz="4000" b="1" u="sng" dirty="0" smtClean="0">
              <a:solidFill>
                <a:srgbClr val="00B050"/>
              </a:solidFill>
            </a:endParaRPr>
          </a:p>
          <a:p>
            <a:pPr algn="ctr"/>
            <a:endParaRPr lang="ar-DZ" sz="4000" b="1" u="sng" dirty="0" smtClean="0">
              <a:solidFill>
                <a:srgbClr val="00B050"/>
              </a:solidFill>
            </a:endParaRPr>
          </a:p>
          <a:p>
            <a:pPr algn="ctr"/>
            <a:endParaRPr lang="ar-DZ" sz="4000" b="1" u="sng" dirty="0" smtClean="0">
              <a:solidFill>
                <a:srgbClr val="00B050"/>
              </a:solidFill>
            </a:endParaRPr>
          </a:p>
          <a:p>
            <a:pPr algn="ctr"/>
            <a:endParaRPr lang="ar-DZ" sz="4000" b="1" u="sng" dirty="0" smtClean="0">
              <a:solidFill>
                <a:srgbClr val="00B050"/>
              </a:solidFill>
            </a:endParaRPr>
          </a:p>
          <a:p>
            <a:pPr algn="ctr"/>
            <a:r>
              <a:rPr lang="ar-DZ" sz="4000" b="1" u="sng" dirty="0" smtClean="0">
                <a:solidFill>
                  <a:srgbClr val="00B050"/>
                </a:solidFill>
              </a:rPr>
              <a:t>1ـ </a:t>
            </a:r>
            <a:r>
              <a:rPr lang="ar-DZ" sz="4000" b="1" u="sng" dirty="0" smtClean="0">
                <a:solidFill>
                  <a:srgbClr val="FFFF00"/>
                </a:solidFill>
              </a:rPr>
              <a:t>الذكاء اللغوي </a:t>
            </a:r>
            <a:r>
              <a:rPr lang="ar-DZ" sz="3200" b="1" u="sng" dirty="0" smtClean="0">
                <a:solidFill>
                  <a:srgbClr val="FF0000"/>
                </a:solidFill>
              </a:rPr>
              <a:t>:</a:t>
            </a:r>
          </a:p>
          <a:p>
            <a:pPr algn="ctr"/>
            <a:r>
              <a:rPr lang="ar-DZ" sz="2800" b="1" dirty="0" smtClean="0">
                <a:solidFill>
                  <a:schemeClr val="tx1"/>
                </a:solidFill>
              </a:rPr>
              <a:t>ـ ويتمثل في قدرة الفرد على :</a:t>
            </a:r>
            <a:endParaRPr lang="ar-DZ" sz="2400" b="1" dirty="0" smtClean="0">
              <a:solidFill>
                <a:schemeClr val="tx1"/>
              </a:solidFill>
            </a:endParaRPr>
          </a:p>
          <a:p>
            <a:pPr algn="ctr"/>
            <a:r>
              <a:rPr lang="ar-DZ" sz="2800" b="1" dirty="0" smtClean="0">
                <a:solidFill>
                  <a:schemeClr val="tx1"/>
                </a:solidFill>
              </a:rPr>
              <a:t>ـ استخدام الكلمات في التعبير الشفوي أو التحريري </a:t>
            </a:r>
            <a:r>
              <a:rPr lang="ar-DZ" sz="2800" b="1" dirty="0" smtClean="0">
                <a:solidFill>
                  <a:schemeClr val="tx1"/>
                </a:solidFill>
              </a:rPr>
              <a:t>بفاعلية </a:t>
            </a:r>
            <a:endParaRPr lang="ar-DZ" sz="2800" b="1" dirty="0" smtClean="0">
              <a:solidFill>
                <a:schemeClr val="tx1"/>
              </a:solidFill>
            </a:endParaRPr>
          </a:p>
          <a:p>
            <a:pPr algn="ctr"/>
            <a:r>
              <a:rPr lang="ar-DZ" sz="2800" b="1" dirty="0" smtClean="0">
                <a:solidFill>
                  <a:schemeClr val="tx1"/>
                </a:solidFill>
              </a:rPr>
              <a:t>ـ معالجة بناء اللغة من حيث أصواتها </a:t>
            </a:r>
            <a:r>
              <a:rPr lang="ar-DZ" sz="2800" b="1" dirty="0" err="1" smtClean="0">
                <a:solidFill>
                  <a:schemeClr val="tx1"/>
                </a:solidFill>
              </a:rPr>
              <a:t>و</a:t>
            </a:r>
            <a:r>
              <a:rPr lang="ar-DZ" sz="2800" b="1" dirty="0" smtClean="0">
                <a:solidFill>
                  <a:schemeClr val="tx1"/>
                </a:solidFill>
              </a:rPr>
              <a:t> معانيها.</a:t>
            </a:r>
          </a:p>
          <a:p>
            <a:pPr algn="ctr"/>
            <a:r>
              <a:rPr lang="ar-DZ" sz="2800" b="1" dirty="0" smtClean="0">
                <a:solidFill>
                  <a:schemeClr val="tx1"/>
                </a:solidFill>
              </a:rPr>
              <a:t>ـ </a:t>
            </a:r>
            <a:r>
              <a:rPr lang="ar-DZ" sz="2800" b="1" dirty="0" err="1" smtClean="0">
                <a:solidFill>
                  <a:schemeClr val="tx1"/>
                </a:solidFill>
              </a:rPr>
              <a:t>الإستخدامات</a:t>
            </a:r>
            <a:r>
              <a:rPr lang="ar-DZ" sz="2800" b="1" dirty="0" smtClean="0">
                <a:solidFill>
                  <a:schemeClr val="tx1"/>
                </a:solidFill>
              </a:rPr>
              <a:t> العملية للغة مثل إقناع الآخرين واستخدامها لتذكر المعلومات والشرح والتفسير والتثقيف الإعلامي والمتعلمون المتفوقون في هذا النوع من الذكاء يحبون القراءة والكتابة ورواية القصص كما أن لديهم قدرة كبيرة على تذكر الأسماء والأماكن والتواريخ وغيرها .</a:t>
            </a:r>
          </a:p>
          <a:p>
            <a:pPr algn="ctr"/>
            <a:r>
              <a:rPr lang="ar-DZ" sz="2800" b="1" dirty="0" smtClean="0">
                <a:solidFill>
                  <a:schemeClr val="tx1"/>
                </a:solidFill>
              </a:rPr>
              <a:t>ـ يستخدم هذا الذكاء في </a:t>
            </a:r>
            <a:r>
              <a:rPr lang="ar-DZ" sz="2800" b="1" dirty="0" err="1" smtClean="0">
                <a:solidFill>
                  <a:schemeClr val="tx1"/>
                </a:solidFill>
              </a:rPr>
              <a:t>الإستماع</a:t>
            </a:r>
            <a:r>
              <a:rPr lang="ar-DZ" sz="2800" b="1" dirty="0" smtClean="0">
                <a:solidFill>
                  <a:schemeClr val="tx1"/>
                </a:solidFill>
              </a:rPr>
              <a:t> والكتابة والقراءة والتحدث .  </a:t>
            </a:r>
            <a:endParaRPr lang="fr-FR" sz="2800" b="1" dirty="0">
              <a:solidFill>
                <a:schemeClr val="tx1"/>
              </a:solidFill>
            </a:endParaRPr>
          </a:p>
        </p:txBody>
      </p:sp>
      <p:sp>
        <p:nvSpPr>
          <p:cNvPr id="9" name="Ellipse 8"/>
          <p:cNvSpPr/>
          <p:nvPr/>
        </p:nvSpPr>
        <p:spPr>
          <a:xfrm>
            <a:off x="4429124" y="0"/>
            <a:ext cx="4714876" cy="2786058"/>
          </a:xfrm>
          <a:prstGeom prst="ellipse">
            <a:avLst/>
          </a:prstGeom>
          <a:blipFill>
            <a:blip r:embed="rId6"/>
            <a:stretch>
              <a:fillRect/>
            </a:stretch>
          </a:blipFill>
          <a:effectLst>
            <a:glow rad="228600">
              <a:schemeClr val="accent5">
                <a:satMod val="175000"/>
                <a:alpha val="4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Ellipse 13"/>
          <p:cNvSpPr/>
          <p:nvPr/>
        </p:nvSpPr>
        <p:spPr>
          <a:xfrm>
            <a:off x="0" y="0"/>
            <a:ext cx="4143372" cy="2857496"/>
          </a:xfrm>
          <a:prstGeom prst="ellipse">
            <a:avLst/>
          </a:prstGeom>
          <a:blipFill>
            <a:blip r:embed="rId7"/>
            <a:stretch>
              <a:fillRect/>
            </a:stretch>
          </a:blipFill>
          <a:effectLst>
            <a:glow rad="228600">
              <a:schemeClr val="accent2">
                <a:satMod val="175000"/>
                <a:alpha val="40000"/>
              </a:schemeClr>
            </a:glow>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ransition spd="slow">
    <p:newsflash/>
    <p:sndAc>
      <p:stSnd>
        <p:snd r:embed="rId3" name="chimes.wav" builtIn="1"/>
      </p:stSnd>
    </p:sndAc>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re 33"/>
          <p:cNvSpPr>
            <a:spLocks noGrp="1"/>
          </p:cNvSpPr>
          <p:nvPr>
            <p:ph type="ctrTitle"/>
          </p:nvPr>
        </p:nvSpPr>
        <p:spPr/>
        <p:txBody>
          <a:bodyPr/>
          <a:lstStyle/>
          <a:p>
            <a:r>
              <a:rPr lang="ar-DZ" smtClean="0"/>
              <a:t>ه</a:t>
            </a:r>
            <a:endParaRPr lang="fr-FR" dirty="0"/>
          </a:p>
        </p:txBody>
      </p:sp>
      <p:sp>
        <p:nvSpPr>
          <p:cNvPr id="3" name="Sous-titre 2"/>
          <p:cNvSpPr>
            <a:spLocks noGrp="1"/>
          </p:cNvSpPr>
          <p:nvPr>
            <p:ph type="subTitle" idx="1"/>
          </p:nvPr>
        </p:nvSpPr>
        <p:spPr/>
        <p:txBody>
          <a:bodyPr/>
          <a:lstStyle/>
          <a:p>
            <a:r>
              <a:rPr lang="ar-DZ" smtClean="0"/>
              <a:t>جهيرة مخالفية مفتش بيداغوجي مقاطعة اولاد رشاش2 ولاية خنشلة</a:t>
            </a:r>
            <a:endParaRPr lang="fr-FR" dirty="0"/>
          </a:p>
        </p:txBody>
      </p:sp>
      <p:sp>
        <p:nvSpPr>
          <p:cNvPr id="4" name="Rectangle à coins arrondis 3"/>
          <p:cNvSpPr/>
          <p:nvPr/>
        </p:nvSpPr>
        <p:spPr>
          <a:xfrm>
            <a:off x="0" y="-71462"/>
            <a:ext cx="9144000" cy="6858000"/>
          </a:xfrm>
          <a:prstGeom prst="roundRect">
            <a:avLst/>
          </a:prstGeom>
          <a:blipFill>
            <a:blip r:embed="rId4"/>
            <a:stretch>
              <a:fillRect/>
            </a:stretch>
          </a:blipFill>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Ellipse 37"/>
          <p:cNvSpPr/>
          <p:nvPr/>
        </p:nvSpPr>
        <p:spPr>
          <a:xfrm>
            <a:off x="8858280" y="428604"/>
            <a:ext cx="3714744" cy="2428868"/>
          </a:xfrm>
          <a:prstGeom prst="ellipse">
            <a:avLst/>
          </a:prstGeom>
          <a:blipFill>
            <a:blip r:embed="rId5"/>
            <a:stretch>
              <a:fillRect/>
            </a:stretch>
          </a:blipFill>
          <a:effectLst>
            <a:glow rad="228600">
              <a:schemeClr val="accent5">
                <a:satMod val="175000"/>
                <a:alpha val="4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Ellipse 19"/>
          <p:cNvSpPr/>
          <p:nvPr/>
        </p:nvSpPr>
        <p:spPr>
          <a:xfrm>
            <a:off x="1178695" y="0"/>
            <a:ext cx="6786610" cy="914400"/>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Wave4">
              <a:avLst/>
            </a:prstTxWarp>
            <a:scene3d>
              <a:camera prst="orthographicFront"/>
              <a:lightRig rig="threePt" dir="t"/>
            </a:scene3d>
            <a:sp3d extrusionH="57150">
              <a:bevelT w="38100" h="38100" prst="angle"/>
            </a:sp3d>
          </a:bodyPr>
          <a:lstStyle/>
          <a:p>
            <a:pPr algn="ctr"/>
            <a:r>
              <a:rPr lang="ar-DZ" sz="3200" b="1" dirty="0" smtClean="0">
                <a:solidFill>
                  <a:srgbClr val="FF0000"/>
                </a:solidFill>
                <a:effectLst>
                  <a:glow rad="228600">
                    <a:schemeClr val="accent5">
                      <a:satMod val="175000"/>
                      <a:alpha val="40000"/>
                    </a:schemeClr>
                  </a:glow>
                </a:effectLst>
              </a:rPr>
              <a:t>إستراتيجيات  تدريس الذكاء اللغوي </a:t>
            </a:r>
            <a:endParaRPr lang="fr-FR" sz="3200" b="1" dirty="0">
              <a:solidFill>
                <a:srgbClr val="FF0000"/>
              </a:solidFill>
              <a:effectLst>
                <a:glow rad="228600">
                  <a:schemeClr val="accent5">
                    <a:satMod val="175000"/>
                    <a:alpha val="40000"/>
                  </a:schemeClr>
                </a:glow>
              </a:effectLst>
            </a:endParaRPr>
          </a:p>
        </p:txBody>
      </p:sp>
      <p:sp>
        <p:nvSpPr>
          <p:cNvPr id="22" name="Rectangle 21"/>
          <p:cNvSpPr/>
          <p:nvPr/>
        </p:nvSpPr>
        <p:spPr>
          <a:xfrm>
            <a:off x="1000100" y="1214422"/>
            <a:ext cx="7500990" cy="21431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23" name="Tableau 22"/>
          <p:cNvGraphicFramePr>
            <a:graphicFrameLocks noGrp="1"/>
          </p:cNvGraphicFramePr>
          <p:nvPr/>
        </p:nvGraphicFramePr>
        <p:xfrm>
          <a:off x="357159" y="1142984"/>
          <a:ext cx="8216127" cy="5067300"/>
        </p:xfrm>
        <a:graphic>
          <a:graphicData uri="http://schemas.openxmlformats.org/drawingml/2006/table">
            <a:tbl>
              <a:tblPr/>
              <a:tblGrid>
                <a:gridCol w="2509334"/>
                <a:gridCol w="2062697"/>
                <a:gridCol w="2620842"/>
                <a:gridCol w="1023254"/>
              </a:tblGrid>
              <a:tr h="982343">
                <a:tc>
                  <a:txBody>
                    <a:bodyPr/>
                    <a:lstStyle/>
                    <a:p>
                      <a:pPr algn="ctr">
                        <a:lnSpc>
                          <a:spcPts val="1925"/>
                        </a:lnSpc>
                        <a:spcAft>
                          <a:spcPts val="0"/>
                        </a:spcAft>
                      </a:pPr>
                      <a:endParaRPr lang="ar-DZ" sz="4400" b="1" u="none" dirty="0" smtClean="0">
                        <a:solidFill>
                          <a:srgbClr val="7030A0"/>
                        </a:solidFill>
                        <a:latin typeface="Calibri"/>
                        <a:ea typeface="Times New Roman"/>
                        <a:cs typeface="Traditional Arabic"/>
                      </a:endParaRPr>
                    </a:p>
                    <a:p>
                      <a:pPr algn="ctr">
                        <a:lnSpc>
                          <a:spcPts val="1925"/>
                        </a:lnSpc>
                        <a:spcAft>
                          <a:spcPts val="0"/>
                        </a:spcAft>
                      </a:pPr>
                      <a:endParaRPr lang="ar-DZ" sz="4400" b="1" u="none" dirty="0" smtClean="0">
                        <a:solidFill>
                          <a:srgbClr val="7030A0"/>
                        </a:solidFill>
                        <a:latin typeface="Calibri"/>
                        <a:ea typeface="Times New Roman"/>
                        <a:cs typeface="Traditional Arabic"/>
                      </a:endParaRPr>
                    </a:p>
                    <a:p>
                      <a:pPr algn="ctr">
                        <a:lnSpc>
                          <a:spcPts val="1925"/>
                        </a:lnSpc>
                        <a:spcAft>
                          <a:spcPts val="0"/>
                        </a:spcAft>
                      </a:pPr>
                      <a:r>
                        <a:rPr lang="ar-SA" sz="4400" b="1" u="none" dirty="0" smtClean="0">
                          <a:solidFill>
                            <a:srgbClr val="7030A0"/>
                          </a:solidFill>
                          <a:latin typeface="Calibri"/>
                          <a:ea typeface="Times New Roman"/>
                          <a:cs typeface="Traditional Arabic"/>
                        </a:rPr>
                        <a:t>تعليمات </a:t>
                      </a:r>
                      <a:endParaRPr lang="ar-DZ" sz="4400" b="1" u="none" dirty="0" smtClean="0">
                        <a:solidFill>
                          <a:srgbClr val="7030A0"/>
                        </a:solidFill>
                        <a:latin typeface="Calibri"/>
                        <a:ea typeface="Times New Roman"/>
                        <a:cs typeface="Traditional Arabic"/>
                      </a:endParaRPr>
                    </a:p>
                    <a:p>
                      <a:pPr algn="ctr">
                        <a:lnSpc>
                          <a:spcPts val="1925"/>
                        </a:lnSpc>
                        <a:spcAft>
                          <a:spcPts val="0"/>
                        </a:spcAft>
                      </a:pPr>
                      <a:endParaRPr lang="ar-DZ" sz="4400" b="1" u="none" dirty="0" smtClean="0">
                        <a:solidFill>
                          <a:srgbClr val="7030A0"/>
                        </a:solidFill>
                        <a:latin typeface="Calibri"/>
                        <a:ea typeface="Times New Roman"/>
                        <a:cs typeface="Traditional Arabic"/>
                      </a:endParaRPr>
                    </a:p>
                    <a:p>
                      <a:pPr algn="ctr">
                        <a:lnSpc>
                          <a:spcPts val="1925"/>
                        </a:lnSpc>
                        <a:spcAft>
                          <a:spcPts val="0"/>
                        </a:spcAft>
                      </a:pPr>
                      <a:r>
                        <a:rPr lang="ar-SA" sz="4400" b="1" u="none" dirty="0" smtClean="0">
                          <a:solidFill>
                            <a:srgbClr val="7030A0"/>
                          </a:solidFill>
                          <a:latin typeface="Calibri"/>
                          <a:ea typeface="Times New Roman"/>
                          <a:cs typeface="Traditional Arabic"/>
                        </a:rPr>
                        <a:t>الاستراتجيات</a:t>
                      </a:r>
                      <a:endParaRPr lang="fr-FR" sz="2800" b="1" u="none" dirty="0">
                        <a:solidFill>
                          <a:srgbClr val="7030A0"/>
                        </a:solidFill>
                        <a:latin typeface="Calibri"/>
                        <a:ea typeface="Calibri"/>
                        <a:cs typeface="Arial"/>
                      </a:endParaRPr>
                    </a:p>
                  </a:txBody>
                  <a:tcPr marL="47283" marR="47283" marT="0" marB="0">
                    <a:lnL w="12700" cap="flat" cmpd="sng" algn="ctr">
                      <a:solidFill>
                        <a:srgbClr val="76923C"/>
                      </a:solidFill>
                      <a:prstDash val="solid"/>
                      <a:round/>
                      <a:headEnd type="none" w="med" len="med"/>
                      <a:tailEnd type="none" w="med" len="med"/>
                    </a:lnL>
                    <a:lnR w="12700" cap="flat" cmpd="sng" algn="ctr">
                      <a:solidFill>
                        <a:srgbClr val="76923C"/>
                      </a:solidFill>
                      <a:prstDash val="solid"/>
                      <a:round/>
                      <a:headEnd type="none" w="med" len="med"/>
                      <a:tailEnd type="none" w="med" len="med"/>
                    </a:lnR>
                    <a:lnT w="12700" cap="flat" cmpd="sng" algn="ctr">
                      <a:solidFill>
                        <a:srgbClr val="76923C"/>
                      </a:solidFill>
                      <a:prstDash val="solid"/>
                      <a:round/>
                      <a:headEnd type="none" w="med" len="med"/>
                      <a:tailEnd type="none" w="med" len="med"/>
                    </a:lnT>
                    <a:lnB w="12700" cap="flat" cmpd="sng" algn="ctr">
                      <a:solidFill>
                        <a:srgbClr val="76923C"/>
                      </a:solidFill>
                      <a:prstDash val="solid"/>
                      <a:round/>
                      <a:headEnd type="none" w="med" len="med"/>
                      <a:tailEnd type="none" w="med" len="med"/>
                    </a:lnB>
                    <a:solidFill>
                      <a:srgbClr val="C2D69B"/>
                    </a:solidFill>
                  </a:tcPr>
                </a:tc>
                <a:tc>
                  <a:txBody>
                    <a:bodyPr/>
                    <a:lstStyle/>
                    <a:p>
                      <a:pPr algn="ctr">
                        <a:lnSpc>
                          <a:spcPts val="1925"/>
                        </a:lnSpc>
                        <a:spcAft>
                          <a:spcPts val="0"/>
                        </a:spcAft>
                      </a:pPr>
                      <a:endParaRPr lang="ar-DZ" sz="4400" b="1" u="none" dirty="0" smtClean="0">
                        <a:solidFill>
                          <a:srgbClr val="7030A0"/>
                        </a:solidFill>
                        <a:latin typeface="Calibri"/>
                        <a:ea typeface="Times New Roman"/>
                        <a:cs typeface="Traditional Arabic"/>
                      </a:endParaRPr>
                    </a:p>
                    <a:p>
                      <a:pPr algn="ctr">
                        <a:lnSpc>
                          <a:spcPts val="1925"/>
                        </a:lnSpc>
                        <a:spcAft>
                          <a:spcPts val="0"/>
                        </a:spcAft>
                      </a:pPr>
                      <a:endParaRPr lang="ar-DZ" sz="4400" b="1" u="none" dirty="0" smtClean="0">
                        <a:solidFill>
                          <a:srgbClr val="7030A0"/>
                        </a:solidFill>
                        <a:latin typeface="Calibri"/>
                        <a:ea typeface="Times New Roman"/>
                        <a:cs typeface="Traditional Arabic"/>
                      </a:endParaRPr>
                    </a:p>
                    <a:p>
                      <a:pPr algn="ctr">
                        <a:lnSpc>
                          <a:spcPts val="1925"/>
                        </a:lnSpc>
                        <a:spcAft>
                          <a:spcPts val="0"/>
                        </a:spcAft>
                      </a:pPr>
                      <a:endParaRPr lang="ar-DZ" sz="4400" b="1" u="none" dirty="0" smtClean="0">
                        <a:solidFill>
                          <a:srgbClr val="7030A0"/>
                        </a:solidFill>
                        <a:latin typeface="Calibri"/>
                        <a:ea typeface="Times New Roman"/>
                        <a:cs typeface="Traditional Arabic"/>
                      </a:endParaRPr>
                    </a:p>
                    <a:p>
                      <a:pPr algn="ctr">
                        <a:lnSpc>
                          <a:spcPts val="1925"/>
                        </a:lnSpc>
                        <a:spcAft>
                          <a:spcPts val="0"/>
                        </a:spcAft>
                      </a:pPr>
                      <a:r>
                        <a:rPr lang="ar-SA" sz="4400" b="1" u="none" dirty="0" smtClean="0">
                          <a:solidFill>
                            <a:srgbClr val="7030A0"/>
                          </a:solidFill>
                          <a:latin typeface="Calibri"/>
                          <a:ea typeface="Times New Roman"/>
                          <a:cs typeface="Traditional Arabic"/>
                        </a:rPr>
                        <a:t>أدوات </a:t>
                      </a:r>
                      <a:r>
                        <a:rPr lang="ar-SA" sz="4400" b="1" u="none" dirty="0">
                          <a:solidFill>
                            <a:srgbClr val="7030A0"/>
                          </a:solidFill>
                          <a:latin typeface="Calibri"/>
                          <a:ea typeface="Times New Roman"/>
                          <a:cs typeface="Traditional Arabic"/>
                        </a:rPr>
                        <a:t>التعلم</a:t>
                      </a:r>
                      <a:endParaRPr lang="fr-FR" sz="2800" b="1" u="none" dirty="0">
                        <a:solidFill>
                          <a:srgbClr val="7030A0"/>
                        </a:solidFill>
                        <a:latin typeface="Calibri"/>
                        <a:ea typeface="Calibri"/>
                        <a:cs typeface="Arial"/>
                      </a:endParaRPr>
                    </a:p>
                  </a:txBody>
                  <a:tcPr marL="47283" marR="47283" marT="0" marB="0">
                    <a:lnL w="12700" cap="flat" cmpd="sng" algn="ctr">
                      <a:solidFill>
                        <a:srgbClr val="76923C"/>
                      </a:solidFill>
                      <a:prstDash val="solid"/>
                      <a:round/>
                      <a:headEnd type="none" w="med" len="med"/>
                      <a:tailEnd type="none" w="med" len="med"/>
                    </a:lnL>
                    <a:lnR w="12700" cap="flat" cmpd="sng" algn="ctr">
                      <a:solidFill>
                        <a:srgbClr val="76923C"/>
                      </a:solidFill>
                      <a:prstDash val="solid"/>
                      <a:round/>
                      <a:headEnd type="none" w="med" len="med"/>
                      <a:tailEnd type="none" w="med" len="med"/>
                    </a:lnR>
                    <a:lnT w="12700" cap="flat" cmpd="sng" algn="ctr">
                      <a:solidFill>
                        <a:srgbClr val="76923C"/>
                      </a:solidFill>
                      <a:prstDash val="solid"/>
                      <a:round/>
                      <a:headEnd type="none" w="med" len="med"/>
                      <a:tailEnd type="none" w="med" len="med"/>
                    </a:lnT>
                    <a:lnB w="12700" cap="flat" cmpd="sng" algn="ctr">
                      <a:solidFill>
                        <a:srgbClr val="76923C"/>
                      </a:solidFill>
                      <a:prstDash val="solid"/>
                      <a:round/>
                      <a:headEnd type="none" w="med" len="med"/>
                      <a:tailEnd type="none" w="med" len="med"/>
                    </a:lnB>
                    <a:solidFill>
                      <a:srgbClr val="C2D69B"/>
                    </a:solidFill>
                  </a:tcPr>
                </a:tc>
                <a:tc>
                  <a:txBody>
                    <a:bodyPr/>
                    <a:lstStyle/>
                    <a:p>
                      <a:pPr algn="ctr">
                        <a:lnSpc>
                          <a:spcPts val="1925"/>
                        </a:lnSpc>
                        <a:spcAft>
                          <a:spcPts val="0"/>
                        </a:spcAft>
                      </a:pPr>
                      <a:endParaRPr lang="ar-DZ" sz="4400" b="1" u="none" dirty="0" smtClean="0">
                        <a:solidFill>
                          <a:srgbClr val="7030A0"/>
                        </a:solidFill>
                        <a:latin typeface="Calibri"/>
                        <a:ea typeface="Times New Roman"/>
                        <a:cs typeface="Traditional Arabic"/>
                      </a:endParaRPr>
                    </a:p>
                    <a:p>
                      <a:pPr algn="ctr">
                        <a:lnSpc>
                          <a:spcPts val="1925"/>
                        </a:lnSpc>
                        <a:spcAft>
                          <a:spcPts val="0"/>
                        </a:spcAft>
                      </a:pPr>
                      <a:endParaRPr lang="ar-DZ" sz="4400" b="1" u="none" dirty="0" smtClean="0">
                        <a:solidFill>
                          <a:srgbClr val="7030A0"/>
                        </a:solidFill>
                        <a:latin typeface="Calibri"/>
                        <a:ea typeface="Times New Roman"/>
                        <a:cs typeface="Traditional Arabic"/>
                      </a:endParaRPr>
                    </a:p>
                    <a:p>
                      <a:pPr algn="ctr">
                        <a:lnSpc>
                          <a:spcPts val="1925"/>
                        </a:lnSpc>
                        <a:spcAft>
                          <a:spcPts val="0"/>
                        </a:spcAft>
                      </a:pPr>
                      <a:r>
                        <a:rPr lang="ar-DZ" sz="4400" b="1" u="none" dirty="0" smtClean="0">
                          <a:solidFill>
                            <a:srgbClr val="7030A0"/>
                          </a:solidFill>
                          <a:latin typeface="Calibri"/>
                          <a:ea typeface="Times New Roman"/>
                          <a:cs typeface="Traditional Arabic"/>
                        </a:rPr>
                        <a:t>الممارسات</a:t>
                      </a:r>
                    </a:p>
                    <a:p>
                      <a:pPr algn="ctr">
                        <a:lnSpc>
                          <a:spcPts val="1925"/>
                        </a:lnSpc>
                        <a:spcAft>
                          <a:spcPts val="0"/>
                        </a:spcAft>
                      </a:pPr>
                      <a:endParaRPr lang="ar-DZ" sz="4400" b="1" u="none" dirty="0" smtClean="0">
                        <a:solidFill>
                          <a:srgbClr val="7030A0"/>
                        </a:solidFill>
                        <a:latin typeface="Calibri"/>
                        <a:ea typeface="Times New Roman"/>
                        <a:cs typeface="Traditional Arabic"/>
                      </a:endParaRPr>
                    </a:p>
                    <a:p>
                      <a:pPr algn="ctr">
                        <a:lnSpc>
                          <a:spcPts val="1925"/>
                        </a:lnSpc>
                        <a:spcAft>
                          <a:spcPts val="0"/>
                        </a:spcAft>
                      </a:pPr>
                      <a:r>
                        <a:rPr lang="ar-DZ" sz="4400" b="1" u="none" dirty="0" smtClean="0">
                          <a:solidFill>
                            <a:srgbClr val="7030A0"/>
                          </a:solidFill>
                          <a:latin typeface="Calibri"/>
                          <a:ea typeface="Times New Roman"/>
                          <a:cs typeface="Traditional Arabic"/>
                        </a:rPr>
                        <a:t> </a:t>
                      </a:r>
                      <a:r>
                        <a:rPr lang="ar-DZ" sz="4400" b="1" u="none" dirty="0" err="1" smtClean="0">
                          <a:solidFill>
                            <a:srgbClr val="7030A0"/>
                          </a:solidFill>
                          <a:latin typeface="Calibri"/>
                          <a:ea typeface="Times New Roman"/>
                          <a:cs typeface="Traditional Arabic"/>
                        </a:rPr>
                        <a:t>التعلمية</a:t>
                      </a:r>
                      <a:endParaRPr lang="ar-DZ" sz="4400" b="1" u="none" dirty="0" smtClean="0">
                        <a:solidFill>
                          <a:srgbClr val="7030A0"/>
                        </a:solidFill>
                        <a:latin typeface="Calibri"/>
                        <a:ea typeface="Times New Roman"/>
                        <a:cs typeface="Traditional Arabic"/>
                      </a:endParaRPr>
                    </a:p>
                  </a:txBody>
                  <a:tcPr marL="47283" marR="47283" marT="0" marB="0">
                    <a:lnL w="12700" cap="flat" cmpd="sng" algn="ctr">
                      <a:solidFill>
                        <a:srgbClr val="76923C"/>
                      </a:solidFill>
                      <a:prstDash val="solid"/>
                      <a:round/>
                      <a:headEnd type="none" w="med" len="med"/>
                      <a:tailEnd type="none" w="med" len="med"/>
                    </a:lnL>
                    <a:lnR w="12700" cap="flat" cmpd="sng" algn="ctr">
                      <a:solidFill>
                        <a:srgbClr val="76923C"/>
                      </a:solidFill>
                      <a:prstDash val="solid"/>
                      <a:round/>
                      <a:headEnd type="none" w="med" len="med"/>
                      <a:tailEnd type="none" w="med" len="med"/>
                    </a:lnR>
                    <a:lnT w="12700" cap="flat" cmpd="sng" algn="ctr">
                      <a:solidFill>
                        <a:srgbClr val="76923C"/>
                      </a:solidFill>
                      <a:prstDash val="solid"/>
                      <a:round/>
                      <a:headEnd type="none" w="med" len="med"/>
                      <a:tailEnd type="none" w="med" len="med"/>
                    </a:lnT>
                    <a:lnB w="12700" cap="flat" cmpd="sng" algn="ctr">
                      <a:solidFill>
                        <a:srgbClr val="76923C"/>
                      </a:solidFill>
                      <a:prstDash val="solid"/>
                      <a:round/>
                      <a:headEnd type="none" w="med" len="med"/>
                      <a:tailEnd type="none" w="med" len="med"/>
                    </a:lnB>
                    <a:solidFill>
                      <a:srgbClr val="C2D69B"/>
                    </a:solidFill>
                  </a:tcPr>
                </a:tc>
                <a:tc>
                  <a:txBody>
                    <a:bodyPr/>
                    <a:lstStyle/>
                    <a:p>
                      <a:pPr algn="ctr">
                        <a:lnSpc>
                          <a:spcPts val="1925"/>
                        </a:lnSpc>
                        <a:spcAft>
                          <a:spcPts val="0"/>
                        </a:spcAft>
                      </a:pPr>
                      <a:endParaRPr lang="ar-DZ" sz="4400" b="1" u="none" dirty="0" smtClean="0">
                        <a:solidFill>
                          <a:srgbClr val="7030A0"/>
                        </a:solidFill>
                        <a:latin typeface="Calibri"/>
                        <a:ea typeface="Times New Roman"/>
                        <a:cs typeface="Traditional Arabic"/>
                      </a:endParaRPr>
                    </a:p>
                    <a:p>
                      <a:pPr algn="ctr">
                        <a:lnSpc>
                          <a:spcPts val="1925"/>
                        </a:lnSpc>
                        <a:spcAft>
                          <a:spcPts val="0"/>
                        </a:spcAft>
                      </a:pPr>
                      <a:endParaRPr lang="ar-DZ" sz="4400" b="1" u="none" dirty="0" smtClean="0">
                        <a:solidFill>
                          <a:srgbClr val="7030A0"/>
                        </a:solidFill>
                        <a:latin typeface="Calibri"/>
                        <a:ea typeface="Times New Roman"/>
                        <a:cs typeface="Traditional Arabic"/>
                      </a:endParaRPr>
                    </a:p>
                    <a:p>
                      <a:pPr algn="ctr">
                        <a:lnSpc>
                          <a:spcPts val="1925"/>
                        </a:lnSpc>
                        <a:spcAft>
                          <a:spcPts val="0"/>
                        </a:spcAft>
                      </a:pPr>
                      <a:r>
                        <a:rPr lang="ar-SA" sz="4400" b="1" u="none" dirty="0" smtClean="0">
                          <a:solidFill>
                            <a:srgbClr val="7030A0"/>
                          </a:solidFill>
                          <a:latin typeface="Calibri"/>
                          <a:ea typeface="Times New Roman"/>
                          <a:cs typeface="Traditional Arabic"/>
                        </a:rPr>
                        <a:t>نوع</a:t>
                      </a:r>
                      <a:endParaRPr lang="ar-DZ" sz="4400" b="1" u="none" dirty="0" smtClean="0">
                        <a:solidFill>
                          <a:srgbClr val="7030A0"/>
                        </a:solidFill>
                        <a:latin typeface="Calibri"/>
                        <a:ea typeface="Times New Roman"/>
                        <a:cs typeface="Traditional Arabic"/>
                      </a:endParaRPr>
                    </a:p>
                    <a:p>
                      <a:pPr algn="ctr">
                        <a:lnSpc>
                          <a:spcPts val="1925"/>
                        </a:lnSpc>
                        <a:spcAft>
                          <a:spcPts val="0"/>
                        </a:spcAft>
                      </a:pPr>
                      <a:r>
                        <a:rPr lang="ar-SA" sz="4400" b="1" u="none" dirty="0" smtClean="0">
                          <a:solidFill>
                            <a:srgbClr val="7030A0"/>
                          </a:solidFill>
                          <a:latin typeface="Calibri"/>
                          <a:ea typeface="Times New Roman"/>
                          <a:cs typeface="Traditional Arabic"/>
                        </a:rPr>
                        <a:t> </a:t>
                      </a:r>
                      <a:endParaRPr lang="ar-DZ" sz="4400" b="1" u="none" dirty="0" smtClean="0">
                        <a:solidFill>
                          <a:srgbClr val="7030A0"/>
                        </a:solidFill>
                        <a:latin typeface="Calibri"/>
                        <a:ea typeface="Times New Roman"/>
                        <a:cs typeface="Traditional Arabic"/>
                      </a:endParaRPr>
                    </a:p>
                    <a:p>
                      <a:pPr algn="ctr">
                        <a:lnSpc>
                          <a:spcPts val="1925"/>
                        </a:lnSpc>
                        <a:spcAft>
                          <a:spcPts val="0"/>
                        </a:spcAft>
                      </a:pPr>
                      <a:r>
                        <a:rPr lang="ar-DZ" sz="4400" b="1" u="none" dirty="0" smtClean="0">
                          <a:solidFill>
                            <a:srgbClr val="7030A0"/>
                          </a:solidFill>
                          <a:latin typeface="Calibri"/>
                          <a:ea typeface="Times New Roman"/>
                          <a:cs typeface="Traditional Arabic"/>
                        </a:rPr>
                        <a:t>ا</a:t>
                      </a:r>
                      <a:r>
                        <a:rPr lang="ar-SA" sz="4400" b="1" u="none" dirty="0" smtClean="0">
                          <a:solidFill>
                            <a:srgbClr val="7030A0"/>
                          </a:solidFill>
                          <a:latin typeface="Calibri"/>
                          <a:ea typeface="Times New Roman"/>
                          <a:cs typeface="Traditional Arabic"/>
                        </a:rPr>
                        <a:t>لذكاء</a:t>
                      </a:r>
                      <a:endParaRPr lang="fr-FR" sz="2800" b="1" u="none" dirty="0">
                        <a:solidFill>
                          <a:srgbClr val="7030A0"/>
                        </a:solidFill>
                        <a:latin typeface="Calibri"/>
                        <a:ea typeface="Calibri"/>
                        <a:cs typeface="Arial"/>
                      </a:endParaRPr>
                    </a:p>
                  </a:txBody>
                  <a:tcPr marL="47283" marR="47283" marT="0" marB="0">
                    <a:lnL w="12700" cap="flat" cmpd="sng" algn="ctr">
                      <a:solidFill>
                        <a:srgbClr val="76923C"/>
                      </a:solidFill>
                      <a:prstDash val="solid"/>
                      <a:round/>
                      <a:headEnd type="none" w="med" len="med"/>
                      <a:tailEnd type="none" w="med" len="med"/>
                    </a:lnL>
                    <a:lnR w="12700" cap="flat" cmpd="sng" algn="ctr">
                      <a:solidFill>
                        <a:srgbClr val="76923C"/>
                      </a:solidFill>
                      <a:prstDash val="solid"/>
                      <a:round/>
                      <a:headEnd type="none" w="med" len="med"/>
                      <a:tailEnd type="none" w="med" len="med"/>
                    </a:lnR>
                    <a:lnT w="12700" cap="flat" cmpd="sng" algn="ctr">
                      <a:solidFill>
                        <a:srgbClr val="76923C"/>
                      </a:solidFill>
                      <a:prstDash val="solid"/>
                      <a:round/>
                      <a:headEnd type="none" w="med" len="med"/>
                      <a:tailEnd type="none" w="med" len="med"/>
                    </a:lnT>
                    <a:lnB w="12700" cap="flat" cmpd="sng" algn="ctr">
                      <a:solidFill>
                        <a:srgbClr val="76923C"/>
                      </a:solidFill>
                      <a:prstDash val="solid"/>
                      <a:round/>
                      <a:headEnd type="none" w="med" len="med"/>
                      <a:tailEnd type="none" w="med" len="med"/>
                    </a:lnB>
                    <a:solidFill>
                      <a:srgbClr val="C2D69B"/>
                    </a:solidFill>
                  </a:tcPr>
                </a:tc>
              </a:tr>
              <a:tr h="3429023">
                <a:tc>
                  <a:txBody>
                    <a:bodyPr/>
                    <a:lstStyle/>
                    <a:p>
                      <a:pPr algn="r" rtl="1">
                        <a:lnSpc>
                          <a:spcPts val="1925"/>
                        </a:lnSpc>
                        <a:spcAft>
                          <a:spcPts val="0"/>
                        </a:spcAft>
                      </a:pPr>
                      <a:endParaRPr lang="ar-DZ" sz="2800" b="1" dirty="0" smtClean="0">
                        <a:latin typeface="Calibri"/>
                        <a:ea typeface="Times New Roman"/>
                        <a:cs typeface="Traditional Arabic"/>
                      </a:endParaRPr>
                    </a:p>
                    <a:p>
                      <a:pPr algn="r" rtl="1">
                        <a:lnSpc>
                          <a:spcPts val="1925"/>
                        </a:lnSpc>
                        <a:spcAft>
                          <a:spcPts val="0"/>
                        </a:spcAft>
                      </a:pPr>
                      <a:endParaRPr lang="ar-DZ" sz="2800" b="1" dirty="0" smtClean="0">
                        <a:latin typeface="Calibri"/>
                        <a:ea typeface="Times New Roman"/>
                        <a:cs typeface="Traditional Arabic"/>
                      </a:endParaRPr>
                    </a:p>
                    <a:p>
                      <a:pPr algn="r" rtl="1">
                        <a:lnSpc>
                          <a:spcPts val="1925"/>
                        </a:lnSpc>
                        <a:spcAft>
                          <a:spcPts val="0"/>
                        </a:spcAft>
                      </a:pPr>
                      <a:r>
                        <a:rPr lang="ar-DZ" sz="2800" b="1" dirty="0" smtClean="0">
                          <a:latin typeface="Calibri"/>
                          <a:ea typeface="Times New Roman"/>
                          <a:cs typeface="Traditional Arabic"/>
                        </a:rPr>
                        <a:t>ا</a:t>
                      </a:r>
                      <a:r>
                        <a:rPr lang="ar-SA" sz="2800" b="1" dirty="0" err="1" smtClean="0">
                          <a:latin typeface="Calibri"/>
                          <a:ea typeface="Times New Roman"/>
                          <a:cs typeface="Traditional Arabic"/>
                        </a:rPr>
                        <a:t>قر</a:t>
                      </a:r>
                      <a:r>
                        <a:rPr lang="ar-DZ" sz="2800" b="1" dirty="0" smtClean="0">
                          <a:latin typeface="Calibri"/>
                          <a:ea typeface="Times New Roman"/>
                          <a:cs typeface="Traditional Arabic"/>
                        </a:rPr>
                        <a:t>أ</a:t>
                      </a:r>
                      <a:r>
                        <a:rPr lang="ar-DZ" sz="2800" b="1" baseline="0" dirty="0" smtClean="0">
                          <a:latin typeface="Calibri"/>
                          <a:ea typeface="Times New Roman"/>
                          <a:cs typeface="Traditional Arabic"/>
                        </a:rPr>
                        <a:t> </a:t>
                      </a:r>
                      <a:r>
                        <a:rPr lang="ar-SA" sz="2800" b="1" dirty="0" smtClean="0">
                          <a:latin typeface="Calibri"/>
                          <a:ea typeface="Times New Roman"/>
                          <a:cs typeface="Traditional Arabic"/>
                        </a:rPr>
                        <a:t>عن </a:t>
                      </a:r>
                      <a:r>
                        <a:rPr lang="ar-SA" sz="2800" b="1" dirty="0">
                          <a:latin typeface="Calibri"/>
                          <a:ea typeface="Times New Roman"/>
                          <a:cs typeface="Traditional Arabic"/>
                        </a:rPr>
                        <a:t>التالي، </a:t>
                      </a:r>
                      <a:r>
                        <a:rPr lang="ar-DZ" sz="2800" b="1" dirty="0" smtClean="0">
                          <a:latin typeface="Calibri"/>
                          <a:ea typeface="Times New Roman"/>
                          <a:cs typeface="Traditional Arabic"/>
                        </a:rPr>
                        <a:t>اكتب</a:t>
                      </a:r>
                      <a:r>
                        <a:rPr lang="ar-SA" sz="2800" b="1" dirty="0" smtClean="0">
                          <a:latin typeface="Calibri"/>
                          <a:ea typeface="Times New Roman"/>
                          <a:cs typeface="Traditional Arabic"/>
                        </a:rPr>
                        <a:t> </a:t>
                      </a:r>
                      <a:endParaRPr lang="ar-DZ" sz="2800" b="1" dirty="0" smtClean="0">
                        <a:latin typeface="Calibri"/>
                        <a:ea typeface="Times New Roman"/>
                        <a:cs typeface="Traditional Arabic"/>
                      </a:endParaRPr>
                    </a:p>
                    <a:p>
                      <a:pPr algn="r" rtl="1">
                        <a:lnSpc>
                          <a:spcPts val="1925"/>
                        </a:lnSpc>
                        <a:spcAft>
                          <a:spcPts val="0"/>
                        </a:spcAft>
                      </a:pPr>
                      <a:endParaRPr lang="ar-DZ" sz="2800" b="1" dirty="0" smtClean="0">
                        <a:latin typeface="Calibri"/>
                        <a:ea typeface="Times New Roman"/>
                        <a:cs typeface="Traditional Arabic"/>
                      </a:endParaRPr>
                    </a:p>
                    <a:p>
                      <a:pPr algn="r" rtl="1">
                        <a:lnSpc>
                          <a:spcPts val="1925"/>
                        </a:lnSpc>
                        <a:spcAft>
                          <a:spcPts val="0"/>
                        </a:spcAft>
                      </a:pPr>
                      <a:r>
                        <a:rPr lang="ar-SA" sz="2800" b="1" dirty="0" smtClean="0">
                          <a:latin typeface="Calibri"/>
                          <a:ea typeface="Times New Roman"/>
                          <a:cs typeface="Traditional Arabic"/>
                        </a:rPr>
                        <a:t>حول</a:t>
                      </a:r>
                      <a:r>
                        <a:rPr lang="ar-SA" sz="2800" b="1" dirty="0">
                          <a:latin typeface="Calibri"/>
                          <a:ea typeface="Times New Roman"/>
                          <a:cs typeface="Traditional Arabic"/>
                        </a:rPr>
                        <a:t>، تحدث عن، </a:t>
                      </a:r>
                      <a:endParaRPr lang="ar-DZ" sz="2800" b="1" dirty="0" smtClean="0">
                        <a:latin typeface="Calibri"/>
                        <a:ea typeface="Times New Roman"/>
                        <a:cs typeface="Traditional Arabic"/>
                      </a:endParaRPr>
                    </a:p>
                    <a:p>
                      <a:pPr algn="r" rtl="1">
                        <a:lnSpc>
                          <a:spcPts val="1925"/>
                        </a:lnSpc>
                        <a:spcAft>
                          <a:spcPts val="0"/>
                        </a:spcAft>
                      </a:pPr>
                      <a:endParaRPr lang="ar-DZ" sz="2800" b="1" dirty="0" smtClean="0">
                        <a:latin typeface="Calibri"/>
                        <a:ea typeface="Times New Roman"/>
                        <a:cs typeface="Traditional Arabic"/>
                      </a:endParaRPr>
                    </a:p>
                    <a:p>
                      <a:pPr algn="r" rtl="1">
                        <a:lnSpc>
                          <a:spcPts val="1925"/>
                        </a:lnSpc>
                        <a:spcAft>
                          <a:spcPts val="0"/>
                        </a:spcAft>
                      </a:pPr>
                      <a:r>
                        <a:rPr lang="ar-SA" sz="2800" b="1" dirty="0" smtClean="0">
                          <a:latin typeface="Calibri"/>
                          <a:ea typeface="Times New Roman"/>
                          <a:cs typeface="Traditional Arabic"/>
                        </a:rPr>
                        <a:t>استمع </a:t>
                      </a:r>
                      <a:r>
                        <a:rPr lang="ar-SA" sz="2800" b="1" dirty="0">
                          <a:latin typeface="Calibri"/>
                          <a:ea typeface="Times New Roman"/>
                          <a:cs typeface="Traditional Arabic"/>
                        </a:rPr>
                        <a:t>إلى ….الخ</a:t>
                      </a:r>
                      <a:endParaRPr lang="fr-FR" sz="1600" b="1" dirty="0">
                        <a:latin typeface="Calibri"/>
                        <a:ea typeface="Calibri"/>
                        <a:cs typeface="Arial"/>
                      </a:endParaRPr>
                    </a:p>
                  </a:txBody>
                  <a:tcPr marL="47283" marR="47283"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76923C"/>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c>
                  <a:txBody>
                    <a:bodyPr/>
                    <a:lstStyle/>
                    <a:p>
                      <a:pPr algn="ctr">
                        <a:lnSpc>
                          <a:spcPts val="1925"/>
                        </a:lnSpc>
                        <a:spcAft>
                          <a:spcPts val="0"/>
                        </a:spcAft>
                      </a:pPr>
                      <a:endParaRPr lang="ar-DZ" sz="3200" b="1" dirty="0" smtClean="0">
                        <a:latin typeface="Calibri"/>
                        <a:ea typeface="Times New Roman"/>
                        <a:cs typeface="Traditional Arabic"/>
                      </a:endParaRPr>
                    </a:p>
                    <a:p>
                      <a:pPr algn="ctr">
                        <a:lnSpc>
                          <a:spcPts val="1925"/>
                        </a:lnSpc>
                        <a:spcAft>
                          <a:spcPts val="0"/>
                        </a:spcAft>
                      </a:pPr>
                      <a:endParaRPr lang="ar-DZ" sz="3200" b="1" dirty="0" smtClean="0">
                        <a:latin typeface="Calibri"/>
                        <a:ea typeface="Times New Roman"/>
                        <a:cs typeface="Traditional Arabic"/>
                      </a:endParaRPr>
                    </a:p>
                    <a:p>
                      <a:pPr algn="r" rtl="1">
                        <a:lnSpc>
                          <a:spcPts val="1925"/>
                        </a:lnSpc>
                        <a:spcAft>
                          <a:spcPts val="0"/>
                        </a:spcAft>
                      </a:pPr>
                      <a:endParaRPr lang="ar-DZ" sz="2800" b="1" dirty="0" smtClean="0">
                        <a:latin typeface="Calibri"/>
                        <a:ea typeface="Times New Roman"/>
                        <a:cs typeface="Traditional Arabic"/>
                      </a:endParaRPr>
                    </a:p>
                    <a:p>
                      <a:pPr algn="r" rtl="1">
                        <a:lnSpc>
                          <a:spcPts val="1925"/>
                        </a:lnSpc>
                        <a:spcAft>
                          <a:spcPts val="0"/>
                        </a:spcAft>
                      </a:pPr>
                      <a:r>
                        <a:rPr lang="ar-SA" sz="2800" b="1" dirty="0" smtClean="0">
                          <a:latin typeface="Calibri"/>
                          <a:ea typeface="Times New Roman"/>
                          <a:cs typeface="Traditional Arabic"/>
                        </a:rPr>
                        <a:t>الكتب </a:t>
                      </a:r>
                      <a:r>
                        <a:rPr lang="ar-SA" sz="2800" b="1" dirty="0">
                          <a:latin typeface="Calibri"/>
                          <a:ea typeface="Times New Roman"/>
                          <a:cs typeface="Traditional Arabic"/>
                        </a:rPr>
                        <a:t>الأشرطة</a:t>
                      </a:r>
                      <a:r>
                        <a:rPr lang="ar-SA" sz="2800" b="1" dirty="0" smtClean="0">
                          <a:latin typeface="Calibri"/>
                          <a:ea typeface="Times New Roman"/>
                          <a:cs typeface="Traditional Arabic"/>
                        </a:rPr>
                        <a:t>،</a:t>
                      </a:r>
                      <a:endParaRPr lang="ar-DZ" sz="2800" b="1" dirty="0" smtClean="0">
                        <a:latin typeface="Calibri"/>
                        <a:ea typeface="Times New Roman"/>
                        <a:cs typeface="Traditional Arabic"/>
                      </a:endParaRPr>
                    </a:p>
                    <a:p>
                      <a:pPr algn="r" rtl="1">
                        <a:lnSpc>
                          <a:spcPts val="1925"/>
                        </a:lnSpc>
                        <a:spcAft>
                          <a:spcPts val="0"/>
                        </a:spcAft>
                      </a:pPr>
                      <a:endParaRPr lang="ar-DZ" sz="2800" b="1" dirty="0" smtClean="0">
                        <a:latin typeface="Calibri"/>
                        <a:ea typeface="Times New Roman"/>
                        <a:cs typeface="Traditional Arabic"/>
                      </a:endParaRPr>
                    </a:p>
                    <a:p>
                      <a:pPr algn="r" rtl="1">
                        <a:lnSpc>
                          <a:spcPts val="1925"/>
                        </a:lnSpc>
                        <a:spcAft>
                          <a:spcPts val="0"/>
                        </a:spcAft>
                      </a:pPr>
                      <a:endParaRPr lang="ar-DZ" sz="2800" b="1" dirty="0" smtClean="0">
                        <a:latin typeface="Calibri"/>
                        <a:ea typeface="Times New Roman"/>
                        <a:cs typeface="Traditional Arabic"/>
                      </a:endParaRPr>
                    </a:p>
                    <a:p>
                      <a:pPr algn="r" rtl="1">
                        <a:lnSpc>
                          <a:spcPts val="1925"/>
                        </a:lnSpc>
                        <a:spcAft>
                          <a:spcPts val="0"/>
                        </a:spcAft>
                      </a:pPr>
                      <a:r>
                        <a:rPr lang="ar-SA" sz="2800" b="1" dirty="0" smtClean="0">
                          <a:latin typeface="Calibri"/>
                          <a:ea typeface="Times New Roman"/>
                          <a:cs typeface="Traditional Arabic"/>
                        </a:rPr>
                        <a:t> </a:t>
                      </a:r>
                      <a:r>
                        <a:rPr lang="ar-SA" sz="2800" b="1" dirty="0">
                          <a:latin typeface="Calibri"/>
                          <a:ea typeface="Times New Roman"/>
                          <a:cs typeface="Traditional Arabic"/>
                        </a:rPr>
                        <a:t>الكراسات</a:t>
                      </a:r>
                      <a:r>
                        <a:rPr lang="ar-SA" sz="2800" b="1" dirty="0" smtClean="0">
                          <a:latin typeface="Calibri"/>
                          <a:ea typeface="Times New Roman"/>
                          <a:cs typeface="Traditional Arabic"/>
                        </a:rPr>
                        <a:t>،</a:t>
                      </a:r>
                      <a:endParaRPr lang="ar-DZ" sz="2800" b="1" dirty="0" smtClean="0">
                        <a:latin typeface="Calibri"/>
                        <a:ea typeface="Times New Roman"/>
                        <a:cs typeface="Traditional Arabic"/>
                      </a:endParaRPr>
                    </a:p>
                    <a:p>
                      <a:pPr algn="r" rtl="1">
                        <a:lnSpc>
                          <a:spcPts val="1925"/>
                        </a:lnSpc>
                        <a:spcAft>
                          <a:spcPts val="0"/>
                        </a:spcAft>
                      </a:pPr>
                      <a:endParaRPr lang="ar-DZ" sz="2800" b="1" dirty="0" smtClean="0">
                        <a:latin typeface="Calibri"/>
                        <a:ea typeface="Times New Roman"/>
                        <a:cs typeface="Traditional Arabic"/>
                      </a:endParaRPr>
                    </a:p>
                    <a:p>
                      <a:pPr algn="r" rtl="1">
                        <a:lnSpc>
                          <a:spcPts val="1925"/>
                        </a:lnSpc>
                        <a:spcAft>
                          <a:spcPts val="0"/>
                        </a:spcAft>
                      </a:pPr>
                      <a:r>
                        <a:rPr lang="ar-SA" sz="2800" b="1" dirty="0" smtClean="0">
                          <a:latin typeface="Calibri"/>
                          <a:ea typeface="Times New Roman"/>
                          <a:cs typeface="Traditional Arabic"/>
                        </a:rPr>
                        <a:t> </a:t>
                      </a:r>
                      <a:r>
                        <a:rPr lang="ar-DZ" sz="2800" b="1" dirty="0" smtClean="0">
                          <a:latin typeface="Calibri"/>
                          <a:ea typeface="Times New Roman"/>
                          <a:cs typeface="Traditional Arabic"/>
                        </a:rPr>
                        <a:t>الطوابع</a:t>
                      </a:r>
                      <a:r>
                        <a:rPr lang="ar-DZ" sz="2800" b="1" baseline="0" dirty="0" smtClean="0">
                          <a:latin typeface="Calibri"/>
                          <a:ea typeface="Times New Roman"/>
                          <a:cs typeface="Traditional Arabic"/>
                        </a:rPr>
                        <a:t> ...</a:t>
                      </a:r>
                      <a:endParaRPr lang="ar-DZ" sz="2800" b="1" dirty="0" smtClean="0">
                        <a:latin typeface="Calibri"/>
                        <a:ea typeface="Times New Roman"/>
                        <a:cs typeface="Traditional Arabic"/>
                      </a:endParaRPr>
                    </a:p>
                    <a:p>
                      <a:pPr algn="ctr">
                        <a:lnSpc>
                          <a:spcPts val="1925"/>
                        </a:lnSpc>
                        <a:spcAft>
                          <a:spcPts val="0"/>
                        </a:spcAft>
                      </a:pPr>
                      <a:endParaRPr lang="ar-DZ" sz="2800" b="1" dirty="0" smtClean="0">
                        <a:latin typeface="Calibri"/>
                        <a:ea typeface="Times New Roman"/>
                        <a:cs typeface="Traditional Arabic"/>
                      </a:endParaRPr>
                    </a:p>
                    <a:p>
                      <a:pPr algn="ctr">
                        <a:lnSpc>
                          <a:spcPts val="1925"/>
                        </a:lnSpc>
                        <a:spcAft>
                          <a:spcPts val="0"/>
                        </a:spcAft>
                      </a:pPr>
                      <a:endParaRPr lang="ar-DZ" sz="3200" b="1" dirty="0" smtClean="0">
                        <a:latin typeface="Calibri"/>
                        <a:ea typeface="Times New Roman"/>
                        <a:cs typeface="Traditional Arabic"/>
                      </a:endParaRPr>
                    </a:p>
                    <a:p>
                      <a:pPr algn="ctr">
                        <a:lnSpc>
                          <a:spcPts val="1925"/>
                        </a:lnSpc>
                        <a:spcAft>
                          <a:spcPts val="0"/>
                        </a:spcAft>
                      </a:pPr>
                      <a:endParaRPr lang="fr-FR" sz="1800" b="1" dirty="0">
                        <a:latin typeface="Calibri"/>
                        <a:ea typeface="Calibri"/>
                        <a:cs typeface="Arial"/>
                      </a:endParaRPr>
                    </a:p>
                  </a:txBody>
                  <a:tcPr marL="47283" marR="47283"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76923C"/>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c>
                  <a:txBody>
                    <a:bodyPr/>
                    <a:lstStyle/>
                    <a:p>
                      <a:pPr algn="ctr">
                        <a:lnSpc>
                          <a:spcPts val="1925"/>
                        </a:lnSpc>
                        <a:spcAft>
                          <a:spcPts val="0"/>
                        </a:spcAft>
                      </a:pPr>
                      <a:endParaRPr lang="ar-DZ" sz="2800" b="1" dirty="0" smtClean="0">
                        <a:latin typeface="Calibri"/>
                        <a:ea typeface="Times New Roman"/>
                        <a:cs typeface="Traditional Arabic"/>
                      </a:endParaRPr>
                    </a:p>
                    <a:p>
                      <a:pPr algn="r">
                        <a:lnSpc>
                          <a:spcPts val="1925"/>
                        </a:lnSpc>
                        <a:spcAft>
                          <a:spcPts val="0"/>
                        </a:spcAft>
                      </a:pPr>
                      <a:r>
                        <a:rPr lang="ar-DZ" sz="2800" b="1" dirty="0" smtClean="0">
                          <a:latin typeface="Calibri"/>
                          <a:ea typeface="Times New Roman"/>
                          <a:cs typeface="Traditional Arabic"/>
                        </a:rPr>
                        <a:t>الأسلوب القصصي</a:t>
                      </a:r>
                      <a:r>
                        <a:rPr lang="ar-DZ" sz="2800" b="1" baseline="0" dirty="0" smtClean="0">
                          <a:latin typeface="Calibri"/>
                          <a:ea typeface="Times New Roman"/>
                          <a:cs typeface="Traditional Arabic"/>
                        </a:rPr>
                        <a:t> </a:t>
                      </a:r>
                    </a:p>
                    <a:p>
                      <a:pPr algn="r">
                        <a:lnSpc>
                          <a:spcPts val="1925"/>
                        </a:lnSpc>
                        <a:spcAft>
                          <a:spcPts val="0"/>
                        </a:spcAft>
                      </a:pPr>
                      <a:endParaRPr lang="ar-DZ" sz="2800" b="1" baseline="0" dirty="0" smtClean="0">
                        <a:latin typeface="Calibri"/>
                        <a:ea typeface="Times New Roman"/>
                        <a:cs typeface="Traditional Arabic"/>
                      </a:endParaRPr>
                    </a:p>
                    <a:p>
                      <a:pPr algn="r">
                        <a:lnSpc>
                          <a:spcPts val="1925"/>
                        </a:lnSpc>
                        <a:spcAft>
                          <a:spcPts val="0"/>
                        </a:spcAft>
                      </a:pPr>
                      <a:r>
                        <a:rPr lang="ar-DZ" sz="2800" b="1" baseline="0" dirty="0" smtClean="0">
                          <a:latin typeface="Calibri"/>
                          <a:ea typeface="Times New Roman"/>
                          <a:cs typeface="Traditional Arabic"/>
                        </a:rPr>
                        <a:t>والعصف الذهني</a:t>
                      </a:r>
                    </a:p>
                    <a:p>
                      <a:pPr algn="r">
                        <a:lnSpc>
                          <a:spcPts val="1925"/>
                        </a:lnSpc>
                        <a:spcAft>
                          <a:spcPts val="0"/>
                        </a:spcAft>
                      </a:pPr>
                      <a:endParaRPr lang="ar-DZ" sz="2800" b="1" baseline="0" dirty="0" smtClean="0">
                        <a:latin typeface="Calibri"/>
                        <a:ea typeface="Times New Roman"/>
                        <a:cs typeface="Traditional Arabic"/>
                      </a:endParaRPr>
                    </a:p>
                    <a:p>
                      <a:pPr algn="r">
                        <a:lnSpc>
                          <a:spcPts val="1925"/>
                        </a:lnSpc>
                        <a:spcAft>
                          <a:spcPts val="0"/>
                        </a:spcAft>
                      </a:pPr>
                      <a:r>
                        <a:rPr lang="ar-DZ" sz="2800" b="1" baseline="0" dirty="0" smtClean="0">
                          <a:latin typeface="Calibri"/>
                          <a:ea typeface="Times New Roman"/>
                          <a:cs typeface="Traditional Arabic"/>
                        </a:rPr>
                        <a:t> والتسجيل الصوتي </a:t>
                      </a:r>
                      <a:endParaRPr lang="ar-DZ" sz="2800" b="1" dirty="0" smtClean="0">
                        <a:latin typeface="Calibri"/>
                        <a:ea typeface="Times New Roman"/>
                        <a:cs typeface="Traditional Arabic"/>
                      </a:endParaRPr>
                    </a:p>
                    <a:p>
                      <a:pPr algn="r">
                        <a:lnSpc>
                          <a:spcPts val="1925"/>
                        </a:lnSpc>
                        <a:spcAft>
                          <a:spcPts val="0"/>
                        </a:spcAft>
                      </a:pPr>
                      <a:endParaRPr lang="ar-DZ" sz="2800" b="1" dirty="0" smtClean="0">
                        <a:latin typeface="Calibri"/>
                        <a:ea typeface="Times New Roman"/>
                        <a:cs typeface="Traditional Arabic"/>
                      </a:endParaRPr>
                    </a:p>
                    <a:p>
                      <a:pPr algn="r">
                        <a:lnSpc>
                          <a:spcPts val="1925"/>
                        </a:lnSpc>
                        <a:spcAft>
                          <a:spcPts val="0"/>
                        </a:spcAft>
                      </a:pPr>
                      <a:r>
                        <a:rPr lang="ar-SA" sz="2800" b="1" dirty="0" smtClean="0">
                          <a:latin typeface="Calibri"/>
                          <a:ea typeface="Times New Roman"/>
                          <a:cs typeface="Traditional Arabic"/>
                        </a:rPr>
                        <a:t>المحاضرات،</a:t>
                      </a:r>
                      <a:endParaRPr lang="ar-DZ" sz="2800" b="1" dirty="0" smtClean="0">
                        <a:latin typeface="Calibri"/>
                        <a:ea typeface="Times New Roman"/>
                        <a:cs typeface="Traditional Arabic"/>
                      </a:endParaRPr>
                    </a:p>
                    <a:p>
                      <a:pPr algn="r">
                        <a:lnSpc>
                          <a:spcPts val="1925"/>
                        </a:lnSpc>
                        <a:spcAft>
                          <a:spcPts val="0"/>
                        </a:spcAft>
                      </a:pPr>
                      <a:endParaRPr lang="ar-DZ" sz="2800" b="1" dirty="0" smtClean="0">
                        <a:latin typeface="Calibri"/>
                        <a:ea typeface="Times New Roman"/>
                        <a:cs typeface="Traditional Arabic"/>
                      </a:endParaRPr>
                    </a:p>
                    <a:p>
                      <a:pPr algn="r">
                        <a:lnSpc>
                          <a:spcPts val="1925"/>
                        </a:lnSpc>
                        <a:spcAft>
                          <a:spcPts val="0"/>
                        </a:spcAft>
                      </a:pPr>
                      <a:r>
                        <a:rPr lang="ar-SA" sz="2800" b="1" dirty="0" smtClean="0">
                          <a:latin typeface="Calibri"/>
                          <a:ea typeface="Times New Roman"/>
                          <a:cs typeface="Traditional Arabic"/>
                        </a:rPr>
                        <a:t> </a:t>
                      </a:r>
                      <a:r>
                        <a:rPr lang="ar-SA" sz="2800" b="1" dirty="0">
                          <a:latin typeface="Calibri"/>
                          <a:ea typeface="Times New Roman"/>
                          <a:cs typeface="Traditional Arabic"/>
                        </a:rPr>
                        <a:t>والنقاش، وألعاب </a:t>
                      </a:r>
                      <a:endParaRPr lang="ar-DZ" sz="2800" b="1" dirty="0" smtClean="0">
                        <a:latin typeface="Calibri"/>
                        <a:ea typeface="Times New Roman"/>
                        <a:cs typeface="Traditional Arabic"/>
                      </a:endParaRPr>
                    </a:p>
                    <a:p>
                      <a:pPr algn="r">
                        <a:lnSpc>
                          <a:spcPts val="1925"/>
                        </a:lnSpc>
                        <a:spcAft>
                          <a:spcPts val="0"/>
                        </a:spcAft>
                      </a:pPr>
                      <a:endParaRPr lang="ar-DZ" sz="2800" b="1" dirty="0" smtClean="0">
                        <a:latin typeface="Calibri"/>
                        <a:ea typeface="Times New Roman"/>
                        <a:cs typeface="Traditional Arabic"/>
                      </a:endParaRPr>
                    </a:p>
                    <a:p>
                      <a:pPr algn="r">
                        <a:lnSpc>
                          <a:spcPts val="1925"/>
                        </a:lnSpc>
                        <a:spcAft>
                          <a:spcPts val="0"/>
                        </a:spcAft>
                      </a:pPr>
                      <a:r>
                        <a:rPr lang="ar-SA" sz="2800" b="1" dirty="0" smtClean="0">
                          <a:latin typeface="Calibri"/>
                          <a:ea typeface="Times New Roman"/>
                          <a:cs typeface="Traditional Arabic"/>
                        </a:rPr>
                        <a:t>الكلمات</a:t>
                      </a:r>
                      <a:r>
                        <a:rPr lang="ar-SA" sz="2800" b="1" dirty="0">
                          <a:latin typeface="Calibri"/>
                          <a:ea typeface="Times New Roman"/>
                          <a:cs typeface="Traditional Arabic"/>
                        </a:rPr>
                        <a:t>، والرواية</a:t>
                      </a:r>
                      <a:r>
                        <a:rPr lang="ar-SA" sz="2800" b="1" dirty="0" smtClean="0">
                          <a:latin typeface="Calibri"/>
                          <a:ea typeface="Times New Roman"/>
                          <a:cs typeface="Traditional Arabic"/>
                        </a:rPr>
                        <a:t>،</a:t>
                      </a:r>
                      <a:endParaRPr lang="ar-DZ" sz="2800" b="1" dirty="0" smtClean="0">
                        <a:latin typeface="Calibri"/>
                        <a:ea typeface="Times New Roman"/>
                        <a:cs typeface="Traditional Arabic"/>
                      </a:endParaRPr>
                    </a:p>
                    <a:p>
                      <a:pPr algn="r">
                        <a:lnSpc>
                          <a:spcPts val="1925"/>
                        </a:lnSpc>
                        <a:spcAft>
                          <a:spcPts val="0"/>
                        </a:spcAft>
                      </a:pPr>
                      <a:endParaRPr lang="ar-DZ" sz="2800" b="1" dirty="0" smtClean="0">
                        <a:latin typeface="Calibri"/>
                        <a:ea typeface="Times New Roman"/>
                        <a:cs typeface="Traditional Arabic"/>
                      </a:endParaRPr>
                    </a:p>
                    <a:p>
                      <a:pPr algn="r">
                        <a:lnSpc>
                          <a:spcPts val="1925"/>
                        </a:lnSpc>
                        <a:spcAft>
                          <a:spcPts val="0"/>
                        </a:spcAft>
                      </a:pPr>
                      <a:r>
                        <a:rPr lang="ar-SA" sz="2800" b="1" dirty="0" smtClean="0">
                          <a:latin typeface="Calibri"/>
                          <a:ea typeface="Times New Roman"/>
                          <a:cs typeface="Traditional Arabic"/>
                        </a:rPr>
                        <a:t> </a:t>
                      </a:r>
                      <a:r>
                        <a:rPr lang="ar-SA" sz="2800" b="1" dirty="0">
                          <a:latin typeface="Calibri"/>
                          <a:ea typeface="Times New Roman"/>
                          <a:cs typeface="Traditional Arabic"/>
                        </a:rPr>
                        <a:t>والقصة، وكتابة </a:t>
                      </a:r>
                      <a:endParaRPr lang="ar-DZ" sz="2800" b="1" dirty="0" smtClean="0">
                        <a:latin typeface="Calibri"/>
                        <a:ea typeface="Times New Roman"/>
                        <a:cs typeface="Traditional Arabic"/>
                      </a:endParaRPr>
                    </a:p>
                    <a:p>
                      <a:pPr algn="r">
                        <a:lnSpc>
                          <a:spcPts val="1925"/>
                        </a:lnSpc>
                        <a:spcAft>
                          <a:spcPts val="0"/>
                        </a:spcAft>
                      </a:pPr>
                      <a:endParaRPr lang="ar-DZ" sz="2800" b="1" dirty="0" smtClean="0">
                        <a:latin typeface="Calibri"/>
                        <a:ea typeface="Times New Roman"/>
                        <a:cs typeface="Traditional Arabic"/>
                      </a:endParaRPr>
                    </a:p>
                    <a:p>
                      <a:pPr algn="r">
                        <a:lnSpc>
                          <a:spcPts val="1925"/>
                        </a:lnSpc>
                        <a:spcAft>
                          <a:spcPts val="0"/>
                        </a:spcAft>
                      </a:pPr>
                      <a:r>
                        <a:rPr lang="ar-SA" sz="2800" b="1" dirty="0" smtClean="0">
                          <a:latin typeface="Calibri"/>
                          <a:ea typeface="Times New Roman"/>
                          <a:cs typeface="Traditional Arabic"/>
                        </a:rPr>
                        <a:t>المجلات</a:t>
                      </a:r>
                      <a:r>
                        <a:rPr lang="ar-SA" sz="2800" b="1" dirty="0">
                          <a:latin typeface="Calibri"/>
                          <a:ea typeface="Times New Roman"/>
                          <a:cs typeface="Traditional Arabic"/>
                        </a:rPr>
                        <a:t>….الخ</a:t>
                      </a:r>
                      <a:endParaRPr lang="fr-FR" sz="1800" b="1" dirty="0">
                        <a:latin typeface="Calibri"/>
                        <a:ea typeface="Calibri"/>
                        <a:cs typeface="Arial"/>
                      </a:endParaRPr>
                    </a:p>
                  </a:txBody>
                  <a:tcPr marL="47283" marR="47283"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76923C"/>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c>
                  <a:txBody>
                    <a:bodyPr/>
                    <a:lstStyle/>
                    <a:p>
                      <a:pPr algn="ctr">
                        <a:lnSpc>
                          <a:spcPts val="1925"/>
                        </a:lnSpc>
                        <a:spcAft>
                          <a:spcPts val="0"/>
                        </a:spcAft>
                      </a:pPr>
                      <a:endParaRPr lang="ar-DZ" sz="3600" b="1" dirty="0" smtClean="0">
                        <a:latin typeface="Calibri"/>
                        <a:ea typeface="Times New Roman"/>
                        <a:cs typeface="Traditional Arabic"/>
                      </a:endParaRPr>
                    </a:p>
                    <a:p>
                      <a:pPr algn="ctr">
                        <a:lnSpc>
                          <a:spcPts val="1925"/>
                        </a:lnSpc>
                        <a:spcAft>
                          <a:spcPts val="0"/>
                        </a:spcAft>
                      </a:pPr>
                      <a:endParaRPr lang="ar-DZ" sz="3600" b="1" dirty="0" smtClean="0">
                        <a:latin typeface="Calibri"/>
                        <a:ea typeface="Calibri"/>
                        <a:cs typeface="Traditional Arabic"/>
                      </a:endParaRPr>
                    </a:p>
                    <a:p>
                      <a:pPr algn="ctr">
                        <a:lnSpc>
                          <a:spcPts val="1925"/>
                        </a:lnSpc>
                        <a:spcAft>
                          <a:spcPts val="0"/>
                        </a:spcAft>
                      </a:pPr>
                      <a:endParaRPr lang="ar-DZ" sz="3600" b="1" dirty="0" smtClean="0">
                        <a:latin typeface="Calibri"/>
                        <a:ea typeface="Calibri"/>
                        <a:cs typeface="Traditional Arabic"/>
                      </a:endParaRPr>
                    </a:p>
                    <a:p>
                      <a:pPr algn="ctr">
                        <a:lnSpc>
                          <a:spcPts val="1925"/>
                        </a:lnSpc>
                        <a:spcAft>
                          <a:spcPts val="0"/>
                        </a:spcAft>
                      </a:pPr>
                      <a:endParaRPr lang="ar-DZ" sz="3600" b="1" dirty="0" smtClean="0">
                        <a:latin typeface="Calibri"/>
                        <a:ea typeface="Calibri"/>
                        <a:cs typeface="Traditional Arabic"/>
                      </a:endParaRPr>
                    </a:p>
                    <a:p>
                      <a:pPr algn="ctr">
                        <a:lnSpc>
                          <a:spcPts val="1925"/>
                        </a:lnSpc>
                        <a:spcAft>
                          <a:spcPts val="0"/>
                        </a:spcAft>
                      </a:pPr>
                      <a:r>
                        <a:rPr lang="ar-DZ" sz="3600" b="1" dirty="0" smtClean="0">
                          <a:latin typeface="Calibri"/>
                          <a:ea typeface="Calibri"/>
                          <a:cs typeface="Traditional Arabic"/>
                        </a:rPr>
                        <a:t>الذكاء</a:t>
                      </a:r>
                    </a:p>
                    <a:p>
                      <a:pPr algn="ctr">
                        <a:lnSpc>
                          <a:spcPts val="1925"/>
                        </a:lnSpc>
                        <a:spcAft>
                          <a:spcPts val="0"/>
                        </a:spcAft>
                      </a:pPr>
                      <a:endParaRPr lang="ar-DZ" sz="3600" b="1" dirty="0" smtClean="0">
                        <a:latin typeface="Calibri"/>
                        <a:ea typeface="Calibri"/>
                        <a:cs typeface="Traditional Arabic"/>
                      </a:endParaRPr>
                    </a:p>
                    <a:p>
                      <a:pPr algn="ctr">
                        <a:lnSpc>
                          <a:spcPts val="1925"/>
                        </a:lnSpc>
                        <a:spcAft>
                          <a:spcPts val="0"/>
                        </a:spcAft>
                      </a:pPr>
                      <a:r>
                        <a:rPr lang="ar-DZ" sz="3600" b="1" dirty="0" smtClean="0">
                          <a:latin typeface="Calibri"/>
                          <a:ea typeface="Calibri"/>
                          <a:cs typeface="Traditional Arabic"/>
                        </a:rPr>
                        <a:t>اللغوي</a:t>
                      </a:r>
                    </a:p>
                    <a:p>
                      <a:pPr algn="ctr">
                        <a:lnSpc>
                          <a:spcPts val="1925"/>
                        </a:lnSpc>
                        <a:spcAft>
                          <a:spcPts val="0"/>
                        </a:spcAft>
                      </a:pPr>
                      <a:endParaRPr lang="ar-DZ" sz="3600" b="1" dirty="0" smtClean="0">
                        <a:latin typeface="Calibri"/>
                        <a:ea typeface="Calibri"/>
                        <a:cs typeface="Traditional Arabic"/>
                      </a:endParaRPr>
                    </a:p>
                    <a:p>
                      <a:pPr algn="ctr">
                        <a:lnSpc>
                          <a:spcPts val="1925"/>
                        </a:lnSpc>
                        <a:spcAft>
                          <a:spcPts val="0"/>
                        </a:spcAft>
                      </a:pPr>
                      <a:endParaRPr lang="fr-FR" sz="2000" b="1" dirty="0">
                        <a:latin typeface="Calibri"/>
                        <a:ea typeface="Calibri"/>
                        <a:cs typeface="Arial"/>
                      </a:endParaRPr>
                    </a:p>
                  </a:txBody>
                  <a:tcPr marL="47283" marR="47283"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76923C"/>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r>
            </a:tbl>
          </a:graphicData>
        </a:graphic>
      </p:graphicFrame>
      <p:sp>
        <p:nvSpPr>
          <p:cNvPr id="9" name="Ellipse 8"/>
          <p:cNvSpPr/>
          <p:nvPr/>
        </p:nvSpPr>
        <p:spPr>
          <a:xfrm>
            <a:off x="428596" y="4214818"/>
            <a:ext cx="3786214" cy="2357454"/>
          </a:xfrm>
          <a:prstGeom prst="ellipse">
            <a:avLst/>
          </a:prstGeom>
          <a:blipFill>
            <a:blip r:embed="rId6"/>
            <a:stretch>
              <a:fillRect/>
            </a:stretch>
          </a:blipFill>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ransition spd="slow">
    <p:newsflash/>
    <p:sndAc>
      <p:stSnd>
        <p:snd r:embed="rId3" name="drumroll.wav" builtIn="1"/>
      </p:stSnd>
    </p:sndAc>
  </p:transition>
  <p:timing>
    <p:tnLst>
      <p:par>
        <p:cTn id="1" dur="indefinite" restart="never" nodeType="tmRoot"/>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3134</TotalTime>
  <Words>3273</Words>
  <PresentationFormat>Affichage à l'écran (4:3)</PresentationFormat>
  <Paragraphs>784</Paragraphs>
  <Slides>47</Slides>
  <Notes>38</Notes>
  <HiddenSlides>0</HiddenSlides>
  <MMClips>0</MMClips>
  <ScaleCrop>false</ScaleCrop>
  <HeadingPairs>
    <vt:vector size="4" baseType="variant">
      <vt:variant>
        <vt:lpstr>Thème</vt:lpstr>
      </vt:variant>
      <vt:variant>
        <vt:i4>1</vt:i4>
      </vt:variant>
      <vt:variant>
        <vt:lpstr>Titres des diapositives</vt:lpstr>
      </vt:variant>
      <vt:variant>
        <vt:i4>47</vt:i4>
      </vt:variant>
    </vt:vector>
  </HeadingPairs>
  <TitlesOfParts>
    <vt:vector size="48" baseType="lpstr">
      <vt:lpstr>Thème Office</vt:lpstr>
      <vt:lpstr>&lt;</vt:lpstr>
      <vt:lpstr>Diapositive 2</vt:lpstr>
      <vt:lpstr>Diapositive 3</vt:lpstr>
      <vt:lpstr>Diapositive 4</vt:lpstr>
      <vt:lpstr>Diapositive 5</vt:lpstr>
      <vt:lpstr>Diapositive 6</vt:lpstr>
      <vt:lpstr>Diapositive 7</vt:lpstr>
      <vt:lpstr>Diapositive 8</vt:lpstr>
      <vt:lpstr>ه</vt:lpstr>
      <vt:lpstr>Diapositive 10</vt:lpstr>
      <vt:lpstr>Diapositive 11</vt:lpstr>
      <vt:lpstr>ه</vt:lpstr>
      <vt:lpstr>Diapositive 13</vt:lpstr>
      <vt:lpstr>Diapositive 14</vt:lpstr>
      <vt:lpstr>ه</vt:lpstr>
      <vt:lpstr>Diapositive 16</vt:lpstr>
      <vt:lpstr>Diapositive 17</vt:lpstr>
      <vt:lpstr>ه</vt:lpstr>
      <vt:lpstr>Diapositive 19</vt:lpstr>
      <vt:lpstr>Diapositive 20</vt:lpstr>
      <vt:lpstr>ه</vt:lpstr>
      <vt:lpstr>Diapositive 22</vt:lpstr>
      <vt:lpstr>Diapositive 23</vt:lpstr>
      <vt:lpstr>ه</vt:lpstr>
      <vt:lpstr>Diapositive 25</vt:lpstr>
      <vt:lpstr>Diapositive 26</vt:lpstr>
      <vt:lpstr>ه</vt:lpstr>
      <vt:lpstr>Diapositive 28</vt:lpstr>
      <vt:lpstr>Diapositive 29</vt:lpstr>
      <vt:lpstr>ه</vt:lpstr>
      <vt:lpstr>Diapositive 31</vt:lpstr>
      <vt:lpstr>Diapositive 32</vt:lpstr>
      <vt:lpstr>Diapositive 33</vt:lpstr>
      <vt:lpstr>Diapositive 34</vt:lpstr>
      <vt:lpstr>Diapositive 35</vt:lpstr>
      <vt:lpstr>المهن المناسبة للذكاء اللغوي والرياضي </vt:lpstr>
      <vt:lpstr>المهن المناسبة للذكاء الطبيعي والإيقاعي </vt:lpstr>
      <vt:lpstr>المهن المناسبة للذكاء الاجتماعي والذاتي </vt:lpstr>
      <vt:lpstr>المهن المناسبة للذكاء البصري والحركي </vt:lpstr>
      <vt:lpstr>Diapositive 40</vt:lpstr>
      <vt:lpstr>م</vt:lpstr>
      <vt:lpstr>م</vt:lpstr>
      <vt:lpstr>م</vt:lpstr>
      <vt:lpstr>م</vt:lpstr>
      <vt:lpstr>م</vt:lpstr>
      <vt:lpstr>م</vt:lpstr>
      <vt:lpstr>Diapositive 47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ats</dc:creator>
  <cp:lastModifiedBy>ats</cp:lastModifiedBy>
  <cp:revision>385</cp:revision>
  <dcterms:created xsi:type="dcterms:W3CDTF">2017-02-03T12:06:59Z</dcterms:created>
  <dcterms:modified xsi:type="dcterms:W3CDTF">2017-03-26T18:52:32Z</dcterms:modified>
</cp:coreProperties>
</file>