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7" r:id="rId2"/>
    <p:sldId id="256" r:id="rId3"/>
    <p:sldId id="257" r:id="rId4"/>
    <p:sldId id="259" r:id="rId5"/>
    <p:sldId id="260" r:id="rId6"/>
    <p:sldId id="261" r:id="rId7"/>
    <p:sldId id="262" r:id="rId8"/>
    <p:sldId id="263" r:id="rId9"/>
    <p:sldId id="264" r:id="rId10"/>
    <p:sldId id="265" r:id="rId11"/>
    <p:sldId id="258" r:id="rId12"/>
    <p:sldId id="266" r:id="rId13"/>
    <p:sldId id="268"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59" d="100"/>
          <a:sy n="59" d="100"/>
        </p:scale>
        <p:origin x="-88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04/06/39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04/06/39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04/06/39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04/06/39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04/06/39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04/06/39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04/06/39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newsflash/>
    <p:sndAc>
      <p:stSnd>
        <p:snd r:embed="rId1" name="type.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04/06/39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sndAc>
      <p:stSnd>
        <p:snd r:embed="rId13" name="type.wav" builtIn="1"/>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s://www.almrsal.com/post/22698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s://www.almrsal.com/post/3697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s://www.almrsal.com/post/37958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https://www.almrsal.com/post/46001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hyperlink" Target="https://www.almrsal.com/post/383788" TargetMode="External"/><Relationship Id="rId4" Type="http://schemas.openxmlformats.org/officeDocument/2006/relationships/hyperlink" Target="https://www.almrsal.com/post/26733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www.almrsal.com/post/491217" TargetMode="External"/><Relationship Id="rId4" Type="http://schemas.openxmlformats.org/officeDocument/2006/relationships/hyperlink" Target="https://www.almrsal.com/post/36898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almrsal.com/post/22061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almrsal.com/post/21634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almrsal.com/post/3941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g_07621.jpg"/>
          <p:cNvPicPr>
            <a:picLocks noChangeAspect="1"/>
          </p:cNvPicPr>
          <p:nvPr/>
        </p:nvPicPr>
        <p:blipFill>
          <a:blip r:embed="rId3"/>
          <a:stretch>
            <a:fillRect/>
          </a:stretch>
        </p:blipFill>
        <p:spPr>
          <a:xfrm>
            <a:off x="0" y="0"/>
            <a:ext cx="9144000" cy="6858000"/>
          </a:xfrm>
          <a:prstGeom prst="rect">
            <a:avLst/>
          </a:prstGeom>
        </p:spPr>
      </p:pic>
      <p:pic>
        <p:nvPicPr>
          <p:cNvPr id="3" name="صورة 2" descr="elmstba.com_1457431697_110.gif"/>
          <p:cNvPicPr>
            <a:picLocks noChangeAspect="1"/>
          </p:cNvPicPr>
          <p:nvPr/>
        </p:nvPicPr>
        <p:blipFill>
          <a:blip r:embed="rId4"/>
          <a:stretch>
            <a:fillRect/>
          </a:stretch>
        </p:blipFill>
        <p:spPr>
          <a:xfrm>
            <a:off x="642910" y="428604"/>
            <a:ext cx="7143800" cy="4872037"/>
          </a:xfrm>
          <a:prstGeom prst="rect">
            <a:avLst/>
          </a:prstGeom>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p:cBhvr override="childStyle">
                                        <p:cTn id="6" dur="500" fill="hold"/>
                                        <p:tgtEl>
                                          <p:spTgt spid="3"/>
                                        </p:tgtEl>
                                        <p:attrNameLst>
                                          <p:attrName>style.color</p:attrName>
                                        </p:attrNameLst>
                                      </p:cBhvr>
                                      <p:to>
                                        <a:schemeClr val="accent2"/>
                                      </p:to>
                                    </p:animClr>
                                    <p:animClr clrSpc="rgb">
                                      <p:cBhvr>
                                        <p:cTn id="7" dur="500" fill="hold"/>
                                        <p:tgtEl>
                                          <p:spTgt spid="3"/>
                                        </p:tgtEl>
                                        <p:attrNameLst>
                                          <p:attrName>fillcolor</p:attrName>
                                        </p:attrNameLst>
                                      </p:cBhvr>
                                      <p:to>
                                        <a:schemeClr val="accent2"/>
                                      </p:to>
                                    </p:animClr>
                                    <p:set>
                                      <p:cBhvr>
                                        <p:cTn id="8" dur="500" fill="hold"/>
                                        <p:tgtEl>
                                          <p:spTgt spid="3"/>
                                        </p:tgtEl>
                                        <p:attrNameLst>
                                          <p:attrName>fill.type</p:attrName>
                                        </p:attrNameLst>
                                      </p:cBhvr>
                                      <p:to>
                                        <p:strVal val="solid"/>
                                      </p:to>
                                    </p:set>
                                    <p:set>
                                      <p:cBhvr>
                                        <p:cTn id="9" dur="5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vRHI-2dh-4.jpg"/>
          <p:cNvPicPr>
            <a:picLocks noChangeAspect="1"/>
          </p:cNvPicPr>
          <p:nvPr/>
        </p:nvPicPr>
        <p:blipFill>
          <a:blip r:embed="rId3"/>
          <a:stretch>
            <a:fillRect/>
          </a:stretch>
        </p:blipFill>
        <p:spPr>
          <a:xfrm>
            <a:off x="0" y="0"/>
            <a:ext cx="9144000" cy="6858000"/>
          </a:xfrm>
          <a:prstGeom prst="rect">
            <a:avLst/>
          </a:prstGeom>
        </p:spPr>
      </p:pic>
      <p:sp>
        <p:nvSpPr>
          <p:cNvPr id="3" name="مربع نص 2"/>
          <p:cNvSpPr txBox="1"/>
          <p:nvPr/>
        </p:nvSpPr>
        <p:spPr>
          <a:xfrm>
            <a:off x="1071538" y="571480"/>
            <a:ext cx="5429288" cy="2123658"/>
          </a:xfrm>
          <a:prstGeom prst="rect">
            <a:avLst/>
          </a:prstGeom>
          <a:noFill/>
        </p:spPr>
        <p:txBody>
          <a:bodyPr wrap="square" rtlCol="1">
            <a:spAutoFit/>
          </a:bodyPr>
          <a:lstStyle/>
          <a:p>
            <a:r>
              <a:rPr lang="ar-SA" sz="4400" dirty="0" smtClean="0"/>
              <a:t>6-</a:t>
            </a:r>
            <a:r>
              <a:rPr lang="ar-SA" sz="4400" b="1" dirty="0" smtClean="0"/>
              <a:t> سيدنا إلياس عليه السلام :-</a:t>
            </a:r>
            <a:r>
              <a:rPr lang="ar-SA" sz="4400" dirty="0" smtClean="0"/>
              <a:t> كان سيدنا إلياس عليه السلام </a:t>
            </a:r>
            <a:r>
              <a:rPr lang="ar-SA" sz="4400" dirty="0" smtClean="0"/>
              <a:t>نساجاً </a:t>
            </a:r>
            <a:r>
              <a:rPr lang="ar-SA" sz="4400" dirty="0" smtClean="0"/>
              <a:t>.</a:t>
            </a:r>
            <a:endParaRPr lang="ar-SA" sz="4400" dirty="0"/>
          </a:p>
        </p:txBody>
      </p:sp>
      <p:pic>
        <p:nvPicPr>
          <p:cNvPr id="5" name="صورة 4" descr="نساج.jpg"/>
          <p:cNvPicPr>
            <a:picLocks noChangeAspect="1"/>
          </p:cNvPicPr>
          <p:nvPr/>
        </p:nvPicPr>
        <p:blipFill>
          <a:blip r:embed="rId4"/>
          <a:stretch>
            <a:fillRect/>
          </a:stretch>
        </p:blipFill>
        <p:spPr>
          <a:xfrm>
            <a:off x="2857488" y="3071809"/>
            <a:ext cx="4437074" cy="28634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901041444213GHE.jpg"/>
          <p:cNvPicPr>
            <a:picLocks noChangeAspect="1"/>
          </p:cNvPicPr>
          <p:nvPr/>
        </p:nvPicPr>
        <p:blipFill>
          <a:blip r:embed="rId3"/>
          <a:stretch>
            <a:fillRect/>
          </a:stretch>
        </p:blipFill>
        <p:spPr>
          <a:xfrm>
            <a:off x="0" y="0"/>
            <a:ext cx="9144000" cy="6858000"/>
          </a:xfrm>
          <a:prstGeom prst="rect">
            <a:avLst/>
          </a:prstGeom>
        </p:spPr>
      </p:pic>
      <p:sp>
        <p:nvSpPr>
          <p:cNvPr id="3" name="مربع نص 2"/>
          <p:cNvSpPr txBox="1"/>
          <p:nvPr/>
        </p:nvSpPr>
        <p:spPr>
          <a:xfrm>
            <a:off x="4643438" y="1071546"/>
            <a:ext cx="3286148" cy="1815882"/>
          </a:xfrm>
          <a:prstGeom prst="rect">
            <a:avLst/>
          </a:prstGeom>
          <a:noFill/>
        </p:spPr>
        <p:txBody>
          <a:bodyPr wrap="square" rtlCol="1">
            <a:spAutoFit/>
          </a:bodyPr>
          <a:lstStyle/>
          <a:p>
            <a:r>
              <a:rPr lang="ar-SA" sz="2800" dirty="0" smtClean="0"/>
              <a:t>7-</a:t>
            </a:r>
            <a:r>
              <a:rPr lang="ar-SA" sz="2800" b="1" dirty="0" smtClean="0"/>
              <a:t>سيدنا إبراهيم عليه السلام :-</a:t>
            </a:r>
            <a:r>
              <a:rPr lang="ar-SA" sz="2800" dirty="0" smtClean="0"/>
              <a:t> كان مهنة </a:t>
            </a:r>
            <a:r>
              <a:rPr lang="ar-SA" sz="2800" b="1" dirty="0" smtClean="0">
                <a:hlinkClick r:id="rId4"/>
              </a:rPr>
              <a:t>سيدنا إبراهيم</a:t>
            </a:r>
            <a:r>
              <a:rPr lang="ar-SA" sz="2800" dirty="0" smtClean="0"/>
              <a:t> عليه السلام هي تجارة الأقمشة .</a:t>
            </a:r>
            <a:endParaRPr lang="ar-SA" sz="2800" dirty="0"/>
          </a:p>
        </p:txBody>
      </p:sp>
      <p:pic>
        <p:nvPicPr>
          <p:cNvPr id="5" name="صورة 4" descr="تجارة الاقمشة.jpg"/>
          <p:cNvPicPr>
            <a:picLocks noChangeAspect="1"/>
          </p:cNvPicPr>
          <p:nvPr/>
        </p:nvPicPr>
        <p:blipFill>
          <a:blip r:embed="rId5"/>
          <a:stretch>
            <a:fillRect/>
          </a:stretch>
        </p:blipFill>
        <p:spPr>
          <a:xfrm>
            <a:off x="5214942" y="2928934"/>
            <a:ext cx="2619375" cy="1743075"/>
          </a:xfrm>
          <a:prstGeom prst="rect">
            <a:avLst/>
          </a:prstGeom>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2).jpg"/>
          <p:cNvPicPr>
            <a:picLocks noChangeAspect="1"/>
          </p:cNvPicPr>
          <p:nvPr/>
        </p:nvPicPr>
        <p:blipFill>
          <a:blip r:embed="rId3"/>
          <a:stretch>
            <a:fillRect/>
          </a:stretch>
        </p:blipFill>
        <p:spPr>
          <a:xfrm>
            <a:off x="0" y="0"/>
            <a:ext cx="9144000" cy="6858000"/>
          </a:xfrm>
          <a:prstGeom prst="rect">
            <a:avLst/>
          </a:prstGeom>
        </p:spPr>
      </p:pic>
      <p:sp>
        <p:nvSpPr>
          <p:cNvPr id="3" name="مربع نص 2"/>
          <p:cNvSpPr txBox="1"/>
          <p:nvPr/>
        </p:nvSpPr>
        <p:spPr>
          <a:xfrm>
            <a:off x="928662" y="571480"/>
            <a:ext cx="7500990" cy="2123658"/>
          </a:xfrm>
          <a:prstGeom prst="rect">
            <a:avLst/>
          </a:prstGeom>
          <a:noFill/>
        </p:spPr>
        <p:txBody>
          <a:bodyPr wrap="square" rtlCol="1">
            <a:spAutoFit/>
          </a:bodyPr>
          <a:lstStyle/>
          <a:p>
            <a:r>
              <a:rPr lang="ar-SA" sz="4400" dirty="0" smtClean="0"/>
              <a:t>8-</a:t>
            </a:r>
            <a:r>
              <a:rPr lang="ar-SA" sz="4400" b="1" dirty="0" smtClean="0"/>
              <a:t>سيدنا إسماعيل عليه السلام :</a:t>
            </a:r>
            <a:r>
              <a:rPr lang="ar-SA" sz="4400" dirty="0" smtClean="0"/>
              <a:t>– كانت مهنة سيدنا </a:t>
            </a:r>
            <a:r>
              <a:rPr lang="ar-SA" sz="4400" b="1" dirty="0" smtClean="0">
                <a:hlinkClick r:id="rId4"/>
              </a:rPr>
              <a:t>إسماعيل عليه السلام</a:t>
            </a:r>
            <a:r>
              <a:rPr lang="ar-SA" sz="4400" dirty="0" smtClean="0"/>
              <a:t> هي القنص أي الصيد .</a:t>
            </a:r>
            <a:endParaRPr lang="ar-SA" sz="4400" dirty="0"/>
          </a:p>
        </p:txBody>
      </p:sp>
      <p:pic>
        <p:nvPicPr>
          <p:cNvPr id="5" name="صورة 4" descr="الصيد.jpg"/>
          <p:cNvPicPr>
            <a:picLocks noChangeAspect="1"/>
          </p:cNvPicPr>
          <p:nvPr/>
        </p:nvPicPr>
        <p:blipFill>
          <a:blip r:embed="rId5"/>
          <a:stretch>
            <a:fillRect/>
          </a:stretch>
        </p:blipFill>
        <p:spPr>
          <a:xfrm>
            <a:off x="1785918" y="3071810"/>
            <a:ext cx="6043060" cy="24963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png"/>
          <p:cNvPicPr>
            <a:picLocks noChangeAspect="1"/>
          </p:cNvPicPr>
          <p:nvPr/>
        </p:nvPicPr>
        <p:blipFill>
          <a:blip r:embed="rId3"/>
          <a:stretch>
            <a:fillRect/>
          </a:stretch>
        </p:blipFill>
        <p:spPr>
          <a:xfrm>
            <a:off x="0" y="0"/>
            <a:ext cx="9144000" cy="6858000"/>
          </a:xfrm>
          <a:prstGeom prst="rect">
            <a:avLst/>
          </a:prstGeom>
        </p:spPr>
      </p:pic>
      <p:sp>
        <p:nvSpPr>
          <p:cNvPr id="3" name="مربع نص 2"/>
          <p:cNvSpPr txBox="1"/>
          <p:nvPr/>
        </p:nvSpPr>
        <p:spPr>
          <a:xfrm>
            <a:off x="2643174" y="428604"/>
            <a:ext cx="5857916" cy="2123658"/>
          </a:xfrm>
          <a:prstGeom prst="rect">
            <a:avLst/>
          </a:prstGeom>
          <a:noFill/>
        </p:spPr>
        <p:txBody>
          <a:bodyPr wrap="square" rtlCol="1">
            <a:spAutoFit/>
          </a:bodyPr>
          <a:lstStyle/>
          <a:p>
            <a:r>
              <a:rPr lang="ar-SA" sz="4400" dirty="0" smtClean="0"/>
              <a:t>9- </a:t>
            </a:r>
            <a:r>
              <a:rPr lang="ar-SA" sz="4400" b="1" dirty="0" smtClean="0"/>
              <a:t>سيدنا ادم عليه السلام :-</a:t>
            </a:r>
            <a:r>
              <a:rPr lang="ar-SA" sz="4400" dirty="0" smtClean="0"/>
              <a:t> </a:t>
            </a:r>
            <a:r>
              <a:rPr lang="ar-SA" sz="4400" b="1" dirty="0" smtClean="0">
                <a:hlinkClick r:id="rId4"/>
              </a:rPr>
              <a:t>سيدنا أدم</a:t>
            </a:r>
            <a:r>
              <a:rPr lang="ar-SA" sz="4400" dirty="0" smtClean="0"/>
              <a:t> هو أول من عمل في مهنة الزراعة </a:t>
            </a:r>
            <a:r>
              <a:rPr lang="ar-SA" dirty="0" smtClean="0"/>
              <a:t>.</a:t>
            </a:r>
            <a:endParaRPr lang="ar-SA" dirty="0"/>
          </a:p>
        </p:txBody>
      </p:sp>
      <p:pic>
        <p:nvPicPr>
          <p:cNvPr id="5" name="صورة 4" descr="الزراعة.jpg"/>
          <p:cNvPicPr>
            <a:picLocks noChangeAspect="1"/>
          </p:cNvPicPr>
          <p:nvPr/>
        </p:nvPicPr>
        <p:blipFill>
          <a:blip r:embed="rId5"/>
          <a:stretch>
            <a:fillRect/>
          </a:stretch>
        </p:blipFill>
        <p:spPr>
          <a:xfrm>
            <a:off x="2928926" y="2786058"/>
            <a:ext cx="4914916"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jpg"/>
          <p:cNvPicPr>
            <a:picLocks noChangeAspect="1"/>
          </p:cNvPicPr>
          <p:nvPr/>
        </p:nvPicPr>
        <p:blipFill>
          <a:blip r:embed="rId3"/>
          <a:stretch>
            <a:fillRect/>
          </a:stretch>
        </p:blipFill>
        <p:spPr>
          <a:xfrm>
            <a:off x="0" y="0"/>
            <a:ext cx="9143999" cy="6858000"/>
          </a:xfrm>
          <a:prstGeom prst="rect">
            <a:avLst/>
          </a:prstGeom>
        </p:spPr>
      </p:pic>
      <p:sp>
        <p:nvSpPr>
          <p:cNvPr id="3" name="مربع نص 2"/>
          <p:cNvSpPr txBox="1"/>
          <p:nvPr/>
        </p:nvSpPr>
        <p:spPr>
          <a:xfrm rot="20819292">
            <a:off x="2576435" y="2286953"/>
            <a:ext cx="4804813" cy="1015663"/>
          </a:xfrm>
          <a:prstGeom prst="rect">
            <a:avLst/>
          </a:prstGeom>
          <a:noFill/>
        </p:spPr>
        <p:txBody>
          <a:bodyPr wrap="square" rtlCol="1">
            <a:spAutoFit/>
          </a:bodyPr>
          <a:lstStyle/>
          <a:p>
            <a:r>
              <a:rPr lang="ar-SA" sz="6000" dirty="0" smtClean="0">
                <a:solidFill>
                  <a:srgbClr val="FF3399"/>
                </a:solidFill>
              </a:rPr>
              <a:t>منتديات </a:t>
            </a:r>
            <a:r>
              <a:rPr lang="ar-SA" sz="6000" dirty="0" err="1" smtClean="0">
                <a:solidFill>
                  <a:srgbClr val="FF3399"/>
                </a:solidFill>
              </a:rPr>
              <a:t>تو</a:t>
            </a:r>
            <a:r>
              <a:rPr lang="ar-SA" sz="6000" dirty="0" smtClean="0">
                <a:solidFill>
                  <a:srgbClr val="FF3399"/>
                </a:solidFill>
              </a:rPr>
              <a:t> عرب</a:t>
            </a:r>
            <a:endParaRPr lang="ar-SA" sz="6000" dirty="0">
              <a:solidFill>
                <a:srgbClr val="FF3399"/>
              </a:solidFill>
            </a:endParaRPr>
          </a:p>
        </p:txBody>
      </p:sp>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path" presetSubtype="0" accel="50000" decel="50000" fill="hold" nodeType="clickEffect">
                                  <p:stCondLst>
                                    <p:cond delay="0"/>
                                  </p:stCondLst>
                                  <p:childTnLst>
                                    <p:animMotion origin="layout" path="M 0 0 C 0.069 0 0.124 -0.056 0.124 -0.125 C 0.124 -0.056 0.179 -0.001 0.248 -0.001 C 0.179 -0.001 0.125 0.056 0.125 0.125 C 0.125 0.056 0.069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jpg"/>
          <p:cNvPicPr>
            <a:picLocks noChangeAspect="1"/>
          </p:cNvPicPr>
          <p:nvPr/>
        </p:nvPicPr>
        <p:blipFill>
          <a:blip r:embed="rId3"/>
          <a:stretch>
            <a:fillRect/>
          </a:stretch>
        </p:blipFill>
        <p:spPr>
          <a:xfrm>
            <a:off x="0" y="0"/>
            <a:ext cx="9144000" cy="6858000"/>
          </a:xfrm>
          <a:prstGeom prst="rect">
            <a:avLst/>
          </a:prstGeom>
        </p:spPr>
      </p:pic>
      <p:sp>
        <p:nvSpPr>
          <p:cNvPr id="3" name="مربع نص 2"/>
          <p:cNvSpPr txBox="1"/>
          <p:nvPr/>
        </p:nvSpPr>
        <p:spPr>
          <a:xfrm>
            <a:off x="500034" y="2428868"/>
            <a:ext cx="4786346" cy="1323439"/>
          </a:xfrm>
          <a:prstGeom prst="rect">
            <a:avLst/>
          </a:prstGeom>
          <a:noFill/>
        </p:spPr>
        <p:txBody>
          <a:bodyPr wrap="square" rtlCol="1">
            <a:spAutoFit/>
          </a:bodyPr>
          <a:lstStyle/>
          <a:p>
            <a:pPr algn="ctr"/>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khbar MT" pitchFamily="2" charset="-78"/>
              </a:rPr>
              <a:t>حرف ومهن </a:t>
            </a:r>
          </a:p>
          <a:p>
            <a:pPr algn="ctr"/>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khbar MT" pitchFamily="2" charset="-78"/>
              </a:rPr>
              <a:t>الأنبياء عليهم الصلاة والسلام</a:t>
            </a:r>
            <a:endPar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khbar MT" pitchFamily="2" charset="-78"/>
            </a:endParaRPr>
          </a:p>
        </p:txBody>
      </p:sp>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3dlat.com_14063873208.jpg"/>
          <p:cNvPicPr>
            <a:picLocks noChangeAspect="1"/>
          </p:cNvPicPr>
          <p:nvPr/>
        </p:nvPicPr>
        <p:blipFill>
          <a:blip r:embed="rId3"/>
          <a:stretch>
            <a:fillRect/>
          </a:stretch>
        </p:blipFill>
        <p:spPr>
          <a:xfrm>
            <a:off x="0" y="0"/>
            <a:ext cx="9144000" cy="6857999"/>
          </a:xfrm>
          <a:prstGeom prst="rect">
            <a:avLst/>
          </a:prstGeom>
        </p:spPr>
      </p:pic>
      <p:sp>
        <p:nvSpPr>
          <p:cNvPr id="3" name="مربع نص 2"/>
          <p:cNvSpPr txBox="1"/>
          <p:nvPr/>
        </p:nvSpPr>
        <p:spPr>
          <a:xfrm>
            <a:off x="1357290" y="285728"/>
            <a:ext cx="7500990" cy="5816977"/>
          </a:xfrm>
          <a:prstGeom prst="rect">
            <a:avLst/>
          </a:prstGeom>
          <a:noFill/>
        </p:spPr>
        <p:txBody>
          <a:bodyPr wrap="square" rtlCol="1">
            <a:spAutoFit/>
          </a:bodyPr>
          <a:lstStyle/>
          <a:p>
            <a:pPr algn="ctr"/>
            <a:r>
              <a:rPr lang="ar-SA" sz="2400" dirty="0" smtClean="0">
                <a:solidFill>
                  <a:schemeClr val="tx1">
                    <a:lumMod val="85000"/>
                    <a:lumOff val="15000"/>
                  </a:schemeClr>
                </a:solidFill>
                <a:hlinkClick r:id="rId4"/>
              </a:rPr>
              <a:t>العمل</a:t>
            </a:r>
            <a:endParaRPr lang="ar-SA" sz="2400" dirty="0" smtClean="0">
              <a:solidFill>
                <a:schemeClr val="tx1">
                  <a:lumMod val="85000"/>
                  <a:lumOff val="15000"/>
                </a:schemeClr>
              </a:solidFill>
            </a:endParaRPr>
          </a:p>
          <a:p>
            <a:r>
              <a:rPr lang="ar-SA" sz="2400" dirty="0" smtClean="0">
                <a:solidFill>
                  <a:schemeClr val="tx1">
                    <a:lumMod val="85000"/>
                    <a:lumOff val="15000"/>
                  </a:schemeClr>
                </a:solidFill>
              </a:rPr>
              <a:t> هو شيء رئيسي في حياة كل إنسان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هو ما حثنا عليه الدين الإسلامي الحنيف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كل الأديان السماوية الأخرى فالعمل أو الحرفة أو المهنة من إحدى الضروريات الأساسية لحياة أي شخص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ذلك يرجع إلى أنه من خلاله يتمكن الإنسان من توفير ما يحتاج إليه من مستلزمات لمعيشته .</a:t>
            </a:r>
          </a:p>
          <a:p>
            <a:r>
              <a:rPr lang="ar-SA" sz="2400" dirty="0" smtClean="0">
                <a:solidFill>
                  <a:schemeClr val="tx1">
                    <a:lumMod val="85000"/>
                    <a:lumOff val="15000"/>
                  </a:schemeClr>
                </a:solidFill>
              </a:rPr>
              <a:t>علاوة على أن العمل مهم من أجل إتمام التكامل الاجتماعي بين الناس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الدين الإسلامي هو ذلك الدستور العظيم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الذي هدفه العمل على استقرار حياة الأفراد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بالتالي الجماعات ثم الأمم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لعل أبرز دليل على ذلك قوله تعالى في محكم </a:t>
            </a:r>
            <a:r>
              <a:rPr lang="ar-SA" sz="2400" dirty="0" err="1" smtClean="0">
                <a:solidFill>
                  <a:schemeClr val="tx1">
                    <a:lumMod val="85000"/>
                    <a:lumOff val="15000"/>
                  </a:schemeClr>
                </a:solidFill>
              </a:rPr>
              <a:t>أياته</a:t>
            </a:r>
            <a:r>
              <a:rPr lang="ar-SA" sz="2400" dirty="0" smtClean="0">
                <a:solidFill>
                  <a:schemeClr val="tx1">
                    <a:lumMod val="85000"/>
                    <a:lumOff val="15000"/>
                  </a:schemeClr>
                </a:solidFill>
              </a:rPr>
              <a:t> (وقل أعملوا فسيرى الله عملكم ورسوله والمؤمنون ) صدق الله العظيم .</a:t>
            </a:r>
          </a:p>
          <a:p>
            <a:r>
              <a:rPr lang="ar-SA" sz="2400" dirty="0" smtClean="0">
                <a:solidFill>
                  <a:schemeClr val="tx1">
                    <a:lumMod val="85000"/>
                    <a:lumOff val="15000"/>
                  </a:schemeClr>
                </a:solidFill>
              </a:rPr>
              <a:t>هذا بالإضافة إلى أن كل نبي من أنبياء الله جل شأنه كان له حرفة أو مهنة يمتهنها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يتقنها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قد روي البخاري في </a:t>
            </a:r>
            <a:r>
              <a:rPr lang="ar-SA" sz="2400" dirty="0" err="1" smtClean="0">
                <a:solidFill>
                  <a:schemeClr val="tx1">
                    <a:lumMod val="85000"/>
                    <a:lumOff val="15000"/>
                  </a:schemeClr>
                </a:solidFill>
              </a:rPr>
              <a:t>صحيحه</a:t>
            </a:r>
            <a:r>
              <a:rPr lang="ar-SA" sz="2400" dirty="0" smtClean="0">
                <a:solidFill>
                  <a:schemeClr val="tx1">
                    <a:lumMod val="85000"/>
                    <a:lumOff val="15000"/>
                  </a:schemeClr>
                </a:solidFill>
              </a:rPr>
              <a:t> عن الرسول صلى الله عليه وسلم قوله (ما أكل أحد طعاماً قط خيراً من أن يأكل من عمل يده ) ، </a:t>
            </a:r>
            <a:r>
              <a:rPr lang="ar-SA" sz="2400" dirty="0" err="1" smtClean="0">
                <a:solidFill>
                  <a:schemeClr val="tx1">
                    <a:lumMod val="85000"/>
                    <a:lumOff val="15000"/>
                  </a:schemeClr>
                </a:solidFill>
              </a:rPr>
              <a:t>و</a:t>
            </a:r>
            <a:r>
              <a:rPr lang="ar-SA" sz="2400" dirty="0" smtClean="0">
                <a:solidFill>
                  <a:schemeClr val="tx1">
                    <a:lumMod val="85000"/>
                    <a:lumOff val="15000"/>
                  </a:schemeClr>
                </a:solidFill>
              </a:rPr>
              <a:t> أن نبي الله داوود عليه السلام كان يأكل من عمل يده </a:t>
            </a:r>
            <a:r>
              <a:rPr lang="ar-SA" sz="2400" dirty="0" smtClean="0">
                <a:solidFill>
                  <a:schemeClr val="tx1">
                    <a:lumMod val="85000"/>
                    <a:lumOff val="15000"/>
                  </a:schemeClr>
                </a:solidFill>
                <a:cs typeface="Akhbar MT" pitchFamily="2" charset="-78"/>
              </a:rPr>
              <a:t> </a:t>
            </a:r>
            <a:r>
              <a:rPr lang="ar-SA" sz="2400" dirty="0" smtClean="0">
                <a:solidFill>
                  <a:schemeClr val="tx1">
                    <a:lumMod val="85000"/>
                    <a:lumOff val="15000"/>
                  </a:schemeClr>
                </a:solidFill>
                <a:cs typeface="Akhbar MT" pitchFamily="2" charset="-78"/>
              </a:rPr>
              <a:t>.</a:t>
            </a:r>
          </a:p>
          <a:p>
            <a:endParaRPr lang="ar-SA" dirty="0" smtClean="0"/>
          </a:p>
          <a:p>
            <a:endParaRPr lang="ar-SA" dirty="0"/>
          </a:p>
        </p:txBody>
      </p:sp>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3.jpg"/>
          <p:cNvPicPr>
            <a:picLocks noChangeAspect="1"/>
          </p:cNvPicPr>
          <p:nvPr/>
        </p:nvPicPr>
        <p:blipFill>
          <a:blip r:embed="rId3"/>
          <a:stretch>
            <a:fillRect/>
          </a:stretch>
        </p:blipFill>
        <p:spPr>
          <a:xfrm>
            <a:off x="0" y="0"/>
            <a:ext cx="9144000" cy="6858000"/>
          </a:xfrm>
          <a:prstGeom prst="rect">
            <a:avLst/>
          </a:prstGeom>
          <a:ln>
            <a:noFill/>
          </a:ln>
          <a:effectLst>
            <a:softEdge rad="112500"/>
          </a:effectLst>
        </p:spPr>
      </p:pic>
      <p:sp>
        <p:nvSpPr>
          <p:cNvPr id="3" name="مربع نص 2"/>
          <p:cNvSpPr txBox="1"/>
          <p:nvPr/>
        </p:nvSpPr>
        <p:spPr>
          <a:xfrm>
            <a:off x="2643174" y="642918"/>
            <a:ext cx="6072230" cy="5632311"/>
          </a:xfrm>
          <a:prstGeom prst="rect">
            <a:avLst/>
          </a:prstGeom>
          <a:noFill/>
        </p:spPr>
        <p:txBody>
          <a:bodyPr wrap="square" rtlCol="1">
            <a:spAutoFit/>
          </a:bodyPr>
          <a:lstStyle/>
          <a:p>
            <a:r>
              <a:rPr lang="ar-SA" sz="3600" dirty="0" smtClean="0"/>
              <a:t>و</a:t>
            </a:r>
            <a:r>
              <a:rPr lang="ar-SA" sz="3600" b="1" dirty="0" smtClean="0">
                <a:hlinkClick r:id="rId4"/>
              </a:rPr>
              <a:t> الأنبياء</a:t>
            </a:r>
            <a:r>
              <a:rPr lang="ar-SA" sz="3600" dirty="0" smtClean="0"/>
              <a:t> عليهم جميعاً الصلاة ، </a:t>
            </a:r>
            <a:r>
              <a:rPr lang="ar-SA" sz="3600" dirty="0" err="1" smtClean="0"/>
              <a:t>و</a:t>
            </a:r>
            <a:r>
              <a:rPr lang="ar-SA" sz="3600" dirty="0" smtClean="0"/>
              <a:t> السلام ، </a:t>
            </a:r>
            <a:r>
              <a:rPr lang="ar-SA" sz="3600" dirty="0" err="1" smtClean="0"/>
              <a:t>و</a:t>
            </a:r>
            <a:r>
              <a:rPr lang="ar-SA" sz="3600" dirty="0" smtClean="0"/>
              <a:t> هم الذين أرسلهم المولى جل شأنه من أجل هدفاً سامياً ، </a:t>
            </a:r>
            <a:r>
              <a:rPr lang="ar-SA" sz="3600" dirty="0" err="1" smtClean="0"/>
              <a:t>و</a:t>
            </a:r>
            <a:r>
              <a:rPr lang="ar-SA" sz="3600" dirty="0" smtClean="0"/>
              <a:t> هو هداية البشر ، </a:t>
            </a:r>
            <a:r>
              <a:rPr lang="ar-SA" sz="3600" dirty="0" err="1" smtClean="0"/>
              <a:t>و</a:t>
            </a:r>
            <a:r>
              <a:rPr lang="ar-SA" sz="3600" dirty="0" smtClean="0"/>
              <a:t> هم بالتالي قدوة لكل البشر ، </a:t>
            </a:r>
            <a:r>
              <a:rPr lang="ar-SA" sz="3600" dirty="0" err="1" smtClean="0"/>
              <a:t>و</a:t>
            </a:r>
            <a:r>
              <a:rPr lang="ar-SA" sz="3600" dirty="0" smtClean="0"/>
              <a:t> أننا لنجد لكلاً منهم حرفة أو مهنة هذا مع امتلاكهم لوظيفتهم السامية ، </a:t>
            </a:r>
            <a:r>
              <a:rPr lang="ar-SA" sz="3600" dirty="0" err="1" smtClean="0"/>
              <a:t>و</a:t>
            </a:r>
            <a:r>
              <a:rPr lang="ar-SA" sz="3600" dirty="0" smtClean="0"/>
              <a:t> هي الدعوة إلى عبادة الله جل شأنه وحده لا شريك له، حيث </a:t>
            </a:r>
            <a:r>
              <a:rPr lang="ar-SA" sz="3600" dirty="0" err="1" smtClean="0"/>
              <a:t>أن</a:t>
            </a:r>
            <a:r>
              <a:rPr lang="ar-SA" sz="3600" b="1" dirty="0" err="1" smtClean="0">
                <a:hlinkClick r:id="rId5"/>
              </a:rPr>
              <a:t>الأنبياء</a:t>
            </a:r>
            <a:r>
              <a:rPr lang="ar-SA" sz="3600" b="1" dirty="0" smtClean="0">
                <a:hlinkClick r:id="rId5"/>
              </a:rPr>
              <a:t> و الرسل</a:t>
            </a:r>
            <a:r>
              <a:rPr lang="ar-SA" sz="3600" dirty="0" smtClean="0"/>
              <a:t> ماهرين بمهنهم ، </a:t>
            </a:r>
            <a:r>
              <a:rPr lang="ar-SA" sz="3600" dirty="0" err="1" smtClean="0"/>
              <a:t>و</a:t>
            </a:r>
            <a:r>
              <a:rPr lang="ar-SA" sz="3600" dirty="0" smtClean="0"/>
              <a:t> أعمالهم التي يعملون </a:t>
            </a:r>
            <a:r>
              <a:rPr lang="ar-SA" sz="3600" dirty="0" err="1" smtClean="0"/>
              <a:t>بها</a:t>
            </a:r>
            <a:r>
              <a:rPr lang="ar-SA" sz="3600" dirty="0" smtClean="0"/>
              <a:t> ، </a:t>
            </a:r>
            <a:r>
              <a:rPr lang="ar-SA" sz="3600" dirty="0" err="1" smtClean="0"/>
              <a:t>و</a:t>
            </a:r>
            <a:r>
              <a:rPr lang="ar-SA" sz="3600" dirty="0" smtClean="0"/>
              <a:t> بإمكاننا أن نوردها في هذا المقال كما يلي .</a:t>
            </a:r>
            <a:endParaRPr lang="ar-SA" sz="3600" dirty="0"/>
          </a:p>
        </p:txBody>
      </p:sp>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 0  L 0.25 0.33295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9-3410.jpg"/>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1285852" y="928670"/>
            <a:ext cx="5857916" cy="3046988"/>
          </a:xfrm>
          <a:prstGeom prst="rect">
            <a:avLst/>
          </a:prstGeom>
          <a:noFill/>
        </p:spPr>
        <p:txBody>
          <a:bodyPr wrap="square" rtlCol="1">
            <a:spAutoFit/>
          </a:bodyPr>
          <a:lstStyle/>
          <a:p>
            <a:r>
              <a:rPr lang="ar-SA" sz="2400" b="1" dirty="0" smtClean="0"/>
              <a:t>1-</a:t>
            </a:r>
            <a:r>
              <a:rPr lang="ar-SA" sz="2400" dirty="0" smtClean="0"/>
              <a:t> </a:t>
            </a:r>
            <a:r>
              <a:rPr lang="ar-SA" sz="2400" b="1" dirty="0" smtClean="0">
                <a:hlinkClick r:id="rId4"/>
              </a:rPr>
              <a:t>سيدنا محمد صلى الله عليه وسلم</a:t>
            </a:r>
            <a:r>
              <a:rPr lang="ar-SA" sz="2400" b="1" dirty="0" smtClean="0"/>
              <a:t> :-</a:t>
            </a:r>
            <a:r>
              <a:rPr lang="ar-SA" sz="2400" dirty="0" smtClean="0"/>
              <a:t> خير البشر أجمعين ، </a:t>
            </a:r>
            <a:r>
              <a:rPr lang="ar-SA" sz="2400" dirty="0" err="1" smtClean="0"/>
              <a:t>و</a:t>
            </a:r>
            <a:r>
              <a:rPr lang="ar-SA" sz="2400" dirty="0" smtClean="0"/>
              <a:t> الذي كان يعمل قبل بعثته بمهنة رعاية الأغنام ثم أتى عمله بمهنة التجارة عند زواجه من</a:t>
            </a:r>
            <a:r>
              <a:rPr lang="ar-SA" sz="2400" b="1" dirty="0" smtClean="0">
                <a:hlinkClick r:id="rId5"/>
              </a:rPr>
              <a:t> السيدة خديجة بنت خويلد</a:t>
            </a:r>
            <a:r>
              <a:rPr lang="ar-SA" sz="2400" dirty="0" smtClean="0"/>
              <a:t> ، </a:t>
            </a:r>
            <a:r>
              <a:rPr lang="ar-SA" sz="2400" dirty="0" err="1" smtClean="0"/>
              <a:t>و</a:t>
            </a:r>
            <a:r>
              <a:rPr lang="ar-SA" sz="2400" dirty="0" smtClean="0"/>
              <a:t> التي قد أوكلت إليه مهمة رعاية تجارتها ، </a:t>
            </a:r>
            <a:r>
              <a:rPr lang="ar-SA" sz="2400" dirty="0" err="1" smtClean="0"/>
              <a:t>و</a:t>
            </a:r>
            <a:r>
              <a:rPr lang="ar-SA" sz="2400" dirty="0" smtClean="0"/>
              <a:t> أموالها ، </a:t>
            </a:r>
            <a:r>
              <a:rPr lang="ar-SA" sz="2400" dirty="0" err="1" smtClean="0"/>
              <a:t>و</a:t>
            </a:r>
            <a:r>
              <a:rPr lang="ar-SA" sz="2400" dirty="0" smtClean="0"/>
              <a:t> يعد صلى الله عليه وسلم من أفضل من مارس هذه المهنة ، </a:t>
            </a:r>
            <a:r>
              <a:rPr lang="ar-SA" sz="2400" dirty="0" err="1" smtClean="0"/>
              <a:t>و</a:t>
            </a:r>
            <a:r>
              <a:rPr lang="ar-SA" sz="2400" dirty="0" smtClean="0"/>
              <a:t> ذلك يرجع إلى أمانته ، </a:t>
            </a:r>
            <a:r>
              <a:rPr lang="ar-SA" sz="2400" dirty="0" err="1" smtClean="0"/>
              <a:t>و</a:t>
            </a:r>
            <a:r>
              <a:rPr lang="ar-SA" sz="2400" dirty="0" smtClean="0"/>
              <a:t> صدقه ، </a:t>
            </a:r>
            <a:r>
              <a:rPr lang="ar-SA" sz="2400" dirty="0" err="1" smtClean="0"/>
              <a:t>و</a:t>
            </a:r>
            <a:r>
              <a:rPr lang="ar-SA" sz="2400" dirty="0" smtClean="0"/>
              <a:t> حسن أخلاقه مع الناس ، </a:t>
            </a:r>
            <a:r>
              <a:rPr lang="ar-SA" sz="2400" dirty="0" err="1" smtClean="0"/>
              <a:t>و</a:t>
            </a:r>
            <a:r>
              <a:rPr lang="ar-SA" sz="2400" dirty="0" smtClean="0"/>
              <a:t> لهذا السبب ازدهرت تجارة السيدة خديجة .</a:t>
            </a:r>
            <a:endParaRPr lang="ar-SA" sz="2400" dirty="0"/>
          </a:p>
        </p:txBody>
      </p:sp>
      <p:pic>
        <p:nvPicPr>
          <p:cNvPr id="5" name="صورة 4" descr="تجارة.jpg"/>
          <p:cNvPicPr>
            <a:picLocks noChangeAspect="1"/>
          </p:cNvPicPr>
          <p:nvPr/>
        </p:nvPicPr>
        <p:blipFill>
          <a:blip r:embed="rId6"/>
          <a:stretch>
            <a:fillRect/>
          </a:stretch>
        </p:blipFill>
        <p:spPr>
          <a:xfrm>
            <a:off x="285720" y="3786190"/>
            <a:ext cx="4381539" cy="2837732"/>
          </a:xfrm>
          <a:prstGeom prst="rect">
            <a:avLst/>
          </a:prstGeom>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olorful_balloons_background_ppt.jpg"/>
          <p:cNvPicPr>
            <a:picLocks noChangeAspect="1"/>
          </p:cNvPicPr>
          <p:nvPr/>
        </p:nvPicPr>
        <p:blipFill>
          <a:blip r:embed="rId3"/>
          <a:stretch>
            <a:fillRect/>
          </a:stretch>
        </p:blipFill>
        <p:spPr>
          <a:xfrm>
            <a:off x="0" y="0"/>
            <a:ext cx="9144000" cy="6858000"/>
          </a:xfrm>
          <a:prstGeom prst="rect">
            <a:avLst/>
          </a:prstGeom>
        </p:spPr>
      </p:pic>
      <p:sp>
        <p:nvSpPr>
          <p:cNvPr id="3" name="مربع نص 2"/>
          <p:cNvSpPr txBox="1"/>
          <p:nvPr/>
        </p:nvSpPr>
        <p:spPr>
          <a:xfrm>
            <a:off x="928662" y="4204652"/>
            <a:ext cx="7715304" cy="2308324"/>
          </a:xfrm>
          <a:prstGeom prst="rect">
            <a:avLst/>
          </a:prstGeom>
          <a:noFill/>
        </p:spPr>
        <p:txBody>
          <a:bodyPr wrap="square" rtlCol="1">
            <a:spAutoFit/>
          </a:bodyPr>
          <a:lstStyle/>
          <a:p>
            <a:r>
              <a:rPr lang="ar-SA" sz="2400" b="1" dirty="0" smtClean="0"/>
              <a:t>2-  سيدنا نوح عليه السلام :- كان نبي الله</a:t>
            </a:r>
            <a:r>
              <a:rPr lang="ar-SA" sz="2400" b="1" dirty="0" smtClean="0">
                <a:hlinkClick r:id="rId4"/>
              </a:rPr>
              <a:t> نوح عليه السلام</a:t>
            </a:r>
            <a:r>
              <a:rPr lang="ar-SA" sz="2400" b="1" dirty="0" smtClean="0"/>
              <a:t> يتقن مهنة النجارة حيث قد قام بصناعة سفينة نوح ، </a:t>
            </a:r>
            <a:r>
              <a:rPr lang="ar-SA" sz="2400" b="1" dirty="0" err="1" smtClean="0"/>
              <a:t>و</a:t>
            </a:r>
            <a:r>
              <a:rPr lang="ar-SA" sz="2400" b="1" dirty="0" smtClean="0"/>
              <a:t> التي أتى ذكرها في كل الديانات السماوية، وجاء ذكرها في القرآن الكريم في قوله عز وجل (فأوحينا إليه أن أصنع الفلك بأعيننا ووحينا فإذا جاء أمرنا وفار التنور فأسلك فيها من كل زوجين أثنين وأهلك إلا من سبق عليه القول منهم ولا تخاطبني في الذين ظلموا أنهم مغرقون ) صدق الله العظيم .</a:t>
            </a:r>
            <a:endParaRPr lang="ar-SA" sz="2400" b="1" dirty="0"/>
          </a:p>
        </p:txBody>
      </p:sp>
      <p:pic>
        <p:nvPicPr>
          <p:cNvPr id="5" name="صورة 4" descr="نجار.jpg"/>
          <p:cNvPicPr>
            <a:picLocks noChangeAspect="1"/>
          </p:cNvPicPr>
          <p:nvPr/>
        </p:nvPicPr>
        <p:blipFill>
          <a:blip r:embed="rId5"/>
          <a:stretch>
            <a:fillRect/>
          </a:stretch>
        </p:blipFill>
        <p:spPr>
          <a:xfrm>
            <a:off x="5429256" y="500042"/>
            <a:ext cx="3214710" cy="2714644"/>
          </a:xfrm>
          <a:prstGeom prst="rect">
            <a:avLst/>
          </a:prstGeom>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path" presetSubtype="0" accel="50000" decel="50000" fill="hold" nodeType="clickEffect">
                                  <p:stCondLst>
                                    <p:cond delay="0"/>
                                  </p:stCondLst>
                                  <p:childTnLst>
                                    <p:animMotion origin="layout" path="M 0 0 C -0.014 -0.005 -0.029 -0.009 -0.044 -0.009 C -0.114 -0.009 -0.169 0.048 -0.169 0.117 C -0.169 0.185 -0.114 0.241 -0.044 0.241 C -0.029 0.241 -0.014 0.238 0 0.233 C -0.047 0.215 -0.08 0.17 -0.08 0.117 C -0.08 0.063 -0.047 0.018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powerpoint-background- (41).jpg"/>
          <p:cNvPicPr>
            <a:picLocks noChangeAspect="1"/>
          </p:cNvPicPr>
          <p:nvPr/>
        </p:nvPicPr>
        <p:blipFill>
          <a:blip r:embed="rId3"/>
          <a:stretch>
            <a:fillRect/>
          </a:stretch>
        </p:blipFill>
        <p:spPr>
          <a:xfrm>
            <a:off x="0" y="0"/>
            <a:ext cx="9144000" cy="6858000"/>
          </a:xfrm>
          <a:prstGeom prst="rect">
            <a:avLst/>
          </a:prstGeom>
        </p:spPr>
      </p:pic>
      <p:sp>
        <p:nvSpPr>
          <p:cNvPr id="3" name="مربع نص 2"/>
          <p:cNvSpPr txBox="1"/>
          <p:nvPr/>
        </p:nvSpPr>
        <p:spPr>
          <a:xfrm>
            <a:off x="2928926" y="239136"/>
            <a:ext cx="5857916" cy="3046988"/>
          </a:xfrm>
          <a:prstGeom prst="rect">
            <a:avLst/>
          </a:prstGeom>
          <a:noFill/>
        </p:spPr>
        <p:txBody>
          <a:bodyPr wrap="square" rtlCol="1">
            <a:spAutoFit/>
          </a:bodyPr>
          <a:lstStyle/>
          <a:p>
            <a:r>
              <a:rPr lang="ar-SA" sz="3200" dirty="0" smtClean="0"/>
              <a:t>3-</a:t>
            </a:r>
            <a:r>
              <a:rPr lang="ar-SA" sz="3200" b="1" dirty="0" smtClean="0"/>
              <a:t> سيدنا داوود عليه السلام :-</a:t>
            </a:r>
            <a:r>
              <a:rPr lang="ar-SA" sz="3200" dirty="0" smtClean="0"/>
              <a:t> عمل سيدنا داوود عليه السلام بمهنة الحدادة بل هي معجزته التي منحها الله جل شأنه إليه إذ كان عليه السلام يلين الحديد بين يديه ثم يشكله كيفما شاء ليصنع منه الدروع أو الأسلحة ، </a:t>
            </a:r>
            <a:r>
              <a:rPr lang="ar-SA" sz="3200" dirty="0" err="1" smtClean="0"/>
              <a:t>و</a:t>
            </a:r>
            <a:r>
              <a:rPr lang="ar-SA" sz="3200" dirty="0" smtClean="0"/>
              <a:t> ما إلى غير ذلك .</a:t>
            </a:r>
            <a:endParaRPr lang="ar-SA" sz="3200" dirty="0"/>
          </a:p>
        </p:txBody>
      </p:sp>
      <p:pic>
        <p:nvPicPr>
          <p:cNvPr id="5" name="صورة 4" descr="حداد.jpg"/>
          <p:cNvPicPr>
            <a:picLocks noChangeAspect="1"/>
          </p:cNvPicPr>
          <p:nvPr/>
        </p:nvPicPr>
        <p:blipFill>
          <a:blip r:embed="rId4"/>
          <a:stretch>
            <a:fillRect/>
          </a:stretch>
        </p:blipFill>
        <p:spPr>
          <a:xfrm>
            <a:off x="500034" y="3071810"/>
            <a:ext cx="4905386" cy="3214710"/>
          </a:xfrm>
          <a:prstGeom prst="rect">
            <a:avLst/>
          </a:prstGeom>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خلفيات-بوربوينت-جديدة-متحركة-وثابتة-بجودة-عالية-2.jpg"/>
          <p:cNvPicPr>
            <a:picLocks noChangeAspect="1"/>
          </p:cNvPicPr>
          <p:nvPr/>
        </p:nvPicPr>
        <p:blipFill>
          <a:blip r:embed="rId3"/>
          <a:stretch>
            <a:fillRect/>
          </a:stretch>
        </p:blipFill>
        <p:spPr>
          <a:xfrm>
            <a:off x="0" y="0"/>
            <a:ext cx="9144000" cy="6858000"/>
          </a:xfrm>
          <a:prstGeom prst="rect">
            <a:avLst/>
          </a:prstGeom>
        </p:spPr>
      </p:pic>
      <p:sp>
        <p:nvSpPr>
          <p:cNvPr id="3" name="مربع نص 2"/>
          <p:cNvSpPr txBox="1"/>
          <p:nvPr/>
        </p:nvSpPr>
        <p:spPr>
          <a:xfrm>
            <a:off x="3500430" y="214290"/>
            <a:ext cx="5357850" cy="3539430"/>
          </a:xfrm>
          <a:prstGeom prst="rect">
            <a:avLst/>
          </a:prstGeom>
          <a:noFill/>
        </p:spPr>
        <p:txBody>
          <a:bodyPr wrap="square" rtlCol="1">
            <a:spAutoFit/>
          </a:bodyPr>
          <a:lstStyle/>
          <a:p>
            <a:r>
              <a:rPr lang="ar-SA" sz="3200" dirty="0" smtClean="0"/>
              <a:t>4- </a:t>
            </a:r>
            <a:r>
              <a:rPr lang="ar-SA" sz="3200" b="1" dirty="0" smtClean="0"/>
              <a:t>سيدنا</a:t>
            </a:r>
            <a:r>
              <a:rPr lang="ar-SA" sz="3200" b="1" dirty="0" smtClean="0">
                <a:hlinkClick r:id="rId4"/>
              </a:rPr>
              <a:t> إدريس عليه السلام</a:t>
            </a:r>
            <a:r>
              <a:rPr lang="ar-SA" sz="3200" b="1" dirty="0" smtClean="0"/>
              <a:t> :-</a:t>
            </a:r>
            <a:r>
              <a:rPr lang="ar-SA" sz="3200" dirty="0" smtClean="0"/>
              <a:t> امتهن عليه السلام مهنة الخياطة ، </a:t>
            </a:r>
            <a:r>
              <a:rPr lang="ar-SA" sz="3200" dirty="0" err="1" smtClean="0"/>
              <a:t>و</a:t>
            </a:r>
            <a:r>
              <a:rPr lang="ar-SA" sz="3200" dirty="0" smtClean="0"/>
              <a:t> حياكة الثياب إذ كان الناس يلبسون ثيابهم من جلود الحيوانات ، </a:t>
            </a:r>
            <a:r>
              <a:rPr lang="ar-SA" sz="3200" dirty="0" err="1" smtClean="0"/>
              <a:t>و</a:t>
            </a:r>
            <a:r>
              <a:rPr lang="ar-SA" sz="3200" dirty="0" smtClean="0"/>
              <a:t> جاء ذلك في قوله عز وجل (و علمناه صنعه لبوس لكم </a:t>
            </a:r>
            <a:r>
              <a:rPr lang="ar-SA" sz="3200" dirty="0" err="1" smtClean="0"/>
              <a:t>لتحصنكم</a:t>
            </a:r>
            <a:r>
              <a:rPr lang="ar-SA" sz="3200" dirty="0" smtClean="0"/>
              <a:t> من باسكم فهل انتم شاكرون ) صدق الله العظيم.</a:t>
            </a:r>
            <a:endParaRPr lang="ar-SA" sz="3200" dirty="0"/>
          </a:p>
        </p:txBody>
      </p:sp>
      <p:pic>
        <p:nvPicPr>
          <p:cNvPr id="5" name="صورة 4" descr="الخياط.jpg"/>
          <p:cNvPicPr>
            <a:picLocks noChangeAspect="1"/>
          </p:cNvPicPr>
          <p:nvPr/>
        </p:nvPicPr>
        <p:blipFill>
          <a:blip r:embed="rId5"/>
          <a:stretch>
            <a:fillRect/>
          </a:stretch>
        </p:blipFill>
        <p:spPr>
          <a:xfrm>
            <a:off x="4428058" y="3786190"/>
            <a:ext cx="4289219" cy="28737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path" presetSubtype="0" accel="50000" decel="50000" fill="hold" nodeType="click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22.gif"/>
          <p:cNvPicPr>
            <a:picLocks noChangeAspect="1"/>
          </p:cNvPicPr>
          <p:nvPr/>
        </p:nvPicPr>
        <p:blipFill>
          <a:blip r:embed="rId3"/>
          <a:stretch>
            <a:fillRect/>
          </a:stretch>
        </p:blipFill>
        <p:spPr>
          <a:xfrm>
            <a:off x="0" y="0"/>
            <a:ext cx="9144000" cy="6858000"/>
          </a:xfrm>
          <a:prstGeom prst="rect">
            <a:avLst/>
          </a:prstGeom>
        </p:spPr>
      </p:pic>
      <p:sp>
        <p:nvSpPr>
          <p:cNvPr id="3" name="مربع نص 2"/>
          <p:cNvSpPr txBox="1"/>
          <p:nvPr/>
        </p:nvSpPr>
        <p:spPr>
          <a:xfrm>
            <a:off x="2428860" y="1285860"/>
            <a:ext cx="4357718" cy="1200329"/>
          </a:xfrm>
          <a:prstGeom prst="rect">
            <a:avLst/>
          </a:prstGeom>
          <a:noFill/>
        </p:spPr>
        <p:txBody>
          <a:bodyPr wrap="square" rtlCol="1">
            <a:spAutoFit/>
          </a:bodyPr>
          <a:lstStyle/>
          <a:p>
            <a:r>
              <a:rPr lang="ar-SA" sz="2400" dirty="0" smtClean="0"/>
              <a:t>5-</a:t>
            </a:r>
            <a:r>
              <a:rPr lang="ar-SA" sz="2400" b="1" dirty="0" smtClean="0"/>
              <a:t>سيدنا موسى عليه السلام :-</a:t>
            </a:r>
            <a:r>
              <a:rPr lang="ar-SA" sz="2400" dirty="0" smtClean="0"/>
              <a:t> عمل سيدنا </a:t>
            </a:r>
            <a:r>
              <a:rPr lang="ar-SA" sz="2400" b="1" dirty="0" smtClean="0">
                <a:hlinkClick r:id="rId4"/>
              </a:rPr>
              <a:t>موسى عليه السلام</a:t>
            </a:r>
            <a:r>
              <a:rPr lang="ar-SA" sz="2400" dirty="0" smtClean="0"/>
              <a:t> بمهنة رعاية الأغنام .</a:t>
            </a:r>
            <a:endParaRPr lang="ar-SA" sz="2400" dirty="0"/>
          </a:p>
        </p:txBody>
      </p:sp>
      <p:pic>
        <p:nvPicPr>
          <p:cNvPr id="5" name="صورة 4" descr="راعي.jpg"/>
          <p:cNvPicPr>
            <a:picLocks noChangeAspect="1"/>
          </p:cNvPicPr>
          <p:nvPr/>
        </p:nvPicPr>
        <p:blipFill>
          <a:blip r:embed="rId5"/>
          <a:stretch>
            <a:fillRect/>
          </a:stretch>
        </p:blipFill>
        <p:spPr>
          <a:xfrm>
            <a:off x="2714613" y="2507952"/>
            <a:ext cx="3214710" cy="21354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newsflash/>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35</Words>
  <PresentationFormat>عرض على الشاشة (3:4)‏</PresentationFormat>
  <Paragraphs>17</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SONY</dc:creator>
  <cp:lastModifiedBy>SONY</cp:lastModifiedBy>
  <cp:revision>7</cp:revision>
  <dcterms:created xsi:type="dcterms:W3CDTF">2018-02-19T19:09:03Z</dcterms:created>
  <dcterms:modified xsi:type="dcterms:W3CDTF">2018-02-19T20:00:39Z</dcterms:modified>
</cp:coreProperties>
</file>