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Override5.xml" ContentType="application/vnd.openxmlformats-officedocument.themeOverr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diagrams/layout1.xml" ContentType="application/vnd.openxmlformats-officedocument.drawingml.diagramLayout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Default Extension="bin" ContentType="application/vnd.ms-office.legacyDiagramText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9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diagrams/colors1.xml" ContentType="application/vnd.openxmlformats-officedocument.drawingml.diagramColors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diagrams/drawing1.xml" ContentType="application/vnd.ms-office.drawingml.diagramDrawing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Override4.xml" ContentType="application/vnd.openxmlformats-officedocument.themeOverride+xml"/>
  <Override PartName="/ppt/diagrams/quickStyle1.xml" ContentType="application/vnd.openxmlformats-officedocument.drawingml.diagramStyl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legacyDocTextInfo.bin" ContentType="application/vnd.ms-office.legacyDocTextInfo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9" r:id="rId1"/>
    <p:sldMasterId id="2147485569" r:id="rId2"/>
    <p:sldMasterId id="2147485593" r:id="rId3"/>
    <p:sldMasterId id="2147485605" r:id="rId4"/>
    <p:sldMasterId id="2147485617" r:id="rId5"/>
  </p:sldMasterIdLst>
  <p:notesMasterIdLst>
    <p:notesMasterId r:id="rId98"/>
  </p:notesMasterIdLst>
  <p:sldIdLst>
    <p:sldId id="256" r:id="rId6"/>
    <p:sldId id="405" r:id="rId7"/>
    <p:sldId id="330" r:id="rId8"/>
    <p:sldId id="262" r:id="rId9"/>
    <p:sldId id="311" r:id="rId10"/>
    <p:sldId id="338" r:id="rId11"/>
    <p:sldId id="381" r:id="rId12"/>
    <p:sldId id="447" r:id="rId13"/>
    <p:sldId id="382" r:id="rId14"/>
    <p:sldId id="404" r:id="rId15"/>
    <p:sldId id="436" r:id="rId16"/>
    <p:sldId id="347" r:id="rId17"/>
    <p:sldId id="502" r:id="rId18"/>
    <p:sldId id="437" r:id="rId19"/>
    <p:sldId id="348" r:id="rId20"/>
    <p:sldId id="349" r:id="rId21"/>
    <p:sldId id="350" r:id="rId22"/>
    <p:sldId id="351" r:id="rId23"/>
    <p:sldId id="352" r:id="rId24"/>
    <p:sldId id="353" r:id="rId25"/>
    <p:sldId id="354" r:id="rId26"/>
    <p:sldId id="355" r:id="rId27"/>
    <p:sldId id="356" r:id="rId28"/>
    <p:sldId id="357" r:id="rId29"/>
    <p:sldId id="358" r:id="rId30"/>
    <p:sldId id="359" r:id="rId31"/>
    <p:sldId id="360" r:id="rId32"/>
    <p:sldId id="361" r:id="rId33"/>
    <p:sldId id="489" r:id="rId34"/>
    <p:sldId id="454" r:id="rId35"/>
    <p:sldId id="455" r:id="rId36"/>
    <p:sldId id="456" r:id="rId37"/>
    <p:sldId id="384" r:id="rId38"/>
    <p:sldId id="387" r:id="rId39"/>
    <p:sldId id="388" r:id="rId40"/>
    <p:sldId id="490" r:id="rId41"/>
    <p:sldId id="476" r:id="rId42"/>
    <p:sldId id="488" r:id="rId43"/>
    <p:sldId id="483" r:id="rId44"/>
    <p:sldId id="395" r:id="rId45"/>
    <p:sldId id="485" r:id="rId46"/>
    <p:sldId id="415" r:id="rId47"/>
    <p:sldId id="478" r:id="rId48"/>
    <p:sldId id="486" r:id="rId49"/>
    <p:sldId id="396" r:id="rId50"/>
    <p:sldId id="480" r:id="rId51"/>
    <p:sldId id="487" r:id="rId52"/>
    <p:sldId id="416" r:id="rId53"/>
    <p:sldId id="481" r:id="rId54"/>
    <p:sldId id="465" r:id="rId55"/>
    <p:sldId id="466" r:id="rId56"/>
    <p:sldId id="491" r:id="rId57"/>
    <p:sldId id="467" r:id="rId58"/>
    <p:sldId id="492" r:id="rId59"/>
    <p:sldId id="468" r:id="rId60"/>
    <p:sldId id="469" r:id="rId61"/>
    <p:sldId id="470" r:id="rId62"/>
    <p:sldId id="493" r:id="rId63"/>
    <p:sldId id="471" r:id="rId64"/>
    <p:sldId id="475" r:id="rId65"/>
    <p:sldId id="313" r:id="rId66"/>
    <p:sldId id="314" r:id="rId67"/>
    <p:sldId id="494" r:id="rId68"/>
    <p:sldId id="495" r:id="rId69"/>
    <p:sldId id="509" r:id="rId70"/>
    <p:sldId id="496" r:id="rId71"/>
    <p:sldId id="503" r:id="rId72"/>
    <p:sldId id="497" r:id="rId73"/>
    <p:sldId id="498" r:id="rId74"/>
    <p:sldId id="499" r:id="rId75"/>
    <p:sldId id="316" r:id="rId76"/>
    <p:sldId id="317" r:id="rId77"/>
    <p:sldId id="334" r:id="rId78"/>
    <p:sldId id="445" r:id="rId79"/>
    <p:sldId id="318" r:id="rId80"/>
    <p:sldId id="319" r:id="rId81"/>
    <p:sldId id="320" r:id="rId82"/>
    <p:sldId id="278" r:id="rId83"/>
    <p:sldId id="279" r:id="rId84"/>
    <p:sldId id="321" r:id="rId85"/>
    <p:sldId id="504" r:id="rId86"/>
    <p:sldId id="505" r:id="rId87"/>
    <p:sldId id="282" r:id="rId88"/>
    <p:sldId id="506" r:id="rId89"/>
    <p:sldId id="507" r:id="rId90"/>
    <p:sldId id="322" r:id="rId91"/>
    <p:sldId id="508" r:id="rId92"/>
    <p:sldId id="287" r:id="rId93"/>
    <p:sldId id="329" r:id="rId94"/>
    <p:sldId id="500" r:id="rId95"/>
    <p:sldId id="501" r:id="rId96"/>
    <p:sldId id="337" r:id="rId97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194B26"/>
    <a:srgbClr val="E0DABE"/>
    <a:srgbClr val="8A0000"/>
    <a:srgbClr val="6EA82E"/>
    <a:srgbClr val="76B531"/>
    <a:srgbClr val="1C1C11"/>
    <a:srgbClr val="7E0000"/>
    <a:srgbClr val="B0AC00"/>
    <a:srgbClr val="C8C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نمط ذو سمات 2 - تمييز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نمط ذو سمات 2 - تمييز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النمط المتوس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نمط ذو سمات 1 - تميي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124" autoAdjust="0"/>
    <p:restoredTop sz="94633" autoAdjust="0"/>
  </p:normalViewPr>
  <p:slideViewPr>
    <p:cSldViewPr>
      <p:cViewPr>
        <p:scale>
          <a:sx n="60" d="100"/>
          <a:sy n="60" d="100"/>
        </p:scale>
        <p:origin x="-1386" y="-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06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1.xml"/><Relationship Id="rId21" Type="http://schemas.openxmlformats.org/officeDocument/2006/relationships/slide" Target="slides/slide16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63" Type="http://schemas.openxmlformats.org/officeDocument/2006/relationships/slide" Target="slides/slide58.xml"/><Relationship Id="rId68" Type="http://schemas.openxmlformats.org/officeDocument/2006/relationships/slide" Target="slides/slide63.xml"/><Relationship Id="rId84" Type="http://schemas.openxmlformats.org/officeDocument/2006/relationships/slide" Target="slides/slide79.xml"/><Relationship Id="rId89" Type="http://schemas.openxmlformats.org/officeDocument/2006/relationships/slide" Target="slides/slide84.xml"/><Relationship Id="rId7" Type="http://schemas.openxmlformats.org/officeDocument/2006/relationships/slide" Target="slides/slide2.xml"/><Relationship Id="rId71" Type="http://schemas.openxmlformats.org/officeDocument/2006/relationships/slide" Target="slides/slide66.xml"/><Relationship Id="rId92" Type="http://schemas.openxmlformats.org/officeDocument/2006/relationships/slide" Target="slides/slide8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slide" Target="slides/slide48.xml"/><Relationship Id="rId58" Type="http://schemas.openxmlformats.org/officeDocument/2006/relationships/slide" Target="slides/slide53.xml"/><Relationship Id="rId66" Type="http://schemas.openxmlformats.org/officeDocument/2006/relationships/slide" Target="slides/slide61.xml"/><Relationship Id="rId74" Type="http://schemas.openxmlformats.org/officeDocument/2006/relationships/slide" Target="slides/slide69.xml"/><Relationship Id="rId79" Type="http://schemas.openxmlformats.org/officeDocument/2006/relationships/slide" Target="slides/slide74.xml"/><Relationship Id="rId87" Type="http://schemas.openxmlformats.org/officeDocument/2006/relationships/slide" Target="slides/slide82.xml"/><Relationship Id="rId102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61" Type="http://schemas.openxmlformats.org/officeDocument/2006/relationships/slide" Target="slides/slide56.xml"/><Relationship Id="rId82" Type="http://schemas.openxmlformats.org/officeDocument/2006/relationships/slide" Target="slides/slide77.xml"/><Relationship Id="rId90" Type="http://schemas.openxmlformats.org/officeDocument/2006/relationships/slide" Target="slides/slide85.xml"/><Relationship Id="rId95" Type="http://schemas.openxmlformats.org/officeDocument/2006/relationships/slide" Target="slides/slide90.xml"/><Relationship Id="rId19" Type="http://schemas.openxmlformats.org/officeDocument/2006/relationships/slide" Target="slides/slide1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slide" Target="slides/slide51.xml"/><Relationship Id="rId64" Type="http://schemas.openxmlformats.org/officeDocument/2006/relationships/slide" Target="slides/slide59.xml"/><Relationship Id="rId69" Type="http://schemas.openxmlformats.org/officeDocument/2006/relationships/slide" Target="slides/slide64.xml"/><Relationship Id="rId77" Type="http://schemas.openxmlformats.org/officeDocument/2006/relationships/slide" Target="slides/slide72.xml"/><Relationship Id="rId100" Type="http://schemas.openxmlformats.org/officeDocument/2006/relationships/viewProps" Target="viewProps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72" Type="http://schemas.openxmlformats.org/officeDocument/2006/relationships/slide" Target="slides/slide67.xml"/><Relationship Id="rId80" Type="http://schemas.openxmlformats.org/officeDocument/2006/relationships/slide" Target="slides/slide75.xml"/><Relationship Id="rId85" Type="http://schemas.openxmlformats.org/officeDocument/2006/relationships/slide" Target="slides/slide80.xml"/><Relationship Id="rId93" Type="http://schemas.openxmlformats.org/officeDocument/2006/relationships/slide" Target="slides/slide88.xml"/><Relationship Id="rId9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slide" Target="slides/slide54.xml"/><Relationship Id="rId67" Type="http://schemas.openxmlformats.org/officeDocument/2006/relationships/slide" Target="slides/slide62.xml"/><Relationship Id="rId103" Type="http://schemas.microsoft.com/office/2006/relationships/legacyDocTextInfo" Target="legacyDocTextInfo.bin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54" Type="http://schemas.openxmlformats.org/officeDocument/2006/relationships/slide" Target="slides/slide49.xml"/><Relationship Id="rId62" Type="http://schemas.openxmlformats.org/officeDocument/2006/relationships/slide" Target="slides/slide57.xml"/><Relationship Id="rId70" Type="http://schemas.openxmlformats.org/officeDocument/2006/relationships/slide" Target="slides/slide65.xml"/><Relationship Id="rId75" Type="http://schemas.openxmlformats.org/officeDocument/2006/relationships/slide" Target="slides/slide70.xml"/><Relationship Id="rId83" Type="http://schemas.openxmlformats.org/officeDocument/2006/relationships/slide" Target="slides/slide78.xml"/><Relationship Id="rId88" Type="http://schemas.openxmlformats.org/officeDocument/2006/relationships/slide" Target="slides/slide83.xml"/><Relationship Id="rId91" Type="http://schemas.openxmlformats.org/officeDocument/2006/relationships/slide" Target="slides/slide86.xml"/><Relationship Id="rId96" Type="http://schemas.openxmlformats.org/officeDocument/2006/relationships/slide" Target="slides/slide9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slide" Target="slides/slide52.xml"/><Relationship Id="rId10" Type="http://schemas.openxmlformats.org/officeDocument/2006/relationships/slide" Target="slides/slide5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60" Type="http://schemas.openxmlformats.org/officeDocument/2006/relationships/slide" Target="slides/slide55.xml"/><Relationship Id="rId65" Type="http://schemas.openxmlformats.org/officeDocument/2006/relationships/slide" Target="slides/slide60.xml"/><Relationship Id="rId73" Type="http://schemas.openxmlformats.org/officeDocument/2006/relationships/slide" Target="slides/slide68.xml"/><Relationship Id="rId78" Type="http://schemas.openxmlformats.org/officeDocument/2006/relationships/slide" Target="slides/slide73.xml"/><Relationship Id="rId81" Type="http://schemas.openxmlformats.org/officeDocument/2006/relationships/slide" Target="slides/slide76.xml"/><Relationship Id="rId86" Type="http://schemas.openxmlformats.org/officeDocument/2006/relationships/slide" Target="slides/slide81.xml"/><Relationship Id="rId94" Type="http://schemas.openxmlformats.org/officeDocument/2006/relationships/slide" Target="slides/slide89.xml"/><Relationship Id="rId99" Type="http://schemas.openxmlformats.org/officeDocument/2006/relationships/presProps" Target="presProps.xml"/><Relationship Id="rId10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9" Type="http://schemas.openxmlformats.org/officeDocument/2006/relationships/slide" Target="slides/slide34.xml"/><Relationship Id="rId34" Type="http://schemas.openxmlformats.org/officeDocument/2006/relationships/slide" Target="slides/slide29.xml"/><Relationship Id="rId50" Type="http://schemas.openxmlformats.org/officeDocument/2006/relationships/slide" Target="slides/slide45.xml"/><Relationship Id="rId55" Type="http://schemas.openxmlformats.org/officeDocument/2006/relationships/slide" Target="slides/slide50.xml"/><Relationship Id="rId76" Type="http://schemas.openxmlformats.org/officeDocument/2006/relationships/slide" Target="slides/slide71.xml"/><Relationship Id="rId97" Type="http://schemas.openxmlformats.org/officeDocument/2006/relationships/slide" Target="slides/slide92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6FBDFF-F1C0-486A-801C-A6FBCDB7C88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7720C1ED-77AD-469E-B7D4-48583DC537D3}">
      <dgm:prSet phldrT="[نص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r>
            <a:rPr lang="ar-SA" sz="3200" b="1" dirty="0" smtClean="0">
              <a:solidFill>
                <a:srgbClr val="FFFF00"/>
              </a:solidFill>
            </a:rPr>
            <a:t>أنواع الأسئلة الموضوعية</a:t>
          </a:r>
          <a:endParaRPr lang="ar-SA" sz="3200" b="1" dirty="0">
            <a:solidFill>
              <a:srgbClr val="FFFF00"/>
            </a:solidFill>
          </a:endParaRPr>
        </a:p>
      </dgm:t>
    </dgm:pt>
    <dgm:pt modelId="{997E6DA8-2A00-4908-9814-033A56665A11}" type="parTrans" cxnId="{AEB40918-5A84-473F-BFB8-81B32D3E4869}">
      <dgm:prSet/>
      <dgm:spPr/>
      <dgm:t>
        <a:bodyPr/>
        <a:lstStyle/>
        <a:p>
          <a:pPr rtl="1"/>
          <a:endParaRPr lang="ar-SA"/>
        </a:p>
      </dgm:t>
    </dgm:pt>
    <dgm:pt modelId="{3A188B3F-D81C-4764-BDDC-84A6E727D25D}" type="sibTrans" cxnId="{AEB40918-5A84-473F-BFB8-81B32D3E4869}">
      <dgm:prSet/>
      <dgm:spPr/>
      <dgm:t>
        <a:bodyPr/>
        <a:lstStyle/>
        <a:p>
          <a:pPr rtl="1"/>
          <a:endParaRPr lang="ar-SA"/>
        </a:p>
      </dgm:t>
    </dgm:pt>
    <dgm:pt modelId="{28A25BF1-3E97-4DE9-818E-19E92145FC33}">
      <dgm:prSet phldrT="[نص]"/>
      <dgm:spPr>
        <a:gradFill flip="none" rotWithShape="0">
          <a:gsLst>
            <a:gs pos="0">
              <a:srgbClr val="00B050">
                <a:shade val="30000"/>
                <a:satMod val="115000"/>
              </a:srgbClr>
            </a:gs>
            <a:gs pos="50000">
              <a:srgbClr val="00B050">
                <a:shade val="67500"/>
                <a:satMod val="115000"/>
              </a:srgbClr>
            </a:gs>
            <a:gs pos="100000">
              <a:srgbClr val="00B050">
                <a:shade val="100000"/>
                <a:satMod val="115000"/>
              </a:srgbClr>
            </a:gs>
          </a:gsLst>
          <a:lin ang="5400000" scaled="1"/>
          <a:tileRect/>
        </a:gradFill>
        <a:ln>
          <a:solidFill>
            <a:srgbClr val="FFFF00"/>
          </a:solidFill>
        </a:ln>
      </dgm:spPr>
      <dgm:t>
        <a:bodyPr/>
        <a:lstStyle/>
        <a:p>
          <a:pPr rtl="1"/>
          <a:r>
            <a:rPr lang="ar-SA" b="1" dirty="0" smtClean="0"/>
            <a:t>أسئلة الرَّبط </a:t>
          </a:r>
        </a:p>
        <a:p>
          <a:pPr rtl="1"/>
          <a:r>
            <a:rPr lang="ar-SA" b="1" dirty="0" smtClean="0"/>
            <a:t>( المزاوجة )</a:t>
          </a:r>
          <a:endParaRPr lang="ar-SA" b="1" dirty="0"/>
        </a:p>
      </dgm:t>
    </dgm:pt>
    <dgm:pt modelId="{0B054659-2D93-495C-A2FC-A81A5CB108B6}" type="parTrans" cxnId="{F7059B1B-5499-4B15-BA1B-9A8160306160}">
      <dgm:prSet/>
      <dgm:spPr/>
      <dgm:t>
        <a:bodyPr/>
        <a:lstStyle/>
        <a:p>
          <a:pPr rtl="1"/>
          <a:endParaRPr lang="ar-SA"/>
        </a:p>
      </dgm:t>
    </dgm:pt>
    <dgm:pt modelId="{27A98D39-67B3-43E3-88E4-E73E1CE119F6}" type="sibTrans" cxnId="{F7059B1B-5499-4B15-BA1B-9A8160306160}">
      <dgm:prSet/>
      <dgm:spPr/>
      <dgm:t>
        <a:bodyPr/>
        <a:lstStyle/>
        <a:p>
          <a:pPr rtl="1"/>
          <a:endParaRPr lang="ar-SA"/>
        </a:p>
      </dgm:t>
    </dgm:pt>
    <dgm:pt modelId="{3C4EF64F-7E45-4945-A512-F6079DE19709}">
      <dgm:prSet phldrT="[نص]"/>
      <dgm:spPr>
        <a:gradFill flip="none" rotWithShape="0">
          <a:gsLst>
            <a:gs pos="0">
              <a:srgbClr val="00B050">
                <a:shade val="30000"/>
                <a:satMod val="115000"/>
              </a:srgbClr>
            </a:gs>
            <a:gs pos="50000">
              <a:srgbClr val="00B050">
                <a:shade val="67500"/>
                <a:satMod val="115000"/>
              </a:srgbClr>
            </a:gs>
            <a:gs pos="100000">
              <a:srgbClr val="00B050">
                <a:shade val="100000"/>
                <a:satMod val="115000"/>
              </a:srgbClr>
            </a:gs>
          </a:gsLst>
          <a:lin ang="5400000" scaled="1"/>
          <a:tileRect/>
        </a:gradFill>
        <a:ln>
          <a:solidFill>
            <a:srgbClr val="FFFF00"/>
          </a:solidFill>
        </a:ln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pPr rtl="1"/>
          <a:r>
            <a:rPr lang="ar-SA" b="1" dirty="0" smtClean="0"/>
            <a:t>أسئلة الصواب والخطأ</a:t>
          </a:r>
          <a:endParaRPr lang="ar-SA" b="1" dirty="0"/>
        </a:p>
      </dgm:t>
    </dgm:pt>
    <dgm:pt modelId="{94BC4480-87FA-4174-B3BB-128A657FFC5D}" type="parTrans" cxnId="{6F7C6612-9285-4EDD-A8C6-4828FF18652D}">
      <dgm:prSet/>
      <dgm:spPr/>
      <dgm:t>
        <a:bodyPr/>
        <a:lstStyle/>
        <a:p>
          <a:pPr rtl="1"/>
          <a:endParaRPr lang="ar-SA"/>
        </a:p>
      </dgm:t>
    </dgm:pt>
    <dgm:pt modelId="{776BE443-EDCF-45AE-98A4-36ABD9793249}" type="sibTrans" cxnId="{6F7C6612-9285-4EDD-A8C6-4828FF18652D}">
      <dgm:prSet/>
      <dgm:spPr/>
      <dgm:t>
        <a:bodyPr/>
        <a:lstStyle/>
        <a:p>
          <a:pPr rtl="1"/>
          <a:endParaRPr lang="ar-SA"/>
        </a:p>
      </dgm:t>
    </dgm:pt>
    <dgm:pt modelId="{E4A5B02E-487D-4302-8824-8CF4FEF75D18}">
      <dgm:prSet phldrT="[نص]"/>
      <dgm:spPr>
        <a:gradFill flip="none" rotWithShape="0">
          <a:gsLst>
            <a:gs pos="0">
              <a:srgbClr val="6EA82E">
                <a:shade val="30000"/>
                <a:satMod val="115000"/>
              </a:srgbClr>
            </a:gs>
            <a:gs pos="50000">
              <a:srgbClr val="6EA82E">
                <a:shade val="67500"/>
                <a:satMod val="115000"/>
              </a:srgbClr>
            </a:gs>
            <a:gs pos="100000">
              <a:srgbClr val="6EA82E">
                <a:shade val="100000"/>
                <a:satMod val="115000"/>
              </a:srgbClr>
            </a:gs>
          </a:gsLst>
          <a:lin ang="5400000" scaled="1"/>
          <a:tileRect/>
        </a:gradFill>
        <a:ln>
          <a:solidFill>
            <a:srgbClr val="FFFF00"/>
          </a:solidFill>
        </a:ln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pPr rtl="1"/>
          <a:r>
            <a:rPr lang="ar-SA" b="1" dirty="0" smtClean="0"/>
            <a:t>أسئلة الاختيار من متعدِّد</a:t>
          </a:r>
          <a:endParaRPr lang="ar-SA" b="1" dirty="0"/>
        </a:p>
      </dgm:t>
    </dgm:pt>
    <dgm:pt modelId="{6C9B7623-AD78-4CA5-AF16-9B712C377AB9}" type="parTrans" cxnId="{A90C07F4-5A03-4577-987A-A0C1D36D1FFC}">
      <dgm:prSet/>
      <dgm:spPr/>
      <dgm:t>
        <a:bodyPr/>
        <a:lstStyle/>
        <a:p>
          <a:pPr rtl="1"/>
          <a:endParaRPr lang="ar-SA"/>
        </a:p>
      </dgm:t>
    </dgm:pt>
    <dgm:pt modelId="{FCD1BE9E-8970-4524-8FE6-00743F581431}" type="sibTrans" cxnId="{A90C07F4-5A03-4577-987A-A0C1D36D1FFC}">
      <dgm:prSet/>
      <dgm:spPr/>
      <dgm:t>
        <a:bodyPr/>
        <a:lstStyle/>
        <a:p>
          <a:pPr rtl="1"/>
          <a:endParaRPr lang="ar-SA"/>
        </a:p>
      </dgm:t>
    </dgm:pt>
    <dgm:pt modelId="{8D8699BB-AFDF-4F7E-A528-2F6D9A4847A8}">
      <dgm:prSet/>
      <dgm:spPr>
        <a:gradFill flip="none" rotWithShape="0">
          <a:gsLst>
            <a:gs pos="0">
              <a:srgbClr val="6EA82E">
                <a:shade val="30000"/>
                <a:satMod val="115000"/>
              </a:srgbClr>
            </a:gs>
            <a:gs pos="50000">
              <a:srgbClr val="6EA82E">
                <a:shade val="67500"/>
                <a:satMod val="115000"/>
              </a:srgbClr>
            </a:gs>
            <a:gs pos="100000">
              <a:srgbClr val="6EA82E">
                <a:shade val="100000"/>
                <a:satMod val="115000"/>
              </a:srgbClr>
            </a:gs>
          </a:gsLst>
          <a:lin ang="5400000" scaled="1"/>
          <a:tileRect/>
        </a:gradFill>
        <a:ln>
          <a:solidFill>
            <a:srgbClr val="FFFF00"/>
          </a:solidFill>
        </a:ln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pPr rtl="1"/>
          <a:r>
            <a:rPr lang="ar-SA" b="1" dirty="0" smtClean="0"/>
            <a:t>أسئلة إكمال الفراغ</a:t>
          </a:r>
          <a:endParaRPr lang="ar-SA" b="1" dirty="0"/>
        </a:p>
      </dgm:t>
    </dgm:pt>
    <dgm:pt modelId="{6378C8C2-42D0-44CE-9DED-75B51F6CB3E5}" type="parTrans" cxnId="{60E32B07-3DD0-4579-B203-64E9156FDD85}">
      <dgm:prSet/>
      <dgm:spPr/>
      <dgm:t>
        <a:bodyPr/>
        <a:lstStyle/>
        <a:p>
          <a:pPr rtl="1"/>
          <a:endParaRPr lang="ar-SA"/>
        </a:p>
      </dgm:t>
    </dgm:pt>
    <dgm:pt modelId="{30008E98-5A00-4B4B-BEF9-621F46151278}" type="sibTrans" cxnId="{60E32B07-3DD0-4579-B203-64E9156FDD85}">
      <dgm:prSet/>
      <dgm:spPr/>
      <dgm:t>
        <a:bodyPr/>
        <a:lstStyle/>
        <a:p>
          <a:pPr rtl="1"/>
          <a:endParaRPr lang="ar-SA"/>
        </a:p>
      </dgm:t>
    </dgm:pt>
    <dgm:pt modelId="{8DBDF1C8-88EA-4BAA-977F-429BF39FF0C6}" type="pres">
      <dgm:prSet presAssocID="{AD6FBDFF-F1C0-486A-801C-A6FBCDB7C88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A913B085-66C6-43A2-BC31-B41E3D27A398}" type="pres">
      <dgm:prSet presAssocID="{7720C1ED-77AD-469E-B7D4-48583DC537D3}" presName="hierRoot1" presStyleCnt="0">
        <dgm:presLayoutVars>
          <dgm:hierBranch val="init"/>
        </dgm:presLayoutVars>
      </dgm:prSet>
      <dgm:spPr/>
    </dgm:pt>
    <dgm:pt modelId="{63E803CB-A096-41C7-A5A6-DEF487860873}" type="pres">
      <dgm:prSet presAssocID="{7720C1ED-77AD-469E-B7D4-48583DC537D3}" presName="rootComposite1" presStyleCnt="0"/>
      <dgm:spPr/>
    </dgm:pt>
    <dgm:pt modelId="{B1AA79E9-46D5-4B05-BCF0-46FDC3474E05}" type="pres">
      <dgm:prSet presAssocID="{7720C1ED-77AD-469E-B7D4-48583DC537D3}" presName="rootText1" presStyleLbl="node0" presStyleIdx="0" presStyleCnt="1" custScaleX="475588" custScaleY="131181" custLinFactNeighborX="-784" custLinFactNeighborY="-50739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18278AC1-D57C-426B-ACA3-AF587334FC8A}" type="pres">
      <dgm:prSet presAssocID="{7720C1ED-77AD-469E-B7D4-48583DC537D3}" presName="rootConnector1" presStyleLbl="node1" presStyleIdx="0" presStyleCnt="0"/>
      <dgm:spPr/>
      <dgm:t>
        <a:bodyPr/>
        <a:lstStyle/>
        <a:p>
          <a:pPr rtl="1"/>
          <a:endParaRPr lang="ar-SA"/>
        </a:p>
      </dgm:t>
    </dgm:pt>
    <dgm:pt modelId="{6E2291D2-A70B-42DC-9979-E1F59E45DB14}" type="pres">
      <dgm:prSet presAssocID="{7720C1ED-77AD-469E-B7D4-48583DC537D3}" presName="hierChild2" presStyleCnt="0"/>
      <dgm:spPr/>
    </dgm:pt>
    <dgm:pt modelId="{C1251B4C-0434-47D6-95D4-58EEAEDD26B6}" type="pres">
      <dgm:prSet presAssocID="{0B054659-2D93-495C-A2FC-A81A5CB108B6}" presName="Name37" presStyleLbl="parChTrans1D2" presStyleIdx="0" presStyleCnt="4"/>
      <dgm:spPr/>
      <dgm:t>
        <a:bodyPr/>
        <a:lstStyle/>
        <a:p>
          <a:pPr rtl="1"/>
          <a:endParaRPr lang="ar-SA"/>
        </a:p>
      </dgm:t>
    </dgm:pt>
    <dgm:pt modelId="{AD9770CC-0602-4375-9CA8-2F85934A6AFF}" type="pres">
      <dgm:prSet presAssocID="{28A25BF1-3E97-4DE9-818E-19E92145FC33}" presName="hierRoot2" presStyleCnt="0">
        <dgm:presLayoutVars>
          <dgm:hierBranch val="init"/>
        </dgm:presLayoutVars>
      </dgm:prSet>
      <dgm:spPr/>
    </dgm:pt>
    <dgm:pt modelId="{F78919F4-3A12-4B44-A6A9-4BC9E192FC51}" type="pres">
      <dgm:prSet presAssocID="{28A25BF1-3E97-4DE9-818E-19E92145FC33}" presName="rootComposite" presStyleCnt="0"/>
      <dgm:spPr/>
    </dgm:pt>
    <dgm:pt modelId="{68ABBDC8-44E5-4010-BAB9-D81E165B87AB}" type="pres">
      <dgm:prSet presAssocID="{28A25BF1-3E97-4DE9-818E-19E92145FC33}" presName="rootText" presStyleLbl="node2" presStyleIdx="0" presStyleCnt="4" custScaleX="112265" custScaleY="18793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EDC876F-04A8-461A-B193-E24B3366B2B1}" type="pres">
      <dgm:prSet presAssocID="{28A25BF1-3E97-4DE9-818E-19E92145FC33}" presName="rootConnector" presStyleLbl="node2" presStyleIdx="0" presStyleCnt="4"/>
      <dgm:spPr/>
      <dgm:t>
        <a:bodyPr/>
        <a:lstStyle/>
        <a:p>
          <a:pPr rtl="1"/>
          <a:endParaRPr lang="ar-SA"/>
        </a:p>
      </dgm:t>
    </dgm:pt>
    <dgm:pt modelId="{96B09212-6F80-424F-B3C6-2F7CD1F1524E}" type="pres">
      <dgm:prSet presAssocID="{28A25BF1-3E97-4DE9-818E-19E92145FC33}" presName="hierChild4" presStyleCnt="0"/>
      <dgm:spPr/>
    </dgm:pt>
    <dgm:pt modelId="{DDC80350-0B80-4164-A7A8-109AD2463C9A}" type="pres">
      <dgm:prSet presAssocID="{28A25BF1-3E97-4DE9-818E-19E92145FC33}" presName="hierChild5" presStyleCnt="0"/>
      <dgm:spPr/>
    </dgm:pt>
    <dgm:pt modelId="{EC9F49EC-892D-4CDA-B724-6CAE6651234C}" type="pres">
      <dgm:prSet presAssocID="{6378C8C2-42D0-44CE-9DED-75B51F6CB3E5}" presName="Name37" presStyleLbl="parChTrans1D2" presStyleIdx="1" presStyleCnt="4"/>
      <dgm:spPr/>
      <dgm:t>
        <a:bodyPr/>
        <a:lstStyle/>
        <a:p>
          <a:pPr rtl="1"/>
          <a:endParaRPr lang="ar-SA"/>
        </a:p>
      </dgm:t>
    </dgm:pt>
    <dgm:pt modelId="{1487299A-4F0A-43BB-82A9-4A272761C3AC}" type="pres">
      <dgm:prSet presAssocID="{8D8699BB-AFDF-4F7E-A528-2F6D9A4847A8}" presName="hierRoot2" presStyleCnt="0">
        <dgm:presLayoutVars>
          <dgm:hierBranch val="init"/>
        </dgm:presLayoutVars>
      </dgm:prSet>
      <dgm:spPr/>
    </dgm:pt>
    <dgm:pt modelId="{1608D97D-044C-4CD1-9EB9-B0DFCC301315}" type="pres">
      <dgm:prSet presAssocID="{8D8699BB-AFDF-4F7E-A528-2F6D9A4847A8}" presName="rootComposite" presStyleCnt="0"/>
      <dgm:spPr/>
    </dgm:pt>
    <dgm:pt modelId="{60F27C89-F060-4399-98E1-2DB77A4F7B29}" type="pres">
      <dgm:prSet presAssocID="{8D8699BB-AFDF-4F7E-A528-2F6D9A4847A8}" presName="rootText" presStyleLbl="node2" presStyleIdx="1" presStyleCnt="4" custScaleY="18793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BE952D10-16D5-463F-8724-6D15567848B5}" type="pres">
      <dgm:prSet presAssocID="{8D8699BB-AFDF-4F7E-A528-2F6D9A4847A8}" presName="rootConnector" presStyleLbl="node2" presStyleIdx="1" presStyleCnt="4"/>
      <dgm:spPr/>
      <dgm:t>
        <a:bodyPr/>
        <a:lstStyle/>
        <a:p>
          <a:pPr rtl="1"/>
          <a:endParaRPr lang="ar-SA"/>
        </a:p>
      </dgm:t>
    </dgm:pt>
    <dgm:pt modelId="{0D0CB29A-490C-4ECE-8F14-B5F283F8B560}" type="pres">
      <dgm:prSet presAssocID="{8D8699BB-AFDF-4F7E-A528-2F6D9A4847A8}" presName="hierChild4" presStyleCnt="0"/>
      <dgm:spPr/>
    </dgm:pt>
    <dgm:pt modelId="{EA6188CE-4DED-4484-BF72-38B246090BEF}" type="pres">
      <dgm:prSet presAssocID="{8D8699BB-AFDF-4F7E-A528-2F6D9A4847A8}" presName="hierChild5" presStyleCnt="0"/>
      <dgm:spPr/>
    </dgm:pt>
    <dgm:pt modelId="{D484AF45-8775-48E2-8F07-EEEEB5F07425}" type="pres">
      <dgm:prSet presAssocID="{94BC4480-87FA-4174-B3BB-128A657FFC5D}" presName="Name37" presStyleLbl="parChTrans1D2" presStyleIdx="2" presStyleCnt="4"/>
      <dgm:spPr/>
      <dgm:t>
        <a:bodyPr/>
        <a:lstStyle/>
        <a:p>
          <a:pPr rtl="1"/>
          <a:endParaRPr lang="ar-SA"/>
        </a:p>
      </dgm:t>
    </dgm:pt>
    <dgm:pt modelId="{57331FB3-1430-4537-A2EC-40286FE1ADAB}" type="pres">
      <dgm:prSet presAssocID="{3C4EF64F-7E45-4945-A512-F6079DE19709}" presName="hierRoot2" presStyleCnt="0">
        <dgm:presLayoutVars>
          <dgm:hierBranch val="init"/>
        </dgm:presLayoutVars>
      </dgm:prSet>
      <dgm:spPr/>
    </dgm:pt>
    <dgm:pt modelId="{45ACEADF-2C80-415B-BB2F-AED311EA63B5}" type="pres">
      <dgm:prSet presAssocID="{3C4EF64F-7E45-4945-A512-F6079DE19709}" presName="rootComposite" presStyleCnt="0"/>
      <dgm:spPr/>
    </dgm:pt>
    <dgm:pt modelId="{102EA8BA-E07D-46F7-A061-FDD23FFFF699}" type="pres">
      <dgm:prSet presAssocID="{3C4EF64F-7E45-4945-A512-F6079DE19709}" presName="rootText" presStyleLbl="node2" presStyleIdx="2" presStyleCnt="4" custScaleY="18793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46638EFD-F1B7-42D0-B5D6-6A035A30E435}" type="pres">
      <dgm:prSet presAssocID="{3C4EF64F-7E45-4945-A512-F6079DE19709}" presName="rootConnector" presStyleLbl="node2" presStyleIdx="2" presStyleCnt="4"/>
      <dgm:spPr/>
      <dgm:t>
        <a:bodyPr/>
        <a:lstStyle/>
        <a:p>
          <a:pPr rtl="1"/>
          <a:endParaRPr lang="ar-SA"/>
        </a:p>
      </dgm:t>
    </dgm:pt>
    <dgm:pt modelId="{60C121E7-E865-4420-96CA-FC05E46D44D4}" type="pres">
      <dgm:prSet presAssocID="{3C4EF64F-7E45-4945-A512-F6079DE19709}" presName="hierChild4" presStyleCnt="0"/>
      <dgm:spPr/>
    </dgm:pt>
    <dgm:pt modelId="{326224D8-D32E-4A9C-A77A-DC813674A328}" type="pres">
      <dgm:prSet presAssocID="{3C4EF64F-7E45-4945-A512-F6079DE19709}" presName="hierChild5" presStyleCnt="0"/>
      <dgm:spPr/>
    </dgm:pt>
    <dgm:pt modelId="{2AFD0A45-2E7D-4EE4-BE01-EBAA67B1D881}" type="pres">
      <dgm:prSet presAssocID="{6C9B7623-AD78-4CA5-AF16-9B712C377AB9}" presName="Name37" presStyleLbl="parChTrans1D2" presStyleIdx="3" presStyleCnt="4"/>
      <dgm:spPr/>
      <dgm:t>
        <a:bodyPr/>
        <a:lstStyle/>
        <a:p>
          <a:pPr rtl="1"/>
          <a:endParaRPr lang="ar-SA"/>
        </a:p>
      </dgm:t>
    </dgm:pt>
    <dgm:pt modelId="{CD6EC99F-0BF1-44A6-A9FF-475C983CB86E}" type="pres">
      <dgm:prSet presAssocID="{E4A5B02E-487D-4302-8824-8CF4FEF75D18}" presName="hierRoot2" presStyleCnt="0">
        <dgm:presLayoutVars>
          <dgm:hierBranch val="init"/>
        </dgm:presLayoutVars>
      </dgm:prSet>
      <dgm:spPr/>
    </dgm:pt>
    <dgm:pt modelId="{1B81DDB8-D189-46F3-B594-F194ED85C4D1}" type="pres">
      <dgm:prSet presAssocID="{E4A5B02E-487D-4302-8824-8CF4FEF75D18}" presName="rootComposite" presStyleCnt="0"/>
      <dgm:spPr/>
    </dgm:pt>
    <dgm:pt modelId="{4A203186-8859-4F3D-AB82-439162DDDE9D}" type="pres">
      <dgm:prSet presAssocID="{E4A5B02E-487D-4302-8824-8CF4FEF75D18}" presName="rootText" presStyleLbl="node2" presStyleIdx="3" presStyleCnt="4" custScaleY="18793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9EFDAE4A-176E-4C34-BCB8-8F3C422567C3}" type="pres">
      <dgm:prSet presAssocID="{E4A5B02E-487D-4302-8824-8CF4FEF75D18}" presName="rootConnector" presStyleLbl="node2" presStyleIdx="3" presStyleCnt="4"/>
      <dgm:spPr/>
      <dgm:t>
        <a:bodyPr/>
        <a:lstStyle/>
        <a:p>
          <a:pPr rtl="1"/>
          <a:endParaRPr lang="ar-SA"/>
        </a:p>
      </dgm:t>
    </dgm:pt>
    <dgm:pt modelId="{CF3F6003-02E0-47BB-98F5-6B985FCF1279}" type="pres">
      <dgm:prSet presAssocID="{E4A5B02E-487D-4302-8824-8CF4FEF75D18}" presName="hierChild4" presStyleCnt="0"/>
      <dgm:spPr/>
    </dgm:pt>
    <dgm:pt modelId="{5EDC01E9-CF0B-4B18-BFF7-0BCF74EF5C40}" type="pres">
      <dgm:prSet presAssocID="{E4A5B02E-487D-4302-8824-8CF4FEF75D18}" presName="hierChild5" presStyleCnt="0"/>
      <dgm:spPr/>
    </dgm:pt>
    <dgm:pt modelId="{778F6AAE-2104-4BA8-91DD-D0B506CDC1C0}" type="pres">
      <dgm:prSet presAssocID="{7720C1ED-77AD-469E-B7D4-48583DC537D3}" presName="hierChild3" presStyleCnt="0"/>
      <dgm:spPr/>
    </dgm:pt>
  </dgm:ptLst>
  <dgm:cxnLst>
    <dgm:cxn modelId="{AEB40918-5A84-473F-BFB8-81B32D3E4869}" srcId="{AD6FBDFF-F1C0-486A-801C-A6FBCDB7C881}" destId="{7720C1ED-77AD-469E-B7D4-48583DC537D3}" srcOrd="0" destOrd="0" parTransId="{997E6DA8-2A00-4908-9814-033A56665A11}" sibTransId="{3A188B3F-D81C-4764-BDDC-84A6E727D25D}"/>
    <dgm:cxn modelId="{0D7D32E8-5E6F-4D0E-B8FC-503F120A4B71}" type="presOf" srcId="{28A25BF1-3E97-4DE9-818E-19E92145FC33}" destId="{68ABBDC8-44E5-4010-BAB9-D81E165B87AB}" srcOrd="0" destOrd="0" presId="urn:microsoft.com/office/officeart/2005/8/layout/orgChart1"/>
    <dgm:cxn modelId="{8FAC285E-010C-421F-8439-B65CDD926EAF}" type="presOf" srcId="{0B054659-2D93-495C-A2FC-A81A5CB108B6}" destId="{C1251B4C-0434-47D6-95D4-58EEAEDD26B6}" srcOrd="0" destOrd="0" presId="urn:microsoft.com/office/officeart/2005/8/layout/orgChart1"/>
    <dgm:cxn modelId="{A90C07F4-5A03-4577-987A-A0C1D36D1FFC}" srcId="{7720C1ED-77AD-469E-B7D4-48583DC537D3}" destId="{E4A5B02E-487D-4302-8824-8CF4FEF75D18}" srcOrd="3" destOrd="0" parTransId="{6C9B7623-AD78-4CA5-AF16-9B712C377AB9}" sibTransId="{FCD1BE9E-8970-4524-8FE6-00743F581431}"/>
    <dgm:cxn modelId="{7F81D459-1DCC-4663-91BB-27D5E1732A82}" type="presOf" srcId="{94BC4480-87FA-4174-B3BB-128A657FFC5D}" destId="{D484AF45-8775-48E2-8F07-EEEEB5F07425}" srcOrd="0" destOrd="0" presId="urn:microsoft.com/office/officeart/2005/8/layout/orgChart1"/>
    <dgm:cxn modelId="{DB7A4621-D732-4D15-9306-1B707D6C4F81}" type="presOf" srcId="{28A25BF1-3E97-4DE9-818E-19E92145FC33}" destId="{AEDC876F-04A8-461A-B193-E24B3366B2B1}" srcOrd="1" destOrd="0" presId="urn:microsoft.com/office/officeart/2005/8/layout/orgChart1"/>
    <dgm:cxn modelId="{F19901DE-1E8C-42A6-8964-2DBA7249E574}" type="presOf" srcId="{AD6FBDFF-F1C0-486A-801C-A6FBCDB7C881}" destId="{8DBDF1C8-88EA-4BAA-977F-429BF39FF0C6}" srcOrd="0" destOrd="0" presId="urn:microsoft.com/office/officeart/2005/8/layout/orgChart1"/>
    <dgm:cxn modelId="{6F7C6612-9285-4EDD-A8C6-4828FF18652D}" srcId="{7720C1ED-77AD-469E-B7D4-48583DC537D3}" destId="{3C4EF64F-7E45-4945-A512-F6079DE19709}" srcOrd="2" destOrd="0" parTransId="{94BC4480-87FA-4174-B3BB-128A657FFC5D}" sibTransId="{776BE443-EDCF-45AE-98A4-36ABD9793249}"/>
    <dgm:cxn modelId="{F7059B1B-5499-4B15-BA1B-9A8160306160}" srcId="{7720C1ED-77AD-469E-B7D4-48583DC537D3}" destId="{28A25BF1-3E97-4DE9-818E-19E92145FC33}" srcOrd="0" destOrd="0" parTransId="{0B054659-2D93-495C-A2FC-A81A5CB108B6}" sibTransId="{27A98D39-67B3-43E3-88E4-E73E1CE119F6}"/>
    <dgm:cxn modelId="{EE4294D5-2D19-413F-9169-6921708D5255}" type="presOf" srcId="{7720C1ED-77AD-469E-B7D4-48583DC537D3}" destId="{18278AC1-D57C-426B-ACA3-AF587334FC8A}" srcOrd="1" destOrd="0" presId="urn:microsoft.com/office/officeart/2005/8/layout/orgChart1"/>
    <dgm:cxn modelId="{F2DDBBF7-CEDA-4296-8343-CED0D4D26674}" type="presOf" srcId="{6378C8C2-42D0-44CE-9DED-75B51F6CB3E5}" destId="{EC9F49EC-892D-4CDA-B724-6CAE6651234C}" srcOrd="0" destOrd="0" presId="urn:microsoft.com/office/officeart/2005/8/layout/orgChart1"/>
    <dgm:cxn modelId="{C66C8D76-59DB-469F-B095-73BAD40E4621}" type="presOf" srcId="{3C4EF64F-7E45-4945-A512-F6079DE19709}" destId="{46638EFD-F1B7-42D0-B5D6-6A035A30E435}" srcOrd="1" destOrd="0" presId="urn:microsoft.com/office/officeart/2005/8/layout/orgChart1"/>
    <dgm:cxn modelId="{C4D481C1-4053-419A-8F4B-86D26AE2FF39}" type="presOf" srcId="{E4A5B02E-487D-4302-8824-8CF4FEF75D18}" destId="{4A203186-8859-4F3D-AB82-439162DDDE9D}" srcOrd="0" destOrd="0" presId="urn:microsoft.com/office/officeart/2005/8/layout/orgChart1"/>
    <dgm:cxn modelId="{57505BA4-D99D-4836-81E2-682DE9283A1F}" type="presOf" srcId="{6C9B7623-AD78-4CA5-AF16-9B712C377AB9}" destId="{2AFD0A45-2E7D-4EE4-BE01-EBAA67B1D881}" srcOrd="0" destOrd="0" presId="urn:microsoft.com/office/officeart/2005/8/layout/orgChart1"/>
    <dgm:cxn modelId="{60E32B07-3DD0-4579-B203-64E9156FDD85}" srcId="{7720C1ED-77AD-469E-B7D4-48583DC537D3}" destId="{8D8699BB-AFDF-4F7E-A528-2F6D9A4847A8}" srcOrd="1" destOrd="0" parTransId="{6378C8C2-42D0-44CE-9DED-75B51F6CB3E5}" sibTransId="{30008E98-5A00-4B4B-BEF9-621F46151278}"/>
    <dgm:cxn modelId="{BFBCCE72-04EE-4E40-B68F-9018F279CBBA}" type="presOf" srcId="{3C4EF64F-7E45-4945-A512-F6079DE19709}" destId="{102EA8BA-E07D-46F7-A061-FDD23FFFF699}" srcOrd="0" destOrd="0" presId="urn:microsoft.com/office/officeart/2005/8/layout/orgChart1"/>
    <dgm:cxn modelId="{08FB9352-B86F-4ECD-A20E-DDB2F71A7ACB}" type="presOf" srcId="{7720C1ED-77AD-469E-B7D4-48583DC537D3}" destId="{B1AA79E9-46D5-4B05-BCF0-46FDC3474E05}" srcOrd="0" destOrd="0" presId="urn:microsoft.com/office/officeart/2005/8/layout/orgChart1"/>
    <dgm:cxn modelId="{63357C6A-1FC6-445C-A980-C5E2E542D2EC}" type="presOf" srcId="{E4A5B02E-487D-4302-8824-8CF4FEF75D18}" destId="{9EFDAE4A-176E-4C34-BCB8-8F3C422567C3}" srcOrd="1" destOrd="0" presId="urn:microsoft.com/office/officeart/2005/8/layout/orgChart1"/>
    <dgm:cxn modelId="{8B53DCBC-D305-47BB-B64C-32DD61F9A1D3}" type="presOf" srcId="{8D8699BB-AFDF-4F7E-A528-2F6D9A4847A8}" destId="{60F27C89-F060-4399-98E1-2DB77A4F7B29}" srcOrd="0" destOrd="0" presId="urn:microsoft.com/office/officeart/2005/8/layout/orgChart1"/>
    <dgm:cxn modelId="{C8B62B6D-0542-48E9-A57D-403237C776E5}" type="presOf" srcId="{8D8699BB-AFDF-4F7E-A528-2F6D9A4847A8}" destId="{BE952D10-16D5-463F-8724-6D15567848B5}" srcOrd="1" destOrd="0" presId="urn:microsoft.com/office/officeart/2005/8/layout/orgChart1"/>
    <dgm:cxn modelId="{5506E1F1-FFA4-4E41-9F0E-B7A93DD50823}" type="presParOf" srcId="{8DBDF1C8-88EA-4BAA-977F-429BF39FF0C6}" destId="{A913B085-66C6-43A2-BC31-B41E3D27A398}" srcOrd="0" destOrd="0" presId="urn:microsoft.com/office/officeart/2005/8/layout/orgChart1"/>
    <dgm:cxn modelId="{02302BA0-941B-4984-9870-B7F54D550FB1}" type="presParOf" srcId="{A913B085-66C6-43A2-BC31-B41E3D27A398}" destId="{63E803CB-A096-41C7-A5A6-DEF487860873}" srcOrd="0" destOrd="0" presId="urn:microsoft.com/office/officeart/2005/8/layout/orgChart1"/>
    <dgm:cxn modelId="{43A58C51-4F01-4F04-AB23-9FF1149865BB}" type="presParOf" srcId="{63E803CB-A096-41C7-A5A6-DEF487860873}" destId="{B1AA79E9-46D5-4B05-BCF0-46FDC3474E05}" srcOrd="0" destOrd="0" presId="urn:microsoft.com/office/officeart/2005/8/layout/orgChart1"/>
    <dgm:cxn modelId="{59AFA8AF-29E6-484C-B405-3F50F3C02343}" type="presParOf" srcId="{63E803CB-A096-41C7-A5A6-DEF487860873}" destId="{18278AC1-D57C-426B-ACA3-AF587334FC8A}" srcOrd="1" destOrd="0" presId="urn:microsoft.com/office/officeart/2005/8/layout/orgChart1"/>
    <dgm:cxn modelId="{CD4C8DEB-B2D7-4835-AF47-BBA61BD6E5C1}" type="presParOf" srcId="{A913B085-66C6-43A2-BC31-B41E3D27A398}" destId="{6E2291D2-A70B-42DC-9979-E1F59E45DB14}" srcOrd="1" destOrd="0" presId="urn:microsoft.com/office/officeart/2005/8/layout/orgChart1"/>
    <dgm:cxn modelId="{760AE48E-3644-4463-B658-749810EF19B2}" type="presParOf" srcId="{6E2291D2-A70B-42DC-9979-E1F59E45DB14}" destId="{C1251B4C-0434-47D6-95D4-58EEAEDD26B6}" srcOrd="0" destOrd="0" presId="urn:microsoft.com/office/officeart/2005/8/layout/orgChart1"/>
    <dgm:cxn modelId="{013AACA0-DF08-459C-8875-18406AB03CE0}" type="presParOf" srcId="{6E2291D2-A70B-42DC-9979-E1F59E45DB14}" destId="{AD9770CC-0602-4375-9CA8-2F85934A6AFF}" srcOrd="1" destOrd="0" presId="urn:microsoft.com/office/officeart/2005/8/layout/orgChart1"/>
    <dgm:cxn modelId="{D4EFA216-2190-4BC5-BAF2-26642BE0B6DD}" type="presParOf" srcId="{AD9770CC-0602-4375-9CA8-2F85934A6AFF}" destId="{F78919F4-3A12-4B44-A6A9-4BC9E192FC51}" srcOrd="0" destOrd="0" presId="urn:microsoft.com/office/officeart/2005/8/layout/orgChart1"/>
    <dgm:cxn modelId="{0A114FED-7A7F-4D2F-945F-4101ECA93ABC}" type="presParOf" srcId="{F78919F4-3A12-4B44-A6A9-4BC9E192FC51}" destId="{68ABBDC8-44E5-4010-BAB9-D81E165B87AB}" srcOrd="0" destOrd="0" presId="urn:microsoft.com/office/officeart/2005/8/layout/orgChart1"/>
    <dgm:cxn modelId="{67BFBEF0-B41F-4B6D-811D-22DDD2FFDEC8}" type="presParOf" srcId="{F78919F4-3A12-4B44-A6A9-4BC9E192FC51}" destId="{AEDC876F-04A8-461A-B193-E24B3366B2B1}" srcOrd="1" destOrd="0" presId="urn:microsoft.com/office/officeart/2005/8/layout/orgChart1"/>
    <dgm:cxn modelId="{91F1EF5F-6C11-40AF-B302-1AD97EE2BDAE}" type="presParOf" srcId="{AD9770CC-0602-4375-9CA8-2F85934A6AFF}" destId="{96B09212-6F80-424F-B3C6-2F7CD1F1524E}" srcOrd="1" destOrd="0" presId="urn:microsoft.com/office/officeart/2005/8/layout/orgChart1"/>
    <dgm:cxn modelId="{53B5FCBE-F615-42E4-A972-E95289E868DE}" type="presParOf" srcId="{AD9770CC-0602-4375-9CA8-2F85934A6AFF}" destId="{DDC80350-0B80-4164-A7A8-109AD2463C9A}" srcOrd="2" destOrd="0" presId="urn:microsoft.com/office/officeart/2005/8/layout/orgChart1"/>
    <dgm:cxn modelId="{FAB1DEE1-74A0-4B04-A700-C2E72C2A17A9}" type="presParOf" srcId="{6E2291D2-A70B-42DC-9979-E1F59E45DB14}" destId="{EC9F49EC-892D-4CDA-B724-6CAE6651234C}" srcOrd="2" destOrd="0" presId="urn:microsoft.com/office/officeart/2005/8/layout/orgChart1"/>
    <dgm:cxn modelId="{D9B2B8A1-E680-4B5A-A6C5-D1C652246730}" type="presParOf" srcId="{6E2291D2-A70B-42DC-9979-E1F59E45DB14}" destId="{1487299A-4F0A-43BB-82A9-4A272761C3AC}" srcOrd="3" destOrd="0" presId="urn:microsoft.com/office/officeart/2005/8/layout/orgChart1"/>
    <dgm:cxn modelId="{59A36936-C45F-4616-A339-0FA3B38723E6}" type="presParOf" srcId="{1487299A-4F0A-43BB-82A9-4A272761C3AC}" destId="{1608D97D-044C-4CD1-9EB9-B0DFCC301315}" srcOrd="0" destOrd="0" presId="urn:microsoft.com/office/officeart/2005/8/layout/orgChart1"/>
    <dgm:cxn modelId="{F55F54AA-5BB8-42FB-A1AC-DB7C8A6854E6}" type="presParOf" srcId="{1608D97D-044C-4CD1-9EB9-B0DFCC301315}" destId="{60F27C89-F060-4399-98E1-2DB77A4F7B29}" srcOrd="0" destOrd="0" presId="urn:microsoft.com/office/officeart/2005/8/layout/orgChart1"/>
    <dgm:cxn modelId="{4672707D-6FEC-41F9-AB4C-3E4FE91C6C72}" type="presParOf" srcId="{1608D97D-044C-4CD1-9EB9-B0DFCC301315}" destId="{BE952D10-16D5-463F-8724-6D15567848B5}" srcOrd="1" destOrd="0" presId="urn:microsoft.com/office/officeart/2005/8/layout/orgChart1"/>
    <dgm:cxn modelId="{ABF78524-725D-4B8B-B9B3-8BD43E05E151}" type="presParOf" srcId="{1487299A-4F0A-43BB-82A9-4A272761C3AC}" destId="{0D0CB29A-490C-4ECE-8F14-B5F283F8B560}" srcOrd="1" destOrd="0" presId="urn:microsoft.com/office/officeart/2005/8/layout/orgChart1"/>
    <dgm:cxn modelId="{E737A9EF-CF48-4A5E-A297-9AB7B790CA37}" type="presParOf" srcId="{1487299A-4F0A-43BB-82A9-4A272761C3AC}" destId="{EA6188CE-4DED-4484-BF72-38B246090BEF}" srcOrd="2" destOrd="0" presId="urn:microsoft.com/office/officeart/2005/8/layout/orgChart1"/>
    <dgm:cxn modelId="{0BDC2A3D-5D4B-4D51-AFE8-4F4E1BAE06F4}" type="presParOf" srcId="{6E2291D2-A70B-42DC-9979-E1F59E45DB14}" destId="{D484AF45-8775-48E2-8F07-EEEEB5F07425}" srcOrd="4" destOrd="0" presId="urn:microsoft.com/office/officeart/2005/8/layout/orgChart1"/>
    <dgm:cxn modelId="{9EDE091C-0D96-4FB1-BDE6-9E3CEEA86D78}" type="presParOf" srcId="{6E2291D2-A70B-42DC-9979-E1F59E45DB14}" destId="{57331FB3-1430-4537-A2EC-40286FE1ADAB}" srcOrd="5" destOrd="0" presId="urn:microsoft.com/office/officeart/2005/8/layout/orgChart1"/>
    <dgm:cxn modelId="{32704E20-D91A-4AE4-AE46-D7354E500F6D}" type="presParOf" srcId="{57331FB3-1430-4537-A2EC-40286FE1ADAB}" destId="{45ACEADF-2C80-415B-BB2F-AED311EA63B5}" srcOrd="0" destOrd="0" presId="urn:microsoft.com/office/officeart/2005/8/layout/orgChart1"/>
    <dgm:cxn modelId="{35C28831-990D-4974-B2D6-29B093391CD7}" type="presParOf" srcId="{45ACEADF-2C80-415B-BB2F-AED311EA63B5}" destId="{102EA8BA-E07D-46F7-A061-FDD23FFFF699}" srcOrd="0" destOrd="0" presId="urn:microsoft.com/office/officeart/2005/8/layout/orgChart1"/>
    <dgm:cxn modelId="{936BA0AB-4011-476C-AB78-DB4BA99DD1A0}" type="presParOf" srcId="{45ACEADF-2C80-415B-BB2F-AED311EA63B5}" destId="{46638EFD-F1B7-42D0-B5D6-6A035A30E435}" srcOrd="1" destOrd="0" presId="urn:microsoft.com/office/officeart/2005/8/layout/orgChart1"/>
    <dgm:cxn modelId="{DF93197F-A8B3-45F5-81FB-29B1A6E91706}" type="presParOf" srcId="{57331FB3-1430-4537-A2EC-40286FE1ADAB}" destId="{60C121E7-E865-4420-96CA-FC05E46D44D4}" srcOrd="1" destOrd="0" presId="urn:microsoft.com/office/officeart/2005/8/layout/orgChart1"/>
    <dgm:cxn modelId="{755888B9-87F8-46AD-9138-F37B606BF484}" type="presParOf" srcId="{57331FB3-1430-4537-A2EC-40286FE1ADAB}" destId="{326224D8-D32E-4A9C-A77A-DC813674A328}" srcOrd="2" destOrd="0" presId="urn:microsoft.com/office/officeart/2005/8/layout/orgChart1"/>
    <dgm:cxn modelId="{BC142944-ABA6-4224-957E-E122A5F17A60}" type="presParOf" srcId="{6E2291D2-A70B-42DC-9979-E1F59E45DB14}" destId="{2AFD0A45-2E7D-4EE4-BE01-EBAA67B1D881}" srcOrd="6" destOrd="0" presId="urn:microsoft.com/office/officeart/2005/8/layout/orgChart1"/>
    <dgm:cxn modelId="{492445F7-4273-4979-851E-FA5849870099}" type="presParOf" srcId="{6E2291D2-A70B-42DC-9979-E1F59E45DB14}" destId="{CD6EC99F-0BF1-44A6-A9FF-475C983CB86E}" srcOrd="7" destOrd="0" presId="urn:microsoft.com/office/officeart/2005/8/layout/orgChart1"/>
    <dgm:cxn modelId="{E318008D-1661-4B03-B134-551C6DF9DE0C}" type="presParOf" srcId="{CD6EC99F-0BF1-44A6-A9FF-475C983CB86E}" destId="{1B81DDB8-D189-46F3-B594-F194ED85C4D1}" srcOrd="0" destOrd="0" presId="urn:microsoft.com/office/officeart/2005/8/layout/orgChart1"/>
    <dgm:cxn modelId="{782E7DAF-F18A-4A92-8BBC-1E98DAA33282}" type="presParOf" srcId="{1B81DDB8-D189-46F3-B594-F194ED85C4D1}" destId="{4A203186-8859-4F3D-AB82-439162DDDE9D}" srcOrd="0" destOrd="0" presId="urn:microsoft.com/office/officeart/2005/8/layout/orgChart1"/>
    <dgm:cxn modelId="{4A6EF056-11CF-4068-808D-B228DCF013A5}" type="presParOf" srcId="{1B81DDB8-D189-46F3-B594-F194ED85C4D1}" destId="{9EFDAE4A-176E-4C34-BCB8-8F3C422567C3}" srcOrd="1" destOrd="0" presId="urn:microsoft.com/office/officeart/2005/8/layout/orgChart1"/>
    <dgm:cxn modelId="{D389B615-BE74-4D08-A3E2-82FE4BA298EB}" type="presParOf" srcId="{CD6EC99F-0BF1-44A6-A9FF-475C983CB86E}" destId="{CF3F6003-02E0-47BB-98F5-6B985FCF1279}" srcOrd="1" destOrd="0" presId="urn:microsoft.com/office/officeart/2005/8/layout/orgChart1"/>
    <dgm:cxn modelId="{0A3EAA3E-EE69-41B6-9183-E01ED73C7D8A}" type="presParOf" srcId="{CD6EC99F-0BF1-44A6-A9FF-475C983CB86E}" destId="{5EDC01E9-CF0B-4B18-BFF7-0BCF74EF5C40}" srcOrd="2" destOrd="0" presId="urn:microsoft.com/office/officeart/2005/8/layout/orgChart1"/>
    <dgm:cxn modelId="{A0A398E3-0B2F-464F-8349-A70EB35E3646}" type="presParOf" srcId="{A913B085-66C6-43A2-BC31-B41E3D27A398}" destId="{778F6AAE-2104-4BA8-91DD-D0B506CDC1C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AFD0A45-2E7D-4EE4-BE01-EBAA67B1D881}">
      <dsp:nvSpPr>
        <dsp:cNvPr id="0" name=""/>
        <dsp:cNvSpPr/>
      </dsp:nvSpPr>
      <dsp:spPr>
        <a:xfrm>
          <a:off x="4351395" y="1200241"/>
          <a:ext cx="3439812" cy="7642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2123"/>
              </a:lnTo>
              <a:lnTo>
                <a:pt x="3439812" y="572123"/>
              </a:lnTo>
              <a:lnTo>
                <a:pt x="3439812" y="7642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84AF45-8775-48E2-8F07-EEEEB5F07425}">
      <dsp:nvSpPr>
        <dsp:cNvPr id="0" name=""/>
        <dsp:cNvSpPr/>
      </dsp:nvSpPr>
      <dsp:spPr>
        <a:xfrm>
          <a:off x="4351395" y="1200241"/>
          <a:ext cx="1225631" cy="7642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2123"/>
              </a:lnTo>
              <a:lnTo>
                <a:pt x="1225631" y="572123"/>
              </a:lnTo>
              <a:lnTo>
                <a:pt x="1225631" y="7642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9F49EC-892D-4CDA-B724-6CAE6651234C}">
      <dsp:nvSpPr>
        <dsp:cNvPr id="0" name=""/>
        <dsp:cNvSpPr/>
      </dsp:nvSpPr>
      <dsp:spPr>
        <a:xfrm>
          <a:off x="3362846" y="1200241"/>
          <a:ext cx="988548" cy="764262"/>
        </a:xfrm>
        <a:custGeom>
          <a:avLst/>
          <a:gdLst/>
          <a:ahLst/>
          <a:cxnLst/>
          <a:rect l="0" t="0" r="0" b="0"/>
          <a:pathLst>
            <a:path>
              <a:moveTo>
                <a:pt x="988548" y="0"/>
              </a:moveTo>
              <a:lnTo>
                <a:pt x="988548" y="572123"/>
              </a:lnTo>
              <a:lnTo>
                <a:pt x="0" y="572123"/>
              </a:lnTo>
              <a:lnTo>
                <a:pt x="0" y="7642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251B4C-0434-47D6-95D4-58EEAEDD26B6}">
      <dsp:nvSpPr>
        <dsp:cNvPr id="0" name=""/>
        <dsp:cNvSpPr/>
      </dsp:nvSpPr>
      <dsp:spPr>
        <a:xfrm>
          <a:off x="1036447" y="1200241"/>
          <a:ext cx="3314947" cy="764262"/>
        </a:xfrm>
        <a:custGeom>
          <a:avLst/>
          <a:gdLst/>
          <a:ahLst/>
          <a:cxnLst/>
          <a:rect l="0" t="0" r="0" b="0"/>
          <a:pathLst>
            <a:path>
              <a:moveTo>
                <a:pt x="3314947" y="0"/>
              </a:moveTo>
              <a:lnTo>
                <a:pt x="3314947" y="572123"/>
              </a:lnTo>
              <a:lnTo>
                <a:pt x="0" y="572123"/>
              </a:lnTo>
              <a:lnTo>
                <a:pt x="0" y="7642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AA79E9-46D5-4B05-BCF0-46FDC3474E05}">
      <dsp:nvSpPr>
        <dsp:cNvPr id="0" name=""/>
        <dsp:cNvSpPr/>
      </dsp:nvSpPr>
      <dsp:spPr>
        <a:xfrm>
          <a:off x="0" y="0"/>
          <a:ext cx="8702790" cy="1200241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b="1" kern="1200" dirty="0" smtClean="0">
              <a:solidFill>
                <a:srgbClr val="FFFF00"/>
              </a:solidFill>
            </a:rPr>
            <a:t>أنواع الأسئلة الموضوعية</a:t>
          </a:r>
          <a:endParaRPr lang="ar-SA" sz="3200" b="1" kern="1200" dirty="0">
            <a:solidFill>
              <a:srgbClr val="FFFF00"/>
            </a:solidFill>
          </a:endParaRPr>
        </a:p>
      </dsp:txBody>
      <dsp:txXfrm>
        <a:off x="0" y="0"/>
        <a:ext cx="8702790" cy="1200241"/>
      </dsp:txXfrm>
    </dsp:sp>
    <dsp:sp modelId="{68ABBDC8-44E5-4010-BAB9-D81E165B87AB}">
      <dsp:nvSpPr>
        <dsp:cNvPr id="0" name=""/>
        <dsp:cNvSpPr/>
      </dsp:nvSpPr>
      <dsp:spPr>
        <a:xfrm>
          <a:off x="9278" y="1964504"/>
          <a:ext cx="2054338" cy="1719512"/>
        </a:xfrm>
        <a:prstGeom prst="rect">
          <a:avLst/>
        </a:prstGeom>
        <a:gradFill flip="none" rotWithShape="0">
          <a:gsLst>
            <a:gs pos="0">
              <a:srgbClr val="00B050">
                <a:shade val="30000"/>
                <a:satMod val="115000"/>
              </a:srgbClr>
            </a:gs>
            <a:gs pos="50000">
              <a:srgbClr val="00B050">
                <a:shade val="67500"/>
                <a:satMod val="115000"/>
              </a:srgbClr>
            </a:gs>
            <a:gs pos="100000">
              <a:srgbClr val="00B050">
                <a:shade val="100000"/>
                <a:satMod val="115000"/>
              </a:srgbClr>
            </a:gs>
          </a:gsLst>
          <a:lin ang="5400000" scaled="1"/>
          <a:tileRect/>
        </a:gradFill>
        <a:ln w="254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800" b="1" kern="1200" dirty="0" smtClean="0"/>
            <a:t>أسئلة الرَّبط </a:t>
          </a:r>
        </a:p>
        <a:p>
          <a:pPr lvl="0" algn="ct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800" b="1" kern="1200" dirty="0" smtClean="0"/>
            <a:t>( المزاوجة )</a:t>
          </a:r>
          <a:endParaRPr lang="ar-SA" sz="3800" b="1" kern="1200" dirty="0"/>
        </a:p>
      </dsp:txBody>
      <dsp:txXfrm>
        <a:off x="9278" y="1964504"/>
        <a:ext cx="2054338" cy="1719512"/>
      </dsp:txXfrm>
    </dsp:sp>
    <dsp:sp modelId="{60F27C89-F060-4399-98E1-2DB77A4F7B29}">
      <dsp:nvSpPr>
        <dsp:cNvPr id="0" name=""/>
        <dsp:cNvSpPr/>
      </dsp:nvSpPr>
      <dsp:spPr>
        <a:xfrm>
          <a:off x="2447895" y="1964504"/>
          <a:ext cx="1829901" cy="1719512"/>
        </a:xfrm>
        <a:prstGeom prst="rect">
          <a:avLst/>
        </a:prstGeom>
        <a:gradFill flip="none" rotWithShape="0">
          <a:gsLst>
            <a:gs pos="0">
              <a:srgbClr val="6EA82E">
                <a:shade val="30000"/>
                <a:satMod val="115000"/>
              </a:srgbClr>
            </a:gs>
            <a:gs pos="50000">
              <a:srgbClr val="6EA82E">
                <a:shade val="67500"/>
                <a:satMod val="115000"/>
              </a:srgbClr>
            </a:gs>
            <a:gs pos="100000">
              <a:srgbClr val="6EA82E">
                <a:shade val="100000"/>
                <a:satMod val="115000"/>
              </a:srgbClr>
            </a:gs>
          </a:gsLst>
          <a:lin ang="5400000" scaled="1"/>
          <a:tileRect/>
        </a:gradFill>
        <a:ln w="25400" cap="flat" cmpd="sng" algn="ctr">
          <a:solidFill>
            <a:srgbClr val="FFFF00"/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800" b="1" kern="1200" dirty="0" smtClean="0"/>
            <a:t>أسئلة إكمال الفراغ</a:t>
          </a:r>
          <a:endParaRPr lang="ar-SA" sz="3800" b="1" kern="1200" dirty="0"/>
        </a:p>
      </dsp:txBody>
      <dsp:txXfrm>
        <a:off x="2447895" y="1964504"/>
        <a:ext cx="1829901" cy="1719512"/>
      </dsp:txXfrm>
    </dsp:sp>
    <dsp:sp modelId="{102EA8BA-E07D-46F7-A061-FDD23FFFF699}">
      <dsp:nvSpPr>
        <dsp:cNvPr id="0" name=""/>
        <dsp:cNvSpPr/>
      </dsp:nvSpPr>
      <dsp:spPr>
        <a:xfrm>
          <a:off x="4662076" y="1964504"/>
          <a:ext cx="1829901" cy="1719512"/>
        </a:xfrm>
        <a:prstGeom prst="rect">
          <a:avLst/>
        </a:prstGeom>
        <a:gradFill flip="none" rotWithShape="0">
          <a:gsLst>
            <a:gs pos="0">
              <a:srgbClr val="00B050">
                <a:shade val="30000"/>
                <a:satMod val="115000"/>
              </a:srgbClr>
            </a:gs>
            <a:gs pos="50000">
              <a:srgbClr val="00B050">
                <a:shade val="67500"/>
                <a:satMod val="115000"/>
              </a:srgbClr>
            </a:gs>
            <a:gs pos="100000">
              <a:srgbClr val="00B050">
                <a:shade val="100000"/>
                <a:satMod val="115000"/>
              </a:srgbClr>
            </a:gs>
          </a:gsLst>
          <a:lin ang="5400000" scaled="1"/>
          <a:tileRect/>
        </a:gradFill>
        <a:ln w="25400" cap="flat" cmpd="sng" algn="ctr">
          <a:solidFill>
            <a:srgbClr val="FFFF00"/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800" b="1" kern="1200" dirty="0" smtClean="0"/>
            <a:t>أسئلة الصواب والخطأ</a:t>
          </a:r>
          <a:endParaRPr lang="ar-SA" sz="3800" b="1" kern="1200" dirty="0"/>
        </a:p>
      </dsp:txBody>
      <dsp:txXfrm>
        <a:off x="4662076" y="1964504"/>
        <a:ext cx="1829901" cy="1719512"/>
      </dsp:txXfrm>
    </dsp:sp>
    <dsp:sp modelId="{4A203186-8859-4F3D-AB82-439162DDDE9D}">
      <dsp:nvSpPr>
        <dsp:cNvPr id="0" name=""/>
        <dsp:cNvSpPr/>
      </dsp:nvSpPr>
      <dsp:spPr>
        <a:xfrm>
          <a:off x="6876256" y="1964504"/>
          <a:ext cx="1829901" cy="1719512"/>
        </a:xfrm>
        <a:prstGeom prst="rect">
          <a:avLst/>
        </a:prstGeom>
        <a:gradFill flip="none" rotWithShape="0">
          <a:gsLst>
            <a:gs pos="0">
              <a:srgbClr val="6EA82E">
                <a:shade val="30000"/>
                <a:satMod val="115000"/>
              </a:srgbClr>
            </a:gs>
            <a:gs pos="50000">
              <a:srgbClr val="6EA82E">
                <a:shade val="67500"/>
                <a:satMod val="115000"/>
              </a:srgbClr>
            </a:gs>
            <a:gs pos="100000">
              <a:srgbClr val="6EA82E">
                <a:shade val="100000"/>
                <a:satMod val="115000"/>
              </a:srgbClr>
            </a:gs>
          </a:gsLst>
          <a:lin ang="5400000" scaled="1"/>
          <a:tileRect/>
        </a:gradFill>
        <a:ln w="25400" cap="flat" cmpd="sng" algn="ctr">
          <a:solidFill>
            <a:srgbClr val="FFFF00"/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800" b="1" kern="1200" dirty="0" smtClean="0"/>
            <a:t>أسئلة الاختيار من متعدِّد</a:t>
          </a:r>
          <a:endParaRPr lang="ar-SA" sz="3800" b="1" kern="1200" dirty="0"/>
        </a:p>
      </dsp:txBody>
      <dsp:txXfrm>
        <a:off x="6876256" y="1964504"/>
        <a:ext cx="1829901" cy="17195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4" Type="http://schemas.microsoft.com/office/2006/relationships/legacyDiagramText" Target="legacyDiagramText4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6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noProof="0" smtClean="0"/>
              <a:t>انقر لتحرير أنماط النص الرئيسي</a:t>
            </a:r>
          </a:p>
          <a:p>
            <a:pPr lvl="1"/>
            <a:r>
              <a:rPr lang="ar-SA" noProof="0" smtClean="0"/>
              <a:t>المستوى الثاني</a:t>
            </a:r>
          </a:p>
          <a:p>
            <a:pPr lvl="2"/>
            <a:r>
              <a:rPr lang="ar-SA" noProof="0" smtClean="0"/>
              <a:t>المستوى الثالث</a:t>
            </a:r>
          </a:p>
          <a:p>
            <a:pPr lvl="3"/>
            <a:r>
              <a:rPr lang="ar-SA" noProof="0" smtClean="0"/>
              <a:t>المستوى الرابع</a:t>
            </a:r>
          </a:p>
          <a:p>
            <a:pPr lvl="4"/>
            <a:r>
              <a:rPr lang="ar-SA" noProof="0" smtClean="0"/>
              <a:t>المستوى الخامس</a:t>
            </a:r>
          </a:p>
        </p:txBody>
      </p:sp>
      <p:sp>
        <p:nvSpPr>
          <p:cNvPr id="156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6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fld id="{489D93B2-D941-4FAF-8561-A337E8AE847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شريحة عنوان"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hidden">
          <a:xfrm>
            <a:off x="2895600" y="0"/>
            <a:ext cx="3352800" cy="685641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 rtl="0">
              <a:defRPr/>
            </a:pPr>
            <a:endParaRPr kumimoji="1" lang="en-US" sz="2400">
              <a:latin typeface="Times New Roman" pitchFamily="18" charset="0"/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2133600" y="473075"/>
            <a:ext cx="4878388" cy="3490913"/>
            <a:chOff x="1344" y="298"/>
            <a:chExt cx="3073" cy="2199"/>
          </a:xfrm>
        </p:grpSpPr>
        <p:sp>
          <p:nvSpPr>
            <p:cNvPr id="6" name="Freeform 4"/>
            <p:cNvSpPr>
              <a:spLocks/>
            </p:cNvSpPr>
            <p:nvPr/>
          </p:nvSpPr>
          <p:spPr bwMode="auto">
            <a:xfrm>
              <a:off x="1344" y="1035"/>
              <a:ext cx="1019" cy="907"/>
            </a:xfrm>
            <a:custGeom>
              <a:avLst/>
              <a:gdLst/>
              <a:ahLst/>
              <a:cxnLst>
                <a:cxn ang="0">
                  <a:pos x="0" y="566"/>
                </a:cxn>
                <a:cxn ang="0">
                  <a:pos x="0" y="906"/>
                </a:cxn>
                <a:cxn ang="0">
                  <a:pos x="1014" y="283"/>
                </a:cxn>
                <a:cxn ang="0">
                  <a:pos x="1018" y="307"/>
                </a:cxn>
                <a:cxn ang="0">
                  <a:pos x="869" y="0"/>
                </a:cxn>
                <a:cxn ang="0">
                  <a:pos x="0" y="566"/>
                </a:cxn>
              </a:cxnLst>
              <a:rect l="0" t="0" r="r" b="b"/>
              <a:pathLst>
                <a:path w="1019" h="907">
                  <a:moveTo>
                    <a:pt x="0" y="566"/>
                  </a:moveTo>
                  <a:lnTo>
                    <a:pt x="0" y="906"/>
                  </a:lnTo>
                  <a:lnTo>
                    <a:pt x="1014" y="283"/>
                  </a:lnTo>
                  <a:lnTo>
                    <a:pt x="1018" y="307"/>
                  </a:lnTo>
                  <a:lnTo>
                    <a:pt x="869" y="0"/>
                  </a:lnTo>
                  <a:lnTo>
                    <a:pt x="0" y="566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3398" y="1035"/>
              <a:ext cx="1019" cy="907"/>
            </a:xfrm>
            <a:custGeom>
              <a:avLst/>
              <a:gdLst/>
              <a:ahLst/>
              <a:cxnLst>
                <a:cxn ang="0">
                  <a:pos x="1018" y="566"/>
                </a:cxn>
                <a:cxn ang="0">
                  <a:pos x="1018" y="906"/>
                </a:cxn>
                <a:cxn ang="0">
                  <a:pos x="3" y="283"/>
                </a:cxn>
                <a:cxn ang="0">
                  <a:pos x="0" y="307"/>
                </a:cxn>
                <a:cxn ang="0">
                  <a:pos x="148" y="0"/>
                </a:cxn>
                <a:cxn ang="0">
                  <a:pos x="1018" y="566"/>
                </a:cxn>
              </a:cxnLst>
              <a:rect l="0" t="0" r="r" b="b"/>
              <a:pathLst>
                <a:path w="1019" h="907">
                  <a:moveTo>
                    <a:pt x="1018" y="566"/>
                  </a:moveTo>
                  <a:lnTo>
                    <a:pt x="1018" y="906"/>
                  </a:lnTo>
                  <a:lnTo>
                    <a:pt x="3" y="283"/>
                  </a:lnTo>
                  <a:lnTo>
                    <a:pt x="0" y="307"/>
                  </a:lnTo>
                  <a:lnTo>
                    <a:pt x="148" y="0"/>
                  </a:lnTo>
                  <a:lnTo>
                    <a:pt x="1018" y="566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1571" y="298"/>
              <a:ext cx="2632" cy="2199"/>
              <a:chOff x="1571" y="298"/>
              <a:chExt cx="2632" cy="2199"/>
            </a:xfrm>
          </p:grpSpPr>
          <p:sp>
            <p:nvSpPr>
              <p:cNvPr id="10" name="AutoShape 7" descr="Green marble"/>
              <p:cNvSpPr>
                <a:spLocks noChangeArrowheads="1"/>
              </p:cNvSpPr>
              <p:nvPr/>
            </p:nvSpPr>
            <p:spPr bwMode="auto">
              <a:xfrm rot="10800000" flipH="1">
                <a:off x="1571" y="298"/>
                <a:ext cx="2631" cy="2198"/>
              </a:xfrm>
              <a:prstGeom prst="triangle">
                <a:avLst>
                  <a:gd name="adj" fmla="val 49995"/>
                </a:avLst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12700" cap="sq">
                <a:solidFill>
                  <a:srgbClr val="006633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1" name="Freeform 8"/>
              <p:cNvSpPr>
                <a:spLocks/>
              </p:cNvSpPr>
              <p:nvPr/>
            </p:nvSpPr>
            <p:spPr bwMode="auto">
              <a:xfrm>
                <a:off x="1571" y="298"/>
                <a:ext cx="1316" cy="2199"/>
              </a:xfrm>
              <a:custGeom>
                <a:avLst/>
                <a:gdLst/>
                <a:ahLst/>
                <a:cxnLst>
                  <a:cxn ang="0">
                    <a:pos x="1315" y="2198"/>
                  </a:cxn>
                  <a:cxn ang="0">
                    <a:pos x="1315" y="1815"/>
                  </a:cxn>
                  <a:cxn ang="0">
                    <a:pos x="409" y="214"/>
                  </a:cxn>
                  <a:cxn ang="0">
                    <a:pos x="0" y="0"/>
                  </a:cxn>
                  <a:cxn ang="0">
                    <a:pos x="1315" y="2198"/>
                  </a:cxn>
                </a:cxnLst>
                <a:rect l="0" t="0" r="r" b="b"/>
                <a:pathLst>
                  <a:path w="1316" h="2199">
                    <a:moveTo>
                      <a:pt x="1315" y="2198"/>
                    </a:moveTo>
                    <a:lnTo>
                      <a:pt x="1315" y="1815"/>
                    </a:lnTo>
                    <a:lnTo>
                      <a:pt x="409" y="214"/>
                    </a:lnTo>
                    <a:lnTo>
                      <a:pt x="0" y="0"/>
                    </a:lnTo>
                    <a:lnTo>
                      <a:pt x="1315" y="2198"/>
                    </a:lnTo>
                  </a:path>
                </a:pathLst>
              </a:custGeom>
              <a:solidFill>
                <a:srgbClr val="002010">
                  <a:alpha val="50000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2" name="Freeform 9"/>
              <p:cNvSpPr>
                <a:spLocks/>
              </p:cNvSpPr>
              <p:nvPr/>
            </p:nvSpPr>
            <p:spPr bwMode="auto">
              <a:xfrm>
                <a:off x="1571" y="298"/>
                <a:ext cx="2632" cy="2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09" y="216"/>
                  </a:cxn>
                  <a:cxn ang="0">
                    <a:pos x="2279" y="216"/>
                  </a:cxn>
                  <a:cxn ang="0">
                    <a:pos x="2631" y="0"/>
                  </a:cxn>
                  <a:cxn ang="0">
                    <a:pos x="0" y="0"/>
                  </a:cxn>
                </a:cxnLst>
                <a:rect l="0" t="0" r="r" b="b"/>
                <a:pathLst>
                  <a:path w="2632" h="217">
                    <a:moveTo>
                      <a:pt x="0" y="0"/>
                    </a:moveTo>
                    <a:lnTo>
                      <a:pt x="409" y="216"/>
                    </a:lnTo>
                    <a:lnTo>
                      <a:pt x="2279" y="216"/>
                    </a:lnTo>
                    <a:lnTo>
                      <a:pt x="2631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71BB96">
                  <a:alpha val="50000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3" name="Freeform 10"/>
              <p:cNvSpPr>
                <a:spLocks/>
              </p:cNvSpPr>
              <p:nvPr/>
            </p:nvSpPr>
            <p:spPr bwMode="auto">
              <a:xfrm>
                <a:off x="2886" y="298"/>
                <a:ext cx="1317" cy="2199"/>
              </a:xfrm>
              <a:custGeom>
                <a:avLst/>
                <a:gdLst/>
                <a:ahLst/>
                <a:cxnLst>
                  <a:cxn ang="0">
                    <a:pos x="0" y="2198"/>
                  </a:cxn>
                  <a:cxn ang="0">
                    <a:pos x="0" y="1815"/>
                  </a:cxn>
                  <a:cxn ang="0">
                    <a:pos x="906" y="214"/>
                  </a:cxn>
                  <a:cxn ang="0">
                    <a:pos x="1316" y="0"/>
                  </a:cxn>
                  <a:cxn ang="0">
                    <a:pos x="0" y="2198"/>
                  </a:cxn>
                </a:cxnLst>
                <a:rect l="0" t="0" r="r" b="b"/>
                <a:pathLst>
                  <a:path w="1317" h="2199">
                    <a:moveTo>
                      <a:pt x="0" y="2198"/>
                    </a:moveTo>
                    <a:lnTo>
                      <a:pt x="0" y="1815"/>
                    </a:lnTo>
                    <a:lnTo>
                      <a:pt x="906" y="214"/>
                    </a:lnTo>
                    <a:lnTo>
                      <a:pt x="1316" y="0"/>
                    </a:lnTo>
                    <a:lnTo>
                      <a:pt x="0" y="2198"/>
                    </a:lnTo>
                  </a:path>
                </a:pathLst>
              </a:custGeom>
              <a:solidFill>
                <a:srgbClr val="006633">
                  <a:alpha val="50000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</p:grp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>
              <a:off x="1344" y="1631"/>
              <a:ext cx="3069" cy="31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</p:grpSp>
      <p:sp>
        <p:nvSpPr>
          <p:cNvPr id="482316" name="Rectangl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8862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482317" name="Rectangle 1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5410200"/>
            <a:ext cx="6400800" cy="1295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quarter" idx="10"/>
          </p:nvPr>
        </p:nvSpPr>
        <p:spPr>
          <a:xfrm>
            <a:off x="6477000" y="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" y="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E28B6-359B-4577-A351-6832AAF891DC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92EF2A-2A26-4F93-A05A-37E5030B15A6}" type="slidenum">
              <a:rPr lang="ar-SA"/>
              <a:pPr>
                <a:defRPr/>
              </a:pPr>
              <a:t>‹#›</a:t>
            </a:fld>
            <a:endParaRPr lang="ar-SA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364288" y="228600"/>
            <a:ext cx="2070100" cy="57912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52400" y="228600"/>
            <a:ext cx="6059488" cy="57912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2E7883-2351-4B07-8347-A90DAE9983E2}" type="slidenum">
              <a:rPr lang="ar-SA"/>
              <a:pPr>
                <a:defRPr/>
              </a:pPr>
              <a:t>‹#›</a:t>
            </a:fld>
            <a:endParaRPr lang="ar-SA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عنوان ومخطط أو مخطط هيكل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ـ SmartArt 2"/>
          <p:cNvSpPr>
            <a:spLocks noGrp="1"/>
          </p:cNvSpPr>
          <p:nvPr>
            <p:ph type="dgm" idx="1"/>
          </p:nvPr>
        </p:nvSpPr>
        <p:spPr>
          <a:xfrm>
            <a:off x="457200" y="1828800"/>
            <a:ext cx="8229600" cy="4302125"/>
          </a:xfrm>
        </p:spPr>
        <p:txBody>
          <a:bodyPr/>
          <a:lstStyle/>
          <a:p>
            <a:pPr lvl="0"/>
            <a:endParaRPr lang="ar-SA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2FD383-12C6-4637-B455-97AE189C29E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88E28B6-359B-4577-A351-6832AAF891DC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  <p:sp>
        <p:nvSpPr>
          <p:cNvPr id="32" name="مستطيل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مستطيل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مستطيل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مستطيل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مستطيل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56" name="مستطيل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مستطيل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مستطيل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مستطيل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5F65391-5967-4313-91D6-A52BDF7B1233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شكل حر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شكل حر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شكل حر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شكل حر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شكل حر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شكل حر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شكل حر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شكل حر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شكل حر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شكل حر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شكل حر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شكل حر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شكل حر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شكل حر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شكل حر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5E29A9C-1CD6-4BF4-A7C4-AF3ABCEB970B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مستطيل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مستطيل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مستطيل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9244B41-58EA-4376-96C6-5165B5D1392C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مستطيل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CEFD331-88B7-4AAE-B737-0BA30B96F1C3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  <p:sp>
        <p:nvSpPr>
          <p:cNvPr id="16" name="مستطيل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مستطيل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مستطيل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مستطيل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مستطيل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مستطيل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مستطيل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مستطيل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AE6C1C9-25DE-47D8-AA1A-5C3F0672ADBF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4EF486C-F4C6-4D03-A3B7-6B28A37F1F68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F65391-5967-4313-91D6-A52BDF7B1233}" type="slidenum">
              <a:rPr lang="ar-SA"/>
              <a:pPr>
                <a:defRPr/>
              </a:pPr>
              <a:t>‹#›</a:t>
            </a:fld>
            <a:endParaRPr lang="ar-SA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40426C0-FCBB-44A8-A6F0-5953B57AA405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رابط مستقيم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مجموعة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رابط مستقيم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رابط مستقيم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رابط مستقيم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عنوان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grpSp>
        <p:nvGrpSpPr>
          <p:cNvPr id="14" name="مجموعة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رابط مستقيم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رابط مستقيم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رابط مستقيم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مجموعة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رابط مستقيم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رابط مستقيم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رابط مستقيم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>
              <a:defRPr/>
            </a:pPr>
            <a:fld id="{1E23E981-54C6-4C22-A546-29CD9F8920CF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B92EF2A-2A26-4F93-A05A-37E5030B15A6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F2E7883-2351-4B07-8347-A90DAE9983E2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وان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cxnSp>
        <p:nvCxnSpPr>
          <p:cNvPr id="8" name="رابط مستقيم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مستقيم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شكل بيضاوي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عنصر نائب للتاريخ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88E28B6-359B-4577-A351-6832AAF891DC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صر نائب للمحتوى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5F65391-5967-4313-91D6-A52BDF7B1233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  <p:sp>
        <p:nvSpPr>
          <p:cNvPr id="16" name="عنصر نائب للتذييل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E29A9C-1CD6-4BF4-A7C4-AF3ABCEB970B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cxnSp>
        <p:nvCxnSpPr>
          <p:cNvPr id="7" name="رابط مستقيم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244B41-58EA-4376-96C6-5165B5D1392C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EFD331-88B7-4AAE-B737-0BA30B96F1C3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2" name="عنصر نائب للمحتوى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34" name="عنصر نائب للمحتوى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نص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cxnSp>
        <p:nvCxnSpPr>
          <p:cNvPr id="10" name="رابط مستقيم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رابط مستقيم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E6C1C9-25DE-47D8-AA1A-5C3F0672ADBF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29A9C-1CD6-4BF4-A7C4-AF3ABCEB970B}" type="slidenum">
              <a:rPr lang="ar-SA"/>
              <a:pPr>
                <a:defRPr/>
              </a:pPr>
              <a:t>‹#›</a:t>
            </a:fld>
            <a:endParaRPr lang="ar-SA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EF486C-F4C6-4D03-A3B7-6B28A37F1F68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صر نائب للمحتوى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1" name="عنوان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040426C0-FCBB-44A8-A6F0-5953B57AA405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E23E981-54C6-4C22-A546-29CD9F8920CF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92EF2A-2A26-4F93-A05A-37E5030B15A6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2E7883-2351-4B07-8347-A90DAE9983E2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وان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cxnSp>
        <p:nvCxnSpPr>
          <p:cNvPr id="8" name="رابط مستقيم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مستقيم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شكل بيضاوي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عنصر نائب للتاريخ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88E28B6-359B-4577-A351-6832AAF891DC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صر نائب للمحتوى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5F65391-5967-4313-91D6-A52BDF7B1233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  <p:sp>
        <p:nvSpPr>
          <p:cNvPr id="16" name="عنصر نائب للتذييل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E29A9C-1CD6-4BF4-A7C4-AF3ABCEB970B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cxnSp>
        <p:nvCxnSpPr>
          <p:cNvPr id="7" name="رابط مستقيم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244B41-58EA-4376-96C6-5165B5D1392C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EFD331-88B7-4AAE-B737-0BA30B96F1C3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2" name="عنصر نائب للمحتوى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34" name="عنصر نائب للمحتوى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نص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cxnSp>
        <p:nvCxnSpPr>
          <p:cNvPr id="10" name="رابط مستقيم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رابط مستقيم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61988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24388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244B41-58EA-4376-96C6-5165B5D1392C}" type="slidenum">
              <a:rPr lang="ar-SA"/>
              <a:pPr>
                <a:defRPr/>
              </a:pPr>
              <a:t>‹#›</a:t>
            </a:fld>
            <a:endParaRPr lang="ar-SA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E6C1C9-25DE-47D8-AA1A-5C3F0672ADBF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EF486C-F4C6-4D03-A3B7-6B28A37F1F68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صر نائب للمحتوى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1" name="عنوان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040426C0-FCBB-44A8-A6F0-5953B57AA405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E23E981-54C6-4C22-A546-29CD9F8920CF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92EF2A-2A26-4F93-A05A-37E5030B15A6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2E7883-2351-4B07-8347-A90DAE9983E2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88E28B6-359B-4577-A351-6832AAF891DC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  <p:sp>
        <p:nvSpPr>
          <p:cNvPr id="32" name="مستطيل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مستطيل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مستطيل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مستطيل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مستطيل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56" name="مستطيل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مستطيل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مستطيل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مستطيل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5F65391-5967-4313-91D6-A52BDF7B1233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شكل حر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شكل حر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شكل حر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شكل حر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شكل حر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شكل حر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شكل حر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شكل حر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شكل حر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شكل حر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شكل حر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شكل حر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شكل حر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شكل حر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شكل حر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5E29A9C-1CD6-4BF4-A7C4-AF3ABCEB970B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مستطيل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مستطيل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مستطيل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9244B41-58EA-4376-96C6-5165B5D1392C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EFD331-88B7-4AAE-B737-0BA30B96F1C3}" type="slidenum">
              <a:rPr lang="ar-SA"/>
              <a:pPr>
                <a:defRPr/>
              </a:pPr>
              <a:t>‹#›</a:t>
            </a:fld>
            <a:endParaRPr lang="ar-SA"/>
          </a:p>
        </p:txBody>
      </p:sp>
      <p:sp>
        <p:nvSpPr>
          <p:cNvPr id="9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مستطيل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CEFD331-88B7-4AAE-B737-0BA30B96F1C3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  <p:sp>
        <p:nvSpPr>
          <p:cNvPr id="16" name="مستطيل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مستطيل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مستطيل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مستطيل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مستطيل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مستطيل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مستطيل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مستطيل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AE6C1C9-25DE-47D8-AA1A-5C3F0672ADBF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4EF486C-F4C6-4D03-A3B7-6B28A37F1F68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40426C0-FCBB-44A8-A6F0-5953B57AA405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رابط مستقيم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مجموعة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رابط مستقيم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رابط مستقيم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رابط مستقيم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عنوان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grpSp>
        <p:nvGrpSpPr>
          <p:cNvPr id="14" name="مجموعة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رابط مستقيم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رابط مستقيم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رابط مستقيم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مجموعة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رابط مستقيم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رابط مستقيم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رابط مستقيم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>
              <a:defRPr/>
            </a:pPr>
            <a:fld id="{1E23E981-54C6-4C22-A546-29CD9F8920CF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B92EF2A-2A26-4F93-A05A-37E5030B15A6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F2E7883-2351-4B07-8347-A90DAE9983E2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6C1C9-25DE-47D8-AA1A-5C3F0672ADBF}" type="slidenum">
              <a:rPr lang="ar-SA"/>
              <a:pPr>
                <a:defRPr/>
              </a:pPr>
              <a:t>‹#›</a:t>
            </a:fld>
            <a:endParaRPr lang="ar-SA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EF486C-F4C6-4D03-A3B7-6B28A37F1F68}" type="slidenum">
              <a:rPr lang="ar-SA"/>
              <a:pPr>
                <a:defRPr/>
              </a:pPr>
              <a:t>‹#›</a:t>
            </a:fld>
            <a:endParaRPr lang="ar-SA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426C0-FCBB-44A8-A6F0-5953B57AA405}" type="slidenum">
              <a:rPr lang="ar-SA"/>
              <a:pPr>
                <a:defRPr/>
              </a:pPr>
              <a:t>‹#›</a:t>
            </a:fld>
            <a:endParaRPr lang="ar-SA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 smtClean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23E981-54C6-4C22-A546-29CD9F8920CF}" type="slidenum">
              <a:rPr lang="ar-SA"/>
              <a:pPr>
                <a:defRPr/>
              </a:pPr>
              <a:t>‹#›</a:t>
            </a:fld>
            <a:endParaRPr lang="ar-SA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228600"/>
            <a:ext cx="7086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481283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92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284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pPr>
              <a:defRPr/>
            </a:pPr>
            <a:fld id="{9BD318EE-E8EC-419F-ACBF-3A7597199966}" type="slidenum">
              <a:rPr lang="ar-SA"/>
              <a:pPr>
                <a:defRPr/>
              </a:pPr>
              <a:t>‹#›</a:t>
            </a:fld>
            <a:endParaRPr lang="ar-SA"/>
          </a:p>
        </p:txBody>
      </p:sp>
      <p:grpSp>
        <p:nvGrpSpPr>
          <p:cNvPr id="4101" name="Group 5"/>
          <p:cNvGrpSpPr>
            <a:grpSpLocks/>
          </p:cNvGrpSpPr>
          <p:nvPr/>
        </p:nvGrpSpPr>
        <p:grpSpPr bwMode="auto">
          <a:xfrm>
            <a:off x="7391400" y="0"/>
            <a:ext cx="1752600" cy="6856413"/>
            <a:chOff x="0" y="0"/>
            <a:chExt cx="1104" cy="4319"/>
          </a:xfrm>
        </p:grpSpPr>
        <p:sp>
          <p:nvSpPr>
            <p:cNvPr id="481286" name="Rectangle 6"/>
            <p:cNvSpPr>
              <a:spLocks noChangeArrowheads="1"/>
            </p:cNvSpPr>
            <p:nvPr/>
          </p:nvSpPr>
          <p:spPr bwMode="auto">
            <a:xfrm>
              <a:off x="0" y="0"/>
              <a:ext cx="1104" cy="43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grpSp>
          <p:nvGrpSpPr>
            <p:cNvPr id="4105" name="Group 7"/>
            <p:cNvGrpSpPr>
              <a:grpSpLocks/>
            </p:cNvGrpSpPr>
            <p:nvPr/>
          </p:nvGrpSpPr>
          <p:grpSpPr bwMode="auto">
            <a:xfrm>
              <a:off x="96" y="236"/>
              <a:ext cx="961" cy="773"/>
              <a:chOff x="96" y="236"/>
              <a:chExt cx="961" cy="773"/>
            </a:xfrm>
          </p:grpSpPr>
          <p:sp>
            <p:nvSpPr>
              <p:cNvPr id="481288" name="Freeform 8"/>
              <p:cNvSpPr>
                <a:spLocks/>
              </p:cNvSpPr>
              <p:nvPr/>
            </p:nvSpPr>
            <p:spPr bwMode="auto">
              <a:xfrm>
                <a:off x="738" y="495"/>
                <a:ext cx="319" cy="319"/>
              </a:xfrm>
              <a:custGeom>
                <a:avLst/>
                <a:gdLst/>
                <a:ahLst/>
                <a:cxnLst>
                  <a:cxn ang="0">
                    <a:pos x="318" y="198"/>
                  </a:cxn>
                  <a:cxn ang="0">
                    <a:pos x="318" y="318"/>
                  </a:cxn>
                  <a:cxn ang="0">
                    <a:pos x="1" y="99"/>
                  </a:cxn>
                  <a:cxn ang="0">
                    <a:pos x="0" y="108"/>
                  </a:cxn>
                  <a:cxn ang="0">
                    <a:pos x="46" y="0"/>
                  </a:cxn>
                  <a:cxn ang="0">
                    <a:pos x="318" y="198"/>
                  </a:cxn>
                </a:cxnLst>
                <a:rect l="0" t="0" r="r" b="b"/>
                <a:pathLst>
                  <a:path w="319" h="319">
                    <a:moveTo>
                      <a:pt x="318" y="198"/>
                    </a:moveTo>
                    <a:lnTo>
                      <a:pt x="318" y="318"/>
                    </a:lnTo>
                    <a:lnTo>
                      <a:pt x="1" y="99"/>
                    </a:lnTo>
                    <a:lnTo>
                      <a:pt x="0" y="108"/>
                    </a:lnTo>
                    <a:lnTo>
                      <a:pt x="46" y="0"/>
                    </a:lnTo>
                    <a:lnTo>
                      <a:pt x="318" y="198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481289" name="Freeform 9"/>
              <p:cNvSpPr>
                <a:spLocks/>
              </p:cNvSpPr>
              <p:nvPr/>
            </p:nvSpPr>
            <p:spPr bwMode="auto">
              <a:xfrm>
                <a:off x="96" y="495"/>
                <a:ext cx="319" cy="319"/>
              </a:xfrm>
              <a:custGeom>
                <a:avLst/>
                <a:gdLst/>
                <a:ahLst/>
                <a:cxnLst>
                  <a:cxn ang="0">
                    <a:pos x="0" y="198"/>
                  </a:cxn>
                  <a:cxn ang="0">
                    <a:pos x="0" y="318"/>
                  </a:cxn>
                  <a:cxn ang="0">
                    <a:pos x="316" y="99"/>
                  </a:cxn>
                  <a:cxn ang="0">
                    <a:pos x="318" y="108"/>
                  </a:cxn>
                  <a:cxn ang="0">
                    <a:pos x="271" y="0"/>
                  </a:cxn>
                  <a:cxn ang="0">
                    <a:pos x="0" y="198"/>
                  </a:cxn>
                </a:cxnLst>
                <a:rect l="0" t="0" r="r" b="b"/>
                <a:pathLst>
                  <a:path w="319" h="319">
                    <a:moveTo>
                      <a:pt x="0" y="198"/>
                    </a:moveTo>
                    <a:lnTo>
                      <a:pt x="0" y="318"/>
                    </a:lnTo>
                    <a:lnTo>
                      <a:pt x="316" y="99"/>
                    </a:lnTo>
                    <a:lnTo>
                      <a:pt x="318" y="108"/>
                    </a:lnTo>
                    <a:lnTo>
                      <a:pt x="271" y="0"/>
                    </a:lnTo>
                    <a:lnTo>
                      <a:pt x="0" y="198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grpSp>
            <p:nvGrpSpPr>
              <p:cNvPr id="4108" name="Group 10"/>
              <p:cNvGrpSpPr>
                <a:grpSpLocks/>
              </p:cNvGrpSpPr>
              <p:nvPr/>
            </p:nvGrpSpPr>
            <p:grpSpPr bwMode="auto">
              <a:xfrm>
                <a:off x="152" y="236"/>
                <a:ext cx="823" cy="773"/>
                <a:chOff x="152" y="236"/>
                <a:chExt cx="823" cy="773"/>
              </a:xfrm>
            </p:grpSpPr>
            <p:sp>
              <p:nvSpPr>
                <p:cNvPr id="481291" name="AutoShape 11" descr="Green marble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152" y="236"/>
                  <a:ext cx="822" cy="772"/>
                </a:xfrm>
                <a:prstGeom prst="triangle">
                  <a:avLst>
                    <a:gd name="adj" fmla="val 49995"/>
                  </a:avLst>
                </a:prstGeom>
                <a:blipFill dpi="0" rotWithShape="0">
                  <a:blip r:embed="rId14" cstate="print"/>
                  <a:srcRect/>
                  <a:tile tx="0" ty="0" sx="100000" sy="100000" flip="none" algn="tl"/>
                </a:blipFill>
                <a:ln w="12700" cap="sq">
                  <a:solidFill>
                    <a:srgbClr val="006633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ar-SA"/>
                </a:p>
              </p:txBody>
            </p:sp>
            <p:sp>
              <p:nvSpPr>
                <p:cNvPr id="481292" name="Freeform 12"/>
                <p:cNvSpPr>
                  <a:spLocks/>
                </p:cNvSpPr>
                <p:nvPr/>
              </p:nvSpPr>
              <p:spPr bwMode="auto">
                <a:xfrm>
                  <a:off x="152" y="236"/>
                  <a:ext cx="412" cy="773"/>
                </a:xfrm>
                <a:custGeom>
                  <a:avLst/>
                  <a:gdLst/>
                  <a:ahLst/>
                  <a:cxnLst>
                    <a:cxn ang="0">
                      <a:pos x="411" y="772"/>
                    </a:cxn>
                    <a:cxn ang="0">
                      <a:pos x="411" y="637"/>
                    </a:cxn>
                    <a:cxn ang="0">
                      <a:pos x="127" y="75"/>
                    </a:cxn>
                    <a:cxn ang="0">
                      <a:pos x="0" y="0"/>
                    </a:cxn>
                    <a:cxn ang="0">
                      <a:pos x="411" y="772"/>
                    </a:cxn>
                  </a:cxnLst>
                  <a:rect l="0" t="0" r="r" b="b"/>
                  <a:pathLst>
                    <a:path w="412" h="773">
                      <a:moveTo>
                        <a:pt x="411" y="772"/>
                      </a:moveTo>
                      <a:lnTo>
                        <a:pt x="411" y="637"/>
                      </a:lnTo>
                      <a:lnTo>
                        <a:pt x="127" y="75"/>
                      </a:lnTo>
                      <a:lnTo>
                        <a:pt x="0" y="0"/>
                      </a:lnTo>
                      <a:lnTo>
                        <a:pt x="411" y="772"/>
                      </a:lnTo>
                    </a:path>
                  </a:pathLst>
                </a:custGeom>
                <a:solidFill>
                  <a:srgbClr val="002010">
                    <a:alpha val="50000"/>
                  </a:srgbClr>
                </a:solidFill>
                <a:ln w="12700" cap="sq">
                  <a:solidFill>
                    <a:srgbClr val="0066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ar-SA"/>
                </a:p>
              </p:txBody>
            </p:sp>
            <p:sp>
              <p:nvSpPr>
                <p:cNvPr id="481293" name="Freeform 13"/>
                <p:cNvSpPr>
                  <a:spLocks/>
                </p:cNvSpPr>
                <p:nvPr/>
              </p:nvSpPr>
              <p:spPr bwMode="auto">
                <a:xfrm>
                  <a:off x="152" y="236"/>
                  <a:ext cx="823" cy="7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27" y="76"/>
                    </a:cxn>
                    <a:cxn ang="0">
                      <a:pos x="712" y="76"/>
                    </a:cxn>
                    <a:cxn ang="0">
                      <a:pos x="822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823" h="77">
                      <a:moveTo>
                        <a:pt x="0" y="0"/>
                      </a:moveTo>
                      <a:lnTo>
                        <a:pt x="127" y="76"/>
                      </a:lnTo>
                      <a:lnTo>
                        <a:pt x="712" y="76"/>
                      </a:lnTo>
                      <a:lnTo>
                        <a:pt x="822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71BB96">
                    <a:alpha val="50000"/>
                  </a:srgbClr>
                </a:solidFill>
                <a:ln w="12700" cap="sq">
                  <a:solidFill>
                    <a:srgbClr val="0066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ar-SA"/>
                </a:p>
              </p:txBody>
            </p:sp>
            <p:sp>
              <p:nvSpPr>
                <p:cNvPr id="481294" name="Freeform 14"/>
                <p:cNvSpPr>
                  <a:spLocks/>
                </p:cNvSpPr>
                <p:nvPr/>
              </p:nvSpPr>
              <p:spPr bwMode="auto">
                <a:xfrm>
                  <a:off x="563" y="236"/>
                  <a:ext cx="412" cy="773"/>
                </a:xfrm>
                <a:custGeom>
                  <a:avLst/>
                  <a:gdLst/>
                  <a:ahLst/>
                  <a:cxnLst>
                    <a:cxn ang="0">
                      <a:pos x="0" y="772"/>
                    </a:cxn>
                    <a:cxn ang="0">
                      <a:pos x="0" y="637"/>
                    </a:cxn>
                    <a:cxn ang="0">
                      <a:pos x="283" y="75"/>
                    </a:cxn>
                    <a:cxn ang="0">
                      <a:pos x="411" y="0"/>
                    </a:cxn>
                    <a:cxn ang="0">
                      <a:pos x="0" y="772"/>
                    </a:cxn>
                  </a:cxnLst>
                  <a:rect l="0" t="0" r="r" b="b"/>
                  <a:pathLst>
                    <a:path w="412" h="773">
                      <a:moveTo>
                        <a:pt x="0" y="772"/>
                      </a:moveTo>
                      <a:lnTo>
                        <a:pt x="0" y="637"/>
                      </a:lnTo>
                      <a:lnTo>
                        <a:pt x="283" y="75"/>
                      </a:lnTo>
                      <a:lnTo>
                        <a:pt x="411" y="0"/>
                      </a:lnTo>
                      <a:lnTo>
                        <a:pt x="0" y="772"/>
                      </a:lnTo>
                    </a:path>
                  </a:pathLst>
                </a:custGeom>
                <a:solidFill>
                  <a:srgbClr val="006633">
                    <a:alpha val="50000"/>
                  </a:srgbClr>
                </a:solidFill>
                <a:ln w="12700" cap="sq">
                  <a:solidFill>
                    <a:srgbClr val="0066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ar-SA"/>
                </a:p>
              </p:txBody>
            </p:sp>
          </p:grpSp>
          <p:sp>
            <p:nvSpPr>
              <p:cNvPr id="481295" name="Rectangle 15"/>
              <p:cNvSpPr>
                <a:spLocks noChangeArrowheads="1"/>
              </p:cNvSpPr>
              <p:nvPr/>
            </p:nvSpPr>
            <p:spPr bwMode="auto">
              <a:xfrm>
                <a:off x="96" y="704"/>
                <a:ext cx="959" cy="109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50000">
                    <a:schemeClr val="folHlink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</p:grpSp>
      </p:grpSp>
      <p:sp>
        <p:nvSpPr>
          <p:cNvPr id="481296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1988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481297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46" r:id="rId1"/>
    <p:sldLayoutId id="2147485520" r:id="rId2"/>
    <p:sldLayoutId id="2147485521" r:id="rId3"/>
    <p:sldLayoutId id="2147485522" r:id="rId4"/>
    <p:sldLayoutId id="2147485523" r:id="rId5"/>
    <p:sldLayoutId id="2147485524" r:id="rId6"/>
    <p:sldLayoutId id="2147485525" r:id="rId7"/>
    <p:sldLayoutId id="2147485526" r:id="rId8"/>
    <p:sldLayoutId id="2147485527" r:id="rId9"/>
    <p:sldLayoutId id="2147485528" r:id="rId10"/>
    <p:sldLayoutId id="2147485529" r:id="rId11"/>
    <p:sldLayoutId id="2147485555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81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1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81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812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812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812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812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812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812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812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812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812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812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812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812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296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129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8129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48129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8129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129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8129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48129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8129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129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8129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48129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8129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129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8129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48129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8129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129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8129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48129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8129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2pPr>
      <a:lvl3pPr algn="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3pPr>
      <a:lvl4pPr algn="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4pPr>
      <a:lvl5pPr algn="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5pPr>
      <a:lvl6pPr marL="457200" algn="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6pPr>
      <a:lvl7pPr marL="914400" algn="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7pPr>
      <a:lvl8pPr marL="1371600" algn="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8pPr>
      <a:lvl9pPr marL="1828800" algn="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buChar char="Ú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مستطيل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مستطيل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مستطيل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مستطيل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9BD318EE-E8EC-419F-ACBF-3A7597199966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5570" r:id="rId1"/>
    <p:sldLayoutId id="2147485571" r:id="rId2"/>
    <p:sldLayoutId id="2147485572" r:id="rId3"/>
    <p:sldLayoutId id="2147485573" r:id="rId4"/>
    <p:sldLayoutId id="2147485574" r:id="rId5"/>
    <p:sldLayoutId id="2147485575" r:id="rId6"/>
    <p:sldLayoutId id="2147485576" r:id="rId7"/>
    <p:sldLayoutId id="2147485577" r:id="rId8"/>
    <p:sldLayoutId id="2147485578" r:id="rId9"/>
    <p:sldLayoutId id="2147485579" r:id="rId10"/>
    <p:sldLayoutId id="214748558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  <p:txStyles>
    <p:titleStyle>
      <a:lvl1pPr algn="l" rtl="1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r" rtl="1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r" rtl="1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r" rtl="1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r" rtl="1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BD318EE-E8EC-419F-ACBF-3A7597199966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5594" r:id="rId1"/>
    <p:sldLayoutId id="2147485595" r:id="rId2"/>
    <p:sldLayoutId id="2147485596" r:id="rId3"/>
    <p:sldLayoutId id="2147485597" r:id="rId4"/>
    <p:sldLayoutId id="2147485598" r:id="rId5"/>
    <p:sldLayoutId id="2147485599" r:id="rId6"/>
    <p:sldLayoutId id="2147485600" r:id="rId7"/>
    <p:sldLayoutId id="2147485601" r:id="rId8"/>
    <p:sldLayoutId id="2147485602" r:id="rId9"/>
    <p:sldLayoutId id="2147485603" r:id="rId10"/>
    <p:sldLayoutId id="2147485604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  <p:txStyles>
    <p:titleStyle>
      <a:lvl1pPr algn="l" rtl="1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r" rtl="1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rtl="1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BD318EE-E8EC-419F-ACBF-3A7597199966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5606" r:id="rId1"/>
    <p:sldLayoutId id="2147485607" r:id="rId2"/>
    <p:sldLayoutId id="2147485608" r:id="rId3"/>
    <p:sldLayoutId id="2147485609" r:id="rId4"/>
    <p:sldLayoutId id="2147485610" r:id="rId5"/>
    <p:sldLayoutId id="2147485611" r:id="rId6"/>
    <p:sldLayoutId id="2147485612" r:id="rId7"/>
    <p:sldLayoutId id="2147485613" r:id="rId8"/>
    <p:sldLayoutId id="2147485614" r:id="rId9"/>
    <p:sldLayoutId id="2147485615" r:id="rId10"/>
    <p:sldLayoutId id="2147485616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  <p:txStyles>
    <p:titleStyle>
      <a:lvl1pPr algn="l" rtl="1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r" rtl="1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rtl="1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مستطيل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مستطيل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مستطيل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مستطيل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9BD318EE-E8EC-419F-ACBF-3A7597199966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5618" r:id="rId1"/>
    <p:sldLayoutId id="2147485619" r:id="rId2"/>
    <p:sldLayoutId id="2147485620" r:id="rId3"/>
    <p:sldLayoutId id="2147485621" r:id="rId4"/>
    <p:sldLayoutId id="2147485622" r:id="rId5"/>
    <p:sldLayoutId id="2147485623" r:id="rId6"/>
    <p:sldLayoutId id="2147485624" r:id="rId7"/>
    <p:sldLayoutId id="2147485625" r:id="rId8"/>
    <p:sldLayoutId id="2147485626" r:id="rId9"/>
    <p:sldLayoutId id="2147485627" r:id="rId10"/>
    <p:sldLayoutId id="2147485628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  <p:txStyles>
    <p:titleStyle>
      <a:lvl1pPr algn="l" rtl="1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r" rtl="1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r" rtl="1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r" rtl="1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r" rtl="1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2.xml"/><Relationship Id="rId1" Type="http://schemas.openxmlformats.org/officeDocument/2006/relationships/themeOverride" Target="../theme/themeOverr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&#1606;&#1581;&#1608;%202&#1579;/&#1606;&#1581;&#1608;%202&#1588;%20&#1601;2.pptx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&#1580;&#1583;&#1608;&#1604;%20&#1605;&#1608;&#1575;&#1589;&#1601;&#1575;&#1578;%202%203&#1579;/&#1575;&#1604;&#1589;&#1601;%20&#1575;&#1604;&#1579;&#1575;&#1606;&#1610;/&#1604;&#1594;&#1577;%20&#1593;&#1585;&#1576;&#1610;&#1577;/&#1575;&#1604;&#1606;&#1581;&#1608;%20&#1608;&#1575;&#1604;&#1589;&#1585;&#1601;%20&#1575;&#1604;&#1589;&#1601;%20&#1575;&#1604;&#1579;&#1575;&#1606;&#1610;/&#1606;&#1581;&#1608;%20&#1579;&#1575;&#1606;&#1610;%20&#1571;&#1602;&#1587;&#1575;&#1605;%20&#1575;&#1604;&#1593;&#1604;&#1608;&#1605;%20&#1575;&#1604;&#1591;&#1576;&#1610;&#1593;&#1610;&#1576;&#1577;%20&#1575;&#1604;&#1601;&#1589;&#1604;%20&#1575;&#1604;&#1579;&#1575;&#1606;&#1610;/&#1575;&#1604;&#1571;&#1607;&#1583;&#1575;&#1601;%20&#1579;&#1575;&#1606;&#1610;%20&#1579;&#1575;&#1606;&#1608;&#1610;-%20&#1575;&#1604;&#1606;&#1581;&#1608;%20-%20%20&#1571;&#1602;&#1587;&#1575;&#1605;%20&#1575;&#1604;&#1593;&#1604;&#1608;&#1605;%20&#1575;&#1604;&#1591;&#1576;&#1610;&#1593;&#1610;&#1577;%20-%20&#1575;&#1604;&#1601;&#1589;&#1604;%20&#1575;.doc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hyperlink" Target="&#1580;&#1583;&#1608;&#1604;%20&#1605;&#1608;&#1575;&#1589;&#1601;&#1575;&#1578;%202%203&#1579;/&#1575;&#1604;&#1589;&#1601;%20&#1575;&#1604;&#1579;&#1575;&#1606;&#1610;/&#1604;&#1594;&#1577;%20&#1593;&#1585;&#1576;&#1610;&#1577;/&#1575;&#1604;&#1606;&#1581;&#1608;%20&#1608;&#1575;&#1604;&#1589;&#1585;&#1601;%20&#1575;&#1604;&#1589;&#1601;%20&#1575;&#1604;&#1579;&#1575;&#1606;&#1610;/&#1606;&#1581;&#1608;%20&#1579;&#1575;&#1606;&#1610;%20&#1571;&#1602;&#1587;&#1575;&#1605;%20&#1575;&#1604;&#1593;&#1604;&#1608;&#1605;%20&#1575;&#1604;&#1591;&#1576;&#1610;&#1593;&#1610;&#1576;&#1577;%20&#1575;&#1604;&#1601;&#1589;&#1604;%20&#1575;&#1604;&#1579;&#1575;&#1606;&#1610;/&#1580;&#1583;&#1608;&#1604;%20&#1605;&#1608;&#1575;&#1589;&#1601;&#1575;&#1578;%20&#1575;&#1604;&#1606;&#1581;&#1608;&#1608;&#1575;&#1604;&#1589;&#1585;&#1601;%202&#1591;2.doc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&#1580;&#1583;&#1608;&#1604;%20&#1605;&#1608;&#1575;&#1589;&#1601;&#1575;&#1578;%202%203&#1579;/&#1575;&#1604;&#1589;&#1601;%20&#1575;&#1604;&#1579;&#1575;&#1606;&#1610;/&#1604;&#1594;&#1577;%20&#1593;&#1585;&#1576;&#1610;&#1577;/&#1575;&#1604;&#1606;&#1581;&#1608;%20&#1608;&#1575;&#1604;&#1589;&#1585;&#1601;%20&#1575;&#1604;&#1589;&#1601;%20&#1575;&#1604;&#1579;&#1575;&#1606;&#1610;/&#1606;&#1581;&#1608;%20&#1579;&#1575;&#1606;&#1610;%20&#1602;&#1587;&#1605;%20&#1575;&#1604;&#1593;&#1604;&#1608;&#1605;%20&#1575;&#1604;&#1588;&#1585;&#1593;&#1610;&#1577;%20&#1575;&#1604;&#1601;&#1589;&#1604;%20&#1575;&#1604;&#1579;&#1575;&#1606;&#1610;/&#1575;&#1604;&#1571;&#1607;&#1583;&#1575;&#1601;%20-%20&#1606;&#1581;&#1608;%20&#1579;&#1575;&#1606;&#1610;%20&#1588;&#1585;&#1593;&#1610;-&#1575;&#1604;&#1601;&#1589;&#1604;%20&#1575;&#1604;&#1579;&#1575;&#1606;&#1610;.doc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hyperlink" Target="&#1580;&#1583;&#1608;&#1604;%20&#1605;&#1608;&#1575;&#1589;&#1601;&#1575;&#1578;%202%203&#1579;/&#1575;&#1604;&#1589;&#1601;%20&#1575;&#1604;&#1579;&#1575;&#1606;&#1610;/&#1604;&#1594;&#1577;%20&#1593;&#1585;&#1576;&#1610;&#1577;/&#1575;&#1604;&#1606;&#1581;&#1608;%20&#1608;&#1575;&#1604;&#1589;&#1585;&#1601;%20&#1575;&#1604;&#1589;&#1601;%20&#1575;&#1604;&#1579;&#1575;&#1606;&#1610;/&#1606;&#1581;&#1608;%20&#1579;&#1575;&#1606;&#1610;%20&#1602;&#1587;&#1605;%20&#1575;&#1604;&#1593;&#1604;&#1608;&#1605;%20&#1575;&#1604;&#1588;&#1585;&#1593;&#1610;&#1577;%20&#1575;&#1604;&#1601;&#1589;&#1604;%20&#1575;&#1604;&#1579;&#1575;&#1606;&#1610;/&#1606;&#1605;&#1608;&#1584;&#1580;%20-&#1571;&#1587;&#1574;&#1604;&#1577;%20&#1575;&#1604;&#1606;&#1581;&#1608;%20&#1608;&#1575;&#1604;&#1589;&#1585;&#1601;%20%20%202&#1588;2.DOC" TargetMode="External"/><Relationship Id="rId4" Type="http://schemas.openxmlformats.org/officeDocument/2006/relationships/hyperlink" Target="&#1580;&#1583;&#1608;&#1604;%20&#1605;&#1608;&#1575;&#1589;&#1601;&#1575;&#1578;%202%203&#1579;/&#1575;&#1604;&#1589;&#1601;%20&#1575;&#1604;&#1579;&#1575;&#1606;&#1610;/&#1604;&#1594;&#1577;%20&#1593;&#1585;&#1576;&#1610;&#1577;/&#1575;&#1604;&#1606;&#1581;&#1608;%20&#1608;&#1575;&#1604;&#1589;&#1585;&#1601;%20&#1575;&#1604;&#1589;&#1601;%20&#1575;&#1604;&#1579;&#1575;&#1606;&#1610;/&#1606;&#1581;&#1608;%20&#1579;&#1575;&#1606;&#1610;%20&#1602;&#1587;&#1605;%20&#1575;&#1604;&#1593;&#1604;&#1608;&#1605;%20&#1575;&#1604;&#1588;&#1585;&#1593;&#1610;&#1577;%20&#1575;&#1604;&#1601;&#1589;&#1604;%20&#1575;&#1604;&#1579;&#1575;&#1606;&#1610;/&#1580;&#1583;&#1608;&#1604;%20&#1605;&#1608;&#1575;&#1589;&#1601;&#1575;&#1578;%20%20&#1575;&#1604;&#1606;&#1581;&#1608;%20&#1608;&#1575;&#1604;&#1589;&#1585;&#1601;%202&#1588;2.doc" TargetMode="Externa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&#1580;&#1583;&#1608;&#1604;%20&#1605;&#1608;&#1575;&#1589;&#1601;&#1575;&#1578;%202%203&#1579;/&#1575;&#1604;&#1589;&#1601;%20&#1575;&#1604;&#1579;&#1575;&#1606;&#1610;/&#1604;&#1594;&#1577;%20&#1593;&#1585;&#1576;&#1610;&#1577;/&#1575;&#1604;&#1571;&#1583;&#1576;%20&#1604;&#1604;&#1589;&#1601;%20&#1575;&#1604;&#1579;&#1575;&#1606;&#1610;/&#1575;&#1604;&#1589;&#1601;%20&#1575;&#1604;&#1579;&#1575;&#1606;&#1610;%20&#1579;&#1575;&#1606;&#1608;&#1610;%20&#1588;&#1585;&#1593;&#1610;/&#1575;&#1604;&#1601;&#1589;&#1604;%20&#1575;&#1604;&#1583;&#1585;&#1575;&#1587;&#1610;%20&#1575;&#1604;&#1579;&#1575;&#1606;&#1610;/&#1571;&#1607;&#1583;&#1575;&#1601;%20&#1571;&#1583;&#1576;%202&#1588;2.doc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hyperlink" Target="&#1580;&#1583;&#1608;&#1604;%20&#1605;&#1608;&#1575;&#1589;&#1601;&#1575;&#1578;%202%203&#1579;/&#1575;&#1604;&#1589;&#1601;%20&#1575;&#1604;&#1579;&#1575;&#1606;&#1610;/&#1604;&#1594;&#1577;%20&#1593;&#1585;&#1576;&#1610;&#1577;/&#1575;&#1604;&#1571;&#1583;&#1576;%20&#1604;&#1604;&#1589;&#1601;%20&#1575;&#1604;&#1579;&#1575;&#1606;&#1610;/&#1575;&#1604;&#1589;&#1601;%20&#1575;&#1604;&#1579;&#1575;&#1606;&#1610;%20&#1579;&#1575;&#1606;&#1608;&#1610;%20&#1588;&#1585;&#1593;&#1610;/&#1575;&#1604;&#1601;&#1589;&#1604;%20&#1575;&#1604;&#1583;&#1585;&#1575;&#1587;&#1610;%20&#1575;&#1604;&#1579;&#1575;&#1606;&#1610;/&#1606;&#1605;&#1608;&#1584;&#1580;%20&#1578;&#1591;&#1576;&#1610;&#1602;&#1610;%20&#1604;&#1578;&#1608;&#1592;&#1610;&#1601;%20&#1571;&#1583;&#1576;2&#1588;2.doc" TargetMode="External"/><Relationship Id="rId4" Type="http://schemas.openxmlformats.org/officeDocument/2006/relationships/hyperlink" Target="&#1580;&#1583;&#1608;&#1604;%20&#1605;&#1608;&#1575;&#1589;&#1601;&#1575;&#1578;%202%203&#1579;/&#1575;&#1604;&#1589;&#1601;%20&#1575;&#1604;&#1579;&#1575;&#1606;&#1610;/&#1604;&#1594;&#1577;%20&#1593;&#1585;&#1576;&#1610;&#1577;/&#1575;&#1604;&#1571;&#1583;&#1576;%20&#1604;&#1604;&#1589;&#1601;%20&#1575;&#1604;&#1579;&#1575;&#1606;&#1610;/&#1575;&#1604;&#1589;&#1601;%20&#1575;&#1604;&#1579;&#1575;&#1606;&#1610;%20&#1579;&#1575;&#1606;&#1608;&#1610;%20&#1588;&#1585;&#1593;&#1610;/&#1575;&#1604;&#1601;&#1589;&#1604;%20&#1575;&#1604;&#1583;&#1585;&#1575;&#1587;&#1610;%20&#1575;&#1604;&#1579;&#1575;&#1606;&#1610;/&#1580;&#1583;&#1608;&#1604;%20%20&#1605;&#1608;&#1575;&#1589;&#1601;&#1575;&#1578;%20&#1575;&#1582;&#1578;&#1576;&#1575;&#1585;%20&#1605;&#1575;&#1583;&#1577;%20&#1575;&#1604;&#1571;&#1583;&#1576;%20&#1588;&#1585;&#1593;&#1610;2-2.doc" TargetMode="Externa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hyperlink" Target="&#1580;&#1583;&#1608;&#1604;%20&#1605;&#1608;&#1575;&#1589;&#1601;&#1575;&#1578;%202%203&#1579;/&#1575;&#1604;&#1589;&#1601;%20&#1575;&#1604;&#1579;&#1575;&#1606;&#1610;/&#1604;&#1594;&#1577;%20&#1593;&#1585;&#1576;&#1610;&#1577;/&#1575;&#1604;&#1576;&#1604;&#1575;&#1594;&#1577;%20&#1608;&#1575;&#1604;&#1606;&#1602;&#1583;%20&#1575;&#1604;&#1589;&#1601;%20&#1575;&#1604;&#1579;&#1575;&#1606;&#1610;%201430_1431/&#1575;&#1604;&#1601;&#1589;&#1604;%20&#1575;&#1604;&#1579;&#1575;&#1606;&#1610;/&#1575;&#1604;&#1571;&#1607;&#1583;&#1575;&#1601;%20&#1575;&#1604;&#1587;&#1604;&#1608;&#1603;&#1610;&#1577;%20&#1604;&#1605;&#1575;&#1583;&#1577;%20&#1575;&#1604;&#1576;&#1604;&#1575;&#1594;&#1577;%20&#1608;&#1575;&#1604;&#1606;&#1602;&#1583;%20&#1588;&#1585;&#1593;&#1610;%202-%202.doc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hyperlink" Target="&#1580;&#1583;&#1608;&#1604;%20&#1605;&#1608;&#1575;&#1589;&#1601;&#1575;&#1578;%202%203&#1579;/&#1575;&#1604;&#1589;&#1601;%20&#1575;&#1604;&#1579;&#1575;&#1606;&#1610;/&#1604;&#1594;&#1577;%20&#1593;&#1585;&#1576;&#1610;&#1577;/&#1575;&#1604;&#1576;&#1604;&#1575;&#1594;&#1577;%20&#1608;&#1575;&#1604;&#1606;&#1602;&#1583;%20&#1575;&#1604;&#1589;&#1601;%20&#1575;&#1604;&#1579;&#1575;&#1606;&#1610;%201430_1431/&#1575;&#1604;&#1601;&#1589;&#1604;%20&#1575;&#1604;&#1579;&#1575;&#1606;&#1610;/&#1606;&#1605;&#1608;&#1584;&#1580;%20&#1578;&#1591;&#1576;&#1610;&#1602;&#1610;%20%20&#1604;&#1576;&#1604;&#1575;&#1594;&#1577;%20%20&#1575;&#1604;&#1589;&#1601;%20&#1575;&#1604;&#1579;&#1575;&#1606;&#1610;%20&#1575;&#1604;&#1588;&#1585;&#1593;&#1610;%20&#1575;&#1604;&#1601;&#1589;&#1604;%20&#1575;&#1604;&#1579;&#1575;&#1606;&#1610;..doc" TargetMode="External"/><Relationship Id="rId4" Type="http://schemas.openxmlformats.org/officeDocument/2006/relationships/hyperlink" Target="&#1580;&#1583;&#1608;&#1604;%20&#1605;&#1608;&#1575;&#1589;&#1601;&#1575;&#1578;%202%203&#1579;/&#1575;&#1604;&#1589;&#1601;%20&#1575;&#1604;&#1579;&#1575;&#1606;&#1610;/&#1604;&#1594;&#1577;%20&#1593;&#1585;&#1576;&#1610;&#1577;/&#1575;&#1604;&#1576;&#1604;&#1575;&#1594;&#1577;%20&#1608;&#1575;&#1604;&#1606;&#1602;&#1583;%20&#1575;&#1604;&#1589;&#1601;%20&#1575;&#1604;&#1579;&#1575;&#1606;&#1610;%201430_1431/&#1575;&#1604;&#1601;&#1589;&#1604;%20&#1575;&#1604;&#1579;&#1575;&#1606;&#1610;/&#1580;&#1583;&#1608;&#1604;%20%20&#1605;&#1608;&#1575;&#1589;&#1601;&#1575;&#1578;%20&#1575;&#1582;&#1578;&#1576;&#1575;&#1585;%20&#1605;&#1575;&#1583;&#1577;%20&#1575;&#1604;&#1576;&#1604;&#1575;&#1594;&#1577;%20&#1608;&#1575;&#1604;&#1606;&#1602;&#1583;%20&#1588;&#1585;&#1593;&#1610;%202-2.doc" TargetMode="Externa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&#1580;&#1583;&#1608;&#1604;%20&#1605;&#1608;&#1575;&#1589;&#1601;&#1575;&#1578;%202%203&#1579;/&#1575;&#1604;&#1589;&#1601;%20&#1575;&#1604;&#1579;&#1575;&#1604;&#1579;/&#1604;&#1594;&#1577;%20&#1593;&#1585;&#1576;&#1610;&#1577;/&#1575;&#1604;&#1606;&#1581;&#1608;%20&#1608;&#1575;&#1604;&#1589;&#1585;&#1601;/&#1606;&#1581;&#1608;%20&#1579;&#1575;&#1604;&#1579;%20&#1602;&#1587;&#1605;%20&#1575;&#1604;&#1593;&#1604;&#1608;&#1605;%20&#1575;&#1604;&#1588;&#1585;&#1593;&#1610;&#1577;%20&#1575;&#1604;&#1601;&#1589;&#1604;%20&#1575;&#1604;&#1579;&#1575;&#1606;&#1610;/&#1571;&#1607;&#1583;&#1575;&#1601;%20-&#1606;&#1581;&#1608;%20&#1579;&#1575;&#1604;&#1579;%20&#1588;&#1585;&#1593;&#1610;%20-&#1575;&#1604;&#1601;&#1589;&#1604;%20&#1575;&#1604;&#1579;&#1575;&#1606;&#1610;.doc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hyperlink" Target="&#1580;&#1583;&#1608;&#1604;%20&#1605;&#1608;&#1575;&#1589;&#1601;&#1575;&#1578;%202%203&#1579;/&#1575;&#1604;&#1589;&#1601;%20&#1575;&#1604;&#1579;&#1575;&#1604;&#1579;/&#1604;&#1594;&#1577;%20&#1593;&#1585;&#1576;&#1610;&#1577;/&#1575;&#1604;&#1606;&#1581;&#1608;%20&#1608;&#1575;&#1604;&#1589;&#1585;&#1601;/&#1606;&#1581;&#1608;%20&#1579;&#1575;&#1604;&#1579;%20&#1602;&#1587;&#1605;%20&#1575;&#1604;&#1593;&#1604;&#1608;&#1605;%20&#1575;&#1604;&#1588;&#1585;&#1593;&#1610;&#1577;%20&#1575;&#1604;&#1601;&#1589;&#1604;%20&#1575;&#1604;&#1579;&#1575;&#1606;&#1610;/&#1606;&#1605;&#1608;&#1584;&#1580;%20&#1578;&#1608;&#1592;&#1610;&#1601;%203&#1588;2.DOC" TargetMode="External"/><Relationship Id="rId4" Type="http://schemas.openxmlformats.org/officeDocument/2006/relationships/hyperlink" Target="&#1580;&#1583;&#1608;&#1604;%20&#1605;&#1608;&#1575;&#1589;&#1601;&#1575;&#1578;%202%203&#1579;/&#1575;&#1604;&#1589;&#1601;%20&#1575;&#1604;&#1579;&#1575;&#1604;&#1579;/&#1604;&#1594;&#1577;%20&#1593;&#1585;&#1576;&#1610;&#1577;/&#1575;&#1604;&#1606;&#1581;&#1608;%20&#1608;&#1575;&#1604;&#1589;&#1585;&#1601;/&#1606;&#1581;&#1608;%20&#1579;&#1575;&#1604;&#1579;%20&#1602;&#1587;&#1605;%20&#1575;&#1604;&#1593;&#1604;&#1608;&#1605;%20&#1575;&#1604;&#1588;&#1585;&#1593;&#1610;&#1577;%20&#1575;&#1604;&#1601;&#1589;&#1604;%20&#1575;&#1604;&#1579;&#1575;&#1606;&#1610;/&#1580;&#1583;&#1608;&#1604;%20&#1605;&#1608;&#1575;&#1589;&#1601;&#1575;&#1578;%20&#1575;&#1604;&#1606;&#1581;&#1608;%20&#1608;&#1575;&#1604;&#1589;&#1585;&#1601;-3&#1588;2.doc" TargetMode="Externa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hyperlink" Target="&#1580;&#1583;&#1608;&#1604;%20&#1605;&#1608;&#1575;&#1589;&#1601;&#1575;&#1578;%202%203&#1579;/&#1575;&#1604;&#1589;&#1601;%20&#1575;&#1604;&#1579;&#1575;&#1604;&#1579;/&#1604;&#1594;&#1577;%20&#1593;&#1585;&#1576;&#1610;&#1577;/&#1575;&#1604;&#1571;&#1583;&#1576;/&#1575;&#1604;&#1589;&#1601;%20&#1575;&#1604;&#1579;&#1575;&#1604;&#1579;%20&#1579;&#1575;&#1606;&#1608;&#1610;%20&#1588;&#1585;&#1593;&#1610;/&#1575;&#1604;&#1601;&#1589;&#1604;%20&#1575;&#1604;&#1583;&#1585;&#1575;&#1587;&#1610;%20&#1575;&#1604;&#1579;&#1575;&#1606;&#1610;/&#1571;&#1607;&#1583;&#1575;&#1601;%20&#1605;&#1575;&#1583;&#1577;%20&#1575;&#1604;&#1571;&#1583;&#1576;%20&#1575;&#1604;&#1593;&#1585;&#1576;&#1610;%203%20&#1588;&#1585;&#1593;&#1610;%202.doc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hyperlink" Target="&#1580;&#1583;&#1608;&#1604;%20&#1605;&#1608;&#1575;&#1589;&#1601;&#1575;&#1578;%202%203&#1579;/&#1575;&#1604;&#1589;&#1601;%20&#1575;&#1604;&#1579;&#1575;&#1604;&#1579;/&#1604;&#1594;&#1577;%20&#1593;&#1585;&#1576;&#1610;&#1577;/&#1575;&#1604;&#1571;&#1583;&#1576;/&#1575;&#1604;&#1589;&#1601;%20&#1575;&#1604;&#1579;&#1575;&#1604;&#1579;%20&#1579;&#1575;&#1606;&#1608;&#1610;%20&#1588;&#1585;&#1593;&#1610;/&#1575;&#1604;&#1601;&#1589;&#1604;%20&#1575;&#1604;&#1583;&#1585;&#1575;&#1587;&#1610;%20&#1575;&#1604;&#1579;&#1575;&#1606;&#1610;/&#1606;&#1605;&#1608;&#1584;&#1580;%20&#1578;&#1591;&#1576;&#1610;&#1602;&#1610;%20&#1571;&#1583;&#1576;%20&#1604;&#1604;&#1589;&#1601;%20&#1575;&#1604;&#1579;&#1575;&#1604;&#1579;%20&#1575;&#1604;&#1588;&#1585;&#1593;&#1610;%20&#1575;&#1604;&#1601;&#1589;&#1604;%20&#1575;&#1604;&#1579;&#1575;&#1606;&#1610;.doc" TargetMode="External"/><Relationship Id="rId4" Type="http://schemas.openxmlformats.org/officeDocument/2006/relationships/hyperlink" Target="&#1580;&#1583;&#1608;&#1604;%20&#1605;&#1608;&#1575;&#1589;&#1601;&#1575;&#1578;%202%203&#1579;/&#1575;&#1604;&#1589;&#1601;%20&#1575;&#1604;&#1579;&#1575;&#1604;&#1579;/&#1604;&#1594;&#1577;%20&#1593;&#1585;&#1576;&#1610;&#1577;/&#1575;&#1604;&#1571;&#1583;&#1576;/&#1575;&#1604;&#1589;&#1601;%20&#1575;&#1604;&#1579;&#1575;&#1604;&#1579;%20&#1579;&#1575;&#1606;&#1608;&#1610;%20&#1588;&#1585;&#1593;&#1610;/&#1575;&#1604;&#1601;&#1589;&#1604;%20&#1575;&#1604;&#1583;&#1585;&#1575;&#1587;&#1610;%20&#1575;&#1604;&#1579;&#1575;&#1606;&#1610;/&#1580;&#1583;&#1608;&#1604;%20%20&#1605;&#1608;&#1575;&#1589;&#1601;&#1575;&#1578;%20&#1575;&#1582;&#1578;&#1576;&#1575;&#1585;%20&#1605;&#1575;&#1583;&#1577;%20&#1575;&#1604;&#1571;&#1583;&#1576;%20&#1588;&#1585;&#1593;&#1610;%203-2.doc" TargetMode="Externa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hyperlink" Target="&#1580;&#1583;&#1608;&#1604;%20&#1605;&#1608;&#1575;&#1589;&#1601;&#1575;&#1578;%202%203&#1579;/&#1575;&#1604;&#1589;&#1601;%20&#1575;&#1604;&#1579;&#1575;&#1604;&#1579;/&#1604;&#1594;&#1577;%20&#1593;&#1585;&#1576;&#1610;&#1577;/&#1575;&#1604;&#1576;&#1604;&#1575;&#1594;&#1577;/&#1576;&#1604;&#1575;&#1594;&#1577;%20&#1579;&#1575;&#1604;&#1579;%20&#1588;&#1585;&#1593;&#1610;%20&#1575;&#1604;&#1601;&#1589;&#1604;%20&#1575;&#1604;&#1579;&#1575;&#1606;&#1610;/&#1575;&#1604;&#1571;&#1607;&#1583;&#1575;&#1601;%20&#1575;&#1604;&#1587;&#1604;&#1608;&#1603;&#1610;&#1577;%20&#1604;&#1605;&#1575;&#1583;&#1577;%20&#1575;&#1604;&#1576;&#1604;&#1575;&#1594;&#1577;%20&#1608;&#1575;&#1604;&#1606;&#1602;&#1583;%20-%20&#1575;&#1604;&#1589;&#1601;%203&#1588;&#1585;&#1593;&#1610;%20&#1575;&#1604;&#1601;&#1589;&#1604;%20&#1575;&#1604;&#1579;&#1575;&#1606;&#1610;%20.doc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hyperlink" Target="&#1580;&#1583;&#1608;&#1604;%20&#1605;&#1608;&#1575;&#1589;&#1601;&#1575;&#1578;%202%203&#1579;/&#1575;&#1604;&#1589;&#1601;%20&#1575;&#1604;&#1579;&#1575;&#1604;&#1579;/&#1604;&#1594;&#1577;%20&#1593;&#1585;&#1576;&#1610;&#1577;/&#1575;&#1604;&#1576;&#1604;&#1575;&#1594;&#1577;/&#1576;&#1604;&#1575;&#1594;&#1577;%20&#1579;&#1575;&#1604;&#1579;%20&#1588;&#1585;&#1593;&#1610;%20&#1575;&#1604;&#1601;&#1589;&#1604;%20&#1575;&#1604;&#1579;&#1575;&#1606;&#1610;/&#1606;&#1605;&#1608;&#1584;&#1580;%20&#1571;&#1587;&#1574;&#1604;&#1577;%20&#1576;&#1604;&#1575;&#1594;&#1577;%20&#1579;&#1575;&#1604;&#1579;%20-&#1575;&#1604;&#1601;&#1589;&#1604;%20&#1575;&#1604;&#1579;&#1575;&#1606;&#1610;%20.doc" TargetMode="External"/><Relationship Id="rId4" Type="http://schemas.openxmlformats.org/officeDocument/2006/relationships/hyperlink" Target="&#1580;&#1583;&#1608;&#1604;%20&#1605;&#1608;&#1575;&#1589;&#1601;&#1575;&#1578;%202%203&#1579;/&#1575;&#1604;&#1589;&#1601;%20&#1575;&#1604;&#1579;&#1575;&#1604;&#1579;/&#1604;&#1594;&#1577;%20&#1593;&#1585;&#1576;&#1610;&#1577;/&#1575;&#1604;&#1576;&#1604;&#1575;&#1594;&#1577;/&#1576;&#1604;&#1575;&#1594;&#1577;%20&#1579;&#1575;&#1604;&#1579;%20&#1588;&#1585;&#1593;&#1610;%20&#1575;&#1604;&#1601;&#1589;&#1604;%20&#1575;&#1604;&#1579;&#1575;&#1606;&#1610;/&#1580;&#1583;&#1608;&#1604;%20&#1575;&#1604;&#1605;&#1608;&#1575;&#1589;&#1601;&#1575;&#1578;-%20&#1576;&#1604;&#1575;&#1594;&#1577;%20&#1579;&#1575;&#1604;&#1579;%20%20&#1575;&#1604;&#1601;&#1589;&#1604;%20&#1575;&#1604;&#1579;&#1575;&#1606;&#1610;%20..doc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9.xml"/><Relationship Id="rId1" Type="http://schemas.openxmlformats.org/officeDocument/2006/relationships/themeOverride" Target="../theme/themeOverr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5" descr="رخام أخضر"/>
          <p:cNvSpPr txBox="1">
            <a:spLocks noChangeArrowheads="1"/>
          </p:cNvSpPr>
          <p:nvPr/>
        </p:nvSpPr>
        <p:spPr bwMode="auto">
          <a:xfrm>
            <a:off x="428596" y="4786322"/>
            <a:ext cx="6500858" cy="156966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scene3d>
            <a:camera prst="orthographicFront"/>
            <a:lightRig rig="threePt" dir="t">
              <a:rot lat="0" lon="0" rev="7200000"/>
            </a:lightRig>
          </a:scene3d>
          <a:sp3d>
            <a:bevelT w="152400" h="50800" prst="softRound"/>
          </a:sp3d>
        </p:spPr>
        <p:txBody>
          <a:bodyPr wrap="square">
            <a:spAutoFit/>
          </a:bodyPr>
          <a:lstStyle/>
          <a:p>
            <a:pPr algn="ctr"/>
            <a:r>
              <a:rPr lang="ar-SA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B0AC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إعداد</a:t>
            </a:r>
          </a:p>
          <a:p>
            <a:pPr algn="ctr"/>
            <a:r>
              <a:rPr lang="ar-SA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B0AC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أ / </a:t>
            </a:r>
            <a:r>
              <a:rPr lang="ar-SA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B0AC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منصور </a:t>
            </a:r>
            <a:r>
              <a:rPr lang="ar-SA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B0AC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المزيني         أ / محمد السناني</a:t>
            </a:r>
          </a:p>
          <a:p>
            <a:pPr algn="ctr"/>
            <a:endParaRPr lang="ar-SA" sz="32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B0AC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5" name="Picture 2" descr="bes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214290"/>
            <a:ext cx="7215238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مربع نص 6"/>
          <p:cNvSpPr txBox="1"/>
          <p:nvPr/>
        </p:nvSpPr>
        <p:spPr>
          <a:xfrm>
            <a:off x="7358082" y="3429001"/>
            <a:ext cx="1785918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B0A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الإدارة العامة</a:t>
            </a:r>
          </a:p>
          <a:p>
            <a:pPr algn="ctr"/>
            <a:r>
              <a:rPr lang="ar-SA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B0A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للتربية والتعليم بمنطقة المدينة </a:t>
            </a:r>
          </a:p>
          <a:p>
            <a:pPr algn="ctr"/>
            <a:endParaRPr lang="ar-SA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B0AC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شكل بيضاوي 7"/>
          <p:cNvSpPr/>
          <p:nvPr/>
        </p:nvSpPr>
        <p:spPr>
          <a:xfrm>
            <a:off x="7500958" y="1785926"/>
            <a:ext cx="1428760" cy="1428760"/>
          </a:xfrm>
          <a:prstGeom prst="ellipse">
            <a:avLst/>
          </a:prstGeom>
          <a:solidFill>
            <a:srgbClr val="194B26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SA"/>
          </a:p>
        </p:txBody>
      </p:sp>
      <p:pic>
        <p:nvPicPr>
          <p:cNvPr id="4" name="Picture 2" descr="شعار الوزارة الجديد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72396" y="2000240"/>
            <a:ext cx="1285884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مجسم مشطوف الحواف 12"/>
          <p:cNvSpPr/>
          <p:nvPr/>
        </p:nvSpPr>
        <p:spPr>
          <a:xfrm>
            <a:off x="7500958" y="5000636"/>
            <a:ext cx="1471044" cy="1042416"/>
          </a:xfrm>
          <a:prstGeom prst="bevel">
            <a:avLst/>
          </a:prstGeom>
          <a:solidFill>
            <a:srgbClr val="194B2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ar-SA" sz="2400" b="1" dirty="0" smtClean="0">
                <a:ln/>
                <a:solidFill>
                  <a:srgbClr val="B0AC00"/>
                </a:solidFill>
              </a:rPr>
              <a:t>قسم اللغة العربية</a:t>
            </a:r>
            <a:endParaRPr lang="ar-SA" sz="2400" b="1" dirty="0">
              <a:ln/>
              <a:solidFill>
                <a:srgbClr val="B0AC00"/>
              </a:solidFill>
            </a:endParaRPr>
          </a:p>
        </p:txBody>
      </p:sp>
      <p:sp>
        <p:nvSpPr>
          <p:cNvPr id="9" name="مخطط انسيابي: متعدد المستندات 8"/>
          <p:cNvSpPr/>
          <p:nvPr/>
        </p:nvSpPr>
        <p:spPr>
          <a:xfrm>
            <a:off x="500034" y="2214554"/>
            <a:ext cx="6286544" cy="2643206"/>
          </a:xfrm>
          <a:prstGeom prst="flowChartMultidocument">
            <a:avLst/>
          </a:prstGeom>
          <a:ln w="38100">
            <a:solidFill>
              <a:schemeClr val="accent5">
                <a:lumMod val="75000"/>
              </a:schemeClr>
            </a:solidFill>
          </a:ln>
          <a:scene3d>
            <a:camera prst="orthographicFront"/>
            <a:lightRig rig="flat" dir="tl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ar-SA" sz="4400" b="1" dirty="0" smtClean="0">
                <a:ln/>
                <a:solidFill>
                  <a:srgbClr val="FFFF00"/>
                </a:solidFill>
              </a:rPr>
              <a:t>بناء الاختبارات  </a:t>
            </a:r>
          </a:p>
          <a:p>
            <a:pPr algn="ctr"/>
            <a:r>
              <a:rPr lang="ar-SA" sz="4400" b="1" dirty="0" smtClean="0">
                <a:ln/>
                <a:solidFill>
                  <a:srgbClr val="FFFF00"/>
                </a:solidFill>
              </a:rPr>
              <a:t>وفق جداول المواصفات</a:t>
            </a:r>
            <a:endParaRPr lang="ar-SA" sz="4400" b="1" dirty="0">
              <a:ln/>
              <a:solidFill>
                <a:srgbClr val="FFFF00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14290"/>
            <a:ext cx="7358082" cy="928694"/>
          </a:xfrm>
          <a:blipFill>
            <a:blip r:embed="rId2" cstate="print"/>
            <a:tile tx="0" ty="0" sx="100000" sy="100000" flip="none" algn="tl"/>
          </a:blipFill>
          <a:ln w="76200">
            <a:solidFill>
              <a:srgbClr val="B0AC00"/>
            </a:solidFill>
          </a:ln>
        </p:spPr>
        <p:txBody>
          <a:bodyPr anchor="ctr"/>
          <a:lstStyle/>
          <a:p>
            <a:pPr eaLnBrk="1" hangingPunct="1"/>
            <a:r>
              <a:rPr lang="ar-SA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ميِّز الأهداف السلوكية الإجرائية من غيرها فيما يلي:</a:t>
            </a:r>
            <a:endParaRPr lang="en-US" sz="2800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graphicFrame>
        <p:nvGraphicFramePr>
          <p:cNvPr id="580665" name="Group 57"/>
          <p:cNvGraphicFramePr>
            <a:graphicFrameLocks noGrp="1"/>
          </p:cNvGraphicFramePr>
          <p:nvPr>
            <p:ph type="tbl" idx="4294967295"/>
          </p:nvPr>
        </p:nvGraphicFramePr>
        <p:xfrm>
          <a:off x="0" y="1428736"/>
          <a:ext cx="7358114" cy="4852353"/>
        </p:xfrm>
        <a:graphic>
          <a:graphicData uri="http://schemas.openxmlformats.org/drawingml/2006/table">
            <a:tbl>
              <a:tblPr rtl="1"/>
              <a:tblGrid>
                <a:gridCol w="5921307"/>
                <a:gridCol w="1436807"/>
              </a:tblGrid>
              <a:tr h="4937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الهدف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94B2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نوعه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94B26"/>
                    </a:solidFill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4B26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أن يفهم الطالب أضرار التدخين.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94B26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4B26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أن يدرك الطالب مظاهر البلاغة والجمال في شعر الخنساء.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94B26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4B26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أن يلم الطالب بمعاني الكلمات التي وردت في النص.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94B26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4B26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أن يذكر الطالب أقسام الفعل من خلال الأمثلة التي أمامه خلال دقيقتين.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94B26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4B26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أن يتمكن الطالب من معنى المفعول لأجله.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94B26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4B26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أن يستوعب الطالب أنواع المفعول المطلق.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94B26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4B26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أن يعرب الطالب الكلمات التي تحتها خط إعرابًا صحيحًا.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94B26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4B26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أن يعين الطالب الخبر ، ويبين نوعه في الأمثلة المعطاة.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94B26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4B26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أن يبين سبب كتابة الهمزة على الألف في الأمثلة المعطاة.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94B26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4B26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أن يمثل لهمزة متوسطة على الواو.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94B26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4B26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أن يستطيع إعراب جمع المذكر السالم في الأمثلة المعطاة.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94B26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2748" name="Text Box 44"/>
          <p:cNvSpPr txBox="1">
            <a:spLocks noChangeArrowheads="1"/>
          </p:cNvSpPr>
          <p:nvPr/>
        </p:nvSpPr>
        <p:spPr bwMode="auto">
          <a:xfrm>
            <a:off x="357158" y="1928802"/>
            <a:ext cx="128588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ar-SA" b="1" dirty="0">
                <a:solidFill>
                  <a:srgbClr val="C00000"/>
                </a:solidFill>
              </a:rPr>
              <a:t>غير سلوكي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72749" name="Text Box 45"/>
          <p:cNvSpPr txBox="1">
            <a:spLocks noChangeArrowheads="1"/>
          </p:cNvSpPr>
          <p:nvPr/>
        </p:nvSpPr>
        <p:spPr bwMode="auto">
          <a:xfrm>
            <a:off x="285720" y="2285992"/>
            <a:ext cx="1500166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ar-SA" b="1" dirty="0">
                <a:solidFill>
                  <a:srgbClr val="C00000"/>
                </a:solidFill>
              </a:rPr>
              <a:t> غير سلوكي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72750" name="Text Box 46"/>
          <p:cNvSpPr txBox="1">
            <a:spLocks noChangeArrowheads="1"/>
          </p:cNvSpPr>
          <p:nvPr/>
        </p:nvSpPr>
        <p:spPr bwMode="auto">
          <a:xfrm>
            <a:off x="285720" y="2714620"/>
            <a:ext cx="1285884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ar-SA" b="1" dirty="0">
                <a:solidFill>
                  <a:srgbClr val="C00000"/>
                </a:solidFill>
              </a:rPr>
              <a:t> غير سلوكي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72751" name="Text Box 47"/>
          <p:cNvSpPr txBox="1">
            <a:spLocks noChangeArrowheads="1"/>
          </p:cNvSpPr>
          <p:nvPr/>
        </p:nvSpPr>
        <p:spPr bwMode="auto">
          <a:xfrm>
            <a:off x="285720" y="3143248"/>
            <a:ext cx="1103291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ar-SA" b="1" dirty="0">
                <a:solidFill>
                  <a:srgbClr val="194B26"/>
                </a:solidFill>
              </a:rPr>
              <a:t>سلوكي</a:t>
            </a:r>
            <a:endParaRPr lang="en-US" b="1" dirty="0">
              <a:solidFill>
                <a:srgbClr val="194B26"/>
              </a:solidFill>
            </a:endParaRPr>
          </a:p>
        </p:txBody>
      </p:sp>
      <p:sp>
        <p:nvSpPr>
          <p:cNvPr id="72752" name="Text Box 48"/>
          <p:cNvSpPr txBox="1">
            <a:spLocks noChangeArrowheads="1"/>
          </p:cNvSpPr>
          <p:nvPr/>
        </p:nvSpPr>
        <p:spPr bwMode="auto">
          <a:xfrm>
            <a:off x="214282" y="3500438"/>
            <a:ext cx="142872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ar-SA" b="1" dirty="0">
                <a:solidFill>
                  <a:srgbClr val="C00000"/>
                </a:solidFill>
              </a:rPr>
              <a:t> غير سلوكي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72753" name="Text Box 49"/>
          <p:cNvSpPr txBox="1">
            <a:spLocks noChangeArrowheads="1"/>
          </p:cNvSpPr>
          <p:nvPr/>
        </p:nvSpPr>
        <p:spPr bwMode="auto">
          <a:xfrm>
            <a:off x="285720" y="3929066"/>
            <a:ext cx="131601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ar-SA" b="1" dirty="0">
                <a:solidFill>
                  <a:srgbClr val="C00000"/>
                </a:solidFill>
              </a:rPr>
              <a:t> غير سلوكي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72754" name="Text Box 50"/>
          <p:cNvSpPr txBox="1">
            <a:spLocks noChangeArrowheads="1"/>
          </p:cNvSpPr>
          <p:nvPr/>
        </p:nvSpPr>
        <p:spPr bwMode="auto">
          <a:xfrm>
            <a:off x="285720" y="4286256"/>
            <a:ext cx="1174729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ar-SA" b="1" dirty="0">
                <a:solidFill>
                  <a:srgbClr val="194B26"/>
                </a:solidFill>
              </a:rPr>
              <a:t>سلوكي</a:t>
            </a:r>
            <a:endParaRPr lang="en-US" b="1" dirty="0">
              <a:solidFill>
                <a:srgbClr val="194B26"/>
              </a:solidFill>
            </a:endParaRPr>
          </a:p>
        </p:txBody>
      </p:sp>
      <p:sp>
        <p:nvSpPr>
          <p:cNvPr id="72755" name="Text Box 51"/>
          <p:cNvSpPr txBox="1">
            <a:spLocks noChangeArrowheads="1"/>
          </p:cNvSpPr>
          <p:nvPr/>
        </p:nvSpPr>
        <p:spPr bwMode="auto">
          <a:xfrm>
            <a:off x="285720" y="4643446"/>
            <a:ext cx="117314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ar-SA" b="1" dirty="0">
                <a:solidFill>
                  <a:srgbClr val="C00000"/>
                </a:solidFill>
              </a:rPr>
              <a:t>غير سلوكي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72756" name="Text Box 52"/>
          <p:cNvSpPr txBox="1">
            <a:spLocks noChangeArrowheads="1"/>
          </p:cNvSpPr>
          <p:nvPr/>
        </p:nvSpPr>
        <p:spPr bwMode="auto">
          <a:xfrm>
            <a:off x="357158" y="5072074"/>
            <a:ext cx="103185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ar-SA" b="1" dirty="0">
                <a:solidFill>
                  <a:srgbClr val="194B26"/>
                </a:solidFill>
              </a:rPr>
              <a:t>سلوكي</a:t>
            </a:r>
            <a:endParaRPr lang="en-US" b="1" dirty="0">
              <a:solidFill>
                <a:srgbClr val="194B26"/>
              </a:solidFill>
            </a:endParaRPr>
          </a:p>
        </p:txBody>
      </p:sp>
      <p:sp>
        <p:nvSpPr>
          <p:cNvPr id="72757" name="Text Box 53"/>
          <p:cNvSpPr txBox="1">
            <a:spLocks noChangeArrowheads="1"/>
          </p:cNvSpPr>
          <p:nvPr/>
        </p:nvSpPr>
        <p:spPr bwMode="auto">
          <a:xfrm>
            <a:off x="285720" y="5500702"/>
            <a:ext cx="1174729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ar-SA" b="1" dirty="0">
                <a:solidFill>
                  <a:srgbClr val="194B26"/>
                </a:solidFill>
              </a:rPr>
              <a:t>سلوكي</a:t>
            </a:r>
            <a:endParaRPr lang="en-US" b="1" dirty="0">
              <a:solidFill>
                <a:srgbClr val="194B26"/>
              </a:solidFill>
            </a:endParaRPr>
          </a:p>
        </p:txBody>
      </p:sp>
      <p:sp>
        <p:nvSpPr>
          <p:cNvPr id="72758" name="Text Box 54"/>
          <p:cNvSpPr txBox="1">
            <a:spLocks noChangeArrowheads="1"/>
          </p:cNvSpPr>
          <p:nvPr/>
        </p:nvSpPr>
        <p:spPr bwMode="auto">
          <a:xfrm>
            <a:off x="285720" y="5857892"/>
            <a:ext cx="124458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ar-SA" b="1" dirty="0">
                <a:solidFill>
                  <a:srgbClr val="C00000"/>
                </a:solidFill>
              </a:rPr>
              <a:t> غير سلوكي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2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2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2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2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2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2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2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2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2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2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2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2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2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2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2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2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2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27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27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48" grpId="0"/>
      <p:bldP spid="72749" grpId="0"/>
      <p:bldP spid="72750" grpId="0"/>
      <p:bldP spid="72751" grpId="0"/>
      <p:bldP spid="72752" grpId="0"/>
      <p:bldP spid="72753" grpId="0"/>
      <p:bldP spid="72755" grpId="0"/>
      <p:bldP spid="72756" grpId="0"/>
      <p:bldP spid="7275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عنوان 1"/>
          <p:cNvSpPr>
            <a:spLocks noGrp="1"/>
          </p:cNvSpPr>
          <p:nvPr>
            <p:ph type="title"/>
          </p:nvPr>
        </p:nvSpPr>
        <p:spPr>
          <a:xfrm>
            <a:off x="0" y="357166"/>
            <a:ext cx="7358053" cy="1252537"/>
          </a:xfrm>
          <a:blipFill>
            <a:blip r:embed="rId3" cstate="print"/>
            <a:tile tx="0" ty="0" sx="100000" sy="100000" flip="none" algn="tl"/>
          </a:blipFill>
          <a:ln w="76200">
            <a:solidFill>
              <a:srgbClr val="B0AC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ar-SA" b="1" dirty="0" smtClean="0">
                <a:solidFill>
                  <a:srgbClr val="FFFF00"/>
                </a:solidFill>
              </a:rPr>
              <a:t>    نشاط ( 3 )</a:t>
            </a:r>
          </a:p>
        </p:txBody>
      </p:sp>
      <p:sp>
        <p:nvSpPr>
          <p:cNvPr id="30723" name="عنصر نائب للمحتوى 2"/>
          <p:cNvSpPr>
            <a:spLocks noGrp="1"/>
          </p:cNvSpPr>
          <p:nvPr>
            <p:ph idx="1"/>
          </p:nvPr>
        </p:nvSpPr>
        <p:spPr>
          <a:xfrm>
            <a:off x="0" y="3286124"/>
            <a:ext cx="7429520" cy="2071685"/>
          </a:xfr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</a:rPr>
              <a:t>نشاط فردي :</a:t>
            </a:r>
          </a:p>
          <a:p>
            <a:pPr>
              <a:buFont typeface="Wingdings" pitchFamily="2" charset="2"/>
              <a:buNone/>
            </a:pP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</a:rPr>
              <a:t>حدِّد المجالات التي تُصنَّف فيها الأهداف السُّلوكيَّة .</a:t>
            </a:r>
          </a:p>
        </p:txBody>
      </p:sp>
      <p:sp>
        <p:nvSpPr>
          <p:cNvPr id="5" name="شكل بيضاوي 4"/>
          <p:cNvSpPr/>
          <p:nvPr/>
        </p:nvSpPr>
        <p:spPr>
          <a:xfrm>
            <a:off x="7500958" y="1785926"/>
            <a:ext cx="1428760" cy="1428760"/>
          </a:xfrm>
          <a:prstGeom prst="ellipse">
            <a:avLst/>
          </a:prstGeom>
          <a:solidFill>
            <a:srgbClr val="194B26"/>
          </a:solidFill>
          <a:ln w="76200">
            <a:solidFill>
              <a:schemeClr val="accent6">
                <a:lumMod val="2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1400" dirty="0" smtClean="0">
                <a:solidFill>
                  <a:schemeClr val="accent2">
                    <a:lumMod val="75000"/>
                  </a:schemeClr>
                </a:solidFill>
              </a:rPr>
              <a:t>بناء الاختبارات وفق جداول المواصفات</a:t>
            </a:r>
            <a:endParaRPr lang="ar-SA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85728"/>
            <a:ext cx="7358082" cy="914400"/>
          </a:xfrm>
          <a:blipFill>
            <a:blip r:embed="rId3" cstate="print"/>
            <a:tile tx="0" ty="0" sx="100000" sy="100000" flip="none" algn="tl"/>
          </a:blipFill>
          <a:ln w="76200">
            <a:solidFill>
              <a:srgbClr val="B0AC00"/>
            </a:solidFill>
          </a:ln>
        </p:spPr>
        <p:txBody>
          <a:bodyPr/>
          <a:lstStyle/>
          <a:p>
            <a:pPr eaLnBrk="1" hangingPunct="1"/>
            <a:r>
              <a:rPr lang="ar-SA" sz="4800" b="1" dirty="0" smtClean="0">
                <a:solidFill>
                  <a:srgbClr val="FFFF99"/>
                </a:solidFill>
                <a:cs typeface="DecoType Thuluth" pitchFamily="2" charset="-78"/>
              </a:rPr>
              <a:t>مجالات الأهداف التربوية:</a:t>
            </a:r>
            <a:endParaRPr lang="en-US" sz="4800" b="1" dirty="0" smtClean="0">
              <a:solidFill>
                <a:srgbClr val="FFFF99"/>
              </a:solidFill>
              <a:cs typeface="DecoType Thuluth" pitchFamily="2" charset="-78"/>
            </a:endParaRPr>
          </a:p>
        </p:txBody>
      </p:sp>
      <p:graphicFrame>
        <p:nvGraphicFramePr>
          <p:cNvPr id="505859" name="Organization Chart 3"/>
          <p:cNvGraphicFramePr>
            <a:graphicFrameLocks/>
          </p:cNvGraphicFramePr>
          <p:nvPr>
            <p:ph type="dgm" idx="1"/>
          </p:nvPr>
        </p:nvGraphicFramePr>
        <p:xfrm>
          <a:off x="0" y="1714488"/>
          <a:ext cx="9001156" cy="4714908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058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5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05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عنوان 1"/>
          <p:cNvSpPr>
            <a:spLocks noGrp="1"/>
          </p:cNvSpPr>
          <p:nvPr>
            <p:ph type="title"/>
          </p:nvPr>
        </p:nvSpPr>
        <p:spPr>
          <a:xfrm>
            <a:off x="0" y="357166"/>
            <a:ext cx="7358053" cy="1071562"/>
          </a:xfrm>
          <a:blipFill>
            <a:blip r:embed="rId3" cstate="print"/>
            <a:tile tx="0" ty="0" sx="100000" sy="100000" flip="none" algn="tl"/>
          </a:blipFill>
          <a:ln w="76200">
            <a:solidFill>
              <a:srgbClr val="B0AC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ar-SA" b="1" dirty="0" smtClean="0">
                <a:solidFill>
                  <a:srgbClr val="FFFF00"/>
                </a:solidFill>
              </a:rPr>
              <a:t>نشاط ( 4 ) </a:t>
            </a:r>
          </a:p>
        </p:txBody>
      </p:sp>
      <p:sp>
        <p:nvSpPr>
          <p:cNvPr id="31747" name="عنصر نائب للمحتوى 2"/>
          <p:cNvSpPr>
            <a:spLocks noGrp="1"/>
          </p:cNvSpPr>
          <p:nvPr>
            <p:ph idx="1"/>
          </p:nvPr>
        </p:nvSpPr>
        <p:spPr>
          <a:xfrm>
            <a:off x="1" y="2786063"/>
            <a:ext cx="7358082" cy="2214562"/>
          </a:xfr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ar-SA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</a:rPr>
              <a:t>بالتعاون مع أفراد مجموعتك :</a:t>
            </a:r>
          </a:p>
          <a:p>
            <a:pPr>
              <a:buFont typeface="Wingdings" pitchFamily="2" charset="2"/>
              <a:buNone/>
            </a:pPr>
            <a:r>
              <a:rPr lang="ar-SA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</a:rPr>
              <a:t>حدِّد مستويات الأهداف في المجال المعرفي مرتَّبة حسب تصنيف بلوم . </a:t>
            </a:r>
            <a:endParaRPr lang="en-US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</a:endParaRPr>
          </a:p>
          <a:p>
            <a:pPr>
              <a:buFont typeface="Wingdings" pitchFamily="2" charset="2"/>
              <a:buNone/>
            </a:pPr>
            <a:endParaRPr lang="ar-SA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</a:endParaRPr>
          </a:p>
        </p:txBody>
      </p:sp>
      <p:sp>
        <p:nvSpPr>
          <p:cNvPr id="5" name="شكل بيضاوي 4"/>
          <p:cNvSpPr/>
          <p:nvPr/>
        </p:nvSpPr>
        <p:spPr>
          <a:xfrm>
            <a:off x="7500958" y="1785926"/>
            <a:ext cx="1428760" cy="1428760"/>
          </a:xfrm>
          <a:prstGeom prst="ellipse">
            <a:avLst/>
          </a:prstGeom>
          <a:solidFill>
            <a:srgbClr val="194B26"/>
          </a:solidFill>
          <a:ln w="76200">
            <a:solidFill>
              <a:schemeClr val="accent6">
                <a:lumMod val="2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1400" dirty="0" smtClean="0">
                <a:solidFill>
                  <a:schemeClr val="accent2">
                    <a:lumMod val="75000"/>
                  </a:schemeClr>
                </a:solidFill>
              </a:rPr>
              <a:t>بناء الاختبارات وفق جداول المواصفات</a:t>
            </a:r>
            <a:endParaRPr lang="ar-SA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57166"/>
            <a:ext cx="7340592" cy="914400"/>
          </a:xfrm>
          <a:blipFill>
            <a:blip r:embed="rId2" cstate="print"/>
            <a:tile tx="0" ty="0" sx="100000" sy="100000" flip="none" algn="tl"/>
          </a:blipFill>
          <a:ln w="76200">
            <a:solidFill>
              <a:srgbClr val="B0AC00"/>
            </a:solidFill>
          </a:ln>
        </p:spPr>
        <p:txBody>
          <a:bodyPr/>
          <a:lstStyle/>
          <a:p>
            <a:pPr eaLnBrk="1" hangingPunct="1"/>
            <a:r>
              <a:rPr lang="ar-SA" sz="4800" b="1" dirty="0" smtClean="0">
                <a:solidFill>
                  <a:srgbClr val="FFFF99"/>
                </a:solidFill>
                <a:cs typeface="DecoType Thuluth" pitchFamily="2" charset="-78"/>
              </a:rPr>
              <a:t> ـــ  المجال المعرفي ( تصنيف بلوم  ):</a:t>
            </a:r>
            <a:endParaRPr lang="en-US" sz="4800" b="1" dirty="0" smtClean="0">
              <a:solidFill>
                <a:srgbClr val="FFFF99"/>
              </a:solidFill>
              <a:cs typeface="DecoType Thuluth" pitchFamily="2" charset="-78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0" y="1643050"/>
            <a:ext cx="7358082" cy="4648200"/>
          </a:xfr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algn="justLow" eaLnBrk="1" hangingPunct="1">
              <a:buFont typeface="Wingdings" pitchFamily="2" charset="2"/>
              <a:buNone/>
            </a:pPr>
            <a:r>
              <a:rPr lang="ar-SA" sz="2600" b="1" dirty="0" smtClean="0">
                <a:solidFill>
                  <a:srgbClr val="000000"/>
                </a:solidFill>
                <a:cs typeface="Traditional Arabic" pitchFamily="2" charset="-78"/>
              </a:rPr>
              <a:t> </a:t>
            </a:r>
            <a:r>
              <a:rPr lang="ar-SA" sz="2600" b="1" dirty="0" smtClean="0">
                <a:solidFill>
                  <a:srgbClr val="C00000"/>
                </a:solidFill>
                <a:cs typeface="Traditional Arabic" pitchFamily="2" charset="-78"/>
              </a:rPr>
              <a:t>يتضمن هذا المجال نتائج التعلم التي تتعلق بتذكر المعلومات (  التعرف على المعلومات ، واسترجاعها ) والقدرات العقلية والمهارات المعرفية ، وبناءً على هذا يندرج تحت هذا المجال ستة مستويات رئيسة هي:</a:t>
            </a:r>
          </a:p>
          <a:p>
            <a:pPr eaLnBrk="1" hangingPunct="1"/>
            <a:r>
              <a:rPr lang="ar-SA" sz="2600" b="1" dirty="0" smtClean="0">
                <a:solidFill>
                  <a:srgbClr val="000000"/>
                </a:solidFill>
                <a:cs typeface="Traditional Arabic" pitchFamily="2" charset="-78"/>
              </a:rPr>
              <a:t> </a:t>
            </a:r>
            <a:r>
              <a:rPr lang="ar-SA" sz="2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  <a:cs typeface="Traditional Arabic" pitchFamily="2" charset="-78"/>
              </a:rPr>
              <a:t>التذكر   ،   الفهم   ،   التطبيق   ،   التحليل   ،   التركيب   ،   التقويم </a:t>
            </a:r>
          </a:p>
          <a:p>
            <a:pPr eaLnBrk="1" hangingPunct="1"/>
            <a:r>
              <a:rPr lang="ar-SA" sz="2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  <a:cs typeface="Traditional Arabic" pitchFamily="2" charset="-78"/>
              </a:rPr>
              <a:t>وقد رتبها ترتيبا هرميا ، معتمدا مبدأ الزيادة في الصعوبة والتعقيد.    </a:t>
            </a:r>
          </a:p>
          <a:p>
            <a:pPr algn="justLow" eaLnBrk="1" hangingPunct="1"/>
            <a:r>
              <a:rPr lang="ar-SA" sz="2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  <a:cs typeface="Traditional Arabic" pitchFamily="2" charset="-78"/>
              </a:rPr>
              <a:t>ويمكننا أن نستشرف من هذا الترتيب : أن بلوم تصور أن كل مستوى يحتوي كل ما قبله من مستويات ، ويتضمنها ، فعلى سبيل المثال : مستوى التركيب يتضمن مستوى التحليل ، والتحليل يتضمن مستوى التطبيق ، والتطبيق يتضمن مستوى الاستيعاب ، وهذا يعني أن التركيب يحتوي المستويات التي دونه .</a:t>
            </a:r>
            <a:endParaRPr lang="en-US" sz="2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cs typeface="Traditional Arab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286617" cy="857232"/>
          </a:xfrm>
          <a:blipFill>
            <a:blip r:embed="rId2" cstate="print"/>
            <a:tile tx="0" ty="0" sx="100000" sy="100000" flip="none" algn="tl"/>
          </a:blipFill>
          <a:ln w="76200">
            <a:solidFill>
              <a:srgbClr val="B0AC00"/>
            </a:solidFill>
          </a:ln>
        </p:spPr>
        <p:txBody>
          <a:bodyPr/>
          <a:lstStyle/>
          <a:p>
            <a:pPr eaLnBrk="1" hangingPunct="1"/>
            <a:r>
              <a:rPr lang="ar-SA" sz="4000" b="1" dirty="0" smtClean="0">
                <a:solidFill>
                  <a:srgbClr val="FFFF99"/>
                </a:solidFill>
                <a:cs typeface="DecoType Thuluth" pitchFamily="2" charset="-78"/>
              </a:rPr>
              <a:t>أولاً ــ  المعرفة :</a:t>
            </a:r>
            <a:endParaRPr lang="en-US" sz="4000" b="1" dirty="0" smtClean="0">
              <a:solidFill>
                <a:srgbClr val="FFFF99"/>
              </a:solidFill>
              <a:cs typeface="DecoType Thuluth" pitchFamily="2" charset="-78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0" y="928670"/>
            <a:ext cx="7272326" cy="5929330"/>
          </a:xfrm>
          <a:solidFill>
            <a:schemeClr val="bg1">
              <a:lumMod val="95000"/>
            </a:schemeClr>
          </a:solidFill>
          <a:ln w="76200">
            <a:solidFill>
              <a:srgbClr val="194B26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ar-SA" sz="2000" b="1" dirty="0" smtClean="0">
                <a:solidFill>
                  <a:srgbClr val="C00000"/>
                </a:solidFill>
                <a:cs typeface="Traditional Arabic" pitchFamily="2" charset="-78"/>
              </a:rPr>
              <a:t>وهي أدنى المستويات الستة ( تذكر المعلومات والعلوم التي تم تعلمها سابقا ) أي القدرة على تمييز المادة العلمية واستدعائها واستذكارها . وتتضمن المعرفة الجوانب الآتية :</a:t>
            </a:r>
            <a:endParaRPr lang="en-US" sz="2000" b="1" dirty="0" smtClean="0">
              <a:solidFill>
                <a:srgbClr val="C00000"/>
              </a:solidFill>
              <a:cs typeface="Traditional Arabic" pitchFamily="2" charset="-78"/>
            </a:endParaRPr>
          </a:p>
          <a:p>
            <a:pPr eaLnBrk="1" hangingPunct="1">
              <a:buNone/>
            </a:pPr>
            <a:r>
              <a:rPr lang="ar-SA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cs typeface="Traditional Arabic" pitchFamily="2" charset="-78"/>
              </a:rPr>
              <a:t>1) معرفة التفاصيل ، وتضم :</a:t>
            </a:r>
            <a:endParaRPr lang="en-US" sz="2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cs typeface="Traditional Arabic" pitchFamily="2" charset="-78"/>
            </a:endParaRPr>
          </a:p>
          <a:p>
            <a:pPr eaLnBrk="1" hangingPunct="1"/>
            <a:r>
              <a:rPr lang="ar-SA" sz="2000" b="1" dirty="0" smtClean="0">
                <a:solidFill>
                  <a:srgbClr val="194B26"/>
                </a:solidFill>
                <a:cs typeface="Traditional Arabic" pitchFamily="2" charset="-78"/>
              </a:rPr>
              <a:t>معرفة الحقائق العلمية المفردة والمجردة .</a:t>
            </a:r>
            <a:endParaRPr lang="en-US" sz="2000" b="1" dirty="0" smtClean="0">
              <a:solidFill>
                <a:srgbClr val="194B26"/>
              </a:solidFill>
              <a:cs typeface="Traditional Arabic" pitchFamily="2" charset="-78"/>
            </a:endParaRPr>
          </a:p>
          <a:p>
            <a:pPr eaLnBrk="1" hangingPunct="1"/>
            <a:r>
              <a:rPr lang="ar-SA" sz="2000" b="1" dirty="0" smtClean="0">
                <a:solidFill>
                  <a:srgbClr val="194B26"/>
                </a:solidFill>
                <a:cs typeface="Traditional Arabic" pitchFamily="2" charset="-78"/>
              </a:rPr>
              <a:t>معرفة </a:t>
            </a:r>
            <a:r>
              <a:rPr lang="ar-SA" sz="2000" b="1" dirty="0" err="1" smtClean="0">
                <a:solidFill>
                  <a:srgbClr val="194B26"/>
                </a:solidFill>
                <a:cs typeface="Traditional Arabic" pitchFamily="2" charset="-78"/>
              </a:rPr>
              <a:t>التعاريف</a:t>
            </a:r>
            <a:r>
              <a:rPr lang="ar-SA" sz="2000" b="1" dirty="0" smtClean="0">
                <a:solidFill>
                  <a:srgbClr val="194B26"/>
                </a:solidFill>
                <a:cs typeface="Traditional Arabic" pitchFamily="2" charset="-78"/>
              </a:rPr>
              <a:t> </a:t>
            </a:r>
            <a:r>
              <a:rPr lang="ar-SA" sz="2000" b="1" dirty="0" err="1" smtClean="0">
                <a:solidFill>
                  <a:srgbClr val="194B26"/>
                </a:solidFill>
                <a:cs typeface="Traditional Arabic" pitchFamily="2" charset="-78"/>
              </a:rPr>
              <a:t>والتعـــــابير</a:t>
            </a:r>
            <a:r>
              <a:rPr lang="ar-SA" sz="2000" b="1" dirty="0" smtClean="0">
                <a:solidFill>
                  <a:srgbClr val="194B26"/>
                </a:solidFill>
                <a:cs typeface="Traditional Arabic" pitchFamily="2" charset="-78"/>
              </a:rPr>
              <a:t>. </a:t>
            </a:r>
          </a:p>
          <a:p>
            <a:pPr eaLnBrk="1" hangingPunct="1">
              <a:buNone/>
            </a:pPr>
            <a:endParaRPr lang="en-US" sz="2000" b="1" dirty="0" smtClean="0">
              <a:cs typeface="Traditional Arabic" pitchFamily="2" charset="-78"/>
            </a:endParaRPr>
          </a:p>
          <a:p>
            <a:pPr eaLnBrk="1" hangingPunct="1">
              <a:buNone/>
            </a:pPr>
            <a:r>
              <a:rPr lang="ar-SA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cs typeface="Traditional Arabic" pitchFamily="2" charset="-78"/>
              </a:rPr>
              <a:t>2) معرفة طرق معالجة التفاصيل ووسائلها ، وتضم :</a:t>
            </a:r>
            <a:endParaRPr lang="en-US" sz="2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cs typeface="Traditional Arabic" pitchFamily="2" charset="-78"/>
            </a:endParaRPr>
          </a:p>
          <a:p>
            <a:pPr eaLnBrk="1" hangingPunct="1"/>
            <a:r>
              <a:rPr lang="ar-SA" sz="2000" b="1" dirty="0" smtClean="0">
                <a:solidFill>
                  <a:srgbClr val="194B26"/>
                </a:solidFill>
                <a:cs typeface="Traditional Arabic" pitchFamily="2" charset="-78"/>
              </a:rPr>
              <a:t>معرفة المفاهيم والمصطلحات والرموز.</a:t>
            </a:r>
            <a:endParaRPr lang="en-US" sz="2000" b="1" dirty="0" smtClean="0">
              <a:solidFill>
                <a:srgbClr val="194B26"/>
              </a:solidFill>
              <a:cs typeface="Traditional Arabic" pitchFamily="2" charset="-78"/>
            </a:endParaRPr>
          </a:p>
          <a:p>
            <a:pPr eaLnBrk="1" hangingPunct="1"/>
            <a:r>
              <a:rPr lang="en-US" sz="2000" b="1" dirty="0" smtClean="0">
                <a:solidFill>
                  <a:srgbClr val="194B26"/>
                </a:solidFill>
                <a:cs typeface="Traditional Arabic" pitchFamily="2" charset="-78"/>
              </a:rPr>
              <a:t> </a:t>
            </a:r>
            <a:r>
              <a:rPr lang="ar-SA" sz="2000" b="1" dirty="0" smtClean="0">
                <a:solidFill>
                  <a:srgbClr val="194B26"/>
                </a:solidFill>
                <a:cs typeface="Traditional Arabic" pitchFamily="2" charset="-78"/>
              </a:rPr>
              <a:t>معرفة </a:t>
            </a:r>
            <a:r>
              <a:rPr lang="ar-SA" sz="2000" b="1" dirty="0" err="1" smtClean="0">
                <a:solidFill>
                  <a:srgbClr val="194B26"/>
                </a:solidFill>
                <a:cs typeface="Traditional Arabic" pitchFamily="2" charset="-78"/>
              </a:rPr>
              <a:t>التصــانيف</a:t>
            </a:r>
            <a:r>
              <a:rPr lang="ar-SA" sz="2000" b="1" dirty="0" smtClean="0">
                <a:solidFill>
                  <a:srgbClr val="194B26"/>
                </a:solidFill>
                <a:cs typeface="Traditional Arabic" pitchFamily="2" charset="-78"/>
              </a:rPr>
              <a:t> وفئـــاته.</a:t>
            </a:r>
          </a:p>
          <a:p>
            <a:pPr eaLnBrk="1" hangingPunct="1">
              <a:buNone/>
            </a:pPr>
            <a:endParaRPr lang="en-US" sz="2000" b="1" dirty="0" smtClean="0">
              <a:cs typeface="Traditional Arabic" pitchFamily="2" charset="-78"/>
            </a:endParaRPr>
          </a:p>
          <a:p>
            <a:pPr eaLnBrk="1" hangingPunct="1">
              <a:buNone/>
            </a:pPr>
            <a:r>
              <a:rPr lang="ar-SA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cs typeface="Traditional Arabic" pitchFamily="2" charset="-78"/>
              </a:rPr>
              <a:t>3) معرفة التعميمات ، وتضم :</a:t>
            </a:r>
            <a:endParaRPr lang="en-US" sz="2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cs typeface="Traditional Arabic" pitchFamily="2" charset="-78"/>
            </a:endParaRPr>
          </a:p>
          <a:p>
            <a:pPr eaLnBrk="1" hangingPunct="1"/>
            <a:r>
              <a:rPr lang="ar-SA" sz="2000" b="1" dirty="0" smtClean="0">
                <a:solidFill>
                  <a:srgbClr val="194B26"/>
                </a:solidFill>
                <a:cs typeface="Traditional Arabic" pitchFamily="2" charset="-78"/>
              </a:rPr>
              <a:t>معرفة المبادئ والقوانين والقواعد والتعميمات.</a:t>
            </a:r>
            <a:endParaRPr lang="en-US" sz="2000" b="1" dirty="0" smtClean="0">
              <a:solidFill>
                <a:srgbClr val="194B26"/>
              </a:solidFill>
              <a:cs typeface="Traditional Arabic" pitchFamily="2" charset="-78"/>
            </a:endParaRPr>
          </a:p>
          <a:p>
            <a:pPr eaLnBrk="1" hangingPunct="1"/>
            <a:r>
              <a:rPr lang="ar-SA" sz="2000" b="1" dirty="0" smtClean="0">
                <a:solidFill>
                  <a:srgbClr val="194B26"/>
                </a:solidFill>
                <a:cs typeface="Traditional Arabic" pitchFamily="2" charset="-78"/>
              </a:rPr>
              <a:t>معرفــــة النظـــريــــــات.</a:t>
            </a:r>
            <a:endParaRPr lang="en-US" sz="2000" b="1" dirty="0" smtClean="0">
              <a:solidFill>
                <a:srgbClr val="194B26"/>
              </a:solidFill>
              <a:cs typeface="Traditional Arab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57166"/>
            <a:ext cx="7358050" cy="914400"/>
          </a:xfrm>
          <a:blipFill>
            <a:blip r:embed="rId2" cstate="print"/>
            <a:tile tx="0" ty="0" sx="100000" sy="100000" flip="none" algn="tl"/>
          </a:blipFill>
          <a:ln w="76200">
            <a:solidFill>
              <a:srgbClr val="B0AC00"/>
            </a:solidFill>
          </a:ln>
        </p:spPr>
        <p:txBody>
          <a:bodyPr/>
          <a:lstStyle/>
          <a:p>
            <a:pPr eaLnBrk="1" hangingPunct="1"/>
            <a:r>
              <a:rPr lang="ar-SA" sz="2800" b="1" dirty="0" smtClean="0">
                <a:solidFill>
                  <a:srgbClr val="FFFF00"/>
                </a:solidFill>
                <a:cs typeface="Traditional Arabic" pitchFamily="2" charset="-78"/>
              </a:rPr>
              <a:t/>
            </a:r>
            <a:br>
              <a:rPr lang="ar-SA" sz="2800" b="1" dirty="0" smtClean="0">
                <a:solidFill>
                  <a:srgbClr val="FFFF00"/>
                </a:solidFill>
                <a:cs typeface="Traditional Arabic" pitchFamily="2" charset="-78"/>
              </a:rPr>
            </a:br>
            <a:r>
              <a:rPr lang="ar-SA" sz="2800" b="1" dirty="0" smtClean="0">
                <a:solidFill>
                  <a:srgbClr val="FFFF00"/>
                </a:solidFill>
                <a:cs typeface="Traditional Arabic" pitchFamily="2" charset="-78"/>
              </a:rPr>
              <a:t>أمثلة لأفعال سلوكية تصلح لصياغة أهداف سلوكية على مستوى التذكر :</a:t>
            </a:r>
            <a:r>
              <a:rPr lang="en-US" sz="2800" b="1" dirty="0" smtClean="0">
                <a:solidFill>
                  <a:srgbClr val="FFFF00"/>
                </a:solidFill>
                <a:cs typeface="Traditional Arabic" pitchFamily="2" charset="-78"/>
              </a:rPr>
              <a:t/>
            </a:r>
            <a:br>
              <a:rPr lang="en-US" sz="2800" b="1" dirty="0" smtClean="0">
                <a:solidFill>
                  <a:srgbClr val="FFFF00"/>
                </a:solidFill>
                <a:cs typeface="Traditional Arabic" pitchFamily="2" charset="-78"/>
              </a:rPr>
            </a:br>
            <a:endParaRPr lang="en-US" sz="2800" b="1" dirty="0" smtClean="0">
              <a:solidFill>
                <a:srgbClr val="FFFF00"/>
              </a:solidFill>
              <a:cs typeface="DecoType Thuluth" pitchFamily="2" charset="-78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0" y="1652606"/>
            <a:ext cx="7358082" cy="4705352"/>
          </a:xfr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/>
          <a:lstStyle/>
          <a:p>
            <a:pPr eaLnBrk="1" hangingPunct="1">
              <a:lnSpc>
                <a:spcPct val="110000"/>
              </a:lnSpc>
              <a:buNone/>
            </a:pPr>
            <a:r>
              <a:rPr lang="ar-SA" b="1" dirty="0" smtClean="0">
                <a:solidFill>
                  <a:srgbClr val="C00000"/>
                </a:solidFill>
                <a:cs typeface="Traditional Arabic" pitchFamily="2" charset="-78"/>
              </a:rPr>
              <a:t>يذكر ، يعرِّف ، يصف ، يسمِّي ، يتعرف ، يُعنوِن ، يضع قائمة بـ ...، يعدِّد ، يقابل ، يختار ، يرتِّب  ،..... </a:t>
            </a:r>
          </a:p>
          <a:p>
            <a:pPr eaLnBrk="1" hangingPunct="1">
              <a:lnSpc>
                <a:spcPct val="110000"/>
              </a:lnSpc>
              <a:buNone/>
            </a:pPr>
            <a:endParaRPr lang="en-US" b="1" dirty="0" smtClean="0">
              <a:cs typeface="Traditional Arabic" pitchFamily="2" charset="-78"/>
            </a:endParaRPr>
          </a:p>
          <a:p>
            <a:pPr eaLnBrk="1" hangingPunct="1">
              <a:lnSpc>
                <a:spcPct val="110000"/>
              </a:lnSpc>
            </a:pP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  <a:cs typeface="Traditional Arabic" pitchFamily="2" charset="-78"/>
              </a:rPr>
              <a:t>أن يعدِّد الطالب أجزاء الكلام.</a:t>
            </a: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cs typeface="Traditional Arabic" pitchFamily="2" charset="-78"/>
            </a:endParaRPr>
          </a:p>
          <a:p>
            <a:pPr eaLnBrk="1" hangingPunct="1">
              <a:lnSpc>
                <a:spcPct val="110000"/>
              </a:lnSpc>
            </a:pP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  <a:cs typeface="Traditional Arabic" pitchFamily="2" charset="-78"/>
              </a:rPr>
              <a:t>أن يذكر نبذة مختصرة عن قائل النص .</a:t>
            </a: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cs typeface="Traditional Arabic" pitchFamily="2" charset="-78"/>
            </a:endParaRPr>
          </a:p>
          <a:p>
            <a:pPr eaLnBrk="1" hangingPunct="1">
              <a:lnSpc>
                <a:spcPct val="110000"/>
              </a:lnSpc>
            </a:pP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  <a:cs typeface="Traditional Arabic" pitchFamily="2" charset="-78"/>
              </a:rPr>
              <a:t>أن يعرِّف الطالب بالفاعل. </a:t>
            </a: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cs typeface="Traditional Arab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57166"/>
            <a:ext cx="7413616" cy="914400"/>
          </a:xfrm>
          <a:blipFill>
            <a:blip r:embed="rId2" cstate="print"/>
            <a:tile tx="0" ty="0" sx="100000" sy="100000" flip="none" algn="tl"/>
          </a:blipFill>
          <a:ln w="76200">
            <a:solidFill>
              <a:srgbClr val="B0AC00"/>
            </a:solidFill>
          </a:ln>
        </p:spPr>
        <p:txBody>
          <a:bodyPr/>
          <a:lstStyle/>
          <a:p>
            <a:pPr eaLnBrk="1" hangingPunct="1"/>
            <a:r>
              <a:rPr lang="ar-SA" sz="4000" b="1" dirty="0" smtClean="0">
                <a:solidFill>
                  <a:srgbClr val="FFFF99"/>
                </a:solidFill>
                <a:cs typeface="DecoType Thuluth" pitchFamily="2" charset="-78"/>
              </a:rPr>
              <a:t>ثانيًا ـــ  الفهم ( الاستيعاب أو الإدراك ):</a:t>
            </a:r>
            <a:endParaRPr lang="en-US" sz="4000" b="1" dirty="0" smtClean="0">
              <a:solidFill>
                <a:srgbClr val="FFFF99"/>
              </a:solidFill>
              <a:cs typeface="DecoType Thuluth" pitchFamily="2" charset="-78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0" y="1428736"/>
            <a:ext cx="7286644" cy="4924428"/>
          </a:xfr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justLow" eaLnBrk="1" hangingPunct="1">
              <a:buFont typeface="Wingdings" pitchFamily="2" charset="2"/>
              <a:buNone/>
            </a:pPr>
            <a:r>
              <a:rPr lang="ar-SA" b="1" dirty="0" smtClean="0">
                <a:solidFill>
                  <a:srgbClr val="C00000"/>
                </a:solidFill>
                <a:cs typeface="Traditional Arabic" pitchFamily="2" charset="-78"/>
              </a:rPr>
              <a:t>ويقصد به القدرة على استيعاب معنى الأشياء ( قدرة الطالب على فهم معنى المادة التعيلمية المتعلمة ، وتفسير المبادئ والمفاهيم العلمية وشرحها ....... ويتضمن الآتي :</a:t>
            </a:r>
          </a:p>
          <a:p>
            <a:pPr eaLnBrk="1" hangingPunct="1">
              <a:buFont typeface="Wingdings" pitchFamily="2" charset="2"/>
              <a:buNone/>
            </a:pPr>
            <a:r>
              <a:rPr lang="ar-SA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raditional Arabic" pitchFamily="2" charset="-78"/>
              </a:rPr>
              <a:t>1) التفسير ويضم:</a:t>
            </a:r>
          </a:p>
          <a:p>
            <a:pPr eaLnBrk="1" hangingPunct="1"/>
            <a:r>
              <a:rPr lang="ar-SA" b="1" dirty="0" smtClean="0">
                <a:solidFill>
                  <a:srgbClr val="194B26"/>
                </a:solidFill>
                <a:cs typeface="Traditional Arabic" pitchFamily="2" charset="-78"/>
              </a:rPr>
              <a:t>تفسير المواد العلمية اللفظية . </a:t>
            </a:r>
          </a:p>
          <a:p>
            <a:pPr eaLnBrk="1" hangingPunct="1"/>
            <a:r>
              <a:rPr lang="ar-SA" b="1" dirty="0" smtClean="0">
                <a:solidFill>
                  <a:srgbClr val="194B26"/>
                </a:solidFill>
                <a:cs typeface="Traditional Arabic" pitchFamily="2" charset="-78"/>
              </a:rPr>
              <a:t>استيعاب الحقائق ، والمبادئ ، والمفاهيم .</a:t>
            </a:r>
          </a:p>
          <a:p>
            <a:pPr eaLnBrk="1" hangingPunct="1"/>
            <a:r>
              <a:rPr lang="ar-SA" b="1" dirty="0" smtClean="0">
                <a:solidFill>
                  <a:srgbClr val="194B26"/>
                </a:solidFill>
                <a:cs typeface="Traditional Arabic" pitchFamily="2" charset="-78"/>
              </a:rPr>
              <a:t>تفسير الرسومات والأشكال البيانية ذات العلاقة بالمعرفة .</a:t>
            </a:r>
          </a:p>
          <a:p>
            <a:pPr eaLnBrk="1" hangingPunct="1"/>
            <a:r>
              <a:rPr lang="ar-SA" b="1" dirty="0" smtClean="0">
                <a:solidFill>
                  <a:srgbClr val="194B26"/>
                </a:solidFill>
                <a:cs typeface="Traditional Arabic" pitchFamily="2" charset="-78"/>
              </a:rPr>
              <a:t>تفسير الظواهر الطبيعية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85728"/>
            <a:ext cx="7500958" cy="914400"/>
          </a:xfrm>
          <a:blipFill>
            <a:blip r:embed="rId2" cstate="print"/>
            <a:tile tx="0" ty="0" sx="100000" sy="100000" flip="none" algn="tl"/>
          </a:blipFill>
          <a:ln w="76200">
            <a:solidFill>
              <a:srgbClr val="B0AC00"/>
            </a:solidFill>
          </a:ln>
        </p:spPr>
        <p:txBody>
          <a:bodyPr/>
          <a:lstStyle/>
          <a:p>
            <a:pPr eaLnBrk="1" hangingPunct="1"/>
            <a:r>
              <a:rPr lang="ar-SA" sz="4000" b="1" dirty="0" smtClean="0">
                <a:solidFill>
                  <a:srgbClr val="FFFF99"/>
                </a:solidFill>
                <a:cs typeface="DecoType Thuluth" pitchFamily="2" charset="-78"/>
              </a:rPr>
              <a:t>تابع الفهم ( الاستيعاب أو الإدراك ) :</a:t>
            </a:r>
            <a:endParaRPr lang="en-US" sz="4000" b="1" dirty="0" smtClean="0">
              <a:solidFill>
                <a:srgbClr val="FFFF99"/>
              </a:solidFill>
              <a:cs typeface="DecoType Thuluth" pitchFamily="2" charset="-78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0" y="1371600"/>
            <a:ext cx="7858148" cy="5486400"/>
          </a:xfr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endParaRPr lang="ar-SA" sz="2800" b="1" u="sng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raditional Arabic" pitchFamily="2" charset="-78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ar-SA" sz="28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raditional Arabic" pitchFamily="2" charset="-78"/>
              </a:rPr>
              <a:t>2) الترجمة ، وتضم :</a:t>
            </a:r>
          </a:p>
          <a:p>
            <a:pPr eaLnBrk="1" hangingPunct="1">
              <a:lnSpc>
                <a:spcPct val="80000"/>
              </a:lnSpc>
            </a:pPr>
            <a:r>
              <a:rPr lang="ar-SA" b="1" dirty="0" smtClean="0">
                <a:solidFill>
                  <a:srgbClr val="194B26"/>
                </a:solidFill>
                <a:cs typeface="Traditional Arabic" pitchFamily="2" charset="-78"/>
              </a:rPr>
              <a:t>الترجمة من صورة رمزية إلى أخرى غير رمزية (كلامية) أو العكس. </a:t>
            </a:r>
          </a:p>
          <a:p>
            <a:pPr eaLnBrk="1" hangingPunct="1">
              <a:lnSpc>
                <a:spcPct val="80000"/>
              </a:lnSpc>
            </a:pPr>
            <a:r>
              <a:rPr lang="ar-SA" b="1" dirty="0" smtClean="0">
                <a:solidFill>
                  <a:srgbClr val="194B26"/>
                </a:solidFill>
                <a:cs typeface="Traditional Arabic" pitchFamily="2" charset="-78"/>
              </a:rPr>
              <a:t>الترجمة من مستوى تجريدي إلى آخر .</a:t>
            </a:r>
          </a:p>
          <a:p>
            <a:pPr eaLnBrk="1" hangingPunct="1">
              <a:lnSpc>
                <a:spcPct val="80000"/>
              </a:lnSpc>
            </a:pPr>
            <a:r>
              <a:rPr lang="ar-SA" b="1" dirty="0" smtClean="0">
                <a:solidFill>
                  <a:srgbClr val="194B26"/>
                </a:solidFill>
                <a:cs typeface="Traditional Arabic" pitchFamily="2" charset="-78"/>
              </a:rPr>
              <a:t>الترجمة من صيغة لفظية إلى صيغة لفظية أخرى .</a:t>
            </a:r>
          </a:p>
          <a:p>
            <a:pPr eaLnBrk="1" hangingPunct="1">
              <a:lnSpc>
                <a:spcPct val="80000"/>
              </a:lnSpc>
              <a:buNone/>
            </a:pPr>
            <a:endParaRPr lang="ar-SA" dirty="0" smtClean="0">
              <a:solidFill>
                <a:srgbClr val="194B26"/>
              </a:solidFill>
              <a:cs typeface="Traditional Arabic" pitchFamily="2" charset="-78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ar-SA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raditional Arabic" pitchFamily="2" charset="-78"/>
              </a:rPr>
              <a:t>3</a:t>
            </a:r>
            <a:r>
              <a:rPr lang="ar-SA" sz="28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raditional Arabic" pitchFamily="2" charset="-78"/>
              </a:rPr>
              <a:t>) الاستنتاج والتأويل ، ويضم : </a:t>
            </a:r>
          </a:p>
          <a:p>
            <a:pPr eaLnBrk="1" hangingPunct="1">
              <a:lnSpc>
                <a:spcPct val="80000"/>
              </a:lnSpc>
            </a:pPr>
            <a:r>
              <a:rPr lang="ar-SA" b="1" dirty="0" smtClean="0">
                <a:solidFill>
                  <a:srgbClr val="194B26"/>
                </a:solidFill>
                <a:cs typeface="Traditional Arabic" pitchFamily="2" charset="-78"/>
              </a:rPr>
              <a:t>القدرة على استخلاص الاستنتــاجات وصيــاغتها بدقة 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00042"/>
            <a:ext cx="7358082" cy="928688"/>
          </a:xfrm>
          <a:blipFill>
            <a:blip r:embed="rId2" cstate="print"/>
            <a:tile tx="0" ty="0" sx="100000" sy="100000" flip="none" algn="tl"/>
          </a:blipFill>
          <a:ln w="76200">
            <a:solidFill>
              <a:srgbClr val="B0AC00"/>
            </a:solidFill>
          </a:ln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ar-SA" b="1" spc="50" dirty="0" smtClean="0">
                <a:ln w="11430"/>
                <a:solidFill>
                  <a:srgbClr val="C0BC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مكونات البرنامج :       </a:t>
            </a:r>
            <a:endParaRPr lang="en-US" b="1" spc="50" dirty="0" smtClean="0">
              <a:ln w="11430"/>
              <a:solidFill>
                <a:srgbClr val="C0BC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0" y="1643050"/>
            <a:ext cx="7358082" cy="5214950"/>
          </a:xfr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ar-SA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1) خطوات بناء الاختبارات.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ar-SA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2) جداول المواصفات للصف الثاني والثالث الثانوي.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ar-SA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3) الأسئلة </a:t>
            </a:r>
            <a:r>
              <a:rPr lang="ar-SA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المقالية</a:t>
            </a:r>
            <a:r>
              <a:rPr lang="ar-SA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والأسئلة الموضوعيَّة.</a:t>
            </a:r>
          </a:p>
          <a:p>
            <a:pPr marL="609600" indent="-609600" eaLnBrk="1" hangingPunct="1">
              <a:lnSpc>
                <a:spcPct val="80000"/>
              </a:lnSpc>
              <a:buNone/>
              <a:defRPr/>
            </a:pPr>
            <a:r>
              <a:rPr lang="ar-SA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4) مبادئ عامَّة لكتابة أسئلة الاختبار لمراعاتها والاسترشاد بها.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ar-SA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5) عرض نماذج.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ar-SA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6) إخراج ورقة الاختبار.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ar-SA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7) عرض أسئلة من الميدان ونقدها.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ar-SA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8) بناء أسئلة لأحدى المواد التخصص وفق جداول المواصفات.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marL="609600" indent="-609600" eaLnBrk="1" hangingPunct="1">
              <a:lnSpc>
                <a:spcPct val="80000"/>
              </a:lnSpc>
              <a:buNone/>
              <a:defRPr/>
            </a:pPr>
            <a:endParaRPr lang="ar-SA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6" name="Picture 4" descr="Graphi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429520" y="0"/>
            <a:ext cx="714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85736"/>
            <a:ext cx="7329478" cy="1143000"/>
          </a:xfrm>
          <a:blipFill>
            <a:blip r:embed="rId2" cstate="print"/>
            <a:tile tx="0" ty="0" sx="100000" sy="100000" flip="none" algn="tl"/>
          </a:blipFill>
          <a:ln w="76200">
            <a:solidFill>
              <a:srgbClr val="B0AC00"/>
            </a:solidFill>
          </a:ln>
        </p:spPr>
        <p:txBody>
          <a:bodyPr/>
          <a:lstStyle/>
          <a:p>
            <a:pPr eaLnBrk="1" hangingPunct="1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Traditional Arabic" pitchFamily="2" charset="-78"/>
              </a:rPr>
              <a:t/>
            </a:r>
            <a:b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Traditional Arabic" pitchFamily="2" charset="-78"/>
              </a:rPr>
            </a:br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Traditional Arabic" pitchFamily="2" charset="-78"/>
              </a:rPr>
              <a:t>أمثلة لأفعال سلوكية تصلح لصياغة أهداف سلوكية على مستوى الفهم ( الاستيعاب ) :</a:t>
            </a:r>
            <a:b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Traditional Arabic" pitchFamily="2" charset="-78"/>
              </a:rPr>
            </a:br>
            <a:endParaRPr lang="en-US" sz="3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DecoType Thuluth" pitchFamily="2" charset="-78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0" y="2214554"/>
            <a:ext cx="7358083" cy="4049721"/>
          </a:xfr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justLow" eaLnBrk="1" hangingPunct="1">
              <a:buNone/>
            </a:pPr>
            <a:r>
              <a:rPr lang="ar-SA" sz="2800" b="1" dirty="0" smtClean="0">
                <a:solidFill>
                  <a:srgbClr val="C00000"/>
                </a:solidFill>
                <a:cs typeface="Traditional Arabic" pitchFamily="2" charset="-78"/>
              </a:rPr>
              <a:t>يستنتج ،  يفسِّر ، يعيد كتابة ، يترجم ، يناقش ، يوضِّح ، يشرح ، يعيِّن ، يختصر ، يشير ، يتنبأ ، يلخِّص، يبيِّن.</a:t>
            </a:r>
          </a:p>
          <a:p>
            <a:pPr eaLnBrk="1" hangingPunct="1">
              <a:buNone/>
            </a:pPr>
            <a:endParaRPr lang="ar-SA" sz="2800" b="1" dirty="0" smtClean="0">
              <a:cs typeface="Traditional Arabic" pitchFamily="2" charset="-78"/>
            </a:endParaRPr>
          </a:p>
          <a:p>
            <a:pPr eaLnBrk="1" hangingPunct="1"/>
            <a:r>
              <a:rPr lang="ar-SA" sz="2800" b="1" dirty="0" smtClean="0">
                <a:solidFill>
                  <a:srgbClr val="194B26"/>
                </a:solidFill>
                <a:cs typeface="Traditional Arabic" pitchFamily="2" charset="-78"/>
              </a:rPr>
              <a:t>أن يبيِّن الطالب نوع الحال فيما يلي : ............ </a:t>
            </a:r>
          </a:p>
          <a:p>
            <a:pPr eaLnBrk="1" hangingPunct="1"/>
            <a:r>
              <a:rPr lang="ar-SA" sz="2800" b="1" dirty="0" smtClean="0">
                <a:solidFill>
                  <a:srgbClr val="194B26"/>
                </a:solidFill>
                <a:cs typeface="Traditional Arabic" pitchFamily="2" charset="-78"/>
              </a:rPr>
              <a:t>أن ينثر الطالب البيت الشعري التالي ....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85729"/>
            <a:ext cx="7572396" cy="1000132"/>
          </a:xfrm>
          <a:blipFill>
            <a:blip r:embed="rId2" cstate="print"/>
            <a:tile tx="0" ty="0" sx="100000" sy="100000" flip="none" algn="tl"/>
          </a:blipFill>
          <a:ln w="76200">
            <a:solidFill>
              <a:srgbClr val="B0AC00"/>
            </a:solidFill>
          </a:ln>
        </p:spPr>
        <p:txBody>
          <a:bodyPr/>
          <a:lstStyle/>
          <a:p>
            <a:pPr eaLnBrk="1" hangingPunct="1"/>
            <a:r>
              <a:rPr lang="ar-SA" b="1" dirty="0" smtClean="0">
                <a:solidFill>
                  <a:srgbClr val="FFFF99"/>
                </a:solidFill>
                <a:cs typeface="DecoType Thuluth" pitchFamily="2" charset="-78"/>
              </a:rPr>
              <a:t>ثالثًا ـــ  التطـبيــــــق :</a:t>
            </a:r>
            <a:endParaRPr lang="en-US" b="1" dirty="0" smtClean="0">
              <a:solidFill>
                <a:srgbClr val="FFFF99"/>
              </a:solidFill>
              <a:cs typeface="DecoType Thuluth" pitchFamily="2" charset="-78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0" y="1643050"/>
            <a:ext cx="7643834" cy="5000660"/>
          </a:xfr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justLow" eaLnBrk="1" hangingPunct="1">
              <a:buFont typeface="Wingdings" pitchFamily="2" charset="2"/>
              <a:buNone/>
            </a:pPr>
            <a:r>
              <a:rPr lang="ar-SA" b="1" dirty="0" smtClean="0">
                <a:solidFill>
                  <a:srgbClr val="C00000"/>
                </a:solidFill>
                <a:cs typeface="Traditional Arabic" pitchFamily="2" charset="-78"/>
              </a:rPr>
              <a:t>القدرة على استعمال المعرفة التي تم تعلمها في مواقع جديدة أو تطبيقها، أو حل مسائل جديدة في أوضاع جديدة ، ويتضمن القدرة على:</a:t>
            </a:r>
          </a:p>
          <a:p>
            <a:pPr eaLnBrk="1" hangingPunct="1">
              <a:buFont typeface="Wingdings" pitchFamily="2" charset="2"/>
              <a:buNone/>
            </a:pPr>
            <a:endParaRPr lang="ar-SA" sz="1400" b="1" u="sng" dirty="0" smtClean="0">
              <a:solidFill>
                <a:schemeClr val="folHlink"/>
              </a:solidFill>
              <a:cs typeface="Traditional Arabic" pitchFamily="2" charset="-78"/>
            </a:endParaRPr>
          </a:p>
          <a:p>
            <a:pPr eaLnBrk="1" hangingPunct="1"/>
            <a:r>
              <a:rPr lang="ar-SA" b="1" dirty="0" smtClean="0">
                <a:solidFill>
                  <a:srgbClr val="194B26"/>
                </a:solidFill>
                <a:cs typeface="Traditional Arabic" pitchFamily="2" charset="-78"/>
              </a:rPr>
              <a:t>تطبيق المفاهيم ، والمبادئ والتعميمات على مشكلات واقعية .</a:t>
            </a:r>
          </a:p>
          <a:p>
            <a:pPr eaLnBrk="1" hangingPunct="1"/>
            <a:r>
              <a:rPr lang="ar-SA" b="1" dirty="0" smtClean="0">
                <a:solidFill>
                  <a:srgbClr val="194B26"/>
                </a:solidFill>
                <a:cs typeface="Traditional Arabic" pitchFamily="2" charset="-78"/>
              </a:rPr>
              <a:t>تطبيق القواعد ، والقوانين ، والنظريات على مواقف جديدة .</a:t>
            </a:r>
          </a:p>
          <a:p>
            <a:pPr eaLnBrk="1" hangingPunct="1"/>
            <a:r>
              <a:rPr lang="ar-SA" b="1" dirty="0" smtClean="0">
                <a:solidFill>
                  <a:srgbClr val="194B26"/>
                </a:solidFill>
                <a:cs typeface="Traditional Arabic" pitchFamily="2" charset="-78"/>
              </a:rPr>
              <a:t>حل مسائل نحوية .</a:t>
            </a:r>
          </a:p>
          <a:p>
            <a:pPr eaLnBrk="1" hangingPunct="1"/>
            <a:r>
              <a:rPr lang="ar-SA" b="1" dirty="0" smtClean="0">
                <a:solidFill>
                  <a:srgbClr val="194B26"/>
                </a:solidFill>
                <a:cs typeface="Traditional Arabic" pitchFamily="2" charset="-78"/>
              </a:rPr>
              <a:t>تكوين خرائط ذهنية.</a:t>
            </a:r>
          </a:p>
          <a:p>
            <a:pPr eaLnBrk="1" hangingPunct="1"/>
            <a:r>
              <a:rPr lang="ar-SA" b="1" dirty="0" smtClean="0">
                <a:solidFill>
                  <a:srgbClr val="194B26"/>
                </a:solidFill>
                <a:cs typeface="Traditional Arabic" pitchFamily="2" charset="-78"/>
              </a:rPr>
              <a:t>استخدام الإجراءات التجريبية المناسبة في إيجاد الحلول لمشكلات.</a:t>
            </a:r>
            <a:endParaRPr lang="en-US" b="1" dirty="0" smtClean="0">
              <a:solidFill>
                <a:srgbClr val="194B26"/>
              </a:solidFill>
              <a:cs typeface="Traditional Arab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57166"/>
            <a:ext cx="7500958" cy="914400"/>
          </a:xfrm>
          <a:blipFill>
            <a:blip r:embed="rId2" cstate="print"/>
            <a:tile tx="0" ty="0" sx="100000" sy="100000" flip="none" algn="tl"/>
          </a:blipFill>
          <a:ln w="76200">
            <a:solidFill>
              <a:srgbClr val="B0AC00"/>
            </a:solidFill>
          </a:ln>
        </p:spPr>
        <p:txBody>
          <a:bodyPr/>
          <a:lstStyle/>
          <a:p>
            <a:pPr eaLnBrk="1" hangingPunct="1"/>
            <a:r>
              <a:rPr lang="ar-SA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Traditional Arabic" pitchFamily="2" charset="-78"/>
              </a:rPr>
              <a:t/>
            </a:r>
            <a:br>
              <a:rPr lang="ar-SA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Traditional Arabic" pitchFamily="2" charset="-78"/>
              </a:rPr>
            </a:br>
            <a:r>
              <a:rPr lang="ar-SA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Traditional Arabic" pitchFamily="2" charset="-78"/>
              </a:rPr>
              <a:t>أمثلة لأفعال سلوكية لصياغة أهداف سلوكية على مستوى التطبيق :</a:t>
            </a:r>
            <a:br>
              <a:rPr lang="ar-SA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Traditional Arabic" pitchFamily="2" charset="-78"/>
              </a:rPr>
            </a:br>
            <a:endParaRPr lang="en-US" sz="28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DecoType Thuluth" pitchFamily="2" charset="-78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0" y="1500174"/>
            <a:ext cx="7500990" cy="5143536"/>
          </a:xfr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ar-SA" sz="1000" b="1" u="sng" dirty="0" smtClean="0">
              <a:solidFill>
                <a:srgbClr val="000000"/>
              </a:solidFill>
              <a:cs typeface="Traditional Arabic" pitchFamily="2" charset="-78"/>
            </a:endParaRPr>
          </a:p>
          <a:p>
            <a:pPr algn="justLow" eaLnBrk="1" hangingPunct="1">
              <a:buNone/>
            </a:pPr>
            <a:r>
              <a:rPr lang="ar-SA" b="1" dirty="0" smtClean="0">
                <a:solidFill>
                  <a:srgbClr val="C00000"/>
                </a:solidFill>
                <a:cs typeface="Traditional Arabic" pitchFamily="2" charset="-78"/>
              </a:rPr>
              <a:t>يطبِّق ، يحلُّ مسألة ، يمثِّل ، يرسم شكلاً أو مخططاً ، يجري عملية ، يبرهن ، يعدِّل ، يربط ، يشخِّص ، يبوِّب ،يكتشف يستخدم ، يصنع ، يبني ، يعرب ، يضبط بالشكل ، ...</a:t>
            </a:r>
            <a:endParaRPr lang="ar-SA" b="1" dirty="0" smtClean="0">
              <a:cs typeface="Traditional Arabic" pitchFamily="2" charset="-78"/>
            </a:endParaRPr>
          </a:p>
          <a:p>
            <a:pPr algn="justLow" eaLnBrk="1" hangingPunct="1">
              <a:buNone/>
            </a:pPr>
            <a:endParaRPr lang="ar-SA" b="1" dirty="0" smtClean="0">
              <a:solidFill>
                <a:srgbClr val="194B26"/>
              </a:solidFill>
              <a:cs typeface="Traditional Arabic" pitchFamily="2" charset="-78"/>
            </a:endParaRPr>
          </a:p>
          <a:p>
            <a:pPr eaLnBrk="1" hangingPunct="1"/>
            <a:r>
              <a:rPr lang="ar-SA" b="1" dirty="0" smtClean="0">
                <a:solidFill>
                  <a:srgbClr val="194B26"/>
                </a:solidFill>
                <a:cs typeface="Traditional Arabic" pitchFamily="2" charset="-78"/>
              </a:rPr>
              <a:t>أن يرسم الطالب الهمزة المتطرفة وفق القاعدة المطردة .</a:t>
            </a:r>
          </a:p>
          <a:p>
            <a:pPr eaLnBrk="1" hangingPunct="1"/>
            <a:r>
              <a:rPr lang="ar-SA" b="1" dirty="0" smtClean="0">
                <a:solidFill>
                  <a:srgbClr val="194B26"/>
                </a:solidFill>
                <a:cs typeface="Traditional Arabic" pitchFamily="2" charset="-78"/>
              </a:rPr>
              <a:t>أن يضبط الطالب الكلمات التي فوق الخط فيما يلي : ...</a:t>
            </a:r>
          </a:p>
          <a:p>
            <a:pPr eaLnBrk="1" hangingPunct="1"/>
            <a:r>
              <a:rPr lang="ar-SA" b="1" dirty="0" smtClean="0">
                <a:solidFill>
                  <a:srgbClr val="194B26"/>
                </a:solidFill>
                <a:cs typeface="Traditional Arabic" pitchFamily="2" charset="-78"/>
              </a:rPr>
              <a:t>أن يعرب الطالب الكلمات التي فوق الخط فيما يلي:.......</a:t>
            </a:r>
          </a:p>
          <a:p>
            <a:pPr eaLnBrk="1" hangingPunct="1">
              <a:buFont typeface="Wingdings" pitchFamily="2" charset="2"/>
              <a:buNone/>
            </a:pPr>
            <a:endParaRPr lang="en-US" b="1" dirty="0" smtClean="0">
              <a:cs typeface="Traditional Arab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85728"/>
            <a:ext cx="7275501" cy="928694"/>
          </a:xfrm>
          <a:blipFill>
            <a:blip r:embed="rId2" cstate="print"/>
            <a:tile tx="0" ty="0" sx="100000" sy="100000" flip="none" algn="tl"/>
          </a:blipFill>
          <a:ln w="76200">
            <a:solidFill>
              <a:srgbClr val="B0AC00"/>
            </a:solidFill>
          </a:ln>
        </p:spPr>
        <p:txBody>
          <a:bodyPr/>
          <a:lstStyle/>
          <a:p>
            <a:pPr eaLnBrk="1" hangingPunct="1"/>
            <a:r>
              <a:rPr lang="ar-SA" sz="4800" b="1" dirty="0" smtClean="0">
                <a:solidFill>
                  <a:srgbClr val="FFFF99"/>
                </a:solidFill>
                <a:cs typeface="DecoType Thuluth" pitchFamily="2" charset="-78"/>
              </a:rPr>
              <a:t>رابعًا ــــ  التحليل :</a:t>
            </a:r>
            <a:endParaRPr lang="en-US" sz="4800" b="1" dirty="0" smtClean="0">
              <a:solidFill>
                <a:srgbClr val="FFFF99"/>
              </a:solidFill>
              <a:cs typeface="DecoType Thuluth" pitchFamily="2" charset="-78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0" y="1905000"/>
            <a:ext cx="7286644" cy="4114800"/>
          </a:xfr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/>
          <a:lstStyle/>
          <a:p>
            <a:pPr algn="justLow" eaLnBrk="1" hangingPunct="1">
              <a:buFont typeface="Wingdings" pitchFamily="2" charset="2"/>
              <a:buNone/>
            </a:pPr>
            <a:r>
              <a:rPr lang="ar-SA" b="1" dirty="0" smtClean="0">
                <a:solidFill>
                  <a:srgbClr val="C00000"/>
                </a:solidFill>
                <a:cs typeface="Traditional Arabic" pitchFamily="2" charset="-78"/>
              </a:rPr>
              <a:t>وهو القدرة على تفكيك المادة العلمية إلى أجزائها المختلفة ،  ويتضمن التحليل القدرة على :</a:t>
            </a:r>
          </a:p>
          <a:p>
            <a:pPr eaLnBrk="1" hangingPunct="1">
              <a:buFont typeface="Wingdings" pitchFamily="2" charset="2"/>
              <a:buNone/>
            </a:pPr>
            <a:endParaRPr lang="ar-SA" sz="1000" b="1" u="sng" dirty="0" smtClean="0">
              <a:solidFill>
                <a:srgbClr val="000000"/>
              </a:solidFill>
              <a:cs typeface="Traditional Arabic" pitchFamily="2" charset="-78"/>
            </a:endParaRPr>
          </a:p>
          <a:p>
            <a:pPr eaLnBrk="1" hangingPunct="1"/>
            <a:r>
              <a:rPr lang="ar-SA" b="1" dirty="0" smtClean="0">
                <a:solidFill>
                  <a:srgbClr val="194B26"/>
                </a:solidFill>
                <a:cs typeface="Traditional Arabic" pitchFamily="2" charset="-78"/>
              </a:rPr>
              <a:t>تحليل الجمل إلى كلمات.</a:t>
            </a:r>
          </a:p>
          <a:p>
            <a:pPr eaLnBrk="1" hangingPunct="1"/>
            <a:r>
              <a:rPr lang="ar-SA" b="1" dirty="0" smtClean="0">
                <a:solidFill>
                  <a:srgbClr val="194B26"/>
                </a:solidFill>
                <a:cs typeface="Traditional Arabic" pitchFamily="2" charset="-78"/>
              </a:rPr>
              <a:t>تحليـــل العلاقــــات .</a:t>
            </a:r>
          </a:p>
          <a:p>
            <a:pPr eaLnBrk="1" hangingPunct="1"/>
            <a:r>
              <a:rPr lang="ar-SA" b="1" dirty="0" smtClean="0">
                <a:solidFill>
                  <a:srgbClr val="194B26"/>
                </a:solidFill>
                <a:cs typeface="Traditional Arabic" pitchFamily="2" charset="-78"/>
              </a:rPr>
              <a:t>تحليل البنـاء التنظيمي لمادة ما .</a:t>
            </a:r>
          </a:p>
          <a:p>
            <a:pPr eaLnBrk="1" hangingPunct="1"/>
            <a:r>
              <a:rPr lang="ar-SA" b="1" dirty="0" smtClean="0">
                <a:solidFill>
                  <a:srgbClr val="194B26"/>
                </a:solidFill>
                <a:cs typeface="Traditional Arabic" pitchFamily="2" charset="-78"/>
              </a:rPr>
              <a:t>تحديد أوجه الشبه والاختـلاف .</a:t>
            </a:r>
            <a:endParaRPr lang="en-US" b="1" dirty="0" smtClean="0">
              <a:solidFill>
                <a:srgbClr val="194B26"/>
              </a:solidFill>
              <a:cs typeface="Traditional Arab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57166"/>
            <a:ext cx="7321551" cy="914400"/>
          </a:xfrm>
          <a:blipFill>
            <a:blip r:embed="rId2" cstate="print"/>
            <a:tile tx="0" ty="0" sx="100000" sy="100000" flip="none" algn="tl"/>
          </a:blipFill>
          <a:ln w="76200">
            <a:solidFill>
              <a:srgbClr val="B0AC00"/>
            </a:solidFill>
          </a:ln>
        </p:spPr>
        <p:txBody>
          <a:bodyPr/>
          <a:lstStyle/>
          <a:p>
            <a:pPr eaLnBrk="1" hangingPunct="1"/>
            <a:r>
              <a:rPr lang="ar-SA" sz="2800" b="1" dirty="0" smtClean="0">
                <a:solidFill>
                  <a:srgbClr val="FFFF00"/>
                </a:solidFill>
                <a:cs typeface="Traditional Arabic" pitchFamily="2" charset="-78"/>
              </a:rPr>
              <a:t/>
            </a:r>
            <a:br>
              <a:rPr lang="ar-SA" sz="2800" b="1" dirty="0" smtClean="0">
                <a:solidFill>
                  <a:srgbClr val="FFFF00"/>
                </a:solidFill>
                <a:cs typeface="Traditional Arabic" pitchFamily="2" charset="-78"/>
              </a:rPr>
            </a:br>
            <a:r>
              <a:rPr lang="ar-SA" sz="2800" b="1" dirty="0" smtClean="0">
                <a:solidFill>
                  <a:srgbClr val="FFFF00"/>
                </a:solidFill>
                <a:cs typeface="Traditional Arabic" pitchFamily="2" charset="-78"/>
              </a:rPr>
              <a:t>أمثلة لأفعال سلوكية لصياغة أهداف سلوكية على مستوى التحليل :</a:t>
            </a:r>
            <a:br>
              <a:rPr lang="ar-SA" sz="2800" b="1" dirty="0" smtClean="0">
                <a:solidFill>
                  <a:srgbClr val="FFFF00"/>
                </a:solidFill>
                <a:cs typeface="Traditional Arabic" pitchFamily="2" charset="-78"/>
              </a:rPr>
            </a:br>
            <a:endParaRPr lang="en-US" sz="2800" b="1" dirty="0" smtClean="0">
              <a:solidFill>
                <a:srgbClr val="FFFF00"/>
              </a:solidFill>
              <a:cs typeface="DecoType Thuluth" pitchFamily="2" charset="-78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1500174"/>
            <a:ext cx="7072362" cy="4835539"/>
          </a:xfr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ar-SA" sz="700" b="1" u="sng" dirty="0" smtClean="0">
              <a:solidFill>
                <a:srgbClr val="000000"/>
              </a:solidFill>
              <a:cs typeface="Traditional Arabic" pitchFamily="2" charset="-78"/>
            </a:endParaRPr>
          </a:p>
          <a:p>
            <a:pPr algn="justLow" eaLnBrk="1" hangingPunct="1">
              <a:buNone/>
            </a:pPr>
            <a:r>
              <a:rPr lang="ar-SA" b="1" dirty="0" smtClean="0">
                <a:solidFill>
                  <a:srgbClr val="C00000"/>
                </a:solidFill>
                <a:cs typeface="Traditional Arabic" pitchFamily="2" charset="-78"/>
              </a:rPr>
              <a:t>يحلِّل ، يجزِّئ ، يميِّز ، يقارن ، يفصل بين ، يفتِّت ، يفرِّق ، يربط ، يعزل ، يستخلص ، يشخِّص ، يقرِّب ، يشير، يوزِّع ،يقسِّم ..</a:t>
            </a:r>
          </a:p>
          <a:p>
            <a:pPr eaLnBrk="1" hangingPunct="1">
              <a:buNone/>
            </a:pPr>
            <a:endParaRPr lang="ar-SA" b="1" dirty="0" smtClean="0">
              <a:cs typeface="Traditional Arabic" pitchFamily="2" charset="-78"/>
            </a:endParaRPr>
          </a:p>
          <a:p>
            <a:pPr eaLnBrk="1" hangingPunct="1"/>
            <a:r>
              <a:rPr lang="ar-SA" b="1" dirty="0" smtClean="0">
                <a:solidFill>
                  <a:srgbClr val="194B26"/>
                </a:solidFill>
                <a:cs typeface="Traditional Arabic" pitchFamily="2" charset="-78"/>
              </a:rPr>
              <a:t>أن يقارن الطالب بين الصفة والحال .</a:t>
            </a:r>
          </a:p>
          <a:p>
            <a:pPr eaLnBrk="1" hangingPunct="1"/>
            <a:r>
              <a:rPr lang="ar-SA" b="1" dirty="0" smtClean="0">
                <a:solidFill>
                  <a:srgbClr val="194B26"/>
                </a:solidFill>
                <a:cs typeface="Traditional Arabic" pitchFamily="2" charset="-78"/>
              </a:rPr>
              <a:t>أن يحــلل الطــالب قصـيدة شعــــرية .</a:t>
            </a:r>
          </a:p>
          <a:p>
            <a:pPr eaLnBrk="1" hangingPunct="1"/>
            <a:r>
              <a:rPr lang="ar-SA" b="1" dirty="0" smtClean="0">
                <a:solidFill>
                  <a:srgbClr val="194B26"/>
                </a:solidFill>
                <a:cs typeface="Traditional Arabic" pitchFamily="2" charset="-78"/>
              </a:rPr>
              <a:t>أن يقسِّم الطالب النص إلى أجزائه الرئيسة.</a:t>
            </a:r>
          </a:p>
          <a:p>
            <a:pPr eaLnBrk="1" hangingPunct="1"/>
            <a:endParaRPr lang="en-US" b="1" dirty="0" smtClean="0">
              <a:cs typeface="Traditional Arab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85728"/>
            <a:ext cx="7205652" cy="1143008"/>
          </a:xfrm>
          <a:blipFill>
            <a:blip r:embed="rId2" cstate="print"/>
            <a:tile tx="0" ty="0" sx="100000" sy="100000" flip="none" algn="tl"/>
          </a:blipFill>
          <a:ln w="76200">
            <a:solidFill>
              <a:srgbClr val="B0AC00"/>
            </a:solidFill>
          </a:ln>
        </p:spPr>
        <p:txBody>
          <a:bodyPr/>
          <a:lstStyle/>
          <a:p>
            <a:pPr eaLnBrk="1" hangingPunct="1"/>
            <a:r>
              <a:rPr lang="ar-SA" sz="4800" b="1" dirty="0" smtClean="0">
                <a:solidFill>
                  <a:srgbClr val="FFFF99"/>
                </a:solidFill>
                <a:cs typeface="DecoType Thuluth" pitchFamily="2" charset="-78"/>
              </a:rPr>
              <a:t>خامسًا</a:t>
            </a:r>
            <a:r>
              <a:rPr lang="ar-SA" sz="4000" b="1" dirty="0" smtClean="0">
                <a:solidFill>
                  <a:srgbClr val="FFFF99"/>
                </a:solidFill>
                <a:cs typeface="DecoType Thuluth" pitchFamily="2" charset="-78"/>
              </a:rPr>
              <a:t> ـــ  التركيب :</a:t>
            </a:r>
            <a:endParaRPr lang="en-US" sz="4000" b="1" dirty="0" smtClean="0">
              <a:solidFill>
                <a:srgbClr val="FFFF99"/>
              </a:solidFill>
              <a:cs typeface="DecoType Thuluth" pitchFamily="2" charset="-78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142844" y="1643050"/>
            <a:ext cx="7143800" cy="4857784"/>
          </a:xfr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/>
          <a:lstStyle/>
          <a:p>
            <a:pPr algn="justLow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ar-SA" b="1" dirty="0" smtClean="0">
                <a:solidFill>
                  <a:srgbClr val="C00000"/>
                </a:solidFill>
                <a:cs typeface="Traditional Arabic" pitchFamily="2" charset="-78"/>
              </a:rPr>
              <a:t>وهو القدرة على دمج أجزاء مختلفة مع بعضها لتكوين مركب أو مادة </a:t>
            </a:r>
            <a:r>
              <a:rPr lang="ar-SA" b="1" dirty="0" err="1" smtClean="0">
                <a:solidFill>
                  <a:srgbClr val="C00000"/>
                </a:solidFill>
                <a:cs typeface="Traditional Arabic" pitchFamily="2" charset="-78"/>
              </a:rPr>
              <a:t>ٍ</a:t>
            </a:r>
            <a:r>
              <a:rPr lang="ar-SA" b="1" dirty="0" smtClean="0">
                <a:solidFill>
                  <a:srgbClr val="C00000"/>
                </a:solidFill>
                <a:cs typeface="Traditional Arabic" pitchFamily="2" charset="-78"/>
              </a:rPr>
              <a:t> جديدة  ، حيث يركز النتاج التعليمي بهذا المستوى على السلوك الإبداعي ،  ويتضمن التركيب القدرة على :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endParaRPr lang="ar-SA" sz="1400" b="1" u="sng" dirty="0" smtClean="0">
              <a:solidFill>
                <a:srgbClr val="194B26"/>
              </a:solidFill>
              <a:cs typeface="Traditional Arabic" pitchFamily="2" charset="-78"/>
            </a:endParaRPr>
          </a:p>
          <a:p>
            <a:pPr eaLnBrk="1" hangingPunct="1">
              <a:lnSpc>
                <a:spcPct val="110000"/>
              </a:lnSpc>
            </a:pPr>
            <a:r>
              <a:rPr lang="ar-SA" b="1" dirty="0" smtClean="0">
                <a:solidFill>
                  <a:srgbClr val="194B26"/>
                </a:solidFill>
                <a:cs typeface="Traditional Arabic" pitchFamily="2" charset="-78"/>
              </a:rPr>
              <a:t>كتابــة خطـة عمل جـديــدة .</a:t>
            </a:r>
          </a:p>
          <a:p>
            <a:pPr eaLnBrk="1" hangingPunct="1">
              <a:lnSpc>
                <a:spcPct val="110000"/>
              </a:lnSpc>
            </a:pPr>
            <a:r>
              <a:rPr lang="ar-SA" b="1" dirty="0" smtClean="0">
                <a:solidFill>
                  <a:srgbClr val="194B26"/>
                </a:solidFill>
                <a:cs typeface="Traditional Arabic" pitchFamily="2" charset="-78"/>
              </a:rPr>
              <a:t>اقتراح خطة لإجــراء تجـربـة ما .</a:t>
            </a:r>
          </a:p>
          <a:p>
            <a:pPr eaLnBrk="1" hangingPunct="1">
              <a:lnSpc>
                <a:spcPct val="110000"/>
              </a:lnSpc>
            </a:pPr>
            <a:r>
              <a:rPr lang="ar-SA" b="1" dirty="0" smtClean="0">
                <a:solidFill>
                  <a:srgbClr val="194B26"/>
                </a:solidFill>
                <a:cs typeface="Traditional Arabic" pitchFamily="2" charset="-78"/>
              </a:rPr>
              <a:t>اقتراح نظام جديد لتصنيف الأشـياء .</a:t>
            </a:r>
            <a:endParaRPr lang="en-US" b="1" dirty="0" smtClean="0">
              <a:solidFill>
                <a:srgbClr val="194B26"/>
              </a:solidFill>
              <a:cs typeface="Traditional Arab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85728"/>
            <a:ext cx="7286644" cy="933472"/>
          </a:xfrm>
          <a:blipFill>
            <a:blip r:embed="rId2" cstate="print"/>
            <a:tile tx="0" ty="0" sx="100000" sy="100000" flip="none" algn="tl"/>
          </a:blipFill>
          <a:ln w="76200">
            <a:solidFill>
              <a:srgbClr val="B0AC00"/>
            </a:solidFill>
          </a:ln>
        </p:spPr>
        <p:txBody>
          <a:bodyPr/>
          <a:lstStyle/>
          <a:p>
            <a:pPr eaLnBrk="1" hangingPunct="1"/>
            <a:r>
              <a:rPr lang="ar-SA" sz="2800" b="1" dirty="0" smtClean="0">
                <a:solidFill>
                  <a:srgbClr val="FFFF37"/>
                </a:solidFill>
                <a:cs typeface="Traditional Arabic" pitchFamily="2" charset="-78"/>
              </a:rPr>
              <a:t/>
            </a:r>
            <a:br>
              <a:rPr lang="ar-SA" sz="2800" b="1" dirty="0" smtClean="0">
                <a:solidFill>
                  <a:srgbClr val="FFFF37"/>
                </a:solidFill>
                <a:cs typeface="Traditional Arabic" pitchFamily="2" charset="-78"/>
              </a:rPr>
            </a:br>
            <a:r>
              <a:rPr lang="ar-SA" sz="2800" b="1" dirty="0" smtClean="0">
                <a:solidFill>
                  <a:srgbClr val="FFFF37"/>
                </a:solidFill>
                <a:cs typeface="Traditional Arabic" pitchFamily="2" charset="-78"/>
              </a:rPr>
              <a:t>أمثلة لأفعال سلوكية لصياغة أهداف سلوكية على مستوى التركيب :</a:t>
            </a:r>
            <a:br>
              <a:rPr lang="ar-SA" sz="2800" b="1" dirty="0" smtClean="0">
                <a:solidFill>
                  <a:srgbClr val="FFFF37"/>
                </a:solidFill>
                <a:cs typeface="Traditional Arabic" pitchFamily="2" charset="-78"/>
              </a:rPr>
            </a:br>
            <a:endParaRPr lang="en-US" sz="2800" b="1" dirty="0" smtClean="0">
              <a:solidFill>
                <a:srgbClr val="FFFF37"/>
              </a:solidFill>
              <a:cs typeface="DecoType Thuluth" pitchFamily="2" charset="-78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1428736"/>
            <a:ext cx="7072362" cy="5214974"/>
          </a:xfr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/>
          <a:lstStyle/>
          <a:p>
            <a:pPr algn="justLow" eaLnBrk="1" hangingPunct="1">
              <a:buNone/>
            </a:pPr>
            <a:r>
              <a:rPr lang="ar-SA" b="1" dirty="0" smtClean="0">
                <a:solidFill>
                  <a:srgbClr val="C00000"/>
                </a:solidFill>
                <a:cs typeface="Traditional Arabic" pitchFamily="2" charset="-78"/>
              </a:rPr>
              <a:t>يؤلِّف ،يعيد بناء ، يخطِّط ، يركِّب ، يصمِّم ، يلخِّص ، يولِّد ، يعيد تنظيم ، يخترع ، ينشئ ، يبتدع ، يرتِّب ، يعيد ترتيب ، يجمع ، يقص، يحكي ، يقترح ، يمزج ، يشتقُّ ، يطوِّر ،........</a:t>
            </a:r>
          </a:p>
          <a:p>
            <a:pPr eaLnBrk="1" hangingPunct="1">
              <a:buNone/>
            </a:pPr>
            <a:endParaRPr lang="ar-SA" b="1" dirty="0" smtClean="0">
              <a:cs typeface="Traditional Arabic" pitchFamily="2" charset="-78"/>
            </a:endParaRPr>
          </a:p>
          <a:p>
            <a:pPr eaLnBrk="1" hangingPunct="1"/>
            <a:r>
              <a:rPr lang="ar-SA" b="1" dirty="0" smtClean="0">
                <a:solidFill>
                  <a:srgbClr val="194B26"/>
                </a:solidFill>
                <a:cs typeface="Traditional Arabic" pitchFamily="2" charset="-78"/>
              </a:rPr>
              <a:t>أن يلخِّص الطالب الأدب في العصر العباسي .</a:t>
            </a:r>
          </a:p>
          <a:p>
            <a:pPr eaLnBrk="1" hangingPunct="1"/>
            <a:r>
              <a:rPr lang="ar-SA" b="1" dirty="0" smtClean="0">
                <a:solidFill>
                  <a:srgbClr val="194B26"/>
                </a:solidFill>
                <a:cs typeface="Traditional Arabic" pitchFamily="2" charset="-78"/>
              </a:rPr>
              <a:t>أن يؤلف الطالب مقالاً علميًّا عن تلوث البيئة .</a:t>
            </a:r>
          </a:p>
          <a:p>
            <a:pPr eaLnBrk="1" hangingPunct="1"/>
            <a:r>
              <a:rPr lang="ar-SA" b="1" dirty="0" smtClean="0">
                <a:solidFill>
                  <a:srgbClr val="194B26"/>
                </a:solidFill>
                <a:cs typeface="Traditional Arabic" pitchFamily="2" charset="-78"/>
              </a:rPr>
              <a:t>أن يكتب الطالب تقريراً علميًّا عن الزيارات الميدانية .</a:t>
            </a:r>
            <a:endParaRPr lang="en-US" b="1" dirty="0" smtClean="0">
              <a:solidFill>
                <a:srgbClr val="194B26"/>
              </a:solidFill>
              <a:cs typeface="Traditional Arab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57166"/>
            <a:ext cx="7215206" cy="857256"/>
          </a:xfrm>
          <a:blipFill>
            <a:blip r:embed="rId2" cstate="print"/>
            <a:tile tx="0" ty="0" sx="100000" sy="100000" flip="none" algn="tl"/>
          </a:blipFill>
          <a:ln w="76200">
            <a:solidFill>
              <a:srgbClr val="B0AC00"/>
            </a:solidFill>
          </a:ln>
        </p:spPr>
        <p:txBody>
          <a:bodyPr/>
          <a:lstStyle/>
          <a:p>
            <a:pPr eaLnBrk="1" hangingPunct="1"/>
            <a:r>
              <a:rPr lang="ar-SA" sz="4800" b="1" dirty="0" smtClean="0">
                <a:solidFill>
                  <a:srgbClr val="FFFF99"/>
                </a:solidFill>
                <a:cs typeface="DecoType Thuluth" pitchFamily="2" charset="-78"/>
              </a:rPr>
              <a:t>سادسًا ـــ  التقويم  : </a:t>
            </a:r>
            <a:endParaRPr lang="en-US" sz="4800" b="1" dirty="0" smtClean="0">
              <a:solidFill>
                <a:srgbClr val="FFFF99"/>
              </a:solidFill>
              <a:cs typeface="DecoType Thuluth" pitchFamily="2" charset="-78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1905000"/>
            <a:ext cx="6929486" cy="4114800"/>
          </a:xfr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/>
          <a:lstStyle/>
          <a:p>
            <a:pPr algn="justLow" eaLnBrk="1" hangingPunct="1">
              <a:buFont typeface="Wingdings" pitchFamily="2" charset="2"/>
              <a:buNone/>
            </a:pPr>
            <a:r>
              <a:rPr lang="ar-SA" b="1" dirty="0" smtClean="0">
                <a:solidFill>
                  <a:schemeClr val="folHlink"/>
                </a:solidFill>
                <a:cs typeface="Traditional Arabic" pitchFamily="2" charset="-78"/>
              </a:rPr>
              <a:t>  </a:t>
            </a:r>
            <a:r>
              <a:rPr lang="ar-SA" b="1" dirty="0" smtClean="0">
                <a:solidFill>
                  <a:srgbClr val="C00000"/>
                </a:solidFill>
                <a:cs typeface="Traditional Arabic" pitchFamily="2" charset="-78"/>
              </a:rPr>
              <a:t>القدرة على إعطاء حكم على قيمة المادة المتعلمة وفق معايير محدده وواضحة وهو أعلى مستويات المجال المعرفي لاحتوائه جميع المستويات الأخرى ، ويتضمن التقويم :</a:t>
            </a:r>
          </a:p>
          <a:p>
            <a:pPr eaLnBrk="1" hangingPunct="1">
              <a:buFont typeface="Wingdings" pitchFamily="2" charset="2"/>
              <a:buNone/>
            </a:pPr>
            <a:endParaRPr lang="ar-SA" sz="1400" b="1" u="sng" dirty="0" smtClean="0">
              <a:solidFill>
                <a:srgbClr val="194B26"/>
              </a:solidFill>
              <a:cs typeface="Traditional Arabic" pitchFamily="2" charset="-78"/>
            </a:endParaRPr>
          </a:p>
          <a:p>
            <a:pPr eaLnBrk="1" hangingPunct="1"/>
            <a:r>
              <a:rPr lang="ar-SA" b="1" dirty="0" smtClean="0">
                <a:solidFill>
                  <a:srgbClr val="194B26"/>
                </a:solidFill>
                <a:cs typeface="Traditional Arabic" pitchFamily="2" charset="-78"/>
              </a:rPr>
              <a:t>الحكم على الترابط المنطقي للمادة التعليميـة .</a:t>
            </a:r>
          </a:p>
          <a:p>
            <a:pPr eaLnBrk="1" hangingPunct="1"/>
            <a:r>
              <a:rPr lang="ar-SA" b="1" dirty="0" smtClean="0">
                <a:solidFill>
                  <a:srgbClr val="194B26"/>
                </a:solidFill>
                <a:cs typeface="Traditional Arabic" pitchFamily="2" charset="-78"/>
              </a:rPr>
              <a:t>الحكم على صحة الاستنتــاجات العلميـة .</a:t>
            </a:r>
          </a:p>
          <a:p>
            <a:pPr eaLnBrk="1" hangingPunct="1"/>
            <a:r>
              <a:rPr lang="ar-SA" b="1" dirty="0" smtClean="0">
                <a:solidFill>
                  <a:srgbClr val="194B26"/>
                </a:solidFill>
                <a:cs typeface="Traditional Arabic" pitchFamily="2" charset="-78"/>
              </a:rPr>
              <a:t>الحكم على قصـــة معينــة للأطفـال .</a:t>
            </a:r>
            <a:endParaRPr lang="en-US" b="1" dirty="0" smtClean="0">
              <a:solidFill>
                <a:srgbClr val="194B26"/>
              </a:solidFill>
              <a:cs typeface="Traditional Arab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28604"/>
            <a:ext cx="7389804" cy="700110"/>
          </a:xfrm>
          <a:blipFill>
            <a:blip r:embed="rId2" cstate="print"/>
            <a:tile tx="0" ty="0" sx="100000" sy="100000" flip="none" algn="tl"/>
          </a:blipFill>
          <a:ln w="76200">
            <a:solidFill>
              <a:srgbClr val="B0AC00"/>
            </a:solidFill>
          </a:ln>
        </p:spPr>
        <p:txBody>
          <a:bodyPr/>
          <a:lstStyle/>
          <a:p>
            <a:pPr eaLnBrk="1" hangingPunct="1"/>
            <a:r>
              <a:rPr lang="ar-SA" sz="2800" b="1" dirty="0" smtClean="0">
                <a:solidFill>
                  <a:srgbClr val="FFFF37"/>
                </a:solidFill>
                <a:cs typeface="Traditional Arabic" pitchFamily="2" charset="-78"/>
              </a:rPr>
              <a:t> </a:t>
            </a:r>
            <a:br>
              <a:rPr lang="ar-SA" sz="2800" b="1" dirty="0" smtClean="0">
                <a:solidFill>
                  <a:srgbClr val="FFFF37"/>
                </a:solidFill>
                <a:cs typeface="Traditional Arabic" pitchFamily="2" charset="-78"/>
              </a:rPr>
            </a:br>
            <a:r>
              <a:rPr lang="ar-SA" sz="2800" b="1" dirty="0" smtClean="0">
                <a:solidFill>
                  <a:srgbClr val="FFFF37"/>
                </a:solidFill>
                <a:cs typeface="Traditional Arabic" pitchFamily="2" charset="-78"/>
              </a:rPr>
              <a:t>أمثلة لأفعال سلوكية لصياغة أهداف سلوكية على مستوى التقويم :</a:t>
            </a:r>
            <a:br>
              <a:rPr lang="ar-SA" sz="2800" b="1" dirty="0" smtClean="0">
                <a:solidFill>
                  <a:srgbClr val="FFFF37"/>
                </a:solidFill>
                <a:cs typeface="Traditional Arabic" pitchFamily="2" charset="-78"/>
              </a:rPr>
            </a:br>
            <a:endParaRPr lang="en-US" sz="2800" b="1" dirty="0" smtClean="0">
              <a:solidFill>
                <a:srgbClr val="FFFF37"/>
              </a:solidFill>
              <a:cs typeface="DecoType Thuluth" pitchFamily="2" charset="-78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1785926"/>
            <a:ext cx="7072362" cy="4643470"/>
          </a:xfr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/>
          <a:lstStyle/>
          <a:p>
            <a:pPr algn="justLow" eaLnBrk="1" hangingPunct="1">
              <a:lnSpc>
                <a:spcPct val="110000"/>
              </a:lnSpc>
              <a:buNone/>
            </a:pPr>
            <a:r>
              <a:rPr lang="ar-SA" b="1" dirty="0" smtClean="0">
                <a:solidFill>
                  <a:srgbClr val="C00000"/>
                </a:solidFill>
                <a:cs typeface="Traditional Arabic" pitchFamily="2" charset="-78"/>
              </a:rPr>
              <a:t>يقوِّم ، يحكم ، يسوغ ، يجادل ، يناقش ، يدعم ، ينتقد ، يدافع ، يوازن ، يستخلص ، يجمع براهين ، يُثمِّن ، يفحص ، يقنِّن ، يمحص ، يبين ( رأيه في كذا... ) ، يبرِّر ، ......</a:t>
            </a:r>
          </a:p>
          <a:p>
            <a:pPr eaLnBrk="1" hangingPunct="1">
              <a:lnSpc>
                <a:spcPct val="110000"/>
              </a:lnSpc>
              <a:buNone/>
            </a:pPr>
            <a:endParaRPr lang="ar-SA" b="1" dirty="0" smtClean="0">
              <a:cs typeface="Traditional Arabic" pitchFamily="2" charset="-78"/>
            </a:endParaRPr>
          </a:p>
          <a:p>
            <a:pPr eaLnBrk="1" hangingPunct="1">
              <a:lnSpc>
                <a:spcPct val="110000"/>
              </a:lnSpc>
            </a:pPr>
            <a:r>
              <a:rPr lang="ar-SA" b="1" dirty="0" smtClean="0">
                <a:solidFill>
                  <a:srgbClr val="194B26"/>
                </a:solidFill>
                <a:cs typeface="Traditional Arabic" pitchFamily="2" charset="-78"/>
              </a:rPr>
              <a:t>أن يضع الطالب عنواناً لقطعةٍ نثرية .</a:t>
            </a:r>
          </a:p>
          <a:p>
            <a:pPr eaLnBrk="1" hangingPunct="1">
              <a:lnSpc>
                <a:spcPct val="110000"/>
              </a:lnSpc>
            </a:pPr>
            <a:r>
              <a:rPr lang="ar-SA" b="1" dirty="0" smtClean="0">
                <a:solidFill>
                  <a:srgbClr val="194B26"/>
                </a:solidFill>
                <a:cs typeface="Traditional Arabic" pitchFamily="2" charset="-78"/>
              </a:rPr>
              <a:t>أن يبيِّن الطالب رأيه في ..............</a:t>
            </a:r>
            <a:endParaRPr lang="en-US" b="1" dirty="0" smtClean="0">
              <a:solidFill>
                <a:srgbClr val="194B26"/>
              </a:solidFill>
              <a:cs typeface="Traditional Arab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5"/>
          <p:cNvSpPr txBox="1">
            <a:spLocks noChangeArrowheads="1"/>
          </p:cNvSpPr>
          <p:nvPr/>
        </p:nvSpPr>
        <p:spPr bwMode="auto">
          <a:xfrm>
            <a:off x="1000100" y="1214422"/>
            <a:ext cx="7000924" cy="4524315"/>
          </a:xfrm>
          <a:prstGeom prst="rect">
            <a:avLst/>
          </a:prstGeom>
          <a:noFill/>
          <a:ln w="254000" cmpd="tri">
            <a:solidFill>
              <a:srgbClr val="B0AC00"/>
            </a:solidFill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ar-SA" sz="9600" b="1" dirty="0" smtClean="0">
                <a:ln/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سبحانكَ الَّلهمَّ وبِحمدكَ </a:t>
            </a:r>
            <a:endParaRPr lang="ar-SA" sz="9600" b="1" dirty="0">
              <a:ln/>
              <a:solidFill>
                <a:srgbClr val="FFFF0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ctr"/>
            <a:r>
              <a:rPr lang="ar-SA" sz="9600" b="1" dirty="0">
                <a:ln/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sz="9600" b="1" dirty="0" smtClean="0">
                <a:ln/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أشْهدُ أنْ </a:t>
            </a:r>
            <a:r>
              <a:rPr lang="ar-SA" sz="9600" b="1" dirty="0">
                <a:ln/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لا </a:t>
            </a:r>
            <a:r>
              <a:rPr lang="ar-SA" sz="9600" b="1" dirty="0" smtClean="0">
                <a:ln/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إلهَ إلَّا أنتَ </a:t>
            </a:r>
            <a:endParaRPr lang="ar-SA" sz="9600" b="1" dirty="0">
              <a:ln/>
              <a:solidFill>
                <a:srgbClr val="FFFF0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ctr"/>
            <a:r>
              <a:rPr lang="ar-SA" sz="9600" b="1" dirty="0" smtClean="0">
                <a:ln/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أسْتغفرُكَ وأتوبُ إليكَ</a:t>
            </a:r>
            <a:endParaRPr lang="en-US" sz="9600" b="1" dirty="0">
              <a:ln/>
              <a:solidFill>
                <a:srgbClr val="FFFF0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0" y="428604"/>
            <a:ext cx="7358082" cy="830997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76200">
            <a:solidFill>
              <a:srgbClr val="B0AC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r>
              <a:rPr lang="ar-SA" sz="48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B0AC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الـهدف العــــــــــــــام:</a:t>
            </a:r>
            <a:endParaRPr lang="en-US" sz="48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B0AC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290821" name="Text Box 5"/>
          <p:cNvSpPr txBox="1">
            <a:spLocks noChangeArrowheads="1"/>
          </p:cNvSpPr>
          <p:nvPr/>
        </p:nvSpPr>
        <p:spPr bwMode="auto">
          <a:xfrm>
            <a:off x="0" y="2928934"/>
            <a:ext cx="7358082" cy="132343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>
              <a:defRPr/>
            </a:pPr>
            <a:r>
              <a:rPr lang="ar-SA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</a:rPr>
              <a:t>إكساب المعلم المهارات التربوية </a:t>
            </a:r>
            <a:r>
              <a:rPr lang="ar-SA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</a:rPr>
              <a:t>والفنية لبناء </a:t>
            </a:r>
            <a:r>
              <a:rPr lang="ar-SA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</a:rPr>
              <a:t>الاختبارات وفق </a:t>
            </a:r>
            <a:r>
              <a:rPr lang="ar-SA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</a:rPr>
              <a:t>جداول </a:t>
            </a:r>
            <a:r>
              <a:rPr lang="ar-SA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</a:rPr>
              <a:t>المواصفات.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</a:endParaRPr>
          </a:p>
        </p:txBody>
      </p:sp>
      <p:sp>
        <p:nvSpPr>
          <p:cNvPr id="5" name="شكل بيضاوي 4"/>
          <p:cNvSpPr/>
          <p:nvPr/>
        </p:nvSpPr>
        <p:spPr>
          <a:xfrm>
            <a:off x="7500958" y="1785926"/>
            <a:ext cx="1428760" cy="1428760"/>
          </a:xfrm>
          <a:prstGeom prst="ellipse">
            <a:avLst/>
          </a:prstGeom>
          <a:solidFill>
            <a:srgbClr val="194B26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SA"/>
          </a:p>
        </p:txBody>
      </p:sp>
      <p:pic>
        <p:nvPicPr>
          <p:cNvPr id="6" name="Picture 2" descr="شعار الوزارة الجديد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72396" y="2000240"/>
            <a:ext cx="1285884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2500298" y="1214422"/>
            <a:ext cx="4143404" cy="714356"/>
          </a:xfrm>
          <a:noFill/>
          <a:ln w="762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 eaLnBrk="1" hangingPunct="1"/>
            <a:r>
              <a:rPr lang="ar-SA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FF37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تابع خطوات بناء الاختبارات</a:t>
            </a:r>
            <a:endParaRPr lang="en-US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FF37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71472" y="4071942"/>
            <a:ext cx="7929618" cy="2428892"/>
          </a:xfrm>
          <a:solidFill>
            <a:srgbClr val="194B2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onvex"/>
          </a:sp3d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ar-SA" sz="4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B0AC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ar-SA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B0A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ثانيًا </a:t>
            </a:r>
            <a:r>
              <a:rPr lang="ar-SA" sz="4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B0A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ـ</a:t>
            </a:r>
            <a:r>
              <a:rPr lang="ar-SA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B0A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تحديد الغرض من الاختبار.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ar-SA" sz="4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B0AC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4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B0AC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85728"/>
            <a:ext cx="7300882" cy="857232"/>
          </a:xfrm>
          <a:blipFill>
            <a:blip r:embed="rId2" cstate="print"/>
            <a:tile tx="0" ty="0" sx="100000" sy="100000" flip="none" algn="tl"/>
          </a:blipFill>
          <a:ln w="76200">
            <a:solidFill>
              <a:srgbClr val="B0AC00"/>
            </a:solidFill>
          </a:ln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r" eaLnBrk="1" hangingPunct="1"/>
            <a:r>
              <a:rPr lang="ar-SA" b="1" dirty="0" smtClean="0">
                <a:ln w="11430"/>
                <a:solidFill>
                  <a:srgbClr val="FFFF37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الغرض من الاختبار : </a:t>
            </a:r>
            <a:endParaRPr lang="en-US" b="1" dirty="0" smtClean="0">
              <a:ln w="11430"/>
              <a:solidFill>
                <a:srgbClr val="FFFF37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2071678"/>
            <a:ext cx="7143800" cy="4071966"/>
          </a:xfr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/>
          <a:lstStyle/>
          <a:p>
            <a:pPr algn="justLow" eaLnBrk="1" hangingPunct="1"/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</a:rPr>
              <a:t>قياس تحصيل الطالب بعد الانتهاء من وحدة دراسيَّة معيَّنة.</a:t>
            </a:r>
          </a:p>
          <a:p>
            <a:pPr algn="justLow" eaLnBrk="1" hangingPunct="1"/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</a:rPr>
              <a:t>قياس التَّحصيل في نهاية الفصل الدراسي.</a:t>
            </a:r>
          </a:p>
          <a:p>
            <a:pPr algn="justLow" eaLnBrk="1" hangingPunct="1"/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</a:rPr>
              <a:t>التَّشخيص ؛ لتحديد جوانب الضّعف في موضوع أو موضوعات معينة.</a:t>
            </a:r>
          </a:p>
          <a:p>
            <a:pPr algn="justLow" eaLnBrk="1" hangingPunct="1"/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</a:rPr>
              <a:t>تحديد المتطلبات السابقة للتعلُّم الجديد .</a:t>
            </a:r>
          </a:p>
        </p:txBody>
      </p:sp>
      <p:sp>
        <p:nvSpPr>
          <p:cNvPr id="4" name="مستطيل 3"/>
          <p:cNvSpPr/>
          <p:nvPr/>
        </p:nvSpPr>
        <p:spPr>
          <a:xfrm>
            <a:off x="2786050" y="1285860"/>
            <a:ext cx="45211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3600" b="1" dirty="0" smtClean="0">
                <a:solidFill>
                  <a:srgbClr val="C00000"/>
                </a:solidFill>
              </a:rPr>
              <a:t>قد يكون هدف الاختبار:</a:t>
            </a:r>
            <a:endParaRPr lang="ar-SA" sz="3600" dirty="0">
              <a:solidFill>
                <a:srgbClr val="C00000"/>
              </a:solidFill>
            </a:endParaRPr>
          </a:p>
        </p:txBody>
      </p:sp>
      <p:sp>
        <p:nvSpPr>
          <p:cNvPr id="5" name="مجسم مشطوف الحواف 4">
            <a:hlinkClick r:id="rId3" action="ppaction://hlinkpres?slideindex=1&amp;slidetitle="/>
          </p:cNvPr>
          <p:cNvSpPr/>
          <p:nvPr/>
        </p:nvSpPr>
        <p:spPr>
          <a:xfrm>
            <a:off x="7429520" y="5214950"/>
            <a:ext cx="1571636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2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عنوان 1"/>
          <p:cNvSpPr>
            <a:spLocks noGrp="1"/>
          </p:cNvSpPr>
          <p:nvPr>
            <p:ph type="title"/>
          </p:nvPr>
        </p:nvSpPr>
        <p:spPr>
          <a:xfrm>
            <a:off x="214282" y="1857364"/>
            <a:ext cx="7072362" cy="4286280"/>
          </a:xfr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/>
          <a:lstStyle/>
          <a:p>
            <a:pPr algn="justLow"/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لذا فإنه يجب على المعلم قبل أن يبدأ الاختبار أن يعرف ما يريده بالضبط ، أي أن يحدِّد هدفه بوضوح ، أما إذا لم يكن هناك ثمَّة وضوح حول الغرض من الاختبار فإن الاختبار لامعنى له.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0" y="428604"/>
            <a:ext cx="7286644" cy="98425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76200">
            <a:solidFill>
              <a:srgbClr val="B0AC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0" cap="none" spc="0" normalizeH="0" baseline="0" noProof="0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FF37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8"/>
          <p:cNvSpPr>
            <a:spLocks noGrp="1" noChangeArrowheads="1"/>
          </p:cNvSpPr>
          <p:nvPr>
            <p:ph type="ctrTitle" sz="quarter"/>
          </p:nvPr>
        </p:nvSpPr>
        <p:spPr>
          <a:xfrm>
            <a:off x="2857488" y="857232"/>
            <a:ext cx="3357586" cy="1143000"/>
          </a:xfrm>
          <a:noFill/>
          <a:ln w="762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/>
            <a:r>
              <a:rPr lang="ar-SA" b="1" spc="5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تابع خطوات بناء الاختبارات </a:t>
            </a:r>
            <a:endParaRPr lang="en-US" b="1" spc="50" smtClean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0179" name="Text Box 11"/>
          <p:cNvSpPr txBox="1">
            <a:spLocks noChangeArrowheads="1"/>
          </p:cNvSpPr>
          <p:nvPr/>
        </p:nvSpPr>
        <p:spPr bwMode="auto">
          <a:xfrm>
            <a:off x="928662" y="4071942"/>
            <a:ext cx="7215238" cy="2308324"/>
          </a:xfrm>
          <a:prstGeom prst="rect">
            <a:avLst/>
          </a:prstGeom>
          <a:solidFill>
            <a:srgbClr val="194B26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onvex"/>
          </a:sp3d>
        </p:spPr>
        <p:txBody>
          <a:bodyPr wrap="square">
            <a:spAutoFit/>
          </a:bodyPr>
          <a:lstStyle/>
          <a:p>
            <a:pPr algn="ctr"/>
            <a:r>
              <a:rPr lang="ar-SA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B0A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ثالثا </a:t>
            </a:r>
            <a:r>
              <a:rPr lang="ar-SA" sz="4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B0A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ـ</a:t>
            </a:r>
            <a:r>
              <a:rPr lang="ar-SA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B0A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تحليل مادة التدريس</a:t>
            </a:r>
          </a:p>
          <a:p>
            <a:pPr algn="ctr"/>
            <a:r>
              <a:rPr lang="ar-SA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B0A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( تحليل المحتوى</a:t>
            </a:r>
            <a:r>
              <a:rPr lang="ar-SA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B0A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</a:t>
            </a:r>
          </a:p>
          <a:p>
            <a:pPr algn="ctr"/>
            <a:endParaRPr lang="ar-SA" sz="4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B0AC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5"/>
          <p:cNvSpPr>
            <a:spLocks noChangeArrowheads="1"/>
          </p:cNvSpPr>
          <p:nvPr/>
        </p:nvSpPr>
        <p:spPr bwMode="auto">
          <a:xfrm>
            <a:off x="0" y="285728"/>
            <a:ext cx="7304077" cy="928694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76200" algn="ctr">
            <a:solidFill>
              <a:srgbClr val="B0AC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ar-SA" sz="44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AL-Mohanad Bold" pitchFamily="2" charset="-78"/>
              </a:rPr>
              <a:t>أغراض تحليل المحتوى الدراسي</a:t>
            </a:r>
            <a:endParaRPr lang="en-US" sz="44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AL-Mohanad Bold" pitchFamily="2" charset="-78"/>
            </a:endParaRPr>
          </a:p>
        </p:txBody>
      </p:sp>
      <p:sp>
        <p:nvSpPr>
          <p:cNvPr id="553990" name="Rectangle 6"/>
          <p:cNvSpPr>
            <a:spLocks noChangeArrowheads="1"/>
          </p:cNvSpPr>
          <p:nvPr/>
        </p:nvSpPr>
        <p:spPr bwMode="auto">
          <a:xfrm>
            <a:off x="214281" y="1857364"/>
            <a:ext cx="7072363" cy="523875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marL="457200" indent="-457200">
              <a:buClr>
                <a:srgbClr val="008000"/>
              </a:buClr>
              <a:buFont typeface="Wingdings" pitchFamily="2" charset="2"/>
              <a:buAutoNum type="arabicPeriod"/>
            </a:pPr>
            <a:r>
              <a:rPr lang="ar-SA" sz="2800" b="1" dirty="0">
                <a:solidFill>
                  <a:srgbClr val="000000"/>
                </a:solidFill>
                <a:latin typeface="Traditional Arabic" pitchFamily="2" charset="-78"/>
                <a:cs typeface="AL-Mohanad Bold" pitchFamily="2" charset="-78"/>
              </a:rPr>
              <a:t>إعداد الخطط التعليمية اليومية والفصلية.</a:t>
            </a:r>
            <a:endParaRPr lang="en-US" sz="2800" b="1" dirty="0">
              <a:solidFill>
                <a:srgbClr val="000000"/>
              </a:solidFill>
              <a:latin typeface="Traditional Arabic" pitchFamily="2" charset="-78"/>
              <a:cs typeface="AL-Mohanad Bold" pitchFamily="2" charset="-78"/>
            </a:endParaRPr>
          </a:p>
        </p:txBody>
      </p:sp>
      <p:sp>
        <p:nvSpPr>
          <p:cNvPr id="553991" name="Rectangle 7"/>
          <p:cNvSpPr>
            <a:spLocks noChangeArrowheads="1"/>
          </p:cNvSpPr>
          <p:nvPr/>
        </p:nvSpPr>
        <p:spPr bwMode="auto">
          <a:xfrm>
            <a:off x="214282" y="2492375"/>
            <a:ext cx="7072363" cy="523875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marL="457200" indent="-457200">
              <a:buClr>
                <a:srgbClr val="008000"/>
              </a:buClr>
              <a:buFont typeface="Wingdings" pitchFamily="2" charset="2"/>
              <a:buAutoNum type="arabicPeriod" startAt="2"/>
            </a:pPr>
            <a:r>
              <a:rPr lang="ar-SA" sz="2800" b="1" dirty="0">
                <a:solidFill>
                  <a:srgbClr val="000000"/>
                </a:solidFill>
                <a:latin typeface="Traditional Arabic" pitchFamily="2" charset="-78"/>
                <a:cs typeface="AL-Mohanad Bold" pitchFamily="2" charset="-78"/>
              </a:rPr>
              <a:t>اشتقاق الأهداف التدريسية.</a:t>
            </a:r>
            <a:endParaRPr lang="en-US" sz="2800" b="1" dirty="0">
              <a:solidFill>
                <a:srgbClr val="000000"/>
              </a:solidFill>
              <a:latin typeface="Traditional Arabic" pitchFamily="2" charset="-78"/>
              <a:cs typeface="AL-Mohanad Bold" pitchFamily="2" charset="-78"/>
            </a:endParaRPr>
          </a:p>
        </p:txBody>
      </p:sp>
      <p:sp>
        <p:nvSpPr>
          <p:cNvPr id="553992" name="Rectangle 8"/>
          <p:cNvSpPr>
            <a:spLocks noChangeArrowheads="1"/>
          </p:cNvSpPr>
          <p:nvPr/>
        </p:nvSpPr>
        <p:spPr bwMode="auto">
          <a:xfrm>
            <a:off x="214282" y="3141663"/>
            <a:ext cx="7072363" cy="523875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marL="457200" indent="-457200">
              <a:buClr>
                <a:srgbClr val="008000"/>
              </a:buClr>
              <a:buFont typeface="Wingdings" pitchFamily="2" charset="2"/>
              <a:buAutoNum type="arabicPeriod" startAt="3"/>
            </a:pPr>
            <a:r>
              <a:rPr lang="ar-SA" sz="2800" b="1" dirty="0">
                <a:solidFill>
                  <a:srgbClr val="000000"/>
                </a:solidFill>
                <a:latin typeface="Traditional Arabic" pitchFamily="2" charset="-78"/>
                <a:cs typeface="AL-Mohanad Bold" pitchFamily="2" charset="-78"/>
              </a:rPr>
              <a:t>اختيار إستراتيجيات التعليم المناسبة.</a:t>
            </a:r>
            <a:endParaRPr lang="en-US" sz="2800" b="1" dirty="0">
              <a:solidFill>
                <a:srgbClr val="000000"/>
              </a:solidFill>
              <a:latin typeface="Traditional Arabic" pitchFamily="2" charset="-78"/>
              <a:cs typeface="AL-Mohanad Bold" pitchFamily="2" charset="-78"/>
            </a:endParaRPr>
          </a:p>
        </p:txBody>
      </p:sp>
      <p:sp>
        <p:nvSpPr>
          <p:cNvPr id="553993" name="Rectangle 9"/>
          <p:cNvSpPr>
            <a:spLocks noChangeArrowheads="1"/>
          </p:cNvSpPr>
          <p:nvPr/>
        </p:nvSpPr>
        <p:spPr bwMode="auto">
          <a:xfrm>
            <a:off x="214282" y="3860800"/>
            <a:ext cx="7072363" cy="523875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marL="457200" indent="-457200">
              <a:buClr>
                <a:srgbClr val="008000"/>
              </a:buClr>
              <a:buFont typeface="Wingdings" pitchFamily="2" charset="2"/>
              <a:buAutoNum type="arabicPeriod" startAt="4"/>
            </a:pPr>
            <a:r>
              <a:rPr lang="en-US" sz="2800" b="1" dirty="0">
                <a:solidFill>
                  <a:srgbClr val="000000"/>
                </a:solidFill>
                <a:latin typeface="Traditional Arabic" pitchFamily="2" charset="-78"/>
                <a:cs typeface="AL-Mohanad Bold" pitchFamily="2" charset="-78"/>
              </a:rPr>
              <a:t> </a:t>
            </a:r>
            <a:r>
              <a:rPr lang="ar-SA" sz="2800" b="1" dirty="0">
                <a:solidFill>
                  <a:srgbClr val="000000"/>
                </a:solidFill>
                <a:latin typeface="Traditional Arabic" pitchFamily="2" charset="-78"/>
                <a:cs typeface="AL-Mohanad Bold" pitchFamily="2" charset="-78"/>
              </a:rPr>
              <a:t>اختيار الوسائل التعليمية والتقنيات المناسبة.</a:t>
            </a:r>
            <a:r>
              <a:rPr lang="en-US" sz="2800" b="1" dirty="0">
                <a:solidFill>
                  <a:srgbClr val="000000"/>
                </a:solidFill>
                <a:latin typeface="Traditional Arabic" pitchFamily="2" charset="-78"/>
                <a:cs typeface="AL-Mohanad Bold" pitchFamily="2" charset="-78"/>
              </a:rPr>
              <a:t> </a:t>
            </a:r>
          </a:p>
        </p:txBody>
      </p:sp>
      <p:sp>
        <p:nvSpPr>
          <p:cNvPr id="553994" name="Rectangle 10"/>
          <p:cNvSpPr>
            <a:spLocks noChangeArrowheads="1"/>
          </p:cNvSpPr>
          <p:nvPr/>
        </p:nvSpPr>
        <p:spPr bwMode="auto">
          <a:xfrm>
            <a:off x="214282" y="4508500"/>
            <a:ext cx="7072363" cy="523875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marL="457200" indent="-457200">
              <a:buClr>
                <a:srgbClr val="008000"/>
              </a:buClr>
              <a:buFont typeface="Wingdings" pitchFamily="2" charset="2"/>
              <a:buAutoNum type="arabicPeriod" startAt="5"/>
            </a:pPr>
            <a:r>
              <a:rPr lang="ar-SA" sz="2800" b="1" dirty="0">
                <a:solidFill>
                  <a:srgbClr val="000000"/>
                </a:solidFill>
                <a:latin typeface="Traditional Arabic" pitchFamily="2" charset="-78"/>
                <a:cs typeface="AL-Mohanad Bold" pitchFamily="2" charset="-78"/>
              </a:rPr>
              <a:t>الكشف عن مواطن القوة والضعف في الكتاب المدرسي.</a:t>
            </a:r>
            <a:endParaRPr lang="en-US" sz="2800" b="1" dirty="0">
              <a:solidFill>
                <a:srgbClr val="000000"/>
              </a:solidFill>
              <a:latin typeface="Traditional Arabic" pitchFamily="2" charset="-78"/>
              <a:cs typeface="AL-Mohanad Bold" pitchFamily="2" charset="-78"/>
            </a:endParaRPr>
          </a:p>
        </p:txBody>
      </p:sp>
      <p:sp>
        <p:nvSpPr>
          <p:cNvPr id="553996" name="Rectangle 12"/>
          <p:cNvSpPr>
            <a:spLocks noChangeArrowheads="1"/>
          </p:cNvSpPr>
          <p:nvPr/>
        </p:nvSpPr>
        <p:spPr bwMode="auto">
          <a:xfrm>
            <a:off x="214282" y="5429264"/>
            <a:ext cx="7072363" cy="5238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marL="457200" indent="-457200">
              <a:buClr>
                <a:srgbClr val="008000"/>
              </a:buClr>
            </a:pPr>
            <a:r>
              <a:rPr lang="ar-SA" sz="2800" b="1" dirty="0" smtClean="0">
                <a:solidFill>
                  <a:srgbClr val="194B26"/>
                </a:solidFill>
                <a:latin typeface="Traditional Arabic" pitchFamily="2" charset="-78"/>
                <a:cs typeface="AL-Mohanad Bold" pitchFamily="2" charset="-78"/>
              </a:rPr>
              <a:t>6. </a:t>
            </a:r>
            <a:r>
              <a:rPr lang="ar-SA" sz="2800" b="1" dirty="0" smtClean="0">
                <a:solidFill>
                  <a:srgbClr val="000000"/>
                </a:solidFill>
                <a:latin typeface="Traditional Arabic" pitchFamily="2" charset="-78"/>
                <a:cs typeface="AL-Mohanad Bold" pitchFamily="2" charset="-78"/>
              </a:rPr>
              <a:t>البناء </a:t>
            </a:r>
            <a:r>
              <a:rPr lang="ar-SA" sz="2800" b="1" dirty="0">
                <a:solidFill>
                  <a:srgbClr val="000000"/>
                </a:solidFill>
                <a:latin typeface="Traditional Arabic" pitchFamily="2" charset="-78"/>
                <a:cs typeface="AL-Mohanad Bold" pitchFamily="2" charset="-78"/>
              </a:rPr>
              <a:t>الشامل والمتوازن للاختبارات.</a:t>
            </a:r>
            <a:endParaRPr lang="en-US" sz="2800" b="1" dirty="0">
              <a:solidFill>
                <a:srgbClr val="000000"/>
              </a:solidFill>
              <a:latin typeface="Traditional Arabic" pitchFamily="2" charset="-78"/>
              <a:cs typeface="AL-Mohanad Bol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3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3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3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3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3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3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3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53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53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53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53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53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990" grpId="0" animBg="1"/>
      <p:bldP spid="553991" grpId="0" animBg="1"/>
      <p:bldP spid="553992" grpId="0" animBg="1"/>
      <p:bldP spid="553993" grpId="0" animBg="1"/>
      <p:bldP spid="553994" grpId="0" animBg="1"/>
      <p:bldP spid="55399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5"/>
          <p:cNvSpPr>
            <a:spLocks noChangeArrowheads="1"/>
          </p:cNvSpPr>
          <p:nvPr/>
        </p:nvSpPr>
        <p:spPr bwMode="auto">
          <a:xfrm>
            <a:off x="0" y="428604"/>
            <a:ext cx="7286644" cy="1000132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76200" algn="ctr">
            <a:solidFill>
              <a:srgbClr val="B0AC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</a:pPr>
            <a:r>
              <a:rPr lang="ar-SA" sz="4400" b="1" dirty="0" smtClean="0">
                <a:solidFill>
                  <a:srgbClr val="FFCC66"/>
                </a:solidFill>
                <a:latin typeface="Times New Roman" pitchFamily="18" charset="0"/>
                <a:cs typeface="AL-Mohanad Bold" pitchFamily="2" charset="-78"/>
              </a:rPr>
              <a:t>طريقة </a:t>
            </a:r>
            <a:r>
              <a:rPr lang="ar-SA" sz="4400" b="1" dirty="0">
                <a:solidFill>
                  <a:srgbClr val="FFCC66"/>
                </a:solidFill>
                <a:latin typeface="Times New Roman" pitchFamily="18" charset="0"/>
                <a:cs typeface="AL-Mohanad Bold" pitchFamily="2" charset="-78"/>
              </a:rPr>
              <a:t>تحليل المحتوى</a:t>
            </a:r>
            <a:endParaRPr lang="en-US" sz="4400" b="1" dirty="0">
              <a:solidFill>
                <a:srgbClr val="FFCC66"/>
              </a:solidFill>
              <a:latin typeface="Times New Roman" pitchFamily="18" charset="0"/>
              <a:cs typeface="AL-Mohanad Bold" pitchFamily="2" charset="-78"/>
            </a:endParaRPr>
          </a:p>
        </p:txBody>
      </p:sp>
      <p:sp>
        <p:nvSpPr>
          <p:cNvPr id="555015" name="Rectangle 7"/>
          <p:cNvSpPr>
            <a:spLocks noChangeArrowheads="1"/>
          </p:cNvSpPr>
          <p:nvPr/>
        </p:nvSpPr>
        <p:spPr bwMode="auto">
          <a:xfrm>
            <a:off x="0" y="2928934"/>
            <a:ext cx="7358082" cy="1200329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justLow" eaLnBrk="0" hangingPunct="0"/>
            <a:r>
              <a:rPr lang="ar-SA" sz="3600" b="1" dirty="0" smtClean="0">
                <a:solidFill>
                  <a:srgbClr val="000000"/>
                </a:solidFill>
                <a:latin typeface="AL-Mohanad" pitchFamily="2" charset="-78"/>
                <a:cs typeface="AL-Mohanad Bold" pitchFamily="2" charset="-78"/>
              </a:rPr>
              <a:t> </a:t>
            </a:r>
            <a:r>
              <a:rPr lang="ar-SA" sz="3600" b="1" dirty="0">
                <a:solidFill>
                  <a:srgbClr val="000000"/>
                </a:solidFill>
                <a:latin typeface="AL-Mohanad" pitchFamily="2" charset="-78"/>
                <a:cs typeface="AL-Mohanad Bold" pitchFamily="2" charset="-78"/>
              </a:rPr>
              <a:t>تقسيم المادة الدراسية </a:t>
            </a:r>
            <a:r>
              <a:rPr lang="ar-SA" sz="3600" b="1" dirty="0" smtClean="0">
                <a:solidFill>
                  <a:srgbClr val="000000"/>
                </a:solidFill>
                <a:latin typeface="AL-Mohanad" pitchFamily="2" charset="-78"/>
                <a:cs typeface="AL-Mohanad Bold" pitchFamily="2" charset="-78"/>
              </a:rPr>
              <a:t>إلى موضوعات رئيسة </a:t>
            </a:r>
            <a:r>
              <a:rPr lang="ar-SA" sz="3600" b="1" dirty="0">
                <a:solidFill>
                  <a:srgbClr val="000000"/>
                </a:solidFill>
                <a:latin typeface="AL-Mohanad" pitchFamily="2" charset="-78"/>
                <a:cs typeface="AL-Mohanad Bold" pitchFamily="2" charset="-78"/>
              </a:rPr>
              <a:t>ثم تجزئة هذه الموضوعات إلى موضوعات فرعية.</a:t>
            </a:r>
            <a:endParaRPr lang="en-US" sz="3600" b="1" dirty="0">
              <a:solidFill>
                <a:srgbClr val="000000"/>
              </a:solidFill>
              <a:latin typeface="AL-Mohanad" pitchFamily="2" charset="-78"/>
              <a:cs typeface="AL-Mohanad Bol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5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5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501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شكل بيضاوي 1"/>
          <p:cNvSpPr/>
          <p:nvPr/>
        </p:nvSpPr>
        <p:spPr>
          <a:xfrm>
            <a:off x="4500562" y="214290"/>
            <a:ext cx="4343424" cy="1071570"/>
          </a:xfrm>
          <a:prstGeom prst="ellipse">
            <a:avLst/>
          </a:prstGeom>
          <a:solidFill>
            <a:srgbClr val="7E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الموضوعات الرئيسة لمادة النحو والصرف  2 / ط</a:t>
            </a:r>
            <a:endParaRPr lang="ar-SA" sz="2400" b="1" dirty="0"/>
          </a:p>
        </p:txBody>
      </p:sp>
      <p:graphicFrame>
        <p:nvGraphicFramePr>
          <p:cNvPr id="3" name="جدول 2"/>
          <p:cNvGraphicFramePr>
            <a:graphicFrameLocks noGrp="1"/>
          </p:cNvGraphicFramePr>
          <p:nvPr/>
        </p:nvGraphicFramePr>
        <p:xfrm>
          <a:off x="426614" y="1571612"/>
          <a:ext cx="8145914" cy="5029200"/>
        </p:xfrm>
        <a:graphic>
          <a:graphicData uri="http://schemas.openxmlformats.org/drawingml/2006/table">
            <a:tbl>
              <a:tblPr rtl="1" firstRow="1" bandRow="1">
                <a:tableStyleId>{073A0DAA-6AF3-43AB-8588-CEC1D06C72B9}</a:tableStyleId>
              </a:tblPr>
              <a:tblGrid>
                <a:gridCol w="855714"/>
                <a:gridCol w="729020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ت</a:t>
                      </a:r>
                      <a:endParaRPr lang="ar-SA" sz="2400" b="1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الموضوع</a:t>
                      </a:r>
                      <a:endParaRPr lang="ar-SA" sz="2400" b="1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1</a:t>
                      </a:r>
                      <a:endParaRPr lang="ar-SA" sz="2400" b="1" dirty="0"/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/>
                        <a:t>الأدوات التي تجزم فعلين.</a:t>
                      </a:r>
                      <a:endParaRPr lang="ar-SA" sz="2400" b="1" dirty="0"/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2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/>
                        <a:t>اقتران جواب الشرط بالفاء.</a:t>
                      </a:r>
                      <a:endParaRPr lang="ar-SA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3</a:t>
                      </a:r>
                      <a:endParaRPr lang="ar-SA" sz="2400" b="1" dirty="0"/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/>
                        <a:t>حكم الفعل مع فاعله المثنى والمجموع.</a:t>
                      </a:r>
                      <a:endParaRPr lang="ar-SA" sz="2400" b="1" dirty="0"/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4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/>
                        <a:t>مواضع تأنيث الفعل وجوبًا وجوازًا.</a:t>
                      </a:r>
                      <a:endParaRPr lang="ar-SA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5</a:t>
                      </a:r>
                      <a:endParaRPr lang="ar-SA" sz="2400" b="1" dirty="0"/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/>
                        <a:t>كيفية بناء الفعل للمجهول. </a:t>
                      </a:r>
                      <a:endParaRPr lang="ar-SA" sz="2400" b="1" dirty="0"/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6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b="1" dirty="0" smtClean="0"/>
                        <a:t>ما ينوب عن الفاعل.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7</a:t>
                      </a:r>
                      <a:endParaRPr lang="ar-SA" sz="2400" b="1" dirty="0"/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/>
                        <a:t>الاستثناء </a:t>
                      </a:r>
                      <a:r>
                        <a:rPr lang="ar-SA" sz="2400" b="1" dirty="0" err="1" smtClean="0"/>
                        <a:t>بـ</a:t>
                      </a:r>
                      <a:r>
                        <a:rPr lang="ar-SA" sz="2400" b="1" dirty="0" smtClean="0"/>
                        <a:t> ( إلا ).</a:t>
                      </a:r>
                      <a:endParaRPr lang="ar-SA" sz="2400" b="1" dirty="0"/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8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/>
                        <a:t>الاستثناء </a:t>
                      </a:r>
                      <a:r>
                        <a:rPr lang="ar-SA" sz="2400" b="1" dirty="0" err="1" smtClean="0"/>
                        <a:t>بـ</a:t>
                      </a:r>
                      <a:r>
                        <a:rPr lang="ar-SA" sz="2400" b="1" dirty="0" smtClean="0"/>
                        <a:t> ( غير ) و ( سوى ).</a:t>
                      </a:r>
                      <a:endParaRPr lang="ar-SA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9</a:t>
                      </a:r>
                      <a:endParaRPr lang="ar-SA" sz="2400" b="1" dirty="0"/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/>
                        <a:t>تعريف الحال وأنواعه.</a:t>
                      </a:r>
                      <a:endParaRPr lang="ar-SA" sz="2400" b="1" dirty="0"/>
                    </a:p>
                  </a:txBody>
                  <a:tcPr>
                    <a:solidFill>
                      <a:schemeClr val="tx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10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/>
                        <a:t>الحال المشتقة والجامدة.</a:t>
                      </a:r>
                      <a:endParaRPr lang="ar-SA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0" y="0"/>
          <a:ext cx="9144000" cy="6631476"/>
        </p:xfrm>
        <a:graphic>
          <a:graphicData uri="http://schemas.openxmlformats.org/drawingml/2006/table">
            <a:tbl>
              <a:tblPr rtl="1" firstRow="1" bandRow="1">
                <a:tableStyleId>{073A0DAA-6AF3-43AB-8588-CEC1D06C72B9}</a:tableStyleId>
              </a:tblPr>
              <a:tblGrid>
                <a:gridCol w="2377344"/>
                <a:gridCol w="5963544"/>
                <a:gridCol w="803112"/>
              </a:tblGrid>
              <a:tr h="1258459">
                <a:tc>
                  <a:txBody>
                    <a:bodyPr/>
                    <a:lstStyle/>
                    <a:p>
                      <a:pPr rtl="1">
                        <a:buFont typeface="Wingdings" pitchFamily="2" charset="2"/>
                        <a:buChar char="ü"/>
                      </a:pPr>
                      <a:r>
                        <a:rPr lang="ar-SA" sz="2400" b="1" dirty="0" smtClean="0"/>
                        <a:t> الاستثناء : هو إخراج مابعد (إلا) من حكم ما قبلها.</a:t>
                      </a:r>
                      <a:endParaRPr lang="ar-SA" sz="2400" b="1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ar-SA" sz="2400" b="1" dirty="0" smtClean="0"/>
                        <a:t> </a:t>
                      </a:r>
                      <a:r>
                        <a:rPr lang="ar-SA" sz="2400" b="1" dirty="0" smtClean="0">
                          <a:latin typeface="Calibri"/>
                          <a:ea typeface="Calibri"/>
                          <a:cs typeface="Arial"/>
                        </a:rPr>
                        <a:t>أن يعرف الطالب الاستثناء.</a:t>
                      </a:r>
                      <a:endParaRPr lang="en-US" sz="2400" dirty="0" smtClean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ar-SA" sz="2400" dirty="0" smtClean="0">
                          <a:latin typeface="Calibri"/>
                          <a:ea typeface="Calibri"/>
                          <a:cs typeface="Arial"/>
                        </a:rPr>
                        <a:t>تذكر</a:t>
                      </a:r>
                      <a:endParaRPr lang="en-US" sz="2400" dirty="0" smtClean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1645678">
                <a:tc>
                  <a:txBody>
                    <a:bodyPr/>
                    <a:lstStyle/>
                    <a:p>
                      <a:pPr rtl="1">
                        <a:buFont typeface="Wingdings" pitchFamily="2" charset="2"/>
                        <a:buNone/>
                      </a:pPr>
                      <a:r>
                        <a:rPr lang="ar-SA" sz="2400" b="1" dirty="0" smtClean="0"/>
                        <a:t> يُسمى </a:t>
                      </a:r>
                      <a:r>
                        <a:rPr lang="ar-SA" sz="2400" b="1" dirty="0" err="1" smtClean="0"/>
                        <a:t>ماقبل</a:t>
                      </a:r>
                      <a:r>
                        <a:rPr lang="ar-SA" sz="2400" b="1" dirty="0" smtClean="0"/>
                        <a:t> (إلا) مستثنى منه</a:t>
                      </a:r>
                      <a:r>
                        <a:rPr lang="ar-SA" sz="2400" b="1" baseline="0" dirty="0" smtClean="0"/>
                        <a:t> وما بعدها مستثنى ،وتسمى (إلا) أداة استثناء.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latin typeface="Calibri"/>
                          <a:ea typeface="Calibri"/>
                          <a:cs typeface="Arial"/>
                        </a:rPr>
                        <a:t>أن </a:t>
                      </a:r>
                      <a:r>
                        <a:rPr lang="ar-SA" sz="2000" b="1" dirty="0" smtClean="0">
                          <a:latin typeface="Calibri"/>
                          <a:ea typeface="Calibri"/>
                          <a:cs typeface="Arial"/>
                        </a:rPr>
                        <a:t>يوضح </a:t>
                      </a:r>
                      <a:r>
                        <a:rPr lang="ar-SA" sz="2000" b="1" dirty="0">
                          <a:latin typeface="Calibri"/>
                          <a:ea typeface="Calibri"/>
                          <a:cs typeface="Arial"/>
                        </a:rPr>
                        <a:t>الطالب </a:t>
                      </a:r>
                      <a:r>
                        <a:rPr lang="ar-SA" sz="2000" b="1" dirty="0" smtClean="0">
                          <a:latin typeface="Calibri"/>
                          <a:ea typeface="Calibri"/>
                          <a:cs typeface="Arial"/>
                        </a:rPr>
                        <a:t>المستثنى منه في </a:t>
                      </a:r>
                      <a:r>
                        <a:rPr lang="ar-SA" sz="2000" b="1" dirty="0">
                          <a:latin typeface="Calibri"/>
                          <a:ea typeface="Calibri"/>
                          <a:cs typeface="Arial"/>
                        </a:rPr>
                        <a:t>مثال يُقدََّم له</a:t>
                      </a:r>
                      <a:r>
                        <a:rPr lang="ar-SA" sz="2000" b="1" dirty="0" smtClean="0">
                          <a:latin typeface="Calibri"/>
                          <a:ea typeface="Calibri"/>
                          <a:cs typeface="Arial"/>
                        </a:rPr>
                        <a:t>.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dirty="0" smtClean="0">
                          <a:latin typeface="Calibri"/>
                          <a:ea typeface="Calibri"/>
                          <a:cs typeface="Arial"/>
                        </a:rPr>
                        <a:t>أن يوضح الطالب المستثنى </a:t>
                      </a:r>
                      <a:r>
                        <a:rPr lang="ar-SA" sz="2000" b="1" dirty="0" err="1" smtClean="0">
                          <a:latin typeface="Calibri"/>
                          <a:ea typeface="Calibri"/>
                          <a:cs typeface="Arial"/>
                        </a:rPr>
                        <a:t>بـ</a:t>
                      </a:r>
                      <a:r>
                        <a:rPr lang="ar-SA" sz="2000" b="1" baseline="0" dirty="0" smtClean="0">
                          <a:latin typeface="Calibri"/>
                          <a:ea typeface="Calibri"/>
                          <a:cs typeface="Arial"/>
                        </a:rPr>
                        <a:t> ( إلا )</a:t>
                      </a:r>
                      <a:r>
                        <a:rPr lang="ar-SA" sz="2000" b="1" dirty="0" smtClean="0">
                          <a:latin typeface="Calibri"/>
                          <a:ea typeface="Calibri"/>
                          <a:cs typeface="Arial"/>
                        </a:rPr>
                        <a:t> في مثال يُقدََّم له.</a:t>
                      </a:r>
                      <a:endParaRPr lang="en-US" sz="2000" dirty="0" smtClean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dirty="0" smtClean="0">
                          <a:latin typeface="Calibri"/>
                          <a:ea typeface="Calibri"/>
                          <a:cs typeface="Arial"/>
                        </a:rPr>
                        <a:t>أن يستخرج الطالب المستثنى </a:t>
                      </a:r>
                      <a:r>
                        <a:rPr lang="ar-SA" sz="2000" b="1" dirty="0" err="1" smtClean="0">
                          <a:latin typeface="Calibri"/>
                          <a:ea typeface="Calibri"/>
                          <a:cs typeface="Arial"/>
                        </a:rPr>
                        <a:t>بـ</a:t>
                      </a:r>
                      <a:r>
                        <a:rPr lang="ar-SA" sz="2000" b="1" dirty="0" smtClean="0">
                          <a:latin typeface="Calibri"/>
                          <a:ea typeface="Calibri"/>
                          <a:cs typeface="Arial"/>
                        </a:rPr>
                        <a:t> ( إلا ) من قطعة أو جمل تُعطى له.</a:t>
                      </a:r>
                      <a:endParaRPr lang="en-US" sz="2000" dirty="0" smtClean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dirty="0" smtClean="0">
                          <a:latin typeface="Calibri"/>
                          <a:ea typeface="Calibri"/>
                          <a:cs typeface="Arial"/>
                        </a:rPr>
                        <a:t>فهم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dirty="0" smtClean="0">
                          <a:latin typeface="Calibri"/>
                          <a:ea typeface="Calibri"/>
                          <a:cs typeface="Arial"/>
                        </a:rPr>
                        <a:t>فهم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dirty="0" smtClean="0">
                          <a:latin typeface="Calibri"/>
                          <a:ea typeface="Calibri"/>
                          <a:cs typeface="Arial"/>
                        </a:rPr>
                        <a:t>تطبيق</a:t>
                      </a:r>
                      <a:endParaRPr lang="en-US" sz="2000" b="1" dirty="0" smtClean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810615">
                <a:tc>
                  <a:txBody>
                    <a:bodyPr/>
                    <a:lstStyle/>
                    <a:p>
                      <a:pPr rtl="1">
                        <a:buFont typeface="Wingdings" pitchFamily="2" charset="2"/>
                        <a:buChar char="ü"/>
                      </a:pPr>
                      <a:r>
                        <a:rPr lang="ar-SA" sz="2400" b="1" dirty="0" smtClean="0">
                          <a:solidFill>
                            <a:schemeClr val="tx1"/>
                          </a:solidFill>
                        </a:rPr>
                        <a:t> للمستثنى</a:t>
                      </a:r>
                      <a:r>
                        <a:rPr lang="ar-SA" sz="2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ar-SA" sz="2400" b="1" baseline="0" dirty="0" err="1" smtClean="0">
                          <a:solidFill>
                            <a:schemeClr val="tx1"/>
                          </a:solidFill>
                        </a:rPr>
                        <a:t>بإلا</a:t>
                      </a:r>
                      <a:r>
                        <a:rPr lang="ar-SA" sz="2400" b="1" baseline="0" dirty="0" smtClean="0">
                          <a:solidFill>
                            <a:schemeClr val="tx1"/>
                          </a:solidFill>
                        </a:rPr>
                        <a:t> ثلاث حالات :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أن يفرق الطالب بين أ</a:t>
                      </a:r>
                      <a:r>
                        <a:rPr lang="ar-SA" sz="20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نواع </a:t>
                      </a:r>
                      <a:r>
                        <a:rPr lang="ar-SA" sz="20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الاستثناء </a:t>
                      </a:r>
                      <a:r>
                        <a:rPr lang="ar-SA" sz="2000" b="1" dirty="0" err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بـ</a:t>
                      </a:r>
                      <a:r>
                        <a:rPr lang="ar-SA" sz="20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 (إلا ) في جمل تُقدم له</a:t>
                      </a:r>
                      <a:r>
                        <a:rPr lang="ar-SA" sz="20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..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تحليل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786387">
                <a:tc>
                  <a:txBody>
                    <a:bodyPr/>
                    <a:lstStyle/>
                    <a:p>
                      <a:pPr marL="457200" indent="-457200" rtl="1">
                        <a:buAutoNum type="arabicParenR"/>
                      </a:pPr>
                      <a:r>
                        <a:rPr lang="ar-SA" sz="2400" b="1" baseline="0" dirty="0" smtClean="0"/>
                        <a:t>وجوب نصبه إذا كان الاستثناء ....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dirty="0" smtClean="0">
                          <a:latin typeface="Calibri"/>
                          <a:ea typeface="Calibri"/>
                          <a:cs typeface="Arial"/>
                        </a:rPr>
                        <a:t>أن يبين الطالب سبب نصب المستثنى </a:t>
                      </a:r>
                      <a:r>
                        <a:rPr lang="ar-SA" sz="2000" b="1" dirty="0" err="1" smtClean="0">
                          <a:latin typeface="Calibri"/>
                          <a:ea typeface="Calibri"/>
                          <a:cs typeface="Arial"/>
                        </a:rPr>
                        <a:t>بـ</a:t>
                      </a:r>
                      <a:r>
                        <a:rPr lang="ar-SA" sz="2000" b="1" dirty="0" smtClean="0">
                          <a:latin typeface="Calibri"/>
                          <a:ea typeface="Calibri"/>
                          <a:cs typeface="Arial"/>
                        </a:rPr>
                        <a:t> ( إلا ) وجوبًا في جمل تُعطى له.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dirty="0" smtClean="0">
                          <a:latin typeface="Calibri"/>
                          <a:ea typeface="Calibri"/>
                          <a:cs typeface="Arial"/>
                        </a:rPr>
                        <a:t>أن يمثِّل الطالب لمستثنى </a:t>
                      </a:r>
                      <a:r>
                        <a:rPr lang="ar-SA" sz="2000" b="1" dirty="0" err="1" smtClean="0">
                          <a:latin typeface="Calibri"/>
                          <a:ea typeface="Calibri"/>
                          <a:cs typeface="Arial"/>
                        </a:rPr>
                        <a:t>بـ</a:t>
                      </a:r>
                      <a:r>
                        <a:rPr lang="ar-SA" sz="2000" b="1" dirty="0" smtClean="0">
                          <a:latin typeface="Calibri"/>
                          <a:ea typeface="Calibri"/>
                          <a:cs typeface="Arial"/>
                        </a:rPr>
                        <a:t> ( إلا ) واجب النصب في جملة مفيدة.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dirty="0" smtClean="0">
                          <a:latin typeface="Calibri"/>
                          <a:ea typeface="Calibri"/>
                          <a:cs typeface="Arial"/>
                        </a:rPr>
                        <a:t>فهم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dirty="0" smtClean="0">
                          <a:latin typeface="Calibri"/>
                          <a:ea typeface="Calibri"/>
                          <a:cs typeface="Arial"/>
                        </a:rPr>
                        <a:t>تطبيق</a:t>
                      </a:r>
                    </a:p>
                  </a:txBody>
                  <a:tcPr marL="68580" marR="68580" marT="0" marB="0" anchor="ctr"/>
                </a:tc>
              </a:tr>
              <a:tr h="755533"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chemeClr val="tx1"/>
                          </a:solidFill>
                        </a:rPr>
                        <a:t>2) جواز نصبه إذا كان الاستثناء .......</a:t>
                      </a:r>
                      <a:endParaRPr lang="ar-SA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أن يمثِّل الطالب لمستثنى </a:t>
                      </a:r>
                      <a:r>
                        <a:rPr lang="ar-SA" sz="2000" b="1" dirty="0" err="1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بـ</a:t>
                      </a:r>
                      <a:r>
                        <a:rPr lang="ar-SA" sz="20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 ( إلا ) جائز النصب في جملة مفيدة.</a:t>
                      </a:r>
                      <a:endParaRPr lang="en-US" sz="2000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تطبيق</a:t>
                      </a:r>
                      <a:endParaRPr lang="en-US" sz="2000" b="1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1258459"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/>
                        <a:t>3) إعرابه حسب العامل الذي قبله إذا كان الاستثناء ....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dirty="0" smtClean="0">
                          <a:latin typeface="Calibri"/>
                          <a:ea typeface="Calibri"/>
                          <a:cs typeface="Arial"/>
                        </a:rPr>
                        <a:t>أن يذكر الطالب متى يُعرب المستثنى </a:t>
                      </a:r>
                      <a:r>
                        <a:rPr lang="ar-SA" sz="2000" b="1" dirty="0" err="1" smtClean="0">
                          <a:latin typeface="Calibri"/>
                          <a:ea typeface="Calibri"/>
                          <a:cs typeface="Arial"/>
                        </a:rPr>
                        <a:t>بـ</a:t>
                      </a:r>
                      <a:r>
                        <a:rPr lang="ar-SA" sz="2000" b="1" dirty="0" smtClean="0">
                          <a:latin typeface="Calibri"/>
                          <a:ea typeface="Calibri"/>
                          <a:cs typeface="Arial"/>
                        </a:rPr>
                        <a:t> ( إلا ) حسب موقعه في الجملة  </a:t>
                      </a: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latin typeface="Calibri"/>
                          <a:ea typeface="Calibri"/>
                          <a:cs typeface="Arial"/>
                        </a:rPr>
                        <a:t>أن </a:t>
                      </a:r>
                      <a:r>
                        <a:rPr lang="ar-SA" sz="2000" b="1" dirty="0">
                          <a:latin typeface="Calibri"/>
                          <a:ea typeface="Calibri"/>
                          <a:cs typeface="Arial"/>
                        </a:rPr>
                        <a:t>يعرب الطالب المستثنى </a:t>
                      </a:r>
                      <a:r>
                        <a:rPr lang="ar-SA" sz="2000" b="1" dirty="0" err="1">
                          <a:latin typeface="Calibri"/>
                          <a:ea typeface="Calibri"/>
                          <a:cs typeface="Arial"/>
                        </a:rPr>
                        <a:t>بـ</a:t>
                      </a:r>
                      <a:r>
                        <a:rPr lang="ar-SA" sz="2000" b="1" dirty="0">
                          <a:latin typeface="Calibri"/>
                          <a:ea typeface="Calibri"/>
                          <a:cs typeface="Arial"/>
                        </a:rPr>
                        <a:t> ( إلا ) في جمل تُقدم له.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latin typeface="Calibri"/>
                          <a:ea typeface="Calibri"/>
                          <a:cs typeface="Arial"/>
                        </a:rPr>
                        <a:t>تذكر</a:t>
                      </a: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latin typeface="Calibri"/>
                          <a:ea typeface="Calibri"/>
                          <a:cs typeface="Arial"/>
                        </a:rPr>
                        <a:t>تطبيق</a:t>
                      </a:r>
                      <a:endParaRPr lang="en-US" sz="2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8"/>
          <p:cNvSpPr>
            <a:spLocks noGrp="1" noChangeArrowheads="1"/>
          </p:cNvSpPr>
          <p:nvPr>
            <p:ph type="ctrTitle" sz="quarter"/>
          </p:nvPr>
        </p:nvSpPr>
        <p:spPr>
          <a:xfrm>
            <a:off x="2857488" y="857232"/>
            <a:ext cx="3643338" cy="1143000"/>
          </a:xfrm>
          <a:noFill/>
          <a:ln w="762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/>
            <a:r>
              <a:rPr lang="ar-SA" b="1" spc="5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تابع خطوات بناء الاختبارات </a:t>
            </a:r>
            <a:endParaRPr lang="en-US" b="1" spc="50" smtClean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0179" name="Text Box 11"/>
          <p:cNvSpPr txBox="1">
            <a:spLocks noChangeArrowheads="1"/>
          </p:cNvSpPr>
          <p:nvPr/>
        </p:nvSpPr>
        <p:spPr bwMode="auto">
          <a:xfrm>
            <a:off x="1357290" y="4071942"/>
            <a:ext cx="6357982" cy="2308324"/>
          </a:xfrm>
          <a:prstGeom prst="rect">
            <a:avLst/>
          </a:prstGeom>
          <a:solidFill>
            <a:srgbClr val="194B26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onvex"/>
          </a:sp3d>
        </p:spPr>
        <p:txBody>
          <a:bodyPr wrap="square">
            <a:spAutoFit/>
          </a:bodyPr>
          <a:lstStyle/>
          <a:p>
            <a:pPr algn="ctr"/>
            <a:endParaRPr lang="ar-SA" sz="4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B0AC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ar-SA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B0A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رابعًا </a:t>
            </a:r>
            <a:r>
              <a:rPr lang="ar-SA" sz="4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B0A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ـ</a:t>
            </a:r>
            <a:r>
              <a:rPr lang="ar-SA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B0A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SA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B0A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إعداد جدول المواصفات</a:t>
            </a:r>
          </a:p>
          <a:p>
            <a:pPr algn="ctr"/>
            <a:endParaRPr lang="en-US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B0AC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6"/>
          <p:cNvSpPr>
            <a:spLocks noChangeArrowheads="1"/>
          </p:cNvSpPr>
          <p:nvPr/>
        </p:nvSpPr>
        <p:spPr bwMode="auto">
          <a:xfrm>
            <a:off x="0" y="357166"/>
            <a:ext cx="7358082" cy="928694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76200" algn="ctr">
            <a:solidFill>
              <a:srgbClr val="B0AC00"/>
            </a:solidFill>
            <a:miter lim="800000"/>
            <a:headEnd/>
            <a:tailEnd/>
          </a:ln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ar-SA" sz="4400" b="1">
                <a:ln w="11430"/>
                <a:solidFill>
                  <a:srgbClr val="FFFF37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AL-Mohanad Bold" pitchFamily="2" charset="-78"/>
              </a:rPr>
              <a:t>فوائد إعداد جدول المواصفات</a:t>
            </a:r>
            <a:endParaRPr lang="en-US" sz="4400" b="1">
              <a:ln w="11430"/>
              <a:solidFill>
                <a:srgbClr val="FFFF37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AL-Mohanad Bold" pitchFamily="2" charset="-78"/>
            </a:endParaRPr>
          </a:p>
        </p:txBody>
      </p:sp>
      <p:sp>
        <p:nvSpPr>
          <p:cNvPr id="566279" name="Rectangle 7"/>
          <p:cNvSpPr>
            <a:spLocks noChangeArrowheads="1"/>
          </p:cNvSpPr>
          <p:nvPr/>
        </p:nvSpPr>
        <p:spPr bwMode="auto">
          <a:xfrm>
            <a:off x="285721" y="2071678"/>
            <a:ext cx="7000924" cy="584775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>
              <a:buClr>
                <a:srgbClr val="008000"/>
              </a:buClr>
              <a:buFont typeface="Wingdings" pitchFamily="2" charset="2"/>
              <a:buNone/>
            </a:pPr>
            <a:r>
              <a:rPr lang="ar-SA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  <a:latin typeface="Traditional Arabic" pitchFamily="2" charset="-78"/>
                <a:cs typeface="AL-Mohanad Bold" pitchFamily="2" charset="-78"/>
              </a:rPr>
              <a:t>1- الشمول المطلوب في كل اختبار تحصيلي.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latin typeface="Traditional Arabic" pitchFamily="2" charset="-78"/>
              <a:cs typeface="AL-Mohanad Bold" pitchFamily="2" charset="-78"/>
            </a:endParaRPr>
          </a:p>
        </p:txBody>
      </p:sp>
      <p:sp>
        <p:nvSpPr>
          <p:cNvPr id="566280" name="Rectangle 8"/>
          <p:cNvSpPr>
            <a:spLocks noChangeArrowheads="1"/>
          </p:cNvSpPr>
          <p:nvPr/>
        </p:nvSpPr>
        <p:spPr bwMode="auto">
          <a:xfrm>
            <a:off x="285721" y="3071810"/>
            <a:ext cx="7000924" cy="584775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>
              <a:buClr>
                <a:srgbClr val="008000"/>
              </a:buClr>
              <a:buFont typeface="Wingdings" pitchFamily="2" charset="2"/>
              <a:buNone/>
            </a:pPr>
            <a:r>
              <a:rPr lang="ar-SA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  <a:latin typeface="Traditional Arabic" pitchFamily="2" charset="-78"/>
                <a:cs typeface="AL-Mohanad Bold" pitchFamily="2" charset="-78"/>
              </a:rPr>
              <a:t>2- </a:t>
            </a:r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  <a:latin typeface="Traditional Arabic" pitchFamily="2" charset="-78"/>
                <a:cs typeface="AL-Mohanad Bold" pitchFamily="2" charset="-78"/>
              </a:rPr>
              <a:t> </a:t>
            </a:r>
            <a:r>
              <a:rPr lang="ar-SA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  <a:latin typeface="Traditional Arabic" pitchFamily="2" charset="-78"/>
                <a:cs typeface="AL-Mohanad Bold" pitchFamily="2" charset="-78"/>
              </a:rPr>
              <a:t>يعطي للاختبار صدق المحتوى الذي تتطلبه مواصفات.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latin typeface="Traditional Arabic" pitchFamily="2" charset="-78"/>
              <a:cs typeface="AL-Mohanad Bold" pitchFamily="2" charset="-78"/>
            </a:endParaRPr>
          </a:p>
        </p:txBody>
      </p:sp>
      <p:sp>
        <p:nvSpPr>
          <p:cNvPr id="566281" name="Rectangle 9"/>
          <p:cNvSpPr>
            <a:spLocks noChangeArrowheads="1"/>
          </p:cNvSpPr>
          <p:nvPr/>
        </p:nvSpPr>
        <p:spPr bwMode="auto">
          <a:xfrm>
            <a:off x="285720" y="4143380"/>
            <a:ext cx="7000924" cy="107721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>
              <a:buClr>
                <a:srgbClr val="008000"/>
              </a:buClr>
            </a:pPr>
            <a:r>
              <a:rPr lang="ar-SA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  <a:latin typeface="Traditional Arabic" pitchFamily="2" charset="-78"/>
                <a:cs typeface="AL-Mohanad Bold" pitchFamily="2" charset="-78"/>
              </a:rPr>
              <a:t>3- يعطي لكل جزء أو موضوع وزنه الفعلي عندما توزع الأسئلة في الجدول حسب الأهمية النسبية لها.</a:t>
            </a:r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  <a:latin typeface="Traditional Arabic" pitchFamily="2" charset="-78"/>
                <a:cs typeface="AL-Mohanad Bold" pitchFamily="2" charset="-78"/>
              </a:rPr>
              <a:t> </a:t>
            </a:r>
          </a:p>
        </p:txBody>
      </p:sp>
      <p:sp>
        <p:nvSpPr>
          <p:cNvPr id="566283" name="Rectangle 11"/>
          <p:cNvSpPr>
            <a:spLocks noChangeArrowheads="1"/>
          </p:cNvSpPr>
          <p:nvPr/>
        </p:nvSpPr>
        <p:spPr bwMode="auto">
          <a:xfrm>
            <a:off x="285720" y="5500702"/>
            <a:ext cx="7000924" cy="584775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>
              <a:buClr>
                <a:srgbClr val="008000"/>
              </a:buClr>
              <a:buFont typeface="Wingdings" pitchFamily="2" charset="2"/>
              <a:buNone/>
            </a:pPr>
            <a:r>
              <a:rPr lang="ar-SA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  <a:latin typeface="Traditional Arabic" pitchFamily="2" charset="-78"/>
                <a:cs typeface="AL-Mohanad Bold" pitchFamily="2" charset="-78"/>
              </a:rPr>
              <a:t>4- 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  <a:latin typeface="Traditional Arabic" pitchFamily="2" charset="-78"/>
                <a:cs typeface="AL-Mohanad Bold" pitchFamily="2" charset="-78"/>
              </a:rPr>
              <a:t> </a:t>
            </a:r>
            <a:r>
              <a:rPr lang="ar-SA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  <a:latin typeface="Traditional Arabic" pitchFamily="2" charset="-78"/>
                <a:cs typeface="AL-Mohanad Bold" pitchFamily="2" charset="-78"/>
              </a:rPr>
              <a:t>يساعد على الاهتمام بجميع مستويات الأهداف.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latin typeface="Traditional Arabic" pitchFamily="2" charset="-78"/>
              <a:cs typeface="AL-Mohanad Bol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6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6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6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6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6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6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6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6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6279" grpId="0" animBg="1"/>
      <p:bldP spid="566280" grpId="0" animBg="1"/>
      <p:bldP spid="566281" grpId="0" animBg="1"/>
      <p:bldP spid="56628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428604"/>
            <a:ext cx="6858048" cy="1089025"/>
          </a:xfrm>
          <a:blipFill>
            <a:blip r:embed="rId3" cstate="print"/>
            <a:tile tx="0" ty="0" sx="100000" sy="100000" flip="none" algn="tl"/>
          </a:blipFill>
          <a:ln w="76200">
            <a:solidFill>
              <a:srgbClr val="B0AC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perspectiveAbove"/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ar-SA" b="1" spc="50" dirty="0" smtClean="0">
                <a:ln w="11430"/>
                <a:solidFill>
                  <a:srgbClr val="B0AC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نشـــــاط  ( 1  )</a:t>
            </a:r>
            <a:endParaRPr lang="en-US" b="1" spc="50" dirty="0" smtClean="0">
              <a:ln w="11430"/>
              <a:solidFill>
                <a:srgbClr val="B0AC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2357430"/>
            <a:ext cx="6929486" cy="3095625"/>
          </a:xfr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onvex"/>
          </a:sp3d>
        </p:spPr>
        <p:txBody>
          <a:bodyPr/>
          <a:lstStyle/>
          <a:p>
            <a:pPr marL="609600" indent="-609600" algn="ctr" eaLnBrk="1" hangingPunct="1">
              <a:lnSpc>
                <a:spcPct val="150000"/>
              </a:lnSpc>
              <a:buFontTx/>
              <a:buNone/>
            </a:pPr>
            <a:r>
              <a:rPr lang="ar-SA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</a:rPr>
              <a:t>يمرُّ إعداد الاختبار بسلسلة من الخطوات </a:t>
            </a:r>
          </a:p>
          <a:p>
            <a:pPr marL="609600" indent="-609600" algn="ctr" eaLnBrk="1" hangingPunct="1">
              <a:lnSpc>
                <a:spcPct val="150000"/>
              </a:lnSpc>
              <a:buFontTx/>
              <a:buNone/>
            </a:pPr>
            <a:r>
              <a:rPr lang="ar-SA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</a:rPr>
              <a:t>تسير بترتيب مُعيَّن بحيث تُمهِّد كلُّ خطوة</a:t>
            </a:r>
          </a:p>
          <a:p>
            <a:pPr marL="609600" indent="-609600" algn="ctr" eaLnBrk="1" hangingPunct="1">
              <a:lnSpc>
                <a:spcPct val="150000"/>
              </a:lnSpc>
              <a:buFontTx/>
              <a:buNone/>
            </a:pPr>
            <a:r>
              <a:rPr lang="ar-SA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</a:rPr>
              <a:t> لما بعدها وتعتمد على ما قبلها. اذكرها.</a:t>
            </a:r>
          </a:p>
        </p:txBody>
      </p:sp>
      <p:sp>
        <p:nvSpPr>
          <p:cNvPr id="6" name="شكل بيضاوي 5"/>
          <p:cNvSpPr/>
          <p:nvPr/>
        </p:nvSpPr>
        <p:spPr>
          <a:xfrm>
            <a:off x="7500958" y="1785926"/>
            <a:ext cx="1428760" cy="1428760"/>
          </a:xfrm>
          <a:prstGeom prst="ellipse">
            <a:avLst/>
          </a:prstGeom>
          <a:solidFill>
            <a:srgbClr val="194B26"/>
          </a:solidFill>
          <a:ln w="76200">
            <a:solidFill>
              <a:schemeClr val="accent6">
                <a:lumMod val="2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1400" dirty="0" smtClean="0">
                <a:solidFill>
                  <a:schemeClr val="accent2">
                    <a:lumMod val="75000"/>
                  </a:schemeClr>
                </a:solidFill>
              </a:rPr>
              <a:t>بناء الاختبارات وفق جداول المواصفات</a:t>
            </a:r>
            <a:endParaRPr lang="ar-SA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5"/>
          <p:cNvSpPr txBox="1">
            <a:spLocks noChangeArrowheads="1"/>
          </p:cNvSpPr>
          <p:nvPr/>
        </p:nvSpPr>
        <p:spPr bwMode="auto">
          <a:xfrm>
            <a:off x="0" y="428604"/>
            <a:ext cx="7250100" cy="865188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76200">
            <a:solidFill>
              <a:srgbClr val="B0AC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ar-SA" sz="4400" b="1" dirty="0">
                <a:solidFill>
                  <a:srgbClr val="FFCC66"/>
                </a:solidFill>
                <a:latin typeface="Times New Roman" pitchFamily="18" charset="0"/>
                <a:cs typeface="AL-Mohanad Bold" pitchFamily="2" charset="-78"/>
              </a:rPr>
              <a:t>أهم مكونات جدول المواصفات</a:t>
            </a:r>
            <a:endParaRPr lang="en-US" sz="4400" b="1" dirty="0">
              <a:solidFill>
                <a:srgbClr val="FFCC66"/>
              </a:solidFill>
              <a:latin typeface="Times New Roman" pitchFamily="18" charset="0"/>
              <a:cs typeface="AL-Mohanad Bold" pitchFamily="2" charset="-78"/>
            </a:endParaRPr>
          </a:p>
        </p:txBody>
      </p:sp>
      <p:sp>
        <p:nvSpPr>
          <p:cNvPr id="75779" name="Text Box 6"/>
          <p:cNvSpPr txBox="1">
            <a:spLocks noChangeArrowheads="1"/>
          </p:cNvSpPr>
          <p:nvPr/>
        </p:nvSpPr>
        <p:spPr bwMode="auto">
          <a:xfrm>
            <a:off x="214282" y="2205038"/>
            <a:ext cx="7143801" cy="30469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marL="457200" indent="-457200">
              <a:buClr>
                <a:srgbClr val="CC3300"/>
              </a:buClr>
              <a:buFont typeface="Wingdings" pitchFamily="2" charset="2"/>
              <a:buChar char="§"/>
            </a:pPr>
            <a:r>
              <a:rPr lang="ar-SA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  <a:latin typeface="AL-Mohanad" pitchFamily="2" charset="-78"/>
                <a:cs typeface="AL-Mohanad Bold" pitchFamily="2" charset="-78"/>
              </a:rPr>
              <a:t>المحتوى </a:t>
            </a:r>
            <a:r>
              <a:rPr lang="ar-SA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  <a:latin typeface="AL-Mohanad" pitchFamily="2" charset="-78"/>
                <a:cs typeface="AL-Mohanad Bold" pitchFamily="2" charset="-78"/>
              </a:rPr>
              <a:t>وعناصره .</a:t>
            </a:r>
          </a:p>
          <a:p>
            <a:pPr marL="457200" indent="-457200">
              <a:buClr>
                <a:srgbClr val="CC3300"/>
              </a:buClr>
              <a:buFont typeface="Wingdings" pitchFamily="2" charset="2"/>
              <a:buChar char="§"/>
            </a:pPr>
            <a:r>
              <a:rPr lang="ar-SA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  <a:latin typeface="AL-Mohanad" pitchFamily="2" charset="-78"/>
                <a:cs typeface="AL-Mohanad Bold" pitchFamily="2" charset="-78"/>
              </a:rPr>
              <a:t>الأهداف التدريسية بمستوياتها .</a:t>
            </a:r>
          </a:p>
          <a:p>
            <a:pPr marL="457200" indent="-457200">
              <a:buClr>
                <a:srgbClr val="CC3300"/>
              </a:buClr>
              <a:buFont typeface="Wingdings" pitchFamily="2" charset="2"/>
              <a:buChar char="§"/>
            </a:pPr>
            <a:r>
              <a:rPr lang="ar-SA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  <a:latin typeface="AL-Mohanad" pitchFamily="2" charset="-78"/>
                <a:cs typeface="AL-Mohanad Bold" pitchFamily="2" charset="-78"/>
              </a:rPr>
              <a:t>جدول ذو </a:t>
            </a:r>
            <a:r>
              <a:rPr lang="ar-SA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  <a:latin typeface="AL-Mohanad" pitchFamily="2" charset="-78"/>
                <a:cs typeface="AL-Mohanad Bold" pitchFamily="2" charset="-78"/>
              </a:rPr>
              <a:t>بعدين </a:t>
            </a:r>
            <a:r>
              <a:rPr lang="ar-SA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  <a:latin typeface="AL-Mohanad" pitchFamily="2" charset="-78"/>
                <a:cs typeface="AL-Mohanad Bold" pitchFamily="2" charset="-78"/>
              </a:rPr>
              <a:t>بحيث يوضح في كل خلية من خلايا الجدول عدد الأسئلة التي تقيس كل هدف ومن ثم مجموعها والمجموع الكلي </a:t>
            </a:r>
            <a:r>
              <a:rPr lang="ar-SA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  <a:latin typeface="AL-Mohanad" pitchFamily="2" charset="-78"/>
                <a:cs typeface="AL-Mohanad Bold" pitchFamily="2" charset="-78"/>
              </a:rPr>
              <a:t>اعتمادًا </a:t>
            </a:r>
            <a:r>
              <a:rPr lang="ar-SA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  <a:latin typeface="AL-Mohanad" pitchFamily="2" charset="-78"/>
                <a:cs typeface="AL-Mohanad Bold" pitchFamily="2" charset="-78"/>
              </a:rPr>
              <a:t>على نسبة الأهمية لكل موضوع </a:t>
            </a:r>
            <a:r>
              <a:rPr lang="ar-SA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  <a:latin typeface="AL-Mohanad" pitchFamily="2" charset="-78"/>
                <a:cs typeface="AL-Mohanad Bold" pitchFamily="2" charset="-78"/>
              </a:rPr>
              <a:t>، وكل مستوى من الأهداف.</a:t>
            </a:r>
            <a:endParaRPr lang="ar-SA" sz="3200" b="1" u="sng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latin typeface="AL-Mohanad" pitchFamily="2" charset="-78"/>
              <a:cs typeface="AL-Mohanad Bol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جدول 2"/>
          <p:cNvGraphicFramePr>
            <a:graphicFrameLocks noGrp="1"/>
          </p:cNvGraphicFramePr>
          <p:nvPr/>
        </p:nvGraphicFramePr>
        <p:xfrm>
          <a:off x="214284" y="214290"/>
          <a:ext cx="8715435" cy="61772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920353"/>
                <a:gridCol w="399820"/>
                <a:gridCol w="749710"/>
                <a:gridCol w="749710"/>
                <a:gridCol w="749710"/>
                <a:gridCol w="749710"/>
                <a:gridCol w="749710"/>
                <a:gridCol w="749710"/>
                <a:gridCol w="868810"/>
                <a:gridCol w="960430"/>
                <a:gridCol w="1067762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rgbClr val="FF0000"/>
                          </a:solidFill>
                        </a:rPr>
                        <a:t>الموضوع</a:t>
                      </a:r>
                      <a:endParaRPr lang="ar-SA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194B2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194B2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rgbClr val="FF0000"/>
                          </a:solidFill>
                        </a:rPr>
                        <a:t>تذكر</a:t>
                      </a:r>
                      <a:endParaRPr lang="ar-SA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194B2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rgbClr val="FF0000"/>
                          </a:solidFill>
                        </a:rPr>
                        <a:t>فهم</a:t>
                      </a:r>
                      <a:endParaRPr lang="ar-SA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194B2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rgbClr val="FF0000"/>
                          </a:solidFill>
                        </a:rPr>
                        <a:t>تطبيق</a:t>
                      </a:r>
                      <a:endParaRPr lang="ar-SA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194B2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rgbClr val="FF0000"/>
                          </a:solidFill>
                        </a:rPr>
                        <a:t>تحليل</a:t>
                      </a:r>
                      <a:endParaRPr lang="ar-SA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194B2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rgbClr val="FF0000"/>
                          </a:solidFill>
                        </a:rPr>
                        <a:t>تركيب</a:t>
                      </a:r>
                      <a:endParaRPr lang="ar-SA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194B2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rgbClr val="FF0000"/>
                          </a:solidFill>
                        </a:rPr>
                        <a:t>تقويم</a:t>
                      </a:r>
                      <a:endParaRPr lang="ar-SA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194B2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rgbClr val="FF0000"/>
                          </a:solidFill>
                        </a:rPr>
                        <a:t>م أسئلة</a:t>
                      </a:r>
                      <a:endParaRPr lang="ar-SA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C8C3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rgbClr val="FF0000"/>
                          </a:solidFill>
                        </a:rPr>
                        <a:t>م درجات</a:t>
                      </a:r>
                      <a:endParaRPr lang="ar-SA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rgbClr val="FF0000"/>
                          </a:solidFill>
                        </a:rPr>
                        <a:t> و الموضوع</a:t>
                      </a:r>
                      <a:endParaRPr lang="ar-SA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90000"/>
                      </a:schemeClr>
                    </a:solidFill>
                  </a:tcPr>
                </a:tc>
              </a:tr>
              <a:tr h="228600"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sz="1600" b="1" dirty="0" err="1" smtClean="0">
                          <a:solidFill>
                            <a:schemeClr val="bg1"/>
                          </a:solidFill>
                        </a:rPr>
                        <a:t>االأدوات</a:t>
                      </a:r>
                      <a:r>
                        <a:rPr lang="ar-SA" sz="1600" b="1" baseline="0" dirty="0" smtClean="0">
                          <a:solidFill>
                            <a:schemeClr val="bg1"/>
                          </a:solidFill>
                        </a:rPr>
                        <a:t> التي تجزم</a:t>
                      </a:r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b="1" dirty="0" smtClean="0">
                          <a:solidFill>
                            <a:schemeClr val="bg1"/>
                          </a:solidFill>
                        </a:rPr>
                        <a:t>س</a:t>
                      </a:r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C8C3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90000"/>
                      </a:schemeClr>
                    </a:solidFill>
                  </a:tcPr>
                </a:tc>
              </a:tr>
              <a:tr h="228600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chemeClr val="bg1"/>
                          </a:solidFill>
                        </a:rPr>
                        <a:t>د</a:t>
                      </a:r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</a:tr>
              <a:tr h="228600"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chemeClr val="bg1"/>
                          </a:solidFill>
                        </a:rPr>
                        <a:t>اقتران جواب  </a:t>
                      </a:r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chemeClr val="bg1"/>
                          </a:solidFill>
                        </a:rPr>
                        <a:t>س</a:t>
                      </a:r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C8C3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90000"/>
                      </a:schemeClr>
                    </a:solidFill>
                  </a:tcPr>
                </a:tc>
              </a:tr>
              <a:tr h="228600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chemeClr val="bg1"/>
                          </a:solidFill>
                        </a:rPr>
                        <a:t>د</a:t>
                      </a:r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28600"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chemeClr val="bg1"/>
                          </a:solidFill>
                        </a:rPr>
                        <a:t>حكم الفعل </a:t>
                      </a:r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chemeClr val="bg1"/>
                          </a:solidFill>
                        </a:rPr>
                        <a:t>س</a:t>
                      </a:r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C8C3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90000"/>
                      </a:schemeClr>
                    </a:solidFill>
                  </a:tcPr>
                </a:tc>
              </a:tr>
              <a:tr h="228600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chemeClr val="bg1"/>
                          </a:solidFill>
                        </a:rPr>
                        <a:t>د</a:t>
                      </a:r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</a:tr>
              <a:tr h="228600"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chemeClr val="bg1"/>
                          </a:solidFill>
                        </a:rPr>
                        <a:t>مواضع تأنيث </a:t>
                      </a:r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chemeClr val="bg1"/>
                          </a:solidFill>
                        </a:rPr>
                        <a:t>س</a:t>
                      </a:r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C8C3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90000"/>
                      </a:schemeClr>
                    </a:solidFill>
                  </a:tcPr>
                </a:tc>
              </a:tr>
              <a:tr h="228600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chemeClr val="bg1"/>
                          </a:solidFill>
                        </a:rPr>
                        <a:t>د</a:t>
                      </a:r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28600"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chemeClr val="bg1"/>
                          </a:solidFill>
                        </a:rPr>
                        <a:t>كيفية بناء الفعل </a:t>
                      </a: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chemeClr val="bg1"/>
                          </a:solidFill>
                        </a:rPr>
                        <a:t>س</a:t>
                      </a: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endParaRPr lang="ar-SA" sz="1600" b="1" dirty="0" smtClean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C8C3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90000"/>
                      </a:schemeClr>
                    </a:solidFill>
                  </a:tcPr>
                </a:tc>
              </a:tr>
              <a:tr h="228600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chemeClr val="bg1"/>
                          </a:solidFill>
                        </a:rPr>
                        <a:t>د</a:t>
                      </a: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 sz="1600" b="1" dirty="0" smtClean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</a:tr>
              <a:tr h="185420"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chemeClr val="bg1"/>
                          </a:solidFill>
                        </a:rPr>
                        <a:t>الاستثناء.</a:t>
                      </a:r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chemeClr val="bg1"/>
                          </a:solidFill>
                        </a:rPr>
                        <a:t>س</a:t>
                      </a:r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C8C3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90000"/>
                      </a:schemeClr>
                    </a:solidFill>
                  </a:tcPr>
                </a:tc>
              </a:tr>
              <a:tr h="185420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chemeClr val="bg1"/>
                          </a:solidFill>
                        </a:rPr>
                        <a:t>د</a:t>
                      </a:r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85420"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chemeClr val="bg1"/>
                          </a:solidFill>
                        </a:rPr>
                        <a:t>الحال.</a:t>
                      </a:r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chemeClr val="bg1"/>
                          </a:solidFill>
                        </a:rPr>
                        <a:t>س</a:t>
                      </a:r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C8C3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90000"/>
                      </a:schemeClr>
                    </a:solidFill>
                  </a:tcPr>
                </a:tc>
              </a:tr>
              <a:tr h="185420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chemeClr val="bg1"/>
                          </a:solidFill>
                        </a:rPr>
                        <a:t>د</a:t>
                      </a:r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rtl="1"/>
                      <a:r>
                        <a:rPr lang="ar-SA" sz="1600" b="1" dirty="0" smtClean="0">
                          <a:solidFill>
                            <a:srgbClr val="000000"/>
                          </a:solidFill>
                        </a:rPr>
                        <a:t>م</a:t>
                      </a:r>
                      <a:r>
                        <a:rPr lang="ar-SA" sz="1600" b="1" baseline="0" dirty="0" smtClean="0">
                          <a:solidFill>
                            <a:srgbClr val="000000"/>
                          </a:solidFill>
                        </a:rPr>
                        <a:t> .</a:t>
                      </a:r>
                      <a:r>
                        <a:rPr lang="ar-SA" sz="1600" b="1" dirty="0" smtClean="0">
                          <a:solidFill>
                            <a:srgbClr val="000000"/>
                          </a:solidFill>
                        </a:rPr>
                        <a:t>الأسئلة</a:t>
                      </a:r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C8C3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C8C3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C8C3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C8C3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C8C3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C8C3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C8C3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C8C3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rgbClr val="000000"/>
                          </a:solidFill>
                        </a:rPr>
                        <a:t>35</a:t>
                      </a:r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C8C3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000000"/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rtl="1"/>
                      <a:r>
                        <a:rPr lang="ar-SA" sz="1600" b="1" dirty="0" smtClean="0">
                          <a:solidFill>
                            <a:srgbClr val="FFFF00"/>
                          </a:solidFill>
                        </a:rPr>
                        <a:t>م</a:t>
                      </a:r>
                      <a:r>
                        <a:rPr lang="ar-SA" sz="1600" b="1" baseline="0" dirty="0" smtClean="0">
                          <a:solidFill>
                            <a:srgbClr val="FFFF00"/>
                          </a:solidFill>
                        </a:rPr>
                        <a:t> .</a:t>
                      </a:r>
                      <a:r>
                        <a:rPr lang="ar-SA" sz="1600" b="1" dirty="0" smtClean="0">
                          <a:solidFill>
                            <a:srgbClr val="FFFF00"/>
                          </a:solidFill>
                        </a:rPr>
                        <a:t>الدرجات</a:t>
                      </a:r>
                      <a:endParaRPr lang="ar-SA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rgbClr val="FFFF00"/>
                          </a:solidFill>
                        </a:rPr>
                        <a:t>30</a:t>
                      </a:r>
                      <a:endParaRPr lang="ar-SA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000000"/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rtl="1"/>
                      <a:r>
                        <a:rPr lang="ar-SA" sz="1600" b="1" dirty="0" smtClean="0">
                          <a:solidFill>
                            <a:srgbClr val="FF0000"/>
                          </a:solidFill>
                        </a:rPr>
                        <a:t>و. الأهداف</a:t>
                      </a:r>
                      <a:endParaRPr lang="ar-SA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شكل بيضاوي 3"/>
          <p:cNvSpPr/>
          <p:nvPr/>
        </p:nvSpPr>
        <p:spPr>
          <a:xfrm>
            <a:off x="3786182" y="2357430"/>
            <a:ext cx="1643074" cy="1285884"/>
          </a:xfrm>
          <a:prstGeom prst="ellipse">
            <a:avLst/>
          </a:prstGeom>
          <a:solidFill>
            <a:srgbClr val="8A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الجدول ذو الأبعاد</a:t>
            </a:r>
            <a:endParaRPr lang="ar-SA" b="1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0" y="428604"/>
            <a:ext cx="7321538" cy="865188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76200">
            <a:solidFill>
              <a:srgbClr val="B0AC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ar-SA" sz="4400" b="1">
                <a:solidFill>
                  <a:srgbClr val="FFCC66"/>
                </a:solidFill>
                <a:latin typeface="Times New Roman" pitchFamily="18" charset="0"/>
                <a:cs typeface="AL-Mohanad Bold" pitchFamily="2" charset="-78"/>
              </a:rPr>
              <a:t>كيفية إعداد جدول المواصفات</a:t>
            </a:r>
            <a:endParaRPr lang="en-US" sz="4400" b="1">
              <a:solidFill>
                <a:srgbClr val="FFCC66"/>
              </a:solidFill>
              <a:latin typeface="Times New Roman" pitchFamily="18" charset="0"/>
              <a:cs typeface="AL-Mohanad Bold" pitchFamily="2" charset="-78"/>
            </a:endParaRPr>
          </a:p>
        </p:txBody>
      </p:sp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285720" y="1643050"/>
            <a:ext cx="7000924" cy="255454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marL="457200" indent="-457200"/>
            <a:r>
              <a:rPr lang="ar-SA" sz="3200" b="1" dirty="0" smtClean="0">
                <a:solidFill>
                  <a:srgbClr val="C00000"/>
                </a:solidFill>
                <a:latin typeface="AL-Mohanad" pitchFamily="2" charset="-78"/>
                <a:cs typeface="AL-Mohanad Bold" pitchFamily="2" charset="-78"/>
              </a:rPr>
              <a:t>يمرُّ </a:t>
            </a:r>
            <a:r>
              <a:rPr lang="ar-SA" sz="3200" b="1" dirty="0">
                <a:solidFill>
                  <a:srgbClr val="C00000"/>
                </a:solidFill>
                <a:latin typeface="AL-Mohanad" pitchFamily="2" charset="-78"/>
                <a:cs typeface="AL-Mohanad Bold" pitchFamily="2" charset="-78"/>
              </a:rPr>
              <a:t>جدول المواصفات بالمراحل التالية :</a:t>
            </a:r>
          </a:p>
          <a:p>
            <a:pPr marL="514350" indent="-514350"/>
            <a:r>
              <a:rPr lang="ar-SA" sz="3200" b="1" dirty="0" smtClean="0">
                <a:solidFill>
                  <a:srgbClr val="194B26"/>
                </a:solidFill>
                <a:latin typeface="AL-Mohanad" pitchFamily="2" charset="-78"/>
                <a:cs typeface="AL-Mohanad Bold" pitchFamily="2" charset="-78"/>
              </a:rPr>
              <a:t>1) تقسيم </a:t>
            </a:r>
            <a:r>
              <a:rPr lang="ar-SA" sz="3200" b="1" dirty="0">
                <a:solidFill>
                  <a:srgbClr val="194B26"/>
                </a:solidFill>
                <a:latin typeface="AL-Mohanad" pitchFamily="2" charset="-78"/>
                <a:cs typeface="AL-Mohanad Bold" pitchFamily="2" charset="-78"/>
              </a:rPr>
              <a:t>المادة إلى موضوعات أو عناوين رئيسة </a:t>
            </a:r>
            <a:r>
              <a:rPr lang="ar-SA" sz="3200" b="1" dirty="0" smtClean="0">
                <a:solidFill>
                  <a:srgbClr val="194B26"/>
                </a:solidFill>
                <a:latin typeface="AL-Mohanad" pitchFamily="2" charset="-78"/>
                <a:cs typeface="AL-Mohanad Bold" pitchFamily="2" charset="-78"/>
              </a:rPr>
              <a:t>.</a:t>
            </a:r>
          </a:p>
          <a:p>
            <a:pPr marL="514350" indent="-514350"/>
            <a:r>
              <a:rPr lang="ar-SA" sz="3200" b="1" dirty="0" smtClean="0">
                <a:solidFill>
                  <a:srgbClr val="194B26"/>
                </a:solidFill>
                <a:latin typeface="AL-Mohanad" pitchFamily="2" charset="-78"/>
                <a:cs typeface="AL-Mohanad Bold" pitchFamily="2" charset="-78"/>
              </a:rPr>
              <a:t>2) تحديد عدد الحصص اللازمة لكل موضوع.</a:t>
            </a:r>
            <a:endParaRPr lang="ar-SA" sz="3200" b="1" dirty="0">
              <a:solidFill>
                <a:srgbClr val="194B26"/>
              </a:solidFill>
              <a:latin typeface="AL-Mohanad" pitchFamily="2" charset="-78"/>
              <a:cs typeface="AL-Mohanad Bold" pitchFamily="2" charset="-78"/>
            </a:endParaRPr>
          </a:p>
          <a:p>
            <a:pPr marL="457200" indent="-457200"/>
            <a:r>
              <a:rPr lang="ar-SA" sz="3200" b="1" dirty="0" smtClean="0">
                <a:solidFill>
                  <a:srgbClr val="194B26"/>
                </a:solidFill>
                <a:latin typeface="AL-Mohanad" pitchFamily="2" charset="-78"/>
                <a:cs typeface="AL-Mohanad Bold" pitchFamily="2" charset="-78"/>
              </a:rPr>
              <a:t>3)  </a:t>
            </a:r>
            <a:r>
              <a:rPr lang="ar-SA" sz="3200" b="1" dirty="0">
                <a:solidFill>
                  <a:srgbClr val="194B26"/>
                </a:solidFill>
                <a:latin typeface="AL-Mohanad" pitchFamily="2" charset="-78"/>
                <a:cs typeface="AL-Mohanad Bold" pitchFamily="2" charset="-78"/>
              </a:rPr>
              <a:t>تحديد نسبة الأهمية لكل موضوع وذلك من خلال العلاقة الآتية : </a:t>
            </a:r>
            <a:endParaRPr lang="en-US" sz="3200" b="1" dirty="0">
              <a:solidFill>
                <a:srgbClr val="194B26"/>
              </a:solidFill>
              <a:latin typeface="AL-Mohanad" pitchFamily="2" charset="-78"/>
              <a:cs typeface="AL-Mohanad Bold" pitchFamily="2" charset="-78"/>
            </a:endParaRPr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3643306" y="4786322"/>
            <a:ext cx="34932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ar-SA" sz="2800" b="1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نسبة الأهمية لكل موضوع =</a:t>
            </a:r>
            <a:endParaRPr lang="en-US" sz="2800" b="1" dirty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7829" name="Line 5"/>
          <p:cNvSpPr>
            <a:spLocks noChangeShapeType="1"/>
          </p:cNvSpPr>
          <p:nvPr/>
        </p:nvSpPr>
        <p:spPr bwMode="auto">
          <a:xfrm flipH="1">
            <a:off x="1285852" y="5072074"/>
            <a:ext cx="2286016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endParaRPr lang="ar-SA" b="1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7830" name="Text Box 6"/>
          <p:cNvSpPr txBox="1">
            <a:spLocks noChangeArrowheads="1"/>
          </p:cNvSpPr>
          <p:nvPr/>
        </p:nvSpPr>
        <p:spPr bwMode="auto">
          <a:xfrm>
            <a:off x="1428728" y="4572008"/>
            <a:ext cx="2160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spcBef>
                <a:spcPct val="50000"/>
              </a:spcBef>
            </a:pPr>
            <a:r>
              <a:rPr lang="ar-SA" b="1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عدد حصص الموضوع</a:t>
            </a:r>
            <a:endParaRPr lang="en-US" b="1" dirty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7831" name="Text Box 7"/>
          <p:cNvSpPr txBox="1">
            <a:spLocks noChangeArrowheads="1"/>
          </p:cNvSpPr>
          <p:nvPr/>
        </p:nvSpPr>
        <p:spPr bwMode="auto">
          <a:xfrm>
            <a:off x="1285852" y="5214950"/>
            <a:ext cx="23439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ar-SA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عدد الحصص الكلية للمادة</a:t>
            </a:r>
            <a:endParaRPr lang="en-US" b="1" dirty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7832" name="Text Box 8"/>
          <p:cNvSpPr txBox="1">
            <a:spLocks noChangeArrowheads="1"/>
          </p:cNvSpPr>
          <p:nvPr/>
        </p:nvSpPr>
        <p:spPr bwMode="auto">
          <a:xfrm>
            <a:off x="857224" y="4714884"/>
            <a:ext cx="4222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ar-SA" sz="3200" b="1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×</a:t>
            </a:r>
            <a:endParaRPr lang="en-US" sz="3200" b="1" dirty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7833" name="Text Box 9"/>
          <p:cNvSpPr txBox="1">
            <a:spLocks noChangeArrowheads="1"/>
          </p:cNvSpPr>
          <p:nvPr/>
        </p:nvSpPr>
        <p:spPr bwMode="auto">
          <a:xfrm>
            <a:off x="0" y="4643446"/>
            <a:ext cx="8771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ar-SA" sz="3200" b="1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100</a:t>
            </a:r>
            <a:endParaRPr lang="en-US" sz="3200" b="1" dirty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7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7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7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7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/>
      <p:bldP spid="77829" grpId="0" animBg="1"/>
      <p:bldP spid="77830" grpId="0"/>
      <p:bldP spid="77831" grpId="0"/>
      <p:bldP spid="77832" grpId="0"/>
      <p:bldP spid="77833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7086600" cy="557194"/>
          </a:xfrm>
        </p:spPr>
        <p:txBody>
          <a:bodyPr/>
          <a:lstStyle/>
          <a:p>
            <a:r>
              <a:rPr lang="ar-SA" sz="2400" b="1" dirty="0" smtClean="0">
                <a:solidFill>
                  <a:schemeClr val="accent1"/>
                </a:solidFill>
              </a:rPr>
              <a:t>جدول الوزن النسبيّ لأهمية الموضوع لمادة النحو 2/ </a:t>
            </a:r>
            <a:r>
              <a:rPr lang="ar-SA" sz="2400" b="1" dirty="0" err="1" smtClean="0">
                <a:solidFill>
                  <a:schemeClr val="accent1"/>
                </a:solidFill>
              </a:rPr>
              <a:t>ط</a:t>
            </a:r>
            <a:r>
              <a:rPr lang="ar-SA" sz="2400" b="1" dirty="0" smtClean="0">
                <a:solidFill>
                  <a:schemeClr val="accent1"/>
                </a:solidFill>
              </a:rPr>
              <a:t> ( ف2)</a:t>
            </a:r>
            <a:endParaRPr lang="ar-SA" sz="2400" b="1" dirty="0">
              <a:solidFill>
                <a:schemeClr val="accent1"/>
              </a:solidFill>
            </a:endParaRPr>
          </a:p>
        </p:txBody>
      </p:sp>
      <p:graphicFrame>
        <p:nvGraphicFramePr>
          <p:cNvPr id="3" name="جدول 2"/>
          <p:cNvGraphicFramePr>
            <a:graphicFrameLocks noGrp="1"/>
          </p:cNvGraphicFramePr>
          <p:nvPr/>
        </p:nvGraphicFramePr>
        <p:xfrm>
          <a:off x="214282" y="928670"/>
          <a:ext cx="8715436" cy="44805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985355"/>
                <a:gridCol w="1824935"/>
                <a:gridCol w="2905146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الموضوع</a:t>
                      </a:r>
                      <a:endParaRPr lang="ar-SA" sz="2400" b="1" dirty="0"/>
                    </a:p>
                  </a:txBody>
                  <a:tcPr>
                    <a:solidFill>
                      <a:srgbClr val="194B2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عدد الحصص</a:t>
                      </a:r>
                      <a:endParaRPr lang="ar-SA" sz="2400" b="1" dirty="0"/>
                    </a:p>
                  </a:txBody>
                  <a:tcPr>
                    <a:solidFill>
                      <a:srgbClr val="194B2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الوزن النسبي لكل موضوع</a:t>
                      </a:r>
                      <a:endParaRPr lang="ar-SA" sz="2400" b="1" dirty="0"/>
                    </a:p>
                  </a:txBody>
                  <a:tcPr>
                    <a:solidFill>
                      <a:srgbClr val="194B2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chemeClr val="bg1"/>
                          </a:solidFill>
                        </a:rPr>
                        <a:t>الأدوات</a:t>
                      </a:r>
                      <a:r>
                        <a:rPr lang="ar-SA" sz="2400" b="1" baseline="0" dirty="0" smtClean="0">
                          <a:solidFill>
                            <a:schemeClr val="bg1"/>
                          </a:solidFill>
                        </a:rPr>
                        <a:t> التي تجزم فعلين</a:t>
                      </a:r>
                      <a:endParaRPr lang="ar-SA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ar-SA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FFFF00"/>
                          </a:solidFill>
                        </a:rPr>
                        <a:t>4 ÷</a:t>
                      </a:r>
                      <a:r>
                        <a:rPr lang="ar-SA" sz="2400" b="1" baseline="0" dirty="0" smtClean="0">
                          <a:solidFill>
                            <a:srgbClr val="FFFF00"/>
                          </a:solidFill>
                        </a:rPr>
                        <a:t> 28×100</a:t>
                      </a:r>
                      <a:endParaRPr lang="ar-SA" sz="24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0000"/>
                          </a:solidFill>
                        </a:rPr>
                        <a:t>اقتران جواب الشرط بالفاء.</a:t>
                      </a:r>
                      <a:endParaRPr lang="ar-SA" sz="2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ar-SA" sz="2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24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chemeClr val="bg1"/>
                          </a:solidFill>
                        </a:rPr>
                        <a:t>حكم الفعل مع فاعله المثنى والمجموع.</a:t>
                      </a:r>
                      <a:endParaRPr lang="ar-SA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ar-SA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24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0000"/>
                          </a:solidFill>
                        </a:rPr>
                        <a:t>مواضع تأنيث الفعل.</a:t>
                      </a:r>
                      <a:endParaRPr lang="ar-SA" sz="2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ar-SA" sz="2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24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chemeClr val="bg1"/>
                          </a:solidFill>
                        </a:rPr>
                        <a:t>كيفية بناء الفعل للمجهول </a:t>
                      </a:r>
                    </a:p>
                    <a:p>
                      <a:pPr rtl="1"/>
                      <a:r>
                        <a:rPr lang="ar-SA" sz="2400" b="1" dirty="0" smtClean="0">
                          <a:solidFill>
                            <a:schemeClr val="bg1"/>
                          </a:solidFill>
                        </a:rPr>
                        <a:t>وما ينوب عن الفاعل.</a:t>
                      </a:r>
                      <a:endParaRPr lang="ar-SA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ar-SA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24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000000"/>
                          </a:solidFill>
                        </a:rPr>
                        <a:t>الاستثناء.</a:t>
                      </a:r>
                      <a:endParaRPr lang="ar-SA" sz="2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solidFill>
                            <a:srgbClr val="000000"/>
                          </a:solidFill>
                        </a:rPr>
                        <a:t>6</a:t>
                      </a:r>
                      <a:endParaRPr lang="ar-SA" sz="2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24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chemeClr val="bg1"/>
                          </a:solidFill>
                        </a:rPr>
                        <a:t>الحال.</a:t>
                      </a:r>
                      <a:endParaRPr lang="ar-SA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ar-SA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24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FF0000"/>
                          </a:solidFill>
                        </a:rPr>
                        <a:t>المجموع الكلي</a:t>
                      </a:r>
                      <a:endParaRPr lang="ar-SA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solidFill>
                            <a:srgbClr val="FF0000"/>
                          </a:solidFill>
                        </a:rPr>
                        <a:t>28</a:t>
                      </a:r>
                      <a:endParaRPr lang="ar-SA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4" name="Text Box 120"/>
          <p:cNvSpPr txBox="1">
            <a:spLocks noChangeArrowheads="1"/>
          </p:cNvSpPr>
          <p:nvPr/>
        </p:nvSpPr>
        <p:spPr bwMode="auto">
          <a:xfrm>
            <a:off x="0" y="6000768"/>
            <a:ext cx="8915400" cy="457200"/>
          </a:xfrm>
          <a:prstGeom prst="rect">
            <a:avLst/>
          </a:prstGeom>
          <a:solidFill>
            <a:srgbClr val="FFFF37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b="1" dirty="0">
                <a:solidFill>
                  <a:srgbClr val="FF0000"/>
                </a:solidFill>
                <a:cs typeface="Simplified Arabic" pitchFamily="2" charset="-78"/>
              </a:rPr>
              <a:t>الوزن النسبي لأهمية الموضوع = ــــــــــــــــــــــ   × 100</a:t>
            </a:r>
            <a:endParaRPr lang="hi-IN" b="1" dirty="0">
              <a:solidFill>
                <a:srgbClr val="FF0000"/>
              </a:solidFill>
              <a:cs typeface="Simplified Arabic" pitchFamily="2" charset="-78"/>
            </a:endParaRPr>
          </a:p>
        </p:txBody>
      </p:sp>
      <p:sp>
        <p:nvSpPr>
          <p:cNvPr id="5" name="Text Box 122"/>
          <p:cNvSpPr txBox="1">
            <a:spLocks noChangeArrowheads="1"/>
          </p:cNvSpPr>
          <p:nvPr/>
        </p:nvSpPr>
        <p:spPr bwMode="auto">
          <a:xfrm>
            <a:off x="2428860" y="5786454"/>
            <a:ext cx="35719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b="1" dirty="0">
                <a:solidFill>
                  <a:srgbClr val="FF0000"/>
                </a:solidFill>
                <a:cs typeface="Simplified Arabic" pitchFamily="2" charset="-78"/>
              </a:rPr>
              <a:t>عدد </a:t>
            </a:r>
            <a:r>
              <a:rPr lang="ar-SA" b="1" dirty="0" smtClean="0">
                <a:solidFill>
                  <a:srgbClr val="FF0000"/>
                </a:solidFill>
                <a:cs typeface="Simplified Arabic" pitchFamily="2" charset="-78"/>
              </a:rPr>
              <a:t>حصص الموضوع</a:t>
            </a:r>
            <a:endParaRPr lang="ar-SA" b="1" dirty="0">
              <a:solidFill>
                <a:srgbClr val="FF0000"/>
              </a:solidFill>
              <a:cs typeface="Simplified Arabic" pitchFamily="2" charset="-78"/>
            </a:endParaRPr>
          </a:p>
          <a:p>
            <a:pPr algn="ctr">
              <a:spcBef>
                <a:spcPct val="50000"/>
              </a:spcBef>
            </a:pPr>
            <a:r>
              <a:rPr lang="ar-SA" b="1" dirty="0">
                <a:solidFill>
                  <a:srgbClr val="FF0000"/>
                </a:solidFill>
                <a:cs typeface="Simplified Arabic" pitchFamily="2" charset="-78"/>
              </a:rPr>
              <a:t>عدد الحصص </a:t>
            </a:r>
            <a:r>
              <a:rPr lang="ar-SA" b="1" dirty="0" smtClean="0">
                <a:solidFill>
                  <a:srgbClr val="FF0000"/>
                </a:solidFill>
                <a:cs typeface="Simplified Arabic" pitchFamily="2" charset="-78"/>
              </a:rPr>
              <a:t>الكلية للمادة</a:t>
            </a:r>
            <a:endParaRPr lang="hi-IN" b="1" dirty="0">
              <a:solidFill>
                <a:srgbClr val="FF0000"/>
              </a:solidFill>
              <a:cs typeface="Simplified Arabic" pitchFamily="2" charset="-78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357158" y="1357298"/>
            <a:ext cx="805029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chemeClr val="bg1"/>
                </a:solidFill>
              </a:rPr>
              <a:t>14%</a:t>
            </a:r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428596" y="1857364"/>
            <a:ext cx="631904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000000"/>
                </a:solidFill>
              </a:rPr>
              <a:t>7%</a:t>
            </a:r>
            <a:endParaRPr lang="ar-SA" sz="2400" b="1" dirty="0">
              <a:solidFill>
                <a:srgbClr val="000000"/>
              </a:solidFill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428596" y="2285992"/>
            <a:ext cx="631904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chemeClr val="bg1"/>
                </a:solidFill>
              </a:rPr>
              <a:t>7%</a:t>
            </a:r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428596" y="2786058"/>
            <a:ext cx="631904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000000"/>
                </a:solidFill>
              </a:rPr>
              <a:t>7%</a:t>
            </a:r>
            <a:endParaRPr lang="ar-SA" sz="2400" b="1" dirty="0">
              <a:solidFill>
                <a:srgbClr val="000000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357158" y="3357562"/>
            <a:ext cx="805028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chemeClr val="bg1"/>
                </a:solidFill>
              </a:rPr>
              <a:t>14%</a:t>
            </a:r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285720" y="4000504"/>
            <a:ext cx="805029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000000"/>
                </a:solidFill>
              </a:rPr>
              <a:t>22%</a:t>
            </a:r>
            <a:endParaRPr lang="ar-SA" sz="2400" b="1" dirty="0">
              <a:solidFill>
                <a:srgbClr val="000000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285720" y="4500570"/>
            <a:ext cx="805028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chemeClr val="bg1"/>
                </a:solidFill>
              </a:rPr>
              <a:t>29%</a:t>
            </a:r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878760" y="4929198"/>
            <a:ext cx="978153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100%</a:t>
            </a:r>
            <a:endParaRPr lang="ar-SA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جدول 2"/>
          <p:cNvGraphicFramePr>
            <a:graphicFrameLocks noGrp="1"/>
          </p:cNvGraphicFramePr>
          <p:nvPr/>
        </p:nvGraphicFramePr>
        <p:xfrm>
          <a:off x="214284" y="214290"/>
          <a:ext cx="8715435" cy="61772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920353"/>
                <a:gridCol w="399820"/>
                <a:gridCol w="749710"/>
                <a:gridCol w="749710"/>
                <a:gridCol w="749710"/>
                <a:gridCol w="749710"/>
                <a:gridCol w="749710"/>
                <a:gridCol w="749710"/>
                <a:gridCol w="868810"/>
                <a:gridCol w="960430"/>
                <a:gridCol w="1067762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الموضوع</a:t>
                      </a:r>
                      <a:endParaRPr lang="ar-SA" sz="1600" b="1" dirty="0"/>
                    </a:p>
                  </a:txBody>
                  <a:tcPr>
                    <a:solidFill>
                      <a:srgbClr val="194B2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>
                    <a:solidFill>
                      <a:srgbClr val="194B2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تذكر</a:t>
                      </a:r>
                      <a:endParaRPr lang="ar-SA" sz="1600" b="1" dirty="0"/>
                    </a:p>
                  </a:txBody>
                  <a:tcPr>
                    <a:solidFill>
                      <a:srgbClr val="194B2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فهم</a:t>
                      </a:r>
                      <a:endParaRPr lang="ar-SA" sz="1600" b="1" dirty="0"/>
                    </a:p>
                  </a:txBody>
                  <a:tcPr>
                    <a:solidFill>
                      <a:srgbClr val="194B2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تطبيق</a:t>
                      </a:r>
                      <a:endParaRPr lang="ar-SA" sz="1600" b="1" dirty="0"/>
                    </a:p>
                  </a:txBody>
                  <a:tcPr>
                    <a:solidFill>
                      <a:srgbClr val="194B2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تحليل</a:t>
                      </a:r>
                      <a:endParaRPr lang="ar-SA" sz="1600" b="1" dirty="0"/>
                    </a:p>
                  </a:txBody>
                  <a:tcPr>
                    <a:solidFill>
                      <a:srgbClr val="194B2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تركيب</a:t>
                      </a:r>
                      <a:endParaRPr lang="ar-SA" sz="1600" b="1" dirty="0"/>
                    </a:p>
                  </a:txBody>
                  <a:tcPr>
                    <a:solidFill>
                      <a:srgbClr val="194B2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تقويم</a:t>
                      </a:r>
                      <a:endParaRPr lang="ar-SA" sz="1600" b="1" dirty="0"/>
                    </a:p>
                  </a:txBody>
                  <a:tcPr>
                    <a:solidFill>
                      <a:srgbClr val="194B2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 أسئلة</a:t>
                      </a:r>
                      <a:endParaRPr lang="ar-SA" sz="1600" b="1" dirty="0"/>
                    </a:p>
                  </a:txBody>
                  <a:tcPr>
                    <a:solidFill>
                      <a:srgbClr val="C8C3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 درجات</a:t>
                      </a:r>
                      <a:endParaRPr lang="ar-SA" sz="1600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 و.الموضوع</a:t>
                      </a:r>
                      <a:endParaRPr lang="ar-SA" sz="1600" b="1" dirty="0"/>
                    </a:p>
                  </a:txBody>
                  <a:tcPr>
                    <a:solidFill>
                      <a:schemeClr val="accent6">
                        <a:lumMod val="90000"/>
                      </a:schemeClr>
                    </a:solidFill>
                  </a:tcPr>
                </a:tc>
              </a:tr>
              <a:tr h="228600"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sz="1600" b="1" dirty="0" err="1" smtClean="0">
                          <a:solidFill>
                            <a:schemeClr val="bg1"/>
                          </a:solidFill>
                        </a:rPr>
                        <a:t>االأدوات</a:t>
                      </a:r>
                      <a:r>
                        <a:rPr lang="ar-SA" sz="1600" b="1" baseline="0" dirty="0" smtClean="0">
                          <a:solidFill>
                            <a:schemeClr val="bg1"/>
                          </a:solidFill>
                        </a:rPr>
                        <a:t> التي تجزم</a:t>
                      </a:r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b="1" dirty="0" smtClean="0">
                          <a:solidFill>
                            <a:schemeClr val="bg1"/>
                          </a:solidFill>
                        </a:rPr>
                        <a:t>س</a:t>
                      </a:r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C8C3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90000"/>
                      </a:schemeClr>
                    </a:solidFill>
                  </a:tcPr>
                </a:tc>
              </a:tr>
              <a:tr h="228600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chemeClr val="bg1"/>
                          </a:solidFill>
                        </a:rPr>
                        <a:t>د</a:t>
                      </a:r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</a:tr>
              <a:tr h="228600"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chemeClr val="bg1"/>
                          </a:solidFill>
                        </a:rPr>
                        <a:t>اقتران جواب  </a:t>
                      </a:r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chemeClr val="bg1"/>
                          </a:solidFill>
                        </a:rPr>
                        <a:t>س</a:t>
                      </a:r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C8C3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90000"/>
                      </a:schemeClr>
                    </a:solidFill>
                  </a:tcPr>
                </a:tc>
              </a:tr>
              <a:tr h="228600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chemeClr val="bg1"/>
                          </a:solidFill>
                        </a:rPr>
                        <a:t>د</a:t>
                      </a:r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28600"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chemeClr val="bg1"/>
                          </a:solidFill>
                        </a:rPr>
                        <a:t>حكم الفعل </a:t>
                      </a:r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chemeClr val="bg1"/>
                          </a:solidFill>
                        </a:rPr>
                        <a:t>س</a:t>
                      </a:r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C8C3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90000"/>
                      </a:schemeClr>
                    </a:solidFill>
                  </a:tcPr>
                </a:tc>
              </a:tr>
              <a:tr h="228600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chemeClr val="bg1"/>
                          </a:solidFill>
                        </a:rPr>
                        <a:t>د</a:t>
                      </a:r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</a:tr>
              <a:tr h="228600"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chemeClr val="bg1"/>
                          </a:solidFill>
                        </a:rPr>
                        <a:t>مواضع تأنيث </a:t>
                      </a:r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chemeClr val="bg1"/>
                          </a:solidFill>
                        </a:rPr>
                        <a:t>س</a:t>
                      </a:r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C8C3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90000"/>
                      </a:schemeClr>
                    </a:solidFill>
                  </a:tcPr>
                </a:tc>
              </a:tr>
              <a:tr h="228600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chemeClr val="bg1"/>
                          </a:solidFill>
                        </a:rPr>
                        <a:t>د</a:t>
                      </a:r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28600"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chemeClr val="bg1"/>
                          </a:solidFill>
                        </a:rPr>
                        <a:t>كيفية بناء الفعل </a:t>
                      </a: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chemeClr val="bg1"/>
                          </a:solidFill>
                        </a:rPr>
                        <a:t>س</a:t>
                      </a: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endParaRPr lang="ar-SA" sz="1600" b="1" dirty="0" smtClean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C8C3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90000"/>
                      </a:schemeClr>
                    </a:solidFill>
                  </a:tcPr>
                </a:tc>
              </a:tr>
              <a:tr h="228600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chemeClr val="bg1"/>
                          </a:solidFill>
                        </a:rPr>
                        <a:t>د</a:t>
                      </a: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 sz="1600" b="1" dirty="0" smtClean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</a:tr>
              <a:tr h="185420"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chemeClr val="bg1"/>
                          </a:solidFill>
                        </a:rPr>
                        <a:t>الاستثناء.</a:t>
                      </a:r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chemeClr val="bg1"/>
                          </a:solidFill>
                        </a:rPr>
                        <a:t>س</a:t>
                      </a:r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C8C3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90000"/>
                      </a:schemeClr>
                    </a:solidFill>
                  </a:tcPr>
                </a:tc>
              </a:tr>
              <a:tr h="185420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chemeClr val="bg1"/>
                          </a:solidFill>
                        </a:rPr>
                        <a:t>د</a:t>
                      </a:r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85420"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chemeClr val="bg1"/>
                          </a:solidFill>
                        </a:rPr>
                        <a:t>الحال.</a:t>
                      </a:r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chemeClr val="bg1"/>
                          </a:solidFill>
                        </a:rPr>
                        <a:t>س</a:t>
                      </a:r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C8C3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90000"/>
                      </a:schemeClr>
                    </a:solidFill>
                  </a:tcPr>
                </a:tc>
              </a:tr>
              <a:tr h="185420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chemeClr val="bg1"/>
                          </a:solidFill>
                        </a:rPr>
                        <a:t>د</a:t>
                      </a:r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rtl="1"/>
                      <a:r>
                        <a:rPr lang="ar-SA" sz="1600" b="1" dirty="0" smtClean="0">
                          <a:solidFill>
                            <a:srgbClr val="000000"/>
                          </a:solidFill>
                        </a:rPr>
                        <a:t>م</a:t>
                      </a:r>
                      <a:r>
                        <a:rPr lang="ar-SA" sz="1600" b="1" baseline="0" dirty="0" smtClean="0">
                          <a:solidFill>
                            <a:srgbClr val="000000"/>
                          </a:solidFill>
                        </a:rPr>
                        <a:t> .</a:t>
                      </a:r>
                      <a:r>
                        <a:rPr lang="ar-SA" sz="1600" b="1" dirty="0" smtClean="0">
                          <a:solidFill>
                            <a:srgbClr val="000000"/>
                          </a:solidFill>
                        </a:rPr>
                        <a:t>الأسئلة</a:t>
                      </a:r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C8C3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C8C3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C8C3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C8C3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C8C3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C8C3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C8C3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C8C3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rgbClr val="000000"/>
                          </a:solidFill>
                        </a:rPr>
                        <a:t>35</a:t>
                      </a:r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C8C3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000000"/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rtl="1"/>
                      <a:r>
                        <a:rPr lang="ar-SA" sz="1600" b="1" dirty="0" smtClean="0">
                          <a:solidFill>
                            <a:srgbClr val="FFFF00"/>
                          </a:solidFill>
                        </a:rPr>
                        <a:t>م</a:t>
                      </a:r>
                      <a:r>
                        <a:rPr lang="ar-SA" sz="1600" b="1" baseline="0" dirty="0" smtClean="0">
                          <a:solidFill>
                            <a:srgbClr val="FFFF00"/>
                          </a:solidFill>
                        </a:rPr>
                        <a:t> .</a:t>
                      </a:r>
                      <a:r>
                        <a:rPr lang="ar-SA" sz="1600" b="1" dirty="0" smtClean="0">
                          <a:solidFill>
                            <a:srgbClr val="FFFF00"/>
                          </a:solidFill>
                        </a:rPr>
                        <a:t>الدرجات</a:t>
                      </a:r>
                      <a:endParaRPr lang="ar-SA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rgbClr val="FFFF00"/>
                          </a:solidFill>
                        </a:rPr>
                        <a:t>30</a:t>
                      </a:r>
                      <a:endParaRPr lang="ar-SA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000000"/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rtl="1"/>
                      <a:r>
                        <a:rPr lang="ar-SA" sz="1600" b="1" dirty="0" smtClean="0">
                          <a:solidFill>
                            <a:srgbClr val="FF0000"/>
                          </a:solidFill>
                        </a:rPr>
                        <a:t>و. الأهداف</a:t>
                      </a:r>
                      <a:endParaRPr lang="ar-SA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مربع نص 5"/>
          <p:cNvSpPr txBox="1"/>
          <p:nvPr/>
        </p:nvSpPr>
        <p:spPr>
          <a:xfrm>
            <a:off x="285720" y="642918"/>
            <a:ext cx="92869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FF00"/>
                </a:solidFill>
              </a:rPr>
              <a:t>14%</a:t>
            </a:r>
            <a:endParaRPr lang="ar-SA" sz="2400" b="1" dirty="0">
              <a:solidFill>
                <a:srgbClr val="FFFF00"/>
              </a:solidFill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428596" y="1357298"/>
            <a:ext cx="631904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FF00"/>
                </a:solidFill>
              </a:rPr>
              <a:t>7%</a:t>
            </a:r>
            <a:endParaRPr lang="ar-SA" sz="2400" b="1" dirty="0">
              <a:solidFill>
                <a:srgbClr val="FFFF00"/>
              </a:solidFill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428596" y="2071678"/>
            <a:ext cx="631904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FF00"/>
                </a:solidFill>
              </a:rPr>
              <a:t>7%</a:t>
            </a:r>
            <a:endParaRPr lang="ar-SA" sz="2400" b="1" dirty="0">
              <a:solidFill>
                <a:srgbClr val="FFFF00"/>
              </a:solidFill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357158" y="2714620"/>
            <a:ext cx="631904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FF00"/>
                </a:solidFill>
              </a:rPr>
              <a:t>7%</a:t>
            </a:r>
            <a:endParaRPr lang="ar-SA" sz="2400" b="1" dirty="0">
              <a:solidFill>
                <a:srgbClr val="FFFF00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285720" y="3429000"/>
            <a:ext cx="805028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FF00"/>
                </a:solidFill>
              </a:rPr>
              <a:t>14%</a:t>
            </a:r>
            <a:endParaRPr lang="ar-SA" sz="2400" b="1" dirty="0">
              <a:solidFill>
                <a:srgbClr val="FFFF00"/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357158" y="4000504"/>
            <a:ext cx="805029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FF00"/>
                </a:solidFill>
              </a:rPr>
              <a:t>22%</a:t>
            </a:r>
            <a:endParaRPr lang="ar-SA" sz="2400" b="1" dirty="0">
              <a:solidFill>
                <a:srgbClr val="FFFF00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357158" y="4714884"/>
            <a:ext cx="805028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FF00"/>
                </a:solidFill>
              </a:rPr>
              <a:t>29%</a:t>
            </a:r>
            <a:endParaRPr lang="ar-SA" sz="2400" b="1" dirty="0">
              <a:solidFill>
                <a:srgbClr val="FFFF00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285720" y="5929330"/>
            <a:ext cx="978153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100%</a:t>
            </a:r>
            <a:endParaRPr lang="ar-SA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5"/>
          <p:cNvSpPr txBox="1">
            <a:spLocks noChangeArrowheads="1"/>
          </p:cNvSpPr>
          <p:nvPr/>
        </p:nvSpPr>
        <p:spPr bwMode="auto">
          <a:xfrm>
            <a:off x="0" y="428604"/>
            <a:ext cx="7358082" cy="928694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76200">
            <a:solidFill>
              <a:srgbClr val="B0AC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ar-SA" sz="4400" b="1">
                <a:solidFill>
                  <a:srgbClr val="FFCC66"/>
                </a:solidFill>
                <a:latin typeface="Times New Roman" pitchFamily="18" charset="0"/>
                <a:cs typeface="AL-Mohanad Bold" pitchFamily="2" charset="-78"/>
              </a:rPr>
              <a:t>تابع كيفية إعداد جدول المواصفات</a:t>
            </a:r>
            <a:endParaRPr lang="en-US" sz="4400" b="1">
              <a:solidFill>
                <a:srgbClr val="FFCC66"/>
              </a:solidFill>
              <a:latin typeface="Times New Roman" pitchFamily="18" charset="0"/>
              <a:cs typeface="AL-Mohanad Bold" pitchFamily="2" charset="-78"/>
            </a:endParaRPr>
          </a:p>
        </p:txBody>
      </p:sp>
      <p:sp>
        <p:nvSpPr>
          <p:cNvPr id="78851" name="Text Box 6"/>
          <p:cNvSpPr txBox="1">
            <a:spLocks noChangeArrowheads="1"/>
          </p:cNvSpPr>
          <p:nvPr/>
        </p:nvSpPr>
        <p:spPr bwMode="auto">
          <a:xfrm>
            <a:off x="214283" y="1773238"/>
            <a:ext cx="7143800" cy="224676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marL="457200" indent="-457200"/>
            <a:r>
              <a:rPr lang="ar-SA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194B26"/>
                </a:solidFill>
                <a:latin typeface="AL-Mohanad" pitchFamily="2" charset="-78"/>
                <a:cs typeface="AL-Mohanad Bold" pitchFamily="2" charset="-78"/>
              </a:rPr>
              <a:t>3) تحديد </a:t>
            </a:r>
            <a:r>
              <a:rPr lang="ar-SA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194B26"/>
                </a:solidFill>
                <a:latin typeface="AL-Mohanad" pitchFamily="2" charset="-78"/>
                <a:cs typeface="AL-Mohanad Bold" pitchFamily="2" charset="-78"/>
              </a:rPr>
              <a:t>الأهداف التعليمية للمادة الدراسية التي يسعى المعلم لمعرفة مدى تحقيقها ومن ثم تحديد عدد الأهداف لكل مستوى .</a:t>
            </a:r>
          </a:p>
          <a:p>
            <a:pPr marL="457200" indent="-457200">
              <a:buFontTx/>
              <a:buAutoNum type="arabicPeriod" startAt="3"/>
            </a:pPr>
            <a:endParaRPr lang="ar-SA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194B26"/>
              </a:solidFill>
              <a:latin typeface="AL-Mohanad" pitchFamily="2" charset="-78"/>
              <a:cs typeface="AL-Mohanad Bold" pitchFamily="2" charset="-78"/>
            </a:endParaRPr>
          </a:p>
          <a:p>
            <a:pPr marL="457200" indent="-457200"/>
            <a:r>
              <a:rPr lang="ar-SA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194B26"/>
                </a:solidFill>
                <a:latin typeface="AL-Mohanad" pitchFamily="2" charset="-78"/>
                <a:cs typeface="AL-Mohanad Bold" pitchFamily="2" charset="-78"/>
              </a:rPr>
              <a:t>4) تحديد </a:t>
            </a:r>
            <a:r>
              <a:rPr lang="ar-SA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194B26"/>
                </a:solidFill>
                <a:latin typeface="AL-Mohanad" pitchFamily="2" charset="-78"/>
                <a:cs typeface="AL-Mohanad Bold" pitchFamily="2" charset="-78"/>
              </a:rPr>
              <a:t>نسبة الأهمية لكل مستوى من مستويات الأهداف من خلال العلاقة الآتية :</a:t>
            </a: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194B26"/>
                </a:solidFill>
                <a:latin typeface="AL-Mohanad" pitchFamily="2" charset="-78"/>
                <a:cs typeface="AL-Mohanad Bold" pitchFamily="2" charset="-78"/>
              </a:rPr>
              <a:t> </a:t>
            </a:r>
          </a:p>
        </p:txBody>
      </p:sp>
      <p:sp>
        <p:nvSpPr>
          <p:cNvPr id="78852" name="Text Box 7"/>
          <p:cNvSpPr txBox="1">
            <a:spLocks noChangeArrowheads="1"/>
          </p:cNvSpPr>
          <p:nvPr/>
        </p:nvSpPr>
        <p:spPr bwMode="auto">
          <a:xfrm>
            <a:off x="4071934" y="4643446"/>
            <a:ext cx="34067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ar-SA" sz="2800" b="1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نسبة الأهمية لكل مستوى =</a:t>
            </a:r>
            <a:endParaRPr lang="en-US" sz="2800" b="1" dirty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8853" name="Line 8"/>
          <p:cNvSpPr>
            <a:spLocks noChangeShapeType="1"/>
          </p:cNvSpPr>
          <p:nvPr/>
        </p:nvSpPr>
        <p:spPr bwMode="auto">
          <a:xfrm flipH="1">
            <a:off x="1643042" y="4929198"/>
            <a:ext cx="2376487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78854" name="Text Box 9"/>
          <p:cNvSpPr txBox="1">
            <a:spLocks noChangeArrowheads="1"/>
          </p:cNvSpPr>
          <p:nvPr/>
        </p:nvSpPr>
        <p:spPr bwMode="auto">
          <a:xfrm>
            <a:off x="1571604" y="4286256"/>
            <a:ext cx="26654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spcBef>
                <a:spcPct val="50000"/>
              </a:spcBef>
            </a:pPr>
            <a:r>
              <a:rPr lang="ar-SA" sz="2800" b="1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عدد أهداف المستوى</a:t>
            </a:r>
            <a:endParaRPr lang="en-US" sz="2800" b="1" dirty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8855" name="Text Box 11"/>
          <p:cNvSpPr txBox="1">
            <a:spLocks noChangeArrowheads="1"/>
          </p:cNvSpPr>
          <p:nvPr/>
        </p:nvSpPr>
        <p:spPr bwMode="auto">
          <a:xfrm>
            <a:off x="1643042" y="5000636"/>
            <a:ext cx="24209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ar-SA" sz="2800" b="1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العدد الكلي للأهداف</a:t>
            </a:r>
            <a:endParaRPr lang="en-US" sz="2800" b="1" dirty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8856" name="Text Box 12"/>
          <p:cNvSpPr txBox="1">
            <a:spLocks noChangeArrowheads="1"/>
          </p:cNvSpPr>
          <p:nvPr/>
        </p:nvSpPr>
        <p:spPr bwMode="auto">
          <a:xfrm>
            <a:off x="1214414" y="4643446"/>
            <a:ext cx="4222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ar-SA" sz="3200" b="1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×</a:t>
            </a:r>
            <a:endParaRPr lang="en-US" sz="3200" b="1" dirty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8857" name="Text Box 13"/>
          <p:cNvSpPr txBox="1">
            <a:spLocks noChangeArrowheads="1"/>
          </p:cNvSpPr>
          <p:nvPr/>
        </p:nvSpPr>
        <p:spPr bwMode="auto">
          <a:xfrm>
            <a:off x="285720" y="4572008"/>
            <a:ext cx="8771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ar-SA" sz="3200" b="1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100</a:t>
            </a:r>
            <a:endParaRPr lang="en-US" sz="3200" b="1" dirty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مستطيل مستدير الزوايا 9">
            <a:hlinkClick r:id="rId3" action="ppaction://hlinkfile"/>
          </p:cNvPr>
          <p:cNvSpPr/>
          <p:nvPr/>
        </p:nvSpPr>
        <p:spPr>
          <a:xfrm>
            <a:off x="7358082" y="5357826"/>
            <a:ext cx="1500198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8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8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88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8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2" grpId="0"/>
      <p:bldP spid="78853" grpId="0" animBg="1"/>
      <p:bldP spid="78854" grpId="0"/>
      <p:bldP spid="78855" grpId="0"/>
      <p:bldP spid="78856" grpId="0"/>
      <p:bldP spid="78857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7086600" cy="557194"/>
          </a:xfrm>
        </p:spPr>
        <p:txBody>
          <a:bodyPr/>
          <a:lstStyle/>
          <a:p>
            <a:r>
              <a:rPr lang="ar-SA" sz="2400" b="1" dirty="0" smtClean="0">
                <a:solidFill>
                  <a:schemeClr val="accent1"/>
                </a:solidFill>
              </a:rPr>
              <a:t>جدول الوزن النسبي للأهداف في كل مستوى لمادة النحو 2/ </a:t>
            </a:r>
            <a:r>
              <a:rPr lang="ar-SA" sz="2400" b="1" dirty="0" err="1" smtClean="0">
                <a:solidFill>
                  <a:schemeClr val="accent1"/>
                </a:solidFill>
              </a:rPr>
              <a:t>ط</a:t>
            </a:r>
            <a:r>
              <a:rPr lang="ar-SA" sz="2400" b="1" dirty="0" smtClean="0">
                <a:solidFill>
                  <a:schemeClr val="accent1"/>
                </a:solidFill>
              </a:rPr>
              <a:t> ( ف2)</a:t>
            </a:r>
            <a:endParaRPr lang="ar-SA" sz="2400" b="1" dirty="0">
              <a:solidFill>
                <a:schemeClr val="accent1"/>
              </a:solidFill>
            </a:endParaRPr>
          </a:p>
        </p:txBody>
      </p:sp>
      <p:graphicFrame>
        <p:nvGraphicFramePr>
          <p:cNvPr id="3" name="جدول 2"/>
          <p:cNvGraphicFramePr>
            <a:graphicFrameLocks noGrp="1"/>
          </p:cNvGraphicFramePr>
          <p:nvPr/>
        </p:nvGraphicFramePr>
        <p:xfrm>
          <a:off x="214282" y="928670"/>
          <a:ext cx="8715436" cy="36576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985355"/>
                <a:gridCol w="1824935"/>
                <a:gridCol w="2905146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مستوى الهدف</a:t>
                      </a:r>
                      <a:endParaRPr lang="ar-SA" sz="2400" b="1" dirty="0"/>
                    </a:p>
                  </a:txBody>
                  <a:tcPr>
                    <a:solidFill>
                      <a:srgbClr val="194B2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عدد الأهداف</a:t>
                      </a:r>
                      <a:endParaRPr lang="ar-SA" sz="2400" b="1" dirty="0"/>
                    </a:p>
                  </a:txBody>
                  <a:tcPr>
                    <a:solidFill>
                      <a:srgbClr val="194B2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الوزن النسبي للأهداف</a:t>
                      </a:r>
                      <a:endParaRPr lang="ar-SA" sz="2400" b="1" dirty="0"/>
                    </a:p>
                  </a:txBody>
                  <a:tcPr>
                    <a:solidFill>
                      <a:srgbClr val="194B2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solidFill>
                            <a:schemeClr val="bg1"/>
                          </a:solidFill>
                        </a:rPr>
                        <a:t>التذكر</a:t>
                      </a:r>
                      <a:endParaRPr lang="ar-SA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solidFill>
                            <a:schemeClr val="bg1"/>
                          </a:solidFill>
                        </a:rPr>
                        <a:t>13</a:t>
                      </a:r>
                      <a:endParaRPr lang="ar-SA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solidFill>
                            <a:srgbClr val="FFFF00"/>
                          </a:solidFill>
                        </a:rPr>
                        <a:t>13÷77×100</a:t>
                      </a:r>
                      <a:endParaRPr lang="ar-SA" sz="24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solidFill>
                            <a:srgbClr val="000000"/>
                          </a:solidFill>
                        </a:rPr>
                        <a:t>الفهم</a:t>
                      </a:r>
                      <a:endParaRPr lang="ar-SA" sz="2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solidFill>
                            <a:srgbClr val="000000"/>
                          </a:solidFill>
                        </a:rPr>
                        <a:t>22</a:t>
                      </a:r>
                      <a:endParaRPr lang="ar-SA" sz="2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2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solidFill>
                            <a:schemeClr val="bg1"/>
                          </a:solidFill>
                        </a:rPr>
                        <a:t>التطبيق</a:t>
                      </a:r>
                      <a:endParaRPr lang="ar-SA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solidFill>
                            <a:schemeClr val="bg1"/>
                          </a:solidFill>
                        </a:rPr>
                        <a:t>28</a:t>
                      </a:r>
                      <a:endParaRPr lang="ar-SA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2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solidFill>
                            <a:srgbClr val="000000"/>
                          </a:solidFill>
                        </a:rPr>
                        <a:t>التحليل</a:t>
                      </a:r>
                      <a:endParaRPr lang="ar-SA" sz="2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solidFill>
                            <a:srgbClr val="000000"/>
                          </a:solidFill>
                        </a:rPr>
                        <a:t>13</a:t>
                      </a:r>
                      <a:endParaRPr lang="ar-SA" sz="2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2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solidFill>
                            <a:schemeClr val="bg1"/>
                          </a:solidFill>
                        </a:rPr>
                        <a:t>التركيب</a:t>
                      </a:r>
                      <a:endParaRPr lang="ar-SA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ar-SA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2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solidFill>
                            <a:srgbClr val="000000"/>
                          </a:solidFill>
                        </a:rPr>
                        <a:t>التقويم</a:t>
                      </a:r>
                      <a:endParaRPr lang="ar-SA" sz="2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solidFill>
                            <a:srgbClr val="000000"/>
                          </a:solidFill>
                        </a:rPr>
                        <a:t>0</a:t>
                      </a:r>
                      <a:endParaRPr lang="ar-SA" sz="2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2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solidFill>
                            <a:srgbClr val="FF0000"/>
                          </a:solidFill>
                        </a:rPr>
                        <a:t>المجموع الكلي</a:t>
                      </a:r>
                      <a:endParaRPr lang="ar-SA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solidFill>
                            <a:srgbClr val="FF0000"/>
                          </a:solidFill>
                        </a:rPr>
                        <a:t>77</a:t>
                      </a:r>
                      <a:endParaRPr lang="ar-SA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6" name="مربع نص 5"/>
          <p:cNvSpPr txBox="1"/>
          <p:nvPr/>
        </p:nvSpPr>
        <p:spPr>
          <a:xfrm>
            <a:off x="285720" y="1357298"/>
            <a:ext cx="805029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chemeClr val="bg1"/>
                </a:solidFill>
              </a:rPr>
              <a:t>17%</a:t>
            </a:r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214282" y="1857364"/>
            <a:ext cx="805029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000000"/>
                </a:solidFill>
              </a:rPr>
              <a:t>29%</a:t>
            </a:r>
            <a:endParaRPr lang="ar-SA" sz="2400" b="1" dirty="0">
              <a:solidFill>
                <a:srgbClr val="000000"/>
              </a:solidFill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214282" y="2285992"/>
            <a:ext cx="805029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chemeClr val="bg1"/>
                </a:solidFill>
              </a:rPr>
              <a:t>36%</a:t>
            </a:r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214282" y="2786058"/>
            <a:ext cx="805029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000000"/>
                </a:solidFill>
              </a:rPr>
              <a:t>17%</a:t>
            </a:r>
            <a:endParaRPr lang="ar-SA" sz="2400" b="1" dirty="0">
              <a:solidFill>
                <a:srgbClr val="000000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285720" y="3214686"/>
            <a:ext cx="631904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chemeClr val="bg1"/>
                </a:solidFill>
              </a:rPr>
              <a:t>1%</a:t>
            </a:r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214282" y="3643314"/>
            <a:ext cx="631904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000000"/>
                </a:solidFill>
              </a:rPr>
              <a:t>0%</a:t>
            </a:r>
            <a:endParaRPr lang="ar-SA" sz="2400" b="1" dirty="0">
              <a:solidFill>
                <a:srgbClr val="000000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1071538" y="4143380"/>
            <a:ext cx="978153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100%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0" y="5429264"/>
            <a:ext cx="9144000" cy="1081086"/>
          </a:xfrm>
          <a:prstGeom prst="rect">
            <a:avLst/>
          </a:prstGeom>
          <a:solidFill>
            <a:srgbClr val="FF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15" name="Text Box 42"/>
          <p:cNvSpPr txBox="1">
            <a:spLocks noChangeArrowheads="1"/>
          </p:cNvSpPr>
          <p:nvPr/>
        </p:nvSpPr>
        <p:spPr bwMode="auto">
          <a:xfrm>
            <a:off x="0" y="564357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b="1" dirty="0">
                <a:solidFill>
                  <a:srgbClr val="FF0000"/>
                </a:solidFill>
                <a:cs typeface="Simplified Arabic" pitchFamily="2" charset="-78"/>
              </a:rPr>
              <a:t>الوزن النسبي للأهداف في مستوى معين = ــــــــــــــــــ   × 100</a:t>
            </a:r>
            <a:endParaRPr lang="hi-IN" b="1" dirty="0">
              <a:solidFill>
                <a:srgbClr val="FF0000"/>
              </a:solidFill>
              <a:cs typeface="Simplified Arabic" pitchFamily="2" charset="-78"/>
            </a:endParaRPr>
          </a:p>
        </p:txBody>
      </p:sp>
      <p:sp>
        <p:nvSpPr>
          <p:cNvPr id="16" name="Text Box 43"/>
          <p:cNvSpPr txBox="1">
            <a:spLocks noChangeArrowheads="1"/>
          </p:cNvSpPr>
          <p:nvPr/>
        </p:nvSpPr>
        <p:spPr bwMode="auto">
          <a:xfrm>
            <a:off x="2500298" y="5429264"/>
            <a:ext cx="3000396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b="1" dirty="0">
                <a:solidFill>
                  <a:srgbClr val="FF0000"/>
                </a:solidFill>
                <a:cs typeface="Simplified Arabic" pitchFamily="2" charset="-78"/>
              </a:rPr>
              <a:t>عدد </a:t>
            </a:r>
            <a:r>
              <a:rPr lang="ar-SA" b="1" dirty="0" smtClean="0">
                <a:solidFill>
                  <a:srgbClr val="FF0000"/>
                </a:solidFill>
                <a:cs typeface="Simplified Arabic" pitchFamily="2" charset="-78"/>
              </a:rPr>
              <a:t>أهداف المستوى</a:t>
            </a:r>
            <a:endParaRPr lang="ar-SA" b="1" dirty="0">
              <a:solidFill>
                <a:srgbClr val="FF0000"/>
              </a:solidFill>
              <a:cs typeface="Simplified Arabic" pitchFamily="2" charset="-78"/>
            </a:endParaRPr>
          </a:p>
          <a:p>
            <a:pPr algn="ctr">
              <a:spcBef>
                <a:spcPct val="50000"/>
              </a:spcBef>
            </a:pPr>
            <a:r>
              <a:rPr lang="ar-SA" b="1" dirty="0" smtClean="0">
                <a:solidFill>
                  <a:srgbClr val="FF0000"/>
                </a:solidFill>
                <a:cs typeface="Simplified Arabic" pitchFamily="2" charset="-78"/>
              </a:rPr>
              <a:t>المجموع الكلي لأهداف المادة</a:t>
            </a:r>
            <a:endParaRPr lang="hi-IN" b="1" dirty="0">
              <a:solidFill>
                <a:srgbClr val="FF0000"/>
              </a:solidFill>
              <a:cs typeface="Simplified Arab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3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جدول 2"/>
          <p:cNvGraphicFramePr>
            <a:graphicFrameLocks noGrp="1"/>
          </p:cNvGraphicFramePr>
          <p:nvPr/>
        </p:nvGraphicFramePr>
        <p:xfrm>
          <a:off x="214284" y="214290"/>
          <a:ext cx="8715435" cy="61772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920353"/>
                <a:gridCol w="399820"/>
                <a:gridCol w="749710"/>
                <a:gridCol w="749710"/>
                <a:gridCol w="749710"/>
                <a:gridCol w="749710"/>
                <a:gridCol w="749710"/>
                <a:gridCol w="749710"/>
                <a:gridCol w="868810"/>
                <a:gridCol w="960430"/>
                <a:gridCol w="1067762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الموضوع</a:t>
                      </a:r>
                      <a:endParaRPr lang="ar-SA" sz="1600" b="1" dirty="0"/>
                    </a:p>
                  </a:txBody>
                  <a:tcPr>
                    <a:solidFill>
                      <a:srgbClr val="194B2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>
                    <a:solidFill>
                      <a:srgbClr val="194B2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تذكر</a:t>
                      </a:r>
                      <a:endParaRPr lang="ar-SA" sz="1600" b="1" dirty="0"/>
                    </a:p>
                  </a:txBody>
                  <a:tcPr>
                    <a:solidFill>
                      <a:srgbClr val="194B2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فهم</a:t>
                      </a:r>
                      <a:endParaRPr lang="ar-SA" sz="1600" b="1" dirty="0"/>
                    </a:p>
                  </a:txBody>
                  <a:tcPr>
                    <a:solidFill>
                      <a:srgbClr val="194B2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تطبيق</a:t>
                      </a:r>
                      <a:endParaRPr lang="ar-SA" sz="1600" b="1" dirty="0"/>
                    </a:p>
                  </a:txBody>
                  <a:tcPr>
                    <a:solidFill>
                      <a:srgbClr val="194B2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تحليل</a:t>
                      </a:r>
                      <a:endParaRPr lang="ar-SA" sz="1600" b="1" dirty="0"/>
                    </a:p>
                  </a:txBody>
                  <a:tcPr>
                    <a:solidFill>
                      <a:srgbClr val="194B2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تركيب</a:t>
                      </a:r>
                      <a:endParaRPr lang="ar-SA" sz="1600" b="1" dirty="0"/>
                    </a:p>
                  </a:txBody>
                  <a:tcPr>
                    <a:solidFill>
                      <a:srgbClr val="194B2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تقويم</a:t>
                      </a:r>
                      <a:endParaRPr lang="ar-SA" sz="1600" b="1" dirty="0"/>
                    </a:p>
                  </a:txBody>
                  <a:tcPr>
                    <a:solidFill>
                      <a:srgbClr val="194B2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 أسئلة</a:t>
                      </a:r>
                      <a:endParaRPr lang="ar-SA" sz="1600" b="1" dirty="0"/>
                    </a:p>
                  </a:txBody>
                  <a:tcPr>
                    <a:solidFill>
                      <a:srgbClr val="C8C3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 درجات</a:t>
                      </a:r>
                      <a:endParaRPr lang="ar-SA" sz="1600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 و.الموضوع</a:t>
                      </a:r>
                      <a:endParaRPr lang="ar-SA" sz="1600" b="1" dirty="0"/>
                    </a:p>
                  </a:txBody>
                  <a:tcPr>
                    <a:solidFill>
                      <a:schemeClr val="accent6">
                        <a:lumMod val="90000"/>
                      </a:schemeClr>
                    </a:solidFill>
                  </a:tcPr>
                </a:tc>
              </a:tr>
              <a:tr h="228600"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sz="1600" b="1" dirty="0" err="1" smtClean="0">
                          <a:solidFill>
                            <a:schemeClr val="bg1"/>
                          </a:solidFill>
                        </a:rPr>
                        <a:t>االأدوات</a:t>
                      </a:r>
                      <a:r>
                        <a:rPr lang="ar-SA" sz="1600" b="1" baseline="0" dirty="0" smtClean="0">
                          <a:solidFill>
                            <a:schemeClr val="bg1"/>
                          </a:solidFill>
                        </a:rPr>
                        <a:t> التي تجزم</a:t>
                      </a:r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b="1" dirty="0" smtClean="0">
                          <a:solidFill>
                            <a:schemeClr val="bg1"/>
                          </a:solidFill>
                        </a:rPr>
                        <a:t>س</a:t>
                      </a:r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C8C3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90000"/>
                      </a:schemeClr>
                    </a:solidFill>
                  </a:tcPr>
                </a:tc>
              </a:tr>
              <a:tr h="228600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chemeClr val="bg1"/>
                          </a:solidFill>
                        </a:rPr>
                        <a:t>د</a:t>
                      </a:r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</a:tr>
              <a:tr h="228600"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chemeClr val="bg1"/>
                          </a:solidFill>
                        </a:rPr>
                        <a:t>اقتران جواب  </a:t>
                      </a:r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chemeClr val="bg1"/>
                          </a:solidFill>
                        </a:rPr>
                        <a:t>س</a:t>
                      </a:r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C8C3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90000"/>
                      </a:schemeClr>
                    </a:solidFill>
                  </a:tcPr>
                </a:tc>
              </a:tr>
              <a:tr h="228600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chemeClr val="bg1"/>
                          </a:solidFill>
                        </a:rPr>
                        <a:t>د</a:t>
                      </a:r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28600"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chemeClr val="bg1"/>
                          </a:solidFill>
                        </a:rPr>
                        <a:t>حكم الفعل </a:t>
                      </a:r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chemeClr val="bg1"/>
                          </a:solidFill>
                        </a:rPr>
                        <a:t>س</a:t>
                      </a:r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C8C3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90000"/>
                      </a:schemeClr>
                    </a:solidFill>
                  </a:tcPr>
                </a:tc>
              </a:tr>
              <a:tr h="228600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chemeClr val="bg1"/>
                          </a:solidFill>
                        </a:rPr>
                        <a:t>د</a:t>
                      </a:r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</a:tr>
              <a:tr h="228600"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chemeClr val="bg1"/>
                          </a:solidFill>
                        </a:rPr>
                        <a:t>مواضع تأنيث </a:t>
                      </a:r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chemeClr val="bg1"/>
                          </a:solidFill>
                        </a:rPr>
                        <a:t>س</a:t>
                      </a:r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C8C3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90000"/>
                      </a:schemeClr>
                    </a:solidFill>
                  </a:tcPr>
                </a:tc>
              </a:tr>
              <a:tr h="228600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chemeClr val="bg1"/>
                          </a:solidFill>
                        </a:rPr>
                        <a:t>د</a:t>
                      </a:r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28600"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chemeClr val="bg1"/>
                          </a:solidFill>
                        </a:rPr>
                        <a:t>كيفية بناء الفعل </a:t>
                      </a: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chemeClr val="bg1"/>
                          </a:solidFill>
                        </a:rPr>
                        <a:t>س</a:t>
                      </a: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endParaRPr lang="ar-SA" sz="1600" b="1" dirty="0" smtClean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C8C3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90000"/>
                      </a:schemeClr>
                    </a:solidFill>
                  </a:tcPr>
                </a:tc>
              </a:tr>
              <a:tr h="228600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chemeClr val="bg1"/>
                          </a:solidFill>
                        </a:rPr>
                        <a:t>د</a:t>
                      </a: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 sz="1600" b="1" dirty="0" smtClean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</a:tr>
              <a:tr h="185420"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chemeClr val="bg1"/>
                          </a:solidFill>
                        </a:rPr>
                        <a:t>الاستثناء.</a:t>
                      </a:r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chemeClr val="bg1"/>
                          </a:solidFill>
                        </a:rPr>
                        <a:t>س</a:t>
                      </a:r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C8C3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90000"/>
                      </a:schemeClr>
                    </a:solidFill>
                  </a:tcPr>
                </a:tc>
              </a:tr>
              <a:tr h="185420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chemeClr val="bg1"/>
                          </a:solidFill>
                        </a:rPr>
                        <a:t>د</a:t>
                      </a:r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85420"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chemeClr val="bg1"/>
                          </a:solidFill>
                        </a:rPr>
                        <a:t>الحال.</a:t>
                      </a:r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chemeClr val="bg1"/>
                          </a:solidFill>
                        </a:rPr>
                        <a:t>س</a:t>
                      </a:r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C8C3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90000"/>
                      </a:schemeClr>
                    </a:solidFill>
                  </a:tcPr>
                </a:tc>
              </a:tr>
              <a:tr h="185420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chemeClr val="bg1"/>
                          </a:solidFill>
                        </a:rPr>
                        <a:t>د</a:t>
                      </a:r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rtl="1"/>
                      <a:r>
                        <a:rPr lang="ar-SA" sz="1600" b="1" dirty="0" smtClean="0">
                          <a:solidFill>
                            <a:srgbClr val="000000"/>
                          </a:solidFill>
                        </a:rPr>
                        <a:t>م</a:t>
                      </a:r>
                      <a:r>
                        <a:rPr lang="ar-SA" sz="1600" b="1" baseline="0" dirty="0" smtClean="0">
                          <a:solidFill>
                            <a:srgbClr val="000000"/>
                          </a:solidFill>
                        </a:rPr>
                        <a:t> .</a:t>
                      </a:r>
                      <a:r>
                        <a:rPr lang="ar-SA" sz="1600" b="1" dirty="0" smtClean="0">
                          <a:solidFill>
                            <a:srgbClr val="000000"/>
                          </a:solidFill>
                        </a:rPr>
                        <a:t>الأسئلة</a:t>
                      </a:r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C8C3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C8C3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C8C3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C8C3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C8C3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C8C3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C8C3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C8C3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rgbClr val="000000"/>
                          </a:solidFill>
                        </a:rPr>
                        <a:t>35</a:t>
                      </a:r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C8C3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000000"/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rtl="1"/>
                      <a:r>
                        <a:rPr lang="ar-SA" sz="1600" b="1" dirty="0" smtClean="0">
                          <a:solidFill>
                            <a:srgbClr val="FFFF00"/>
                          </a:solidFill>
                        </a:rPr>
                        <a:t>م</a:t>
                      </a:r>
                      <a:r>
                        <a:rPr lang="ar-SA" sz="1600" b="1" baseline="0" dirty="0" smtClean="0">
                          <a:solidFill>
                            <a:srgbClr val="FFFF00"/>
                          </a:solidFill>
                        </a:rPr>
                        <a:t> .</a:t>
                      </a:r>
                      <a:r>
                        <a:rPr lang="ar-SA" sz="1600" b="1" dirty="0" smtClean="0">
                          <a:solidFill>
                            <a:srgbClr val="FFFF00"/>
                          </a:solidFill>
                        </a:rPr>
                        <a:t>الدرجات</a:t>
                      </a:r>
                      <a:endParaRPr lang="ar-SA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rgbClr val="FFFF00"/>
                          </a:solidFill>
                        </a:rPr>
                        <a:t>30</a:t>
                      </a:r>
                      <a:endParaRPr lang="ar-SA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000000"/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rtl="1"/>
                      <a:r>
                        <a:rPr lang="ar-SA" sz="1600" b="1" dirty="0" smtClean="0">
                          <a:solidFill>
                            <a:srgbClr val="FF0000"/>
                          </a:solidFill>
                        </a:rPr>
                        <a:t>و. الأهداف</a:t>
                      </a:r>
                      <a:endParaRPr lang="ar-SA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مربع نص 12"/>
          <p:cNvSpPr txBox="1"/>
          <p:nvPr/>
        </p:nvSpPr>
        <p:spPr>
          <a:xfrm>
            <a:off x="285720" y="5929330"/>
            <a:ext cx="978153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100%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7" name="مربع نص 16"/>
          <p:cNvSpPr txBox="1"/>
          <p:nvPr/>
        </p:nvSpPr>
        <p:spPr>
          <a:xfrm>
            <a:off x="6858016" y="6000768"/>
            <a:ext cx="700834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b="1" dirty="0" smtClean="0">
                <a:solidFill>
                  <a:srgbClr val="FF0000"/>
                </a:solidFill>
              </a:rPr>
              <a:t>17%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18" name="مربع نص 17"/>
          <p:cNvSpPr txBox="1"/>
          <p:nvPr/>
        </p:nvSpPr>
        <p:spPr>
          <a:xfrm>
            <a:off x="6143636" y="6000768"/>
            <a:ext cx="70089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FF0000"/>
                </a:solidFill>
              </a:rPr>
              <a:t>29%</a:t>
            </a:r>
          </a:p>
        </p:txBody>
      </p:sp>
      <p:sp>
        <p:nvSpPr>
          <p:cNvPr id="19" name="مربع نص 18"/>
          <p:cNvSpPr txBox="1"/>
          <p:nvPr/>
        </p:nvSpPr>
        <p:spPr>
          <a:xfrm>
            <a:off x="5357818" y="6000768"/>
            <a:ext cx="700834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b="1" dirty="0" smtClean="0">
                <a:solidFill>
                  <a:srgbClr val="FF0000"/>
                </a:solidFill>
              </a:rPr>
              <a:t>36%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20" name="مربع نص 19"/>
          <p:cNvSpPr txBox="1"/>
          <p:nvPr/>
        </p:nvSpPr>
        <p:spPr>
          <a:xfrm>
            <a:off x="4643438" y="6000768"/>
            <a:ext cx="700834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b="1" dirty="0" smtClean="0">
                <a:solidFill>
                  <a:srgbClr val="FF0000"/>
                </a:solidFill>
              </a:rPr>
              <a:t>17%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21" name="مربع نص 20"/>
          <p:cNvSpPr txBox="1"/>
          <p:nvPr/>
        </p:nvSpPr>
        <p:spPr>
          <a:xfrm>
            <a:off x="4000496" y="6000768"/>
            <a:ext cx="556563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b="1" dirty="0" smtClean="0">
                <a:solidFill>
                  <a:srgbClr val="FF0000"/>
                </a:solidFill>
              </a:rPr>
              <a:t>1%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22" name="مربع نص 21"/>
          <p:cNvSpPr txBox="1"/>
          <p:nvPr/>
        </p:nvSpPr>
        <p:spPr>
          <a:xfrm>
            <a:off x="3214678" y="6000768"/>
            <a:ext cx="556563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b="1" dirty="0" smtClean="0">
                <a:solidFill>
                  <a:srgbClr val="FF0000"/>
                </a:solidFill>
              </a:rPr>
              <a:t>0%</a:t>
            </a:r>
          </a:p>
        </p:txBody>
      </p:sp>
      <p:sp>
        <p:nvSpPr>
          <p:cNvPr id="10" name="مربع نص 9"/>
          <p:cNvSpPr txBox="1"/>
          <p:nvPr/>
        </p:nvSpPr>
        <p:spPr>
          <a:xfrm>
            <a:off x="285720" y="642918"/>
            <a:ext cx="92869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FF00"/>
                </a:solidFill>
              </a:rPr>
              <a:t>14%</a:t>
            </a:r>
            <a:endParaRPr lang="ar-SA" sz="2400" b="1" dirty="0">
              <a:solidFill>
                <a:srgbClr val="FFFF00"/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428596" y="2000240"/>
            <a:ext cx="631904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FF00"/>
                </a:solidFill>
              </a:rPr>
              <a:t>7%</a:t>
            </a:r>
            <a:endParaRPr lang="ar-SA" sz="2400" b="1" dirty="0">
              <a:solidFill>
                <a:srgbClr val="FFFF00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428596" y="1357298"/>
            <a:ext cx="631904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FF00"/>
                </a:solidFill>
              </a:rPr>
              <a:t>7%</a:t>
            </a:r>
            <a:endParaRPr lang="ar-SA" sz="2400" b="1" dirty="0">
              <a:solidFill>
                <a:srgbClr val="FFFF00"/>
              </a:solidFill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428596" y="2714620"/>
            <a:ext cx="631904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FF00"/>
                </a:solidFill>
              </a:rPr>
              <a:t>7%</a:t>
            </a:r>
            <a:endParaRPr lang="ar-SA" sz="2400" b="1" dirty="0">
              <a:solidFill>
                <a:srgbClr val="FFFF00"/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285720" y="3357562"/>
            <a:ext cx="85725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FF00"/>
                </a:solidFill>
              </a:rPr>
              <a:t>14%</a:t>
            </a:r>
            <a:endParaRPr lang="ar-SA" sz="2400" b="1" dirty="0">
              <a:solidFill>
                <a:srgbClr val="FFFF00"/>
              </a:solidFill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357158" y="4000504"/>
            <a:ext cx="805029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FF00"/>
                </a:solidFill>
              </a:rPr>
              <a:t>22%</a:t>
            </a:r>
            <a:endParaRPr lang="ar-SA" sz="2400" b="1" dirty="0">
              <a:solidFill>
                <a:srgbClr val="FFFF00"/>
              </a:solidFill>
            </a:endParaRPr>
          </a:p>
        </p:txBody>
      </p:sp>
      <p:sp>
        <p:nvSpPr>
          <p:cNvPr id="23" name="مربع نص 22"/>
          <p:cNvSpPr txBox="1"/>
          <p:nvPr/>
        </p:nvSpPr>
        <p:spPr>
          <a:xfrm>
            <a:off x="357158" y="4714884"/>
            <a:ext cx="805028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FF00"/>
                </a:solidFill>
              </a:rPr>
              <a:t>29%</a:t>
            </a:r>
            <a:endParaRPr lang="ar-SA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0" y="357166"/>
            <a:ext cx="7327882" cy="85725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76200">
            <a:solidFill>
              <a:srgbClr val="B0AC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ar-SA" sz="4400" b="1">
                <a:solidFill>
                  <a:srgbClr val="FFCC66"/>
                </a:solidFill>
                <a:latin typeface="Times New Roman" pitchFamily="18" charset="0"/>
                <a:cs typeface="AL-Mohanad Bold" pitchFamily="2" charset="-78"/>
              </a:rPr>
              <a:t>تابع كيفية إعداد جدول المواصفات</a:t>
            </a:r>
            <a:endParaRPr lang="en-US" sz="4400" b="1">
              <a:solidFill>
                <a:srgbClr val="FFCC66"/>
              </a:solidFill>
              <a:latin typeface="Times New Roman" pitchFamily="18" charset="0"/>
              <a:cs typeface="AL-Mohanad Bold" pitchFamily="2" charset="-78"/>
            </a:endParaRPr>
          </a:p>
        </p:txBody>
      </p:sp>
      <p:sp>
        <p:nvSpPr>
          <p:cNvPr id="79875" name="Text Box 10"/>
          <p:cNvSpPr txBox="1">
            <a:spLocks noChangeArrowheads="1"/>
          </p:cNvSpPr>
          <p:nvPr/>
        </p:nvSpPr>
        <p:spPr bwMode="auto">
          <a:xfrm>
            <a:off x="0" y="1643050"/>
            <a:ext cx="9144000" cy="569386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marL="457200" indent="-457200"/>
            <a:r>
              <a:rPr lang="ar-SA" sz="2800" b="1" dirty="0">
                <a:latin typeface="AL-Mohanad" pitchFamily="2" charset="-78"/>
                <a:cs typeface="AL-Mohanad Bold" pitchFamily="2" charset="-78"/>
              </a:rPr>
              <a:t> </a:t>
            </a:r>
          </a:p>
          <a:p>
            <a:pPr marL="457200" indent="-457200">
              <a:lnSpc>
                <a:spcPct val="150000"/>
              </a:lnSpc>
            </a:pPr>
            <a:r>
              <a:rPr lang="ar-SA" sz="2800" b="1" dirty="0" smtClean="0">
                <a:solidFill>
                  <a:srgbClr val="194B26"/>
                </a:solidFill>
                <a:latin typeface="AL-Mohanad" pitchFamily="2" charset="-78"/>
                <a:cs typeface="AL-Mohanad Bold" pitchFamily="2" charset="-78"/>
              </a:rPr>
              <a:t>5) تحديد إجمالي  </a:t>
            </a:r>
            <a:r>
              <a:rPr lang="ar-SA" sz="2800" b="1" dirty="0">
                <a:solidFill>
                  <a:srgbClr val="194B26"/>
                </a:solidFill>
                <a:latin typeface="AL-Mohanad" pitchFamily="2" charset="-78"/>
                <a:cs typeface="AL-Mohanad Bold" pitchFamily="2" charset="-78"/>
              </a:rPr>
              <a:t>عدد </a:t>
            </a:r>
            <a:r>
              <a:rPr lang="ar-SA" sz="2800" b="1" dirty="0" smtClean="0">
                <a:solidFill>
                  <a:srgbClr val="194B26"/>
                </a:solidFill>
                <a:latin typeface="AL-Mohanad" pitchFamily="2" charset="-78"/>
                <a:cs typeface="AL-Mohanad Bold" pitchFamily="2" charset="-78"/>
              </a:rPr>
              <a:t>أسئلة الاختبار المراد وضعها .</a:t>
            </a:r>
            <a:endParaRPr lang="ar-SA" sz="2800" b="1" dirty="0">
              <a:solidFill>
                <a:srgbClr val="194B26"/>
              </a:solidFill>
              <a:latin typeface="AL-Mohanad" pitchFamily="2" charset="-78"/>
              <a:cs typeface="AL-Mohanad Bold" pitchFamily="2" charset="-78"/>
            </a:endParaRPr>
          </a:p>
          <a:p>
            <a:pPr marL="457200" indent="-457200">
              <a:lnSpc>
                <a:spcPct val="150000"/>
              </a:lnSpc>
            </a:pPr>
            <a:r>
              <a:rPr lang="ar-SA" sz="2800" b="1" dirty="0" smtClean="0">
                <a:solidFill>
                  <a:srgbClr val="194B26"/>
                </a:solidFill>
                <a:latin typeface="AL-Mohanad" pitchFamily="2" charset="-78"/>
                <a:cs typeface="AL-Mohanad Bold" pitchFamily="2" charset="-78"/>
              </a:rPr>
              <a:t>6) تحديد </a:t>
            </a:r>
            <a:r>
              <a:rPr lang="ar-SA" sz="2800" b="1" dirty="0">
                <a:solidFill>
                  <a:srgbClr val="194B26"/>
                </a:solidFill>
                <a:latin typeface="AL-Mohanad" pitchFamily="2" charset="-78"/>
                <a:cs typeface="AL-Mohanad Bold" pitchFamily="2" charset="-78"/>
              </a:rPr>
              <a:t>عدد الأسئلة لكل خلية من خلايا جدول المواصفات (التي تقيس كل مستوى من مستويات الأهداف لكل موضوع) وذلك من خلال العلاقة الآتية </a:t>
            </a:r>
            <a:r>
              <a:rPr lang="ar-SA" sz="2800" b="1" dirty="0" smtClean="0">
                <a:solidFill>
                  <a:srgbClr val="194B26"/>
                </a:solidFill>
                <a:latin typeface="AL-Mohanad" pitchFamily="2" charset="-78"/>
                <a:cs typeface="AL-Mohanad Bold" pitchFamily="2" charset="-78"/>
              </a:rPr>
              <a:t>:</a:t>
            </a:r>
          </a:p>
          <a:p>
            <a:pPr marL="457200" indent="-457200">
              <a:lnSpc>
                <a:spcPct val="150000"/>
              </a:lnSpc>
            </a:pPr>
            <a:endParaRPr lang="ar-SA" sz="2800" b="1" dirty="0" smtClean="0">
              <a:solidFill>
                <a:srgbClr val="194B26"/>
              </a:solidFill>
              <a:latin typeface="AL-Mohanad" pitchFamily="2" charset="-78"/>
              <a:cs typeface="AL-Mohanad Bold" pitchFamily="2" charset="-78"/>
            </a:endParaRPr>
          </a:p>
          <a:p>
            <a:pPr marL="457200" indent="-457200">
              <a:lnSpc>
                <a:spcPct val="150000"/>
              </a:lnSpc>
            </a:pPr>
            <a:r>
              <a:rPr lang="ar-SA" sz="2800" b="1" dirty="0" smtClean="0">
                <a:solidFill>
                  <a:srgbClr val="FF0000"/>
                </a:solidFill>
                <a:latin typeface="AL-Mohanad" pitchFamily="2" charset="-78"/>
                <a:cs typeface="AL-Mohanad Bold" pitchFamily="2" charset="-78"/>
              </a:rPr>
              <a:t>وزن السؤال = </a:t>
            </a:r>
            <a:r>
              <a:rPr lang="ar-SA" sz="2800" b="1" dirty="0" smtClean="0">
                <a:solidFill>
                  <a:schemeClr val="accent6">
                    <a:lumMod val="50000"/>
                  </a:schemeClr>
                </a:solidFill>
                <a:latin typeface="AL-Mohanad" pitchFamily="2" charset="-78"/>
                <a:cs typeface="AL-Mohanad Bold" pitchFamily="2" charset="-78"/>
              </a:rPr>
              <a:t>عدد الأسئلة الكلي  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AL-Mohanad" pitchFamily="2" charset="-78"/>
                <a:cs typeface="AL-Mohanad Bold" pitchFamily="2" charset="-78"/>
              </a:rPr>
              <a:t>x</a:t>
            </a:r>
            <a:r>
              <a:rPr lang="ar-SA" sz="2800" b="1" dirty="0" smtClean="0">
                <a:solidFill>
                  <a:schemeClr val="accent6">
                    <a:lumMod val="50000"/>
                  </a:schemeClr>
                </a:solidFill>
                <a:latin typeface="AL-Mohanad" pitchFamily="2" charset="-78"/>
                <a:cs typeface="AL-Mohanad Bold" pitchFamily="2" charset="-78"/>
              </a:rPr>
              <a:t>  نسبة أهمية الموضوع  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AL-Mohanad" pitchFamily="2" charset="-78"/>
                <a:cs typeface="AL-Mohanad Bold" pitchFamily="2" charset="-78"/>
              </a:rPr>
              <a:t>x</a:t>
            </a:r>
            <a:r>
              <a:rPr lang="ar-SA" sz="2800" b="1" dirty="0" smtClean="0">
                <a:solidFill>
                  <a:schemeClr val="accent6">
                    <a:lumMod val="50000"/>
                  </a:schemeClr>
                </a:solidFill>
                <a:latin typeface="AL-Mohanad" pitchFamily="2" charset="-78"/>
                <a:cs typeface="AL-Mohanad Bold" pitchFamily="2" charset="-78"/>
              </a:rPr>
              <a:t>  نسبة أهمية مستوى الهدف</a:t>
            </a:r>
          </a:p>
          <a:p>
            <a:pPr marL="457200" indent="-457200">
              <a:lnSpc>
                <a:spcPct val="150000"/>
              </a:lnSpc>
            </a:pPr>
            <a:endParaRPr lang="ar-SA" sz="2800" b="1" u="sng" dirty="0" smtClean="0">
              <a:solidFill>
                <a:srgbClr val="C00000"/>
              </a:solidFill>
              <a:latin typeface="AL-Mohanad" pitchFamily="2" charset="-78"/>
              <a:cs typeface="AL-Mohanad Bold" pitchFamily="2" charset="-78"/>
            </a:endParaRPr>
          </a:p>
          <a:p>
            <a:pPr marL="457200" indent="-457200">
              <a:lnSpc>
                <a:spcPct val="150000"/>
              </a:lnSpc>
            </a:pPr>
            <a:r>
              <a:rPr lang="ar-SA" sz="2800" b="1" dirty="0" smtClean="0">
                <a:latin typeface="AL-Mohanad" pitchFamily="2" charset="-78"/>
                <a:cs typeface="AL-Mohanad Bold" pitchFamily="2" charset="-78"/>
              </a:rPr>
              <a:t>                   </a:t>
            </a:r>
            <a:endParaRPr lang="ar-SA" sz="2800" b="1" dirty="0" smtClean="0">
              <a:solidFill>
                <a:srgbClr val="C00000"/>
              </a:solidFill>
              <a:latin typeface="AL-Mohanad" pitchFamily="2" charset="-78"/>
              <a:cs typeface="AL-Mohanad Bold" pitchFamily="2" charset="-78"/>
            </a:endParaRPr>
          </a:p>
          <a:p>
            <a:pPr marL="457200" indent="-457200">
              <a:lnSpc>
                <a:spcPct val="150000"/>
              </a:lnSpc>
            </a:pPr>
            <a:endParaRPr lang="en-US" sz="2800" b="1" dirty="0">
              <a:latin typeface="AL-Mohanad" pitchFamily="2" charset="-78"/>
              <a:cs typeface="AL-Mohanad Bol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جدول 2"/>
          <p:cNvGraphicFramePr>
            <a:graphicFrameLocks noGrp="1"/>
          </p:cNvGraphicFramePr>
          <p:nvPr/>
        </p:nvGraphicFramePr>
        <p:xfrm>
          <a:off x="214284" y="214290"/>
          <a:ext cx="8715435" cy="61772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920353"/>
                <a:gridCol w="399820"/>
                <a:gridCol w="749710"/>
                <a:gridCol w="749710"/>
                <a:gridCol w="749710"/>
                <a:gridCol w="749710"/>
                <a:gridCol w="749710"/>
                <a:gridCol w="749710"/>
                <a:gridCol w="868810"/>
                <a:gridCol w="960430"/>
                <a:gridCol w="1067762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الموضوع</a:t>
                      </a:r>
                      <a:endParaRPr lang="ar-SA" sz="1600" b="1" dirty="0"/>
                    </a:p>
                  </a:txBody>
                  <a:tcPr>
                    <a:solidFill>
                      <a:srgbClr val="194B2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/>
                    </a:p>
                  </a:txBody>
                  <a:tcPr>
                    <a:solidFill>
                      <a:srgbClr val="194B2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تذكر</a:t>
                      </a:r>
                      <a:endParaRPr lang="ar-SA" sz="1600" b="1" dirty="0"/>
                    </a:p>
                  </a:txBody>
                  <a:tcPr>
                    <a:solidFill>
                      <a:srgbClr val="194B2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فهم</a:t>
                      </a:r>
                      <a:endParaRPr lang="ar-SA" sz="1600" b="1" dirty="0"/>
                    </a:p>
                  </a:txBody>
                  <a:tcPr>
                    <a:solidFill>
                      <a:srgbClr val="194B2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تطبيق</a:t>
                      </a:r>
                      <a:endParaRPr lang="ar-SA" sz="1600" b="1" dirty="0"/>
                    </a:p>
                  </a:txBody>
                  <a:tcPr>
                    <a:solidFill>
                      <a:srgbClr val="194B2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تحليل</a:t>
                      </a:r>
                      <a:endParaRPr lang="ar-SA" sz="1600" b="1" dirty="0"/>
                    </a:p>
                  </a:txBody>
                  <a:tcPr>
                    <a:solidFill>
                      <a:srgbClr val="194B2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تركيب</a:t>
                      </a:r>
                      <a:endParaRPr lang="ar-SA" sz="1600" b="1" dirty="0"/>
                    </a:p>
                  </a:txBody>
                  <a:tcPr>
                    <a:solidFill>
                      <a:srgbClr val="194B2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تقويم</a:t>
                      </a:r>
                      <a:endParaRPr lang="ar-SA" sz="1600" b="1" dirty="0"/>
                    </a:p>
                  </a:txBody>
                  <a:tcPr>
                    <a:solidFill>
                      <a:srgbClr val="194B2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 أسئلة</a:t>
                      </a:r>
                      <a:endParaRPr lang="ar-SA" sz="1600" b="1" dirty="0"/>
                    </a:p>
                  </a:txBody>
                  <a:tcPr>
                    <a:solidFill>
                      <a:srgbClr val="C8C3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م درجات</a:t>
                      </a:r>
                      <a:endParaRPr lang="ar-SA" sz="1600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 و.الموضوع</a:t>
                      </a:r>
                      <a:endParaRPr lang="ar-SA" sz="1600" b="1" dirty="0"/>
                    </a:p>
                  </a:txBody>
                  <a:tcPr>
                    <a:solidFill>
                      <a:schemeClr val="accent6">
                        <a:lumMod val="90000"/>
                      </a:schemeClr>
                    </a:solidFill>
                  </a:tcPr>
                </a:tc>
              </a:tr>
              <a:tr h="228600"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sz="1600" b="1" dirty="0" err="1" smtClean="0">
                          <a:solidFill>
                            <a:schemeClr val="bg1"/>
                          </a:solidFill>
                        </a:rPr>
                        <a:t>االأدوات</a:t>
                      </a:r>
                      <a:r>
                        <a:rPr lang="ar-SA" sz="1600" b="1" baseline="0" dirty="0" smtClean="0">
                          <a:solidFill>
                            <a:schemeClr val="bg1"/>
                          </a:solidFill>
                        </a:rPr>
                        <a:t> التي تجزم</a:t>
                      </a:r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600" b="1" dirty="0" smtClean="0">
                          <a:solidFill>
                            <a:schemeClr val="bg1"/>
                          </a:solidFill>
                        </a:rPr>
                        <a:t>س</a:t>
                      </a:r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C8C3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90000"/>
                      </a:schemeClr>
                    </a:solidFill>
                  </a:tcPr>
                </a:tc>
              </a:tr>
              <a:tr h="228600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chemeClr val="bg1"/>
                          </a:solidFill>
                        </a:rPr>
                        <a:t>د</a:t>
                      </a:r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</a:tr>
              <a:tr h="228600"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chemeClr val="bg1"/>
                          </a:solidFill>
                        </a:rPr>
                        <a:t>اقتران جواب  </a:t>
                      </a:r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chemeClr val="bg1"/>
                          </a:solidFill>
                        </a:rPr>
                        <a:t>س</a:t>
                      </a:r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C8C3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90000"/>
                      </a:schemeClr>
                    </a:solidFill>
                  </a:tcPr>
                </a:tc>
              </a:tr>
              <a:tr h="228600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chemeClr val="bg1"/>
                          </a:solidFill>
                        </a:rPr>
                        <a:t>د</a:t>
                      </a:r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28600"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chemeClr val="bg1"/>
                          </a:solidFill>
                        </a:rPr>
                        <a:t>حكم الفعل </a:t>
                      </a:r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chemeClr val="bg1"/>
                          </a:solidFill>
                        </a:rPr>
                        <a:t>س</a:t>
                      </a:r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C8C3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90000"/>
                      </a:schemeClr>
                    </a:solidFill>
                  </a:tcPr>
                </a:tc>
              </a:tr>
              <a:tr h="228600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chemeClr val="bg1"/>
                          </a:solidFill>
                        </a:rPr>
                        <a:t>د</a:t>
                      </a:r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</a:tr>
              <a:tr h="228600"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chemeClr val="bg1"/>
                          </a:solidFill>
                        </a:rPr>
                        <a:t>مواضع تأنيث </a:t>
                      </a:r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chemeClr val="bg1"/>
                          </a:solidFill>
                        </a:rPr>
                        <a:t>س</a:t>
                      </a:r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C8C3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90000"/>
                      </a:schemeClr>
                    </a:solidFill>
                  </a:tcPr>
                </a:tc>
              </a:tr>
              <a:tr h="228600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chemeClr val="bg1"/>
                          </a:solidFill>
                        </a:rPr>
                        <a:t>د</a:t>
                      </a:r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28600"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chemeClr val="bg1"/>
                          </a:solidFill>
                        </a:rPr>
                        <a:t>كيفية بناء الفعل </a:t>
                      </a: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chemeClr val="bg1"/>
                          </a:solidFill>
                        </a:rPr>
                        <a:t>س</a:t>
                      </a: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endParaRPr lang="ar-SA" sz="1600" b="1" dirty="0" smtClean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C8C3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90000"/>
                      </a:schemeClr>
                    </a:solidFill>
                  </a:tcPr>
                </a:tc>
              </a:tr>
              <a:tr h="228600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chemeClr val="bg1"/>
                          </a:solidFill>
                        </a:rPr>
                        <a:t>د</a:t>
                      </a: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 sz="1600" b="1" dirty="0" smtClean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</a:tr>
              <a:tr h="185420"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chemeClr val="bg1"/>
                          </a:solidFill>
                        </a:rPr>
                        <a:t>الاستثناء.</a:t>
                      </a:r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chemeClr val="bg1"/>
                          </a:solidFill>
                        </a:rPr>
                        <a:t>س</a:t>
                      </a:r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C8C3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90000"/>
                      </a:schemeClr>
                    </a:solidFill>
                  </a:tcPr>
                </a:tc>
              </a:tr>
              <a:tr h="185420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chemeClr val="bg1"/>
                          </a:solidFill>
                        </a:rPr>
                        <a:t>د</a:t>
                      </a:r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85420"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chemeClr val="bg1"/>
                          </a:solidFill>
                        </a:rPr>
                        <a:t>الحال.</a:t>
                      </a:r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chemeClr val="bg1"/>
                          </a:solidFill>
                        </a:rPr>
                        <a:t>س</a:t>
                      </a:r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C8C3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90000"/>
                      </a:schemeClr>
                    </a:solidFill>
                  </a:tcPr>
                </a:tc>
              </a:tr>
              <a:tr h="185420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chemeClr val="bg1"/>
                          </a:solidFill>
                        </a:rPr>
                        <a:t>د</a:t>
                      </a:r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582A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rtl="1"/>
                      <a:r>
                        <a:rPr lang="ar-SA" sz="1600" b="1" dirty="0" smtClean="0">
                          <a:solidFill>
                            <a:srgbClr val="000000"/>
                          </a:solidFill>
                        </a:rPr>
                        <a:t>م</a:t>
                      </a:r>
                      <a:r>
                        <a:rPr lang="ar-SA" sz="1600" b="1" baseline="0" dirty="0" smtClean="0">
                          <a:solidFill>
                            <a:srgbClr val="000000"/>
                          </a:solidFill>
                        </a:rPr>
                        <a:t> .</a:t>
                      </a:r>
                      <a:r>
                        <a:rPr lang="ar-SA" sz="1600" b="1" dirty="0" smtClean="0">
                          <a:solidFill>
                            <a:srgbClr val="000000"/>
                          </a:solidFill>
                        </a:rPr>
                        <a:t>الأسئلة</a:t>
                      </a:r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C8C3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C8C3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C8C3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C8C3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C8C3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C8C3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C8C3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C8C3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rgbClr val="000000"/>
                          </a:solidFill>
                        </a:rPr>
                        <a:t>35</a:t>
                      </a:r>
                      <a:endParaRPr lang="ar-SA" sz="16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C8C3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000000"/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rtl="1"/>
                      <a:r>
                        <a:rPr lang="ar-SA" sz="1600" b="1" dirty="0" smtClean="0">
                          <a:solidFill>
                            <a:srgbClr val="FFFF00"/>
                          </a:solidFill>
                        </a:rPr>
                        <a:t>م</a:t>
                      </a:r>
                      <a:r>
                        <a:rPr lang="ar-SA" sz="1600" b="1" baseline="0" dirty="0" smtClean="0">
                          <a:solidFill>
                            <a:srgbClr val="FFFF00"/>
                          </a:solidFill>
                        </a:rPr>
                        <a:t> .</a:t>
                      </a:r>
                      <a:r>
                        <a:rPr lang="ar-SA" sz="1600" b="1" dirty="0" smtClean="0">
                          <a:solidFill>
                            <a:srgbClr val="FFFF00"/>
                          </a:solidFill>
                        </a:rPr>
                        <a:t>الدرجات</a:t>
                      </a:r>
                      <a:endParaRPr lang="ar-SA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rgbClr val="FFFF00"/>
                          </a:solidFill>
                        </a:rPr>
                        <a:t>30</a:t>
                      </a:r>
                      <a:endParaRPr lang="ar-SA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000000"/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rtl="1"/>
                      <a:r>
                        <a:rPr lang="ar-SA" sz="1600" b="1" dirty="0" smtClean="0">
                          <a:solidFill>
                            <a:srgbClr val="FF0000"/>
                          </a:solidFill>
                        </a:rPr>
                        <a:t>و. الأهداف</a:t>
                      </a:r>
                      <a:endParaRPr lang="ar-SA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مربع نص 5"/>
          <p:cNvSpPr txBox="1"/>
          <p:nvPr/>
        </p:nvSpPr>
        <p:spPr>
          <a:xfrm>
            <a:off x="285720" y="642918"/>
            <a:ext cx="92869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FF00"/>
                </a:solidFill>
              </a:rPr>
              <a:t>14%</a:t>
            </a:r>
            <a:endParaRPr lang="ar-SA" sz="2400" b="1" dirty="0">
              <a:solidFill>
                <a:srgbClr val="FFFF00"/>
              </a:solidFill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428596" y="1357298"/>
            <a:ext cx="631904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FF00"/>
                </a:solidFill>
              </a:rPr>
              <a:t>7%</a:t>
            </a:r>
            <a:endParaRPr lang="ar-SA" sz="2400" b="1" dirty="0">
              <a:solidFill>
                <a:srgbClr val="FFFF00"/>
              </a:solidFill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428596" y="2071678"/>
            <a:ext cx="631904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FF00"/>
                </a:solidFill>
              </a:rPr>
              <a:t>7%</a:t>
            </a:r>
            <a:endParaRPr lang="ar-SA" sz="2400" b="1" dirty="0">
              <a:solidFill>
                <a:srgbClr val="FFFF00"/>
              </a:solidFill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357158" y="2714620"/>
            <a:ext cx="631904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FF00"/>
                </a:solidFill>
              </a:rPr>
              <a:t>7%</a:t>
            </a:r>
            <a:endParaRPr lang="ar-SA" sz="2400" b="1" dirty="0">
              <a:solidFill>
                <a:srgbClr val="FFFF00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285720" y="3429000"/>
            <a:ext cx="805028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FF00"/>
                </a:solidFill>
              </a:rPr>
              <a:t>14%</a:t>
            </a:r>
            <a:endParaRPr lang="ar-SA" sz="2400" b="1" dirty="0">
              <a:solidFill>
                <a:srgbClr val="FFFF00"/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357158" y="4000504"/>
            <a:ext cx="805029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FF00"/>
                </a:solidFill>
              </a:rPr>
              <a:t>22%</a:t>
            </a:r>
            <a:endParaRPr lang="ar-SA" sz="2400" b="1" dirty="0">
              <a:solidFill>
                <a:srgbClr val="FFFF00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357158" y="4714884"/>
            <a:ext cx="805028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FF00"/>
                </a:solidFill>
              </a:rPr>
              <a:t>29%</a:t>
            </a:r>
            <a:endParaRPr lang="ar-SA" sz="2400" b="1" dirty="0">
              <a:solidFill>
                <a:srgbClr val="FFFF00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285720" y="5929330"/>
            <a:ext cx="978153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100%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7" name="مربع نص 16"/>
          <p:cNvSpPr txBox="1"/>
          <p:nvPr/>
        </p:nvSpPr>
        <p:spPr>
          <a:xfrm>
            <a:off x="6858016" y="6000768"/>
            <a:ext cx="700834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b="1" dirty="0" smtClean="0">
                <a:solidFill>
                  <a:srgbClr val="FF0000"/>
                </a:solidFill>
              </a:rPr>
              <a:t>17%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18" name="مربع نص 17"/>
          <p:cNvSpPr txBox="1"/>
          <p:nvPr/>
        </p:nvSpPr>
        <p:spPr>
          <a:xfrm>
            <a:off x="6143636" y="6000768"/>
            <a:ext cx="70089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FF0000"/>
                </a:solidFill>
              </a:rPr>
              <a:t>29%</a:t>
            </a:r>
          </a:p>
        </p:txBody>
      </p:sp>
      <p:sp>
        <p:nvSpPr>
          <p:cNvPr id="19" name="مربع نص 18"/>
          <p:cNvSpPr txBox="1"/>
          <p:nvPr/>
        </p:nvSpPr>
        <p:spPr>
          <a:xfrm>
            <a:off x="5357818" y="6000768"/>
            <a:ext cx="700834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b="1" dirty="0" smtClean="0">
                <a:solidFill>
                  <a:srgbClr val="FF0000"/>
                </a:solidFill>
              </a:rPr>
              <a:t>36%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20" name="مربع نص 19"/>
          <p:cNvSpPr txBox="1"/>
          <p:nvPr/>
        </p:nvSpPr>
        <p:spPr>
          <a:xfrm>
            <a:off x="4643438" y="6000768"/>
            <a:ext cx="700834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b="1" dirty="0" smtClean="0">
                <a:solidFill>
                  <a:srgbClr val="FF0000"/>
                </a:solidFill>
              </a:rPr>
              <a:t>17%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21" name="مربع نص 20"/>
          <p:cNvSpPr txBox="1"/>
          <p:nvPr/>
        </p:nvSpPr>
        <p:spPr>
          <a:xfrm>
            <a:off x="4000496" y="6000768"/>
            <a:ext cx="556563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b="1" dirty="0" smtClean="0">
                <a:solidFill>
                  <a:srgbClr val="FF0000"/>
                </a:solidFill>
              </a:rPr>
              <a:t>1%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22" name="مربع نص 21"/>
          <p:cNvSpPr txBox="1"/>
          <p:nvPr/>
        </p:nvSpPr>
        <p:spPr>
          <a:xfrm>
            <a:off x="3214678" y="6000768"/>
            <a:ext cx="556563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b="1" dirty="0" smtClean="0">
                <a:solidFill>
                  <a:srgbClr val="FF0000"/>
                </a:solidFill>
              </a:rPr>
              <a:t>0%</a:t>
            </a:r>
          </a:p>
        </p:txBody>
      </p:sp>
      <p:sp>
        <p:nvSpPr>
          <p:cNvPr id="23" name="AutoShape 182"/>
          <p:cNvSpPr>
            <a:spLocks noChangeArrowheads="1"/>
          </p:cNvSpPr>
          <p:nvPr/>
        </p:nvSpPr>
        <p:spPr bwMode="auto">
          <a:xfrm rot="-9615267">
            <a:off x="2405775" y="1338571"/>
            <a:ext cx="3786188" cy="522288"/>
          </a:xfrm>
          <a:prstGeom prst="wedgeRoundRectCallout">
            <a:avLst>
              <a:gd name="adj1" fmla="val -60880"/>
              <a:gd name="adj2" fmla="val 302319"/>
              <a:gd name="adj3" fmla="val 16667"/>
            </a:avLst>
          </a:prstGeom>
          <a:solidFill>
            <a:schemeClr val="accent6">
              <a:lumMod val="9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rot="10800000"/>
          <a:lstStyle/>
          <a:p>
            <a:pPr algn="ctr"/>
            <a:r>
              <a:rPr lang="ar-SA" sz="3200" b="1" dirty="0" smtClean="0">
                <a:solidFill>
                  <a:srgbClr val="FF3300"/>
                </a:solidFill>
                <a:cs typeface="Simplified Arabic" pitchFamily="2" charset="-78"/>
              </a:rPr>
              <a:t>35 ×14</a:t>
            </a:r>
            <a:r>
              <a:rPr lang="en-US" sz="3200" b="1" dirty="0" smtClean="0">
                <a:solidFill>
                  <a:srgbClr val="FF3300"/>
                </a:solidFill>
                <a:cs typeface="Simplified Arabic" pitchFamily="2" charset="-78"/>
              </a:rPr>
              <a:t>%</a:t>
            </a:r>
            <a:r>
              <a:rPr lang="ar-SA" sz="3200" b="1" dirty="0">
                <a:solidFill>
                  <a:srgbClr val="FF3300"/>
                </a:solidFill>
                <a:cs typeface="Simplified Arabic" pitchFamily="2" charset="-78"/>
              </a:rPr>
              <a:t>× </a:t>
            </a:r>
            <a:r>
              <a:rPr lang="ar-SA" sz="3200" b="1" dirty="0" smtClean="0">
                <a:solidFill>
                  <a:srgbClr val="FF3300"/>
                </a:solidFill>
                <a:cs typeface="Simplified Arabic" pitchFamily="2" charset="-78"/>
              </a:rPr>
              <a:t>17</a:t>
            </a:r>
            <a:r>
              <a:rPr lang="en-US" sz="3200" b="1" dirty="0" smtClean="0">
                <a:solidFill>
                  <a:srgbClr val="FF3300"/>
                </a:solidFill>
                <a:cs typeface="Simplified Arabic" pitchFamily="2" charset="-78"/>
              </a:rPr>
              <a:t>%</a:t>
            </a:r>
            <a:endParaRPr lang="en-US" sz="3200" b="1" dirty="0">
              <a:solidFill>
                <a:srgbClr val="FF3300"/>
              </a:solidFill>
              <a:cs typeface="Simplified Arabic" pitchFamily="2" charset="-78"/>
            </a:endParaRPr>
          </a:p>
        </p:txBody>
      </p:sp>
      <p:sp>
        <p:nvSpPr>
          <p:cNvPr id="24" name="مربع نص 23"/>
          <p:cNvSpPr txBox="1"/>
          <p:nvPr/>
        </p:nvSpPr>
        <p:spPr>
          <a:xfrm>
            <a:off x="6929454" y="571480"/>
            <a:ext cx="57150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>
                <a:solidFill>
                  <a:schemeClr val="bg1"/>
                </a:solidFill>
              </a:rPr>
              <a:t>1</a:t>
            </a:r>
            <a:endParaRPr lang="ar-SA" b="1" dirty="0">
              <a:solidFill>
                <a:schemeClr val="bg1"/>
              </a:solidFill>
            </a:endParaRPr>
          </a:p>
        </p:txBody>
      </p:sp>
      <p:sp>
        <p:nvSpPr>
          <p:cNvPr id="25" name="AutoShape 182"/>
          <p:cNvSpPr>
            <a:spLocks noChangeArrowheads="1"/>
          </p:cNvSpPr>
          <p:nvPr/>
        </p:nvSpPr>
        <p:spPr bwMode="auto">
          <a:xfrm rot="12000830">
            <a:off x="2261035" y="4632639"/>
            <a:ext cx="3786188" cy="522288"/>
          </a:xfrm>
          <a:prstGeom prst="wedgeRoundRectCallout">
            <a:avLst>
              <a:gd name="adj1" fmla="val -29514"/>
              <a:gd name="adj2" fmla="val 219979"/>
              <a:gd name="adj3" fmla="val 16667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rot="10800000"/>
          <a:lstStyle/>
          <a:p>
            <a:pPr algn="ctr"/>
            <a:r>
              <a:rPr lang="ar-SA" sz="3200" b="1" dirty="0" smtClean="0">
                <a:solidFill>
                  <a:srgbClr val="000000"/>
                </a:solidFill>
                <a:cs typeface="Simplified Arabic" pitchFamily="2" charset="-78"/>
              </a:rPr>
              <a:t>35 ×22</a:t>
            </a:r>
            <a:r>
              <a:rPr lang="en-US" sz="3200" b="1" dirty="0" smtClean="0">
                <a:solidFill>
                  <a:srgbClr val="000000"/>
                </a:solidFill>
                <a:cs typeface="Simplified Arabic" pitchFamily="2" charset="-78"/>
              </a:rPr>
              <a:t>%</a:t>
            </a:r>
            <a:r>
              <a:rPr lang="ar-SA" sz="3200" b="1" dirty="0">
                <a:solidFill>
                  <a:srgbClr val="000000"/>
                </a:solidFill>
                <a:cs typeface="Simplified Arabic" pitchFamily="2" charset="-78"/>
              </a:rPr>
              <a:t>× </a:t>
            </a:r>
            <a:r>
              <a:rPr lang="ar-SA" sz="3200" b="1" dirty="0" smtClean="0">
                <a:solidFill>
                  <a:srgbClr val="000000"/>
                </a:solidFill>
                <a:cs typeface="Simplified Arabic" pitchFamily="2" charset="-78"/>
              </a:rPr>
              <a:t>36</a:t>
            </a:r>
            <a:r>
              <a:rPr lang="en-US" sz="3200" b="1" dirty="0" smtClean="0">
                <a:solidFill>
                  <a:srgbClr val="000000"/>
                </a:solidFill>
                <a:cs typeface="Simplified Arabic" pitchFamily="2" charset="-78"/>
              </a:rPr>
              <a:t>%</a:t>
            </a:r>
            <a:endParaRPr lang="en-US" sz="3200" b="1" dirty="0">
              <a:solidFill>
                <a:srgbClr val="000000"/>
              </a:solidFill>
              <a:cs typeface="Simplified Arabic" pitchFamily="2" charset="-78"/>
            </a:endParaRPr>
          </a:p>
        </p:txBody>
      </p:sp>
      <p:sp>
        <p:nvSpPr>
          <p:cNvPr id="26" name="مربع نص 25"/>
          <p:cNvSpPr txBox="1"/>
          <p:nvPr/>
        </p:nvSpPr>
        <p:spPr>
          <a:xfrm>
            <a:off x="5429256" y="3929066"/>
            <a:ext cx="64294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dirty="0" smtClean="0">
                <a:solidFill>
                  <a:srgbClr val="000000"/>
                </a:solidFill>
              </a:rPr>
              <a:t>3</a:t>
            </a:r>
            <a:endParaRPr lang="ar-SA" dirty="0">
              <a:solidFill>
                <a:srgbClr val="000000"/>
              </a:solidFill>
            </a:endParaRPr>
          </a:p>
        </p:txBody>
      </p:sp>
      <p:sp>
        <p:nvSpPr>
          <p:cNvPr id="27" name="مستطيل مستدير الزوايا 26">
            <a:hlinkClick r:id="rId2" action="ppaction://hlinkfile"/>
          </p:cNvPr>
          <p:cNvSpPr/>
          <p:nvPr/>
        </p:nvSpPr>
        <p:spPr>
          <a:xfrm>
            <a:off x="214282" y="6429396"/>
            <a:ext cx="2500330" cy="4286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/>
      <p:bldP spid="25" grpId="0" animBg="1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8440738" y="1622425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1"/>
          </a:p>
        </p:txBody>
      </p:sp>
      <p:sp>
        <p:nvSpPr>
          <p:cNvPr id="22532" name="AutoShape 6"/>
          <p:cNvSpPr>
            <a:spLocks noChangeArrowheads="1"/>
          </p:cNvSpPr>
          <p:nvPr/>
        </p:nvSpPr>
        <p:spPr bwMode="auto">
          <a:xfrm>
            <a:off x="7572396" y="2000240"/>
            <a:ext cx="358775" cy="504825"/>
          </a:xfrm>
          <a:prstGeom prst="star4">
            <a:avLst>
              <a:gd name="adj" fmla="val 12500"/>
            </a:avLst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anchor="ctr"/>
          <a:lstStyle/>
          <a:p>
            <a:pPr algn="ctr"/>
            <a:endParaRPr lang="en-US" b="1">
              <a:solidFill>
                <a:srgbClr val="993300"/>
              </a:solidFill>
            </a:endParaRPr>
          </a:p>
        </p:txBody>
      </p:sp>
      <p:sp>
        <p:nvSpPr>
          <p:cNvPr id="203783" name="Text Box 7"/>
          <p:cNvSpPr txBox="1">
            <a:spLocks noChangeArrowheads="1"/>
          </p:cNvSpPr>
          <p:nvPr/>
        </p:nvSpPr>
        <p:spPr bwMode="auto">
          <a:xfrm>
            <a:off x="0" y="2928934"/>
            <a:ext cx="7358082" cy="6413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>
              <a:defRPr/>
            </a:pPr>
            <a:r>
              <a:rPr lang="ar-SA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</a:rPr>
              <a:t>تحديد الغرض من الاختبار.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</a:endParaRPr>
          </a:p>
        </p:txBody>
      </p:sp>
      <p:sp>
        <p:nvSpPr>
          <p:cNvPr id="22534" name="Text Box 8"/>
          <p:cNvSpPr txBox="1">
            <a:spLocks noChangeArrowheads="1"/>
          </p:cNvSpPr>
          <p:nvPr/>
        </p:nvSpPr>
        <p:spPr bwMode="auto">
          <a:xfrm>
            <a:off x="8656638" y="234315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1"/>
          </a:p>
        </p:txBody>
      </p:sp>
      <p:sp>
        <p:nvSpPr>
          <p:cNvPr id="22535" name="AutoShape 9"/>
          <p:cNvSpPr>
            <a:spLocks noChangeArrowheads="1"/>
          </p:cNvSpPr>
          <p:nvPr/>
        </p:nvSpPr>
        <p:spPr bwMode="auto">
          <a:xfrm>
            <a:off x="7500958" y="2928934"/>
            <a:ext cx="504825" cy="431800"/>
          </a:xfrm>
          <a:prstGeom prst="star4">
            <a:avLst>
              <a:gd name="adj" fmla="val 12500"/>
            </a:avLst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anchor="ctr"/>
          <a:lstStyle/>
          <a:p>
            <a:endParaRPr lang="ar-SA"/>
          </a:p>
        </p:txBody>
      </p:sp>
      <p:sp>
        <p:nvSpPr>
          <p:cNvPr id="22536" name="Text Box 10"/>
          <p:cNvSpPr txBox="1">
            <a:spLocks noChangeArrowheads="1"/>
          </p:cNvSpPr>
          <p:nvPr/>
        </p:nvSpPr>
        <p:spPr bwMode="auto">
          <a:xfrm>
            <a:off x="7504113" y="2271713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1"/>
          </a:p>
        </p:txBody>
      </p:sp>
      <p:sp>
        <p:nvSpPr>
          <p:cNvPr id="203787" name="Text Box 11"/>
          <p:cNvSpPr txBox="1">
            <a:spLocks noChangeArrowheads="1"/>
          </p:cNvSpPr>
          <p:nvPr/>
        </p:nvSpPr>
        <p:spPr bwMode="auto">
          <a:xfrm>
            <a:off x="0" y="2000240"/>
            <a:ext cx="7358082" cy="5847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>
              <a:defRPr/>
            </a:pPr>
            <a:r>
              <a:rPr lang="ar-SA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</a:rPr>
              <a:t>تحديد أهداف التدريس ( </a:t>
            </a:r>
            <a:r>
              <a:rPr lang="ar-SA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</a:rPr>
              <a:t>النَّواتج </a:t>
            </a:r>
            <a:r>
              <a:rPr lang="ar-SA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</a:rPr>
              <a:t>التعليمية المطلوبة</a:t>
            </a:r>
            <a:r>
              <a:rPr lang="ar-SA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</a:rPr>
              <a:t>).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</a:endParaRPr>
          </a:p>
        </p:txBody>
      </p:sp>
      <p:sp>
        <p:nvSpPr>
          <p:cNvPr id="22538" name="Text Box 12"/>
          <p:cNvSpPr txBox="1">
            <a:spLocks noChangeArrowheads="1"/>
          </p:cNvSpPr>
          <p:nvPr/>
        </p:nvSpPr>
        <p:spPr bwMode="auto">
          <a:xfrm>
            <a:off x="8512175" y="3135313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1"/>
          </a:p>
        </p:txBody>
      </p:sp>
      <p:sp>
        <p:nvSpPr>
          <p:cNvPr id="22539" name="AutoShape 13"/>
          <p:cNvSpPr>
            <a:spLocks noChangeArrowheads="1"/>
          </p:cNvSpPr>
          <p:nvPr/>
        </p:nvSpPr>
        <p:spPr bwMode="auto">
          <a:xfrm>
            <a:off x="7429520" y="4000504"/>
            <a:ext cx="469900" cy="576262"/>
          </a:xfrm>
          <a:prstGeom prst="star4">
            <a:avLst>
              <a:gd name="adj" fmla="val 12500"/>
            </a:avLst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anchor="ctr"/>
          <a:lstStyle/>
          <a:p>
            <a:endParaRPr lang="ar-SA"/>
          </a:p>
        </p:txBody>
      </p:sp>
      <p:sp>
        <p:nvSpPr>
          <p:cNvPr id="203790" name="Text Box 14"/>
          <p:cNvSpPr txBox="1">
            <a:spLocks noChangeArrowheads="1"/>
          </p:cNvSpPr>
          <p:nvPr/>
        </p:nvSpPr>
        <p:spPr bwMode="auto">
          <a:xfrm>
            <a:off x="0" y="4000504"/>
            <a:ext cx="7358082" cy="6413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>
              <a:defRPr/>
            </a:pPr>
            <a:r>
              <a:rPr lang="ar-SA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</a:rPr>
              <a:t>تحليل مادة التدريس ( تحليل المحتوى</a:t>
            </a:r>
            <a:r>
              <a:rPr lang="ar-SA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</a:rPr>
              <a:t>).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</a:endParaRPr>
          </a:p>
        </p:txBody>
      </p:sp>
      <p:sp>
        <p:nvSpPr>
          <p:cNvPr id="203791" name="AutoShape 15"/>
          <p:cNvSpPr>
            <a:spLocks noChangeArrowheads="1"/>
          </p:cNvSpPr>
          <p:nvPr/>
        </p:nvSpPr>
        <p:spPr bwMode="auto">
          <a:xfrm>
            <a:off x="0" y="642918"/>
            <a:ext cx="7358082" cy="1071570"/>
          </a:xfrm>
          <a:prstGeom prst="wedgeEllipseCallout">
            <a:avLst>
              <a:gd name="adj1" fmla="val -10347"/>
              <a:gd name="adj2" fmla="val 42384"/>
            </a:avLst>
          </a:prstGeom>
          <a:blipFill>
            <a:blip r:embed="rId2" cstate="print"/>
            <a:tile tx="0" ty="0" sx="100000" sy="100000" flip="none" algn="tl"/>
          </a:blipFill>
          <a:ln w="76200">
            <a:solidFill>
              <a:srgbClr val="C0BC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ar-SA" sz="4000" b="1" spc="50">
                <a:ln w="11430"/>
                <a:solidFill>
                  <a:srgbClr val="B0AC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خطوات بناء الاختبارات</a:t>
            </a:r>
            <a:endParaRPr lang="en-US" sz="4000" b="1" spc="50">
              <a:ln w="11430"/>
              <a:solidFill>
                <a:srgbClr val="B0AC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AutoShape 6"/>
          <p:cNvSpPr>
            <a:spLocks noChangeArrowheads="1"/>
          </p:cNvSpPr>
          <p:nvPr/>
        </p:nvSpPr>
        <p:spPr bwMode="auto">
          <a:xfrm>
            <a:off x="7500958" y="5000636"/>
            <a:ext cx="358775" cy="504825"/>
          </a:xfrm>
          <a:prstGeom prst="star4">
            <a:avLst>
              <a:gd name="adj" fmla="val 12500"/>
            </a:avLst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anchor="ctr"/>
          <a:lstStyle/>
          <a:p>
            <a:pPr algn="ctr"/>
            <a:endParaRPr lang="en-US" b="1">
              <a:solidFill>
                <a:srgbClr val="993300"/>
              </a:solidFill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0" y="5072074"/>
            <a:ext cx="7358082" cy="6413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>
              <a:defRPr/>
            </a:pPr>
            <a:r>
              <a:rPr lang="ar-SA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</a:rPr>
              <a:t>إعداد جدول المواصفات.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</a:endParaRPr>
          </a:p>
        </p:txBody>
      </p:sp>
      <p:sp>
        <p:nvSpPr>
          <p:cNvPr id="15" name="AutoShape 6"/>
          <p:cNvSpPr>
            <a:spLocks noChangeArrowheads="1"/>
          </p:cNvSpPr>
          <p:nvPr/>
        </p:nvSpPr>
        <p:spPr bwMode="auto">
          <a:xfrm>
            <a:off x="7572396" y="5857892"/>
            <a:ext cx="358775" cy="504825"/>
          </a:xfrm>
          <a:prstGeom prst="star4">
            <a:avLst>
              <a:gd name="adj" fmla="val 12500"/>
            </a:avLst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anchor="ctr"/>
          <a:lstStyle/>
          <a:p>
            <a:pPr algn="ctr"/>
            <a:endParaRPr lang="en-US" b="1">
              <a:solidFill>
                <a:srgbClr val="993300"/>
              </a:solidFill>
            </a:endParaRP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0" y="5929330"/>
            <a:ext cx="7358082" cy="6413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>
              <a:defRPr/>
            </a:pPr>
            <a:r>
              <a:rPr lang="ar-SA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</a:rPr>
              <a:t>كتابة الأسئلة.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3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3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3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3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37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3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83" grpId="0" animBg="1"/>
      <p:bldP spid="203787" grpId="0" animBg="1"/>
      <p:bldP spid="203790" grpId="0" animBg="1"/>
      <p:bldP spid="14" grpId="0" animBg="1"/>
      <p:bldP spid="16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1857364"/>
            <a:ext cx="7358082" cy="3786214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 algn="ctr"/>
            <a:r>
              <a:rPr lang="ar-SA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/>
            </a:r>
            <a:br>
              <a:rPr lang="ar-SA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</a:br>
            <a:r>
              <a:rPr lang="ar-SA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تحليل محتوى وجداول المواصفات</a:t>
            </a:r>
            <a:br>
              <a:rPr lang="ar-SA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</a:br>
            <a:r>
              <a:rPr lang="ar-SA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والنماذج الإرشادية لتوظيف جداول المواصفات </a:t>
            </a:r>
            <a:br>
              <a:rPr lang="ar-SA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</a:br>
            <a:r>
              <a:rPr lang="ar-SA" sz="40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للصف الثاني الثانوي والثالث الثانوي </a:t>
            </a:r>
            <a:r>
              <a:rPr lang="ar-SA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/>
            </a:r>
            <a:br>
              <a:rPr lang="ar-SA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</a:br>
            <a:endParaRPr lang="ar-SA" b="1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1928794" y="357166"/>
            <a:ext cx="5429288" cy="928694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76200" algn="ctr">
            <a:solidFill>
              <a:srgbClr val="B0AC00"/>
            </a:solidFill>
            <a:miter lim="800000"/>
            <a:headEnd/>
            <a:tailEnd/>
          </a:ln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eaLnBrk="0" hangingPunct="0">
              <a:spcBef>
                <a:spcPct val="20000"/>
              </a:spcBef>
            </a:pPr>
            <a:endParaRPr lang="en-US" sz="4400" b="1" dirty="0">
              <a:ln w="11430"/>
              <a:solidFill>
                <a:srgbClr val="FFFF37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AL-Mohanad Bold" pitchFamily="2" charset="-78"/>
            </a:endParaRPr>
          </a:p>
        </p:txBody>
      </p:sp>
      <p:sp>
        <p:nvSpPr>
          <p:cNvPr id="4" name="شكل بيضاوي 3"/>
          <p:cNvSpPr/>
          <p:nvPr/>
        </p:nvSpPr>
        <p:spPr>
          <a:xfrm>
            <a:off x="357158" y="214290"/>
            <a:ext cx="1428760" cy="1428760"/>
          </a:xfrm>
          <a:prstGeom prst="ellipse">
            <a:avLst/>
          </a:prstGeom>
          <a:solidFill>
            <a:srgbClr val="194B26"/>
          </a:solidFill>
          <a:ln w="76200">
            <a:solidFill>
              <a:srgbClr val="B0AC0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SA"/>
          </a:p>
        </p:txBody>
      </p:sp>
      <p:pic>
        <p:nvPicPr>
          <p:cNvPr id="7" name="Picture 2" descr="شعار الوزارة الجديد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357166"/>
            <a:ext cx="1285884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جسم مشطوف الحواف 1">
            <a:hlinkClick r:id="rId2" action="ppaction://hlinkfile"/>
          </p:cNvPr>
          <p:cNvSpPr/>
          <p:nvPr/>
        </p:nvSpPr>
        <p:spPr>
          <a:xfrm>
            <a:off x="2143108" y="1785926"/>
            <a:ext cx="3714776" cy="928694"/>
          </a:xfrm>
          <a:prstGeom prst="bevel">
            <a:avLst/>
          </a:prstGeom>
          <a:solidFill>
            <a:srgbClr val="194B26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الأهداف </a:t>
            </a:r>
          </a:p>
        </p:txBody>
      </p:sp>
      <p:sp>
        <p:nvSpPr>
          <p:cNvPr id="5" name="مربع نص 4"/>
          <p:cNvSpPr txBox="1"/>
          <p:nvPr/>
        </p:nvSpPr>
        <p:spPr>
          <a:xfrm>
            <a:off x="1" y="428604"/>
            <a:ext cx="7358082" cy="646331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76200">
            <a:solidFill>
              <a:srgbClr val="B0AC00"/>
            </a:solidFill>
          </a:ln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مادة النحو والصرف للصف الثاني/ </a:t>
            </a:r>
            <a:r>
              <a:rPr lang="ar-SA" sz="36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ش</a:t>
            </a:r>
            <a:r>
              <a:rPr lang="ar-SA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الفصل 2</a:t>
            </a:r>
            <a:endParaRPr lang="ar-SA" sz="3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" name="مجسم مشطوف الحواف 5">
            <a:hlinkClick r:id="rId4" action="ppaction://hlinkfile"/>
          </p:cNvPr>
          <p:cNvSpPr/>
          <p:nvPr/>
        </p:nvSpPr>
        <p:spPr>
          <a:xfrm>
            <a:off x="2143108" y="3071810"/>
            <a:ext cx="3714776" cy="1143008"/>
          </a:xfrm>
          <a:prstGeom prst="bevel">
            <a:avLst/>
          </a:prstGeom>
          <a:solidFill>
            <a:srgbClr val="194B26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جدول المواصفات </a:t>
            </a:r>
            <a:endParaRPr lang="ar-SA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مجسم مشطوف الحواف 6">
            <a:hlinkClick r:id="rId5" action="ppaction://hlinkfile"/>
          </p:cNvPr>
          <p:cNvSpPr/>
          <p:nvPr/>
        </p:nvSpPr>
        <p:spPr>
          <a:xfrm>
            <a:off x="214282" y="4572008"/>
            <a:ext cx="7143800" cy="1143008"/>
          </a:xfrm>
          <a:prstGeom prst="bevel">
            <a:avLst/>
          </a:prstGeom>
          <a:solidFill>
            <a:srgbClr val="194B26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النموذج الإرشادي لتوظيف جدول المواصفات</a:t>
            </a:r>
            <a:endParaRPr lang="ar-SA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شكل بيضاوي 7"/>
          <p:cNvSpPr/>
          <p:nvPr/>
        </p:nvSpPr>
        <p:spPr>
          <a:xfrm>
            <a:off x="7500958" y="1714488"/>
            <a:ext cx="1428760" cy="1428760"/>
          </a:xfrm>
          <a:prstGeom prst="ellipse">
            <a:avLst/>
          </a:prstGeom>
          <a:solidFill>
            <a:srgbClr val="194B26"/>
          </a:solidFill>
          <a:ln w="76200">
            <a:solidFill>
              <a:srgbClr val="B0AC0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SA"/>
          </a:p>
        </p:txBody>
      </p:sp>
      <p:pic>
        <p:nvPicPr>
          <p:cNvPr id="9" name="Picture 2" descr="شعار الوزارة الجديد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72396" y="1928802"/>
            <a:ext cx="1285884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جدول 2"/>
          <p:cNvGraphicFramePr>
            <a:graphicFrameLocks noGrp="1"/>
          </p:cNvGraphicFramePr>
          <p:nvPr/>
        </p:nvGraphicFramePr>
        <p:xfrm>
          <a:off x="214282" y="1142984"/>
          <a:ext cx="8429684" cy="2357454"/>
        </p:xfrm>
        <a:graphic>
          <a:graphicData uri="http://schemas.openxmlformats.org/drawingml/2006/table">
            <a:tbl>
              <a:tblPr rtl="1"/>
              <a:tblGrid>
                <a:gridCol w="1686788"/>
                <a:gridCol w="6742896"/>
              </a:tblGrid>
              <a:tr h="34741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L-Mohanad"/>
                        </a:rPr>
                        <a:t>نوع سؤال الفقرة</a:t>
                      </a:r>
                      <a:endParaRPr lang="en-US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66368" marR="66368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L-Mohanad"/>
                        </a:rPr>
                        <a:t>استخرج  من ( قطعة أو نص أو جمل... ) – أو غير ذلك ...</a:t>
                      </a:r>
                      <a:endParaRPr lang="en-US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66368" marR="66368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4829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L-Mohanad"/>
                        </a:rPr>
                        <a:t>مستوى سؤال الفقرة</a:t>
                      </a:r>
                      <a:endParaRPr lang="en-US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66368" marR="66368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L-Mohanad"/>
                        </a:rPr>
                        <a:t> تطبيق  . </a:t>
                      </a:r>
                      <a:endParaRPr lang="en-US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66368" marR="66368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7797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L-Mohanad"/>
                        </a:rPr>
                        <a:t>عدد أسئلة الفقرة</a:t>
                      </a:r>
                      <a:endParaRPr lang="en-US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66368" marR="66368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L-Mohanad"/>
                        </a:rPr>
                        <a:t>أربعة أسئلة موزعة على الموضوعات التالية : </a:t>
                      </a:r>
                      <a:r>
                        <a:rPr lang="ar-SA" sz="2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L-Mohanad"/>
                        </a:rPr>
                        <a:t>سؤال في أدوات الشرط غير الجازمة </a:t>
                      </a:r>
                      <a:r>
                        <a:rPr lang="ar-SA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L-Mohanad"/>
                        </a:rPr>
                        <a:t>+ </a:t>
                      </a:r>
                      <a:r>
                        <a:rPr lang="ar-SA" sz="2000" b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AL-Mohanad"/>
                        </a:rPr>
                        <a:t>سؤال في أقسام الفاعل  وحكم الفعل مع فاعله </a:t>
                      </a:r>
                      <a:r>
                        <a:rPr lang="ar-SA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L-Mohanad"/>
                        </a:rPr>
                        <a:t>+ </a:t>
                      </a:r>
                      <a:r>
                        <a:rPr lang="ar-SA" sz="2000" b="1" dirty="0">
                          <a:solidFill>
                            <a:srgbClr val="7E0000"/>
                          </a:solidFill>
                          <a:latin typeface="Times New Roman"/>
                          <a:ea typeface="Times New Roman"/>
                          <a:cs typeface="AL-Mohanad"/>
                        </a:rPr>
                        <a:t>سؤال في مواضع تأنيث الفعل </a:t>
                      </a:r>
                      <a:r>
                        <a:rPr lang="ar-SA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L-Mohanad"/>
                        </a:rPr>
                        <a:t>+  </a:t>
                      </a:r>
                      <a:r>
                        <a:rPr lang="ar-SA" sz="2000" b="1" dirty="0">
                          <a:solidFill>
                            <a:srgbClr val="FFC000"/>
                          </a:solidFill>
                          <a:latin typeface="Times New Roman"/>
                          <a:ea typeface="Times New Roman"/>
                          <a:cs typeface="AL-Mohanad"/>
                        </a:rPr>
                        <a:t>سؤال في تقديم الفاعل  والمفعول به.  .</a:t>
                      </a:r>
                      <a:endParaRPr lang="en-US" sz="2000" dirty="0">
                        <a:solidFill>
                          <a:srgbClr val="FFC000"/>
                        </a:solidFill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66368" marR="66368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1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L-Mohanad"/>
                        </a:rPr>
                        <a:t>درجة سؤال الفقرة</a:t>
                      </a:r>
                      <a:endParaRPr lang="en-US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66368" marR="66368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L-Mohanad"/>
                        </a:rPr>
                        <a:t>أربع درجات كل سؤال بدرجة .</a:t>
                      </a:r>
                      <a:endParaRPr lang="en-US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66368" marR="66368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مربع نص 3"/>
          <p:cNvSpPr txBox="1"/>
          <p:nvPr/>
        </p:nvSpPr>
        <p:spPr>
          <a:xfrm>
            <a:off x="4714876" y="142852"/>
            <a:ext cx="2773516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b="1" dirty="0" smtClean="0">
                <a:solidFill>
                  <a:srgbClr val="FF0000"/>
                </a:solidFill>
              </a:rPr>
              <a:t>أنموذج ( نحو ) 2/ ش ( ف2 )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857224" y="3643314"/>
            <a:ext cx="7332520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1">
            <a:spAutoFit/>
          </a:bodyPr>
          <a:lstStyle/>
          <a:p>
            <a:r>
              <a:rPr lang="ar-SA" dirty="0" smtClean="0">
                <a:solidFill>
                  <a:srgbClr val="FF0000"/>
                </a:solidFill>
              </a:rPr>
              <a:t>السؤال الأول ( أ ) : </a:t>
            </a:r>
          </a:p>
          <a:p>
            <a:pPr>
              <a:buFont typeface="Arial" pitchFamily="34" charset="0"/>
              <a:buChar char="•"/>
            </a:pPr>
            <a:r>
              <a:rPr lang="ar-SA" dirty="0" smtClean="0">
                <a:solidFill>
                  <a:srgbClr val="00B050"/>
                </a:solidFill>
              </a:rPr>
              <a:t>قال الشاعر : </a:t>
            </a:r>
            <a:r>
              <a:rPr lang="ar-SA" dirty="0" smtClean="0">
                <a:solidFill>
                  <a:srgbClr val="000000"/>
                </a:solidFill>
              </a:rPr>
              <a:t>إذا ضاق صدر المرء لم يصفُ عيشه      ولا يستطيبُ العيش إلا المسامح</a:t>
            </a:r>
          </a:p>
          <a:p>
            <a:pPr>
              <a:buFont typeface="Arial" pitchFamily="34" charset="0"/>
              <a:buChar char="•"/>
            </a:pPr>
            <a:r>
              <a:rPr lang="ar-SA" dirty="0" smtClean="0">
                <a:solidFill>
                  <a:srgbClr val="00B050"/>
                </a:solidFill>
              </a:rPr>
              <a:t>وقال آخر :   </a:t>
            </a:r>
            <a:r>
              <a:rPr lang="ar-SA" dirty="0" smtClean="0">
                <a:solidFill>
                  <a:srgbClr val="000000"/>
                </a:solidFill>
              </a:rPr>
              <a:t>نامت الأعين إلا مقلة          تسكبُ الدَّمع وترعى مضجعك.</a:t>
            </a:r>
            <a:endParaRPr lang="ar-SA" dirty="0">
              <a:solidFill>
                <a:srgbClr val="000000"/>
              </a:solidFill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857224" y="4714884"/>
            <a:ext cx="7286676" cy="193899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اقرأ البيتين السابقين ، ثم استخرج منهما ما يلي :</a:t>
            </a:r>
          </a:p>
          <a:p>
            <a:pPr marL="457200" indent="-457200">
              <a:buAutoNum type="arabicParenR"/>
            </a:pPr>
            <a:r>
              <a:rPr lang="ar-SA" sz="2400" b="1" dirty="0" smtClean="0">
                <a:solidFill>
                  <a:srgbClr val="FF0000"/>
                </a:solidFill>
              </a:rPr>
              <a:t>أداة شرط غير جازمة.</a:t>
            </a:r>
          </a:p>
          <a:p>
            <a:pPr marL="457200" indent="-457200">
              <a:buAutoNum type="arabicParenR"/>
            </a:pPr>
            <a:r>
              <a:rPr lang="ar-SA" sz="2400" b="1" dirty="0" smtClean="0">
                <a:solidFill>
                  <a:srgbClr val="FF0000"/>
                </a:solidFill>
              </a:rPr>
              <a:t>فعلا فاعله ضمير مستتر وجوبًا.</a:t>
            </a:r>
          </a:p>
          <a:p>
            <a:pPr marL="457200" indent="-457200">
              <a:buAutoNum type="arabicParenR"/>
            </a:pPr>
            <a:r>
              <a:rPr lang="ar-SA" sz="2400" b="1" dirty="0" smtClean="0">
                <a:solidFill>
                  <a:srgbClr val="FF0000"/>
                </a:solidFill>
              </a:rPr>
              <a:t>فعلا جائز التأنيث.</a:t>
            </a:r>
          </a:p>
          <a:p>
            <a:pPr marL="457200" indent="-457200">
              <a:buAutoNum type="arabicParenR"/>
            </a:pPr>
            <a:r>
              <a:rPr lang="ar-SA" sz="2400" b="1" dirty="0" smtClean="0">
                <a:solidFill>
                  <a:srgbClr val="FF0000"/>
                </a:solidFill>
              </a:rPr>
              <a:t>مفعولا به تقدَّم على الفاعل وجوبًا.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7" name="شكل بيضاوي 6"/>
          <p:cNvSpPr/>
          <p:nvPr/>
        </p:nvSpPr>
        <p:spPr>
          <a:xfrm>
            <a:off x="4929190" y="5143512"/>
            <a:ext cx="414334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/>
              <a:t>1</a:t>
            </a:r>
            <a:endParaRPr lang="ar-SA" sz="2800" b="1" dirty="0"/>
          </a:p>
        </p:txBody>
      </p:sp>
      <p:sp>
        <p:nvSpPr>
          <p:cNvPr id="8" name="شكل بيضاوي 7"/>
          <p:cNvSpPr/>
          <p:nvPr/>
        </p:nvSpPr>
        <p:spPr>
          <a:xfrm>
            <a:off x="4000496" y="5500702"/>
            <a:ext cx="414334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/>
              <a:t>1</a:t>
            </a:r>
            <a:endParaRPr lang="ar-SA" sz="2800" b="1" dirty="0"/>
          </a:p>
        </p:txBody>
      </p:sp>
      <p:sp>
        <p:nvSpPr>
          <p:cNvPr id="9" name="شكل بيضاوي 8"/>
          <p:cNvSpPr/>
          <p:nvPr/>
        </p:nvSpPr>
        <p:spPr>
          <a:xfrm>
            <a:off x="5429256" y="5857892"/>
            <a:ext cx="414334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/>
              <a:t>1</a:t>
            </a:r>
            <a:endParaRPr lang="ar-SA" sz="2800" b="1" dirty="0"/>
          </a:p>
        </p:txBody>
      </p:sp>
      <p:sp>
        <p:nvSpPr>
          <p:cNvPr id="10" name="شكل بيضاوي 9"/>
          <p:cNvSpPr/>
          <p:nvPr/>
        </p:nvSpPr>
        <p:spPr>
          <a:xfrm>
            <a:off x="3786182" y="6215082"/>
            <a:ext cx="414334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/>
              <a:t>1</a:t>
            </a:r>
            <a:endParaRPr lang="ar-SA" sz="2800" b="1" dirty="0"/>
          </a:p>
        </p:txBody>
      </p:sp>
      <p:sp>
        <p:nvSpPr>
          <p:cNvPr id="11" name="مربع نص 10"/>
          <p:cNvSpPr txBox="1"/>
          <p:nvPr/>
        </p:nvSpPr>
        <p:spPr>
          <a:xfrm>
            <a:off x="5072066" y="571480"/>
            <a:ext cx="2361545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800" b="1" dirty="0" smtClean="0">
                <a:solidFill>
                  <a:srgbClr val="7E0000"/>
                </a:solidFill>
              </a:rPr>
              <a:t>السؤال الأول  ( أ )</a:t>
            </a:r>
            <a:endParaRPr lang="ar-SA" sz="2800" b="1" dirty="0">
              <a:solidFill>
                <a:srgbClr val="7E0000"/>
              </a:solidFill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228600"/>
            <a:ext cx="7286644" cy="914384"/>
          </a:xfrm>
          <a:blipFill>
            <a:blip r:embed="rId2" cstate="print"/>
            <a:tile tx="0" ty="0" sx="100000" sy="100000" flip="none" algn="tl"/>
          </a:blipFill>
          <a:ln w="76200">
            <a:solidFill>
              <a:srgbClr val="B0AC00"/>
            </a:solidFill>
          </a:ln>
        </p:spPr>
        <p:txBody>
          <a:bodyPr/>
          <a:lstStyle/>
          <a:p>
            <a:pPr algn="ctr"/>
            <a:r>
              <a:rPr lang="ar-SA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مادة الأدب للصف الثاني / ش الفصل 2</a:t>
            </a:r>
            <a:endParaRPr lang="ar-SA" sz="4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مجسم مشطوف الحواف 2">
            <a:hlinkClick r:id="rId3" action="ppaction://hlinkfile"/>
          </p:cNvPr>
          <p:cNvSpPr/>
          <p:nvPr/>
        </p:nvSpPr>
        <p:spPr>
          <a:xfrm>
            <a:off x="2285984" y="1857364"/>
            <a:ext cx="3571900" cy="928694"/>
          </a:xfrm>
          <a:prstGeom prst="bevel">
            <a:avLst/>
          </a:prstGeom>
          <a:solidFill>
            <a:srgbClr val="194B26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الأهداف </a:t>
            </a:r>
          </a:p>
        </p:txBody>
      </p:sp>
      <p:sp>
        <p:nvSpPr>
          <p:cNvPr id="4" name="مجسم مشطوف الحواف 3">
            <a:hlinkClick r:id="rId4" action="ppaction://hlinkfile"/>
          </p:cNvPr>
          <p:cNvSpPr/>
          <p:nvPr/>
        </p:nvSpPr>
        <p:spPr>
          <a:xfrm>
            <a:off x="2285984" y="3071810"/>
            <a:ext cx="3571900" cy="1000132"/>
          </a:xfrm>
          <a:prstGeom prst="bevel">
            <a:avLst/>
          </a:prstGeom>
          <a:solidFill>
            <a:srgbClr val="194B26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جدول المواصفات</a:t>
            </a:r>
            <a:endParaRPr lang="ar-SA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مجسم مشطوف الحواف 4">
            <a:hlinkClick r:id="rId5" action="ppaction://hlinkfile"/>
          </p:cNvPr>
          <p:cNvSpPr/>
          <p:nvPr/>
        </p:nvSpPr>
        <p:spPr>
          <a:xfrm>
            <a:off x="0" y="4500570"/>
            <a:ext cx="7358082" cy="928694"/>
          </a:xfrm>
          <a:prstGeom prst="bevel">
            <a:avLst/>
          </a:prstGeom>
          <a:solidFill>
            <a:srgbClr val="194B26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النموذج الإرشادي لتوظيف جدول المواصفات</a:t>
            </a:r>
            <a:endParaRPr lang="ar-SA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شكل بيضاوي 5"/>
          <p:cNvSpPr/>
          <p:nvPr/>
        </p:nvSpPr>
        <p:spPr>
          <a:xfrm>
            <a:off x="7500958" y="1714488"/>
            <a:ext cx="1428760" cy="1428760"/>
          </a:xfrm>
          <a:prstGeom prst="ellipse">
            <a:avLst/>
          </a:prstGeom>
          <a:solidFill>
            <a:srgbClr val="194B26"/>
          </a:solidFill>
          <a:ln w="76200">
            <a:solidFill>
              <a:srgbClr val="B0AC0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SA"/>
          </a:p>
        </p:txBody>
      </p:sp>
      <p:pic>
        <p:nvPicPr>
          <p:cNvPr id="7" name="Picture 2" descr="شعار الوزارة الجديد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72396" y="1928802"/>
            <a:ext cx="1285884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ربع نص 2"/>
          <p:cNvSpPr txBox="1"/>
          <p:nvPr/>
        </p:nvSpPr>
        <p:spPr>
          <a:xfrm>
            <a:off x="4864861" y="214290"/>
            <a:ext cx="2624437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b="1" dirty="0" smtClean="0">
                <a:solidFill>
                  <a:srgbClr val="FF0000"/>
                </a:solidFill>
              </a:rPr>
              <a:t>أنموذج (أدب) 2/ ش ( ف2 )</a:t>
            </a:r>
            <a:endParaRPr lang="ar-SA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357158" y="1500174"/>
          <a:ext cx="8507638" cy="2579015"/>
        </p:xfrm>
        <a:graphic>
          <a:graphicData uri="http://schemas.openxmlformats.org/drawingml/2006/table">
            <a:tbl>
              <a:tblPr rtl="1"/>
              <a:tblGrid>
                <a:gridCol w="1963270"/>
                <a:gridCol w="6544368"/>
              </a:tblGrid>
              <a:tr h="668123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نوع أسئلة الفقرة</a:t>
                      </a:r>
                      <a:endParaRPr lang="en-US" sz="20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66812" marR="6681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يختار المعلم أحد أنواع الأسئلة التالية:</a:t>
                      </a:r>
                      <a:endParaRPr lang="en-US" sz="20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L-Mohanad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الاختيار من متعدد,التعداد, إكمال الفراغ, المزاوجة, التعريف,الترتيب,  إكمال نص مقرر حفظه, أو غير ذلك مما يُناسب.</a:t>
                      </a:r>
                      <a:endParaRPr lang="en-US" sz="20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66812" marR="6681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445415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مستوى أسئلة الفقرة</a:t>
                      </a:r>
                      <a:endParaRPr lang="en-US" sz="20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66812" marR="6681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تذكر.</a:t>
                      </a:r>
                      <a:endParaRPr lang="en-US" sz="20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66812" marR="6681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8123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عدد أسئلة الفقرة</a:t>
                      </a:r>
                      <a:endParaRPr lang="en-US" sz="20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66812" marR="6681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ثلاثة أسئلة موزعة على الموضوعات التالية: سؤال في (شعر الحماسة في الحروب الصليبية, ونماذج من شعر الحماسة) + سؤال في (الأدب في الأندلس: الحياة السياسية والاجتماعية والفكرية)  + سؤال في (الشعر الأندلسي).</a:t>
                      </a:r>
                      <a:endParaRPr lang="en-US" sz="20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66812" marR="6681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708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درجة أسئلة  الفقرة</a:t>
                      </a:r>
                      <a:endParaRPr lang="en-US" sz="20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66812" marR="6681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ثلاث درجات لكل سؤال درجة واحدة.</a:t>
                      </a:r>
                      <a:endParaRPr lang="en-US" sz="20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66812" marR="6681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مربع نص 4"/>
          <p:cNvSpPr txBox="1"/>
          <p:nvPr/>
        </p:nvSpPr>
        <p:spPr>
          <a:xfrm>
            <a:off x="214282" y="4286256"/>
            <a:ext cx="8763899" cy="224676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000000"/>
                </a:solidFill>
              </a:rPr>
              <a:t>السؤال الأول :</a:t>
            </a:r>
          </a:p>
          <a:p>
            <a:r>
              <a:rPr lang="ar-SA" b="1" dirty="0" smtClean="0">
                <a:solidFill>
                  <a:srgbClr val="000000"/>
                </a:solidFill>
              </a:rPr>
              <a:t>أ) </a:t>
            </a:r>
            <a:r>
              <a:rPr lang="ar-SA" b="1" dirty="0" smtClean="0">
                <a:solidFill>
                  <a:srgbClr val="FF0000"/>
                </a:solidFill>
              </a:rPr>
              <a:t>1ـ  أكمل </a:t>
            </a:r>
            <a:r>
              <a:rPr lang="ar-SA" b="1" dirty="0" err="1" smtClean="0">
                <a:solidFill>
                  <a:srgbClr val="FF0000"/>
                </a:solidFill>
              </a:rPr>
              <a:t>الفراع</a:t>
            </a:r>
            <a:r>
              <a:rPr lang="ar-SA" b="1" dirty="0" smtClean="0">
                <a:solidFill>
                  <a:srgbClr val="FF0000"/>
                </a:solidFill>
              </a:rPr>
              <a:t> فيما يلي :</a:t>
            </a:r>
          </a:p>
          <a:p>
            <a:r>
              <a:rPr lang="ar-SA" b="1" dirty="0" smtClean="0">
                <a:solidFill>
                  <a:srgbClr val="000000"/>
                </a:solidFill>
              </a:rPr>
              <a:t>من أغراض شعر الحماسة : 1) ................. 2) ................. 3) ................ 4) ...........</a:t>
            </a:r>
          </a:p>
          <a:p>
            <a:endParaRPr lang="ar-SA" b="1" dirty="0" smtClean="0">
              <a:solidFill>
                <a:srgbClr val="000000"/>
              </a:solidFill>
            </a:endParaRPr>
          </a:p>
          <a:p>
            <a:r>
              <a:rPr lang="ar-SA" b="1" dirty="0" smtClean="0">
                <a:solidFill>
                  <a:srgbClr val="000000"/>
                </a:solidFill>
              </a:rPr>
              <a:t>2) اذكر سببين من أسباب سقوط الحكم الإسلامي في الأندلس.</a:t>
            </a:r>
          </a:p>
          <a:p>
            <a:endParaRPr lang="ar-SA" b="1" dirty="0" smtClean="0">
              <a:solidFill>
                <a:srgbClr val="000000"/>
              </a:solidFill>
            </a:endParaRPr>
          </a:p>
          <a:p>
            <a:r>
              <a:rPr lang="ar-SA" b="1" dirty="0" smtClean="0">
                <a:solidFill>
                  <a:srgbClr val="000000"/>
                </a:solidFill>
              </a:rPr>
              <a:t>3) بم امتاز وصف الطبيعة في الشعر الأندلسي ؟</a:t>
            </a:r>
            <a:endParaRPr lang="ar-SA" b="1" dirty="0">
              <a:solidFill>
                <a:srgbClr val="000000"/>
              </a:solidFill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5109830" y="857232"/>
            <a:ext cx="2361545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800" b="1" dirty="0" smtClean="0">
                <a:solidFill>
                  <a:srgbClr val="7E0000"/>
                </a:solidFill>
              </a:rPr>
              <a:t>السؤال الأول  ( أ )</a:t>
            </a:r>
            <a:endParaRPr lang="ar-SA" sz="2800" b="1" dirty="0">
              <a:solidFill>
                <a:srgbClr val="7E0000"/>
              </a:solidFill>
            </a:endParaRPr>
          </a:p>
        </p:txBody>
      </p:sp>
      <p:sp>
        <p:nvSpPr>
          <p:cNvPr id="7" name="شكل بيضاوي 6"/>
          <p:cNvSpPr/>
          <p:nvPr/>
        </p:nvSpPr>
        <p:spPr>
          <a:xfrm>
            <a:off x="428596" y="4929198"/>
            <a:ext cx="414334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/>
              <a:t>1</a:t>
            </a:r>
            <a:endParaRPr lang="ar-SA" sz="2800" b="1" dirty="0"/>
          </a:p>
        </p:txBody>
      </p:sp>
      <p:sp>
        <p:nvSpPr>
          <p:cNvPr id="8" name="شكل بيضاوي 7"/>
          <p:cNvSpPr/>
          <p:nvPr/>
        </p:nvSpPr>
        <p:spPr>
          <a:xfrm>
            <a:off x="3214678" y="5500702"/>
            <a:ext cx="414334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/>
              <a:t>1</a:t>
            </a:r>
            <a:endParaRPr lang="ar-SA" sz="2800" b="1" dirty="0"/>
          </a:p>
        </p:txBody>
      </p:sp>
      <p:sp>
        <p:nvSpPr>
          <p:cNvPr id="9" name="شكل بيضاوي 8"/>
          <p:cNvSpPr/>
          <p:nvPr/>
        </p:nvSpPr>
        <p:spPr>
          <a:xfrm>
            <a:off x="4500562" y="6143644"/>
            <a:ext cx="414334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/>
              <a:t>1</a:t>
            </a:r>
            <a:endParaRPr lang="ar-SA" sz="2800" b="1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5500694" y="4357694"/>
            <a:ext cx="57150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FF0000"/>
                </a:solidFill>
              </a:rPr>
              <a:t>1  </a:t>
            </a:r>
          </a:p>
          <a:p>
            <a:r>
              <a:rPr lang="ar-SA" b="1" dirty="0" smtClean="0">
                <a:solidFill>
                  <a:srgbClr val="FF0000"/>
                </a:solidFill>
              </a:rPr>
              <a:t>4</a:t>
            </a:r>
            <a:endParaRPr lang="ar-SA" b="1" dirty="0">
              <a:solidFill>
                <a:srgbClr val="FF0000"/>
              </a:solidFill>
            </a:endParaRPr>
          </a:p>
        </p:txBody>
      </p:sp>
      <p:cxnSp>
        <p:nvCxnSpPr>
          <p:cNvPr id="15" name="رابط مستقيم 14"/>
          <p:cNvCxnSpPr/>
          <p:nvPr/>
        </p:nvCxnSpPr>
        <p:spPr>
          <a:xfrm>
            <a:off x="5715008" y="4643446"/>
            <a:ext cx="42862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مربع نص 22"/>
          <p:cNvSpPr txBox="1"/>
          <p:nvPr/>
        </p:nvSpPr>
        <p:spPr>
          <a:xfrm>
            <a:off x="3857620" y="4357694"/>
            <a:ext cx="57150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FF0000"/>
                </a:solidFill>
              </a:rPr>
              <a:t>1  </a:t>
            </a:r>
          </a:p>
          <a:p>
            <a:r>
              <a:rPr lang="ar-SA" b="1" dirty="0" smtClean="0">
                <a:solidFill>
                  <a:srgbClr val="FF0000"/>
                </a:solidFill>
              </a:rPr>
              <a:t>4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24" name="مربع نص 23"/>
          <p:cNvSpPr txBox="1"/>
          <p:nvPr/>
        </p:nvSpPr>
        <p:spPr>
          <a:xfrm>
            <a:off x="2285984" y="4357694"/>
            <a:ext cx="57150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FF0000"/>
                </a:solidFill>
              </a:rPr>
              <a:t>1  </a:t>
            </a:r>
          </a:p>
          <a:p>
            <a:r>
              <a:rPr lang="ar-SA" b="1" dirty="0" smtClean="0">
                <a:solidFill>
                  <a:srgbClr val="FF0000"/>
                </a:solidFill>
              </a:rPr>
              <a:t>4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25" name="مربع نص 24"/>
          <p:cNvSpPr txBox="1"/>
          <p:nvPr/>
        </p:nvSpPr>
        <p:spPr>
          <a:xfrm>
            <a:off x="1071538" y="4286256"/>
            <a:ext cx="57150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>
                <a:solidFill>
                  <a:srgbClr val="FF0000"/>
                </a:solidFill>
              </a:rPr>
              <a:t>1  </a:t>
            </a:r>
          </a:p>
          <a:p>
            <a:r>
              <a:rPr lang="ar-SA" dirty="0" smtClean="0">
                <a:solidFill>
                  <a:srgbClr val="FF0000"/>
                </a:solidFill>
              </a:rPr>
              <a:t>4</a:t>
            </a:r>
            <a:endParaRPr lang="ar-SA" dirty="0">
              <a:solidFill>
                <a:srgbClr val="FF0000"/>
              </a:solidFill>
            </a:endParaRPr>
          </a:p>
        </p:txBody>
      </p:sp>
      <p:cxnSp>
        <p:nvCxnSpPr>
          <p:cNvPr id="26" name="رابط مستقيم 25"/>
          <p:cNvCxnSpPr/>
          <p:nvPr/>
        </p:nvCxnSpPr>
        <p:spPr>
          <a:xfrm>
            <a:off x="4071934" y="4643446"/>
            <a:ext cx="42862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رابط مستقيم 26"/>
          <p:cNvCxnSpPr/>
          <p:nvPr/>
        </p:nvCxnSpPr>
        <p:spPr>
          <a:xfrm>
            <a:off x="2500298" y="4643446"/>
            <a:ext cx="42862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رابط مستقيم 27"/>
          <p:cNvCxnSpPr/>
          <p:nvPr/>
        </p:nvCxnSpPr>
        <p:spPr>
          <a:xfrm>
            <a:off x="1285852" y="4643446"/>
            <a:ext cx="42862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228600"/>
            <a:ext cx="7358082" cy="1057260"/>
          </a:xfrm>
          <a:blipFill>
            <a:blip r:embed="rId2" cstate="print"/>
            <a:tile tx="0" ty="0" sx="100000" sy="100000" flip="none" algn="tl"/>
          </a:blipFill>
          <a:ln w="76200">
            <a:solidFill>
              <a:srgbClr val="B0AC00"/>
            </a:solidFill>
          </a:ln>
        </p:spPr>
        <p:txBody>
          <a:bodyPr/>
          <a:lstStyle/>
          <a:p>
            <a:r>
              <a:rPr lang="ar-SA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مادة البلاغة والنقد للصف الثاني / ش الفصل 2</a:t>
            </a:r>
            <a:endParaRPr lang="ar-SA" sz="3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مجسم مشطوف الحواف 2">
            <a:hlinkClick r:id="rId3" action="ppaction://hlinkfile"/>
          </p:cNvPr>
          <p:cNvSpPr/>
          <p:nvPr/>
        </p:nvSpPr>
        <p:spPr>
          <a:xfrm>
            <a:off x="2357422" y="1857364"/>
            <a:ext cx="3571900" cy="1071570"/>
          </a:xfrm>
          <a:prstGeom prst="bevel">
            <a:avLst/>
          </a:prstGeom>
          <a:solidFill>
            <a:srgbClr val="194B26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الأهداف</a:t>
            </a:r>
            <a:endParaRPr lang="ar-SA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مجسم مشطوف الحواف 3">
            <a:hlinkClick r:id="rId4" action="ppaction://hlinkfile"/>
          </p:cNvPr>
          <p:cNvSpPr/>
          <p:nvPr/>
        </p:nvSpPr>
        <p:spPr>
          <a:xfrm>
            <a:off x="2357422" y="3357562"/>
            <a:ext cx="3643338" cy="1071570"/>
          </a:xfrm>
          <a:prstGeom prst="bevel">
            <a:avLst/>
          </a:prstGeom>
          <a:solidFill>
            <a:srgbClr val="194B26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جدول المواصفات</a:t>
            </a:r>
            <a:endParaRPr lang="ar-SA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مجسم مشطوف الحواف 4">
            <a:hlinkClick r:id="rId5" action="ppaction://hlinkfile"/>
          </p:cNvPr>
          <p:cNvSpPr/>
          <p:nvPr/>
        </p:nvSpPr>
        <p:spPr>
          <a:xfrm>
            <a:off x="0" y="4786322"/>
            <a:ext cx="7358082" cy="1143008"/>
          </a:xfrm>
          <a:prstGeom prst="bevel">
            <a:avLst/>
          </a:prstGeom>
          <a:solidFill>
            <a:srgbClr val="194B26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النموذج الإرشادي لتوظيف جدول المواصفات</a:t>
            </a:r>
            <a:endParaRPr lang="ar-SA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شكل بيضاوي 5"/>
          <p:cNvSpPr/>
          <p:nvPr/>
        </p:nvSpPr>
        <p:spPr>
          <a:xfrm>
            <a:off x="7500958" y="1714488"/>
            <a:ext cx="1428760" cy="1428760"/>
          </a:xfrm>
          <a:prstGeom prst="ellipse">
            <a:avLst/>
          </a:prstGeom>
          <a:solidFill>
            <a:srgbClr val="194B26"/>
          </a:solidFill>
          <a:ln w="76200">
            <a:solidFill>
              <a:srgbClr val="B0AC0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SA"/>
          </a:p>
        </p:txBody>
      </p:sp>
      <p:pic>
        <p:nvPicPr>
          <p:cNvPr id="7" name="Picture 2" descr="شعار الوزارة الجديد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72396" y="1928802"/>
            <a:ext cx="1285884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جسم مشطوف الحواف 1">
            <a:hlinkClick r:id="rId2" action="ppaction://hlinkfile"/>
          </p:cNvPr>
          <p:cNvSpPr/>
          <p:nvPr/>
        </p:nvSpPr>
        <p:spPr>
          <a:xfrm>
            <a:off x="2214546" y="1785926"/>
            <a:ext cx="3714776" cy="1071570"/>
          </a:xfrm>
          <a:prstGeom prst="bevel">
            <a:avLst/>
          </a:prstGeom>
          <a:solidFill>
            <a:srgbClr val="194B26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الأهداف </a:t>
            </a:r>
          </a:p>
        </p:txBody>
      </p:sp>
      <p:sp>
        <p:nvSpPr>
          <p:cNvPr id="5" name="مربع نص 4"/>
          <p:cNvSpPr txBox="1"/>
          <p:nvPr/>
        </p:nvSpPr>
        <p:spPr>
          <a:xfrm>
            <a:off x="0" y="357166"/>
            <a:ext cx="7306807" cy="646331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76200">
            <a:solidFill>
              <a:srgbClr val="B0AC00"/>
            </a:solidFill>
          </a:ln>
        </p:spPr>
        <p:txBody>
          <a:bodyPr wrap="none" rtlCol="1">
            <a:spAutoFit/>
          </a:bodyPr>
          <a:lstStyle/>
          <a:p>
            <a:r>
              <a:rPr lang="ar-SA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مادة النحو والصرف للصف الثالث/ </a:t>
            </a:r>
            <a:r>
              <a:rPr lang="ar-SA" sz="36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ش</a:t>
            </a:r>
            <a:r>
              <a:rPr lang="ar-SA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الفصل 2</a:t>
            </a:r>
            <a:endParaRPr lang="ar-SA" sz="3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" name="مجسم مشطوف الحواف 5">
            <a:hlinkClick r:id="rId4" action="ppaction://hlinkfile"/>
          </p:cNvPr>
          <p:cNvSpPr/>
          <p:nvPr/>
        </p:nvSpPr>
        <p:spPr>
          <a:xfrm>
            <a:off x="2214546" y="3214686"/>
            <a:ext cx="3714776" cy="1071570"/>
          </a:xfrm>
          <a:prstGeom prst="bevel">
            <a:avLst/>
          </a:prstGeom>
          <a:solidFill>
            <a:srgbClr val="194B26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جدول المواصفات </a:t>
            </a:r>
            <a:endParaRPr lang="ar-SA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مجسم مشطوف الحواف 6">
            <a:hlinkClick r:id="rId5" action="ppaction://hlinkfile"/>
          </p:cNvPr>
          <p:cNvSpPr/>
          <p:nvPr/>
        </p:nvSpPr>
        <p:spPr>
          <a:xfrm>
            <a:off x="0" y="4572008"/>
            <a:ext cx="7358082" cy="1000132"/>
          </a:xfrm>
          <a:prstGeom prst="bevel">
            <a:avLst/>
          </a:prstGeom>
          <a:solidFill>
            <a:srgbClr val="194B26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النموذج الإرشادي لتوظيف جدول المواصفات</a:t>
            </a:r>
            <a:endParaRPr lang="ar-SA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شكل بيضاوي 7"/>
          <p:cNvSpPr/>
          <p:nvPr/>
        </p:nvSpPr>
        <p:spPr>
          <a:xfrm>
            <a:off x="7500958" y="1714488"/>
            <a:ext cx="1428760" cy="1428760"/>
          </a:xfrm>
          <a:prstGeom prst="ellipse">
            <a:avLst/>
          </a:prstGeom>
          <a:solidFill>
            <a:srgbClr val="194B26"/>
          </a:solidFill>
          <a:ln w="76200">
            <a:solidFill>
              <a:srgbClr val="B0AC0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SA"/>
          </a:p>
        </p:txBody>
      </p:sp>
      <p:pic>
        <p:nvPicPr>
          <p:cNvPr id="9" name="Picture 2" descr="شعار الوزارة الجديد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72396" y="1928802"/>
            <a:ext cx="1285884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228600"/>
            <a:ext cx="7358082" cy="914384"/>
          </a:xfrm>
          <a:blipFill>
            <a:blip r:embed="rId2" cstate="print"/>
            <a:tile tx="0" ty="0" sx="100000" sy="100000" flip="none" algn="tl"/>
          </a:blipFill>
          <a:ln w="76200">
            <a:solidFill>
              <a:srgbClr val="B0AC00"/>
            </a:solidFill>
          </a:ln>
        </p:spPr>
        <p:txBody>
          <a:bodyPr/>
          <a:lstStyle/>
          <a:p>
            <a:pPr algn="ctr"/>
            <a:r>
              <a:rPr lang="ar-SA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مادة الأدب للصف الثالث / ش الفصل 2</a:t>
            </a:r>
            <a:endParaRPr lang="ar-SA" sz="4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مجسم مشطوف الحواف 2">
            <a:hlinkClick r:id="rId3" action="ppaction://hlinkfile"/>
          </p:cNvPr>
          <p:cNvSpPr/>
          <p:nvPr/>
        </p:nvSpPr>
        <p:spPr>
          <a:xfrm>
            <a:off x="2071670" y="1714488"/>
            <a:ext cx="3714776" cy="1071570"/>
          </a:xfrm>
          <a:prstGeom prst="bevel">
            <a:avLst/>
          </a:prstGeom>
          <a:solidFill>
            <a:srgbClr val="194B26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الأهداف </a:t>
            </a:r>
          </a:p>
        </p:txBody>
      </p:sp>
      <p:sp>
        <p:nvSpPr>
          <p:cNvPr id="4" name="مجسم مشطوف الحواف 3">
            <a:hlinkClick r:id="rId4" action="ppaction://hlinkfile"/>
          </p:cNvPr>
          <p:cNvSpPr/>
          <p:nvPr/>
        </p:nvSpPr>
        <p:spPr>
          <a:xfrm>
            <a:off x="2071670" y="3214686"/>
            <a:ext cx="3714776" cy="1214446"/>
          </a:xfrm>
          <a:prstGeom prst="bevel">
            <a:avLst/>
          </a:prstGeom>
          <a:solidFill>
            <a:srgbClr val="194B26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جدول المواصفات</a:t>
            </a:r>
            <a:endParaRPr lang="ar-SA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مجسم مشطوف الحواف 4">
            <a:hlinkClick r:id="rId5" action="ppaction://hlinkfile"/>
          </p:cNvPr>
          <p:cNvSpPr/>
          <p:nvPr/>
        </p:nvSpPr>
        <p:spPr>
          <a:xfrm>
            <a:off x="0" y="4786322"/>
            <a:ext cx="7358082" cy="1071570"/>
          </a:xfrm>
          <a:prstGeom prst="bevel">
            <a:avLst/>
          </a:prstGeom>
          <a:solidFill>
            <a:srgbClr val="194B26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النموذج الإرشادي لتوظيف جدول المواصفات</a:t>
            </a:r>
            <a:endParaRPr lang="ar-SA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شكل بيضاوي 5"/>
          <p:cNvSpPr/>
          <p:nvPr/>
        </p:nvSpPr>
        <p:spPr>
          <a:xfrm>
            <a:off x="7500958" y="1714488"/>
            <a:ext cx="1428760" cy="1428760"/>
          </a:xfrm>
          <a:prstGeom prst="ellipse">
            <a:avLst/>
          </a:prstGeom>
          <a:solidFill>
            <a:srgbClr val="194B26"/>
          </a:solidFill>
          <a:ln w="76200">
            <a:solidFill>
              <a:srgbClr val="B0AC0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SA"/>
          </a:p>
        </p:txBody>
      </p:sp>
      <p:pic>
        <p:nvPicPr>
          <p:cNvPr id="7" name="Picture 2" descr="شعار الوزارة الجديد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72396" y="1928802"/>
            <a:ext cx="1285884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4864861" y="214290"/>
            <a:ext cx="2624437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b="1" dirty="0" smtClean="0">
                <a:solidFill>
                  <a:srgbClr val="FF0000"/>
                </a:solidFill>
              </a:rPr>
              <a:t>أنموذج (أدب) 2/ ش ( ف2 )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5143504" y="642918"/>
            <a:ext cx="2361545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800" b="1" dirty="0" smtClean="0">
                <a:solidFill>
                  <a:srgbClr val="7E0000"/>
                </a:solidFill>
              </a:rPr>
              <a:t>السؤال الأول  ( أ )</a:t>
            </a:r>
            <a:endParaRPr lang="ar-SA" sz="2800" b="1" dirty="0">
              <a:solidFill>
                <a:srgbClr val="7E0000"/>
              </a:solidFill>
            </a:endParaRPr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285720" y="1214422"/>
          <a:ext cx="8643998" cy="2474448"/>
        </p:xfrm>
        <a:graphic>
          <a:graphicData uri="http://schemas.openxmlformats.org/drawingml/2006/table">
            <a:tbl>
              <a:tblPr rtl="1"/>
              <a:tblGrid>
                <a:gridCol w="1854415"/>
                <a:gridCol w="6789583"/>
              </a:tblGrid>
              <a:tr h="773076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نوع أسئلة الفقرة</a:t>
                      </a:r>
                      <a:endParaRPr lang="en-US" sz="20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66812" marR="6681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يختار المعلم أحد أنواع الأسئلة التالية:</a:t>
                      </a:r>
                      <a:endParaRPr lang="en-US" sz="20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L-Mohanad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الاختيار من متعدد,التعداد, إكمال الفراغ, المزاوجة, التعريف,الترتيب,  إكمال نص مقرر حفظه, أو غير ذلك مما يُناسب.</a:t>
                      </a:r>
                      <a:endParaRPr lang="en-US" sz="20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66812" marR="6681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502099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مستوى أسئلة الفقرة</a:t>
                      </a:r>
                      <a:endParaRPr lang="en-US" sz="20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66812" marR="6681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تذكر.</a:t>
                      </a:r>
                      <a:endParaRPr lang="en-US" sz="20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66812" marR="6681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3149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عدد أسئلة الفقرة</a:t>
                      </a:r>
                      <a:endParaRPr lang="en-US" sz="20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66812" marR="6681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ثلاثة أسئلة موزعة على الموضوعات التالية: سؤال في (أدب الدعوة الإسلامية) + سؤال </a:t>
                      </a:r>
                      <a:r>
                        <a:rPr lang="ar-SA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في(فتح </a:t>
                      </a:r>
                      <a:r>
                        <a:rPr lang="ar-SA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مكة لأحمد محرم</a:t>
                      </a:r>
                      <a:r>
                        <a:rPr lang="ar-SA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 </a:t>
                      </a:r>
                      <a:r>
                        <a:rPr lang="ar-SA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سؤال في (محنة العالم الإسلامي لمحمود غنيم).</a:t>
                      </a:r>
                      <a:endParaRPr lang="en-US" sz="20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66812" marR="6681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692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درجة أسئلة  الفقرة</a:t>
                      </a:r>
                      <a:endParaRPr lang="en-US" sz="20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66812" marR="6681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ثلاث درجات لكل سؤال درجة واحدة.</a:t>
                      </a:r>
                      <a:endParaRPr lang="en-US" sz="20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66812" marR="6681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مربع نص 4"/>
          <p:cNvSpPr txBox="1"/>
          <p:nvPr/>
        </p:nvSpPr>
        <p:spPr>
          <a:xfrm>
            <a:off x="214282" y="3857628"/>
            <a:ext cx="8763899" cy="286232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000000"/>
                </a:solidFill>
              </a:rPr>
              <a:t>السؤال الأول :</a:t>
            </a:r>
          </a:p>
          <a:p>
            <a:r>
              <a:rPr lang="ar-SA" b="1" dirty="0" smtClean="0">
                <a:solidFill>
                  <a:srgbClr val="C00000"/>
                </a:solidFill>
              </a:rPr>
              <a:t>أ) يستمد أدب الدعوة الإسلامية أهميته من : 1) ................. 2) ................ 3) ..................... 4) .............................</a:t>
            </a:r>
          </a:p>
          <a:p>
            <a:endParaRPr lang="ar-SA" b="1" dirty="0" smtClean="0">
              <a:solidFill>
                <a:srgbClr val="000000"/>
              </a:solidFill>
            </a:endParaRPr>
          </a:p>
          <a:p>
            <a:r>
              <a:rPr lang="ar-SA" b="1" dirty="0" smtClean="0">
                <a:solidFill>
                  <a:srgbClr val="000000"/>
                </a:solidFill>
              </a:rPr>
              <a:t>2) قال أحمد محرم : مشى النبيُّ يحفُّ النصرُ موكبَه      مشيَّعًا بجلال الله مُكتنَفا.</a:t>
            </a:r>
          </a:p>
          <a:p>
            <a:r>
              <a:rPr lang="ar-SA" b="1" dirty="0" smtClean="0">
                <a:solidFill>
                  <a:srgbClr val="000000"/>
                </a:solidFill>
              </a:rPr>
              <a:t>اكتب بيتين متتاليين من القصيدة بعد البيت السابق.</a:t>
            </a:r>
          </a:p>
          <a:p>
            <a:endParaRPr lang="ar-SA" b="1" dirty="0" smtClean="0">
              <a:solidFill>
                <a:srgbClr val="000000"/>
              </a:solidFill>
            </a:endParaRPr>
          </a:p>
          <a:p>
            <a:r>
              <a:rPr lang="ar-SA" b="1" dirty="0" smtClean="0">
                <a:solidFill>
                  <a:srgbClr val="C00000"/>
                </a:solidFill>
              </a:rPr>
              <a:t>3) شبه محمود غنيم في قصيدته (محنة العالم الإسلامي ) الإسلام في بلاد المسلمين  بالطير مقصوص الجناحين. هات من القصيدة البيت الدال على هذا المعنى.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4000496" y="3786190"/>
            <a:ext cx="57150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FF0000"/>
                </a:solidFill>
              </a:rPr>
              <a:t>1  </a:t>
            </a:r>
          </a:p>
          <a:p>
            <a:r>
              <a:rPr lang="ar-SA" b="1" dirty="0" smtClean="0">
                <a:solidFill>
                  <a:srgbClr val="FF0000"/>
                </a:solidFill>
              </a:rPr>
              <a:t>4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2571736" y="3786190"/>
            <a:ext cx="57150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FF0000"/>
                </a:solidFill>
              </a:rPr>
              <a:t>1  </a:t>
            </a:r>
          </a:p>
          <a:p>
            <a:r>
              <a:rPr lang="ar-SA" b="1" dirty="0" smtClean="0">
                <a:solidFill>
                  <a:srgbClr val="FF0000"/>
                </a:solidFill>
              </a:rPr>
              <a:t>4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1000100" y="3786190"/>
            <a:ext cx="57150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FF0000"/>
                </a:solidFill>
              </a:rPr>
              <a:t>1  </a:t>
            </a:r>
          </a:p>
          <a:p>
            <a:r>
              <a:rPr lang="ar-SA" b="1" dirty="0" smtClean="0">
                <a:solidFill>
                  <a:srgbClr val="FF0000"/>
                </a:solidFill>
              </a:rPr>
              <a:t>4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5929322" y="4357694"/>
            <a:ext cx="57150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FF0000"/>
                </a:solidFill>
              </a:rPr>
              <a:t>1  </a:t>
            </a:r>
          </a:p>
          <a:p>
            <a:r>
              <a:rPr lang="ar-SA" b="1" dirty="0" smtClean="0">
                <a:solidFill>
                  <a:srgbClr val="FF0000"/>
                </a:solidFill>
              </a:rPr>
              <a:t>4</a:t>
            </a:r>
            <a:endParaRPr lang="ar-SA" b="1" dirty="0">
              <a:solidFill>
                <a:srgbClr val="FF0000"/>
              </a:solidFill>
            </a:endParaRPr>
          </a:p>
        </p:txBody>
      </p:sp>
      <p:cxnSp>
        <p:nvCxnSpPr>
          <p:cNvPr id="10" name="رابط مستقيم 9"/>
          <p:cNvCxnSpPr/>
          <p:nvPr/>
        </p:nvCxnSpPr>
        <p:spPr>
          <a:xfrm>
            <a:off x="4214810" y="4071942"/>
            <a:ext cx="42862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رابط مستقيم 10"/>
          <p:cNvCxnSpPr/>
          <p:nvPr/>
        </p:nvCxnSpPr>
        <p:spPr>
          <a:xfrm>
            <a:off x="2786050" y="4143380"/>
            <a:ext cx="42862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رابط مستقيم 11"/>
          <p:cNvCxnSpPr/>
          <p:nvPr/>
        </p:nvCxnSpPr>
        <p:spPr>
          <a:xfrm>
            <a:off x="1214414" y="4143380"/>
            <a:ext cx="42862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مستقيم 12"/>
          <p:cNvCxnSpPr/>
          <p:nvPr/>
        </p:nvCxnSpPr>
        <p:spPr>
          <a:xfrm>
            <a:off x="6143636" y="4643446"/>
            <a:ext cx="42862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شكل بيضاوي 13"/>
          <p:cNvSpPr/>
          <p:nvPr/>
        </p:nvSpPr>
        <p:spPr>
          <a:xfrm>
            <a:off x="5572132" y="4572008"/>
            <a:ext cx="414334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/>
              <a:t>1</a:t>
            </a:r>
            <a:endParaRPr lang="ar-SA" sz="2800" b="1" dirty="0"/>
          </a:p>
        </p:txBody>
      </p:sp>
      <p:sp>
        <p:nvSpPr>
          <p:cNvPr id="16" name="شكل بيضاوي 15"/>
          <p:cNvSpPr/>
          <p:nvPr/>
        </p:nvSpPr>
        <p:spPr>
          <a:xfrm>
            <a:off x="3786182" y="6286520"/>
            <a:ext cx="414334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/>
              <a:t>1</a:t>
            </a:r>
            <a:endParaRPr lang="ar-SA" sz="2800" b="1" dirty="0"/>
          </a:p>
        </p:txBody>
      </p:sp>
      <p:sp>
        <p:nvSpPr>
          <p:cNvPr id="17" name="شكل بيضاوي 16"/>
          <p:cNvSpPr/>
          <p:nvPr/>
        </p:nvSpPr>
        <p:spPr>
          <a:xfrm>
            <a:off x="4286248" y="5429264"/>
            <a:ext cx="414334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/>
              <a:t>1</a:t>
            </a:r>
            <a:endParaRPr lang="ar-SA" sz="2800" b="1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7205682" cy="1128698"/>
          </a:xfrm>
          <a:blipFill>
            <a:blip r:embed="rId2" cstate="print"/>
            <a:tile tx="0" ty="0" sx="100000" sy="100000" flip="none" algn="tl"/>
          </a:blipFill>
          <a:ln w="76200">
            <a:solidFill>
              <a:srgbClr val="B0AC00"/>
            </a:solidFill>
          </a:ln>
        </p:spPr>
        <p:txBody>
          <a:bodyPr/>
          <a:lstStyle/>
          <a:p>
            <a:r>
              <a:rPr lang="ar-SA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مادة البلاغة والنقد للصف الثالث / ش الفصل 2</a:t>
            </a:r>
            <a:endParaRPr lang="ar-SA" sz="3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مجسم مشطوف الحواف 2">
            <a:hlinkClick r:id="rId3" action="ppaction://hlinkfile"/>
          </p:cNvPr>
          <p:cNvSpPr/>
          <p:nvPr/>
        </p:nvSpPr>
        <p:spPr>
          <a:xfrm>
            <a:off x="2000232" y="1785926"/>
            <a:ext cx="3643338" cy="1000132"/>
          </a:xfrm>
          <a:prstGeom prst="bevel">
            <a:avLst/>
          </a:prstGeom>
          <a:solidFill>
            <a:srgbClr val="194B26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الأهداف</a:t>
            </a:r>
            <a:endParaRPr lang="ar-SA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مجسم مشطوف الحواف 3">
            <a:hlinkClick r:id="rId4" action="ppaction://hlinkfile"/>
          </p:cNvPr>
          <p:cNvSpPr/>
          <p:nvPr/>
        </p:nvSpPr>
        <p:spPr>
          <a:xfrm>
            <a:off x="2000232" y="3214686"/>
            <a:ext cx="3643338" cy="928694"/>
          </a:xfrm>
          <a:prstGeom prst="bevel">
            <a:avLst/>
          </a:prstGeom>
          <a:solidFill>
            <a:srgbClr val="194B26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جدول المواصفات</a:t>
            </a:r>
            <a:endParaRPr lang="ar-SA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مجسم مشطوف الحواف 4">
            <a:hlinkClick r:id="rId5" action="ppaction://hlinkfile"/>
          </p:cNvPr>
          <p:cNvSpPr/>
          <p:nvPr/>
        </p:nvSpPr>
        <p:spPr>
          <a:xfrm>
            <a:off x="0" y="4643446"/>
            <a:ext cx="7358082" cy="785818"/>
          </a:xfrm>
          <a:prstGeom prst="bevel">
            <a:avLst/>
          </a:prstGeom>
          <a:solidFill>
            <a:srgbClr val="194B26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النموذج الإرشادي لتوظيف جدول المواصفات</a:t>
            </a:r>
            <a:endParaRPr lang="ar-SA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شكل بيضاوي 5"/>
          <p:cNvSpPr/>
          <p:nvPr/>
        </p:nvSpPr>
        <p:spPr>
          <a:xfrm>
            <a:off x="7500958" y="1714488"/>
            <a:ext cx="1428760" cy="1428760"/>
          </a:xfrm>
          <a:prstGeom prst="ellipse">
            <a:avLst/>
          </a:prstGeom>
          <a:solidFill>
            <a:srgbClr val="194B26"/>
          </a:solidFill>
          <a:ln w="76200">
            <a:solidFill>
              <a:srgbClr val="B0AC0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SA"/>
          </a:p>
        </p:txBody>
      </p:sp>
      <p:pic>
        <p:nvPicPr>
          <p:cNvPr id="7" name="Picture 2" descr="شعار الوزارة الجديد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72396" y="1928802"/>
            <a:ext cx="1285884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2857488" y="1000108"/>
            <a:ext cx="3643338" cy="1143000"/>
          </a:xfrm>
          <a:noFill/>
          <a:ln w="762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/>
            <a:r>
              <a:rPr lang="ar-SA" b="1" spc="50" dirty="0" smtClean="0">
                <a:ln w="11430"/>
                <a:solidFill>
                  <a:srgbClr val="B0AC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خطوات بناء الاختبارات</a:t>
            </a:r>
            <a:endParaRPr lang="en-US" b="1" spc="50" dirty="0" smtClean="0">
              <a:ln w="11430"/>
              <a:solidFill>
                <a:srgbClr val="B0AC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3554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28728" y="4143380"/>
            <a:ext cx="6400800" cy="2071702"/>
          </a:xfrm>
          <a:solidFill>
            <a:srgbClr val="194B26"/>
          </a:solidFill>
          <a:ln algn="ctr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onvex"/>
          </a:sp3d>
        </p:spPr>
        <p:txBody>
          <a:bodyPr/>
          <a:lstStyle/>
          <a:p>
            <a:pPr algn="ctr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ar-SA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B0A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pPr algn="ctr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ar-SA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B0A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أولا </a:t>
            </a:r>
            <a:r>
              <a:rPr lang="ar-SA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B0A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ـ</a:t>
            </a:r>
            <a:r>
              <a:rPr lang="ar-SA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B0A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تحديد أهداف التَّدريس </a:t>
            </a:r>
          </a:p>
          <a:p>
            <a:pPr algn="ctr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ar-SA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B0A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 النواتج التعليميَّة المطلوبة ).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B0A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 sz="quarter"/>
          </p:nvPr>
        </p:nvSpPr>
        <p:spPr>
          <a:xfrm>
            <a:off x="714348" y="4143380"/>
            <a:ext cx="7772400" cy="1143000"/>
          </a:xfrm>
          <a:solidFill>
            <a:srgbClr val="194B26"/>
          </a:solidFill>
          <a:scene3d>
            <a:camera prst="orthographicFront"/>
            <a:lightRig rig="soft" dir="tl">
              <a:rot lat="0" lon="0" rev="0"/>
            </a:lightRig>
          </a:scene3d>
          <a:sp3d>
            <a:bevelT prst="convex"/>
          </a:sp3d>
        </p:spPr>
        <p:txBody>
          <a:bodyPr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3600" b="1" spc="50" dirty="0" smtClean="0">
                <a:ln w="11430"/>
                <a:solidFill>
                  <a:srgbClr val="FFFF37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خامسًا </a:t>
            </a:r>
            <a:r>
              <a:rPr lang="ar-SA" sz="3600" b="1" spc="50" dirty="0" err="1" smtClean="0">
                <a:ln w="11430"/>
                <a:solidFill>
                  <a:srgbClr val="FFFF37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ـ</a:t>
            </a:r>
            <a:r>
              <a:rPr lang="ar-SA" sz="3600" b="1" spc="50" dirty="0" smtClean="0">
                <a:ln w="11430"/>
                <a:solidFill>
                  <a:srgbClr val="FFFF37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كتابة الأسئلة </a:t>
            </a:r>
            <a:r>
              <a:rPr lang="ar-SA" sz="3600" b="1" spc="50" dirty="0" err="1" smtClean="0">
                <a:ln w="11430"/>
                <a:solidFill>
                  <a:srgbClr val="FFFF37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المقالية</a:t>
            </a:r>
            <a:r>
              <a:rPr lang="ar-SA" sz="3600" b="1" spc="50" dirty="0" smtClean="0">
                <a:ln w="11430"/>
                <a:solidFill>
                  <a:srgbClr val="FFFF37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والموضوعية</a:t>
            </a:r>
            <a:endParaRPr lang="ar-SA" sz="3600" b="1" spc="50" dirty="0">
              <a:ln w="11430"/>
              <a:solidFill>
                <a:srgbClr val="FFFF37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2857488" y="857232"/>
            <a:ext cx="3500462" cy="1500198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ar-SA" sz="4400" b="1" dirty="0" smtClean="0">
                <a:ln w="11430"/>
                <a:solidFill>
                  <a:srgbClr val="FFFF37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AL-Mohanad Bold" pitchFamily="2" charset="-78"/>
              </a:rPr>
              <a:t>تابع بناء خطوات الاختبارات </a:t>
            </a:r>
            <a:endParaRPr lang="en-US" sz="4400" b="1" dirty="0">
              <a:ln w="11430"/>
              <a:solidFill>
                <a:srgbClr val="FFFF37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AL-Mohanad Bold" pitchFamily="2" charset="-78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57166"/>
            <a:ext cx="7358082" cy="1027134"/>
          </a:xfrm>
          <a:blipFill>
            <a:blip r:embed="rId2" cstate="print"/>
            <a:tile tx="0" ty="0" sx="100000" sy="100000" flip="none" algn="tl"/>
          </a:blipFill>
          <a:ln w="76200">
            <a:solidFill>
              <a:srgbClr val="B0AC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eaLnBrk="1" hangingPunct="1">
              <a:defRPr/>
            </a:pPr>
            <a:r>
              <a:rPr lang="ar-SA" sz="2800" b="1" dirty="0" smtClean="0">
                <a:solidFill>
                  <a:srgbClr val="FFFF00"/>
                </a:solidFill>
              </a:rPr>
              <a:t>مبادئ عامة لكتابة أسئلة الاختبار لمراعاتها والاسترشاد بها:</a:t>
            </a:r>
            <a:endParaRPr lang="en-US" sz="2800" b="1" dirty="0" smtClean="0">
              <a:solidFill>
                <a:srgbClr val="FFFF00"/>
              </a:solidFill>
            </a:endParaRPr>
          </a:p>
        </p:txBody>
      </p:sp>
      <p:sp>
        <p:nvSpPr>
          <p:cNvPr id="206852" name="Text Box 4"/>
          <p:cNvSpPr txBox="1">
            <a:spLocks noChangeArrowheads="1"/>
          </p:cNvSpPr>
          <p:nvPr/>
        </p:nvSpPr>
        <p:spPr bwMode="auto">
          <a:xfrm>
            <a:off x="0" y="2000240"/>
            <a:ext cx="7358082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defRPr/>
            </a:pPr>
            <a:r>
              <a:rPr lang="ar-SA" sz="2400" b="1" dirty="0">
                <a:ln w="50800"/>
                <a:solidFill>
                  <a:srgbClr val="000000"/>
                </a:solidFill>
              </a:rPr>
              <a:t> </a:t>
            </a:r>
            <a:r>
              <a:rPr lang="ar-SA" sz="2400" b="1" dirty="0" err="1" smtClean="0">
                <a:solidFill>
                  <a:srgbClr val="000000"/>
                </a:solidFill>
              </a:rPr>
              <a:t>التقيد</a:t>
            </a:r>
            <a:r>
              <a:rPr lang="ar-SA" sz="2400" b="1" dirty="0" smtClean="0">
                <a:solidFill>
                  <a:srgbClr val="000000"/>
                </a:solidFill>
              </a:rPr>
              <a:t> بقوائم الأهداف وبجداول المواصفات والنماذج الإرشادية المعتمدة من الوزارة أثناء كتابة أسئلة الاختبار.</a:t>
            </a:r>
            <a:endParaRPr lang="en-US" sz="2400" b="1" dirty="0" smtClean="0">
              <a:solidFill>
                <a:srgbClr val="000000"/>
              </a:solidFill>
            </a:endParaRPr>
          </a:p>
        </p:txBody>
      </p:sp>
      <p:sp>
        <p:nvSpPr>
          <p:cNvPr id="206853" name="Text Box 5"/>
          <p:cNvSpPr txBox="1">
            <a:spLocks noChangeArrowheads="1"/>
          </p:cNvSpPr>
          <p:nvPr/>
        </p:nvSpPr>
        <p:spPr bwMode="auto">
          <a:xfrm>
            <a:off x="0" y="3143248"/>
            <a:ext cx="7358081" cy="830997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r>
              <a:rPr lang="ar-SA" sz="2400" b="1" dirty="0" smtClean="0">
                <a:solidFill>
                  <a:srgbClr val="000000"/>
                </a:solidFill>
              </a:rPr>
              <a:t>تجنب المصطلحات أو الكلمات غير المحدودة ، التي قد يختلف الناس في تفسيرها ، مثل : أكبر ، أصغر ، تكثر ، تندر،...........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65542" name="AutoShape 7"/>
          <p:cNvSpPr>
            <a:spLocks noChangeArrowheads="1"/>
          </p:cNvSpPr>
          <p:nvPr/>
        </p:nvSpPr>
        <p:spPr bwMode="auto">
          <a:xfrm>
            <a:off x="7429520" y="1857364"/>
            <a:ext cx="576262" cy="485775"/>
          </a:xfrm>
          <a:prstGeom prst="leftArrow">
            <a:avLst>
              <a:gd name="adj1" fmla="val 50000"/>
              <a:gd name="adj2" fmla="val 29657"/>
            </a:avLst>
          </a:prstGeom>
          <a:solidFill>
            <a:schemeClr val="accent6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b="1" dirty="0"/>
              <a:t>1</a:t>
            </a:r>
            <a:endParaRPr lang="en-US" b="1" dirty="0"/>
          </a:p>
        </p:txBody>
      </p:sp>
      <p:sp>
        <p:nvSpPr>
          <p:cNvPr id="65543" name="AutoShape 8"/>
          <p:cNvSpPr>
            <a:spLocks noChangeArrowheads="1"/>
          </p:cNvSpPr>
          <p:nvPr/>
        </p:nvSpPr>
        <p:spPr bwMode="auto">
          <a:xfrm>
            <a:off x="7429520" y="3000372"/>
            <a:ext cx="576262" cy="485775"/>
          </a:xfrm>
          <a:prstGeom prst="leftArrow">
            <a:avLst>
              <a:gd name="adj1" fmla="val 50000"/>
              <a:gd name="adj2" fmla="val 29657"/>
            </a:avLst>
          </a:prstGeom>
          <a:solidFill>
            <a:schemeClr val="accent6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b="1" dirty="0"/>
              <a:t>2</a:t>
            </a:r>
            <a:endParaRPr lang="en-US" b="1" dirty="0"/>
          </a:p>
        </p:txBody>
      </p:sp>
      <p:sp>
        <p:nvSpPr>
          <p:cNvPr id="65544" name="AutoShape 9"/>
          <p:cNvSpPr>
            <a:spLocks noChangeArrowheads="1"/>
          </p:cNvSpPr>
          <p:nvPr/>
        </p:nvSpPr>
        <p:spPr bwMode="auto">
          <a:xfrm>
            <a:off x="7429520" y="4286256"/>
            <a:ext cx="576262" cy="485775"/>
          </a:xfrm>
          <a:prstGeom prst="leftArrow">
            <a:avLst>
              <a:gd name="adj1" fmla="val 50000"/>
              <a:gd name="adj2" fmla="val 29657"/>
            </a:avLst>
          </a:prstGeom>
          <a:solidFill>
            <a:schemeClr val="accent6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b="1" dirty="0"/>
              <a:t>3</a:t>
            </a:r>
            <a:endParaRPr lang="en-US" b="1" dirty="0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0" y="4429132"/>
            <a:ext cx="7358082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ar-SA" sz="2400" b="1" dirty="0" smtClean="0">
                <a:solidFill>
                  <a:srgbClr val="000000"/>
                </a:solidFill>
              </a:rPr>
              <a:t>تجنب استخدام الكلمات التي تقترن عادة بالتعميمات الخاطئة ، مثل : دائمًا ، أبدًا ، جميع ، لا يمكن ، ..</a:t>
            </a:r>
            <a:endParaRPr lang="en-US" sz="24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6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6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2" grpId="0" animBg="1"/>
      <p:bldP spid="206853" grpId="0" animBg="1"/>
      <p:bldP spid="9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7" name="Text Box 5"/>
          <p:cNvSpPr txBox="1">
            <a:spLocks noChangeArrowheads="1"/>
          </p:cNvSpPr>
          <p:nvPr/>
        </p:nvSpPr>
        <p:spPr bwMode="auto">
          <a:xfrm>
            <a:off x="0" y="1285860"/>
            <a:ext cx="7358082" cy="954107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justLow">
              <a:defRPr/>
            </a:pPr>
            <a:r>
              <a:rPr lang="ar-SA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</a:rPr>
              <a:t> </a:t>
            </a:r>
            <a:r>
              <a:rPr lang="ar-SA" sz="2800" b="1" dirty="0" smtClean="0">
                <a:solidFill>
                  <a:srgbClr val="000000"/>
                </a:solidFill>
              </a:rPr>
              <a:t> كتابة السؤال بشكل واضح ومحدَّد بحيث تتحدَّد المهمَّة المطلوبة من الطالب بصورة لا لبس فيها.</a:t>
            </a:r>
            <a:endParaRPr lang="en-US" sz="2800" b="1" dirty="0" smtClean="0">
              <a:solidFill>
                <a:srgbClr val="000000"/>
              </a:solidFill>
            </a:endParaRPr>
          </a:p>
        </p:txBody>
      </p:sp>
      <p:sp>
        <p:nvSpPr>
          <p:cNvPr id="207878" name="Text Box 6"/>
          <p:cNvSpPr txBox="1">
            <a:spLocks noChangeArrowheads="1"/>
          </p:cNvSpPr>
          <p:nvPr/>
        </p:nvSpPr>
        <p:spPr bwMode="auto">
          <a:xfrm>
            <a:off x="0" y="2928934"/>
            <a:ext cx="7358082" cy="138499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justLow"/>
            <a:r>
              <a:rPr lang="ar-SA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</a:rPr>
              <a:t> </a:t>
            </a:r>
            <a:r>
              <a:rPr lang="ar-SA" sz="2800" b="1" dirty="0" smtClean="0">
                <a:solidFill>
                  <a:srgbClr val="000000"/>
                </a:solidFill>
              </a:rPr>
              <a:t>صياغة السؤال بأسلوب واضح سهل ؛ بحيث يتناسب مع سن الطالب ومستواه الثقافي ، مع مراعاة خلوِّه من التعقيدات و الأخطاء اللغوية والإملائية والمطبعية.</a:t>
            </a:r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207879" name="Text Box 7"/>
          <p:cNvSpPr txBox="1">
            <a:spLocks noChangeArrowheads="1"/>
          </p:cNvSpPr>
          <p:nvPr/>
        </p:nvSpPr>
        <p:spPr bwMode="auto">
          <a:xfrm>
            <a:off x="0" y="4786322"/>
            <a:ext cx="7358082" cy="954107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justLow"/>
            <a:r>
              <a:rPr lang="ar-SA" sz="2800" b="1" dirty="0" smtClean="0">
                <a:solidFill>
                  <a:srgbClr val="000000"/>
                </a:solidFill>
              </a:rPr>
              <a:t>جعل طول السؤال مناسبًا ، بحيث لا يستغرق من الطالب وقتًا طويلاً في قراءته ؛ مما قد يجعله لا يستوعب السؤال جيدًا.</a:t>
            </a:r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66568" name="AutoShape 10"/>
          <p:cNvSpPr>
            <a:spLocks noChangeArrowheads="1"/>
          </p:cNvSpPr>
          <p:nvPr/>
        </p:nvSpPr>
        <p:spPr bwMode="auto">
          <a:xfrm>
            <a:off x="7500958" y="1428736"/>
            <a:ext cx="576262" cy="485775"/>
          </a:xfrm>
          <a:prstGeom prst="leftArrow">
            <a:avLst>
              <a:gd name="adj1" fmla="val 50000"/>
              <a:gd name="adj2" fmla="val 29657"/>
            </a:avLst>
          </a:prstGeom>
          <a:solidFill>
            <a:schemeClr val="accent6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b="1" dirty="0"/>
              <a:t>4</a:t>
            </a:r>
            <a:endParaRPr lang="en-US" b="1" dirty="0"/>
          </a:p>
        </p:txBody>
      </p:sp>
      <p:sp>
        <p:nvSpPr>
          <p:cNvPr id="66569" name="AutoShape 11"/>
          <p:cNvSpPr>
            <a:spLocks noChangeArrowheads="1"/>
          </p:cNvSpPr>
          <p:nvPr/>
        </p:nvSpPr>
        <p:spPr bwMode="auto">
          <a:xfrm>
            <a:off x="7500958" y="2786058"/>
            <a:ext cx="576262" cy="485775"/>
          </a:xfrm>
          <a:prstGeom prst="leftArrow">
            <a:avLst>
              <a:gd name="adj1" fmla="val 50000"/>
              <a:gd name="adj2" fmla="val 29657"/>
            </a:avLst>
          </a:prstGeom>
          <a:solidFill>
            <a:schemeClr val="accent6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b="1" dirty="0"/>
              <a:t>5</a:t>
            </a:r>
            <a:endParaRPr lang="en-US" b="1" dirty="0"/>
          </a:p>
        </p:txBody>
      </p:sp>
      <p:sp>
        <p:nvSpPr>
          <p:cNvPr id="66570" name="AutoShape 12"/>
          <p:cNvSpPr>
            <a:spLocks noChangeArrowheads="1"/>
          </p:cNvSpPr>
          <p:nvPr/>
        </p:nvSpPr>
        <p:spPr bwMode="auto">
          <a:xfrm>
            <a:off x="7500958" y="4714884"/>
            <a:ext cx="576262" cy="485775"/>
          </a:xfrm>
          <a:prstGeom prst="leftArrow">
            <a:avLst>
              <a:gd name="adj1" fmla="val 50000"/>
              <a:gd name="adj2" fmla="val 29657"/>
            </a:avLst>
          </a:prstGeom>
          <a:solidFill>
            <a:schemeClr val="accent6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b="1" dirty="0"/>
              <a:t>6</a:t>
            </a:r>
            <a:endParaRPr lang="en-US" b="1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0" y="357166"/>
            <a:ext cx="7358082" cy="428628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76200">
            <a:solidFill>
              <a:srgbClr val="B0AC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FFCC6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7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7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7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7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7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7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7" grpId="0" animBg="1"/>
      <p:bldP spid="207878" grpId="0" animBg="1"/>
      <p:bldP spid="207879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0" y="1142984"/>
            <a:ext cx="7358082" cy="95410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>
              <a:defRPr/>
            </a:pPr>
            <a:r>
              <a:rPr lang="ar-SA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</a:rPr>
              <a:t> </a:t>
            </a:r>
            <a:r>
              <a:rPr lang="ar-SA" sz="2800" b="1" dirty="0" smtClean="0">
                <a:solidFill>
                  <a:srgbClr val="000000"/>
                </a:solidFill>
              </a:rPr>
              <a:t>كتابة الأسئلة بعضها مستقل عن بعض ، بحيث لا تعتمد إجابة سؤال على إجابة سؤال آخر.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</a:endParaRPr>
          </a:p>
        </p:txBody>
      </p:sp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0" y="2285992"/>
            <a:ext cx="7358082" cy="52322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ar-SA" sz="2800" b="1" dirty="0" smtClean="0">
                <a:solidFill>
                  <a:srgbClr val="000000"/>
                </a:solidFill>
              </a:rPr>
              <a:t>اختيار النوع المناسب من الأسئلة حسب الهدف والزمن المتاح.</a:t>
            </a:r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4" name="AutoShape 13"/>
          <p:cNvSpPr>
            <a:spLocks noChangeArrowheads="1"/>
          </p:cNvSpPr>
          <p:nvPr/>
        </p:nvSpPr>
        <p:spPr bwMode="auto">
          <a:xfrm>
            <a:off x="7358082" y="1000108"/>
            <a:ext cx="576262" cy="485775"/>
          </a:xfrm>
          <a:prstGeom prst="leftArrow">
            <a:avLst>
              <a:gd name="adj1" fmla="val 50000"/>
              <a:gd name="adj2" fmla="val 29657"/>
            </a:avLst>
          </a:prstGeom>
          <a:solidFill>
            <a:schemeClr val="accent6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b="1" dirty="0"/>
              <a:t>7</a:t>
            </a:r>
            <a:endParaRPr lang="en-US" b="1" dirty="0"/>
          </a:p>
        </p:txBody>
      </p:sp>
      <p:sp>
        <p:nvSpPr>
          <p:cNvPr id="5" name="AutoShape 14"/>
          <p:cNvSpPr>
            <a:spLocks noChangeArrowheads="1"/>
          </p:cNvSpPr>
          <p:nvPr/>
        </p:nvSpPr>
        <p:spPr bwMode="auto">
          <a:xfrm>
            <a:off x="7429520" y="2143116"/>
            <a:ext cx="576262" cy="485775"/>
          </a:xfrm>
          <a:prstGeom prst="leftArrow">
            <a:avLst>
              <a:gd name="adj1" fmla="val 50000"/>
              <a:gd name="adj2" fmla="val 29657"/>
            </a:avLst>
          </a:prstGeom>
          <a:solidFill>
            <a:schemeClr val="accent6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b="1" dirty="0"/>
              <a:t>8</a:t>
            </a:r>
            <a:endParaRPr lang="en-US" b="1" dirty="0"/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0" y="3286124"/>
            <a:ext cx="7358082" cy="95410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r>
              <a:rPr lang="ar-SA" sz="2800" b="1" dirty="0" smtClean="0">
                <a:solidFill>
                  <a:srgbClr val="000000"/>
                </a:solidFill>
              </a:rPr>
              <a:t>عدم اقتباس عبارات بشكل حرفي من الكتاب المقرر خصوصًا في الأسئلة الموضوعية.</a:t>
            </a:r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0" y="4572008"/>
            <a:ext cx="7358082" cy="52322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ar-SA" sz="2800" b="1" dirty="0" smtClean="0">
                <a:solidFill>
                  <a:srgbClr val="000000"/>
                </a:solidFill>
              </a:rPr>
              <a:t>إعطاء الوقت الكافي للإجابة.</a:t>
            </a:r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0" y="5500702"/>
            <a:ext cx="7358082" cy="5232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r>
              <a:rPr lang="ar-SA" sz="2800" b="1" dirty="0" smtClean="0">
                <a:solidFill>
                  <a:srgbClr val="000000"/>
                </a:solidFill>
              </a:rPr>
              <a:t>مراجعة الأسئلة بعد كتابتها وتدقيقها بصورة مستمرة.</a:t>
            </a:r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9" name="AutoShape 14"/>
          <p:cNvSpPr>
            <a:spLocks noChangeArrowheads="1"/>
          </p:cNvSpPr>
          <p:nvPr/>
        </p:nvSpPr>
        <p:spPr bwMode="auto">
          <a:xfrm>
            <a:off x="7429520" y="3143248"/>
            <a:ext cx="576262" cy="485775"/>
          </a:xfrm>
          <a:prstGeom prst="leftArrow">
            <a:avLst>
              <a:gd name="adj1" fmla="val 50000"/>
              <a:gd name="adj2" fmla="val 29657"/>
            </a:avLst>
          </a:prstGeom>
          <a:solidFill>
            <a:schemeClr val="accent6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b="1" dirty="0" smtClean="0"/>
              <a:t>9</a:t>
            </a:r>
            <a:endParaRPr lang="en-US" b="1" dirty="0"/>
          </a:p>
        </p:txBody>
      </p:sp>
      <p:sp>
        <p:nvSpPr>
          <p:cNvPr id="10" name="AutoShape 14"/>
          <p:cNvSpPr>
            <a:spLocks noChangeArrowheads="1"/>
          </p:cNvSpPr>
          <p:nvPr/>
        </p:nvSpPr>
        <p:spPr bwMode="auto">
          <a:xfrm>
            <a:off x="7429520" y="4429132"/>
            <a:ext cx="576262" cy="485775"/>
          </a:xfrm>
          <a:prstGeom prst="leftArrow">
            <a:avLst>
              <a:gd name="adj1" fmla="val 50000"/>
              <a:gd name="adj2" fmla="val 29657"/>
            </a:avLst>
          </a:prstGeom>
          <a:solidFill>
            <a:schemeClr val="accent6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b="1" dirty="0" smtClean="0"/>
              <a:t>10</a:t>
            </a:r>
            <a:endParaRPr lang="en-US" b="1" dirty="0"/>
          </a:p>
        </p:txBody>
      </p:sp>
      <p:sp>
        <p:nvSpPr>
          <p:cNvPr id="11" name="AutoShape 14"/>
          <p:cNvSpPr>
            <a:spLocks noChangeArrowheads="1"/>
          </p:cNvSpPr>
          <p:nvPr/>
        </p:nvSpPr>
        <p:spPr bwMode="auto">
          <a:xfrm>
            <a:off x="7429520" y="5286388"/>
            <a:ext cx="576262" cy="485775"/>
          </a:xfrm>
          <a:prstGeom prst="leftArrow">
            <a:avLst>
              <a:gd name="adj1" fmla="val 50000"/>
              <a:gd name="adj2" fmla="val 29657"/>
            </a:avLst>
          </a:prstGeom>
          <a:solidFill>
            <a:schemeClr val="accent6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b="1" dirty="0" smtClean="0"/>
              <a:t>11</a:t>
            </a:r>
            <a:endParaRPr lang="en-US" b="1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0" y="357166"/>
            <a:ext cx="7358082" cy="428628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76200">
            <a:solidFill>
              <a:srgbClr val="B0AC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FFCC6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  <p:bldP spid="7" grpId="0" animBg="1"/>
      <p:bldP spid="8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57167"/>
            <a:ext cx="7358082" cy="984272"/>
          </a:xfrm>
          <a:blipFill>
            <a:blip r:embed="rId2" cstate="print"/>
            <a:tile tx="0" ty="0" sx="100000" sy="100000" flip="none" algn="tl"/>
          </a:blipFill>
          <a:ln w="76200">
            <a:solidFill>
              <a:srgbClr val="B0AC00"/>
            </a:solidFill>
          </a:ln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ar-SA" sz="36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تعريف الأسئلة </a:t>
            </a:r>
            <a:r>
              <a:rPr lang="ar-SA" sz="3600" b="1" dirty="0" err="1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المقالية</a:t>
            </a:r>
            <a:r>
              <a:rPr lang="ar-SA" sz="36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:</a:t>
            </a:r>
            <a:endParaRPr lang="en-US" sz="3600" b="1" dirty="0" smtClean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4517" name="Text Box 6"/>
          <p:cNvSpPr txBox="1">
            <a:spLocks noChangeArrowheads="1"/>
          </p:cNvSpPr>
          <p:nvPr/>
        </p:nvSpPr>
        <p:spPr bwMode="auto">
          <a:xfrm>
            <a:off x="5003800" y="2198688"/>
            <a:ext cx="3260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204807" name="Text Box 7"/>
          <p:cNvSpPr txBox="1">
            <a:spLocks noChangeArrowheads="1"/>
          </p:cNvSpPr>
          <p:nvPr/>
        </p:nvSpPr>
        <p:spPr bwMode="auto">
          <a:xfrm>
            <a:off x="0" y="3071810"/>
            <a:ext cx="7286612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rgbClr val="B0AC00"/>
            </a:solidFill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Low"/>
            <a:r>
              <a:rPr lang="ar-SA" sz="2800" b="1" dirty="0" smtClean="0">
                <a:ln w="50800"/>
                <a:solidFill>
                  <a:srgbClr val="000000"/>
                </a:solidFill>
              </a:rPr>
              <a:t>هي </a:t>
            </a:r>
            <a:r>
              <a:rPr lang="ar-SA" sz="2800" b="1" dirty="0">
                <a:ln w="50800"/>
                <a:solidFill>
                  <a:srgbClr val="000000"/>
                </a:solidFill>
              </a:rPr>
              <a:t>التي تعتمد على الاستجابة الحرة للطالب ينتجها أو ينشئها بطريقته الخاصة استجابة للسؤال أو المشكلة المطروحة</a:t>
            </a:r>
            <a:r>
              <a:rPr lang="ar-SA" sz="2800" b="1" dirty="0" smtClean="0">
                <a:ln w="50800"/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3214678" y="1857364"/>
            <a:ext cx="4143372" cy="914400"/>
          </a:xfrm>
          <a:prstGeom prst="roundRect">
            <a:avLst/>
          </a:prstGeom>
          <a:solidFill>
            <a:srgbClr val="194B26"/>
          </a:solidFill>
          <a:ln w="57150">
            <a:solidFill>
              <a:srgbClr val="B0A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الأسئلة </a:t>
            </a:r>
            <a:r>
              <a:rPr lang="ar-SA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المقالية</a:t>
            </a:r>
            <a:r>
              <a:rPr lang="ar-SA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</a:t>
            </a:r>
            <a:endParaRPr lang="ar-SA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7086600" cy="914384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r>
              <a:rPr lang="ar-SA" b="1" dirty="0" smtClean="0">
                <a:solidFill>
                  <a:srgbClr val="FFFF00"/>
                </a:solidFill>
              </a:rPr>
              <a:t>أنواع الأسئلة </a:t>
            </a:r>
            <a:r>
              <a:rPr lang="ar-SA" b="1" dirty="0" err="1" smtClean="0">
                <a:solidFill>
                  <a:srgbClr val="FFFF00"/>
                </a:solidFill>
              </a:rPr>
              <a:t>المقالية</a:t>
            </a:r>
            <a:r>
              <a:rPr lang="ar-SA" b="1" dirty="0" smtClean="0">
                <a:solidFill>
                  <a:srgbClr val="FFFF00"/>
                </a:solidFill>
              </a:rPr>
              <a:t> :</a:t>
            </a:r>
            <a:endParaRPr lang="ar-SA" b="1" dirty="0">
              <a:solidFill>
                <a:srgbClr val="FFFF00"/>
              </a:solidFill>
            </a:endParaRPr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285720" y="2285992"/>
            <a:ext cx="7072362" cy="914400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/>
            <a:r>
              <a:rPr lang="ar-SA" sz="28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1) أسئلة </a:t>
            </a:r>
            <a:r>
              <a:rPr lang="ar-SA" sz="2800" b="1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مقالية</a:t>
            </a:r>
            <a:r>
              <a:rPr lang="ar-SA" sz="28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ذات إجابة مستفيضة ( غير محدودة ).</a:t>
            </a:r>
            <a:endParaRPr lang="en-US" sz="28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285720" y="3786190"/>
            <a:ext cx="7143800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eaLnBrk="0" hangingPunct="0"/>
            <a:r>
              <a:rPr lang="ar-SA" sz="28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2) أسئلة </a:t>
            </a:r>
            <a:r>
              <a:rPr lang="ar-SA" sz="2800" b="1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مقالية</a:t>
            </a:r>
            <a:r>
              <a:rPr lang="ar-SA" sz="28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ذات إجابة محدودة ( قصيرة ) .</a:t>
            </a:r>
            <a:endParaRPr lang="ar-SA" sz="28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357166"/>
            <a:ext cx="7329469" cy="785818"/>
          </a:xfrm>
          <a:blipFill>
            <a:blip r:embed="rId2" cstate="print"/>
            <a:tile tx="0" ty="0" sx="100000" sy="100000" flip="none" algn="tl"/>
          </a:blipFill>
          <a:ln w="76200">
            <a:solidFill>
              <a:srgbClr val="B0AC00"/>
            </a:solidFill>
          </a:ln>
        </p:spPr>
        <p:txBody>
          <a:bodyPr/>
          <a:lstStyle/>
          <a:p>
            <a:pPr eaLnBrk="1" hangingPunct="1"/>
            <a:r>
              <a:rPr lang="ar-SA" sz="40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rgbClr val="FFFF37"/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مميزات الأسئلة </a:t>
            </a:r>
            <a:r>
              <a:rPr lang="ar-SA" sz="4000" b="1" spc="200" dirty="0" err="1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rgbClr val="FFFF37"/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المقالية</a:t>
            </a:r>
            <a:r>
              <a:rPr lang="ar-SA" sz="40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rgbClr val="FFFF37"/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 :</a:t>
            </a:r>
            <a:endParaRPr lang="en-US" sz="4000" b="1" spc="200" dirty="0" smtClean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rgbClr val="FFFF37"/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208905" name="Text Box 9"/>
          <p:cNvSpPr txBox="1">
            <a:spLocks noChangeArrowheads="1"/>
          </p:cNvSpPr>
          <p:nvPr/>
        </p:nvSpPr>
        <p:spPr bwMode="auto">
          <a:xfrm>
            <a:off x="0" y="1857364"/>
            <a:ext cx="7358050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r>
              <a:rPr lang="ar-SA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</a:rPr>
              <a:t>1</a:t>
            </a:r>
            <a:r>
              <a:rPr lang="ar-SA" sz="2800" b="1" dirty="0" smtClean="0">
                <a:solidFill>
                  <a:srgbClr val="000000"/>
                </a:solidFill>
              </a:rPr>
              <a:t> ) لا تسمح بالتخمين في الإجابة.</a:t>
            </a:r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208906" name="Text Box 10"/>
          <p:cNvSpPr txBox="1">
            <a:spLocks noChangeArrowheads="1"/>
          </p:cNvSpPr>
          <p:nvPr/>
        </p:nvSpPr>
        <p:spPr bwMode="auto">
          <a:xfrm>
            <a:off x="0" y="2786058"/>
            <a:ext cx="7358050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justLow">
              <a:defRPr/>
            </a:pPr>
            <a:r>
              <a:rPr lang="ar-SA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</a:rPr>
              <a:t>2</a:t>
            </a:r>
            <a:r>
              <a:rPr lang="ar-SA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</a:rPr>
              <a:t>) </a:t>
            </a:r>
            <a:r>
              <a:rPr lang="ar-SA" sz="2800" b="1" dirty="0" smtClean="0">
                <a:solidFill>
                  <a:srgbClr val="000000"/>
                </a:solidFill>
              </a:rPr>
              <a:t>تقلل من احتمال إمكانية الغش في الاختبار.</a:t>
            </a:r>
            <a:endParaRPr lang="en-US" sz="2800" b="1" dirty="0" smtClean="0">
              <a:solidFill>
                <a:srgbClr val="000000"/>
              </a:solidFill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0" y="3786190"/>
            <a:ext cx="7358050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justLow">
              <a:defRPr/>
            </a:pP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</a:rPr>
              <a:t>3</a:t>
            </a:r>
            <a:r>
              <a:rPr lang="ar-SA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</a:rPr>
              <a:t>) </a:t>
            </a:r>
            <a:r>
              <a:rPr lang="ar-SA" sz="2800" b="1" dirty="0" smtClean="0">
                <a:solidFill>
                  <a:srgbClr val="000000"/>
                </a:solidFill>
              </a:rPr>
              <a:t>سهلة الإعداد.</a:t>
            </a:r>
            <a:endParaRPr lang="en-US" sz="2800" b="1" dirty="0" smtClean="0">
              <a:solidFill>
                <a:srgbClr val="000000"/>
              </a:solidFill>
            </a:endParaRP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0" y="4786322"/>
            <a:ext cx="7358050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</a:rPr>
              <a:t>4</a:t>
            </a:r>
            <a:r>
              <a:rPr lang="ar-SA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</a:rPr>
              <a:t>) </a:t>
            </a:r>
            <a:r>
              <a:rPr lang="ar-SA" sz="2800" b="1" dirty="0" smtClean="0">
                <a:solidFill>
                  <a:srgbClr val="000000"/>
                </a:solidFill>
              </a:rPr>
              <a:t>تمنح الطالب حرية في الاستجابة.</a:t>
            </a:r>
            <a:endParaRPr lang="en-US" sz="28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8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8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8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8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905" grpId="0" animBg="1"/>
      <p:bldP spid="208906" grpId="0" animBg="1"/>
      <p:bldP spid="7" grpId="0" animBg="1"/>
      <p:bldP spid="8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7086600" cy="1057260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 lvl="0"/>
            <a:r>
              <a:rPr lang="ar-SA" b="1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ar-SA" b="1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ar-SA" b="1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مبادئ لصياغة الأسئلة </a:t>
            </a:r>
            <a:r>
              <a:rPr lang="ar-SA" b="1" dirty="0" err="1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المقالية</a:t>
            </a:r>
            <a:r>
              <a:rPr lang="ar-SA" b="1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:</a:t>
            </a:r>
            <a:r>
              <a:rPr lang="en-US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endParaRPr lang="ar-SA" b="1" dirty="0">
              <a:solidFill>
                <a:srgbClr val="FFFF00"/>
              </a:solidFill>
            </a:endParaRPr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214282" y="1857364"/>
            <a:ext cx="7143800" cy="91440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8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1) تحديد موضوع السؤال بدقة وعدم كتابة أسئلة تتناول موضوعات عدة في سؤال واحد.</a:t>
            </a:r>
            <a:endParaRPr lang="ar-SA" sz="2800" dirty="0"/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285720" y="3143248"/>
            <a:ext cx="7072362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eaLnBrk="0" hangingPunct="0"/>
            <a:r>
              <a:rPr lang="ar-SA" sz="28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2) تحديد نوع العمليات العقلية المراد من الطالب استخدامها في الإجابة قبل البدء في كتابة السؤال.</a:t>
            </a:r>
            <a:endParaRPr lang="en-US" sz="28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214282" y="4643446"/>
            <a:ext cx="7215238" cy="91440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eaLnBrk="0" hangingPunct="0"/>
            <a:r>
              <a:rPr lang="ar-SA" sz="28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3) كتابة السؤال بصيغة محددة بحيث يبدأ بكلمات محددة مثل : (وازن ، وضِّح ، ميِّز ، بيِّن ..)</a:t>
            </a:r>
            <a:endParaRPr lang="en-US" sz="28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57167"/>
            <a:ext cx="7358082" cy="984272"/>
          </a:xfrm>
          <a:blipFill>
            <a:blip r:embed="rId2" cstate="print"/>
            <a:tile tx="0" ty="0" sx="100000" sy="100000" flip="none" algn="tl"/>
          </a:blipFill>
          <a:ln w="76200">
            <a:solidFill>
              <a:srgbClr val="B0AC00"/>
            </a:solidFill>
          </a:ln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ar-SA" sz="36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تعريف الأسئلة الموضوعية :</a:t>
            </a:r>
            <a:endParaRPr lang="en-US" sz="3600" b="1" dirty="0" smtClean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4517" name="Text Box 6"/>
          <p:cNvSpPr txBox="1">
            <a:spLocks noChangeArrowheads="1"/>
          </p:cNvSpPr>
          <p:nvPr/>
        </p:nvSpPr>
        <p:spPr bwMode="auto">
          <a:xfrm>
            <a:off x="5003800" y="2198688"/>
            <a:ext cx="3260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b="1"/>
          </a:p>
        </p:txBody>
      </p:sp>
      <p:sp>
        <p:nvSpPr>
          <p:cNvPr id="204808" name="Text Box 8"/>
          <p:cNvSpPr txBox="1">
            <a:spLocks noChangeArrowheads="1"/>
          </p:cNvSpPr>
          <p:nvPr/>
        </p:nvSpPr>
        <p:spPr bwMode="auto">
          <a:xfrm>
            <a:off x="0" y="3214686"/>
            <a:ext cx="7358050" cy="13849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Low"/>
            <a:r>
              <a:rPr lang="ar-SA" sz="2800" b="1" dirty="0" smtClean="0">
                <a:ln w="50800"/>
                <a:solidFill>
                  <a:srgbClr val="000000"/>
                </a:solidFill>
              </a:rPr>
              <a:t>هي </a:t>
            </a:r>
            <a:r>
              <a:rPr lang="ar-SA" sz="2800" b="1" dirty="0">
                <a:ln w="50800"/>
                <a:solidFill>
                  <a:srgbClr val="000000"/>
                </a:solidFill>
              </a:rPr>
              <a:t>التي تكون  الاستجابة لها </a:t>
            </a:r>
            <a:r>
              <a:rPr lang="ar-SA" sz="2800" b="1" dirty="0" smtClean="0">
                <a:ln w="50800"/>
                <a:solidFill>
                  <a:srgbClr val="000000"/>
                </a:solidFill>
              </a:rPr>
              <a:t>قصيرة ، وسُمِّيت بالموضوعيَّة </a:t>
            </a:r>
            <a:r>
              <a:rPr lang="ar-SA" sz="2800" b="1" dirty="0">
                <a:ln w="50800"/>
                <a:solidFill>
                  <a:srgbClr val="000000"/>
                </a:solidFill>
              </a:rPr>
              <a:t>؛ لأن تصحيحها يتم بشكل </a:t>
            </a:r>
            <a:r>
              <a:rPr lang="ar-SA" sz="2800" b="1" dirty="0" smtClean="0">
                <a:ln w="50800"/>
                <a:solidFill>
                  <a:srgbClr val="000000"/>
                </a:solidFill>
              </a:rPr>
              <a:t>موضوعي ؛ </a:t>
            </a:r>
            <a:r>
              <a:rPr lang="ar-SA" sz="2800" b="1" dirty="0">
                <a:ln w="50800"/>
                <a:solidFill>
                  <a:srgbClr val="000000"/>
                </a:solidFill>
              </a:rPr>
              <a:t>فهي لا تعتمد على ذاتية </a:t>
            </a:r>
            <a:r>
              <a:rPr lang="ar-SA" sz="2800" b="1" dirty="0" smtClean="0">
                <a:ln w="50800"/>
                <a:solidFill>
                  <a:srgbClr val="000000"/>
                </a:solidFill>
              </a:rPr>
              <a:t>المصحِّح </a:t>
            </a:r>
            <a:r>
              <a:rPr lang="ar-SA" sz="2800" b="1" dirty="0">
                <a:ln w="50800"/>
                <a:solidFill>
                  <a:srgbClr val="000000"/>
                </a:solidFill>
              </a:rPr>
              <a:t>في إعطاء النتيجة</a:t>
            </a:r>
            <a:r>
              <a:rPr lang="ar-SA" sz="2800" b="1" dirty="0" smtClean="0">
                <a:ln w="50800"/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2714612" y="1785926"/>
            <a:ext cx="4643438" cy="914400"/>
          </a:xfrm>
          <a:prstGeom prst="roundRect">
            <a:avLst/>
          </a:prstGeom>
          <a:solidFill>
            <a:srgbClr val="194B26"/>
          </a:solidFill>
          <a:ln w="57150">
            <a:solidFill>
              <a:srgbClr val="B0A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الأسئلة الموضوعية: </a:t>
            </a:r>
            <a:endParaRPr lang="ar-SA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357166"/>
            <a:ext cx="7329469" cy="785818"/>
          </a:xfrm>
          <a:blipFill>
            <a:blip r:embed="rId2" cstate="print"/>
            <a:tile tx="0" ty="0" sx="100000" sy="100000" flip="none" algn="tl"/>
          </a:blipFill>
          <a:ln w="76200">
            <a:solidFill>
              <a:srgbClr val="B0AC00"/>
            </a:solidFill>
          </a:ln>
        </p:spPr>
        <p:txBody>
          <a:bodyPr/>
          <a:lstStyle/>
          <a:p>
            <a:pPr eaLnBrk="1" hangingPunct="1"/>
            <a:r>
              <a:rPr lang="ar-SA" sz="40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rgbClr val="FFFF37"/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مميزات الأسئلة الموضوعية :</a:t>
            </a:r>
            <a:endParaRPr lang="en-US" sz="4000" b="1" spc="200" dirty="0" smtClean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rgbClr val="FFFF37"/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208905" name="Text Box 9"/>
          <p:cNvSpPr txBox="1">
            <a:spLocks noChangeArrowheads="1"/>
          </p:cNvSpPr>
          <p:nvPr/>
        </p:nvSpPr>
        <p:spPr bwMode="auto">
          <a:xfrm>
            <a:off x="0" y="1643050"/>
            <a:ext cx="7358050" cy="954107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justLow"/>
            <a:r>
              <a:rPr lang="ar-SA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</a:rPr>
              <a:t>1</a:t>
            </a:r>
            <a:r>
              <a:rPr lang="ar-SA" sz="2800" b="1" dirty="0" smtClean="0">
                <a:solidFill>
                  <a:srgbClr val="000000"/>
                </a:solidFill>
              </a:rPr>
              <a:t> ) تميزها بالثبات والصدق إذا رُوعي في بنائها المبادئ الأساسية الخاصة بها.</a:t>
            </a:r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208906" name="Text Box 10"/>
          <p:cNvSpPr txBox="1">
            <a:spLocks noChangeArrowheads="1"/>
          </p:cNvSpPr>
          <p:nvPr/>
        </p:nvSpPr>
        <p:spPr bwMode="auto">
          <a:xfrm>
            <a:off x="0" y="2928934"/>
            <a:ext cx="7358050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r>
              <a:rPr lang="ar-SA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</a:rPr>
              <a:t>2</a:t>
            </a:r>
            <a:r>
              <a:rPr lang="ar-SA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</a:rPr>
              <a:t>) </a:t>
            </a:r>
            <a:r>
              <a:rPr lang="ar-SA" sz="2800" b="1" dirty="0" smtClean="0">
                <a:solidFill>
                  <a:srgbClr val="000000"/>
                </a:solidFill>
              </a:rPr>
              <a:t>الموضوعيَّة في التَّصحيح.</a:t>
            </a:r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0" y="3929066"/>
            <a:ext cx="7358050" cy="52322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</a:rPr>
              <a:t>3</a:t>
            </a:r>
            <a:r>
              <a:rPr lang="ar-SA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</a:rPr>
              <a:t>) </a:t>
            </a:r>
            <a:r>
              <a:rPr lang="ar-SA" sz="2800" b="1" dirty="0" smtClean="0">
                <a:solidFill>
                  <a:srgbClr val="000000"/>
                </a:solidFill>
              </a:rPr>
              <a:t> سهولة وسرعة التَّصحيح.</a:t>
            </a:r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0" y="4857760"/>
            <a:ext cx="7358050" cy="138499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justLow"/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</a:rPr>
              <a:t>4</a:t>
            </a:r>
            <a:r>
              <a:rPr lang="ar-SA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</a:rPr>
              <a:t>) </a:t>
            </a:r>
            <a:r>
              <a:rPr lang="ar-SA" sz="2800" b="1" dirty="0" smtClean="0">
                <a:solidFill>
                  <a:srgbClr val="000000"/>
                </a:solidFill>
              </a:rPr>
              <a:t>يمكن أن تُحقِّق مبدأ الشموليَّة ( صدق المحتوى ) في الاختبار التحصيلي ؛ لكونه يحتوي على عدد كبير من الأسئلة مما يساعد على تغطية محتوى التعلُّم تغطية شاملة.</a:t>
            </a:r>
            <a:endParaRPr lang="en-US" sz="28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8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8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8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8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905" grpId="0" animBg="1"/>
      <p:bldP spid="208906" grpId="0" animBg="1"/>
      <p:bldP spid="7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5"/>
          <p:cNvSpPr>
            <a:spLocks noChangeArrowheads="1"/>
          </p:cNvSpPr>
          <p:nvPr/>
        </p:nvSpPr>
        <p:spPr bwMode="auto">
          <a:xfrm>
            <a:off x="0" y="357166"/>
            <a:ext cx="7358049" cy="7493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76200">
            <a:solidFill>
              <a:srgbClr val="B0AC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0" hangingPunct="0"/>
            <a:r>
              <a:rPr lang="ar-SA" sz="4000" b="1" spc="50" dirty="0">
                <a:ln w="11430"/>
                <a:solidFill>
                  <a:srgbClr val="B0AC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AL-Mohanad Bold" pitchFamily="2" charset="-78"/>
              </a:rPr>
              <a:t>نشــــــــاط  </a:t>
            </a:r>
            <a:r>
              <a:rPr lang="ar-SA" sz="4000" b="1" spc="50" dirty="0" smtClean="0">
                <a:ln w="11430"/>
                <a:solidFill>
                  <a:srgbClr val="B0AC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AL-Mohanad Bold" pitchFamily="2" charset="-78"/>
              </a:rPr>
              <a:t>(2)</a:t>
            </a:r>
            <a:endParaRPr lang="ar-SA" sz="4000" b="1" spc="50" dirty="0">
              <a:ln w="11430"/>
              <a:solidFill>
                <a:srgbClr val="B0AC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AL-Mohanad Bold" pitchFamily="2" charset="-78"/>
            </a:endParaRPr>
          </a:p>
        </p:txBody>
      </p:sp>
      <p:sp>
        <p:nvSpPr>
          <p:cNvPr id="24579" name="Text Box 6"/>
          <p:cNvSpPr>
            <a:spLocks noGrp="1" noChangeArrowheads="1"/>
          </p:cNvSpPr>
          <p:nvPr>
            <p:ph idx="1"/>
          </p:nvPr>
        </p:nvSpPr>
        <p:spPr>
          <a:xfrm>
            <a:off x="0" y="1928802"/>
            <a:ext cx="7358082" cy="3173412"/>
          </a:xfr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convex"/>
          </a:sp3d>
        </p:spPr>
        <p:txBody>
          <a:bodyPr/>
          <a:lstStyle/>
          <a:p>
            <a:pPr eaLnBrk="1" hangingPunct="1">
              <a:buFontTx/>
              <a:buNone/>
            </a:pPr>
            <a:endParaRPr lang="ar-SA" sz="4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</a:endParaRPr>
          </a:p>
          <a:p>
            <a:pPr eaLnBrk="1" hangingPunct="1">
              <a:buFontTx/>
              <a:buNone/>
            </a:pPr>
            <a:r>
              <a:rPr lang="ar-SA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</a:rPr>
              <a:t>بالتَّعاون مع أفراد مجموعتك :</a:t>
            </a:r>
          </a:p>
          <a:p>
            <a:pPr eaLnBrk="1" hangingPunct="1">
              <a:buFontTx/>
              <a:buNone/>
            </a:pPr>
            <a:r>
              <a:rPr lang="ar-SA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</a:rPr>
              <a:t>أ) عرِّف الهدف التَّدريسي( السلوكي).</a:t>
            </a:r>
          </a:p>
          <a:p>
            <a:pPr eaLnBrk="1" hangingPunct="1">
              <a:buFontTx/>
              <a:buNone/>
            </a:pPr>
            <a:r>
              <a:rPr lang="ar-SA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</a:rPr>
              <a:t>ب) اكتب مواصفات الهدف التَّدريسي الجيِّد .</a:t>
            </a:r>
            <a:endParaRPr lang="en-US" sz="4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</a:endParaRPr>
          </a:p>
        </p:txBody>
      </p:sp>
      <p:sp>
        <p:nvSpPr>
          <p:cNvPr id="5" name="شكل بيضاوي 4"/>
          <p:cNvSpPr/>
          <p:nvPr/>
        </p:nvSpPr>
        <p:spPr>
          <a:xfrm>
            <a:off x="7500958" y="1785926"/>
            <a:ext cx="1428760" cy="1428760"/>
          </a:xfrm>
          <a:prstGeom prst="ellipse">
            <a:avLst/>
          </a:prstGeom>
          <a:solidFill>
            <a:srgbClr val="194B26"/>
          </a:solidFill>
          <a:ln w="76200">
            <a:solidFill>
              <a:schemeClr val="accent6">
                <a:lumMod val="2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1400" dirty="0" smtClean="0">
                <a:solidFill>
                  <a:schemeClr val="accent2">
                    <a:lumMod val="75000"/>
                  </a:schemeClr>
                </a:solidFill>
              </a:rPr>
              <a:t>بناء الاختبارات وفق جداول المواصفات</a:t>
            </a:r>
            <a:endParaRPr lang="ar-SA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357166"/>
            <a:ext cx="7329469" cy="785818"/>
          </a:xfrm>
          <a:blipFill>
            <a:blip r:embed="rId2" cstate="print"/>
            <a:tile tx="0" ty="0" sx="100000" sy="100000" flip="none" algn="tl"/>
          </a:blipFill>
          <a:ln w="76200">
            <a:solidFill>
              <a:srgbClr val="B0AC00"/>
            </a:solidFill>
          </a:ln>
        </p:spPr>
        <p:txBody>
          <a:bodyPr/>
          <a:lstStyle/>
          <a:p>
            <a:pPr eaLnBrk="1" hangingPunct="1"/>
            <a:r>
              <a:rPr lang="ar-SA" sz="40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rgbClr val="FFFF37"/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مميزات الأسئلة الموضوعية :</a:t>
            </a:r>
            <a:endParaRPr lang="en-US" sz="4000" b="1" spc="200" dirty="0" smtClean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rgbClr val="FFFF37"/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0" y="2071678"/>
            <a:ext cx="7358050" cy="52322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</a:rPr>
              <a:t>5</a:t>
            </a:r>
            <a:r>
              <a:rPr lang="ar-SA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</a:rPr>
              <a:t>) </a:t>
            </a:r>
            <a:r>
              <a:rPr lang="ar-SA" sz="2800" b="1" dirty="0" smtClean="0">
                <a:solidFill>
                  <a:srgbClr val="000000"/>
                </a:solidFill>
              </a:rPr>
              <a:t> تقيس العديد من مخرجات التعلُّم من مستويات مختلفة.</a:t>
            </a:r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0" y="3500438"/>
            <a:ext cx="7358050" cy="95410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justLow"/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</a:rPr>
              <a:t>6</a:t>
            </a:r>
            <a:r>
              <a:rPr lang="ar-SA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</a:rPr>
              <a:t>) </a:t>
            </a:r>
            <a:r>
              <a:rPr lang="ar-SA" sz="2800" b="1" dirty="0" smtClean="0">
                <a:solidFill>
                  <a:srgbClr val="000000"/>
                </a:solidFill>
              </a:rPr>
              <a:t>تساعد أسئلة الاختيار من متعدَّد على تنمية القدرة على حل المشكلات واتخاذ قرار بأفضل حل ممكن.</a:t>
            </a:r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0" y="5214950"/>
            <a:ext cx="7358050" cy="52322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</a:rPr>
              <a:t>7</a:t>
            </a:r>
            <a:r>
              <a:rPr lang="ar-SA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</a:rPr>
              <a:t>) </a:t>
            </a:r>
            <a:r>
              <a:rPr lang="ar-SA" sz="2800" b="1" dirty="0" smtClean="0">
                <a:solidFill>
                  <a:srgbClr val="000000"/>
                </a:solidFill>
              </a:rPr>
              <a:t>تساعد على انعدام التأثير بالذاتية في التصحيح.</a:t>
            </a:r>
            <a:endParaRPr lang="en-US" sz="2800" b="1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1" name="Text Box 15"/>
          <p:cNvSpPr txBox="1">
            <a:spLocks noChangeArrowheads="1"/>
          </p:cNvSpPr>
          <p:nvPr/>
        </p:nvSpPr>
        <p:spPr bwMode="auto">
          <a:xfrm>
            <a:off x="4408488" y="2487613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1"/>
          </a:p>
        </p:txBody>
      </p:sp>
      <p:sp>
        <p:nvSpPr>
          <p:cNvPr id="2064" name="Text Box 18"/>
          <p:cNvSpPr txBox="1">
            <a:spLocks noChangeArrowheads="1"/>
          </p:cNvSpPr>
          <p:nvPr/>
        </p:nvSpPr>
        <p:spPr bwMode="auto">
          <a:xfrm>
            <a:off x="4408488" y="3495675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1"/>
          </a:p>
        </p:txBody>
      </p:sp>
      <p:sp>
        <p:nvSpPr>
          <p:cNvPr id="2067" name="Text Box 21"/>
          <p:cNvSpPr txBox="1">
            <a:spLocks noChangeArrowheads="1"/>
          </p:cNvSpPr>
          <p:nvPr/>
        </p:nvSpPr>
        <p:spPr bwMode="auto">
          <a:xfrm>
            <a:off x="4408488" y="48641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1"/>
          </a:p>
        </p:txBody>
      </p:sp>
      <p:sp>
        <p:nvSpPr>
          <p:cNvPr id="12" name="Rectangle 4"/>
          <p:cNvSpPr txBox="1">
            <a:spLocks noChangeArrowheads="1"/>
          </p:cNvSpPr>
          <p:nvPr/>
        </p:nvSpPr>
        <p:spPr>
          <a:xfrm>
            <a:off x="0" y="357166"/>
            <a:ext cx="7329469" cy="35719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76200">
            <a:solidFill>
              <a:srgbClr val="B0AC00"/>
            </a:solidFill>
          </a:ln>
        </p:spPr>
        <p:txBody>
          <a:bodyPr/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200" normalizeH="0" baseline="0" noProof="0" dirty="0" smtClean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rgbClr val="FFFF37"/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5" name="رسم تخطيطي 14"/>
          <p:cNvGraphicFramePr/>
          <p:nvPr/>
        </p:nvGraphicFramePr>
        <p:xfrm>
          <a:off x="214282" y="1397000"/>
          <a:ext cx="871543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/>
  </p:transition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4" name="Text Box 4"/>
          <p:cNvSpPr txBox="1">
            <a:spLocks noChangeArrowheads="1"/>
          </p:cNvSpPr>
          <p:nvPr/>
        </p:nvSpPr>
        <p:spPr bwMode="auto">
          <a:xfrm>
            <a:off x="0" y="436792"/>
            <a:ext cx="7323125" cy="76944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76200">
            <a:solidFill>
              <a:srgbClr val="B0AC00"/>
            </a:solidFill>
            <a:miter lim="800000"/>
            <a:headEnd/>
            <a:tailEnd/>
          </a:ln>
        </p:spPr>
        <p:txBody>
          <a:bodyPr wrap="square" anchor="ctr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ar-SA" sz="4400" b="1" dirty="0">
                <a:ln w="11430"/>
                <a:solidFill>
                  <a:srgbClr val="FFFF37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أولاـ أسئلة الاختيار من متعدد</a:t>
            </a:r>
            <a:endParaRPr lang="en-US" sz="4400" b="1" dirty="0">
              <a:ln w="11430"/>
              <a:solidFill>
                <a:srgbClr val="FFFF37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25285" name="Text Box 5"/>
          <p:cNvSpPr txBox="1">
            <a:spLocks noChangeArrowheads="1"/>
          </p:cNvSpPr>
          <p:nvPr/>
        </p:nvSpPr>
        <p:spPr bwMode="auto">
          <a:xfrm>
            <a:off x="0" y="1928802"/>
            <a:ext cx="7358082" cy="138499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Low">
              <a:buFontTx/>
              <a:buChar char="•"/>
              <a:defRPr/>
            </a:pPr>
            <a:r>
              <a:rPr lang="ar-SA" sz="2800" b="1" dirty="0">
                <a:ln w="50800"/>
                <a:solidFill>
                  <a:srgbClr val="000000"/>
                </a:solidFill>
              </a:rPr>
              <a:t> </a:t>
            </a:r>
            <a:r>
              <a:rPr lang="ar-SA" sz="2800" b="1" dirty="0" smtClean="0">
                <a:ln w="50800"/>
                <a:solidFill>
                  <a:srgbClr val="000000"/>
                </a:solidFill>
              </a:rPr>
              <a:t>تعدُّ </a:t>
            </a:r>
            <a:r>
              <a:rPr lang="ar-SA" sz="2800" b="1" dirty="0">
                <a:ln w="50800"/>
                <a:solidFill>
                  <a:srgbClr val="000000"/>
                </a:solidFill>
              </a:rPr>
              <a:t>هذه النوعية من الأسئلة أفضل أنواع الأسئلة وأكثرها مرونة ، إذ يمكن بواسطتها قياس الفهم والاستنتاج والتطبيق والتحليل و التركيب وغيرها من النشاطات العقلية </a:t>
            </a:r>
            <a:r>
              <a:rPr lang="ar-SA" sz="2800" b="1" dirty="0" smtClean="0">
                <a:ln w="50800"/>
                <a:solidFill>
                  <a:srgbClr val="000000"/>
                </a:solidFill>
              </a:rPr>
              <a:t>المركَّبة</a:t>
            </a:r>
            <a:r>
              <a:rPr lang="ar-SA" sz="2800" b="1" dirty="0">
                <a:ln w="50800"/>
                <a:solidFill>
                  <a:srgbClr val="000000"/>
                </a:solidFill>
              </a:rPr>
              <a:t>. </a:t>
            </a:r>
            <a:endParaRPr lang="en-US" sz="2800" b="1" dirty="0">
              <a:ln w="50800"/>
              <a:solidFill>
                <a:srgbClr val="000000"/>
              </a:solidFill>
            </a:endParaRPr>
          </a:p>
        </p:txBody>
      </p:sp>
      <p:sp>
        <p:nvSpPr>
          <p:cNvPr id="225287" name="Text Box 7"/>
          <p:cNvSpPr txBox="1">
            <a:spLocks noChangeArrowheads="1"/>
          </p:cNvSpPr>
          <p:nvPr/>
        </p:nvSpPr>
        <p:spPr bwMode="auto">
          <a:xfrm>
            <a:off x="0" y="3789363"/>
            <a:ext cx="7358082" cy="224676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Low">
              <a:buFontTx/>
              <a:buChar char="•"/>
              <a:defRPr/>
            </a:pPr>
            <a:r>
              <a:rPr lang="ar-SA" sz="2800" b="1" dirty="0">
                <a:ln w="50800"/>
                <a:solidFill>
                  <a:srgbClr val="000000"/>
                </a:solidFill>
              </a:rPr>
              <a:t> تتألف فقرة الاختيار من </a:t>
            </a:r>
            <a:r>
              <a:rPr lang="ar-SA" sz="2800" b="1" dirty="0" smtClean="0">
                <a:ln w="50800"/>
                <a:solidFill>
                  <a:srgbClr val="000000"/>
                </a:solidFill>
              </a:rPr>
              <a:t>متعدِّد </a:t>
            </a:r>
            <a:r>
              <a:rPr lang="ar-SA" sz="2800" b="1" dirty="0">
                <a:ln w="50800"/>
                <a:solidFill>
                  <a:srgbClr val="000000"/>
                </a:solidFill>
              </a:rPr>
              <a:t>من جزأين : الجذر أو المقدمة أو المتن التي تطرح المشكلة في سؤال ، وقائمة من الإجابات أو </a:t>
            </a:r>
            <a:r>
              <a:rPr lang="ar-SA" sz="2800" b="1" dirty="0" smtClean="0">
                <a:ln w="50800"/>
                <a:solidFill>
                  <a:srgbClr val="000000"/>
                </a:solidFill>
              </a:rPr>
              <a:t>المشتتات </a:t>
            </a:r>
            <a:r>
              <a:rPr lang="ar-SA" sz="2800" b="1" dirty="0">
                <a:ln w="50800"/>
                <a:solidFill>
                  <a:srgbClr val="000000"/>
                </a:solidFill>
              </a:rPr>
              <a:t>الممكنة للإجابة. والقاعدة </a:t>
            </a:r>
            <a:r>
              <a:rPr lang="ar-SA" sz="2800" b="1" dirty="0" smtClean="0">
                <a:ln w="50800"/>
                <a:solidFill>
                  <a:srgbClr val="000000"/>
                </a:solidFill>
              </a:rPr>
              <a:t>العامَّة </a:t>
            </a:r>
            <a:r>
              <a:rPr lang="ar-SA" sz="2800" b="1" dirty="0">
                <a:ln w="50800"/>
                <a:solidFill>
                  <a:srgbClr val="000000"/>
                </a:solidFill>
              </a:rPr>
              <a:t>أن يكون هناك بديل واحد صحيح ، أو </a:t>
            </a:r>
            <a:r>
              <a:rPr lang="ar-SA" sz="2800" b="1" dirty="0" smtClean="0">
                <a:ln w="50800"/>
                <a:solidFill>
                  <a:srgbClr val="000000"/>
                </a:solidFill>
              </a:rPr>
              <a:t>أنَّه </a:t>
            </a:r>
            <a:r>
              <a:rPr lang="ar-SA" sz="2800" b="1" dirty="0">
                <a:ln w="50800"/>
                <a:solidFill>
                  <a:srgbClr val="000000"/>
                </a:solidFill>
              </a:rPr>
              <a:t>يؤلف أفضل إجابة، وبدائل أخرى خطأ. </a:t>
            </a:r>
            <a:endParaRPr lang="en-US" sz="2800" b="1" dirty="0">
              <a:ln w="50800"/>
              <a:solidFill>
                <a:srgbClr val="000000"/>
              </a:solidFill>
            </a:endParaRPr>
          </a:p>
        </p:txBody>
      </p:sp>
      <p:sp>
        <p:nvSpPr>
          <p:cNvPr id="68613" name="AutoShape 11"/>
          <p:cNvSpPr>
            <a:spLocks noChangeArrowheads="1"/>
          </p:cNvSpPr>
          <p:nvPr/>
        </p:nvSpPr>
        <p:spPr bwMode="auto">
          <a:xfrm>
            <a:off x="7500958" y="1857364"/>
            <a:ext cx="431800" cy="576262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68614" name="AutoShape 12"/>
          <p:cNvSpPr>
            <a:spLocks noChangeArrowheads="1"/>
          </p:cNvSpPr>
          <p:nvPr/>
        </p:nvSpPr>
        <p:spPr bwMode="auto">
          <a:xfrm>
            <a:off x="7572396" y="3786190"/>
            <a:ext cx="431800" cy="576263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225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225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5" grpId="0" animBg="1"/>
      <p:bldP spid="225287" grpId="0" animBg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AutoShape 4"/>
          <p:cNvSpPr>
            <a:spLocks noChangeArrowheads="1"/>
          </p:cNvSpPr>
          <p:nvPr/>
        </p:nvSpPr>
        <p:spPr bwMode="auto">
          <a:xfrm>
            <a:off x="7500958" y="1714488"/>
            <a:ext cx="503237" cy="6477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90149" name="Text Box 5"/>
          <p:cNvSpPr txBox="1">
            <a:spLocks noChangeArrowheads="1"/>
          </p:cNvSpPr>
          <p:nvPr/>
        </p:nvSpPr>
        <p:spPr bwMode="auto">
          <a:xfrm>
            <a:off x="0" y="1857364"/>
            <a:ext cx="7286644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defRPr/>
            </a:pPr>
            <a:r>
              <a:rPr lang="ar-SA" sz="2800" b="1" dirty="0">
                <a:ln w="50800"/>
                <a:solidFill>
                  <a:srgbClr val="000000"/>
                </a:solidFill>
              </a:rPr>
              <a:t> </a:t>
            </a:r>
            <a:r>
              <a:rPr lang="ar-SA" sz="2800" b="1" dirty="0" smtClean="0">
                <a:ln w="50800"/>
                <a:solidFill>
                  <a:srgbClr val="000000"/>
                </a:solidFill>
              </a:rPr>
              <a:t>يُعرض </a:t>
            </a:r>
            <a:r>
              <a:rPr lang="ar-SA" sz="2800" b="1" dirty="0">
                <a:ln w="50800"/>
                <a:solidFill>
                  <a:srgbClr val="000000"/>
                </a:solidFill>
              </a:rPr>
              <a:t>جذر الفقرة إما على شكل سؤال أو جملة غير </a:t>
            </a:r>
            <a:r>
              <a:rPr lang="ar-SA" sz="2800" b="1" dirty="0" smtClean="0">
                <a:ln w="50800"/>
                <a:solidFill>
                  <a:srgbClr val="000000"/>
                </a:solidFill>
              </a:rPr>
              <a:t>تامَّة </a:t>
            </a:r>
            <a:r>
              <a:rPr lang="ar-SA" sz="2800" b="1" dirty="0">
                <a:ln w="50800"/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69636" name="AutoShape 6"/>
          <p:cNvSpPr>
            <a:spLocks noChangeArrowheads="1"/>
          </p:cNvSpPr>
          <p:nvPr/>
        </p:nvSpPr>
        <p:spPr bwMode="auto">
          <a:xfrm>
            <a:off x="7572396" y="3214686"/>
            <a:ext cx="431800" cy="6477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90151" name="Text Box 7"/>
          <p:cNvSpPr txBox="1">
            <a:spLocks noChangeArrowheads="1"/>
          </p:cNvSpPr>
          <p:nvPr/>
        </p:nvSpPr>
        <p:spPr bwMode="auto">
          <a:xfrm>
            <a:off x="0" y="3286124"/>
            <a:ext cx="7286644" cy="224676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Low">
              <a:buFontTx/>
              <a:buChar char="•"/>
              <a:defRPr/>
            </a:pPr>
            <a:r>
              <a:rPr lang="ar-SA" sz="2800" b="1" dirty="0">
                <a:ln w="50800"/>
                <a:solidFill>
                  <a:srgbClr val="000000"/>
                </a:solidFill>
              </a:rPr>
              <a:t>عدد </a:t>
            </a:r>
            <a:r>
              <a:rPr lang="ar-SA" sz="2800" b="1" dirty="0" smtClean="0">
                <a:ln w="50800"/>
                <a:solidFill>
                  <a:srgbClr val="000000"/>
                </a:solidFill>
              </a:rPr>
              <a:t>المشتتات </a:t>
            </a:r>
            <a:r>
              <a:rPr lang="ar-SA" sz="2800" b="1" dirty="0">
                <a:ln w="50800"/>
                <a:solidFill>
                  <a:srgbClr val="000000"/>
                </a:solidFill>
              </a:rPr>
              <a:t>في فقرة الاختيار من </a:t>
            </a:r>
            <a:r>
              <a:rPr lang="ar-SA" sz="2800" b="1" dirty="0" smtClean="0">
                <a:ln w="50800"/>
                <a:solidFill>
                  <a:srgbClr val="000000"/>
                </a:solidFill>
              </a:rPr>
              <a:t>متعدِّد </a:t>
            </a:r>
            <a:r>
              <a:rPr lang="ar-SA" sz="2800" b="1" dirty="0">
                <a:ln w="50800"/>
                <a:solidFill>
                  <a:srgbClr val="000000"/>
                </a:solidFill>
              </a:rPr>
              <a:t>يختلف من اختبار إلى آخر وليس هناك ما يمنع من أن يختلف العدد ضمن الاختبار الواحد. إلا أن عدد </a:t>
            </a:r>
            <a:r>
              <a:rPr lang="ar-SA" sz="2800" b="1" dirty="0" smtClean="0">
                <a:ln w="50800"/>
                <a:solidFill>
                  <a:srgbClr val="000000"/>
                </a:solidFill>
              </a:rPr>
              <a:t>المشتتات </a:t>
            </a:r>
            <a:r>
              <a:rPr lang="ar-SA" sz="2800" b="1" dirty="0">
                <a:ln w="50800"/>
                <a:solidFill>
                  <a:srgbClr val="000000"/>
                </a:solidFill>
              </a:rPr>
              <a:t>في الفقرة الواحدة يجب أن لا يقل عن أربعة حتى يمكن تصنيف الفقرة من نوع الاختيار من </a:t>
            </a:r>
            <a:r>
              <a:rPr lang="ar-SA" sz="2800" b="1" dirty="0" smtClean="0">
                <a:ln w="50800"/>
                <a:solidFill>
                  <a:srgbClr val="000000"/>
                </a:solidFill>
              </a:rPr>
              <a:t>متعدِّد</a:t>
            </a:r>
            <a:r>
              <a:rPr lang="ar-SA" sz="2800" b="1" dirty="0">
                <a:ln w="50800"/>
                <a:solidFill>
                  <a:srgbClr val="000000"/>
                </a:solidFill>
              </a:rPr>
              <a:t>.</a:t>
            </a:r>
            <a:endParaRPr lang="en-US" sz="2800" b="1" dirty="0">
              <a:ln w="50800"/>
              <a:solidFill>
                <a:srgbClr val="000000"/>
              </a:solidFill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0" y="357166"/>
            <a:ext cx="7329469" cy="428628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76200">
            <a:solidFill>
              <a:srgbClr val="B0AC00"/>
            </a:solidFill>
          </a:ln>
        </p:spPr>
        <p:txBody>
          <a:bodyPr/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200" normalizeH="0" baseline="0" noProof="0" dirty="0" smtClean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rgbClr val="FFFF37"/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90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390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0149" grpId="0" animBg="1"/>
      <p:bldP spid="390151" grpId="0" animBg="1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5857891" cy="928687"/>
          </a:xfrm>
          <a:blipFill>
            <a:blip r:embed="rId3" cstate="print"/>
            <a:tile tx="0" ty="0" sx="100000" sy="100000" flip="none" algn="tl"/>
          </a:blipFill>
          <a:ln w="76200">
            <a:solidFill>
              <a:srgbClr val="B0AC00"/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txBody>
          <a:bodyPr/>
          <a:lstStyle/>
          <a:p>
            <a:pPr>
              <a:defRPr/>
            </a:pPr>
            <a:r>
              <a:rPr lang="ar-SA" b="1" dirty="0" smtClean="0">
                <a:solidFill>
                  <a:srgbClr val="FFFF00"/>
                </a:solidFill>
              </a:rPr>
              <a:t>نشاط (   5  )</a:t>
            </a:r>
            <a:endParaRPr lang="ar-SA" b="1" dirty="0">
              <a:solidFill>
                <a:srgbClr val="FFFF00"/>
              </a:solidFill>
            </a:endParaRPr>
          </a:p>
        </p:txBody>
      </p:sp>
      <p:sp>
        <p:nvSpPr>
          <p:cNvPr id="70659" name="عنصر نائب للمحتوى 2"/>
          <p:cNvSpPr>
            <a:spLocks noGrp="1"/>
          </p:cNvSpPr>
          <p:nvPr>
            <p:ph idx="1"/>
          </p:nvPr>
        </p:nvSpPr>
        <p:spPr>
          <a:xfrm>
            <a:off x="142844" y="2857496"/>
            <a:ext cx="7143800" cy="1743075"/>
          </a:xfr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buFontTx/>
              <a:buNone/>
            </a:pPr>
            <a:r>
              <a:rPr lang="ar-SA" sz="4000" b="1" dirty="0" smtClean="0">
                <a:ln w="11430"/>
                <a:solidFill>
                  <a:schemeClr val="bg1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هناك إرشادات يُوصَى بها في كتابة أسئلة الاختيار من متعدِّد. اذكرها.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4"/>
          <p:cNvSpPr txBox="1">
            <a:spLocks noChangeArrowheads="1"/>
          </p:cNvSpPr>
          <p:nvPr/>
        </p:nvSpPr>
        <p:spPr bwMode="auto">
          <a:xfrm>
            <a:off x="0" y="353848"/>
            <a:ext cx="7489825" cy="584775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76200">
            <a:solidFill>
              <a:srgbClr val="B0AC00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square" anchor="ctr">
            <a:spAutoFit/>
          </a:bodyPr>
          <a:lstStyle/>
          <a:p>
            <a:pPr algn="ctr"/>
            <a:r>
              <a:rPr lang="ar-SA" sz="3200" b="1">
                <a:solidFill>
                  <a:srgbClr val="FFCC66"/>
                </a:solidFill>
              </a:rPr>
              <a:t>إرشادات يوصى بها في كتابة أسئلة الاختيار من متعدد</a:t>
            </a:r>
            <a:endParaRPr lang="en-US" sz="3200" b="1">
              <a:solidFill>
                <a:srgbClr val="FFCC66"/>
              </a:solidFill>
            </a:endParaRPr>
          </a:p>
        </p:txBody>
      </p:sp>
      <p:sp>
        <p:nvSpPr>
          <p:cNvPr id="226309" name="Text Box 5"/>
          <p:cNvSpPr txBox="1">
            <a:spLocks noChangeArrowheads="1"/>
          </p:cNvSpPr>
          <p:nvPr/>
        </p:nvSpPr>
        <p:spPr bwMode="auto">
          <a:xfrm>
            <a:off x="0" y="1500174"/>
            <a:ext cx="7358081" cy="461665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ar-SA" sz="2400" b="1" dirty="0">
                <a:ln w="50800"/>
                <a:solidFill>
                  <a:srgbClr val="000000"/>
                </a:solidFill>
              </a:rPr>
              <a:t>1ـ التأكد من أن جذر السؤال يطرح مشكلة واضحة </a:t>
            </a:r>
            <a:r>
              <a:rPr lang="ar-SA" sz="2400" b="1" dirty="0" smtClean="0">
                <a:ln w="50800"/>
                <a:solidFill>
                  <a:srgbClr val="000000"/>
                </a:solidFill>
              </a:rPr>
              <a:t>ومحدَّدة</a:t>
            </a:r>
            <a:r>
              <a:rPr lang="ar-SA" sz="2400" b="1" dirty="0">
                <a:ln w="50800"/>
                <a:solidFill>
                  <a:srgbClr val="000000"/>
                </a:solidFill>
              </a:rPr>
              <a:t>.</a:t>
            </a:r>
            <a:endParaRPr lang="en-US" sz="2400" b="1" dirty="0">
              <a:ln w="50800"/>
              <a:solidFill>
                <a:srgbClr val="000000"/>
              </a:solidFill>
            </a:endParaRPr>
          </a:p>
        </p:txBody>
      </p:sp>
      <p:sp>
        <p:nvSpPr>
          <p:cNvPr id="226310" name="Text Box 6"/>
          <p:cNvSpPr txBox="1">
            <a:spLocks noChangeArrowheads="1"/>
          </p:cNvSpPr>
          <p:nvPr/>
        </p:nvSpPr>
        <p:spPr bwMode="auto">
          <a:xfrm>
            <a:off x="0" y="2357430"/>
            <a:ext cx="7358082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342900" indent="-342900">
              <a:defRPr/>
            </a:pPr>
            <a:r>
              <a:rPr lang="ar-SA" sz="2400" b="1" dirty="0">
                <a:ln w="50800"/>
                <a:solidFill>
                  <a:srgbClr val="000000"/>
                </a:solidFill>
              </a:rPr>
              <a:t>2ـ </a:t>
            </a:r>
            <a:r>
              <a:rPr lang="ar-SA" sz="2400" b="1" dirty="0" smtClean="0">
                <a:ln w="50800"/>
                <a:solidFill>
                  <a:srgbClr val="000000"/>
                </a:solidFill>
              </a:rPr>
              <a:t>يفضَّل </a:t>
            </a:r>
            <a:r>
              <a:rPr lang="ar-SA" sz="2400" b="1" dirty="0">
                <a:ln w="50800"/>
                <a:solidFill>
                  <a:srgbClr val="000000"/>
                </a:solidFill>
              </a:rPr>
              <a:t>أن يحتوي الجذر على الجزء الأكبر من السؤال ، وأن تكون </a:t>
            </a:r>
            <a:r>
              <a:rPr lang="ar-SA" sz="2400" b="1" dirty="0" smtClean="0">
                <a:ln w="50800"/>
                <a:solidFill>
                  <a:srgbClr val="000000"/>
                </a:solidFill>
              </a:rPr>
              <a:t>المشتتات </a:t>
            </a:r>
            <a:r>
              <a:rPr lang="ar-SA" sz="2400" b="1" dirty="0">
                <a:ln w="50800"/>
                <a:solidFill>
                  <a:srgbClr val="000000"/>
                </a:solidFill>
              </a:rPr>
              <a:t>قصيرة ما أمكن.</a:t>
            </a:r>
            <a:endParaRPr lang="en-US" sz="2400" b="1" dirty="0">
              <a:ln w="50800"/>
              <a:solidFill>
                <a:srgbClr val="000000"/>
              </a:solidFill>
            </a:endParaRPr>
          </a:p>
        </p:txBody>
      </p:sp>
      <p:sp>
        <p:nvSpPr>
          <p:cNvPr id="226311" name="Text Box 7"/>
          <p:cNvSpPr txBox="1">
            <a:spLocks noChangeArrowheads="1"/>
          </p:cNvSpPr>
          <p:nvPr/>
        </p:nvSpPr>
        <p:spPr bwMode="auto">
          <a:xfrm>
            <a:off x="0" y="3571876"/>
            <a:ext cx="7358082" cy="830997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342900" indent="-342900"/>
            <a:r>
              <a:rPr lang="ar-SA" sz="2400" b="1" dirty="0">
                <a:ln w="50800"/>
                <a:solidFill>
                  <a:srgbClr val="000000"/>
                </a:solidFill>
              </a:rPr>
              <a:t>3ـ </a:t>
            </a:r>
            <a:r>
              <a:rPr lang="ar-SA" sz="2400" b="1" dirty="0" smtClean="0">
                <a:ln w="50800"/>
                <a:solidFill>
                  <a:srgbClr val="000000"/>
                </a:solidFill>
              </a:rPr>
              <a:t>تجنَّب </a:t>
            </a:r>
            <a:r>
              <a:rPr lang="ar-SA" sz="2400" b="1" dirty="0">
                <a:ln w="50800"/>
                <a:solidFill>
                  <a:srgbClr val="000000"/>
                </a:solidFill>
              </a:rPr>
              <a:t>حشو الجذر بمعلومات غير ضرورية للإجابة عن السؤال حتى لا يزيد العبء القرائي على </a:t>
            </a:r>
            <a:r>
              <a:rPr lang="ar-SA" sz="2400" b="1" dirty="0" smtClean="0">
                <a:ln w="50800"/>
                <a:solidFill>
                  <a:srgbClr val="000000"/>
                </a:solidFill>
              </a:rPr>
              <a:t>الطالب </a:t>
            </a:r>
            <a:r>
              <a:rPr lang="ar-SA" sz="2400" b="1" dirty="0">
                <a:ln w="50800"/>
                <a:solidFill>
                  <a:srgbClr val="000000"/>
                </a:solidFill>
              </a:rPr>
              <a:t>ويختصر الزمن.</a:t>
            </a:r>
            <a:endParaRPr lang="en-US" sz="2400" b="1" dirty="0">
              <a:ln w="50800"/>
              <a:solidFill>
                <a:srgbClr val="000000"/>
              </a:solidFill>
            </a:endParaRPr>
          </a:p>
        </p:txBody>
      </p:sp>
      <p:sp>
        <p:nvSpPr>
          <p:cNvPr id="226312" name="Text Box 8"/>
          <p:cNvSpPr txBox="1">
            <a:spLocks noChangeArrowheads="1"/>
          </p:cNvSpPr>
          <p:nvPr/>
        </p:nvSpPr>
        <p:spPr bwMode="auto">
          <a:xfrm>
            <a:off x="0" y="4786322"/>
            <a:ext cx="7358082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defRPr/>
            </a:pPr>
            <a:r>
              <a:rPr lang="ar-SA" sz="2400" b="1" dirty="0">
                <a:ln w="50800"/>
                <a:solidFill>
                  <a:srgbClr val="000000"/>
                </a:solidFill>
              </a:rPr>
              <a:t>4ـ </a:t>
            </a:r>
            <a:r>
              <a:rPr lang="ar-SA" sz="2400" b="1" dirty="0" smtClean="0">
                <a:ln w="50800"/>
                <a:solidFill>
                  <a:srgbClr val="000000"/>
                </a:solidFill>
              </a:rPr>
              <a:t>يفضَّل </a:t>
            </a:r>
            <a:r>
              <a:rPr lang="ar-SA" sz="2400" b="1" dirty="0">
                <a:ln w="50800"/>
                <a:solidFill>
                  <a:srgbClr val="000000"/>
                </a:solidFill>
              </a:rPr>
              <a:t>عدم استخدام صيغ النفي في الجذر أو في </a:t>
            </a:r>
            <a:r>
              <a:rPr lang="ar-SA" sz="2400" b="1" dirty="0" smtClean="0">
                <a:ln w="50800"/>
                <a:solidFill>
                  <a:srgbClr val="000000"/>
                </a:solidFill>
              </a:rPr>
              <a:t>المشتتات.</a:t>
            </a:r>
            <a:endParaRPr lang="en-US" sz="2400" b="1" dirty="0">
              <a:ln w="50800"/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6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26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26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26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9" grpId="0" animBg="1"/>
      <p:bldP spid="226310" grpId="0" animBg="1"/>
      <p:bldP spid="226311" grpId="0" animBg="1"/>
      <p:bldP spid="226312" grpId="0" animBg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2" name="Text Box 4"/>
          <p:cNvSpPr txBox="1">
            <a:spLocks noChangeArrowheads="1"/>
          </p:cNvSpPr>
          <p:nvPr/>
        </p:nvSpPr>
        <p:spPr bwMode="auto">
          <a:xfrm>
            <a:off x="0" y="1357298"/>
            <a:ext cx="7358082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defRPr/>
            </a:pPr>
            <a:r>
              <a:rPr lang="ar-SA" sz="2400" b="1" dirty="0" smtClean="0">
                <a:ln w="50800"/>
                <a:solidFill>
                  <a:srgbClr val="000000"/>
                </a:solidFill>
              </a:rPr>
              <a:t>5ـ </a:t>
            </a:r>
            <a:r>
              <a:rPr lang="ar-SA" sz="2400" b="1" dirty="0">
                <a:ln w="50800"/>
                <a:solidFill>
                  <a:srgbClr val="000000"/>
                </a:solidFill>
              </a:rPr>
              <a:t>يجب التأكد من أن واحدا من </a:t>
            </a:r>
            <a:r>
              <a:rPr lang="ar-SA" sz="2400" b="1" dirty="0" smtClean="0">
                <a:ln w="50800"/>
                <a:solidFill>
                  <a:srgbClr val="000000"/>
                </a:solidFill>
              </a:rPr>
              <a:t>المشتتات </a:t>
            </a:r>
            <a:r>
              <a:rPr lang="ar-SA" sz="2400" b="1" dirty="0">
                <a:ln w="50800"/>
                <a:solidFill>
                  <a:srgbClr val="000000"/>
                </a:solidFill>
              </a:rPr>
              <a:t>فقط يؤلف الإجابة الصحيحة ، أو </a:t>
            </a:r>
            <a:r>
              <a:rPr lang="ar-SA" sz="2400" b="1" dirty="0" smtClean="0">
                <a:ln w="50800"/>
                <a:solidFill>
                  <a:srgbClr val="000000"/>
                </a:solidFill>
              </a:rPr>
              <a:t>الفُضلى </a:t>
            </a:r>
            <a:r>
              <a:rPr lang="ar-SA" sz="2400" b="1" dirty="0">
                <a:ln w="50800"/>
                <a:solidFill>
                  <a:srgbClr val="000000"/>
                </a:solidFill>
              </a:rPr>
              <a:t>، وأنه ليس </a:t>
            </a:r>
            <a:r>
              <a:rPr lang="ar-SA" sz="2400" b="1" dirty="0" smtClean="0">
                <a:ln w="50800"/>
                <a:solidFill>
                  <a:srgbClr val="000000"/>
                </a:solidFill>
              </a:rPr>
              <a:t>ثمَّة </a:t>
            </a:r>
            <a:r>
              <a:rPr lang="ar-SA" sz="2400" b="1" dirty="0">
                <a:ln w="50800"/>
                <a:solidFill>
                  <a:srgbClr val="000000"/>
                </a:solidFill>
              </a:rPr>
              <a:t>شك في خطأ بقية </a:t>
            </a:r>
            <a:r>
              <a:rPr lang="ar-SA" sz="2400" b="1" dirty="0" smtClean="0">
                <a:ln w="50800"/>
                <a:solidFill>
                  <a:srgbClr val="000000"/>
                </a:solidFill>
              </a:rPr>
              <a:t>المشتتات.</a:t>
            </a:r>
            <a:endParaRPr lang="en-US" sz="2400" b="1" dirty="0">
              <a:ln w="50800"/>
              <a:solidFill>
                <a:srgbClr val="000000"/>
              </a:solidFill>
            </a:endParaRPr>
          </a:p>
        </p:txBody>
      </p:sp>
      <p:sp>
        <p:nvSpPr>
          <p:cNvPr id="227333" name="Text Box 5"/>
          <p:cNvSpPr txBox="1">
            <a:spLocks noChangeArrowheads="1"/>
          </p:cNvSpPr>
          <p:nvPr/>
        </p:nvSpPr>
        <p:spPr bwMode="auto">
          <a:xfrm>
            <a:off x="0" y="2571744"/>
            <a:ext cx="7358082" cy="461665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ar-SA" sz="2400" b="1" dirty="0" smtClean="0">
                <a:ln w="50800"/>
                <a:solidFill>
                  <a:srgbClr val="000000"/>
                </a:solidFill>
              </a:rPr>
              <a:t>6ـ تأكَّد </a:t>
            </a:r>
            <a:r>
              <a:rPr lang="ar-SA" sz="2400" b="1" dirty="0">
                <a:ln w="50800"/>
                <a:solidFill>
                  <a:srgbClr val="000000"/>
                </a:solidFill>
              </a:rPr>
              <a:t>من أن </a:t>
            </a:r>
            <a:r>
              <a:rPr lang="ar-SA" sz="2400" b="1" dirty="0" smtClean="0">
                <a:ln w="50800"/>
                <a:solidFill>
                  <a:srgbClr val="000000"/>
                </a:solidFill>
              </a:rPr>
              <a:t>مشتتات </a:t>
            </a:r>
            <a:r>
              <a:rPr lang="ar-SA" sz="2400" b="1" dirty="0">
                <a:ln w="50800"/>
                <a:solidFill>
                  <a:srgbClr val="000000"/>
                </a:solidFill>
              </a:rPr>
              <a:t>الإجابة الخطأ </a:t>
            </a:r>
            <a:r>
              <a:rPr lang="ar-SA" sz="2400" b="1" dirty="0" smtClean="0">
                <a:ln w="50800"/>
                <a:solidFill>
                  <a:srgbClr val="000000"/>
                </a:solidFill>
              </a:rPr>
              <a:t> </a:t>
            </a:r>
            <a:r>
              <a:rPr lang="ar-SA" sz="2400" b="1" dirty="0">
                <a:ln w="50800"/>
                <a:solidFill>
                  <a:srgbClr val="000000"/>
                </a:solidFill>
              </a:rPr>
              <a:t>تؤلف إجابات معقولة </a:t>
            </a:r>
            <a:r>
              <a:rPr lang="ar-SA" sz="2400" b="1" dirty="0" smtClean="0">
                <a:ln w="50800"/>
                <a:solidFill>
                  <a:srgbClr val="000000"/>
                </a:solidFill>
              </a:rPr>
              <a:t>ظاهريًّا</a:t>
            </a:r>
            <a:r>
              <a:rPr lang="ar-SA" sz="2400" b="1" dirty="0">
                <a:ln w="50800"/>
                <a:solidFill>
                  <a:srgbClr val="000000"/>
                </a:solidFill>
              </a:rPr>
              <a:t>.  </a:t>
            </a:r>
            <a:endParaRPr lang="en-US" sz="2400" b="1" dirty="0">
              <a:ln w="50800"/>
              <a:solidFill>
                <a:srgbClr val="000000"/>
              </a:solidFill>
            </a:endParaRPr>
          </a:p>
        </p:txBody>
      </p:sp>
      <p:sp>
        <p:nvSpPr>
          <p:cNvPr id="227334" name="Text Box 6"/>
          <p:cNvSpPr txBox="1">
            <a:spLocks noChangeArrowheads="1"/>
          </p:cNvSpPr>
          <p:nvPr/>
        </p:nvSpPr>
        <p:spPr bwMode="auto">
          <a:xfrm>
            <a:off x="0" y="3571876"/>
            <a:ext cx="7358083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defRPr/>
            </a:pPr>
            <a:r>
              <a:rPr lang="ar-SA" sz="2400" b="1" dirty="0" smtClean="0">
                <a:ln w="50800"/>
                <a:solidFill>
                  <a:srgbClr val="000000"/>
                </a:solidFill>
              </a:rPr>
              <a:t>7ـ </a:t>
            </a:r>
            <a:r>
              <a:rPr lang="ar-SA" sz="2400" b="1" dirty="0">
                <a:ln w="50800"/>
                <a:solidFill>
                  <a:srgbClr val="000000"/>
                </a:solidFill>
              </a:rPr>
              <a:t>تجنب استخدام </a:t>
            </a:r>
            <a:r>
              <a:rPr lang="ar-SA" sz="2400" b="1" dirty="0" smtClean="0">
                <a:ln w="50800"/>
                <a:solidFill>
                  <a:srgbClr val="000000"/>
                </a:solidFill>
              </a:rPr>
              <a:t>المشتِّت </a:t>
            </a:r>
            <a:r>
              <a:rPr lang="ar-SA" sz="2400" b="1" dirty="0">
                <a:ln w="50800"/>
                <a:solidFill>
                  <a:srgbClr val="000000"/>
                </a:solidFill>
              </a:rPr>
              <a:t>( كل ما ذكر صحيح)أو(جميع ما ذكر) أو(كل ما ذكر أعلاه</a:t>
            </a:r>
            <a:r>
              <a:rPr lang="ar-SA" sz="2400" b="1" dirty="0" smtClean="0">
                <a:ln w="50800"/>
                <a:solidFill>
                  <a:srgbClr val="000000"/>
                </a:solidFill>
              </a:rPr>
              <a:t>) أو ما شابه ذلك .  </a:t>
            </a:r>
            <a:endParaRPr lang="en-US" sz="2400" b="1" dirty="0">
              <a:ln w="50800"/>
              <a:solidFill>
                <a:srgbClr val="000000"/>
              </a:solidFill>
            </a:endParaRPr>
          </a:p>
        </p:txBody>
      </p:sp>
      <p:sp>
        <p:nvSpPr>
          <p:cNvPr id="227335" name="Text Box 7"/>
          <p:cNvSpPr txBox="1">
            <a:spLocks noChangeArrowheads="1"/>
          </p:cNvSpPr>
          <p:nvPr/>
        </p:nvSpPr>
        <p:spPr bwMode="auto">
          <a:xfrm>
            <a:off x="0" y="4786322"/>
            <a:ext cx="7358083" cy="461665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ar-SA" sz="2400" b="1" dirty="0" smtClean="0">
                <a:ln w="50800"/>
                <a:solidFill>
                  <a:srgbClr val="000000"/>
                </a:solidFill>
              </a:rPr>
              <a:t>8ـ تأكَّد </a:t>
            </a:r>
            <a:r>
              <a:rPr lang="ar-SA" sz="2400" b="1" dirty="0">
                <a:ln w="50800"/>
                <a:solidFill>
                  <a:srgbClr val="000000"/>
                </a:solidFill>
              </a:rPr>
              <a:t>من خلو الفقرة من أي تلميح غير مقصود بالإجابة الصحيحة.</a:t>
            </a:r>
            <a:endParaRPr lang="en-US" sz="2400" b="1" dirty="0">
              <a:ln w="50800"/>
              <a:solidFill>
                <a:srgbClr val="000000"/>
              </a:solidFill>
            </a:endParaRPr>
          </a:p>
        </p:txBody>
      </p:sp>
      <p:sp>
        <p:nvSpPr>
          <p:cNvPr id="227336" name="Text Box 8"/>
          <p:cNvSpPr txBox="1">
            <a:spLocks noChangeArrowheads="1"/>
          </p:cNvSpPr>
          <p:nvPr/>
        </p:nvSpPr>
        <p:spPr bwMode="auto">
          <a:xfrm>
            <a:off x="0" y="5572140"/>
            <a:ext cx="7358082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defRPr/>
            </a:pPr>
            <a:r>
              <a:rPr lang="ar-SA" sz="2400" b="1" dirty="0" smtClean="0">
                <a:ln w="50800"/>
                <a:solidFill>
                  <a:srgbClr val="000000"/>
                </a:solidFill>
              </a:rPr>
              <a:t>9ـ </a:t>
            </a:r>
            <a:r>
              <a:rPr lang="ar-SA" sz="2400" b="1" dirty="0">
                <a:ln w="50800"/>
                <a:solidFill>
                  <a:srgbClr val="000000"/>
                </a:solidFill>
              </a:rPr>
              <a:t>حاول أن يكون موقع </a:t>
            </a:r>
            <a:r>
              <a:rPr lang="ar-SA" sz="2400" b="1" dirty="0" smtClean="0">
                <a:ln w="50800"/>
                <a:solidFill>
                  <a:srgbClr val="000000"/>
                </a:solidFill>
              </a:rPr>
              <a:t>المشتت الصَّحيح موزَّعًا عشوائيًّا</a:t>
            </a:r>
            <a:r>
              <a:rPr lang="ar-SA" sz="2400" b="1" dirty="0">
                <a:ln w="50800"/>
                <a:solidFill>
                  <a:srgbClr val="000000"/>
                </a:solidFill>
              </a:rPr>
              <a:t>.</a:t>
            </a:r>
            <a:endParaRPr lang="en-US" sz="2400" b="1" dirty="0">
              <a:ln w="50800"/>
              <a:solidFill>
                <a:srgbClr val="000000"/>
              </a:solidFill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0" y="357166"/>
            <a:ext cx="7329469" cy="35719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200" normalizeH="0" baseline="0" noProof="0" dirty="0" smtClean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rgbClr val="FFFF37"/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7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27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27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27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27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2" grpId="0" animBg="1"/>
      <p:bldP spid="227333" grpId="0" animBg="1"/>
      <p:bldP spid="227334" grpId="0" animBg="1"/>
      <p:bldP spid="227335" grpId="0" animBg="1"/>
      <p:bldP spid="227336" grpId="0" animBg="1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6" name="Text Box 4"/>
          <p:cNvSpPr txBox="1">
            <a:spLocks noChangeArrowheads="1"/>
          </p:cNvSpPr>
          <p:nvPr/>
        </p:nvSpPr>
        <p:spPr bwMode="auto">
          <a:xfrm>
            <a:off x="0" y="2857496"/>
            <a:ext cx="7358083" cy="5232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defRPr/>
            </a:pPr>
            <a:r>
              <a:rPr lang="ar-SA" sz="2800" b="1" dirty="0" smtClean="0">
                <a:ln w="50800"/>
                <a:solidFill>
                  <a:srgbClr val="000000"/>
                </a:solidFill>
              </a:rPr>
              <a:t>11ـ تأكَّد </a:t>
            </a:r>
            <a:r>
              <a:rPr lang="ar-SA" sz="2800" b="1" dirty="0">
                <a:ln w="50800"/>
                <a:solidFill>
                  <a:srgbClr val="000000"/>
                </a:solidFill>
              </a:rPr>
              <a:t>من أن كل فقرة تتناول </a:t>
            </a:r>
            <a:r>
              <a:rPr lang="ar-SA" sz="2800" b="1" dirty="0" smtClean="0">
                <a:ln w="50800"/>
                <a:solidFill>
                  <a:srgbClr val="000000"/>
                </a:solidFill>
              </a:rPr>
              <a:t>جانبًا مهمًا </a:t>
            </a:r>
            <a:r>
              <a:rPr lang="ar-SA" sz="2800" b="1" dirty="0">
                <a:ln w="50800"/>
                <a:solidFill>
                  <a:srgbClr val="000000"/>
                </a:solidFill>
              </a:rPr>
              <a:t>في </a:t>
            </a:r>
            <a:r>
              <a:rPr lang="ar-SA" sz="2800" b="1" dirty="0" smtClean="0">
                <a:ln w="50800"/>
                <a:solidFill>
                  <a:srgbClr val="000000"/>
                </a:solidFill>
              </a:rPr>
              <a:t>المحتوى.</a:t>
            </a:r>
            <a:endParaRPr lang="en-US" sz="2800" b="1" dirty="0">
              <a:ln w="50800"/>
              <a:solidFill>
                <a:srgbClr val="000000"/>
              </a:solidFill>
            </a:endParaRPr>
          </a:p>
        </p:txBody>
      </p:sp>
      <p:sp>
        <p:nvSpPr>
          <p:cNvPr id="228358" name="Text Box 6"/>
          <p:cNvSpPr txBox="1">
            <a:spLocks noChangeArrowheads="1"/>
          </p:cNvSpPr>
          <p:nvPr/>
        </p:nvSpPr>
        <p:spPr bwMode="auto">
          <a:xfrm>
            <a:off x="0" y="3929066"/>
            <a:ext cx="7358082" cy="51911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defRPr/>
            </a:pPr>
            <a:r>
              <a:rPr lang="ar-SA" sz="2800" b="1" dirty="0" smtClean="0">
                <a:ln w="50800"/>
                <a:solidFill>
                  <a:srgbClr val="000000"/>
                </a:solidFill>
              </a:rPr>
              <a:t>13ـ تجنَّب </a:t>
            </a:r>
            <a:r>
              <a:rPr lang="ar-SA" sz="2800" b="1" dirty="0">
                <a:ln w="50800"/>
                <a:solidFill>
                  <a:srgbClr val="000000"/>
                </a:solidFill>
              </a:rPr>
              <a:t>الأسئلة التي تعتمد على الخداع.</a:t>
            </a:r>
            <a:endParaRPr lang="en-US" sz="2800" b="1" dirty="0">
              <a:ln w="50800"/>
              <a:solidFill>
                <a:srgbClr val="000000"/>
              </a:solidFill>
            </a:endParaRPr>
          </a:p>
        </p:txBody>
      </p:sp>
      <p:sp>
        <p:nvSpPr>
          <p:cNvPr id="228359" name="Text Box 7"/>
          <p:cNvSpPr txBox="1">
            <a:spLocks noChangeArrowheads="1"/>
          </p:cNvSpPr>
          <p:nvPr/>
        </p:nvSpPr>
        <p:spPr bwMode="auto">
          <a:xfrm>
            <a:off x="0" y="4857760"/>
            <a:ext cx="7358082" cy="95410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ar-SA" sz="2800" b="1" dirty="0" smtClean="0">
                <a:ln w="50800"/>
                <a:solidFill>
                  <a:srgbClr val="000000"/>
                </a:solidFill>
              </a:rPr>
              <a:t>14ـ تجنَّب </a:t>
            </a:r>
            <a:r>
              <a:rPr lang="ar-SA" sz="2800" b="1" dirty="0">
                <a:ln w="50800"/>
                <a:solidFill>
                  <a:srgbClr val="000000"/>
                </a:solidFill>
              </a:rPr>
              <a:t>التعقيد </a:t>
            </a:r>
            <a:r>
              <a:rPr lang="ar-SA" sz="2800" b="1" dirty="0" smtClean="0">
                <a:ln w="50800"/>
                <a:solidFill>
                  <a:srgbClr val="000000"/>
                </a:solidFill>
              </a:rPr>
              <a:t>اللَّفظي </a:t>
            </a:r>
            <a:r>
              <a:rPr lang="ar-SA" sz="2800" b="1" dirty="0">
                <a:ln w="50800"/>
                <a:solidFill>
                  <a:srgbClr val="000000"/>
                </a:solidFill>
              </a:rPr>
              <a:t>، وحاول أن تكون متطلبات القراءة والمفردات </a:t>
            </a:r>
            <a:r>
              <a:rPr lang="ar-SA" sz="2800" b="1" dirty="0" smtClean="0">
                <a:ln w="50800"/>
                <a:solidFill>
                  <a:srgbClr val="000000"/>
                </a:solidFill>
              </a:rPr>
              <a:t>اللُّغوية </a:t>
            </a:r>
            <a:r>
              <a:rPr lang="ar-SA" sz="2800" b="1" dirty="0">
                <a:ln w="50800"/>
                <a:solidFill>
                  <a:srgbClr val="000000"/>
                </a:solidFill>
              </a:rPr>
              <a:t>في حدودها </a:t>
            </a:r>
            <a:r>
              <a:rPr lang="ar-SA" sz="2800" b="1" dirty="0" smtClean="0">
                <a:ln w="50800"/>
                <a:solidFill>
                  <a:srgbClr val="000000"/>
                </a:solidFill>
              </a:rPr>
              <a:t>الدُّنيا </a:t>
            </a:r>
            <a:r>
              <a:rPr lang="ar-SA" sz="2800" b="1" dirty="0">
                <a:ln w="50800"/>
                <a:solidFill>
                  <a:srgbClr val="000000"/>
                </a:solidFill>
              </a:rPr>
              <a:t>ما أمكن</a:t>
            </a:r>
            <a:r>
              <a:rPr lang="ar-SA" sz="2800" b="1" dirty="0" smtClean="0">
                <a:ln w="50800"/>
                <a:solidFill>
                  <a:srgbClr val="000000"/>
                </a:solidFill>
              </a:rPr>
              <a:t>.</a:t>
            </a:r>
            <a:endParaRPr lang="ar-SA" sz="2800" b="1" dirty="0">
              <a:ln w="50800"/>
              <a:solidFill>
                <a:srgbClr val="000000"/>
              </a:solidFill>
            </a:endParaRPr>
          </a:p>
        </p:txBody>
      </p:sp>
      <p:sp>
        <p:nvSpPr>
          <p:cNvPr id="228360" name="Text Box 8"/>
          <p:cNvSpPr txBox="1">
            <a:spLocks noChangeArrowheads="1"/>
          </p:cNvSpPr>
          <p:nvPr/>
        </p:nvSpPr>
        <p:spPr bwMode="auto">
          <a:xfrm>
            <a:off x="0" y="1428736"/>
            <a:ext cx="7358082" cy="954107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ar-SA" sz="2800" b="1" dirty="0" smtClean="0">
                <a:ln w="50800"/>
                <a:solidFill>
                  <a:srgbClr val="000000"/>
                </a:solidFill>
              </a:rPr>
              <a:t>10ـ تحاشَ </a:t>
            </a:r>
            <a:r>
              <a:rPr lang="ar-SA" sz="2800" b="1" dirty="0">
                <a:ln w="50800"/>
                <a:solidFill>
                  <a:srgbClr val="000000"/>
                </a:solidFill>
              </a:rPr>
              <a:t>نقل </a:t>
            </a:r>
            <a:r>
              <a:rPr lang="ar-SA" sz="2800" b="1" dirty="0" smtClean="0">
                <a:ln w="50800"/>
                <a:solidFill>
                  <a:srgbClr val="000000"/>
                </a:solidFill>
              </a:rPr>
              <a:t>الجمل نصًا وحرفًا </a:t>
            </a:r>
            <a:r>
              <a:rPr lang="ar-SA" sz="2800" b="1" dirty="0">
                <a:ln w="50800"/>
                <a:solidFill>
                  <a:srgbClr val="000000"/>
                </a:solidFill>
              </a:rPr>
              <a:t>من الكتاب المقرر لوضعها في الفقرة </a:t>
            </a:r>
            <a:r>
              <a:rPr lang="ar-SA" sz="2800" b="1" dirty="0" err="1">
                <a:ln w="50800"/>
                <a:solidFill>
                  <a:srgbClr val="000000"/>
                </a:solidFill>
              </a:rPr>
              <a:t>الاختبارية</a:t>
            </a:r>
            <a:r>
              <a:rPr lang="ar-SA" sz="2800" b="1" dirty="0">
                <a:ln w="50800"/>
                <a:solidFill>
                  <a:srgbClr val="000000"/>
                </a:solidFill>
              </a:rPr>
              <a:t> أو السؤال.</a:t>
            </a:r>
            <a:endParaRPr lang="en-US" sz="2800" b="1" dirty="0">
              <a:ln w="50800"/>
              <a:solidFill>
                <a:srgbClr val="000000"/>
              </a:solidFill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0" y="357166"/>
            <a:ext cx="7329469" cy="50006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200" normalizeH="0" baseline="0" noProof="0" dirty="0" smtClean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rgbClr val="FFFF37"/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8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28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28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28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6" grpId="0" animBg="1"/>
      <p:bldP spid="228358" grpId="0" animBg="1"/>
      <p:bldP spid="228359" grpId="0" animBg="1"/>
      <p:bldP spid="228360" grpId="0" animBg="1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1071546"/>
            <a:ext cx="7358082" cy="647700"/>
          </a:xfrm>
          <a:noFill/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/>
            <a:r>
              <a:rPr lang="ar-SA" sz="32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1ـ اختر الإجابة الصحيحة من بين القوسين فيما يلي:</a:t>
            </a:r>
            <a:endParaRPr lang="en-US" sz="3200" b="1" spc="50" dirty="0" smtClean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0" y="1714488"/>
            <a:ext cx="9144000" cy="4941887"/>
          </a:xfr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/>
          <a:lstStyle/>
          <a:p>
            <a:pPr marL="609600" indent="-609600"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ar-SA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194B26"/>
                </a:solidFill>
              </a:rPr>
              <a:t>1) قال تعالى </a:t>
            </a:r>
            <a:r>
              <a:rPr lang="ar-SA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194B26"/>
                </a:solidFill>
                <a:sym typeface="Wingdings" pitchFamily="2" charset="2"/>
              </a:rPr>
              <a:t>(( فأمّا اليتيم فلا تقهر ))  إعراب كلمة ( اليتيم ) في الآية:</a:t>
            </a:r>
          </a:p>
          <a:p>
            <a:pPr marL="609600" indent="-609600"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ar-SA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194B26"/>
                </a:solidFill>
                <a:sym typeface="Wingdings" pitchFamily="2" charset="2"/>
              </a:rPr>
              <a:t>أ) مبتدأ مرفوع .         ب) اسم مجرور.          ج) مفعول به منصوب .           د) فاعل مرفوع ).</a:t>
            </a:r>
          </a:p>
          <a:p>
            <a:pPr marL="609600" indent="-609600" eaLnBrk="1" hangingPunct="1">
              <a:lnSpc>
                <a:spcPct val="120000"/>
              </a:lnSpc>
              <a:buFont typeface="Wingdings" pitchFamily="2" charset="2"/>
              <a:buNone/>
            </a:pPr>
            <a:endParaRPr lang="ar-SA" sz="2000" b="1" dirty="0" smtClean="0">
              <a:solidFill>
                <a:schemeClr val="accent6">
                  <a:lumMod val="25000"/>
                </a:schemeClr>
              </a:solidFill>
            </a:endParaRPr>
          </a:p>
          <a:p>
            <a:pPr marL="609600" indent="-609600"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ar-SA" sz="2000" b="1" dirty="0" smtClean="0">
                <a:solidFill>
                  <a:schemeClr val="accent6">
                    <a:lumMod val="25000"/>
                  </a:schemeClr>
                </a:solidFill>
              </a:rPr>
              <a:t>2) صُن لسانك ........... سالمًا.  الفعل المناسب في الفراغ السابق هو :</a:t>
            </a:r>
          </a:p>
          <a:p>
            <a:pPr marL="609600" indent="-609600"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ar-SA" sz="2000" b="1" dirty="0" smtClean="0">
                <a:solidFill>
                  <a:schemeClr val="accent6">
                    <a:lumMod val="25000"/>
                  </a:schemeClr>
                </a:solidFill>
              </a:rPr>
              <a:t>أ ) تعيشُ .      ب) تعيشَ.        ج) تعيشْ.          د) تعشْ </a:t>
            </a:r>
          </a:p>
          <a:p>
            <a:pPr marL="609600" indent="-609600" eaLnBrk="1" hangingPunct="1">
              <a:lnSpc>
                <a:spcPct val="120000"/>
              </a:lnSpc>
              <a:buFont typeface="Wingdings" pitchFamily="2" charset="2"/>
              <a:buNone/>
            </a:pPr>
            <a:endParaRPr lang="ar-SA" sz="2000" b="1" dirty="0" smtClean="0"/>
          </a:p>
          <a:p>
            <a:pPr marL="609600" indent="-609600"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ar-SA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194B26"/>
                </a:solidFill>
              </a:rPr>
              <a:t>3) درس .......... الشريعة.     الكلمة </a:t>
            </a:r>
            <a:r>
              <a:rPr lang="ar-SA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194B26"/>
                </a:solidFill>
              </a:rPr>
              <a:t>المناسبة </a:t>
            </a:r>
            <a:r>
              <a:rPr lang="ar-SA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194B26"/>
                </a:solidFill>
              </a:rPr>
              <a:t>في الفراغ السابق </a:t>
            </a:r>
            <a:r>
              <a:rPr lang="ar-SA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194B26"/>
                </a:solidFill>
              </a:rPr>
              <a:t>هي </a:t>
            </a:r>
            <a:r>
              <a:rPr lang="ar-SA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194B26"/>
                </a:solidFill>
              </a:rPr>
              <a:t>:</a:t>
            </a:r>
          </a:p>
          <a:p>
            <a:pPr marL="609600" indent="-609600"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ar-SA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194B26"/>
                </a:solidFill>
              </a:rPr>
              <a:t>أ ) أخاك            ب) أخوك            ج) أخيك             د) أخويْك )</a:t>
            </a:r>
          </a:p>
          <a:p>
            <a:pPr marL="609600" indent="-609600" eaLnBrk="1" hangingPunct="1">
              <a:lnSpc>
                <a:spcPct val="120000"/>
              </a:lnSpc>
              <a:buFont typeface="Wingdings" pitchFamily="2" charset="2"/>
              <a:buNone/>
            </a:pPr>
            <a:endParaRPr lang="ar-SA" sz="2000" b="1" dirty="0" smtClean="0"/>
          </a:p>
          <a:p>
            <a:pPr marL="609600" indent="-609600"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ar-SA" sz="2000" b="1" dirty="0" smtClean="0">
                <a:solidFill>
                  <a:schemeClr val="accent6">
                    <a:lumMod val="25000"/>
                  </a:schemeClr>
                </a:solidFill>
              </a:rPr>
              <a:t>4)  ما أنا إلا ناصح.      (كلمة ”ناصح ” في الجملة السابقة) :</a:t>
            </a:r>
          </a:p>
          <a:p>
            <a:pPr marL="609600" indent="-609600"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ar-SA" sz="2000" b="1" dirty="0" smtClean="0">
                <a:solidFill>
                  <a:schemeClr val="accent6">
                    <a:lumMod val="25000"/>
                  </a:schemeClr>
                </a:solidFill>
              </a:rPr>
              <a:t>مستثنى واجب النصب  ـــ  يجوز إعرابها مستثنى أو بدل ـــ فاعل  ــ خبر  ).</a:t>
            </a:r>
            <a:endParaRPr lang="en-US" sz="2000" b="1" dirty="0" smtClean="0">
              <a:solidFill>
                <a:schemeClr val="accent6">
                  <a:lumMod val="25000"/>
                </a:schemeClr>
              </a:solidFill>
            </a:endParaRP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0" y="0"/>
            <a:ext cx="7358082" cy="85725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342900" marR="0" lvl="0" indent="-342900" algn="ctr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ar-SA" sz="4000" b="1" i="0" u="none" strike="noStrike" kern="0" cap="none" spc="0" normalizeH="0" baseline="0" noProof="0" smtClean="0">
                <a:ln w="11430"/>
                <a:solidFill>
                  <a:srgbClr val="B0AC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أنموذج على أسئلة الاختيار من متعدد</a:t>
            </a:r>
            <a:endParaRPr kumimoji="0" lang="en-US" sz="4000" b="1" i="0" u="none" strike="noStrike" kern="0" cap="none" spc="0" normalizeH="0" baseline="0" noProof="0" dirty="0" smtClean="0">
              <a:ln w="11430"/>
              <a:solidFill>
                <a:srgbClr val="B0AC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1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1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animBg="1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4"/>
          <p:cNvSpPr>
            <a:spLocks noGrp="1" noChangeArrowheads="1"/>
          </p:cNvSpPr>
          <p:nvPr>
            <p:ph type="title"/>
          </p:nvPr>
        </p:nvSpPr>
        <p:spPr>
          <a:xfrm>
            <a:off x="1" y="214291"/>
            <a:ext cx="7358082" cy="1127148"/>
          </a:xfrm>
          <a:blipFill>
            <a:blip r:embed="rId2" cstate="print"/>
            <a:tile tx="0" ty="0" sx="100000" sy="100000" flip="none" algn="tl"/>
          </a:blipFill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ar-SA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2ـ اختر الإجابة الصحيحة من بين القوسين فيما يلي:</a:t>
            </a:r>
            <a:endParaRPr lang="en-US" sz="3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6802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844675"/>
            <a:ext cx="8713787" cy="4752975"/>
          </a:xfr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arenR"/>
            </a:pPr>
            <a:r>
              <a:rPr lang="ar-SA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194B26"/>
                </a:solidFill>
              </a:rPr>
              <a:t>كي . أداة نصب تفيد : (النفي ـ المصدرية ـ التعليل ـ الترجي).</a:t>
            </a:r>
          </a:p>
          <a:p>
            <a:pPr marL="609600" indent="-609600" eaLnBrk="1" hangingPunct="1">
              <a:lnSpc>
                <a:spcPct val="90000"/>
              </a:lnSpc>
              <a:buNone/>
            </a:pPr>
            <a:endParaRPr lang="ar-SA" sz="1400" b="1" dirty="0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ar-SA" sz="2800" b="1" dirty="0" smtClean="0">
                <a:solidFill>
                  <a:schemeClr val="accent6">
                    <a:lumMod val="25000"/>
                  </a:schemeClr>
                </a:solidFill>
              </a:rPr>
              <a:t>2) الشبابُ يرسمون لوحة </a:t>
            </a:r>
            <a:r>
              <a:rPr lang="ar-SA" sz="2800" b="1" dirty="0" err="1" smtClean="0">
                <a:solidFill>
                  <a:schemeClr val="accent6">
                    <a:lumMod val="25000"/>
                  </a:schemeClr>
                </a:solidFill>
              </a:rPr>
              <a:t>ً</a:t>
            </a:r>
            <a:r>
              <a:rPr lang="ar-SA" sz="2800" b="1" dirty="0" smtClean="0">
                <a:solidFill>
                  <a:schemeClr val="accent6">
                    <a:lumMod val="25000"/>
                  </a:schemeClr>
                </a:solidFill>
              </a:rPr>
              <a:t>. الواو في كلمة ”يرسمون“ :  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ar-SA" sz="2800" b="1" dirty="0" smtClean="0">
                <a:solidFill>
                  <a:schemeClr val="accent6">
                    <a:lumMod val="25000"/>
                  </a:schemeClr>
                </a:solidFill>
              </a:rPr>
              <a:t>أ) حرف علة .      ب) علامة إعراب.        ج) ضمير.          د) زائدة.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ar-SA" sz="1400" b="1" dirty="0" smtClean="0">
              <a:solidFill>
                <a:srgbClr val="993300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ar-SA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194B26"/>
                </a:solidFill>
              </a:rPr>
              <a:t>3) الجملة المشتملة على حال فيما يلي هي :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ar-SA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194B26"/>
                </a:solidFill>
              </a:rPr>
              <a:t>أ) كأنه الليثُ عاديًا.        ب ) كأنه الليثُ العادي.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ar-SA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194B26"/>
                </a:solidFill>
              </a:rPr>
              <a:t>ج) كأنه ليثٌ عاديٌ.         د) كأنه ليثٌ يعدو. 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ar-SA" sz="1400" b="1" dirty="0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ar-SA" sz="2800" b="1" dirty="0" smtClean="0">
                <a:solidFill>
                  <a:schemeClr val="accent6">
                    <a:lumMod val="25000"/>
                  </a:schemeClr>
                </a:solidFill>
              </a:rPr>
              <a:t>4) الطبيعة مناظرها جميلةٌ.   جملة ( مناظرها جميلةٌ ) في محل: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ar-SA" sz="2800" b="1" dirty="0" smtClean="0">
                <a:solidFill>
                  <a:schemeClr val="accent6">
                    <a:lumMod val="25000"/>
                  </a:schemeClr>
                </a:solidFill>
              </a:rPr>
              <a:t>أ) رفع فاعل.    ب) رفع صفة.  ج) رفع خبر المبتدأ.   د) جر مضاف إليه.</a:t>
            </a:r>
            <a:endParaRPr lang="en-US" sz="2800" b="1" dirty="0" smtClean="0">
              <a:solidFill>
                <a:schemeClr val="accent6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عنوان فرعي 2"/>
          <p:cNvSpPr>
            <a:spLocks noGrp="1"/>
          </p:cNvSpPr>
          <p:nvPr>
            <p:ph type="subTitle" sz="quarter" idx="1"/>
          </p:nvPr>
        </p:nvSpPr>
        <p:spPr>
          <a:xfrm>
            <a:off x="0" y="3929066"/>
            <a:ext cx="9144000" cy="2057400"/>
          </a:xfrm>
          <a:solidFill>
            <a:srgbClr val="2A582A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/>
          <a:lstStyle/>
          <a:p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37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الهدف السُّلوكي :</a:t>
            </a:r>
          </a:p>
          <a:p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التغيير المتوقَّع في سلوك الطالب بعد مروره بموقف تعليميٍّ</a:t>
            </a:r>
          </a:p>
          <a:p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 نحو الأفضل ).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6" name="Text Box 4"/>
          <p:cNvSpPr txBox="1">
            <a:spLocks noChangeArrowheads="1"/>
          </p:cNvSpPr>
          <p:nvPr/>
        </p:nvSpPr>
        <p:spPr bwMode="auto">
          <a:xfrm>
            <a:off x="0" y="293121"/>
            <a:ext cx="7286643" cy="76944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ar-SA" sz="4400" b="1" dirty="0">
                <a:ln w="11430"/>
                <a:solidFill>
                  <a:srgbClr val="B0AC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ثانيًا </a:t>
            </a:r>
            <a:r>
              <a:rPr lang="ar-SA" sz="4400" b="1" dirty="0" err="1">
                <a:ln w="11430"/>
                <a:solidFill>
                  <a:srgbClr val="B0AC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ـ</a:t>
            </a:r>
            <a:r>
              <a:rPr lang="ar-SA" sz="4400" b="1" dirty="0">
                <a:ln w="11430"/>
                <a:solidFill>
                  <a:srgbClr val="B0AC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أسئلــــة </a:t>
            </a:r>
            <a:r>
              <a:rPr lang="ar-SA" sz="4400" b="1" dirty="0" smtClean="0">
                <a:ln w="11430"/>
                <a:solidFill>
                  <a:srgbClr val="B0AC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الصواب والخطأ</a:t>
            </a:r>
            <a:endParaRPr lang="en-US" sz="4400" b="1" dirty="0">
              <a:ln w="11430"/>
              <a:solidFill>
                <a:srgbClr val="B0AC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59078" name="Text Box 6"/>
          <p:cNvSpPr txBox="1">
            <a:spLocks noChangeArrowheads="1"/>
          </p:cNvSpPr>
          <p:nvPr/>
        </p:nvSpPr>
        <p:spPr bwMode="auto">
          <a:xfrm>
            <a:off x="0" y="2143116"/>
            <a:ext cx="7358081" cy="946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marL="342900" indent="-342900">
              <a:defRPr/>
            </a:pPr>
            <a:r>
              <a:rPr lang="ar-SA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</a:rPr>
              <a:t>وفيها يُطلب </a:t>
            </a:r>
            <a:r>
              <a:rPr lang="ar-SA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</a:rPr>
              <a:t>من الطالب الحكم على عبارة ما </a:t>
            </a:r>
            <a:r>
              <a:rPr lang="ar-SA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</a:rPr>
              <a:t>فيما إذا </a:t>
            </a:r>
            <a:r>
              <a:rPr lang="ar-SA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</a:rPr>
              <a:t>كانت خاطئة أو صائبة.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</a:endParaRPr>
          </a:p>
        </p:txBody>
      </p:sp>
      <p:sp>
        <p:nvSpPr>
          <p:cNvPr id="259079" name="Text Box 7"/>
          <p:cNvSpPr txBox="1">
            <a:spLocks noChangeArrowheads="1"/>
          </p:cNvSpPr>
          <p:nvPr/>
        </p:nvSpPr>
        <p:spPr bwMode="auto">
          <a:xfrm>
            <a:off x="0" y="3857628"/>
            <a:ext cx="7358081" cy="1384995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r>
              <a:rPr lang="ar-SA" sz="2800" b="1" dirty="0" smtClean="0">
                <a:solidFill>
                  <a:srgbClr val="000000"/>
                </a:solidFill>
              </a:rPr>
              <a:t>ويُفضَّل عدم استخدام هذا النوع قدر الإمكان ؛ لأن نسبة التخمين تبلغ 50% ، وفي حالة استخدام هذا النوع يُفضَّل أن يكون مع تصحيح الخطأ.</a:t>
            </a:r>
            <a:endParaRPr lang="en-US" sz="28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9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59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9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9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9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9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9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76" grpId="0" animBg="1"/>
      <p:bldP spid="259078" grpId="0" animBg="1"/>
      <p:bldP spid="259079" grpId="0" animBg="1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7086600" cy="985822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 lvl="0"/>
            <a:r>
              <a:rPr lang="ar-SA" b="1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ar-SA" b="1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ar-SA" b="1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قواعد بناء أسئلة الصواب والخطأ :</a:t>
            </a:r>
            <a:r>
              <a:rPr lang="en-US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endParaRPr lang="ar-SA" dirty="0">
              <a:solidFill>
                <a:srgbClr val="FFFF00"/>
              </a:solidFill>
            </a:endParaRPr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285720" y="2714620"/>
            <a:ext cx="7072362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eaLnBrk="0" hangingPunct="0"/>
            <a:r>
              <a:rPr lang="ar-SA" sz="28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2) صياغة العبارة بإحكام بحيث تكون صحيحة تمامًا أو خاطئة تمامًا.</a:t>
            </a:r>
            <a:endParaRPr lang="en-US" sz="28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285720" y="3929066"/>
            <a:ext cx="7072362" cy="91440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eaLnBrk="0" hangingPunct="0"/>
            <a:r>
              <a:rPr lang="ar-SA" sz="28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3) تجنب العبارات التي تحتوي على النفي بقدر الإمكان وإذا لزم الأمر لذلك فإنه يتحتم إبراز كلمة النفي.</a:t>
            </a:r>
            <a:endParaRPr lang="en-US" sz="28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285720" y="1428736"/>
            <a:ext cx="7072362" cy="91440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8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1) ينبغي أن تتضمن العبارة أو السؤال فكرة واحدة فقط.</a:t>
            </a:r>
            <a:endParaRPr lang="ar-SA" sz="2800" dirty="0"/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357158" y="5214950"/>
            <a:ext cx="7072362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eaLnBrk="0" hangingPunct="0"/>
            <a:r>
              <a:rPr lang="ar-SA" sz="28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4) عدم تمييز العبارات الصحيحة كان تكون أطول من العبارات الخاطئة بشكل مستمر والعكس كذلك.</a:t>
            </a:r>
            <a:endParaRPr lang="en-US" sz="28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7086600" cy="985822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 lvl="0"/>
            <a:r>
              <a:rPr lang="ar-SA" sz="4000" b="1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ar-SA" sz="4000" b="1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ar-SA" sz="4000" b="1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تابع قواعد بناء أسئلة الصواب والخطأ :</a:t>
            </a:r>
            <a:r>
              <a:rPr lang="en-US" sz="4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4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endParaRPr lang="ar-SA" sz="4000" dirty="0">
              <a:solidFill>
                <a:srgbClr val="FFFF00"/>
              </a:solidFill>
            </a:endParaRPr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285720" y="3214686"/>
            <a:ext cx="7072362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eaLnBrk="0" hangingPunct="0"/>
            <a:r>
              <a:rPr lang="ar-SA" sz="28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6) ترتيب العبارات الصَّحيحة والخاطئة بشكل عشوائي.</a:t>
            </a:r>
            <a:endParaRPr lang="en-US" sz="28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357158" y="4714884"/>
            <a:ext cx="7072362" cy="91440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eaLnBrk="0" hangingPunct="0"/>
            <a:r>
              <a:rPr lang="ar-SA" sz="28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7) عندما تكون العبارة خاطئة ينبغي أن يكون الخطأ مبنيًّا على خطأ في المعلومات وليس على ألغاز لغوية.</a:t>
            </a:r>
            <a:endParaRPr lang="en-US" sz="28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285720" y="1928802"/>
            <a:ext cx="7072362" cy="91440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eaLnBrk="0" hangingPunct="0"/>
            <a:r>
              <a:rPr lang="ar-SA" sz="28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5) يفضل أن يكون عدد الأسئلة الصحيحة مساويًا لعدد الأسئلة الخاطئة تقريبًا  دون مطابقة تامَّة.</a:t>
            </a:r>
            <a:endParaRPr lang="en-US" sz="28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85728"/>
            <a:ext cx="7358082" cy="936625"/>
          </a:xfrm>
          <a:blipFill>
            <a:blip r:embed="rId2" cstate="print"/>
            <a:tile tx="0" ty="0" sx="100000" sy="100000" flip="none" algn="tl"/>
          </a:blipFill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r" eaLnBrk="1" hangingPunct="1"/>
            <a:r>
              <a:rPr lang="ar-SA" b="1" dirty="0" smtClean="0">
                <a:ln w="11430"/>
                <a:solidFill>
                  <a:srgbClr val="B0AC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أنموذج على أسئلة الصواب والخطأ:</a:t>
            </a:r>
            <a:endParaRPr lang="en-US" b="1" dirty="0" smtClean="0">
              <a:ln w="11430"/>
              <a:solidFill>
                <a:srgbClr val="B0AC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773238"/>
            <a:ext cx="8785225" cy="4824412"/>
          </a:xfr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ar-SA" sz="2800" b="1" dirty="0" smtClean="0"/>
              <a:t> </a:t>
            </a:r>
            <a:r>
              <a:rPr lang="ar-SA" sz="2800" b="1" dirty="0" smtClean="0">
                <a:solidFill>
                  <a:schemeClr val="accent6">
                    <a:lumMod val="25000"/>
                  </a:schemeClr>
                </a:solidFill>
              </a:rPr>
              <a:t>ضع كلمة (صحيح) أو كلمة(خطأ) أمام كل عبارة من العبارات التالية،وفق دراستك،مع تصحيح الخطأ إن وُجد :</a:t>
            </a:r>
          </a:p>
          <a:p>
            <a:pPr marL="609600" indent="-609600" eaLnBrk="1" hangingPunct="1">
              <a:lnSpc>
                <a:spcPct val="140000"/>
              </a:lnSpc>
              <a:buFont typeface="Wingdings" pitchFamily="2" charset="2"/>
              <a:buNone/>
              <a:defRPr/>
            </a:pPr>
            <a:r>
              <a:rPr lang="ar-SA" sz="2800" b="1" dirty="0" smtClean="0">
                <a:solidFill>
                  <a:srgbClr val="194B26"/>
                </a:solidFill>
              </a:rPr>
              <a:t>1) </a:t>
            </a:r>
            <a:r>
              <a:rPr lang="ar-SA" sz="2800" b="1" dirty="0" err="1" smtClean="0">
                <a:solidFill>
                  <a:srgbClr val="194B26"/>
                </a:solidFill>
              </a:rPr>
              <a:t>اِسْعَى</a:t>
            </a:r>
            <a:r>
              <a:rPr lang="ar-SA" sz="2800" b="1" dirty="0" smtClean="0">
                <a:solidFill>
                  <a:srgbClr val="194B26"/>
                </a:solidFill>
              </a:rPr>
              <a:t> في طلب العلم.         (      ) </a:t>
            </a:r>
          </a:p>
          <a:p>
            <a:pPr marL="609600" indent="-609600" eaLnBrk="1" hangingPunct="1">
              <a:lnSpc>
                <a:spcPct val="140000"/>
              </a:lnSpc>
              <a:buFont typeface="Wingdings" pitchFamily="2" charset="2"/>
              <a:buNone/>
              <a:defRPr/>
            </a:pPr>
            <a:r>
              <a:rPr lang="ar-SA" sz="2800" b="1" dirty="0" smtClean="0">
                <a:solidFill>
                  <a:srgbClr val="194B26"/>
                </a:solidFill>
              </a:rPr>
              <a:t>2) يطيرُ النحلُ ليمتصُ الرحيقَ. (      ) </a:t>
            </a:r>
          </a:p>
          <a:p>
            <a:pPr marL="609600" indent="-609600" eaLnBrk="1" hangingPunct="1">
              <a:lnSpc>
                <a:spcPct val="140000"/>
              </a:lnSpc>
              <a:buFont typeface="Wingdings" pitchFamily="2" charset="2"/>
              <a:buNone/>
              <a:defRPr/>
            </a:pPr>
            <a:r>
              <a:rPr lang="ar-SA" sz="2800" b="1" dirty="0" smtClean="0">
                <a:solidFill>
                  <a:srgbClr val="194B26"/>
                </a:solidFill>
              </a:rPr>
              <a:t>3) لا تهملْ نظافة </a:t>
            </a:r>
            <a:r>
              <a:rPr lang="ar-SA" sz="2800" b="1" dirty="0" err="1" smtClean="0">
                <a:solidFill>
                  <a:srgbClr val="194B26"/>
                </a:solidFill>
              </a:rPr>
              <a:t>َ</a:t>
            </a:r>
            <a:r>
              <a:rPr lang="ar-SA" sz="2800" b="1" dirty="0" smtClean="0">
                <a:solidFill>
                  <a:srgbClr val="194B26"/>
                </a:solidFill>
              </a:rPr>
              <a:t> عينيكَ.        (      ) </a:t>
            </a:r>
          </a:p>
          <a:p>
            <a:pPr marL="609600" indent="-609600" eaLnBrk="1" hangingPunct="1">
              <a:lnSpc>
                <a:spcPct val="140000"/>
              </a:lnSpc>
              <a:buFont typeface="Wingdings" pitchFamily="2" charset="2"/>
              <a:buNone/>
              <a:defRPr/>
            </a:pPr>
            <a:r>
              <a:rPr lang="ar-SA" sz="2800" b="1" dirty="0" smtClean="0">
                <a:solidFill>
                  <a:srgbClr val="194B26"/>
                </a:solidFill>
              </a:rPr>
              <a:t>4) اليهودُ لن يصمدونَ طويلا.   (      ) </a:t>
            </a:r>
          </a:p>
          <a:p>
            <a:pPr marL="609600" indent="-609600" eaLnBrk="1" hangingPunct="1">
              <a:lnSpc>
                <a:spcPct val="140000"/>
              </a:lnSpc>
              <a:buFont typeface="Wingdings" pitchFamily="2" charset="2"/>
              <a:buNone/>
              <a:defRPr/>
            </a:pPr>
            <a:r>
              <a:rPr lang="ar-SA" sz="2800" b="1" dirty="0" smtClean="0">
                <a:solidFill>
                  <a:srgbClr val="194B26"/>
                </a:solidFill>
              </a:rPr>
              <a:t>5) الفعل المضارع الذي اتصلت به نون النسوة يُبنى على السكون.  (      ) </a:t>
            </a:r>
            <a:endParaRPr lang="en-US" sz="2800" b="1" dirty="0" smtClean="0">
              <a:solidFill>
                <a:srgbClr val="194B2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7086600" cy="1057260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r>
              <a:rPr lang="ar-SA" b="1" dirty="0" smtClean="0">
                <a:solidFill>
                  <a:srgbClr val="FFFF00"/>
                </a:solidFill>
              </a:rPr>
              <a:t>ثالثًا </a:t>
            </a:r>
            <a:r>
              <a:rPr lang="ar-SA" b="1" dirty="0" err="1" smtClean="0">
                <a:solidFill>
                  <a:srgbClr val="FFFF00"/>
                </a:solidFill>
              </a:rPr>
              <a:t>ـ</a:t>
            </a:r>
            <a:r>
              <a:rPr lang="ar-SA" b="1" dirty="0" smtClean="0">
                <a:solidFill>
                  <a:srgbClr val="FFFF00"/>
                </a:solidFill>
              </a:rPr>
              <a:t> أسئلة إكمال الفراغ :</a:t>
            </a:r>
            <a:endParaRPr lang="ar-SA" b="1" dirty="0">
              <a:solidFill>
                <a:srgbClr val="FFFF00"/>
              </a:solidFill>
            </a:endParaRPr>
          </a:p>
        </p:txBody>
      </p:sp>
      <p:sp>
        <p:nvSpPr>
          <p:cNvPr id="3" name="مستطيل مستدير الزوايا 2"/>
          <p:cNvSpPr/>
          <p:nvPr/>
        </p:nvSpPr>
        <p:spPr>
          <a:xfrm>
            <a:off x="214282" y="2643182"/>
            <a:ext cx="7143800" cy="2000264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justLow"/>
            <a:endParaRPr lang="ar-SA" sz="2800" b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Low"/>
            <a:r>
              <a:rPr lang="ar-SA" sz="28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عبارة عن أسئلة أو عبارات ناقصة تتطلب كتابة كلمة أو أكثر لتصبح كاملة المعنى ومفيدة، قد تكون هذه الكلمة      ( أو الكلمات ) مختارة من ضمن مجموعة كلمات معطاة أو من الذاكرة.</a:t>
            </a:r>
            <a:endParaRPr lang="en-US" sz="28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algn="justLow" rtl="0" eaLnBrk="0" hangingPunct="0"/>
            <a:endParaRPr lang="en-US" sz="28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7086600" cy="914384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 lvl="0"/>
            <a:r>
              <a:rPr lang="ar-SA" b="1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ar-SA" b="1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ar-SA" b="1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قواعد تصميم أسئلة إكمال الفراغ :</a:t>
            </a:r>
            <a:r>
              <a:rPr lang="en-US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endParaRPr lang="ar-SA" b="1" dirty="0">
              <a:solidFill>
                <a:srgbClr val="FFFF00"/>
              </a:solidFill>
            </a:endParaRPr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285720" y="1357298"/>
            <a:ext cx="7000924" cy="91440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justLow" eaLnBrk="0" hangingPunct="0"/>
            <a:r>
              <a:rPr lang="ar-SA" sz="24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1) ينبغي أن تصاغ العبارة الناقصة أو السؤال بإحكام بحيث لا يمكن الإجابة عنها إلا بالكلمة المطلوبة لملء الفراغ.</a:t>
            </a:r>
            <a:endParaRPr lang="en-US" sz="24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357158" y="2500306"/>
            <a:ext cx="7000924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justLow" eaLnBrk="0" hangingPunct="0"/>
            <a:r>
              <a:rPr lang="ar-SA" sz="24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2) يجب ألا تحتوي العبارة على عدد كبير من الفراغات التي قد تؤدي إلى غموض السؤال وبالتالي تنوع الإجابات.</a:t>
            </a:r>
            <a:endParaRPr lang="en-US" sz="24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428596" y="3714752"/>
            <a:ext cx="6929486" cy="91440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justLow" eaLnBrk="0" hangingPunct="0"/>
            <a:r>
              <a:rPr lang="ar-SA" sz="24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3) عند حذف الكلمات الرئيسة من العبارة ينبغي الإبقاء على ما يُحدِّد المطلوب فيها.</a:t>
            </a:r>
            <a:endParaRPr lang="en-US" sz="24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357158" y="5000636"/>
            <a:ext cx="7000924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justLow" eaLnBrk="0" hangingPunct="0"/>
            <a:r>
              <a:rPr lang="ar-SA" sz="24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4) ينبغي أن يكون الفراغ قرب نهاية العبارة ؛ لتوضيح المطلوب     ( المشكلة ) في ذهن الطالب.</a:t>
            </a:r>
            <a:endParaRPr lang="ar-SA" sz="24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4"/>
          <p:cNvSpPr txBox="1">
            <a:spLocks noChangeArrowheads="1"/>
          </p:cNvSpPr>
          <p:nvPr/>
        </p:nvSpPr>
        <p:spPr bwMode="auto">
          <a:xfrm>
            <a:off x="0" y="323283"/>
            <a:ext cx="7324719" cy="76944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ar-SA" sz="4400" b="1" dirty="0">
                <a:ln w="11430"/>
                <a:solidFill>
                  <a:srgbClr val="B0AC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أسئلة المزاوجة</a:t>
            </a:r>
            <a:endParaRPr lang="en-US" sz="4400" b="1" dirty="0">
              <a:ln w="11430"/>
              <a:solidFill>
                <a:srgbClr val="B0AC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60101" name="Text Box 5"/>
          <p:cNvSpPr txBox="1">
            <a:spLocks noChangeArrowheads="1"/>
          </p:cNvSpPr>
          <p:nvPr/>
        </p:nvSpPr>
        <p:spPr bwMode="auto">
          <a:xfrm>
            <a:off x="1" y="1844675"/>
            <a:ext cx="7286643" cy="181588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>
              <a:buFontTx/>
              <a:buChar char="•"/>
              <a:defRPr/>
            </a:pPr>
            <a:r>
              <a:rPr lang="ar-SA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</a:rPr>
              <a:t> يتكون سؤال المزاوجة من قائمتين: تعرف القائمة الأولى بالمقدمات والقائمة الثانية بالإجابات ، حيث يطلب من الطالب أن يجري مقابلة بين كل عنصر من عناصر المقدمات بالعنصر الذي يلائمه في الإجابات وفق قاعدة توضح له في التوجيهات.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</a:endParaRPr>
          </a:p>
        </p:txBody>
      </p:sp>
      <p:sp>
        <p:nvSpPr>
          <p:cNvPr id="260102" name="Text Box 6"/>
          <p:cNvSpPr txBox="1">
            <a:spLocks noChangeArrowheads="1"/>
          </p:cNvSpPr>
          <p:nvPr/>
        </p:nvSpPr>
        <p:spPr bwMode="auto">
          <a:xfrm>
            <a:off x="0" y="4437063"/>
            <a:ext cx="7286644" cy="138499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>
              <a:buFontTx/>
              <a:buChar char="•"/>
              <a:defRPr/>
            </a:pPr>
            <a:r>
              <a:rPr lang="ar-SA" sz="2800" b="1" dirty="0">
                <a:solidFill>
                  <a:srgbClr val="000000"/>
                </a:solidFill>
              </a:rPr>
              <a:t> وينحصر دور سؤال المزاوجة في قياس النواتج التعليمية في مجال المعرفة التي تركز على تحديد العلاقة أو الارتباط بين شيئين.</a:t>
            </a:r>
            <a:endParaRPr lang="en-US" sz="28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0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0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0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0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101" grpId="0" animBg="1"/>
      <p:bldP spid="260102" grpId="0" animBg="1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7086600" cy="914384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 lvl="0"/>
            <a:r>
              <a:rPr lang="ar-SA" sz="4000" b="1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ar-SA" sz="4000" b="1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ar-SA" sz="4000" b="1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أسس تصميم أسئلة الربط ( المزاوجة ):</a:t>
            </a:r>
            <a:r>
              <a:rPr lang="en-US" sz="4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4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endParaRPr lang="ar-SA" sz="4000" dirty="0">
              <a:solidFill>
                <a:srgbClr val="FFFF00"/>
              </a:solidFill>
            </a:endParaRPr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214282" y="1500174"/>
            <a:ext cx="7215238" cy="91440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justLow" eaLnBrk="0" hangingPunct="0"/>
            <a:r>
              <a:rPr lang="ar-SA" sz="24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1) أن تكون الكلمات أو العبارات أو المصطلحات المستخدمة متجانسة .</a:t>
            </a:r>
            <a:endParaRPr lang="en-US" sz="24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214282" y="2857496"/>
            <a:ext cx="7143800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justLow" eaLnBrk="0" hangingPunct="0"/>
            <a:r>
              <a:rPr lang="ar-SA" sz="24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2) أن تكون العبارات وبدائلها المقابلة لها قصيرة.</a:t>
            </a:r>
            <a:endParaRPr lang="en-US" sz="24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285720" y="4000504"/>
            <a:ext cx="7143800" cy="91440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justLow" eaLnBrk="0" hangingPunct="0"/>
            <a:r>
              <a:rPr lang="ar-SA" sz="24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3) أن تكون البدائل مرتبة منطقيا.</a:t>
            </a:r>
            <a:endParaRPr lang="en-US" sz="24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214282" y="5214950"/>
            <a:ext cx="7143800" cy="121444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justLow" eaLnBrk="0" hangingPunct="0"/>
            <a:r>
              <a:rPr lang="ar-SA" sz="24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4) أن يكون عدد المجموعة الأساسية (أو المصطلحات ) وعبارات المجموعة المقابلة (الإجابات ) غير متطابق ، حيث ينبغي زيادة عدد عبارات المجموعة المقابلة عن عدد عبارات المجموعة الأساسية.</a:t>
            </a:r>
            <a:endParaRPr lang="ar-SA" sz="24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82" name="Rectangle 22"/>
          <p:cNvSpPr>
            <a:spLocks noGrp="1" noChangeArrowheads="1"/>
          </p:cNvSpPr>
          <p:nvPr>
            <p:ph type="title"/>
          </p:nvPr>
        </p:nvSpPr>
        <p:spPr>
          <a:xfrm>
            <a:off x="0" y="214290"/>
            <a:ext cx="7358082" cy="1008063"/>
          </a:xfrm>
          <a:blipFill>
            <a:blip r:embed="rId2" cstate="print"/>
            <a:tile tx="0" ty="0" sx="100000" sy="100000" flip="none" algn="tl"/>
          </a:blipFill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r" eaLnBrk="1" hangingPunct="1"/>
            <a:r>
              <a:rPr lang="ar-SA" sz="3200" b="1" dirty="0" smtClean="0">
                <a:ln w="11430"/>
                <a:solidFill>
                  <a:srgbClr val="B0AC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صل كل كلمة تحتها خط  في المجموعة(أ) بإعرابها الصحيح في المجموعة(ب) فيما يلي:</a:t>
            </a:r>
            <a:endParaRPr lang="en-US" sz="3200" b="1" dirty="0" smtClean="0">
              <a:ln w="11430"/>
              <a:solidFill>
                <a:srgbClr val="B0AC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3970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773238"/>
            <a:ext cx="8713788" cy="48958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  </a:t>
            </a:r>
            <a:endParaRPr lang="en-US" b="1" smtClean="0">
              <a:solidFill>
                <a:srgbClr val="FFCC66"/>
              </a:solidFill>
            </a:endParaRPr>
          </a:p>
        </p:txBody>
      </p:sp>
      <p:graphicFrame>
        <p:nvGraphicFramePr>
          <p:cNvPr id="51226" name="Group 26"/>
          <p:cNvGraphicFramePr>
            <a:graphicFrameLocks noGrp="1"/>
          </p:cNvGraphicFramePr>
          <p:nvPr/>
        </p:nvGraphicFramePr>
        <p:xfrm>
          <a:off x="214282" y="1500174"/>
          <a:ext cx="7143768" cy="5193792"/>
        </p:xfrm>
        <a:graphic>
          <a:graphicData uri="http://schemas.openxmlformats.org/drawingml/2006/table">
            <a:tbl>
              <a:tblPr rtl="1"/>
              <a:tblGrid>
                <a:gridCol w="4650726"/>
                <a:gridCol w="2493042"/>
              </a:tblGrid>
              <a:tr h="648489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أ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94B2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ب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94B26"/>
                    </a:solidFill>
                  </a:tcPr>
                </a:tc>
              </a:tr>
              <a:tr h="3804469">
                <a:tc>
                  <a:txBody>
                    <a:bodyPr/>
                    <a:lstStyle/>
                    <a:p>
                      <a:pPr marL="533400" marR="0" lvl="0" indent="-533400" algn="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4B26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1) </a:t>
                      </a:r>
                      <a:r>
                        <a:rPr kumimoji="0" lang="ar-S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4B26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نظرت إلى السماء متأمِّلا.</a:t>
                      </a:r>
                    </a:p>
                    <a:p>
                      <a:pPr marL="533400" marR="0" lvl="0" indent="-533400" algn="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4B26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2) جاء المعلِّم وقد بدت عليه علامات السرور</a:t>
                      </a:r>
                      <a:endParaRPr kumimoji="0" lang="ar-SA" sz="24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194B26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  <a:p>
                      <a:pPr marL="533400" marR="0" lvl="0" indent="-533400" algn="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4B26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3) وقف المدير بين طلابه.</a:t>
                      </a:r>
                      <a:endParaRPr kumimoji="0" lang="ar-SA" sz="24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194B26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  <a:p>
                      <a:pPr marL="533400" marR="0" lvl="0" indent="-533400" algn="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4B26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4) جاء الطالب وهو مسرور.</a:t>
                      </a:r>
                    </a:p>
                    <a:p>
                      <a:pPr marL="533400" marR="0" lvl="0" indent="-533400" algn="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ar-S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4B26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5) جاء القومُ أربعة أربعة.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94B26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4B26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     </a:t>
                      </a:r>
                      <a:r>
                        <a:rPr kumimoji="0" lang="ar-S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4B26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حال جملة اسمية.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4B26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 حال جامدة 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4B26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حال جملة فعلية 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4B26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حال ( شبه جملة )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4B26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حال مؤولة بمشتق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4B26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حال مفردة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94B26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7429520" y="1571612"/>
            <a:ext cx="1500198" cy="178595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342900" marR="0" lvl="0" indent="-342900" algn="ctr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Tx/>
              <a:buNone/>
              <a:tabLst/>
              <a:defRPr/>
            </a:pPr>
            <a:endParaRPr kumimoji="0" lang="ar-SA" sz="2400" b="1" i="0" u="none" strike="noStrike" kern="0" cap="none" spc="0" normalizeH="0" baseline="0" noProof="0" dirty="0" smtClean="0">
              <a:ln w="11430"/>
              <a:solidFill>
                <a:srgbClr val="B0AC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Tx/>
              <a:buNone/>
              <a:tabLst/>
              <a:defRPr/>
            </a:pPr>
            <a:r>
              <a:rPr kumimoji="0" lang="ar-SA" sz="2400" b="1" i="0" u="none" strike="noStrike" kern="0" cap="none" spc="0" normalizeH="0" baseline="0" noProof="0" dirty="0" smtClean="0">
                <a:ln w="11430"/>
                <a:solidFill>
                  <a:srgbClr val="B0AC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أنموذج على أسئلة المزاوجة</a:t>
            </a:r>
            <a:endParaRPr kumimoji="0" lang="en-US" sz="2400" b="1" i="0" u="none" strike="noStrike" kern="0" cap="none" spc="0" normalizeH="0" baseline="0" noProof="0" dirty="0" smtClean="0">
              <a:ln w="11430"/>
              <a:solidFill>
                <a:srgbClr val="B0AC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4"/>
          <p:cNvSpPr txBox="1">
            <a:spLocks noChangeArrowheads="1"/>
          </p:cNvSpPr>
          <p:nvPr/>
        </p:nvSpPr>
        <p:spPr bwMode="auto">
          <a:xfrm>
            <a:off x="0" y="428604"/>
            <a:ext cx="7245342" cy="701675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>
            <a:spAutoFit/>
          </a:bodyPr>
          <a:lstStyle/>
          <a:p>
            <a:pPr algn="ctr"/>
            <a:r>
              <a:rPr lang="ar-SA" sz="4000" b="1" dirty="0">
                <a:solidFill>
                  <a:srgbClr val="FFCC66"/>
                </a:solidFill>
              </a:rPr>
              <a:t>إخراج </a:t>
            </a:r>
            <a:r>
              <a:rPr lang="ar-SA" sz="4000" b="1" dirty="0" smtClean="0">
                <a:solidFill>
                  <a:srgbClr val="FFCC66"/>
                </a:solidFill>
              </a:rPr>
              <a:t>ورقة </a:t>
            </a:r>
            <a:r>
              <a:rPr lang="ar-SA" sz="4000" b="1" dirty="0">
                <a:solidFill>
                  <a:srgbClr val="FFCC66"/>
                </a:solidFill>
              </a:rPr>
              <a:t>الاختبار </a:t>
            </a:r>
            <a:endParaRPr lang="en-US" sz="4000" b="1" dirty="0">
              <a:solidFill>
                <a:srgbClr val="FFCC66"/>
              </a:solidFill>
            </a:endParaRPr>
          </a:p>
        </p:txBody>
      </p:sp>
      <p:sp>
        <p:nvSpPr>
          <p:cNvPr id="289797" name="Text Box 5"/>
          <p:cNvSpPr txBox="1">
            <a:spLocks noChangeArrowheads="1"/>
          </p:cNvSpPr>
          <p:nvPr/>
        </p:nvSpPr>
        <p:spPr bwMode="auto">
          <a:xfrm>
            <a:off x="0" y="1643050"/>
            <a:ext cx="9144000" cy="4572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defRPr/>
            </a:pPr>
            <a:r>
              <a:rPr lang="ar-SA" sz="2400" b="1" dirty="0">
                <a:solidFill>
                  <a:srgbClr val="000000"/>
                </a:solidFill>
              </a:rPr>
              <a:t>1) </a:t>
            </a:r>
            <a:r>
              <a:rPr lang="ar-SA" sz="2400" b="1" dirty="0" smtClean="0">
                <a:solidFill>
                  <a:srgbClr val="000000"/>
                </a:solidFill>
              </a:rPr>
              <a:t>كتابة الأسئلة بحبر أسود على ورق مصقول ناصع البياض.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289799" name="Text Box 7"/>
          <p:cNvSpPr txBox="1">
            <a:spLocks noChangeArrowheads="1"/>
          </p:cNvSpPr>
          <p:nvPr/>
        </p:nvSpPr>
        <p:spPr bwMode="auto">
          <a:xfrm>
            <a:off x="0" y="3357562"/>
            <a:ext cx="9144000" cy="954107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ar-SA" sz="2800" b="1" dirty="0" smtClean="0">
                <a:solidFill>
                  <a:srgbClr val="000000"/>
                </a:solidFill>
              </a:rPr>
              <a:t>3) العناية بالترتيب والتفريع والتَّرقيم ، وضبط الكلمات بالشكل كلَّما تطلب الأمر ذلك بحيث لا تكون هناك حاجة لقراءتها للطلاب.</a:t>
            </a:r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289800" name="Text Box 8"/>
          <p:cNvSpPr txBox="1">
            <a:spLocks noChangeArrowheads="1"/>
          </p:cNvSpPr>
          <p:nvPr/>
        </p:nvSpPr>
        <p:spPr bwMode="auto">
          <a:xfrm>
            <a:off x="0" y="4429132"/>
            <a:ext cx="9144000" cy="5191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ar-SA" sz="2800" b="1" dirty="0" smtClean="0">
                <a:ln w="50800"/>
                <a:solidFill>
                  <a:srgbClr val="000000"/>
                </a:solidFill>
              </a:rPr>
              <a:t>4) </a:t>
            </a:r>
            <a:r>
              <a:rPr lang="ar-SA" sz="2800" b="1" dirty="0" smtClean="0">
                <a:solidFill>
                  <a:srgbClr val="000000"/>
                </a:solidFill>
              </a:rPr>
              <a:t>تدوين البيانات التالية أعلى ورقة الأسئلة (  رأس الصفحة ):</a:t>
            </a:r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0" y="2285992"/>
            <a:ext cx="9144000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ar-SA" sz="2400" b="1" dirty="0" smtClean="0">
                <a:ln w="50800"/>
                <a:solidFill>
                  <a:srgbClr val="000000"/>
                </a:solidFill>
              </a:rPr>
              <a:t>2) </a:t>
            </a:r>
            <a:r>
              <a:rPr lang="ar-SA" sz="2400" b="1" dirty="0" smtClean="0">
                <a:solidFill>
                  <a:srgbClr val="000000"/>
                </a:solidFill>
              </a:rPr>
              <a:t>تطبع الأسئلة منسَّقة وبخط واضح  بالحاسب الآلي  على ألا يقل حجم الخط عن (16) ونوعه (المهند).</a:t>
            </a:r>
            <a:endParaRPr lang="en-US" sz="2400" b="1" dirty="0">
              <a:solidFill>
                <a:srgbClr val="000000"/>
              </a:solidFill>
            </a:endParaRPr>
          </a:p>
        </p:txBody>
      </p:sp>
      <p:graphicFrame>
        <p:nvGraphicFramePr>
          <p:cNvPr id="10" name="جدول 9"/>
          <p:cNvGraphicFramePr>
            <a:graphicFrameLocks noGrp="1"/>
          </p:cNvGraphicFramePr>
          <p:nvPr/>
        </p:nvGraphicFramePr>
        <p:xfrm>
          <a:off x="214282" y="5143512"/>
          <a:ext cx="8572560" cy="1463040"/>
        </p:xfrm>
        <a:graphic>
          <a:graphicData uri="http://schemas.openxmlformats.org/drawingml/2006/table">
            <a:tbl>
              <a:tblPr rtl="1"/>
              <a:tblGrid>
                <a:gridCol w="8572560"/>
              </a:tblGrid>
              <a:tr h="1428760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mohammad bold art 1"/>
                          <a:ea typeface="Times New Roman"/>
                        </a:rPr>
                        <a:t> </a:t>
                      </a:r>
                      <a:r>
                        <a:rPr lang="ar-SA" sz="1600" b="1" dirty="0">
                          <a:solidFill>
                            <a:srgbClr val="000000"/>
                          </a:solidFill>
                          <a:latin typeface="mohammad bold art 1"/>
                          <a:ea typeface="Times New Roman"/>
                        </a:rPr>
                        <a:t>                                                              </a:t>
                      </a:r>
                      <a:r>
                        <a:rPr lang="ar-SA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بسم الله الرحمن الرحيم</a:t>
                      </a:r>
                      <a:r>
                        <a:rPr lang="ar-SA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ohammad bold art 1"/>
                        </a:rPr>
                        <a:t>   </a:t>
                      </a:r>
                      <a:endParaRPr lang="en-US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المملكة العربية السعودية                                    </a:t>
                      </a:r>
                      <a:endParaRPr lang="en-US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   وزارة التربية والتعليم                          أسئلة اختبار إتمام المرحلة الثانوية  قسم : العلوم ......          </a:t>
                      </a:r>
                      <a:r>
                        <a:rPr lang="ar-SA" sz="1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المادة :.........</a:t>
                      </a:r>
                      <a:endParaRPr lang="en-US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الإدارة العامة للتربية والتعليم              الدور  .......  ـ الفصل الدراسي ..... ـ العام الدراسي........             </a:t>
                      </a:r>
                      <a:r>
                        <a:rPr lang="ar-SA" sz="1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الزمن:..........</a:t>
                      </a:r>
                      <a:endParaRPr lang="en-US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بـ</a:t>
                      </a:r>
                      <a:r>
                        <a:rPr lang="ar-SA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.....................                                اسم الطالب / .................................                                   المدرسة</a:t>
                      </a:r>
                      <a:r>
                        <a:rPr lang="ar-SA" sz="1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:................</a:t>
                      </a:r>
                      <a:endParaRPr lang="en-US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3062" marR="63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DAB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9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9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9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9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9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9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9797" grpId="0" animBg="1"/>
      <p:bldP spid="289799" grpId="0" animBg="1"/>
      <p:bldP spid="289800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5"/>
          <p:cNvSpPr>
            <a:spLocks noChangeArrowheads="1"/>
          </p:cNvSpPr>
          <p:nvPr/>
        </p:nvSpPr>
        <p:spPr bwMode="auto">
          <a:xfrm>
            <a:off x="0" y="428604"/>
            <a:ext cx="7310439" cy="6477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76200" algn="ctr">
            <a:solidFill>
              <a:srgbClr val="B0AC00"/>
            </a:solidFill>
            <a:miter lim="800000"/>
            <a:headEnd/>
            <a:tailEnd/>
          </a:ln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358775" lvl="2" eaLnBrk="0" hangingPunct="0">
              <a:spcBef>
                <a:spcPct val="20000"/>
              </a:spcBef>
            </a:pPr>
            <a:r>
              <a:rPr lang="ar-SA" sz="4000" b="1" spc="50" dirty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AL-Mohanad Bold" pitchFamily="2" charset="-78"/>
              </a:rPr>
              <a:t>مواصفات الهدف التدريسي </a:t>
            </a:r>
            <a:r>
              <a:rPr lang="ar-SA" sz="40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AL-Mohanad Bold" pitchFamily="2" charset="-78"/>
              </a:rPr>
              <a:t>الجيد : </a:t>
            </a:r>
            <a:endParaRPr lang="en-US" sz="40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AL-Mohanad Bold" pitchFamily="2" charset="-78"/>
            </a:endParaRPr>
          </a:p>
        </p:txBody>
      </p:sp>
      <p:sp>
        <p:nvSpPr>
          <p:cNvPr id="547847" name="Rectangle 7"/>
          <p:cNvSpPr>
            <a:spLocks noChangeArrowheads="1"/>
          </p:cNvSpPr>
          <p:nvPr/>
        </p:nvSpPr>
        <p:spPr bwMode="auto">
          <a:xfrm>
            <a:off x="0" y="2285992"/>
            <a:ext cx="7412010" cy="461665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algn="ctr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>
            <a:spAutoFit/>
          </a:bodyPr>
          <a:lstStyle/>
          <a:p>
            <a:pPr marL="457200" indent="-457200">
              <a:buClr>
                <a:srgbClr val="008000"/>
              </a:buClr>
              <a:buFont typeface="Wingdings" pitchFamily="2" charset="2"/>
              <a:buNone/>
            </a:pP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  <a:latin typeface="Traditional Arabic" pitchFamily="2" charset="-78"/>
                <a:cs typeface="AL-Mohanad Bold" pitchFamily="2" charset="-78"/>
              </a:rPr>
              <a:t> </a:t>
            </a:r>
            <a:r>
              <a:rPr lang="ar-SA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  <a:latin typeface="Traditional Arabic" pitchFamily="2" charset="-78"/>
                <a:cs typeface="AL-Mohanad Bold" pitchFamily="2" charset="-78"/>
              </a:rPr>
              <a:t>1- أن تصف عبارة الهدف أداء المتعلم أو سلوكه لا أداء المعلم أو النشاط.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latin typeface="Traditional Arabic" pitchFamily="2" charset="-78"/>
              <a:cs typeface="AL-Mohanad Bold" pitchFamily="2" charset="-78"/>
            </a:endParaRPr>
          </a:p>
        </p:txBody>
      </p:sp>
      <p:sp>
        <p:nvSpPr>
          <p:cNvPr id="547848" name="Rectangle 8"/>
          <p:cNvSpPr>
            <a:spLocks noChangeArrowheads="1"/>
          </p:cNvSpPr>
          <p:nvPr/>
        </p:nvSpPr>
        <p:spPr bwMode="auto">
          <a:xfrm>
            <a:off x="0" y="2928934"/>
            <a:ext cx="7415235" cy="4572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>
            <a:spAutoFit/>
          </a:bodyPr>
          <a:lstStyle/>
          <a:p>
            <a:pPr marL="457200" indent="-457200">
              <a:buClr>
                <a:srgbClr val="008000"/>
              </a:buClr>
              <a:buFont typeface="Wingdings" pitchFamily="2" charset="2"/>
              <a:buNone/>
            </a:pP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  <a:latin typeface="Traditional Arabic" pitchFamily="2" charset="-78"/>
                <a:cs typeface="AL-Mohanad Bold" pitchFamily="2" charset="-78"/>
              </a:rPr>
              <a:t> </a:t>
            </a:r>
            <a:r>
              <a:rPr lang="ar-SA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  <a:latin typeface="Traditional Arabic" pitchFamily="2" charset="-78"/>
                <a:cs typeface="AL-Mohanad Bold" pitchFamily="2" charset="-78"/>
              </a:rPr>
              <a:t>2- أن تبدأ عبارة الهدف بفعل (مبني للمعلوم) يصف السلوك الذي يظهره الطالب.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latin typeface="Traditional Arabic" pitchFamily="2" charset="-78"/>
              <a:cs typeface="AL-Mohanad Bold" pitchFamily="2" charset="-78"/>
            </a:endParaRPr>
          </a:p>
        </p:txBody>
      </p:sp>
      <p:sp>
        <p:nvSpPr>
          <p:cNvPr id="547849" name="Rectangle 9"/>
          <p:cNvSpPr>
            <a:spLocks noChangeArrowheads="1"/>
          </p:cNvSpPr>
          <p:nvPr/>
        </p:nvSpPr>
        <p:spPr bwMode="auto">
          <a:xfrm>
            <a:off x="0" y="3571876"/>
            <a:ext cx="7358082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algn="ctr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>
            <a:spAutoFit/>
          </a:bodyPr>
          <a:lstStyle/>
          <a:p>
            <a:pPr marL="457200" indent="-457200">
              <a:buClr>
                <a:srgbClr val="008000"/>
              </a:buClr>
              <a:buFont typeface="Wingdings" pitchFamily="2" charset="2"/>
              <a:buNone/>
            </a:pPr>
            <a:r>
              <a:rPr lang="ar-SA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  <a:latin typeface="Traditional Arabic" pitchFamily="2" charset="-78"/>
                <a:cs typeface="AL-Mohanad Bold" pitchFamily="2" charset="-78"/>
              </a:rPr>
              <a:t>3- أن تصف عبارة الهدف سلوكاً قابلاً  للقياس والملاحظة.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latin typeface="Traditional Arabic" pitchFamily="2" charset="-78"/>
              <a:cs typeface="AL-Mohanad Bold" pitchFamily="2" charset="-78"/>
            </a:endParaRPr>
          </a:p>
        </p:txBody>
      </p:sp>
      <p:sp>
        <p:nvSpPr>
          <p:cNvPr id="547850" name="Rectangle 10"/>
          <p:cNvSpPr>
            <a:spLocks noChangeArrowheads="1"/>
          </p:cNvSpPr>
          <p:nvPr/>
        </p:nvSpPr>
        <p:spPr bwMode="auto">
          <a:xfrm>
            <a:off x="0" y="4214818"/>
            <a:ext cx="7358082" cy="4572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>
            <a:spAutoFit/>
          </a:bodyPr>
          <a:lstStyle/>
          <a:p>
            <a:pPr marL="457200" indent="-457200">
              <a:buClr>
                <a:srgbClr val="008000"/>
              </a:buClr>
              <a:buFont typeface="Wingdings" pitchFamily="2" charset="2"/>
              <a:buNone/>
            </a:pPr>
            <a:r>
              <a:rPr lang="ar-SA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  <a:latin typeface="Traditional Arabic" pitchFamily="2" charset="-78"/>
                <a:cs typeface="AL-Mohanad Bold" pitchFamily="2" charset="-78"/>
              </a:rPr>
              <a:t>4- أن تكون الأهداف بسيطة (غير مركبة</a:t>
            </a:r>
            <a:r>
              <a:rPr lang="ar-SA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  <a:latin typeface="Traditional Arabic" pitchFamily="2" charset="-78"/>
                <a:cs typeface="AL-Mohanad Bold" pitchFamily="2" charset="-78"/>
              </a:rPr>
              <a:t>).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latin typeface="Traditional Arabic" pitchFamily="2" charset="-78"/>
              <a:cs typeface="AL-Mohanad Bold" pitchFamily="2" charset="-78"/>
            </a:endParaRPr>
          </a:p>
        </p:txBody>
      </p:sp>
      <p:sp>
        <p:nvSpPr>
          <p:cNvPr id="547851" name="Rectangle 11"/>
          <p:cNvSpPr>
            <a:spLocks noChangeArrowheads="1"/>
          </p:cNvSpPr>
          <p:nvPr/>
        </p:nvSpPr>
        <p:spPr bwMode="auto">
          <a:xfrm>
            <a:off x="0" y="4857760"/>
            <a:ext cx="7358082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algn="ctr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>
            <a:spAutoFit/>
          </a:bodyPr>
          <a:lstStyle/>
          <a:p>
            <a:pPr marL="457200" indent="-457200">
              <a:buClr>
                <a:srgbClr val="008000"/>
              </a:buClr>
              <a:buFont typeface="Wingdings" pitchFamily="2" charset="2"/>
              <a:buNone/>
            </a:pPr>
            <a:r>
              <a:rPr lang="ar-SA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  <a:latin typeface="Traditional Arabic" pitchFamily="2" charset="-78"/>
                <a:cs typeface="AL-Mohanad Bold" pitchFamily="2" charset="-78"/>
              </a:rPr>
              <a:t>5- أن </a:t>
            </a:r>
            <a:r>
              <a:rPr lang="ar-SA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  <a:latin typeface="Traditional Arabic" pitchFamily="2" charset="-78"/>
                <a:cs typeface="AL-Mohanad Bold" pitchFamily="2" charset="-78"/>
              </a:rPr>
              <a:t>يعبَّر </a:t>
            </a:r>
            <a:r>
              <a:rPr lang="ar-SA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  <a:latin typeface="Traditional Arabic" pitchFamily="2" charset="-78"/>
                <a:cs typeface="AL-Mohanad Bold" pitchFamily="2" charset="-78"/>
              </a:rPr>
              <a:t>عن الهدف بمستوى مناسب من العمومية.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latin typeface="Traditional Arabic" pitchFamily="2" charset="-78"/>
              <a:cs typeface="AL-Mohanad Bold" pitchFamily="2" charset="-78"/>
            </a:endParaRPr>
          </a:p>
        </p:txBody>
      </p:sp>
      <p:sp>
        <p:nvSpPr>
          <p:cNvPr id="547852" name="Rectangle 12"/>
          <p:cNvSpPr>
            <a:spLocks noChangeArrowheads="1"/>
          </p:cNvSpPr>
          <p:nvPr/>
        </p:nvSpPr>
        <p:spPr bwMode="auto">
          <a:xfrm>
            <a:off x="0" y="5500702"/>
            <a:ext cx="7346916" cy="4572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>
            <a:spAutoFit/>
          </a:bodyPr>
          <a:lstStyle/>
          <a:p>
            <a:pPr marL="457200" indent="-457200">
              <a:buClr>
                <a:srgbClr val="008000"/>
              </a:buClr>
              <a:buFont typeface="Wingdings" pitchFamily="2" charset="2"/>
              <a:buNone/>
            </a:pPr>
            <a:r>
              <a:rPr lang="ar-SA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  <a:latin typeface="Traditional Arabic" pitchFamily="2" charset="-78"/>
                <a:cs typeface="AL-Mohanad Bold" pitchFamily="2" charset="-78"/>
              </a:rPr>
              <a:t>6- أن تكون الأهداف واقعية وملائمة للزمن المتاح للتدريس وقدرات الطلاب.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latin typeface="Traditional Arabic" pitchFamily="2" charset="-78"/>
              <a:cs typeface="AL-Mohanad Bold" pitchFamily="2" charset="-78"/>
            </a:endParaRPr>
          </a:p>
        </p:txBody>
      </p:sp>
      <p:sp>
        <p:nvSpPr>
          <p:cNvPr id="26634" name="Rectangle 13"/>
          <p:cNvSpPr>
            <a:spLocks noChangeArrowheads="1"/>
          </p:cNvSpPr>
          <p:nvPr/>
        </p:nvSpPr>
        <p:spPr bwMode="auto">
          <a:xfrm>
            <a:off x="0" y="1357298"/>
            <a:ext cx="735808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>
              <a:buClr>
                <a:srgbClr val="008000"/>
              </a:buClr>
              <a:buFont typeface="Wingdings" pitchFamily="2" charset="2"/>
              <a:buNone/>
            </a:pPr>
            <a:r>
              <a:rPr lang="ar-SA" sz="2400" b="1" dirty="0">
                <a:solidFill>
                  <a:srgbClr val="C00000"/>
                </a:solidFill>
              </a:rPr>
              <a:t>أن يصاغ بشكل </a:t>
            </a:r>
            <a:r>
              <a:rPr lang="ar-SA" sz="2400" b="1" dirty="0" smtClean="0">
                <a:solidFill>
                  <a:srgbClr val="C00000"/>
                </a:solidFill>
              </a:rPr>
              <a:t>محدَّد </a:t>
            </a:r>
            <a:r>
              <a:rPr lang="ar-SA" sz="2400" b="1" dirty="0">
                <a:solidFill>
                  <a:srgbClr val="C00000"/>
                </a:solidFill>
              </a:rPr>
              <a:t>وواضح وقابل للقياس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ar-SA" sz="2400" b="1" dirty="0">
                <a:solidFill>
                  <a:srgbClr val="C00000"/>
                </a:solidFill>
              </a:rPr>
              <a:t>ومن القواعد الرئيسة لتحقيق ذلك </a:t>
            </a:r>
            <a:r>
              <a:rPr lang="en-US" sz="2400" b="1" dirty="0">
                <a:solidFill>
                  <a:srgbClr val="C00000"/>
                </a:solidFill>
              </a:rPr>
              <a:t> :</a:t>
            </a:r>
            <a:r>
              <a:rPr lang="ar-SA" sz="2400" b="1" dirty="0">
                <a:solidFill>
                  <a:srgbClr val="C00000"/>
                </a:solidFill>
              </a:rPr>
              <a:t> 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7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7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7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7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7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7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7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7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47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47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47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47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7847" grpId="0" animBg="1"/>
      <p:bldP spid="547848" grpId="0" animBg="1"/>
      <p:bldP spid="547849" grpId="0" animBg="1"/>
      <p:bldP spid="547850" grpId="0" animBg="1"/>
      <p:bldP spid="547851" grpId="0" animBg="1"/>
      <p:bldP spid="547852" grpId="0" animBg="1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4"/>
          <p:cNvSpPr txBox="1">
            <a:spLocks noChangeArrowheads="1"/>
          </p:cNvSpPr>
          <p:nvPr/>
        </p:nvSpPr>
        <p:spPr bwMode="auto">
          <a:xfrm>
            <a:off x="0" y="428604"/>
            <a:ext cx="7245342" cy="701675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>
            <a:spAutoFit/>
          </a:bodyPr>
          <a:lstStyle/>
          <a:p>
            <a:pPr algn="ctr"/>
            <a:r>
              <a:rPr lang="ar-SA" sz="4000" b="1" dirty="0" smtClean="0">
                <a:solidFill>
                  <a:srgbClr val="FFCC66"/>
                </a:solidFill>
              </a:rPr>
              <a:t>تابع إخراج ورقة </a:t>
            </a:r>
            <a:r>
              <a:rPr lang="ar-SA" sz="4000" b="1" dirty="0">
                <a:solidFill>
                  <a:srgbClr val="FFCC66"/>
                </a:solidFill>
              </a:rPr>
              <a:t>الاختبار </a:t>
            </a:r>
            <a:endParaRPr lang="en-US" sz="4000" b="1" dirty="0">
              <a:solidFill>
                <a:srgbClr val="FFCC66"/>
              </a:solidFill>
            </a:endParaRPr>
          </a:p>
        </p:txBody>
      </p:sp>
      <p:sp>
        <p:nvSpPr>
          <p:cNvPr id="289797" name="Text Box 5"/>
          <p:cNvSpPr txBox="1">
            <a:spLocks noChangeArrowheads="1"/>
          </p:cNvSpPr>
          <p:nvPr/>
        </p:nvSpPr>
        <p:spPr bwMode="auto">
          <a:xfrm>
            <a:off x="0" y="1643050"/>
            <a:ext cx="9144000" cy="4572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ar-SA" sz="2400" b="1" dirty="0" smtClean="0">
                <a:solidFill>
                  <a:srgbClr val="000000"/>
                </a:solidFill>
              </a:rPr>
              <a:t>5) تدوين بعض العبارات أسفل الصفحة مثل : ( يتبع ، تمت الأسئلة ) .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289799" name="Text Box 7"/>
          <p:cNvSpPr txBox="1">
            <a:spLocks noChangeArrowheads="1"/>
          </p:cNvSpPr>
          <p:nvPr/>
        </p:nvSpPr>
        <p:spPr bwMode="auto">
          <a:xfrm>
            <a:off x="0" y="4071942"/>
            <a:ext cx="9144000" cy="2246769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Low">
              <a:defRPr/>
            </a:pPr>
            <a:r>
              <a:rPr lang="ar-SA" sz="2800" b="1" dirty="0" smtClean="0">
                <a:solidFill>
                  <a:srgbClr val="000000"/>
                </a:solidFill>
              </a:rPr>
              <a:t>7) تُكتب نماذج الإجابة النَّموذجية للأسئلة ، بحيث تكون وافية تمامًا ، وتُوزَّع الدرجات على كل سؤال متناولة الجزئيات ، ومراعية النهايات العظمى والصغرى وذلك على الهامش الأيسر للورقة ويُراعى مناسبة الدرجة المخصَّصة للسؤال مع أهميَّة المحتوى.</a:t>
            </a:r>
            <a:endParaRPr lang="en-US" sz="2800" b="1" dirty="0" smtClean="0">
              <a:solidFill>
                <a:srgbClr val="000000"/>
              </a:solidFill>
            </a:endParaRPr>
          </a:p>
          <a:p>
            <a:pPr algn="justLow">
              <a:defRPr/>
            </a:pPr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0" y="2571744"/>
            <a:ext cx="9144000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ar-SA" sz="2400" b="1" dirty="0" smtClean="0">
                <a:ln w="50800"/>
                <a:solidFill>
                  <a:srgbClr val="000000"/>
                </a:solidFill>
              </a:rPr>
              <a:t>6) </a:t>
            </a:r>
            <a:r>
              <a:rPr lang="ar-SA" sz="2400" b="1" dirty="0" smtClean="0">
                <a:solidFill>
                  <a:srgbClr val="000000"/>
                </a:solidFill>
              </a:rPr>
              <a:t>الاهتمام بورقة الأسئلة من حيث الإخراج،كالفصل بين السؤال والذي يليه بمسافة معقولة ، وعدم تجزئة السؤال على صفحتين ، .......</a:t>
            </a:r>
            <a:endParaRPr lang="en-US" sz="2400" b="1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9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9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9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9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9797" grpId="0" animBg="1"/>
      <p:bldP spid="289799" grpId="0" animBg="1"/>
      <p:bldP spid="9" grpId="0" animBg="1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7086600" cy="914384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r>
              <a:rPr lang="ar-SA" sz="4000" b="1" dirty="0" smtClean="0">
                <a:solidFill>
                  <a:srgbClr val="FFFF00"/>
                </a:solidFill>
              </a:rPr>
              <a:t>نقد لأسئلة من الميدان يختارها المدرب :</a:t>
            </a:r>
            <a:endParaRPr lang="ar-SA" sz="4000" b="1" dirty="0">
              <a:solidFill>
                <a:srgbClr val="FFFF00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5"/>
          <p:cNvSpPr txBox="1">
            <a:spLocks noChangeArrowheads="1"/>
          </p:cNvSpPr>
          <p:nvPr/>
        </p:nvSpPr>
        <p:spPr bwMode="auto">
          <a:xfrm>
            <a:off x="1000100" y="1214422"/>
            <a:ext cx="7000924" cy="4524315"/>
          </a:xfrm>
          <a:prstGeom prst="rect">
            <a:avLst/>
          </a:prstGeom>
          <a:noFill/>
          <a:ln w="254000" cmpd="tri">
            <a:solidFill>
              <a:srgbClr val="B0AC00"/>
            </a:solidFill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ar-SA" sz="9600" b="1" dirty="0" smtClean="0">
                <a:ln/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سُبحانكَ الَّلهمَّ وبحمدكَ </a:t>
            </a:r>
            <a:endParaRPr lang="ar-SA" sz="9600" b="1" dirty="0">
              <a:ln/>
              <a:solidFill>
                <a:srgbClr val="FFFF0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ctr"/>
            <a:r>
              <a:rPr lang="ar-SA" sz="9600" b="1" dirty="0">
                <a:ln/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sz="9600" b="1" dirty="0" smtClean="0">
                <a:ln/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أشْهدُ أنْ </a:t>
            </a:r>
            <a:r>
              <a:rPr lang="ar-SA" sz="9600" b="1" dirty="0">
                <a:ln/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لا </a:t>
            </a:r>
            <a:r>
              <a:rPr lang="ar-SA" sz="9600" b="1" dirty="0" smtClean="0">
                <a:ln/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إلهَ إلَّا أنتَ </a:t>
            </a:r>
            <a:endParaRPr lang="ar-SA" sz="9600" b="1" dirty="0">
              <a:ln/>
              <a:solidFill>
                <a:srgbClr val="FFFF0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ctr"/>
            <a:r>
              <a:rPr lang="ar-SA" sz="9600" b="1" dirty="0" smtClean="0">
                <a:ln/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أستغفرُكَ وأتوبُ إليكَ</a:t>
            </a:r>
            <a:endParaRPr lang="en-US" sz="9600" b="1" dirty="0">
              <a:ln/>
              <a:solidFill>
                <a:srgbClr val="FFFF0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Business Plan">
  <a:themeElements>
    <a:clrScheme name="مخصص 12">
      <a:dk1>
        <a:srgbClr val="AAC7AC"/>
      </a:dk1>
      <a:lt1>
        <a:sysClr val="window" lastClr="FFFFFF"/>
      </a:lt1>
      <a:dk2>
        <a:srgbClr val="76A676"/>
      </a:dk2>
      <a:lt2>
        <a:srgbClr val="EAEBDE"/>
      </a:lt2>
      <a:accent1>
        <a:srgbClr val="375637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Business Plan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usiness Plan 1">
        <a:dk1>
          <a:srgbClr val="000000"/>
        </a:dk1>
        <a:lt1>
          <a:srgbClr val="EAEAEA"/>
        </a:lt1>
        <a:dk2>
          <a:srgbClr val="00763B"/>
        </a:dk2>
        <a:lt2>
          <a:srgbClr val="FFFFCC"/>
        </a:lt2>
        <a:accent1>
          <a:srgbClr val="CC6600"/>
        </a:accent1>
        <a:accent2>
          <a:srgbClr val="FF9900"/>
        </a:accent2>
        <a:accent3>
          <a:srgbClr val="AABDAF"/>
        </a:accent3>
        <a:accent4>
          <a:srgbClr val="C8C8C8"/>
        </a:accent4>
        <a:accent5>
          <a:srgbClr val="E2B8AA"/>
        </a:accent5>
        <a:accent6>
          <a:srgbClr val="E78A00"/>
        </a:accent6>
        <a:hlink>
          <a:srgbClr val="CC3300"/>
        </a:hlink>
        <a:folHlink>
          <a:srgbClr val="71BB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Plan 2">
        <a:dk1>
          <a:srgbClr val="000000"/>
        </a:dk1>
        <a:lt1>
          <a:srgbClr val="FFFFFF"/>
        </a:lt1>
        <a:dk2>
          <a:srgbClr val="006633"/>
        </a:dk2>
        <a:lt2>
          <a:srgbClr val="FFFFFF"/>
        </a:lt2>
        <a:accent1>
          <a:srgbClr val="009999"/>
        </a:accent1>
        <a:accent2>
          <a:srgbClr val="8263A2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755992"/>
        </a:accent6>
        <a:hlink>
          <a:srgbClr val="0665C6"/>
        </a:hlink>
        <a:folHlink>
          <a:srgbClr val="71BB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Plan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Plan 4">
        <a:dk1>
          <a:srgbClr val="271A0D"/>
        </a:dk1>
        <a:lt1>
          <a:srgbClr val="EAEAEA"/>
        </a:lt1>
        <a:dk2>
          <a:srgbClr val="996633"/>
        </a:dk2>
        <a:lt2>
          <a:srgbClr val="FFFFCC"/>
        </a:lt2>
        <a:accent1>
          <a:srgbClr val="CC6600"/>
        </a:accent1>
        <a:accent2>
          <a:srgbClr val="FF9900"/>
        </a:accent2>
        <a:accent3>
          <a:srgbClr val="CAB8AD"/>
        </a:accent3>
        <a:accent4>
          <a:srgbClr val="C8C8C8"/>
        </a:accent4>
        <a:accent5>
          <a:srgbClr val="E2B8AA"/>
        </a:accent5>
        <a:accent6>
          <a:srgbClr val="E78A00"/>
        </a:accent6>
        <a:hlink>
          <a:srgbClr val="CC3300"/>
        </a:hlink>
        <a:folHlink>
          <a:srgbClr val="CA956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Plan 5">
        <a:dk1>
          <a:srgbClr val="001428"/>
        </a:dk1>
        <a:lt1>
          <a:srgbClr val="DDDDDD"/>
        </a:lt1>
        <a:dk2>
          <a:srgbClr val="336699"/>
        </a:dk2>
        <a:lt2>
          <a:srgbClr val="CCFFCC"/>
        </a:lt2>
        <a:accent1>
          <a:srgbClr val="009999"/>
        </a:accent1>
        <a:accent2>
          <a:srgbClr val="8263A2"/>
        </a:accent2>
        <a:accent3>
          <a:srgbClr val="ADB8CA"/>
        </a:accent3>
        <a:accent4>
          <a:srgbClr val="BDBDBD"/>
        </a:accent4>
        <a:accent5>
          <a:srgbClr val="AACACA"/>
        </a:accent5>
        <a:accent6>
          <a:srgbClr val="755992"/>
        </a:accent6>
        <a:hlink>
          <a:srgbClr val="0665C6"/>
        </a:hlink>
        <a:folHlink>
          <a:srgbClr val="699BC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حركة">
  <a:themeElements>
    <a:clrScheme name="حركة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حركة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حركة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ورق">
  <a:themeElements>
    <a:clrScheme name="ورق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ورق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ورق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ورق">
  <a:themeElements>
    <a:clrScheme name="ورق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ورق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ورق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حركة">
  <a:themeElements>
    <a:clrScheme name="حركة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حركة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حركة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سمة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usiness Plan 1">
    <a:dk1>
      <a:srgbClr val="000000"/>
    </a:dk1>
    <a:lt1>
      <a:srgbClr val="EAEAEA"/>
    </a:lt1>
    <a:dk2>
      <a:srgbClr val="00763B"/>
    </a:dk2>
    <a:lt2>
      <a:srgbClr val="FFFFCC"/>
    </a:lt2>
    <a:accent1>
      <a:srgbClr val="CC6600"/>
    </a:accent1>
    <a:accent2>
      <a:srgbClr val="FF9900"/>
    </a:accent2>
    <a:accent3>
      <a:srgbClr val="AABDAF"/>
    </a:accent3>
    <a:accent4>
      <a:srgbClr val="C8C8C8"/>
    </a:accent4>
    <a:accent5>
      <a:srgbClr val="E2B8AA"/>
    </a:accent5>
    <a:accent6>
      <a:srgbClr val="E78A00"/>
    </a:accent6>
    <a:hlink>
      <a:srgbClr val="CC3300"/>
    </a:hlink>
    <a:folHlink>
      <a:srgbClr val="71BB96"/>
    </a:folHlink>
  </a:clrScheme>
</a:themeOverride>
</file>

<file path=ppt/theme/themeOverride2.xml><?xml version="1.0" encoding="utf-8"?>
<a:themeOverride xmlns:a="http://schemas.openxmlformats.org/drawingml/2006/main">
  <a:clrScheme name="Business Plan 1">
    <a:dk1>
      <a:srgbClr val="000000"/>
    </a:dk1>
    <a:lt1>
      <a:srgbClr val="EAEAEA"/>
    </a:lt1>
    <a:dk2>
      <a:srgbClr val="00763B"/>
    </a:dk2>
    <a:lt2>
      <a:srgbClr val="FFFFCC"/>
    </a:lt2>
    <a:accent1>
      <a:srgbClr val="CC6600"/>
    </a:accent1>
    <a:accent2>
      <a:srgbClr val="FF9900"/>
    </a:accent2>
    <a:accent3>
      <a:srgbClr val="AABDAF"/>
    </a:accent3>
    <a:accent4>
      <a:srgbClr val="C8C8C8"/>
    </a:accent4>
    <a:accent5>
      <a:srgbClr val="E2B8AA"/>
    </a:accent5>
    <a:accent6>
      <a:srgbClr val="E78A00"/>
    </a:accent6>
    <a:hlink>
      <a:srgbClr val="CC3300"/>
    </a:hlink>
    <a:folHlink>
      <a:srgbClr val="71BB96"/>
    </a:folHlink>
  </a:clrScheme>
</a:themeOverride>
</file>

<file path=ppt/theme/themeOverride3.xml><?xml version="1.0" encoding="utf-8"?>
<a:themeOverride xmlns:a="http://schemas.openxmlformats.org/drawingml/2006/main">
  <a:clrScheme name="Business Plan 1">
    <a:dk1>
      <a:srgbClr val="000000"/>
    </a:dk1>
    <a:lt1>
      <a:srgbClr val="EAEAEA"/>
    </a:lt1>
    <a:dk2>
      <a:srgbClr val="00763B"/>
    </a:dk2>
    <a:lt2>
      <a:srgbClr val="FFFFCC"/>
    </a:lt2>
    <a:accent1>
      <a:srgbClr val="CC6600"/>
    </a:accent1>
    <a:accent2>
      <a:srgbClr val="FF9900"/>
    </a:accent2>
    <a:accent3>
      <a:srgbClr val="AABDAF"/>
    </a:accent3>
    <a:accent4>
      <a:srgbClr val="C8C8C8"/>
    </a:accent4>
    <a:accent5>
      <a:srgbClr val="E2B8AA"/>
    </a:accent5>
    <a:accent6>
      <a:srgbClr val="E78A00"/>
    </a:accent6>
    <a:hlink>
      <a:srgbClr val="CC3300"/>
    </a:hlink>
    <a:folHlink>
      <a:srgbClr val="71BB96"/>
    </a:folHlink>
  </a:clrScheme>
</a:themeOverride>
</file>

<file path=ppt/theme/themeOverride4.xml><?xml version="1.0" encoding="utf-8"?>
<a:themeOverride xmlns:a="http://schemas.openxmlformats.org/drawingml/2006/main">
  <a:clrScheme name="Business Plan 1">
    <a:dk1>
      <a:srgbClr val="000000"/>
    </a:dk1>
    <a:lt1>
      <a:srgbClr val="EAEAEA"/>
    </a:lt1>
    <a:dk2>
      <a:srgbClr val="00763B"/>
    </a:dk2>
    <a:lt2>
      <a:srgbClr val="FFFFCC"/>
    </a:lt2>
    <a:accent1>
      <a:srgbClr val="CC6600"/>
    </a:accent1>
    <a:accent2>
      <a:srgbClr val="FF9900"/>
    </a:accent2>
    <a:accent3>
      <a:srgbClr val="AABDAF"/>
    </a:accent3>
    <a:accent4>
      <a:srgbClr val="C8C8C8"/>
    </a:accent4>
    <a:accent5>
      <a:srgbClr val="E2B8AA"/>
    </a:accent5>
    <a:accent6>
      <a:srgbClr val="E78A00"/>
    </a:accent6>
    <a:hlink>
      <a:srgbClr val="CC3300"/>
    </a:hlink>
    <a:folHlink>
      <a:srgbClr val="71BB96"/>
    </a:folHlink>
  </a:clrScheme>
</a:themeOverride>
</file>

<file path=ppt/theme/themeOverride5.xml><?xml version="1.0" encoding="utf-8"?>
<a:themeOverride xmlns:a="http://schemas.openxmlformats.org/drawingml/2006/main">
  <a:clrScheme name="مخصص 1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Business Plan 1">
    <a:dk1>
      <a:srgbClr val="000000"/>
    </a:dk1>
    <a:lt1>
      <a:srgbClr val="EAEAEA"/>
    </a:lt1>
    <a:dk2>
      <a:srgbClr val="00763B"/>
    </a:dk2>
    <a:lt2>
      <a:srgbClr val="FFFFCC"/>
    </a:lt2>
    <a:accent1>
      <a:srgbClr val="CC6600"/>
    </a:accent1>
    <a:accent2>
      <a:srgbClr val="FF9900"/>
    </a:accent2>
    <a:accent3>
      <a:srgbClr val="AABDAF"/>
    </a:accent3>
    <a:accent4>
      <a:srgbClr val="C8C8C8"/>
    </a:accent4>
    <a:accent5>
      <a:srgbClr val="E2B8AA"/>
    </a:accent5>
    <a:accent6>
      <a:srgbClr val="E78A00"/>
    </a:accent6>
    <a:hlink>
      <a:srgbClr val="CC3300"/>
    </a:hlink>
    <a:folHlink>
      <a:srgbClr val="71BB96"/>
    </a:folHlink>
  </a:clrScheme>
</a:themeOverride>
</file>

<file path=ppt/theme/themeOverride7.xml><?xml version="1.0" encoding="utf-8"?>
<a:themeOverride xmlns:a="http://schemas.openxmlformats.org/drawingml/2006/main">
  <a:clrScheme name="مخصص 1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5655</TotalTime>
  <Words>5101</Words>
  <Application>Microsoft Office PowerPoint</Application>
  <PresentationFormat>عرض على الشاشة (3:4)‏</PresentationFormat>
  <Paragraphs>828</Paragraphs>
  <Slides>92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16</vt:i4>
      </vt:variant>
      <vt:variant>
        <vt:lpstr>سمة</vt:lpstr>
      </vt:variant>
      <vt:variant>
        <vt:i4>5</vt:i4>
      </vt:variant>
      <vt:variant>
        <vt:lpstr>عناوين الشرائح</vt:lpstr>
      </vt:variant>
      <vt:variant>
        <vt:i4>92</vt:i4>
      </vt:variant>
    </vt:vector>
  </HeadingPairs>
  <TitlesOfParts>
    <vt:vector size="113" baseType="lpstr">
      <vt:lpstr>Arial</vt:lpstr>
      <vt:lpstr>Times New Roman</vt:lpstr>
      <vt:lpstr>Wingdings</vt:lpstr>
      <vt:lpstr>Comic Sans MS</vt:lpstr>
      <vt:lpstr>Consolas</vt:lpstr>
      <vt:lpstr>Tahoma</vt:lpstr>
      <vt:lpstr>Corbel</vt:lpstr>
      <vt:lpstr>Wingdings 2</vt:lpstr>
      <vt:lpstr>Wingdings 3</vt:lpstr>
      <vt:lpstr>AL-Mohanad Bold</vt:lpstr>
      <vt:lpstr>Traditional Arabic</vt:lpstr>
      <vt:lpstr>DecoType Thuluth</vt:lpstr>
      <vt:lpstr>Akhbar MT</vt:lpstr>
      <vt:lpstr>AL-Mohanad</vt:lpstr>
      <vt:lpstr>AL-Mateen</vt:lpstr>
      <vt:lpstr>Arabic Typesetting</vt:lpstr>
      <vt:lpstr>Business Plan</vt:lpstr>
      <vt:lpstr>حركة</vt:lpstr>
      <vt:lpstr>ورق</vt:lpstr>
      <vt:lpstr>1_ورق</vt:lpstr>
      <vt:lpstr>1_حركة</vt:lpstr>
      <vt:lpstr>الشريحة 1</vt:lpstr>
      <vt:lpstr>مكونات البرنامج :       </vt:lpstr>
      <vt:lpstr>الشريحة 3</vt:lpstr>
      <vt:lpstr>   نشـــــاط  ( 1  )</vt:lpstr>
      <vt:lpstr>الشريحة 5</vt:lpstr>
      <vt:lpstr> خطوات بناء الاختبارات</vt:lpstr>
      <vt:lpstr>الشريحة 7</vt:lpstr>
      <vt:lpstr>الشريحة 8</vt:lpstr>
      <vt:lpstr>الشريحة 9</vt:lpstr>
      <vt:lpstr>ميِّز الأهداف السلوكية الإجرائية من غيرها فيما يلي:</vt:lpstr>
      <vt:lpstr>    نشاط ( 3 )</vt:lpstr>
      <vt:lpstr>مجالات الأهداف التربوية:</vt:lpstr>
      <vt:lpstr>الشريحة 13</vt:lpstr>
      <vt:lpstr>نشاط ( 4 ) </vt:lpstr>
      <vt:lpstr> ـــ  المجال المعرفي ( تصنيف بلوم  ):</vt:lpstr>
      <vt:lpstr>أولاً ــ  المعرفة :</vt:lpstr>
      <vt:lpstr> أمثلة لأفعال سلوكية تصلح لصياغة أهداف سلوكية على مستوى التذكر : </vt:lpstr>
      <vt:lpstr>ثانيًا ـــ  الفهم ( الاستيعاب أو الإدراك ):</vt:lpstr>
      <vt:lpstr>تابع الفهم ( الاستيعاب أو الإدراك ) :</vt:lpstr>
      <vt:lpstr> أمثلة لأفعال سلوكية تصلح لصياغة أهداف سلوكية على مستوى الفهم ( الاستيعاب ) : </vt:lpstr>
      <vt:lpstr>ثالثًا ـــ  التطـبيــــــق :</vt:lpstr>
      <vt:lpstr> أمثلة لأفعال سلوكية لصياغة أهداف سلوكية على مستوى التطبيق : </vt:lpstr>
      <vt:lpstr>رابعًا ــــ  التحليل :</vt:lpstr>
      <vt:lpstr> أمثلة لأفعال سلوكية لصياغة أهداف سلوكية على مستوى التحليل : </vt:lpstr>
      <vt:lpstr>خامسًا ـــ  التركيب :</vt:lpstr>
      <vt:lpstr> أمثلة لأفعال سلوكية لصياغة أهداف سلوكية على مستوى التركيب : </vt:lpstr>
      <vt:lpstr>سادسًا ـــ  التقويم  : </vt:lpstr>
      <vt:lpstr>  أمثلة لأفعال سلوكية لصياغة أهداف سلوكية على مستوى التقويم : </vt:lpstr>
      <vt:lpstr>الشريحة 29</vt:lpstr>
      <vt:lpstr>تابع خطوات بناء الاختبارات</vt:lpstr>
      <vt:lpstr>الغرض من الاختبار : </vt:lpstr>
      <vt:lpstr>لذا فإنه يجب على المعلم قبل أن يبدأ الاختبار أن يعرف ما يريده بالضبط ، أي أن يحدِّد هدفه بوضوح ، أما إذا لم يكن هناك ثمَّة وضوح حول الغرض من الاختبار فإن الاختبار لامعنى له.</vt:lpstr>
      <vt:lpstr>تابع خطوات بناء الاختبارات </vt:lpstr>
      <vt:lpstr>الشريحة 34</vt:lpstr>
      <vt:lpstr>الشريحة 35</vt:lpstr>
      <vt:lpstr>الشريحة 36</vt:lpstr>
      <vt:lpstr>الشريحة 37</vt:lpstr>
      <vt:lpstr>تابع خطوات بناء الاختبارات </vt:lpstr>
      <vt:lpstr>الشريحة 39</vt:lpstr>
      <vt:lpstr>الشريحة 40</vt:lpstr>
      <vt:lpstr>الشريحة 41</vt:lpstr>
      <vt:lpstr>الشريحة 42</vt:lpstr>
      <vt:lpstr>جدول الوزن النسبيّ لأهمية الموضوع لمادة النحو 2/ ط ( ف2)</vt:lpstr>
      <vt:lpstr>الشريحة 44</vt:lpstr>
      <vt:lpstr>الشريحة 45</vt:lpstr>
      <vt:lpstr>جدول الوزن النسبي للأهداف في كل مستوى لمادة النحو 2/ ط ( ف2)</vt:lpstr>
      <vt:lpstr>الشريحة 47</vt:lpstr>
      <vt:lpstr>الشريحة 48</vt:lpstr>
      <vt:lpstr>الشريحة 49</vt:lpstr>
      <vt:lpstr> تحليل محتوى وجداول المواصفات والنماذج الإرشادية لتوظيف جداول المواصفات  للصف الثاني الثانوي والثالث الثانوي  </vt:lpstr>
      <vt:lpstr>الشريحة 51</vt:lpstr>
      <vt:lpstr>الشريحة 52</vt:lpstr>
      <vt:lpstr>مادة الأدب للصف الثاني / ش الفصل 2</vt:lpstr>
      <vt:lpstr>الشريحة 54</vt:lpstr>
      <vt:lpstr>مادة البلاغة والنقد للصف الثاني / ش الفصل 2</vt:lpstr>
      <vt:lpstr>الشريحة 56</vt:lpstr>
      <vt:lpstr>مادة الأدب للصف الثالث / ش الفصل 2</vt:lpstr>
      <vt:lpstr>الشريحة 58</vt:lpstr>
      <vt:lpstr>مادة البلاغة والنقد للصف الثالث / ش الفصل 2</vt:lpstr>
      <vt:lpstr>خامسًا ـ كتابة الأسئلة المقالية والموضوعية</vt:lpstr>
      <vt:lpstr>مبادئ عامة لكتابة أسئلة الاختبار لمراعاتها والاسترشاد بها:</vt:lpstr>
      <vt:lpstr>الشريحة 62</vt:lpstr>
      <vt:lpstr>الشريحة 63</vt:lpstr>
      <vt:lpstr>تعريف الأسئلة المقالية:</vt:lpstr>
      <vt:lpstr>أنواع الأسئلة المقالية :</vt:lpstr>
      <vt:lpstr>مميزات الأسئلة المقالية :</vt:lpstr>
      <vt:lpstr> مبادئ لصياغة الأسئلة المقالية : </vt:lpstr>
      <vt:lpstr>تعريف الأسئلة الموضوعية :</vt:lpstr>
      <vt:lpstr>مميزات الأسئلة الموضوعية :</vt:lpstr>
      <vt:lpstr>مميزات الأسئلة الموضوعية :</vt:lpstr>
      <vt:lpstr>الشريحة 71</vt:lpstr>
      <vt:lpstr>الشريحة 72</vt:lpstr>
      <vt:lpstr>الشريحة 73</vt:lpstr>
      <vt:lpstr>نشاط (   5  )</vt:lpstr>
      <vt:lpstr>الشريحة 75</vt:lpstr>
      <vt:lpstr>الشريحة 76</vt:lpstr>
      <vt:lpstr>الشريحة 77</vt:lpstr>
      <vt:lpstr>1ـ اختر الإجابة الصحيحة من بين القوسين فيما يلي:</vt:lpstr>
      <vt:lpstr>2ـ اختر الإجابة الصحيحة من بين القوسين فيما يلي:</vt:lpstr>
      <vt:lpstr>الشريحة 80</vt:lpstr>
      <vt:lpstr> قواعد بناء أسئلة الصواب والخطأ : </vt:lpstr>
      <vt:lpstr> تابع قواعد بناء أسئلة الصواب والخطأ : </vt:lpstr>
      <vt:lpstr>أنموذج على أسئلة الصواب والخطأ:</vt:lpstr>
      <vt:lpstr>ثالثًا ـ أسئلة إكمال الفراغ :</vt:lpstr>
      <vt:lpstr> قواعد تصميم أسئلة إكمال الفراغ : </vt:lpstr>
      <vt:lpstr>الشريحة 86</vt:lpstr>
      <vt:lpstr> أسس تصميم أسئلة الربط ( المزاوجة ): </vt:lpstr>
      <vt:lpstr>صل كل كلمة تحتها خط  في المجموعة(أ) بإعرابها الصحيح في المجموعة(ب) فيما يلي:</vt:lpstr>
      <vt:lpstr>الشريحة 89</vt:lpstr>
      <vt:lpstr>الشريحة 90</vt:lpstr>
      <vt:lpstr>نقد لأسئلة من الميدان يختارها المدرب :</vt:lpstr>
      <vt:lpstr>الشريحة 92</vt:lpstr>
    </vt:vector>
  </TitlesOfParts>
  <Company>xxxxx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بناء الاختبارات</dc:title>
  <dc:creator>xxx</dc:creator>
  <cp:lastModifiedBy>XP3-2008</cp:lastModifiedBy>
  <cp:revision>456</cp:revision>
  <dcterms:created xsi:type="dcterms:W3CDTF">2005-04-25T06:42:57Z</dcterms:created>
  <dcterms:modified xsi:type="dcterms:W3CDTF">2010-05-18T11:27:09Z</dcterms:modified>
</cp:coreProperties>
</file>