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65" r:id="rId2"/>
    <p:sldId id="266" r:id="rId3"/>
    <p:sldId id="292" r:id="rId4"/>
    <p:sldId id="267" r:id="rId5"/>
    <p:sldId id="272" r:id="rId6"/>
    <p:sldId id="257" r:id="rId7"/>
    <p:sldId id="258" r:id="rId8"/>
    <p:sldId id="259" r:id="rId9"/>
    <p:sldId id="260" r:id="rId10"/>
    <p:sldId id="261" r:id="rId11"/>
    <p:sldId id="262" r:id="rId12"/>
    <p:sldId id="263" r:id="rId13"/>
    <p:sldId id="264" r:id="rId14"/>
    <p:sldId id="290" r:id="rId15"/>
    <p:sldId id="269" r:id="rId16"/>
    <p:sldId id="274" r:id="rId17"/>
    <p:sldId id="275" r:id="rId18"/>
    <p:sldId id="276" r:id="rId19"/>
    <p:sldId id="277" r:id="rId20"/>
    <p:sldId id="278" r:id="rId21"/>
    <p:sldId id="279" r:id="rId22"/>
    <p:sldId id="280" r:id="rId23"/>
    <p:sldId id="282" r:id="rId24"/>
    <p:sldId id="283" r:id="rId25"/>
    <p:sldId id="284" r:id="rId26"/>
    <p:sldId id="285" r:id="rId27"/>
    <p:sldId id="287" r:id="rId28"/>
    <p:sldId id="288" r:id="rId29"/>
    <p:sldId id="289" r:id="rId30"/>
    <p:sldId id="295" r:id="rId31"/>
    <p:sldId id="293" r:id="rId32"/>
    <p:sldId id="270" r:id="rId33"/>
    <p:sldId id="271"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94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35774C-F005-437E-A57B-CCF41D1D9DDA}" type="datetimeFigureOut">
              <a:rPr lang="ar-SA" smtClean="0"/>
              <a:t>08/02/39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842248F-4B48-4958-B461-CCD89A6D1037}" type="slidenum">
              <a:rPr lang="ar-SA" smtClean="0"/>
              <a:t>‹#›</a:t>
            </a:fld>
            <a:endParaRPr lang="ar-SA"/>
          </a:p>
        </p:txBody>
      </p:sp>
    </p:spTree>
    <p:extLst>
      <p:ext uri="{BB962C8B-B14F-4D97-AF65-F5344CB8AC3E}">
        <p14:creationId xmlns:p14="http://schemas.microsoft.com/office/powerpoint/2010/main" val="5477654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31F6B9-4D3F-3041-AEE8-1D6EB054F1A8}" type="slidenum">
              <a:rPr lang="ar-SA" smtClean="0"/>
              <a:t>21</a:t>
            </a:fld>
            <a:endParaRPr lang="ar-SA"/>
          </a:p>
        </p:txBody>
      </p:sp>
    </p:spTree>
    <p:extLst>
      <p:ext uri="{BB962C8B-B14F-4D97-AF65-F5344CB8AC3E}">
        <p14:creationId xmlns:p14="http://schemas.microsoft.com/office/powerpoint/2010/main" val="141921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15628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31839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423705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107989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297646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7DF6988-481A-499C-9D36-E17B321B5D5A}" type="datetimeFigureOut">
              <a:rPr lang="ar-SA" smtClean="0"/>
              <a:t>08/02/39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146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7DF6988-481A-499C-9D36-E17B321B5D5A}" type="datetimeFigureOut">
              <a:rPr lang="ar-SA" smtClean="0"/>
              <a:t>08/02/39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309672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7DF6988-481A-499C-9D36-E17B321B5D5A}" type="datetimeFigureOut">
              <a:rPr lang="ar-SA" smtClean="0"/>
              <a:t>08/02/39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64683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DF6988-481A-499C-9D36-E17B321B5D5A}" type="datetimeFigureOut">
              <a:rPr lang="ar-SA" smtClean="0"/>
              <a:t>08/02/39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9450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DF6988-481A-499C-9D36-E17B321B5D5A}" type="datetimeFigureOut">
              <a:rPr lang="ar-SA" smtClean="0"/>
              <a:t>08/02/39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330879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DF6988-481A-499C-9D36-E17B321B5D5A}" type="datetimeFigureOut">
              <a:rPr lang="ar-SA" smtClean="0"/>
              <a:t>08/02/39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35EC31-6134-4F81-86EA-3296E9F05208}" type="slidenum">
              <a:rPr lang="ar-SA" smtClean="0"/>
              <a:t>‹#›</a:t>
            </a:fld>
            <a:endParaRPr lang="ar-SA"/>
          </a:p>
        </p:txBody>
      </p:sp>
    </p:spTree>
    <p:extLst>
      <p:ext uri="{BB962C8B-B14F-4D97-AF65-F5344CB8AC3E}">
        <p14:creationId xmlns:p14="http://schemas.microsoft.com/office/powerpoint/2010/main" val="315729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DF6988-481A-499C-9D36-E17B321B5D5A}" type="datetimeFigureOut">
              <a:rPr lang="ar-SA" smtClean="0"/>
              <a:t>08/02/39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35EC31-6134-4F81-86EA-3296E9F05208}" type="slidenum">
              <a:rPr lang="ar-SA" smtClean="0"/>
              <a:t>‹#›</a:t>
            </a:fld>
            <a:endParaRPr lang="ar-SA"/>
          </a:p>
        </p:txBody>
      </p:sp>
    </p:spTree>
    <p:extLst>
      <p:ext uri="{BB962C8B-B14F-4D97-AF65-F5344CB8AC3E}">
        <p14:creationId xmlns:p14="http://schemas.microsoft.com/office/powerpoint/2010/main" val="89541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بسم الله الرحمن الرحيم"/>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55776" y="620688"/>
            <a:ext cx="583264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نتيجة بحث الصور عن اليوم الوطني87"/>
          <p:cNvPicPr>
            <a:picLocks noChangeAspect="1" noChangeArrowheads="1"/>
          </p:cNvPicPr>
          <p:nvPr/>
        </p:nvPicPr>
        <p:blipFill rotWithShape="1">
          <a:blip r:embed="rId3">
            <a:extLst>
              <a:ext uri="{28A0092B-C50C-407E-A947-70E740481C1C}">
                <a14:useLocalDpi xmlns:a14="http://schemas.microsoft.com/office/drawing/2010/main" val="0"/>
              </a:ext>
            </a:extLst>
          </a:blip>
          <a:srcRect l="37480" t="50000"/>
          <a:stretch/>
        </p:blipFill>
        <p:spPr bwMode="auto">
          <a:xfrm>
            <a:off x="755576" y="4484957"/>
            <a:ext cx="7992889" cy="20403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411760" y="4509120"/>
            <a:ext cx="6048672"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solidFill>
                  <a:srgbClr val="C4F32D"/>
                </a:solidFill>
                <a:latin typeface="Aldhabi" panose="01000000000000000000" pitchFamily="2" charset="-78"/>
                <a:cs typeface="Fanan" pitchFamily="2" charset="-78"/>
              </a:rPr>
              <a:t>شراكات المدرسة والأسرة والمجتمع </a:t>
            </a:r>
          </a:p>
          <a:p>
            <a:pPr algn="ctr"/>
            <a:r>
              <a:rPr lang="ar-SA" sz="4000" dirty="0" smtClean="0">
                <a:solidFill>
                  <a:srgbClr val="C4F32D"/>
                </a:solidFill>
                <a:latin typeface="Aldhabi" panose="01000000000000000000" pitchFamily="2" charset="-78"/>
                <a:cs typeface="Fanan" pitchFamily="2" charset="-78"/>
              </a:rPr>
              <a:t>بمدرسة </a:t>
            </a:r>
            <a:endParaRPr lang="ar-SA" sz="4000" dirty="0">
              <a:solidFill>
                <a:srgbClr val="C4F32D"/>
              </a:solidFill>
              <a:latin typeface="Aldhabi" panose="01000000000000000000" pitchFamily="2" charset="-78"/>
              <a:cs typeface="Fanan" pitchFamily="2" charset="-78"/>
            </a:endParaRP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98852" y="4653136"/>
            <a:ext cx="168491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7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202704"/>
            <a:ext cx="6804248" cy="6617196"/>
          </a:xfrm>
          <a:prstGeom prst="rect">
            <a:avLst/>
          </a:prstGeom>
        </p:spPr>
        <p:txBody>
          <a:bodyPr wrap="square">
            <a:spAutoFit/>
          </a:bodyPr>
          <a:lstStyle/>
          <a:p>
            <a:r>
              <a:rPr lang="ar-SA" sz="3200" b="1" u="sng" dirty="0">
                <a:solidFill>
                  <a:schemeClr val="accent6">
                    <a:lumMod val="75000"/>
                  </a:schemeClr>
                </a:solidFill>
                <a:cs typeface="Fanan" pitchFamily="2" charset="-78"/>
              </a:rPr>
              <a:t>ثانياً: </a:t>
            </a:r>
            <a:r>
              <a:rPr lang="ar-SA" sz="3200" b="1" u="sng" dirty="0" smtClean="0">
                <a:solidFill>
                  <a:schemeClr val="accent6">
                    <a:lumMod val="75000"/>
                  </a:schemeClr>
                </a:solidFill>
                <a:cs typeface="Fanan" pitchFamily="2" charset="-78"/>
              </a:rPr>
              <a:t>نتائج الشراكة على </a:t>
            </a:r>
            <a:r>
              <a:rPr lang="ar-SA" sz="3200" b="1" u="sng" dirty="0">
                <a:solidFill>
                  <a:schemeClr val="accent6">
                    <a:lumMod val="75000"/>
                  </a:schemeClr>
                </a:solidFill>
                <a:cs typeface="Fanan" pitchFamily="2" charset="-78"/>
              </a:rPr>
              <a:t>مستوى </a:t>
            </a:r>
            <a:r>
              <a:rPr lang="ar-SA" sz="3200" b="1" u="sng" dirty="0" smtClean="0">
                <a:solidFill>
                  <a:schemeClr val="accent6">
                    <a:lumMod val="75000"/>
                  </a:schemeClr>
                </a:solidFill>
                <a:cs typeface="Fanan" pitchFamily="2" charset="-78"/>
              </a:rPr>
              <a:t>المدرسة :</a:t>
            </a:r>
            <a:endParaRPr lang="ar-SA" sz="3200" b="1" u="sng" dirty="0">
              <a:solidFill>
                <a:schemeClr val="accent6">
                  <a:lumMod val="75000"/>
                </a:schemeClr>
              </a:solidFill>
              <a:cs typeface="Fanan" pitchFamily="2" charset="-78"/>
            </a:endParaRPr>
          </a:p>
          <a:p>
            <a:r>
              <a:rPr lang="ar-SA" sz="2800" b="1" dirty="0">
                <a:cs typeface="Fanan" pitchFamily="2" charset="-78"/>
              </a:rPr>
              <a:t>1 </a:t>
            </a:r>
            <a:r>
              <a:rPr lang="ar-SA" sz="2800" b="1" dirty="0" smtClean="0">
                <a:cs typeface="Fanan" pitchFamily="2" charset="-78"/>
              </a:rPr>
              <a:t>. </a:t>
            </a:r>
            <a:r>
              <a:rPr lang="ar-SA" sz="2800" b="1" dirty="0">
                <a:cs typeface="Fanan" pitchFamily="2" charset="-78"/>
              </a:rPr>
              <a:t>زيادة كفاءة عملية التعليم والتعلم .</a:t>
            </a:r>
          </a:p>
          <a:p>
            <a:r>
              <a:rPr lang="ar-SA" sz="2800" b="1" dirty="0" smtClean="0">
                <a:cs typeface="Fanan" pitchFamily="2" charset="-78"/>
              </a:rPr>
              <a:t>2 . </a:t>
            </a:r>
            <a:r>
              <a:rPr lang="ar-SA" sz="2800" b="1" dirty="0">
                <a:cs typeface="Fanan" pitchFamily="2" charset="-78"/>
              </a:rPr>
              <a:t>تحسين المناخ المدرسي والانفتاح على الأسرة </a:t>
            </a:r>
            <a:r>
              <a:rPr lang="ar-SA" sz="2800" b="1" dirty="0" smtClean="0">
                <a:cs typeface="Fanan" pitchFamily="2" charset="-78"/>
              </a:rPr>
              <a:t>والمجتمع .</a:t>
            </a:r>
          </a:p>
          <a:p>
            <a:r>
              <a:rPr lang="ar-SA" sz="2800" b="1" dirty="0" smtClean="0">
                <a:cs typeface="Fanan" pitchFamily="2" charset="-78"/>
              </a:rPr>
              <a:t>3 </a:t>
            </a:r>
            <a:r>
              <a:rPr lang="ar-SA" sz="2800" b="1" dirty="0">
                <a:cs typeface="Fanan" pitchFamily="2" charset="-78"/>
              </a:rPr>
              <a:t>. تنمية الانتماء والاعتزاز بالوطن لدى الطلاب وأهمية المحافظة عليه .</a:t>
            </a:r>
          </a:p>
          <a:p>
            <a:r>
              <a:rPr lang="ar-SA" sz="2800" b="1" dirty="0" smtClean="0">
                <a:cs typeface="Fanan" pitchFamily="2" charset="-78"/>
              </a:rPr>
              <a:t>4 . </a:t>
            </a:r>
            <a:r>
              <a:rPr lang="ar-SA" sz="2800" b="1" dirty="0">
                <a:cs typeface="Fanan" pitchFamily="2" charset="-78"/>
              </a:rPr>
              <a:t>المساهمة في توفير بعض احتياجات </a:t>
            </a:r>
            <a:r>
              <a:rPr lang="ar-SA" sz="2800" b="1" dirty="0" smtClean="0">
                <a:cs typeface="Fanan" pitchFamily="2" charset="-78"/>
              </a:rPr>
              <a:t>المدرسة .</a:t>
            </a:r>
            <a:endParaRPr lang="ar-SA" sz="2800" b="1" dirty="0">
              <a:cs typeface="Fanan" pitchFamily="2" charset="-78"/>
            </a:endParaRPr>
          </a:p>
          <a:p>
            <a:r>
              <a:rPr lang="ar-SA" sz="2800" b="1" dirty="0" smtClean="0">
                <a:cs typeface="Fanan" pitchFamily="2" charset="-78"/>
              </a:rPr>
              <a:t>5 . </a:t>
            </a:r>
            <a:r>
              <a:rPr lang="ar-SA" sz="2800" b="1" dirty="0">
                <a:cs typeface="Fanan" pitchFamily="2" charset="-78"/>
              </a:rPr>
              <a:t>تعزيز مشاركة أولياء أمور الطلاب في الجهود المبذولة لتطوير المدرسة .</a:t>
            </a:r>
          </a:p>
          <a:p>
            <a:r>
              <a:rPr lang="ar-SA" sz="2800" b="1" dirty="0" smtClean="0">
                <a:cs typeface="Fanan" pitchFamily="2" charset="-78"/>
              </a:rPr>
              <a:t>6 . تعزيز الاتجاهات الإيجابية بين منسوبي المدرسة وأولياء الأمور .</a:t>
            </a:r>
          </a:p>
          <a:p>
            <a:r>
              <a:rPr lang="ar-SA" sz="2800" b="1" dirty="0" smtClean="0">
                <a:cs typeface="Fanan" pitchFamily="2" charset="-78"/>
              </a:rPr>
              <a:t>7 . </a:t>
            </a:r>
            <a:r>
              <a:rPr lang="ar-SA" sz="2800" b="1" dirty="0">
                <a:cs typeface="Fanan" pitchFamily="2" charset="-78"/>
              </a:rPr>
              <a:t>التغلب على العقبات والتحديات التي تواجه </a:t>
            </a:r>
            <a:r>
              <a:rPr lang="ar-SA" sz="2800" b="1" dirty="0" smtClean="0">
                <a:cs typeface="Fanan" pitchFamily="2" charset="-78"/>
              </a:rPr>
              <a:t>المدرسة .</a:t>
            </a:r>
            <a:endParaRPr lang="ar-SA" sz="2800" b="1" dirty="0">
              <a:cs typeface="Fanan" pitchFamily="2" charset="-78"/>
            </a:endParaRPr>
          </a:p>
          <a:p>
            <a:r>
              <a:rPr lang="ar-SA" sz="2800" b="1" dirty="0">
                <a:cs typeface="Fanan" pitchFamily="2" charset="-78"/>
              </a:rPr>
              <a:t>8 </a:t>
            </a:r>
            <a:r>
              <a:rPr lang="ar-SA" sz="2800" b="1" dirty="0" smtClean="0">
                <a:cs typeface="Fanan" pitchFamily="2" charset="-78"/>
              </a:rPr>
              <a:t>. </a:t>
            </a:r>
            <a:r>
              <a:rPr lang="ar-SA" sz="2800" b="1" dirty="0">
                <a:cs typeface="Fanan" pitchFamily="2" charset="-78"/>
              </a:rPr>
              <a:t>خفض معدلات التسرب </a:t>
            </a:r>
            <a:r>
              <a:rPr lang="ar-SA" sz="2800" b="1" dirty="0" smtClean="0">
                <a:cs typeface="Fanan" pitchFamily="2" charset="-78"/>
              </a:rPr>
              <a:t>المدرسي .</a:t>
            </a:r>
            <a:endParaRPr lang="ar-SA" sz="2800" b="1" dirty="0">
              <a:cs typeface="Fanan" pitchFamily="2" charset="-78"/>
            </a:endParaRPr>
          </a:p>
          <a:p>
            <a:r>
              <a:rPr lang="ar-SA" sz="2800" b="1" dirty="0">
                <a:cs typeface="Fanan" pitchFamily="2" charset="-78"/>
              </a:rPr>
              <a:t>9 </a:t>
            </a:r>
            <a:r>
              <a:rPr lang="ar-SA" sz="2800" b="1" dirty="0" smtClean="0">
                <a:cs typeface="Fanan" pitchFamily="2" charset="-78"/>
              </a:rPr>
              <a:t>. </a:t>
            </a:r>
            <a:r>
              <a:rPr lang="ar-SA" sz="2800" b="1" dirty="0">
                <a:cs typeface="Fanan" pitchFamily="2" charset="-78"/>
              </a:rPr>
              <a:t>تحسن معدلات الحضور إلى </a:t>
            </a:r>
            <a:r>
              <a:rPr lang="ar-SA" sz="2800" b="1" dirty="0" smtClean="0">
                <a:cs typeface="Fanan" pitchFamily="2" charset="-78"/>
              </a:rPr>
              <a:t>المدرسة .</a:t>
            </a:r>
            <a:endParaRPr lang="ar-SA" sz="2800" b="1" dirty="0">
              <a:cs typeface="Fanan" pitchFamily="2" charset="-78"/>
            </a:endParaRPr>
          </a:p>
          <a:p>
            <a:r>
              <a:rPr lang="ar-SA" sz="2800" b="1" dirty="0">
                <a:cs typeface="Fanan" pitchFamily="2" charset="-78"/>
              </a:rPr>
              <a:t>10 </a:t>
            </a:r>
            <a:r>
              <a:rPr lang="ar-SA" sz="2800" b="1" dirty="0" smtClean="0">
                <a:cs typeface="Fanan" pitchFamily="2" charset="-78"/>
              </a:rPr>
              <a:t>. متابعة </a:t>
            </a:r>
            <a:r>
              <a:rPr lang="ar-SA" sz="2800" b="1" dirty="0">
                <a:cs typeface="Fanan" pitchFamily="2" charset="-78"/>
              </a:rPr>
              <a:t>المشكلات التحصيلية والسلوكية </a:t>
            </a:r>
            <a:r>
              <a:rPr lang="ar-SA" sz="2800" b="1" dirty="0" smtClean="0">
                <a:cs typeface="Fanan" pitchFamily="2" charset="-78"/>
              </a:rPr>
              <a:t>ومعالجتها .</a:t>
            </a:r>
            <a:endParaRPr lang="ar-SA" sz="2800" b="1" dirty="0">
              <a:cs typeface="Fanan" pitchFamily="2" charset="-78"/>
            </a:endParaRPr>
          </a:p>
          <a:p>
            <a:r>
              <a:rPr lang="ar-SA" sz="2800" b="1" dirty="0" smtClean="0">
                <a:cs typeface="Fanan" pitchFamily="2" charset="-78"/>
              </a:rPr>
              <a:t>11 . تحسين </a:t>
            </a:r>
            <a:r>
              <a:rPr lang="ar-SA" sz="2800" b="1" dirty="0">
                <a:cs typeface="Fanan" pitchFamily="2" charset="-78"/>
              </a:rPr>
              <a:t>مستوى خدمات </a:t>
            </a:r>
            <a:r>
              <a:rPr lang="ar-SA" sz="2800" b="1" dirty="0" smtClean="0">
                <a:cs typeface="Fanan" pitchFamily="2" charset="-78"/>
              </a:rPr>
              <a:t>المدرسة وتطويرها </a:t>
            </a:r>
            <a:r>
              <a:rPr lang="ar-SA" sz="2800" b="1" dirty="0">
                <a:cs typeface="Fanan" pitchFamily="2" charset="-78"/>
              </a:rPr>
              <a:t>.</a:t>
            </a: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5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260648"/>
            <a:ext cx="6768752" cy="6186309"/>
          </a:xfrm>
          <a:prstGeom prst="rect">
            <a:avLst/>
          </a:prstGeom>
        </p:spPr>
        <p:txBody>
          <a:bodyPr wrap="square">
            <a:spAutoFit/>
          </a:bodyPr>
          <a:lstStyle/>
          <a:p>
            <a:r>
              <a:rPr lang="ar-SA" sz="3200" b="1" u="sng" dirty="0">
                <a:solidFill>
                  <a:srgbClr val="C00000"/>
                </a:solidFill>
                <a:cs typeface="Fanan" pitchFamily="2" charset="-78"/>
              </a:rPr>
              <a:t>ثالثاً: </a:t>
            </a:r>
            <a:r>
              <a:rPr lang="ar-SA" sz="3200" b="1" u="sng" dirty="0" smtClean="0">
                <a:solidFill>
                  <a:srgbClr val="C00000"/>
                </a:solidFill>
                <a:cs typeface="Fanan" pitchFamily="2" charset="-78"/>
              </a:rPr>
              <a:t>نتائج الشراكة على </a:t>
            </a:r>
            <a:r>
              <a:rPr lang="ar-SA" sz="3200" b="1" u="sng" dirty="0">
                <a:solidFill>
                  <a:srgbClr val="C00000"/>
                </a:solidFill>
                <a:cs typeface="Fanan" pitchFamily="2" charset="-78"/>
              </a:rPr>
              <a:t>مستوى </a:t>
            </a:r>
            <a:r>
              <a:rPr lang="ar-SA" sz="3200" b="1" u="sng" dirty="0" smtClean="0">
                <a:solidFill>
                  <a:srgbClr val="C00000"/>
                </a:solidFill>
                <a:cs typeface="Fanan" pitchFamily="2" charset="-78"/>
              </a:rPr>
              <a:t>الأسرة :</a:t>
            </a:r>
            <a:endParaRPr lang="ar-SA" sz="3200" b="1" u="sng" dirty="0">
              <a:solidFill>
                <a:srgbClr val="C00000"/>
              </a:solidFill>
              <a:cs typeface="Fanan" pitchFamily="2" charset="-78"/>
            </a:endParaRPr>
          </a:p>
          <a:p>
            <a:r>
              <a:rPr lang="ar-SA" sz="2800" b="1" dirty="0">
                <a:cs typeface="Fanan" pitchFamily="2" charset="-78"/>
              </a:rPr>
              <a:t>1 </a:t>
            </a:r>
            <a:r>
              <a:rPr lang="ar-SA" sz="2800" b="1" dirty="0" smtClean="0">
                <a:cs typeface="Fanan" pitchFamily="2" charset="-78"/>
              </a:rPr>
              <a:t>. زيادة </a:t>
            </a:r>
            <a:r>
              <a:rPr lang="ar-SA" sz="2800" b="1" dirty="0">
                <a:cs typeface="Fanan" pitchFamily="2" charset="-78"/>
              </a:rPr>
              <a:t>المعارف والمهارات والخبرات لدى الأسرة .</a:t>
            </a:r>
          </a:p>
          <a:p>
            <a:r>
              <a:rPr lang="ar-SA" sz="2800" b="1" dirty="0">
                <a:cs typeface="Fanan" pitchFamily="2" charset="-78"/>
              </a:rPr>
              <a:t>2 </a:t>
            </a:r>
            <a:r>
              <a:rPr lang="ar-SA" sz="2800" b="1" dirty="0" smtClean="0">
                <a:cs typeface="Fanan" pitchFamily="2" charset="-78"/>
              </a:rPr>
              <a:t>. </a:t>
            </a:r>
            <a:r>
              <a:rPr lang="ar-SA" sz="2800" b="1" dirty="0">
                <a:cs typeface="Fanan" pitchFamily="2" charset="-78"/>
              </a:rPr>
              <a:t>تعزيز الانتماء </a:t>
            </a:r>
            <a:r>
              <a:rPr lang="ar-SA" sz="2800" b="1" dirty="0" smtClean="0">
                <a:cs typeface="Fanan" pitchFamily="2" charset="-78"/>
              </a:rPr>
              <a:t>والمواطنة .</a:t>
            </a:r>
            <a:endParaRPr lang="ar-SA" sz="2800" b="1" dirty="0">
              <a:cs typeface="Fanan" pitchFamily="2" charset="-78"/>
            </a:endParaRPr>
          </a:p>
          <a:p>
            <a:r>
              <a:rPr lang="ar-SA" sz="2800" b="1" dirty="0">
                <a:cs typeface="Fanan" pitchFamily="2" charset="-78"/>
              </a:rPr>
              <a:t>3 </a:t>
            </a:r>
            <a:r>
              <a:rPr lang="ar-SA" sz="2800" b="1" dirty="0" smtClean="0">
                <a:cs typeface="Fanan" pitchFamily="2" charset="-78"/>
              </a:rPr>
              <a:t>. </a:t>
            </a:r>
            <a:r>
              <a:rPr lang="ar-SA" sz="2800" b="1" dirty="0">
                <a:cs typeface="Fanan" pitchFamily="2" charset="-78"/>
              </a:rPr>
              <a:t>تحسّن نتائج أبنائهم </a:t>
            </a:r>
            <a:r>
              <a:rPr lang="ar-SA" sz="2800" b="1" dirty="0" smtClean="0">
                <a:cs typeface="Fanan" pitchFamily="2" charset="-78"/>
              </a:rPr>
              <a:t>وسلوكياتهم .</a:t>
            </a:r>
            <a:endParaRPr lang="ar-SA" sz="2800" b="1" dirty="0">
              <a:cs typeface="Fanan" pitchFamily="2" charset="-78"/>
            </a:endParaRPr>
          </a:p>
          <a:p>
            <a:r>
              <a:rPr lang="ar-SA" sz="2800" b="1" dirty="0">
                <a:cs typeface="Fanan" pitchFamily="2" charset="-78"/>
              </a:rPr>
              <a:t>4 </a:t>
            </a:r>
            <a:r>
              <a:rPr lang="ar-SA" sz="2800" b="1" dirty="0" smtClean="0">
                <a:cs typeface="Fanan" pitchFamily="2" charset="-78"/>
              </a:rPr>
              <a:t>. </a:t>
            </a:r>
            <a:r>
              <a:rPr lang="ar-SA" sz="2800" b="1" dirty="0">
                <a:cs typeface="Fanan" pitchFamily="2" charset="-78"/>
              </a:rPr>
              <a:t>متابعة المشكلات التحصيلية والسلوكية </a:t>
            </a:r>
            <a:r>
              <a:rPr lang="ar-SA" sz="2800" b="1" dirty="0" smtClean="0">
                <a:cs typeface="Fanan" pitchFamily="2" charset="-78"/>
              </a:rPr>
              <a:t>ومعالجتها .</a:t>
            </a:r>
            <a:endParaRPr lang="ar-SA" sz="2800" b="1" dirty="0">
              <a:cs typeface="Fanan" pitchFamily="2" charset="-78"/>
            </a:endParaRPr>
          </a:p>
          <a:p>
            <a:r>
              <a:rPr lang="ar-SA" sz="2800" b="1" dirty="0">
                <a:cs typeface="Fanan" pitchFamily="2" charset="-78"/>
              </a:rPr>
              <a:t>5 </a:t>
            </a:r>
            <a:r>
              <a:rPr lang="ar-SA" sz="2800" b="1" dirty="0" smtClean="0">
                <a:cs typeface="Fanan" pitchFamily="2" charset="-78"/>
              </a:rPr>
              <a:t>. </a:t>
            </a:r>
            <a:r>
              <a:rPr lang="ar-SA" sz="2800" b="1" dirty="0">
                <a:cs typeface="Fanan" pitchFamily="2" charset="-78"/>
              </a:rPr>
              <a:t>الاستفادة من إمكانات المدرسة </a:t>
            </a:r>
            <a:r>
              <a:rPr lang="ar-SA" sz="2800" b="1" dirty="0" smtClean="0">
                <a:cs typeface="Fanan" pitchFamily="2" charset="-78"/>
              </a:rPr>
              <a:t>وخدماتها .</a:t>
            </a:r>
            <a:endParaRPr lang="ar-SA" sz="2800" b="1" dirty="0">
              <a:cs typeface="Fanan" pitchFamily="2" charset="-78"/>
            </a:endParaRPr>
          </a:p>
          <a:p>
            <a:r>
              <a:rPr lang="ar-SA" sz="2800" b="1" dirty="0">
                <a:cs typeface="Fanan" pitchFamily="2" charset="-78"/>
              </a:rPr>
              <a:t>6 </a:t>
            </a:r>
            <a:r>
              <a:rPr lang="ar-SA" sz="2800" b="1" dirty="0" smtClean="0">
                <a:cs typeface="Fanan" pitchFamily="2" charset="-78"/>
              </a:rPr>
              <a:t>. </a:t>
            </a:r>
            <a:r>
              <a:rPr lang="ar-SA" sz="2800" b="1" dirty="0">
                <a:cs typeface="Fanan" pitchFamily="2" charset="-78"/>
              </a:rPr>
              <a:t>تمكين الأسرة من التعرف على احتياجات أبنائها واكتشاف </a:t>
            </a:r>
            <a:r>
              <a:rPr lang="ar-SA" sz="2800" b="1" dirty="0" smtClean="0">
                <a:cs typeface="Fanan" pitchFamily="2" charset="-78"/>
              </a:rPr>
              <a:t>قدراتهم .</a:t>
            </a:r>
            <a:endParaRPr lang="ar-SA" sz="2800" b="1" dirty="0">
              <a:cs typeface="Fanan" pitchFamily="2" charset="-78"/>
            </a:endParaRPr>
          </a:p>
          <a:p>
            <a:r>
              <a:rPr lang="ar-SA" sz="2800" b="1" dirty="0">
                <a:cs typeface="Fanan" pitchFamily="2" charset="-78"/>
              </a:rPr>
              <a:t>7 </a:t>
            </a:r>
            <a:r>
              <a:rPr lang="ar-SA" sz="2800" b="1" dirty="0" smtClean="0">
                <a:cs typeface="Fanan" pitchFamily="2" charset="-78"/>
              </a:rPr>
              <a:t>. </a:t>
            </a:r>
            <a:r>
              <a:rPr lang="ar-SA" sz="2800" b="1" dirty="0">
                <a:cs typeface="Fanan" pitchFamily="2" charset="-78"/>
              </a:rPr>
              <a:t>المساهمة في توفير المناخ الأسري المناسب والسليم لنمو </a:t>
            </a:r>
            <a:r>
              <a:rPr lang="ar-SA" sz="2800" b="1" dirty="0" smtClean="0">
                <a:cs typeface="Fanan" pitchFamily="2" charset="-78"/>
              </a:rPr>
              <a:t>الأبناء </a:t>
            </a:r>
            <a:endParaRPr lang="ar-SA" sz="2800" b="1" dirty="0">
              <a:cs typeface="Fanan" pitchFamily="2" charset="-78"/>
            </a:endParaRPr>
          </a:p>
          <a:p>
            <a:r>
              <a:rPr lang="ar-SA" sz="2800" b="1" dirty="0" smtClean="0">
                <a:cs typeface="Fanan" pitchFamily="2" charset="-78"/>
              </a:rPr>
              <a:t>النفسي </a:t>
            </a:r>
            <a:r>
              <a:rPr lang="ar-SA" sz="2800" b="1" dirty="0">
                <a:cs typeface="Fanan" pitchFamily="2" charset="-78"/>
              </a:rPr>
              <a:t>وتجنب الأساليب التربوية الخاطئة في التعامل معهم .</a:t>
            </a:r>
          </a:p>
          <a:p>
            <a:r>
              <a:rPr lang="ar-SA" sz="2800" b="1" dirty="0">
                <a:cs typeface="Fanan" pitchFamily="2" charset="-78"/>
              </a:rPr>
              <a:t>8 </a:t>
            </a:r>
            <a:r>
              <a:rPr lang="ar-SA" sz="2800" b="1" dirty="0" smtClean="0">
                <a:cs typeface="Fanan" pitchFamily="2" charset="-78"/>
              </a:rPr>
              <a:t>. </a:t>
            </a:r>
            <a:r>
              <a:rPr lang="ar-SA" sz="2800" b="1" dirty="0">
                <a:cs typeface="Fanan" pitchFamily="2" charset="-78"/>
              </a:rPr>
              <a:t>اكتشاف قدرات الأبناء وميولهم وتنمية </a:t>
            </a:r>
            <a:r>
              <a:rPr lang="ar-SA" sz="2800" b="1" dirty="0" smtClean="0">
                <a:cs typeface="Fanan" pitchFamily="2" charset="-78"/>
              </a:rPr>
              <a:t>شخصيتهم .</a:t>
            </a:r>
            <a:endParaRPr lang="ar-SA" sz="2800" b="1" dirty="0">
              <a:cs typeface="Fanan" pitchFamily="2" charset="-78"/>
            </a:endParaRPr>
          </a:p>
          <a:p>
            <a:r>
              <a:rPr lang="ar-SA" sz="2800" b="1" dirty="0">
                <a:cs typeface="Fanan" pitchFamily="2" charset="-78"/>
              </a:rPr>
              <a:t>9 </a:t>
            </a:r>
            <a:r>
              <a:rPr lang="ar-SA" sz="2800" b="1" dirty="0" smtClean="0">
                <a:cs typeface="Fanan" pitchFamily="2" charset="-78"/>
              </a:rPr>
              <a:t>. </a:t>
            </a:r>
            <a:r>
              <a:rPr lang="ar-SA" sz="2800" b="1" dirty="0">
                <a:cs typeface="Fanan" pitchFamily="2" charset="-78"/>
              </a:rPr>
              <a:t>مساعدة الأبناء على تنظيم الوقت </a:t>
            </a:r>
            <a:r>
              <a:rPr lang="ar-SA" sz="2800" b="1" dirty="0" smtClean="0">
                <a:cs typeface="Fanan" pitchFamily="2" charset="-78"/>
              </a:rPr>
              <a:t>واستثماره .</a:t>
            </a:r>
            <a:endParaRPr lang="ar-SA" sz="2800" b="1" dirty="0">
              <a:cs typeface="Fanan" pitchFamily="2" charset="-78"/>
            </a:endParaRPr>
          </a:p>
          <a:p>
            <a:r>
              <a:rPr lang="ar-SA" sz="2800" b="1" dirty="0">
                <a:cs typeface="Fanan" pitchFamily="2" charset="-78"/>
              </a:rPr>
              <a:t>10 </a:t>
            </a:r>
            <a:r>
              <a:rPr lang="ar-SA" sz="2800" b="1" dirty="0" smtClean="0">
                <a:cs typeface="Fanan" pitchFamily="2" charset="-78"/>
              </a:rPr>
              <a:t>. التعامل </a:t>
            </a:r>
            <a:r>
              <a:rPr lang="ar-SA" sz="2800" b="1" dirty="0">
                <a:cs typeface="Fanan" pitchFamily="2" charset="-78"/>
              </a:rPr>
              <a:t>مع الأبناء وفق خصائص نموهم .</a:t>
            </a:r>
          </a:p>
          <a:p>
            <a:r>
              <a:rPr lang="ar-SA" sz="2800" b="1" dirty="0">
                <a:cs typeface="Fanan" pitchFamily="2" charset="-78"/>
              </a:rPr>
              <a:t>11 </a:t>
            </a:r>
            <a:r>
              <a:rPr lang="ar-SA" sz="2800" b="1" dirty="0" smtClean="0">
                <a:cs typeface="Fanan" pitchFamily="2" charset="-78"/>
              </a:rPr>
              <a:t>. </a:t>
            </a:r>
            <a:r>
              <a:rPr lang="ar-SA" sz="2800" b="1" dirty="0">
                <a:cs typeface="Fanan" pitchFamily="2" charset="-78"/>
              </a:rPr>
              <a:t>استثمار إمكانات الوالدين في دعم البرامج المدرسية .</a:t>
            </a: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9553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1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1760" y="247283"/>
            <a:ext cx="6516216" cy="6494085"/>
          </a:xfrm>
          <a:prstGeom prst="rect">
            <a:avLst/>
          </a:prstGeom>
        </p:spPr>
        <p:txBody>
          <a:bodyPr wrap="square">
            <a:spAutoFit/>
          </a:bodyPr>
          <a:lstStyle/>
          <a:p>
            <a:r>
              <a:rPr lang="ar-SA" sz="3600" b="1" u="sng" dirty="0">
                <a:solidFill>
                  <a:srgbClr val="A61A74"/>
                </a:solidFill>
                <a:cs typeface="Fanan" pitchFamily="2" charset="-78"/>
              </a:rPr>
              <a:t>رابعاً: </a:t>
            </a:r>
            <a:r>
              <a:rPr lang="ar-SA" sz="3600" b="1" u="sng" dirty="0" smtClean="0">
                <a:solidFill>
                  <a:srgbClr val="A61A74"/>
                </a:solidFill>
                <a:cs typeface="Fanan" pitchFamily="2" charset="-78"/>
              </a:rPr>
              <a:t>نتائج الشراكة على </a:t>
            </a:r>
            <a:r>
              <a:rPr lang="ar-SA" sz="3600" b="1" u="sng" dirty="0">
                <a:solidFill>
                  <a:srgbClr val="A61A74"/>
                </a:solidFill>
                <a:cs typeface="Fanan" pitchFamily="2" charset="-78"/>
              </a:rPr>
              <a:t>مستوى </a:t>
            </a:r>
            <a:r>
              <a:rPr lang="ar-SA" sz="3600" b="1" u="sng" dirty="0" smtClean="0">
                <a:solidFill>
                  <a:srgbClr val="A61A74"/>
                </a:solidFill>
                <a:cs typeface="Fanan" pitchFamily="2" charset="-78"/>
              </a:rPr>
              <a:t>المجتمع :</a:t>
            </a:r>
            <a:endParaRPr lang="ar-SA" sz="3600" b="1" u="sng" dirty="0">
              <a:solidFill>
                <a:srgbClr val="A61A74"/>
              </a:solidFill>
              <a:cs typeface="Fanan" pitchFamily="2" charset="-78"/>
            </a:endParaRPr>
          </a:p>
          <a:p>
            <a:r>
              <a:rPr lang="ar-SA" sz="3200" b="1" dirty="0">
                <a:cs typeface="Fanan" pitchFamily="2" charset="-78"/>
              </a:rPr>
              <a:t>1 </a:t>
            </a:r>
            <a:r>
              <a:rPr lang="ar-SA" sz="3200" b="1" dirty="0" smtClean="0">
                <a:cs typeface="Fanan" pitchFamily="2" charset="-78"/>
              </a:rPr>
              <a:t>. المساهمة </a:t>
            </a:r>
            <a:r>
              <a:rPr lang="ar-SA" sz="3200" b="1" dirty="0">
                <a:cs typeface="Fanan" pitchFamily="2" charset="-78"/>
              </a:rPr>
              <a:t>في التصدي للمشكلات الاجتماعية </a:t>
            </a:r>
            <a:endParaRPr lang="ar-SA" sz="3200" b="1" dirty="0" smtClean="0">
              <a:cs typeface="Fanan" pitchFamily="2" charset="-78"/>
            </a:endParaRPr>
          </a:p>
          <a:p>
            <a:r>
              <a:rPr lang="ar-SA" sz="3200" b="1" dirty="0" smtClean="0">
                <a:cs typeface="Fanan" pitchFamily="2" charset="-78"/>
              </a:rPr>
              <a:t>التي </a:t>
            </a:r>
            <a:r>
              <a:rPr lang="ar-SA" sz="3200" b="1" dirty="0">
                <a:cs typeface="Fanan" pitchFamily="2" charset="-78"/>
              </a:rPr>
              <a:t>تضر </a:t>
            </a:r>
            <a:r>
              <a:rPr lang="ar-SA" sz="3200" b="1" dirty="0" smtClean="0">
                <a:cs typeface="Fanan" pitchFamily="2" charset="-78"/>
              </a:rPr>
              <a:t>بالمجتمع .</a:t>
            </a:r>
            <a:endParaRPr lang="ar-SA" sz="3200" b="1" dirty="0">
              <a:cs typeface="Fanan" pitchFamily="2" charset="-78"/>
            </a:endParaRPr>
          </a:p>
          <a:p>
            <a:r>
              <a:rPr lang="ar-SA" sz="3200" b="1" dirty="0">
                <a:cs typeface="Fanan" pitchFamily="2" charset="-78"/>
              </a:rPr>
              <a:t>2 </a:t>
            </a:r>
            <a:r>
              <a:rPr lang="ar-SA" sz="3200" b="1" dirty="0" smtClean="0">
                <a:cs typeface="Fanan" pitchFamily="2" charset="-78"/>
              </a:rPr>
              <a:t>. </a:t>
            </a:r>
            <a:r>
              <a:rPr lang="ar-SA" sz="3200" b="1" dirty="0">
                <a:cs typeface="Fanan" pitchFamily="2" charset="-78"/>
              </a:rPr>
              <a:t>ربط الطلاب بواقع المجتمع </a:t>
            </a:r>
            <a:r>
              <a:rPr lang="ar-SA" sz="3200" b="1" dirty="0" smtClean="0">
                <a:cs typeface="Fanan" pitchFamily="2" charset="-78"/>
              </a:rPr>
              <a:t>واحتياجاته .</a:t>
            </a:r>
            <a:endParaRPr lang="ar-SA" sz="3200" b="1" dirty="0">
              <a:cs typeface="Fanan" pitchFamily="2" charset="-78"/>
            </a:endParaRPr>
          </a:p>
          <a:p>
            <a:r>
              <a:rPr lang="ar-SA" sz="3200" b="1" dirty="0">
                <a:cs typeface="Fanan" pitchFamily="2" charset="-78"/>
              </a:rPr>
              <a:t>3 </a:t>
            </a:r>
            <a:r>
              <a:rPr lang="ar-SA" sz="3200" b="1" dirty="0" smtClean="0">
                <a:cs typeface="Fanan" pitchFamily="2" charset="-78"/>
              </a:rPr>
              <a:t>. المساهمة </a:t>
            </a:r>
            <a:r>
              <a:rPr lang="ar-SA" sz="3200" b="1" dirty="0">
                <a:cs typeface="Fanan" pitchFamily="2" charset="-78"/>
              </a:rPr>
              <a:t>في توفير موارد </a:t>
            </a:r>
            <a:r>
              <a:rPr lang="ar-SA" sz="3200" b="1" dirty="0" smtClean="0">
                <a:cs typeface="Fanan" pitchFamily="2" charset="-78"/>
              </a:rPr>
              <a:t>للمدرسة .</a:t>
            </a:r>
            <a:endParaRPr lang="ar-SA" sz="3200" b="1" dirty="0">
              <a:cs typeface="Fanan" pitchFamily="2" charset="-78"/>
            </a:endParaRPr>
          </a:p>
          <a:p>
            <a:r>
              <a:rPr lang="ar-SA" sz="3200" b="1" dirty="0">
                <a:cs typeface="Fanan" pitchFamily="2" charset="-78"/>
              </a:rPr>
              <a:t>4 </a:t>
            </a:r>
            <a:r>
              <a:rPr lang="ar-SA" sz="3200" b="1" dirty="0" smtClean="0">
                <a:cs typeface="Fanan" pitchFamily="2" charset="-78"/>
              </a:rPr>
              <a:t>.  </a:t>
            </a:r>
            <a:r>
              <a:rPr lang="ar-SA" sz="3200" b="1" dirty="0">
                <a:cs typeface="Fanan" pitchFamily="2" charset="-78"/>
              </a:rPr>
              <a:t>الاستفادة من مرافق المدرسة .</a:t>
            </a:r>
          </a:p>
          <a:p>
            <a:r>
              <a:rPr lang="ar-SA" sz="3200" b="1" dirty="0">
                <a:cs typeface="Fanan" pitchFamily="2" charset="-78"/>
              </a:rPr>
              <a:t>5 </a:t>
            </a:r>
            <a:r>
              <a:rPr lang="ar-SA" sz="3200" b="1" dirty="0" smtClean="0">
                <a:cs typeface="Fanan" pitchFamily="2" charset="-78"/>
              </a:rPr>
              <a:t>. المساهمة </a:t>
            </a:r>
            <a:r>
              <a:rPr lang="ar-SA" sz="3200" b="1" dirty="0">
                <a:cs typeface="Fanan" pitchFamily="2" charset="-78"/>
              </a:rPr>
              <a:t>في تطوير أساليب </a:t>
            </a:r>
            <a:r>
              <a:rPr lang="ar-SA" sz="3200" b="1" dirty="0" smtClean="0">
                <a:cs typeface="Fanan" pitchFamily="2" charset="-78"/>
              </a:rPr>
              <a:t>التدريس .</a:t>
            </a:r>
            <a:endParaRPr lang="ar-SA" sz="3200" b="1" dirty="0">
              <a:cs typeface="Fanan" pitchFamily="2" charset="-78"/>
            </a:endParaRPr>
          </a:p>
          <a:p>
            <a:r>
              <a:rPr lang="ar-SA" sz="3200" b="1" dirty="0">
                <a:cs typeface="Fanan" pitchFamily="2" charset="-78"/>
              </a:rPr>
              <a:t>6 </a:t>
            </a:r>
            <a:r>
              <a:rPr lang="ar-SA" sz="3200" b="1" dirty="0" smtClean="0">
                <a:cs typeface="Fanan" pitchFamily="2" charset="-78"/>
              </a:rPr>
              <a:t>. تهيئة </a:t>
            </a:r>
            <a:r>
              <a:rPr lang="ar-SA" sz="3200" b="1" dirty="0">
                <a:cs typeface="Fanan" pitchFamily="2" charset="-78"/>
              </a:rPr>
              <a:t>مرافق مؤسسات المجتمع في إقامة </a:t>
            </a:r>
            <a:r>
              <a:rPr lang="ar-SA" sz="3200" b="1" dirty="0" smtClean="0">
                <a:cs typeface="Fanan" pitchFamily="2" charset="-78"/>
              </a:rPr>
              <a:t>بعض</a:t>
            </a:r>
          </a:p>
          <a:p>
            <a:r>
              <a:rPr lang="ar-SA" sz="3200" b="1" dirty="0" smtClean="0">
                <a:cs typeface="Fanan" pitchFamily="2" charset="-78"/>
              </a:rPr>
              <a:t> </a:t>
            </a:r>
            <a:r>
              <a:rPr lang="ar-SA" sz="3200" b="1" dirty="0">
                <a:cs typeface="Fanan" pitchFamily="2" charset="-78"/>
              </a:rPr>
              <a:t>الأنشطة الطلابية .</a:t>
            </a:r>
          </a:p>
          <a:p>
            <a:r>
              <a:rPr lang="ar-SA" sz="3200" b="1" dirty="0">
                <a:cs typeface="Fanan" pitchFamily="2" charset="-78"/>
              </a:rPr>
              <a:t>7 </a:t>
            </a:r>
            <a:r>
              <a:rPr lang="ar-SA" sz="3200" b="1" dirty="0" smtClean="0">
                <a:cs typeface="Fanan" pitchFamily="2" charset="-78"/>
              </a:rPr>
              <a:t>. تنمية </a:t>
            </a:r>
            <a:r>
              <a:rPr lang="ar-SA" sz="3200" b="1" dirty="0">
                <a:cs typeface="Fanan" pitchFamily="2" charset="-78"/>
              </a:rPr>
              <a:t>مهارات الطلاب العلمية والسلوكية .</a:t>
            </a:r>
          </a:p>
          <a:p>
            <a:r>
              <a:rPr lang="ar-SA" sz="3200" b="1" dirty="0">
                <a:cs typeface="Fanan" pitchFamily="2" charset="-78"/>
              </a:rPr>
              <a:t>8 </a:t>
            </a:r>
            <a:r>
              <a:rPr lang="ar-SA" sz="3200" b="1" dirty="0" smtClean="0">
                <a:cs typeface="Fanan" pitchFamily="2" charset="-78"/>
              </a:rPr>
              <a:t>. </a:t>
            </a:r>
            <a:r>
              <a:rPr lang="ar-SA" sz="3200" b="1" dirty="0">
                <a:cs typeface="Fanan" pitchFamily="2" charset="-78"/>
              </a:rPr>
              <a:t>المساهمة في ربط التعليم بسوق </a:t>
            </a:r>
            <a:r>
              <a:rPr lang="ar-SA" sz="3200" b="1" dirty="0" smtClean="0">
                <a:cs typeface="Fanan" pitchFamily="2" charset="-78"/>
              </a:rPr>
              <a:t>العمل .</a:t>
            </a:r>
            <a:endParaRPr lang="ar-SA" sz="3200" b="1" dirty="0">
              <a:cs typeface="Fanan" pitchFamily="2" charset="-78"/>
            </a:endParaRPr>
          </a:p>
          <a:p>
            <a:r>
              <a:rPr lang="ar-SA" sz="3200" b="1" dirty="0" smtClean="0">
                <a:cs typeface="Fanan" pitchFamily="2" charset="-78"/>
              </a:rPr>
              <a:t>9 . دعوة </a:t>
            </a:r>
            <a:r>
              <a:rPr lang="ar-SA" sz="3200" b="1" dirty="0">
                <a:cs typeface="Fanan" pitchFamily="2" charset="-78"/>
              </a:rPr>
              <a:t>المؤسسات والأفراد للمشاركة في فعاليات </a:t>
            </a:r>
            <a:r>
              <a:rPr lang="ar-SA" sz="3200" b="1" dirty="0" smtClean="0">
                <a:cs typeface="Fanan" pitchFamily="2" charset="-78"/>
              </a:rPr>
              <a:t> </a:t>
            </a:r>
          </a:p>
          <a:p>
            <a:r>
              <a:rPr lang="ar-SA" sz="3200" b="1" dirty="0" smtClean="0">
                <a:cs typeface="Fanan" pitchFamily="2" charset="-78"/>
              </a:rPr>
              <a:t>المدرسة من خلال مجلس المدرسة .</a:t>
            </a:r>
            <a:endParaRPr lang="ar-SA" sz="3200" b="1" dirty="0">
              <a:cs typeface="Fanan" pitchFamily="2" charset="-78"/>
            </a:endParaRP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4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59736" y="476672"/>
            <a:ext cx="4104456" cy="720080"/>
          </a:xfrm>
          <a:prstGeom prst="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ar-SA" sz="4400" b="1" dirty="0" smtClean="0">
                <a:cs typeface="Fanan" pitchFamily="2" charset="-78"/>
              </a:rPr>
              <a:t>أنماط </a:t>
            </a:r>
            <a:r>
              <a:rPr lang="ar-SA" sz="4400" b="1" dirty="0">
                <a:cs typeface="Fanan" pitchFamily="2" charset="-78"/>
              </a:rPr>
              <a:t>الشراكة</a:t>
            </a:r>
            <a:r>
              <a:rPr lang="ar-SA" sz="4400" b="1" dirty="0" smtClean="0">
                <a:cs typeface="Fanan" pitchFamily="2" charset="-78"/>
              </a:rPr>
              <a:t>:</a:t>
            </a:r>
            <a:endParaRPr lang="ar-SA" sz="4400" b="1" dirty="0">
              <a:cs typeface="Fanan" pitchFamily="2" charset="-78"/>
            </a:endParaRPr>
          </a:p>
        </p:txBody>
      </p:sp>
      <p:sp>
        <p:nvSpPr>
          <p:cNvPr id="3" name="مستطيل 2"/>
          <p:cNvSpPr/>
          <p:nvPr/>
        </p:nvSpPr>
        <p:spPr>
          <a:xfrm>
            <a:off x="6224883" y="1772816"/>
            <a:ext cx="2519772" cy="576064"/>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2800" b="1" dirty="0" smtClean="0">
                <a:cs typeface="Fanan" pitchFamily="2" charset="-78"/>
              </a:rPr>
              <a:t>الأسرة الوالدية</a:t>
            </a:r>
            <a:endParaRPr lang="ar-SA" sz="2800" b="1" dirty="0">
              <a:cs typeface="Fanan" pitchFamily="2" charset="-78"/>
            </a:endParaRPr>
          </a:p>
        </p:txBody>
      </p:sp>
      <p:sp>
        <p:nvSpPr>
          <p:cNvPr id="4" name="مستطيل 3"/>
          <p:cNvSpPr/>
          <p:nvPr/>
        </p:nvSpPr>
        <p:spPr>
          <a:xfrm>
            <a:off x="4152078" y="2564904"/>
            <a:ext cx="2519772" cy="576064"/>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SA" sz="2800" b="1" dirty="0" smtClean="0">
                <a:cs typeface="Fanan" pitchFamily="2" charset="-78"/>
              </a:rPr>
              <a:t>التعلم في البيت</a:t>
            </a:r>
            <a:endParaRPr lang="ar-SA" sz="2800" b="1" dirty="0">
              <a:cs typeface="Fanan" pitchFamily="2" charset="-78"/>
            </a:endParaRPr>
          </a:p>
        </p:txBody>
      </p:sp>
      <p:sp>
        <p:nvSpPr>
          <p:cNvPr id="5" name="مستطيل 4"/>
          <p:cNvSpPr/>
          <p:nvPr/>
        </p:nvSpPr>
        <p:spPr>
          <a:xfrm>
            <a:off x="1475656" y="3429000"/>
            <a:ext cx="2519772" cy="576064"/>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2800" b="1" dirty="0" smtClean="0">
                <a:cs typeface="Fanan" pitchFamily="2" charset="-78"/>
              </a:rPr>
              <a:t>التواصل</a:t>
            </a:r>
            <a:endParaRPr lang="ar-SA" sz="2800" b="1" dirty="0">
              <a:cs typeface="Fanan" pitchFamily="2" charset="-78"/>
            </a:endParaRPr>
          </a:p>
        </p:txBody>
      </p:sp>
      <p:sp>
        <p:nvSpPr>
          <p:cNvPr id="6" name="مستطيل 5"/>
          <p:cNvSpPr/>
          <p:nvPr/>
        </p:nvSpPr>
        <p:spPr>
          <a:xfrm>
            <a:off x="6224883" y="4221088"/>
            <a:ext cx="2519772" cy="57606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800" b="1" dirty="0" smtClean="0">
                <a:cs typeface="Fanan" pitchFamily="2" charset="-78"/>
              </a:rPr>
              <a:t>التطوع</a:t>
            </a:r>
            <a:endParaRPr lang="ar-SA" sz="2800" b="1" dirty="0">
              <a:cs typeface="Fanan" pitchFamily="2" charset="-78"/>
            </a:endParaRPr>
          </a:p>
        </p:txBody>
      </p:sp>
      <p:sp>
        <p:nvSpPr>
          <p:cNvPr id="7" name="مستطيل 6"/>
          <p:cNvSpPr/>
          <p:nvPr/>
        </p:nvSpPr>
        <p:spPr>
          <a:xfrm>
            <a:off x="3995428" y="5085184"/>
            <a:ext cx="2519772" cy="57606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800" b="1" dirty="0" smtClean="0">
                <a:cs typeface="Fanan" pitchFamily="2" charset="-78"/>
              </a:rPr>
              <a:t>صنع القرار</a:t>
            </a:r>
            <a:endParaRPr lang="ar-SA" sz="2800" b="1" dirty="0">
              <a:cs typeface="Fanan" pitchFamily="2" charset="-78"/>
            </a:endParaRPr>
          </a:p>
        </p:txBody>
      </p:sp>
      <p:sp>
        <p:nvSpPr>
          <p:cNvPr id="8" name="مستطيل 7"/>
          <p:cNvSpPr/>
          <p:nvPr/>
        </p:nvSpPr>
        <p:spPr>
          <a:xfrm>
            <a:off x="1458459" y="6021288"/>
            <a:ext cx="2519772" cy="576064"/>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smtClean="0">
                <a:cs typeface="Fanan" pitchFamily="2" charset="-78"/>
              </a:rPr>
              <a:t>المجتمع المحلي</a:t>
            </a:r>
            <a:endParaRPr lang="ar-SA" sz="2800" b="1" dirty="0">
              <a:cs typeface="Fanan" pitchFamily="2" charset="-78"/>
            </a:endParaRPr>
          </a:p>
        </p:txBody>
      </p:sp>
      <p:pic>
        <p:nvPicPr>
          <p:cNvPr id="9"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149080"/>
            <a:ext cx="215669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95736" y="404664"/>
            <a:ext cx="6713984" cy="6124754"/>
          </a:xfrm>
          <a:prstGeom prst="rect">
            <a:avLst/>
          </a:prstGeom>
        </p:spPr>
        <p:txBody>
          <a:bodyPr wrap="square">
            <a:spAutoFit/>
          </a:bodyPr>
          <a:lstStyle/>
          <a:p>
            <a:r>
              <a:rPr lang="ar-SA" sz="2800" u="sng" dirty="0">
                <a:solidFill>
                  <a:srgbClr val="C00000"/>
                </a:solidFill>
                <a:cs typeface="Fanan" pitchFamily="2" charset="-78"/>
              </a:rPr>
              <a:t>نمط الأسرة (الوالدية) : </a:t>
            </a:r>
            <a:r>
              <a:rPr lang="ar-SA" sz="2800" dirty="0">
                <a:cs typeface="Fanan" pitchFamily="2" charset="-78"/>
              </a:rPr>
              <a:t>بمعنى المساهمة في بناء أسر تدعم تعلم الطالبة .</a:t>
            </a:r>
            <a:endParaRPr lang="en-US" sz="2800" dirty="0">
              <a:cs typeface="Fanan" pitchFamily="2" charset="-78"/>
            </a:endParaRPr>
          </a:p>
          <a:p>
            <a:r>
              <a:rPr lang="ar-SA" sz="2800" u="sng" dirty="0">
                <a:solidFill>
                  <a:srgbClr val="C00000"/>
                </a:solidFill>
                <a:cs typeface="Fanan" pitchFamily="2" charset="-78"/>
              </a:rPr>
              <a:t>نمط التواصل : </a:t>
            </a:r>
            <a:r>
              <a:rPr lang="ar-SA" sz="2800" dirty="0">
                <a:cs typeface="Fanan" pitchFamily="2" charset="-78"/>
              </a:rPr>
              <a:t>بمعنى تصميم اشكال متنوعة وفاعلة من التواصل بين المدرسة والأسرة والمجتمع المحلي .</a:t>
            </a:r>
            <a:endParaRPr lang="en-US" sz="2800" dirty="0">
              <a:cs typeface="Fanan" pitchFamily="2" charset="-78"/>
            </a:endParaRPr>
          </a:p>
          <a:p>
            <a:r>
              <a:rPr lang="ar-SA" sz="2800" u="sng" dirty="0">
                <a:solidFill>
                  <a:srgbClr val="C00000"/>
                </a:solidFill>
                <a:cs typeface="Fanan" pitchFamily="2" charset="-78"/>
              </a:rPr>
              <a:t>نمط التعلم في البيت : </a:t>
            </a:r>
            <a:r>
              <a:rPr lang="ar-SA" sz="2800" dirty="0">
                <a:cs typeface="Fanan" pitchFamily="2" charset="-78"/>
              </a:rPr>
              <a:t>بمعنى تقديم معلومات وأفكار للأسر والوالدين على وجه التحديد حول كيفية مساعدة الطلاب في تعليمهم .</a:t>
            </a:r>
            <a:endParaRPr lang="en-US" sz="2800" dirty="0">
              <a:cs typeface="Fanan" pitchFamily="2" charset="-78"/>
            </a:endParaRPr>
          </a:p>
          <a:p>
            <a:r>
              <a:rPr lang="ar-SA" sz="2800" u="sng" dirty="0">
                <a:solidFill>
                  <a:srgbClr val="C00000"/>
                </a:solidFill>
                <a:cs typeface="Fanan" pitchFamily="2" charset="-78"/>
              </a:rPr>
              <a:t>نمط صنع القرار : </a:t>
            </a:r>
            <a:r>
              <a:rPr lang="ar-SA" sz="2800" dirty="0">
                <a:cs typeface="Fanan" pitchFamily="2" charset="-78"/>
              </a:rPr>
              <a:t>بمعنى مشاركة الأسرة والمجتمع المحلي في صنع قرارات المدرسة .</a:t>
            </a:r>
            <a:endParaRPr lang="en-US" sz="2800" dirty="0">
              <a:cs typeface="Fanan" pitchFamily="2" charset="-78"/>
            </a:endParaRPr>
          </a:p>
          <a:p>
            <a:r>
              <a:rPr lang="ar-SA" sz="2800" u="sng" dirty="0">
                <a:solidFill>
                  <a:srgbClr val="C00000"/>
                </a:solidFill>
                <a:cs typeface="Fanan" pitchFamily="2" charset="-78"/>
              </a:rPr>
              <a:t>نمط التطوع : </a:t>
            </a:r>
            <a:r>
              <a:rPr lang="ar-SA" sz="2800" dirty="0">
                <a:cs typeface="Fanan" pitchFamily="2" charset="-78"/>
              </a:rPr>
              <a:t>بمعنى تنظيم وتوجيه القدرات التطوعية في المجتمع والأسر لخدمة برامج وأنشطة تعليمية وتربوية .</a:t>
            </a:r>
            <a:endParaRPr lang="en-US" sz="2800" dirty="0">
              <a:cs typeface="Fanan" pitchFamily="2" charset="-78"/>
            </a:endParaRPr>
          </a:p>
          <a:p>
            <a:r>
              <a:rPr lang="ar-SA" sz="2800" u="sng" dirty="0">
                <a:solidFill>
                  <a:srgbClr val="C00000"/>
                </a:solidFill>
                <a:cs typeface="Fanan" pitchFamily="2" charset="-78"/>
              </a:rPr>
              <a:t>نمط المجتمع المحلي : </a:t>
            </a:r>
            <a:r>
              <a:rPr lang="ar-SA" sz="2800" dirty="0">
                <a:cs typeface="Fanan" pitchFamily="2" charset="-78"/>
              </a:rPr>
              <a:t>بمعنى بناء موارد للمدرسة من خلال الشراكة مع المجتمع المحلي وتشكيل بيئة محلية داعمة لأهداف المدرسة  .</a:t>
            </a:r>
            <a:endParaRPr lang="en-US" sz="2800" dirty="0">
              <a:cs typeface="Fanan" pitchFamily="2" charset="-78"/>
            </a:endParaRP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1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3"/>
          <p:cNvGraphicFramePr>
            <a:graphicFrameLocks/>
          </p:cNvGraphicFramePr>
          <p:nvPr>
            <p:extLst>
              <p:ext uri="{D42A27DB-BD31-4B8C-83A1-F6EECF244321}">
                <p14:modId xmlns:p14="http://schemas.microsoft.com/office/powerpoint/2010/main" val="614666274"/>
              </p:ext>
            </p:extLst>
          </p:nvPr>
        </p:nvGraphicFramePr>
        <p:xfrm>
          <a:off x="107504" y="1700808"/>
          <a:ext cx="8791260" cy="4965333"/>
        </p:xfrm>
        <a:graphic>
          <a:graphicData uri="http://schemas.openxmlformats.org/drawingml/2006/table">
            <a:tbl>
              <a:tblPr rtl="1" firstRow="1" firstCol="1" bandRow="1">
                <a:tableStyleId>{FABFCF23-3B69-468F-B69F-88F6DE6A72F2}</a:tableStyleId>
              </a:tblPr>
              <a:tblGrid>
                <a:gridCol w="6371070"/>
                <a:gridCol w="529364"/>
                <a:gridCol w="629186"/>
                <a:gridCol w="1261640"/>
              </a:tblGrid>
              <a:tr h="1597975">
                <a:tc rowSpan="2">
                  <a:txBody>
                    <a:bodyPr/>
                    <a:lstStyle/>
                    <a:p>
                      <a:pPr algn="ctr" rtl="1">
                        <a:spcAft>
                          <a:spcPts val="0"/>
                        </a:spcAft>
                      </a:pPr>
                      <a:r>
                        <a:rPr lang="ar-SA" sz="2800" dirty="0">
                          <a:effectLst/>
                        </a:rPr>
                        <a:t>أنشطة الشراكة</a:t>
                      </a:r>
                      <a:endParaRPr lang="en-US" sz="2800" dirty="0">
                        <a:effectLst/>
                        <a:latin typeface="Times New Roman" charset="0"/>
                        <a:ea typeface="Calibri" charset="0"/>
                        <a:cs typeface="Fanan" pitchFamily="2" charset="-78"/>
                      </a:endParaRPr>
                    </a:p>
                  </a:txBody>
                  <a:tcPr marL="51435" marR="51435" marT="0" marB="0" anchor="ctr"/>
                </a:tc>
                <a:tc gridSpan="2">
                  <a:txBody>
                    <a:bodyPr/>
                    <a:lstStyle/>
                    <a:p>
                      <a:pPr algn="ctr" rtl="1">
                        <a:spcAft>
                          <a:spcPts val="0"/>
                        </a:spcAft>
                      </a:pPr>
                      <a:r>
                        <a:rPr lang="ar-SA" sz="2800" dirty="0">
                          <a:effectLst/>
                        </a:rPr>
                        <a:t>هل تحقق هدف الشراكة؟</a:t>
                      </a:r>
                      <a:endParaRPr lang="en-US" sz="2800" dirty="0">
                        <a:effectLst/>
                        <a:latin typeface="Times New Roman" charset="0"/>
                        <a:ea typeface="Calibri" charset="0"/>
                        <a:cs typeface="Fanan" pitchFamily="2" charset="-78"/>
                      </a:endParaRPr>
                    </a:p>
                  </a:txBody>
                  <a:tcPr marL="51435" marR="51435" marT="0" marB="0" anchor="ctr"/>
                </a:tc>
                <a:tc hMerge="1">
                  <a:txBody>
                    <a:bodyPr/>
                    <a:lstStyle/>
                    <a:p>
                      <a:pPr rtl="1"/>
                      <a:endParaRPr lang="ar-SA"/>
                    </a:p>
                  </a:txBody>
                  <a:tcPr/>
                </a:tc>
                <a:tc rowSpan="2">
                  <a:txBody>
                    <a:bodyPr/>
                    <a:lstStyle/>
                    <a:p>
                      <a:pPr algn="ctr" rtl="1">
                        <a:spcAft>
                          <a:spcPts val="0"/>
                        </a:spcAft>
                      </a:pPr>
                      <a:r>
                        <a:rPr lang="ar-SA" sz="2800" dirty="0">
                          <a:effectLst/>
                        </a:rPr>
                        <a:t>المبررات</a:t>
                      </a:r>
                      <a:endParaRPr lang="en-US" sz="2800" dirty="0">
                        <a:effectLst/>
                        <a:latin typeface="Times New Roman" charset="0"/>
                        <a:ea typeface="Calibri" charset="0"/>
                        <a:cs typeface="Fanan" pitchFamily="2" charset="-78"/>
                      </a:endParaRPr>
                    </a:p>
                  </a:txBody>
                  <a:tcPr marL="51435" marR="51435" marT="0" marB="0" anchor="ctr"/>
                </a:tc>
              </a:tr>
              <a:tr h="58209">
                <a:tc vMerge="1">
                  <a:txBody>
                    <a:bodyPr/>
                    <a:lstStyle/>
                    <a:p>
                      <a:pPr rtl="1"/>
                      <a:endParaRPr lang="ar-SA"/>
                    </a:p>
                  </a:txBody>
                  <a:tcPr/>
                </a:tc>
                <a:tc>
                  <a:txBody>
                    <a:bodyPr/>
                    <a:lstStyle/>
                    <a:p>
                      <a:pPr algn="ctr" rtl="1">
                        <a:spcAft>
                          <a:spcPts val="0"/>
                        </a:spcAft>
                      </a:pPr>
                      <a:r>
                        <a:rPr lang="ar-SA" sz="2000">
                          <a:effectLst/>
                        </a:rPr>
                        <a:t>نعم</a:t>
                      </a:r>
                      <a:endParaRPr lang="en-US" sz="2000">
                        <a:effectLst/>
                        <a:latin typeface="Times New Roman" charset="0"/>
                        <a:ea typeface="Calibri" charset="0"/>
                        <a:cs typeface="Fanan" pitchFamily="2" charset="-78"/>
                      </a:endParaRPr>
                    </a:p>
                  </a:txBody>
                  <a:tcPr marL="51435" marR="51435" marT="0" marB="0"/>
                </a:tc>
                <a:tc>
                  <a:txBody>
                    <a:bodyPr/>
                    <a:lstStyle/>
                    <a:p>
                      <a:pPr algn="ctr" rtl="1">
                        <a:spcAft>
                          <a:spcPts val="0"/>
                        </a:spcAft>
                      </a:pPr>
                      <a:r>
                        <a:rPr lang="ar-SA" sz="2000">
                          <a:effectLst/>
                        </a:rPr>
                        <a:t>لا</a:t>
                      </a:r>
                      <a:endParaRPr lang="en-US" sz="2000">
                        <a:effectLst/>
                        <a:latin typeface="Times New Roman" charset="0"/>
                        <a:ea typeface="Calibri" charset="0"/>
                        <a:cs typeface="Fanan" pitchFamily="2" charset="-78"/>
                      </a:endParaRPr>
                    </a:p>
                  </a:txBody>
                  <a:tcPr marL="51435" marR="51435" marT="0" marB="0"/>
                </a:tc>
                <a:tc vMerge="1">
                  <a:txBody>
                    <a:bodyPr/>
                    <a:lstStyle/>
                    <a:p>
                      <a:pPr rtl="1"/>
                      <a:endParaRPr lang="ar-SA"/>
                    </a:p>
                  </a:txBody>
                  <a:tcPr/>
                </a:tc>
              </a:tr>
              <a:tr h="778934">
                <a:tc>
                  <a:txBody>
                    <a:bodyPr/>
                    <a:lstStyle/>
                    <a:p>
                      <a:pPr algn="r" rtl="1">
                        <a:spcAft>
                          <a:spcPts val="0"/>
                        </a:spcAft>
                      </a:pPr>
                      <a:r>
                        <a:rPr lang="ar-SA" sz="2400" dirty="0">
                          <a:effectLst/>
                        </a:rPr>
                        <a:t>طلبت المدرسة من أولياء الأمور دعماً مادياً لاستقبال مسؤول تعليمي كبير وإقامة حفل له. </a:t>
                      </a:r>
                      <a:endParaRPr lang="en-US" sz="2400" dirty="0">
                        <a:effectLst/>
                        <a:latin typeface="Times New Roman" charset="0"/>
                        <a:ea typeface="Calibri" charset="0"/>
                        <a:cs typeface="Fanan" pitchFamily="2" charset="-78"/>
                      </a:endParaRPr>
                    </a:p>
                  </a:txBody>
                  <a:tcPr marL="51435" marR="51435" marT="0" marB="0"/>
                </a:tc>
                <a:tc>
                  <a:txBody>
                    <a:bodyPr/>
                    <a:lstStyle/>
                    <a:p>
                      <a:pPr algn="r" rtl="1">
                        <a:spcAft>
                          <a:spcPts val="0"/>
                        </a:spcAft>
                      </a:pPr>
                      <a:r>
                        <a:rPr lang="ar-SA" sz="2000" dirty="0">
                          <a:effectLst/>
                        </a:rPr>
                        <a:t> </a:t>
                      </a:r>
                      <a:endParaRPr lang="en-US" sz="2000" dirty="0">
                        <a:effectLst/>
                        <a:latin typeface="Times New Roman" charset="0"/>
                        <a:ea typeface="Calibri" charset="0"/>
                        <a:cs typeface="Fanan" pitchFamily="2" charset="-78"/>
                      </a:endParaRPr>
                    </a:p>
                  </a:txBody>
                  <a:tcPr marL="51435" marR="51435" marT="0" marB="0"/>
                </a:tc>
                <a:tc>
                  <a:txBody>
                    <a:bodyPr/>
                    <a:lstStyle/>
                    <a:p>
                      <a:pPr algn="r" rtl="1">
                        <a:spcAft>
                          <a:spcPts val="0"/>
                        </a:spcAft>
                      </a:pPr>
                      <a:r>
                        <a:rPr lang="ar-SA" sz="2000" dirty="0">
                          <a:effectLst/>
                        </a:rPr>
                        <a:t> </a:t>
                      </a:r>
                      <a:endParaRPr lang="en-US" sz="2000" dirty="0">
                        <a:effectLst/>
                        <a:latin typeface="Times New Roman" charset="0"/>
                        <a:ea typeface="Calibri" charset="0"/>
                        <a:cs typeface="Fanan" pitchFamily="2" charset="-78"/>
                      </a:endParaRPr>
                    </a:p>
                  </a:txBody>
                  <a:tcPr marL="51435" marR="51435" marT="0" marB="0"/>
                </a:tc>
                <a:tc>
                  <a:txBody>
                    <a:bodyPr/>
                    <a:lstStyle/>
                    <a:p>
                      <a:pPr algn="r" rtl="1">
                        <a:lnSpc>
                          <a:spcPts val="2100"/>
                        </a:lnSpc>
                        <a:spcBef>
                          <a:spcPts val="600"/>
                        </a:spcBef>
                        <a:spcAft>
                          <a:spcPts val="0"/>
                        </a:spcAft>
                      </a:pPr>
                      <a:r>
                        <a:rPr lang="ar-SA" sz="2000" dirty="0">
                          <a:effectLst/>
                        </a:rPr>
                        <a:t> </a:t>
                      </a:r>
                      <a:endParaRPr lang="en-US" sz="2000" dirty="0">
                        <a:effectLst/>
                        <a:latin typeface="Times New Roman" charset="0"/>
                        <a:ea typeface="Calibri" charset="0"/>
                        <a:cs typeface="Fanan" pitchFamily="2" charset="-78"/>
                      </a:endParaRPr>
                    </a:p>
                  </a:txBody>
                  <a:tcPr marL="51435" marR="51435" marT="0" marB="0"/>
                </a:tc>
              </a:tr>
              <a:tr h="1168401">
                <a:tc>
                  <a:txBody>
                    <a:bodyPr/>
                    <a:lstStyle/>
                    <a:p>
                      <a:pPr algn="r" rtl="1">
                        <a:spcAft>
                          <a:spcPts val="0"/>
                        </a:spcAft>
                      </a:pPr>
                      <a:r>
                        <a:rPr lang="ar-SA" sz="2400" dirty="0">
                          <a:effectLst/>
                        </a:rPr>
                        <a:t>وقعت المدرسة مع أحد أولياء الأمور صاحب مؤسسة خدمات غذائية عقداً يوفر بموجبه وجبة غذائية صحية للطلاب بمقصف المدرسة، وتضمنت الاتفاقية تخفيضاً لأعضاء هيئة التدريس قدره (١٠ ٪) على كامل منتجات المؤسسة. </a:t>
                      </a:r>
                      <a:endParaRPr lang="en-US" sz="2400" dirty="0">
                        <a:effectLst/>
                        <a:latin typeface="Times New Roman" charset="0"/>
                        <a:ea typeface="Calibri" charset="0"/>
                        <a:cs typeface="Fanan" pitchFamily="2" charset="-78"/>
                      </a:endParaRPr>
                    </a:p>
                  </a:txBody>
                  <a:tcPr marL="51435" marR="51435" marT="0" marB="0"/>
                </a:tc>
                <a:tc>
                  <a:txBody>
                    <a:bodyPr/>
                    <a:lstStyle/>
                    <a:p>
                      <a:pPr algn="r" rtl="1">
                        <a:spcAft>
                          <a:spcPts val="0"/>
                        </a:spcAft>
                      </a:pPr>
                      <a:r>
                        <a:rPr lang="ar-SA" sz="2000">
                          <a:effectLst/>
                        </a:rPr>
                        <a:t> </a:t>
                      </a:r>
                      <a:endParaRPr lang="en-US" sz="2000">
                        <a:effectLst/>
                        <a:latin typeface="Times New Roman" charset="0"/>
                        <a:ea typeface="Calibri" charset="0"/>
                        <a:cs typeface="Fanan" pitchFamily="2" charset="-78"/>
                      </a:endParaRPr>
                    </a:p>
                  </a:txBody>
                  <a:tcPr marL="51435" marR="51435" marT="0" marB="0"/>
                </a:tc>
                <a:tc>
                  <a:txBody>
                    <a:bodyPr/>
                    <a:lstStyle/>
                    <a:p>
                      <a:pPr algn="r" rtl="1">
                        <a:spcAft>
                          <a:spcPts val="0"/>
                        </a:spcAft>
                      </a:pPr>
                      <a:r>
                        <a:rPr lang="ar-SA" sz="2000">
                          <a:effectLst/>
                        </a:rPr>
                        <a:t> </a:t>
                      </a:r>
                      <a:endParaRPr lang="en-US" sz="2000">
                        <a:effectLst/>
                        <a:latin typeface="Times New Roman" charset="0"/>
                        <a:ea typeface="Calibri" charset="0"/>
                        <a:cs typeface="Fanan" pitchFamily="2" charset="-78"/>
                      </a:endParaRPr>
                    </a:p>
                  </a:txBody>
                  <a:tcPr marL="51435" marR="51435" marT="0" marB="0"/>
                </a:tc>
                <a:tc>
                  <a:txBody>
                    <a:bodyPr/>
                    <a:lstStyle/>
                    <a:p>
                      <a:pPr algn="r" rtl="1">
                        <a:lnSpc>
                          <a:spcPts val="2100"/>
                        </a:lnSpc>
                        <a:spcBef>
                          <a:spcPts val="600"/>
                        </a:spcBef>
                        <a:spcAft>
                          <a:spcPts val="0"/>
                        </a:spcAft>
                      </a:pPr>
                      <a:r>
                        <a:rPr lang="ar-SA" sz="2000">
                          <a:effectLst/>
                        </a:rPr>
                        <a:t> </a:t>
                      </a:r>
                      <a:endParaRPr lang="en-US" sz="2000">
                        <a:effectLst/>
                        <a:latin typeface="Times New Roman" charset="0"/>
                        <a:ea typeface="Calibri" charset="0"/>
                        <a:cs typeface="Fanan" pitchFamily="2" charset="-78"/>
                      </a:endParaRPr>
                    </a:p>
                  </a:txBody>
                  <a:tcPr marL="51435" marR="51435" marT="0" marB="0"/>
                </a:tc>
              </a:tr>
              <a:tr h="820584">
                <a:tc>
                  <a:txBody>
                    <a:bodyPr/>
                    <a:lstStyle/>
                    <a:p>
                      <a:pPr algn="r" rtl="1">
                        <a:spcAft>
                          <a:spcPts val="0"/>
                        </a:spcAft>
                      </a:pPr>
                      <a:r>
                        <a:rPr lang="ar-SA" sz="2400" dirty="0">
                          <a:effectLst/>
                        </a:rPr>
                        <a:t>استعانت المدرسة بأحد أولياء الأمور ممن لديه خبرة في الكتابة الصحفية بإقامة دورة تدريبية لمهارات الكتابة الصحفية للطلاب.  </a:t>
                      </a:r>
                      <a:endParaRPr lang="en-US" sz="2400" dirty="0">
                        <a:effectLst/>
                        <a:latin typeface="Times New Roman" charset="0"/>
                        <a:ea typeface="Calibri" charset="0"/>
                        <a:cs typeface="Fanan" pitchFamily="2" charset="-78"/>
                      </a:endParaRPr>
                    </a:p>
                  </a:txBody>
                  <a:tcPr marL="51435" marR="51435" marT="0" marB="0"/>
                </a:tc>
                <a:tc>
                  <a:txBody>
                    <a:bodyPr/>
                    <a:lstStyle/>
                    <a:p>
                      <a:pPr algn="r" rtl="1">
                        <a:lnSpc>
                          <a:spcPts val="2100"/>
                        </a:lnSpc>
                        <a:spcBef>
                          <a:spcPts val="600"/>
                        </a:spcBef>
                        <a:spcAft>
                          <a:spcPts val="0"/>
                        </a:spcAft>
                      </a:pPr>
                      <a:r>
                        <a:rPr lang="ar-SA" sz="2000">
                          <a:effectLst/>
                        </a:rPr>
                        <a:t> </a:t>
                      </a:r>
                      <a:endParaRPr lang="en-US" sz="2000">
                        <a:effectLst/>
                        <a:latin typeface="Times New Roman" charset="0"/>
                        <a:ea typeface="Calibri" charset="0"/>
                        <a:cs typeface="Fanan" pitchFamily="2" charset="-78"/>
                      </a:endParaRPr>
                    </a:p>
                  </a:txBody>
                  <a:tcPr marL="51435" marR="51435" marT="0" marB="0"/>
                </a:tc>
                <a:tc>
                  <a:txBody>
                    <a:bodyPr/>
                    <a:lstStyle/>
                    <a:p>
                      <a:pPr algn="r" rtl="1">
                        <a:lnSpc>
                          <a:spcPts val="2100"/>
                        </a:lnSpc>
                        <a:spcBef>
                          <a:spcPts val="600"/>
                        </a:spcBef>
                        <a:spcAft>
                          <a:spcPts val="0"/>
                        </a:spcAft>
                      </a:pPr>
                      <a:r>
                        <a:rPr lang="ar-SA" sz="2000">
                          <a:effectLst/>
                        </a:rPr>
                        <a:t> </a:t>
                      </a:r>
                      <a:endParaRPr lang="en-US" sz="2000">
                        <a:effectLst/>
                        <a:latin typeface="Times New Roman" charset="0"/>
                        <a:ea typeface="Calibri" charset="0"/>
                        <a:cs typeface="Fanan" pitchFamily="2" charset="-78"/>
                      </a:endParaRPr>
                    </a:p>
                  </a:txBody>
                  <a:tcPr marL="51435" marR="51435" marT="0" marB="0"/>
                </a:tc>
                <a:tc>
                  <a:txBody>
                    <a:bodyPr/>
                    <a:lstStyle/>
                    <a:p>
                      <a:pPr algn="r" rtl="1">
                        <a:lnSpc>
                          <a:spcPts val="2100"/>
                        </a:lnSpc>
                        <a:spcBef>
                          <a:spcPts val="600"/>
                        </a:spcBef>
                        <a:spcAft>
                          <a:spcPts val="0"/>
                        </a:spcAft>
                      </a:pPr>
                      <a:r>
                        <a:rPr lang="ar-SA" sz="2000" dirty="0">
                          <a:effectLst/>
                        </a:rPr>
                        <a:t> </a:t>
                      </a:r>
                      <a:endParaRPr lang="en-US" sz="2000" dirty="0">
                        <a:effectLst/>
                      </a:endParaRPr>
                    </a:p>
                    <a:p>
                      <a:pPr algn="r" rtl="1">
                        <a:lnSpc>
                          <a:spcPts val="2100"/>
                        </a:lnSpc>
                        <a:spcBef>
                          <a:spcPts val="600"/>
                        </a:spcBef>
                        <a:spcAft>
                          <a:spcPts val="0"/>
                        </a:spcAft>
                      </a:pPr>
                      <a:r>
                        <a:rPr lang="ar-SA" sz="2000" dirty="0">
                          <a:effectLst/>
                        </a:rPr>
                        <a:t> </a:t>
                      </a:r>
                      <a:endParaRPr lang="en-US" sz="2000" dirty="0">
                        <a:effectLst/>
                        <a:latin typeface="Times New Roman" charset="0"/>
                        <a:ea typeface="Calibri" charset="0"/>
                        <a:cs typeface="Fanan" pitchFamily="2" charset="-78"/>
                      </a:endParaRPr>
                    </a:p>
                  </a:txBody>
                  <a:tcPr marL="51435" marR="51435" marT="0" marB="0"/>
                </a:tc>
              </a:tr>
            </a:tbl>
          </a:graphicData>
        </a:graphic>
      </p:graphicFrame>
      <p:sp>
        <p:nvSpPr>
          <p:cNvPr id="3" name="مستطيل 2"/>
          <p:cNvSpPr/>
          <p:nvPr/>
        </p:nvSpPr>
        <p:spPr>
          <a:xfrm>
            <a:off x="2555776" y="476672"/>
            <a:ext cx="4752528"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sz="2800" dirty="0">
                <a:cs typeface="Fanan" pitchFamily="2" charset="-78"/>
              </a:rPr>
              <a:t>اقرأ الأنشطة التالية وحدد النشاط المحقق لهدف الشراكة بين الأسرة والمدرسة. </a:t>
            </a:r>
            <a:endParaRPr lang="en-US" sz="2800" dirty="0">
              <a:latin typeface="Times New Roman" charset="0"/>
              <a:ea typeface="Calibri" charset="0"/>
              <a:cs typeface="Fanan" pitchFamily="2" charset="-78"/>
            </a:endParaRPr>
          </a:p>
        </p:txBody>
      </p:sp>
      <p:sp>
        <p:nvSpPr>
          <p:cNvPr id="4" name="مستطيل 3"/>
          <p:cNvSpPr/>
          <p:nvPr/>
        </p:nvSpPr>
        <p:spPr>
          <a:xfrm>
            <a:off x="7236296" y="658100"/>
            <a:ext cx="165251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3600" dirty="0" smtClean="0">
                <a:cs typeface="Fanan" pitchFamily="2" charset="-78"/>
              </a:rPr>
              <a:t>نشاط (1)</a:t>
            </a:r>
            <a:endParaRPr lang="en-US" sz="3600" dirty="0">
              <a:latin typeface="Times New Roman" charset="0"/>
              <a:ea typeface="Calibri" charset="0"/>
              <a:cs typeface="Fanan" pitchFamily="2" charset="-78"/>
            </a:endParaRP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54005"/>
            <a:ext cx="1316787" cy="143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60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44257898"/>
              </p:ext>
            </p:extLst>
          </p:nvPr>
        </p:nvGraphicFramePr>
        <p:xfrm>
          <a:off x="2627784" y="1916832"/>
          <a:ext cx="6002852" cy="3929380"/>
        </p:xfrm>
        <a:graphic>
          <a:graphicData uri="http://schemas.openxmlformats.org/drawingml/2006/table">
            <a:tbl>
              <a:tblPr rtl="1" firstRow="1" firstCol="1" lastRow="1" lastCol="1" bandRow="1" bandCol="1">
                <a:tableStyleId>{21E4AEA4-8DFA-4A89-87EB-49C32662AFE0}</a:tableStyleId>
              </a:tblPr>
              <a:tblGrid>
                <a:gridCol w="6002852"/>
              </a:tblGrid>
              <a:tr h="779186">
                <a:tc>
                  <a:txBody>
                    <a:bodyPr/>
                    <a:lstStyle/>
                    <a:p>
                      <a:pPr marL="457200" algn="r" rtl="1">
                        <a:lnSpc>
                          <a:spcPts val="2100"/>
                        </a:lnSpc>
                        <a:spcBef>
                          <a:spcPts val="600"/>
                        </a:spcBef>
                        <a:spcAft>
                          <a:spcPts val="1000"/>
                        </a:spcAft>
                      </a:pPr>
                      <a:endParaRPr lang="ar-SA" sz="3200" dirty="0" smtClean="0">
                        <a:effectLst/>
                        <a:cs typeface="Fanan" pitchFamily="2" charset="-78"/>
                      </a:endParaRPr>
                    </a:p>
                    <a:p>
                      <a:pPr marL="457200" algn="r" rtl="1">
                        <a:lnSpc>
                          <a:spcPts val="2100"/>
                        </a:lnSpc>
                        <a:spcBef>
                          <a:spcPts val="600"/>
                        </a:spcBef>
                        <a:spcAft>
                          <a:spcPts val="1000"/>
                        </a:spcAft>
                      </a:pPr>
                      <a:r>
                        <a:rPr lang="ar-SA" sz="3200" dirty="0" smtClean="0">
                          <a:effectLst/>
                          <a:cs typeface="Fanan" pitchFamily="2" charset="-78"/>
                        </a:rPr>
                        <a:t>عنوان </a:t>
                      </a:r>
                      <a:r>
                        <a:rPr lang="ar-SA" sz="3200" dirty="0">
                          <a:effectLst/>
                          <a:cs typeface="Fanan" pitchFamily="2" charset="-78"/>
                        </a:rPr>
                        <a:t>النشاط: آليات التواصل </a:t>
                      </a:r>
                      <a:r>
                        <a:rPr lang="ar-SA" sz="3200" dirty="0" smtClean="0">
                          <a:effectLst/>
                          <a:cs typeface="Fanan" pitchFamily="2" charset="-78"/>
                        </a:rPr>
                        <a:t>أولياء الأمور مع المدرسة .</a:t>
                      </a:r>
                      <a:endParaRPr lang="en-US" sz="3200" dirty="0">
                        <a:effectLst/>
                        <a:latin typeface="Calibri" charset="0"/>
                        <a:ea typeface="Calibri" charset="0"/>
                        <a:cs typeface="Fanan" pitchFamily="2" charset="-78"/>
                      </a:endParaRPr>
                    </a:p>
                  </a:txBody>
                  <a:tcPr marL="51435" marR="51435" marT="0" marB="0" anchor="ctr"/>
                </a:tc>
              </a:tr>
              <a:tr h="383381">
                <a:tc>
                  <a:txBody>
                    <a:bodyPr/>
                    <a:lstStyle/>
                    <a:p>
                      <a:pPr algn="r" rtl="1">
                        <a:spcAft>
                          <a:spcPts val="0"/>
                        </a:spcAft>
                        <a:tabLst>
                          <a:tab pos="450215" algn="l"/>
                        </a:tabLst>
                      </a:pPr>
                      <a:r>
                        <a:rPr lang="ar-SA" sz="3200" dirty="0">
                          <a:effectLst/>
                          <a:cs typeface="Fanan" pitchFamily="2" charset="-78"/>
                        </a:rPr>
                        <a:t>مدة النشاط: </a:t>
                      </a:r>
                      <a:r>
                        <a:rPr lang="ar-SA" sz="3200" dirty="0" smtClean="0">
                          <a:effectLst/>
                          <a:cs typeface="Fanan" pitchFamily="2" charset="-78"/>
                        </a:rPr>
                        <a:t>6دقائق .</a:t>
                      </a:r>
                      <a:endParaRPr lang="en-US" sz="3200" dirty="0">
                        <a:effectLst/>
                        <a:latin typeface="Times New Roman" charset="0"/>
                        <a:ea typeface="Calibri" charset="0"/>
                        <a:cs typeface="Fanan" pitchFamily="2" charset="-78"/>
                      </a:endParaRPr>
                    </a:p>
                  </a:txBody>
                  <a:tcPr marL="51435" marR="51435" marT="0" marB="0" anchor="ctr"/>
                </a:tc>
              </a:tr>
              <a:tr h="383381">
                <a:tc>
                  <a:txBody>
                    <a:bodyPr/>
                    <a:lstStyle/>
                    <a:p>
                      <a:pPr algn="r" rtl="1">
                        <a:spcAft>
                          <a:spcPts val="0"/>
                        </a:spcAft>
                        <a:tabLst>
                          <a:tab pos="450215" algn="l"/>
                        </a:tabLst>
                      </a:pPr>
                      <a:r>
                        <a:rPr lang="ar-SA" sz="3200">
                          <a:effectLst/>
                          <a:cs typeface="Fanan" pitchFamily="2" charset="-78"/>
                        </a:rPr>
                        <a:t>هدف النشاط: اقتراح آليات تواصل جديدة بين المدرسة وأولياء الأمور.  </a:t>
                      </a:r>
                      <a:endParaRPr lang="en-US" sz="3200">
                        <a:effectLst/>
                        <a:latin typeface="Times New Roman" charset="0"/>
                        <a:ea typeface="Calibri" charset="0"/>
                        <a:cs typeface="Fanan" pitchFamily="2" charset="-78"/>
                      </a:endParaRPr>
                    </a:p>
                  </a:txBody>
                  <a:tcPr marL="51435" marR="51435" marT="0" marB="0" anchor="ctr"/>
                </a:tc>
              </a:tr>
              <a:tr h="855507">
                <a:tc>
                  <a:txBody>
                    <a:bodyPr/>
                    <a:lstStyle/>
                    <a:p>
                      <a:pPr algn="r" rtl="1">
                        <a:spcAft>
                          <a:spcPts val="0"/>
                        </a:spcAft>
                        <a:tabLst>
                          <a:tab pos="450215" algn="l"/>
                        </a:tabLst>
                      </a:pPr>
                      <a:r>
                        <a:rPr lang="ar-SA" sz="3200" dirty="0">
                          <a:effectLst/>
                          <a:cs typeface="Fanan" pitchFamily="2" charset="-78"/>
                        </a:rPr>
                        <a:t>سؤال النشاط: </a:t>
                      </a:r>
                      <a:r>
                        <a:rPr lang="ar-SA" sz="3200" dirty="0" smtClean="0">
                          <a:effectLst/>
                          <a:cs typeface="Fanan" pitchFamily="2" charset="-78"/>
                        </a:rPr>
                        <a:t>مع أفراد مجموعتك اقترح </a:t>
                      </a:r>
                      <a:r>
                        <a:rPr lang="ar-SA" sz="3200" dirty="0">
                          <a:effectLst/>
                          <a:cs typeface="Fanan" pitchFamily="2" charset="-78"/>
                        </a:rPr>
                        <a:t>وسائل جديدة </a:t>
                      </a:r>
                      <a:r>
                        <a:rPr lang="ar-SA" sz="3200" dirty="0" smtClean="0">
                          <a:effectLst/>
                          <a:cs typeface="Fanan" pitchFamily="2" charset="-78"/>
                        </a:rPr>
                        <a:t>وإبداعية </a:t>
                      </a:r>
                      <a:r>
                        <a:rPr lang="ar-SA" sz="3200" dirty="0">
                          <a:effectLst/>
                          <a:cs typeface="Fanan" pitchFamily="2" charset="-78"/>
                        </a:rPr>
                        <a:t>للتواصل </a:t>
                      </a:r>
                      <a:r>
                        <a:rPr lang="ar-SA" sz="3200" dirty="0" smtClean="0">
                          <a:effectLst/>
                          <a:cs typeface="Fanan" pitchFamily="2" charset="-78"/>
                        </a:rPr>
                        <a:t>أولياء الأمور مع المدرسة .  </a:t>
                      </a:r>
                      <a:endParaRPr lang="en-US" sz="3200" dirty="0">
                        <a:effectLst/>
                        <a:latin typeface="Times New Roman" charset="0"/>
                        <a:ea typeface="Calibri" charset="0"/>
                        <a:cs typeface="Fanan" pitchFamily="2" charset="-78"/>
                      </a:endParaRPr>
                    </a:p>
                  </a:txBody>
                  <a:tcPr marL="51435" marR="51435" marT="0" marB="0" anchor="ctr"/>
                </a:tc>
              </a:tr>
            </a:tbl>
          </a:graphicData>
        </a:graphic>
      </p:graphicFrame>
      <p:sp>
        <p:nvSpPr>
          <p:cNvPr id="7" name="العنوان 1"/>
          <p:cNvSpPr>
            <a:spLocks noGrp="1"/>
          </p:cNvSpPr>
          <p:nvPr>
            <p:ph type="title"/>
          </p:nvPr>
        </p:nvSpPr>
        <p:spPr>
          <a:xfrm>
            <a:off x="3779912" y="764704"/>
            <a:ext cx="3970784" cy="652934"/>
          </a:xfrm>
        </p:spPr>
        <p:style>
          <a:lnRef idx="3">
            <a:schemeClr val="lt1"/>
          </a:lnRef>
          <a:fillRef idx="1">
            <a:schemeClr val="accent3"/>
          </a:fillRef>
          <a:effectRef idx="1">
            <a:schemeClr val="accent3"/>
          </a:effectRef>
          <a:fontRef idx="minor">
            <a:schemeClr val="lt1"/>
          </a:fontRef>
        </p:style>
        <p:txBody>
          <a:bodyPr>
            <a:noAutofit/>
          </a:bodyPr>
          <a:lstStyle/>
          <a:p>
            <a:r>
              <a:rPr lang="ar-SA" sz="4000" dirty="0">
                <a:cs typeface="Fanan" pitchFamily="2" charset="-78"/>
              </a:rPr>
              <a:t>نشاط </a:t>
            </a:r>
            <a:r>
              <a:rPr lang="ar-SA" sz="4000" dirty="0" smtClean="0">
                <a:cs typeface="Fanan" pitchFamily="2" charset="-78"/>
              </a:rPr>
              <a:t>(2)</a:t>
            </a:r>
            <a:endParaRPr lang="ar-SA" sz="4000" dirty="0">
              <a:cs typeface="Fanan" pitchFamily="2" charset="-78"/>
            </a:endParaRPr>
          </a:p>
        </p:txBody>
      </p:sp>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0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485899" y="864973"/>
            <a:ext cx="6858000" cy="5152768"/>
          </a:xfrm>
        </p:spPr>
        <p:txBody>
          <a:bodyPr>
            <a:normAutofit/>
          </a:bodyPr>
          <a:lstStyle/>
          <a:p>
            <a:pPr algn="r"/>
            <a:r>
              <a:rPr lang="ar-SA" sz="2000" b="1" dirty="0" smtClean="0"/>
              <a:t/>
            </a:r>
            <a:br>
              <a:rPr lang="ar-SA" sz="2000" b="1" dirty="0" smtClean="0"/>
            </a:br>
            <a:r>
              <a:rPr lang="ar-SA" sz="2000" b="1" dirty="0" smtClean="0"/>
              <a:t/>
            </a:r>
            <a:br>
              <a:rPr lang="ar-SA" sz="2000" b="1" dirty="0" smtClean="0"/>
            </a:br>
            <a:r>
              <a:rPr lang="ar-SA" sz="2000" b="1" dirty="0" smtClean="0"/>
              <a:t/>
            </a:r>
            <a:br>
              <a:rPr lang="ar-SA" sz="2000" b="1" dirty="0" smtClean="0"/>
            </a:br>
            <a:r>
              <a:rPr lang="ar-SA" sz="2000" b="1" dirty="0" smtClean="0"/>
              <a:t/>
            </a:r>
            <a:br>
              <a:rPr lang="ar-SA" sz="2000" b="1" dirty="0" smtClean="0"/>
            </a:br>
            <a:r>
              <a:rPr lang="ar-SA" sz="2000" b="1" dirty="0"/>
              <a:t/>
            </a:r>
            <a:br>
              <a:rPr lang="ar-SA" sz="2000" b="1" dirty="0"/>
            </a:br>
            <a:r>
              <a:rPr lang="ar-SA" sz="2000" b="1" dirty="0" smtClean="0"/>
              <a:t/>
            </a:r>
            <a:br>
              <a:rPr lang="ar-SA" sz="2000" b="1" dirty="0" smtClean="0"/>
            </a:br>
            <a:r>
              <a:rPr lang="ar-SA" sz="2000" b="1" dirty="0"/>
              <a:t/>
            </a:r>
            <a:br>
              <a:rPr lang="ar-SA" sz="2000" b="1" dirty="0"/>
            </a:br>
            <a:r>
              <a:rPr lang="ar-SA" sz="2000" b="1" dirty="0" smtClean="0"/>
              <a:t/>
            </a:r>
            <a:br>
              <a:rPr lang="ar-SA" sz="2000" b="1" dirty="0" smtClean="0"/>
            </a:br>
            <a:r>
              <a:rPr lang="ar-SA" sz="2000" b="1" dirty="0" smtClean="0"/>
              <a:t>-</a:t>
            </a:r>
            <a:endParaRPr lang="ar-SA" sz="2000" b="1" dirty="0"/>
          </a:p>
        </p:txBody>
      </p:sp>
      <p:graphicFrame>
        <p:nvGraphicFramePr>
          <p:cNvPr id="3" name="جدول 2"/>
          <p:cNvGraphicFramePr>
            <a:graphicFrameLocks noGrp="1"/>
          </p:cNvGraphicFramePr>
          <p:nvPr>
            <p:extLst>
              <p:ext uri="{D42A27DB-BD31-4B8C-83A1-F6EECF244321}">
                <p14:modId xmlns:p14="http://schemas.microsoft.com/office/powerpoint/2010/main" val="268069132"/>
              </p:ext>
            </p:extLst>
          </p:nvPr>
        </p:nvGraphicFramePr>
        <p:xfrm>
          <a:off x="2538174" y="1484784"/>
          <a:ext cx="6138282" cy="4200072"/>
        </p:xfrm>
        <a:graphic>
          <a:graphicData uri="http://schemas.openxmlformats.org/drawingml/2006/table">
            <a:tbl>
              <a:tblPr rtl="1" firstRow="1" firstCol="1" lastRow="1" lastCol="1" bandRow="1" bandCol="1">
                <a:tableStyleId>{00A15C55-8517-42AA-B614-E9B94910E393}</a:tableStyleId>
              </a:tblPr>
              <a:tblGrid>
                <a:gridCol w="6138282"/>
              </a:tblGrid>
              <a:tr h="636996">
                <a:tc>
                  <a:txBody>
                    <a:bodyPr/>
                    <a:lstStyle/>
                    <a:p>
                      <a:pPr algn="r" rtl="1">
                        <a:spcAft>
                          <a:spcPts val="0"/>
                        </a:spcAft>
                      </a:pPr>
                      <a:r>
                        <a:rPr lang="ar-SA" sz="3200" dirty="0" smtClean="0">
                          <a:effectLst/>
                          <a:cs typeface="Fanan" pitchFamily="2" charset="-78"/>
                        </a:rPr>
                        <a:t>عنوان </a:t>
                      </a:r>
                      <a:r>
                        <a:rPr lang="ar-SA" sz="3200" dirty="0">
                          <a:effectLst/>
                          <a:cs typeface="Fanan" pitchFamily="2" charset="-78"/>
                        </a:rPr>
                        <a:t>النشاط: معتقدات الشراكة.  </a:t>
                      </a:r>
                      <a:endParaRPr lang="en-US" sz="3200" dirty="0">
                        <a:effectLst/>
                        <a:latin typeface="Times New Roman" charset="0"/>
                        <a:ea typeface="Calibri" charset="0"/>
                        <a:cs typeface="Fanan" pitchFamily="2" charset="-78"/>
                      </a:endParaRPr>
                    </a:p>
                  </a:txBody>
                  <a:tcPr marL="51435" marR="51435" marT="0" marB="0" anchor="ctr"/>
                </a:tc>
              </a:tr>
              <a:tr h="636996">
                <a:tc>
                  <a:txBody>
                    <a:bodyPr/>
                    <a:lstStyle/>
                    <a:p>
                      <a:pPr algn="r" rtl="1">
                        <a:spcAft>
                          <a:spcPts val="0"/>
                        </a:spcAft>
                      </a:pPr>
                      <a:r>
                        <a:rPr lang="ar-SA" sz="3200" dirty="0">
                          <a:effectLst/>
                          <a:cs typeface="Fanan" pitchFamily="2" charset="-78"/>
                        </a:rPr>
                        <a:t>مدة النشاط: </a:t>
                      </a:r>
                      <a:r>
                        <a:rPr lang="ar-SA" sz="3200" dirty="0" smtClean="0">
                          <a:effectLst/>
                          <a:cs typeface="Fanan" pitchFamily="2" charset="-78"/>
                        </a:rPr>
                        <a:t>(10) دقائق</a:t>
                      </a:r>
                      <a:r>
                        <a:rPr lang="ar-SA" sz="3200" baseline="0" dirty="0" smtClean="0">
                          <a:effectLst/>
                          <a:cs typeface="Fanan" pitchFamily="2" charset="-78"/>
                        </a:rPr>
                        <a:t> </a:t>
                      </a:r>
                      <a:r>
                        <a:rPr lang="ar-SA" sz="3200" dirty="0" smtClean="0">
                          <a:effectLst/>
                          <a:cs typeface="Fanan" pitchFamily="2" charset="-78"/>
                        </a:rPr>
                        <a:t>.</a:t>
                      </a:r>
                      <a:endParaRPr lang="en-US" sz="3200" dirty="0">
                        <a:effectLst/>
                        <a:latin typeface="Times New Roman" charset="0"/>
                        <a:ea typeface="Calibri" charset="0"/>
                        <a:cs typeface="Fanan" pitchFamily="2" charset="-78"/>
                      </a:endParaRPr>
                    </a:p>
                  </a:txBody>
                  <a:tcPr marL="51435" marR="51435" marT="0" marB="0" anchor="ctr"/>
                </a:tc>
              </a:tr>
              <a:tr h="676057">
                <a:tc>
                  <a:txBody>
                    <a:bodyPr/>
                    <a:lstStyle/>
                    <a:p>
                      <a:pPr algn="r" rtl="1">
                        <a:spcAft>
                          <a:spcPts val="0"/>
                        </a:spcAft>
                      </a:pPr>
                      <a:r>
                        <a:rPr lang="ar-SA" sz="3200" dirty="0">
                          <a:effectLst/>
                          <a:cs typeface="Fanan" pitchFamily="2" charset="-78"/>
                        </a:rPr>
                        <a:t>هدف النشاط: تمييز </a:t>
                      </a:r>
                      <a:r>
                        <a:rPr lang="ar-SA" sz="3200" dirty="0" err="1">
                          <a:effectLst/>
                          <a:cs typeface="Fanan" pitchFamily="2" charset="-78"/>
                        </a:rPr>
                        <a:t>االفرضيات</a:t>
                      </a:r>
                      <a:r>
                        <a:rPr lang="ar-SA" sz="3200" dirty="0">
                          <a:effectLst/>
                          <a:cs typeface="Fanan" pitchFamily="2" charset="-78"/>
                        </a:rPr>
                        <a:t> والمعتقدات المحققة للمفهوم الحقيقي للشراكة مع المدرسة. </a:t>
                      </a:r>
                      <a:endParaRPr lang="en-US" sz="3200" dirty="0">
                        <a:effectLst/>
                        <a:latin typeface="Times New Roman" charset="0"/>
                        <a:ea typeface="Calibri" charset="0"/>
                        <a:cs typeface="Fanan" pitchFamily="2" charset="-78"/>
                      </a:endParaRPr>
                    </a:p>
                  </a:txBody>
                  <a:tcPr marL="51435" marR="51435" marT="0" marB="0" anchor="ctr"/>
                </a:tc>
              </a:tr>
              <a:tr h="1149297">
                <a:tc>
                  <a:txBody>
                    <a:bodyPr/>
                    <a:lstStyle/>
                    <a:p>
                      <a:pPr algn="r" rtl="1">
                        <a:spcAft>
                          <a:spcPts val="0"/>
                        </a:spcAft>
                      </a:pPr>
                      <a:r>
                        <a:rPr lang="ar-SA" sz="3200" dirty="0">
                          <a:effectLst/>
                          <a:cs typeface="Fanan" pitchFamily="2" charset="-78"/>
                        </a:rPr>
                        <a:t>سؤال النشاط: ناقش مع أفراد مجموعتك الفرضيات أو المعتقدات التالية، وحدد المتوافق منها مع مفهوم الشراكة الوارد </a:t>
                      </a:r>
                      <a:r>
                        <a:rPr lang="ar-SA" sz="3200" dirty="0" smtClean="0">
                          <a:effectLst/>
                          <a:cs typeface="Fanan" pitchFamily="2" charset="-78"/>
                        </a:rPr>
                        <a:t>في النشرة </a:t>
                      </a:r>
                      <a:r>
                        <a:rPr lang="ar-SA" sz="3200" dirty="0">
                          <a:effectLst/>
                          <a:cs typeface="Fanan" pitchFamily="2" charset="-78"/>
                        </a:rPr>
                        <a:t>العلمية السابقة </a:t>
                      </a:r>
                      <a:endParaRPr lang="en-US" sz="3200" dirty="0">
                        <a:effectLst/>
                        <a:latin typeface="Times New Roman" charset="0"/>
                        <a:ea typeface="Calibri" charset="0"/>
                        <a:cs typeface="Fanan" pitchFamily="2" charset="-78"/>
                      </a:endParaRPr>
                    </a:p>
                  </a:txBody>
                  <a:tcPr marL="51435" marR="51435" marT="0" marB="0" anchor="ctr"/>
                </a:tc>
              </a:tr>
            </a:tbl>
          </a:graphicData>
        </a:graphic>
      </p:graphicFrame>
      <p:sp>
        <p:nvSpPr>
          <p:cNvPr id="5" name="مستطيل 4"/>
          <p:cNvSpPr/>
          <p:nvPr/>
        </p:nvSpPr>
        <p:spPr>
          <a:xfrm>
            <a:off x="3995936" y="404664"/>
            <a:ext cx="3744416"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ar-SA" sz="3600" b="1" dirty="0">
                <a:solidFill>
                  <a:schemeClr val="bg1"/>
                </a:solidFill>
                <a:cs typeface="Fanan" pitchFamily="2" charset="-78"/>
              </a:rPr>
              <a:t>نشاط ( </a:t>
            </a:r>
            <a:r>
              <a:rPr lang="ar-SA" sz="3600" b="1" dirty="0" smtClean="0">
                <a:solidFill>
                  <a:schemeClr val="bg1"/>
                </a:solidFill>
                <a:cs typeface="Fanan" pitchFamily="2" charset="-78"/>
              </a:rPr>
              <a:t>3)</a:t>
            </a:r>
            <a:endParaRPr lang="ar-SA" sz="2800" dirty="0">
              <a:solidFill>
                <a:schemeClr val="bg1"/>
              </a:solidFill>
              <a:cs typeface="Fanan" pitchFamily="2" charset="-78"/>
            </a:endParaRPr>
          </a:p>
        </p:txBody>
      </p:sp>
      <p:pic>
        <p:nvPicPr>
          <p:cNvPr id="7"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04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637372407"/>
              </p:ext>
            </p:extLst>
          </p:nvPr>
        </p:nvGraphicFramePr>
        <p:xfrm>
          <a:off x="305363" y="1628800"/>
          <a:ext cx="8640960" cy="4166455"/>
        </p:xfrm>
        <a:graphic>
          <a:graphicData uri="http://schemas.openxmlformats.org/drawingml/2006/table">
            <a:tbl>
              <a:tblPr rtl="1" firstRow="1" bandRow="1">
                <a:tableStyleId>{93296810-A885-4BE3-A3E7-6D5BEEA58F35}</a:tableStyleId>
              </a:tblPr>
              <a:tblGrid>
                <a:gridCol w="4889354"/>
                <a:gridCol w="746426"/>
                <a:gridCol w="844940"/>
                <a:gridCol w="2160240"/>
              </a:tblGrid>
              <a:tr h="901669">
                <a:tc rowSpan="2">
                  <a:txBody>
                    <a:bodyPr/>
                    <a:lstStyle/>
                    <a:p>
                      <a:pPr algn="ctr" rtl="1"/>
                      <a:r>
                        <a:rPr lang="ar-SA" sz="2400" dirty="0" smtClean="0">
                          <a:cs typeface="Fanan" pitchFamily="2" charset="-78"/>
                        </a:rPr>
                        <a:t>الفرضيات والمعتقدات</a:t>
                      </a:r>
                      <a:r>
                        <a:rPr lang="ar-SA" sz="2400" baseline="0" dirty="0" smtClean="0">
                          <a:cs typeface="Fanan" pitchFamily="2" charset="-78"/>
                        </a:rPr>
                        <a:t> </a:t>
                      </a:r>
                      <a:endParaRPr lang="ar-SA" sz="2400" dirty="0">
                        <a:cs typeface="Fanan" pitchFamily="2" charset="-78"/>
                      </a:endParaRPr>
                    </a:p>
                  </a:txBody>
                  <a:tcPr/>
                </a:tc>
                <a:tc gridSpan="2">
                  <a:txBody>
                    <a:bodyPr/>
                    <a:lstStyle/>
                    <a:p>
                      <a:pPr algn="ctr" rtl="1"/>
                      <a:r>
                        <a:rPr lang="ar-SA" sz="2400" dirty="0" smtClean="0">
                          <a:cs typeface="Fanan" pitchFamily="2" charset="-78"/>
                        </a:rPr>
                        <a:t>التوافق مع مفهوم</a:t>
                      </a:r>
                      <a:r>
                        <a:rPr lang="ar-SA" sz="2400" baseline="0" dirty="0" smtClean="0">
                          <a:cs typeface="Fanan" pitchFamily="2" charset="-78"/>
                        </a:rPr>
                        <a:t> الشراكة </a:t>
                      </a:r>
                      <a:endParaRPr lang="ar-SA" sz="2400" dirty="0">
                        <a:cs typeface="Fanan" pitchFamily="2" charset="-78"/>
                      </a:endParaRPr>
                    </a:p>
                  </a:txBody>
                  <a:tcPr/>
                </a:tc>
                <a:tc hMerge="1">
                  <a:txBody>
                    <a:bodyPr/>
                    <a:lstStyle/>
                    <a:p>
                      <a:pPr rtl="1"/>
                      <a:endParaRPr lang="ar-SA" dirty="0"/>
                    </a:p>
                  </a:txBody>
                  <a:tcPr/>
                </a:tc>
                <a:tc rowSpan="2">
                  <a:txBody>
                    <a:bodyPr/>
                    <a:lstStyle/>
                    <a:p>
                      <a:pPr algn="ctr" rtl="1"/>
                      <a:r>
                        <a:rPr lang="ar-SA" sz="2400" dirty="0" smtClean="0">
                          <a:cs typeface="Fanan" pitchFamily="2" charset="-78"/>
                        </a:rPr>
                        <a:t>المبررات</a:t>
                      </a:r>
                      <a:endParaRPr lang="ar-SA" sz="2400" dirty="0">
                        <a:cs typeface="Fanan" pitchFamily="2" charset="-78"/>
                      </a:endParaRPr>
                    </a:p>
                  </a:txBody>
                  <a:tcPr/>
                </a:tc>
              </a:tr>
              <a:tr h="0">
                <a:tc vMerge="1">
                  <a:txBody>
                    <a:bodyPr/>
                    <a:lstStyle/>
                    <a:p>
                      <a:pPr rtl="1"/>
                      <a:endParaRPr lang="ar-SA" dirty="0"/>
                    </a:p>
                  </a:txBody>
                  <a:tcPr/>
                </a:tc>
                <a:tc>
                  <a:txBody>
                    <a:bodyPr/>
                    <a:lstStyle/>
                    <a:p>
                      <a:pPr rtl="1"/>
                      <a:r>
                        <a:rPr lang="ar-SA" dirty="0" smtClean="0"/>
                        <a:t>نعم</a:t>
                      </a:r>
                      <a:endParaRPr lang="ar-SA" dirty="0"/>
                    </a:p>
                  </a:txBody>
                  <a:tcPr/>
                </a:tc>
                <a:tc>
                  <a:txBody>
                    <a:bodyPr/>
                    <a:lstStyle/>
                    <a:p>
                      <a:pPr rtl="1"/>
                      <a:r>
                        <a:rPr lang="ar-SA" dirty="0" smtClean="0"/>
                        <a:t>لا</a:t>
                      </a:r>
                      <a:endParaRPr lang="ar-SA" dirty="0"/>
                    </a:p>
                  </a:txBody>
                  <a:tcPr/>
                </a:tc>
                <a:tc vMerge="1">
                  <a:txBody>
                    <a:bodyPr/>
                    <a:lstStyle/>
                    <a:p>
                      <a:pPr rtl="1"/>
                      <a:endParaRPr lang="ar-SA" dirty="0"/>
                    </a:p>
                  </a:txBody>
                  <a:tcPr/>
                </a:tc>
              </a:tr>
              <a:tr h="522395">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522395">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522395">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522395">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522395">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
        <p:nvSpPr>
          <p:cNvPr id="5" name="مستطيل 4"/>
          <p:cNvSpPr/>
          <p:nvPr/>
        </p:nvSpPr>
        <p:spPr>
          <a:xfrm>
            <a:off x="179512" y="260648"/>
            <a:ext cx="8784976" cy="1077218"/>
          </a:xfrm>
          <a:prstGeom prst="rect">
            <a:avLst/>
          </a:prstGeom>
        </p:spPr>
        <p:txBody>
          <a:bodyPr wrap="square">
            <a:spAutoFit/>
          </a:bodyPr>
          <a:lstStyle/>
          <a:p>
            <a:pPr algn="ctr"/>
            <a:r>
              <a:rPr lang="ar-SA" sz="3200" dirty="0">
                <a:cs typeface="Fanan" pitchFamily="2" charset="-78"/>
              </a:rPr>
              <a:t>ناقش مع أفراد مجموعتك الفرضيات أو المعتقدات التالية، وحدد المتوافق منها مع مفهوم الشراكة الوارد في النشرة العلمية السابقة </a:t>
            </a:r>
          </a:p>
        </p:txBody>
      </p:sp>
      <p:sp>
        <p:nvSpPr>
          <p:cNvPr id="6" name="مستطيل 5"/>
          <p:cNvSpPr/>
          <p:nvPr/>
        </p:nvSpPr>
        <p:spPr>
          <a:xfrm>
            <a:off x="827584" y="5930116"/>
            <a:ext cx="7632848"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smtClean="0">
                <a:cs typeface="Fanan" pitchFamily="2" charset="-78"/>
              </a:rPr>
              <a:t>صفحة (25) آليات بناء شراكة فاعلة مع المدرسة – حقيبة متدرب</a:t>
            </a:r>
            <a:endParaRPr lang="ar-SA" sz="2000" dirty="0">
              <a:cs typeface="Fanan" pitchFamily="2" charset="-78"/>
            </a:endParaRPr>
          </a:p>
        </p:txBody>
      </p:sp>
    </p:spTree>
    <p:extLst>
      <p:ext uri="{BB962C8B-B14F-4D97-AF65-F5344CB8AC3E}">
        <p14:creationId xmlns:p14="http://schemas.microsoft.com/office/powerpoint/2010/main" val="3895513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185521692"/>
              </p:ext>
            </p:extLst>
          </p:nvPr>
        </p:nvGraphicFramePr>
        <p:xfrm>
          <a:off x="2460111" y="1626198"/>
          <a:ext cx="6003728" cy="4437013"/>
        </p:xfrm>
        <a:graphic>
          <a:graphicData uri="http://schemas.openxmlformats.org/drawingml/2006/table">
            <a:tbl>
              <a:tblPr rtl="1" firstRow="1" firstCol="1" lastRow="1" lastCol="1" bandRow="1" bandCol="1">
                <a:tableStyleId>{5C22544A-7EE6-4342-B048-85BDC9FD1C3A}</a:tableStyleId>
              </a:tblPr>
              <a:tblGrid>
                <a:gridCol w="6003728"/>
              </a:tblGrid>
              <a:tr h="850838">
                <a:tc>
                  <a:txBody>
                    <a:bodyPr/>
                    <a:lstStyle/>
                    <a:p>
                      <a:pPr marL="71755" algn="r" rtl="1">
                        <a:spcBef>
                          <a:spcPts val="600"/>
                        </a:spcBef>
                        <a:spcAft>
                          <a:spcPts val="0"/>
                        </a:spcAft>
                      </a:pPr>
                      <a:r>
                        <a:rPr lang="ar-SA" sz="3600" dirty="0" smtClean="0">
                          <a:effectLst/>
                          <a:cs typeface="Fanan" pitchFamily="2" charset="-78"/>
                        </a:rPr>
                        <a:t>عنوان </a:t>
                      </a:r>
                      <a:r>
                        <a:rPr lang="ar-SA" sz="3600" dirty="0">
                          <a:effectLst/>
                          <a:cs typeface="Fanan" pitchFamily="2" charset="-78"/>
                        </a:rPr>
                        <a:t>النشاط: عوامل نجاح الشراكة مع المدرسة.  </a:t>
                      </a:r>
                      <a:endParaRPr lang="en-US" sz="3600" dirty="0">
                        <a:effectLst/>
                        <a:latin typeface="Times New Roman" charset="0"/>
                        <a:ea typeface="Calibri" charset="0"/>
                        <a:cs typeface="Fanan" pitchFamily="2" charset="-78"/>
                      </a:endParaRPr>
                    </a:p>
                  </a:txBody>
                  <a:tcPr marL="51435" marR="51435" marT="0" marB="0" anchor="ctr"/>
                </a:tc>
              </a:tr>
              <a:tr h="596533">
                <a:tc>
                  <a:txBody>
                    <a:bodyPr/>
                    <a:lstStyle/>
                    <a:p>
                      <a:pPr marL="71755" algn="r" rtl="1">
                        <a:spcBef>
                          <a:spcPts val="600"/>
                        </a:spcBef>
                        <a:spcAft>
                          <a:spcPts val="0"/>
                        </a:spcAft>
                      </a:pPr>
                      <a:r>
                        <a:rPr lang="ar-SA" sz="3600" dirty="0">
                          <a:effectLst/>
                          <a:cs typeface="Fanan" pitchFamily="2" charset="-78"/>
                        </a:rPr>
                        <a:t>مدة النشاط: (30) دقيقة.</a:t>
                      </a:r>
                      <a:endParaRPr lang="en-US" sz="3600" dirty="0">
                        <a:effectLst/>
                        <a:latin typeface="Times New Roman" charset="0"/>
                        <a:ea typeface="Calibri" charset="0"/>
                        <a:cs typeface="Fanan" pitchFamily="2" charset="-78"/>
                      </a:endParaRPr>
                    </a:p>
                  </a:txBody>
                  <a:tcPr marL="51435" marR="51435" marT="0" marB="0" anchor="ctr"/>
                </a:tc>
              </a:tr>
              <a:tr h="596533">
                <a:tc>
                  <a:txBody>
                    <a:bodyPr/>
                    <a:lstStyle/>
                    <a:p>
                      <a:pPr marL="71755" algn="r" rtl="1">
                        <a:spcBef>
                          <a:spcPts val="600"/>
                        </a:spcBef>
                        <a:spcAft>
                          <a:spcPts val="0"/>
                        </a:spcAft>
                      </a:pPr>
                      <a:r>
                        <a:rPr lang="ar-SA" sz="3600" dirty="0">
                          <a:effectLst/>
                          <a:cs typeface="Fanan" pitchFamily="2" charset="-78"/>
                        </a:rPr>
                        <a:t>هدف النشاط: تحديد عوامل نجاح الشراكة مع المدرسة.  </a:t>
                      </a:r>
                      <a:endParaRPr lang="en-US" sz="3600" dirty="0">
                        <a:effectLst/>
                        <a:latin typeface="Times New Roman" charset="0"/>
                        <a:ea typeface="Calibri" charset="0"/>
                        <a:cs typeface="Fanan" pitchFamily="2" charset="-78"/>
                      </a:endParaRPr>
                    </a:p>
                  </a:txBody>
                  <a:tcPr marL="51435" marR="51435" marT="0" marB="0" anchor="ctr"/>
                </a:tc>
              </a:tr>
              <a:tr h="1299589">
                <a:tc>
                  <a:txBody>
                    <a:bodyPr/>
                    <a:lstStyle/>
                    <a:p>
                      <a:pPr marL="71755" algn="r" rtl="1">
                        <a:spcBef>
                          <a:spcPts val="600"/>
                        </a:spcBef>
                        <a:spcAft>
                          <a:spcPts val="0"/>
                        </a:spcAft>
                      </a:pPr>
                      <a:r>
                        <a:rPr lang="ar-SA" sz="3600" dirty="0">
                          <a:effectLst/>
                          <a:cs typeface="Fanan" pitchFamily="2" charset="-78"/>
                        </a:rPr>
                        <a:t>سؤال النشاط: مع أفراد مجموعتك - وبعد قراءة النشرة السابقة – حدد العوامل اللازمة </a:t>
                      </a:r>
                      <a:r>
                        <a:rPr lang="ar-SA" sz="3600" dirty="0" smtClean="0">
                          <a:effectLst/>
                          <a:cs typeface="Fanan" pitchFamily="2" charset="-78"/>
                        </a:rPr>
                        <a:t>لإنجاح </a:t>
                      </a:r>
                      <a:r>
                        <a:rPr lang="ar-SA" sz="3600" dirty="0">
                          <a:effectLst/>
                          <a:cs typeface="Fanan" pitchFamily="2" charset="-78"/>
                        </a:rPr>
                        <a:t>الشراكة مع </a:t>
                      </a:r>
                      <a:r>
                        <a:rPr lang="ar-SA" sz="3600" dirty="0" smtClean="0">
                          <a:effectLst/>
                          <a:cs typeface="Fanan" pitchFamily="2" charset="-78"/>
                        </a:rPr>
                        <a:t>المدرسة. </a:t>
                      </a:r>
                      <a:endParaRPr lang="en-US" sz="3600" dirty="0">
                        <a:effectLst/>
                        <a:latin typeface="Times New Roman" charset="0"/>
                        <a:ea typeface="Calibri" charset="0"/>
                        <a:cs typeface="Fanan" pitchFamily="2" charset="-78"/>
                      </a:endParaRPr>
                    </a:p>
                  </a:txBody>
                  <a:tcPr marL="51435" marR="51435" marT="0" marB="0" anchor="ctr"/>
                </a:tc>
              </a:tr>
            </a:tbl>
          </a:graphicData>
        </a:graphic>
      </p:graphicFrame>
      <p:sp>
        <p:nvSpPr>
          <p:cNvPr id="4" name="العنوان 2"/>
          <p:cNvSpPr txBox="1">
            <a:spLocks/>
          </p:cNvSpPr>
          <p:nvPr/>
        </p:nvSpPr>
        <p:spPr>
          <a:xfrm>
            <a:off x="3491880" y="345420"/>
            <a:ext cx="3940191" cy="9138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4000" b="1" dirty="0" smtClean="0">
                <a:solidFill>
                  <a:schemeClr val="bg1"/>
                </a:solidFill>
                <a:cs typeface="Fanan" pitchFamily="2" charset="-78"/>
              </a:rPr>
              <a:t>نشاط ( </a:t>
            </a:r>
            <a:r>
              <a:rPr lang="ar-SA" sz="4000" b="1" dirty="0" smtClean="0">
                <a:solidFill>
                  <a:schemeClr val="bg1"/>
                </a:solidFill>
                <a:cs typeface="Fanan" pitchFamily="2" charset="-78"/>
              </a:rPr>
              <a:t>4 </a:t>
            </a:r>
            <a:r>
              <a:rPr lang="ar-SA" sz="4000" b="1" dirty="0" smtClean="0">
                <a:solidFill>
                  <a:schemeClr val="bg1"/>
                </a:solidFill>
                <a:cs typeface="Fanan" pitchFamily="2" charset="-78"/>
              </a:rPr>
              <a:t>) </a:t>
            </a:r>
            <a:endParaRPr lang="ar-SA" sz="4000" b="1" dirty="0">
              <a:solidFill>
                <a:schemeClr val="bg1"/>
              </a:solidFill>
              <a:cs typeface="Fanan" pitchFamily="2" charset="-78"/>
            </a:endParaRPr>
          </a:p>
        </p:txBody>
      </p:sp>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54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اهلا وسهلا"/>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54433">
            <a:off x="3416324" y="-6942"/>
            <a:ext cx="5692180" cy="38264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صورة ذات صلة"/>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33639">
            <a:off x="2728738" y="3324249"/>
            <a:ext cx="417646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صورة ذات صلة"/>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274300" y="3140968"/>
            <a:ext cx="3869990" cy="37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4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830785047"/>
              </p:ext>
            </p:extLst>
          </p:nvPr>
        </p:nvGraphicFramePr>
        <p:xfrm>
          <a:off x="2799920" y="2156048"/>
          <a:ext cx="6092560" cy="4053840"/>
        </p:xfrm>
        <a:graphic>
          <a:graphicData uri="http://schemas.openxmlformats.org/drawingml/2006/table">
            <a:tbl>
              <a:tblPr rtl="1" firstRow="1" bandRow="1">
                <a:tableStyleId>{00A15C55-8517-42AA-B614-E9B94910E393}</a:tableStyleId>
              </a:tblPr>
              <a:tblGrid>
                <a:gridCol w="3005818"/>
                <a:gridCol w="3086742"/>
              </a:tblGrid>
              <a:tr h="792088">
                <a:tc>
                  <a:txBody>
                    <a:bodyPr/>
                    <a:lstStyle/>
                    <a:p>
                      <a:pPr algn="ctr" rtl="1"/>
                      <a:r>
                        <a:rPr lang="ar-SA" sz="2800" dirty="0" smtClean="0">
                          <a:cs typeface="Fanan" pitchFamily="2" charset="-78"/>
                        </a:rPr>
                        <a:t>عوامل</a:t>
                      </a:r>
                      <a:r>
                        <a:rPr lang="ar-SA" sz="2800" baseline="0" dirty="0" smtClean="0">
                          <a:cs typeface="Fanan" pitchFamily="2" charset="-78"/>
                        </a:rPr>
                        <a:t> يجب توفرها في المدرسة</a:t>
                      </a:r>
                      <a:endParaRPr lang="ar-SA" sz="2800" dirty="0">
                        <a:cs typeface="Fanan" pitchFamily="2" charset="-78"/>
                      </a:endParaRPr>
                    </a:p>
                  </a:txBody>
                  <a:tcPr/>
                </a:tc>
                <a:tc>
                  <a:txBody>
                    <a:bodyPr/>
                    <a:lstStyle/>
                    <a:p>
                      <a:pPr algn="ctr" rtl="1"/>
                      <a:r>
                        <a:rPr lang="ar-SA" sz="2800" dirty="0" smtClean="0">
                          <a:cs typeface="Fanan" pitchFamily="2" charset="-78"/>
                        </a:rPr>
                        <a:t>عوامل يجب توفرها في أولياء الأمور</a:t>
                      </a:r>
                      <a:r>
                        <a:rPr lang="ar-SA" sz="2800" baseline="0" dirty="0" smtClean="0">
                          <a:cs typeface="Fanan" pitchFamily="2" charset="-78"/>
                        </a:rPr>
                        <a:t> بالمنزل</a:t>
                      </a:r>
                      <a:endParaRPr lang="ar-SA" sz="2800" dirty="0">
                        <a:cs typeface="Fanan" pitchFamily="2" charset="-78"/>
                      </a:endParaRPr>
                    </a:p>
                  </a:txBody>
                  <a:tcPr/>
                </a:tc>
              </a:tr>
              <a:tr h="1448048">
                <a:tc>
                  <a:txBody>
                    <a:bodyPr/>
                    <a:lstStyle/>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p>
                      <a:pPr rtl="1"/>
                      <a:endParaRPr lang="ar-SA" dirty="0" smtClean="0"/>
                    </a:p>
                  </a:txBody>
                  <a:tcPr/>
                </a:tc>
                <a:tc>
                  <a:txBody>
                    <a:bodyPr/>
                    <a:lstStyle/>
                    <a:p>
                      <a:pPr rtl="1"/>
                      <a:endParaRPr lang="ar-SA" dirty="0"/>
                    </a:p>
                  </a:txBody>
                  <a:tcPr/>
                </a:tc>
              </a:tr>
            </a:tbl>
          </a:graphicData>
        </a:graphic>
      </p:graphicFrame>
      <p:sp>
        <p:nvSpPr>
          <p:cNvPr id="5" name="مستطيل 4"/>
          <p:cNvSpPr/>
          <p:nvPr/>
        </p:nvSpPr>
        <p:spPr>
          <a:xfrm>
            <a:off x="3528749" y="476672"/>
            <a:ext cx="4819268" cy="1400383"/>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marL="71755" algn="ctr">
              <a:spcBef>
                <a:spcPts val="600"/>
              </a:spcBef>
            </a:pPr>
            <a:r>
              <a:rPr lang="ar-SA" sz="4000" dirty="0">
                <a:cs typeface="Fanan" pitchFamily="2" charset="-78"/>
              </a:rPr>
              <a:t>العوامل </a:t>
            </a:r>
            <a:r>
              <a:rPr lang="ar-SA" sz="4000" dirty="0" smtClean="0">
                <a:cs typeface="Fanan" pitchFamily="2" charset="-78"/>
              </a:rPr>
              <a:t>اللازمة</a:t>
            </a:r>
          </a:p>
          <a:p>
            <a:pPr marL="71755" algn="ctr">
              <a:spcBef>
                <a:spcPts val="600"/>
              </a:spcBef>
            </a:pPr>
            <a:r>
              <a:rPr lang="ar-SA" sz="4000" dirty="0" smtClean="0">
                <a:cs typeface="Fanan" pitchFamily="2" charset="-78"/>
              </a:rPr>
              <a:t> </a:t>
            </a:r>
            <a:r>
              <a:rPr lang="ar-SA" sz="4000" dirty="0">
                <a:cs typeface="Fanan" pitchFamily="2" charset="-78"/>
              </a:rPr>
              <a:t>لإنجاح الشراكة مع </a:t>
            </a:r>
            <a:r>
              <a:rPr lang="ar-SA" sz="4000" dirty="0" smtClean="0">
                <a:cs typeface="Fanan" pitchFamily="2" charset="-78"/>
              </a:rPr>
              <a:t>المدرسة </a:t>
            </a:r>
            <a:endParaRPr lang="en-US" sz="4000" dirty="0">
              <a:latin typeface="Times New Roman" charset="0"/>
              <a:ea typeface="Calibri" charset="0"/>
              <a:cs typeface="Fanan" pitchFamily="2" charset="-78"/>
            </a:endParaRPr>
          </a:p>
        </p:txBody>
      </p:sp>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21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63699517"/>
              </p:ext>
            </p:extLst>
          </p:nvPr>
        </p:nvGraphicFramePr>
        <p:xfrm>
          <a:off x="2908356" y="1882406"/>
          <a:ext cx="5768100" cy="4426914"/>
        </p:xfrm>
        <a:graphic>
          <a:graphicData uri="http://schemas.openxmlformats.org/drawingml/2006/table">
            <a:tbl>
              <a:tblPr rtl="1" firstRow="1" firstCol="1" lastRow="1" lastCol="1" bandRow="1" bandCol="1">
                <a:tableStyleId>{21E4AEA4-8DFA-4A89-87EB-49C32662AFE0}</a:tableStyleId>
              </a:tblPr>
              <a:tblGrid>
                <a:gridCol w="5768100"/>
              </a:tblGrid>
              <a:tr h="1013154">
                <a:tc>
                  <a:txBody>
                    <a:bodyPr/>
                    <a:lstStyle/>
                    <a:p>
                      <a:pPr algn="r" rtl="1">
                        <a:spcAft>
                          <a:spcPts val="0"/>
                        </a:spcAft>
                        <a:tabLst>
                          <a:tab pos="450215" algn="l"/>
                        </a:tabLst>
                      </a:pPr>
                      <a:r>
                        <a:rPr lang="ar-SA" sz="3200" dirty="0" smtClean="0">
                          <a:effectLst/>
                          <a:cs typeface="Fanan" pitchFamily="2" charset="-78"/>
                        </a:rPr>
                        <a:t>عنوان </a:t>
                      </a:r>
                      <a:r>
                        <a:rPr lang="ar-SA" sz="3200" dirty="0">
                          <a:effectLst/>
                          <a:cs typeface="Fanan" pitchFamily="2" charset="-78"/>
                        </a:rPr>
                        <a:t>النشاط: مبادرات الشراكة.          </a:t>
                      </a:r>
                      <a:r>
                        <a:rPr lang="ar-SA" sz="3200" dirty="0" smtClean="0">
                          <a:effectLst/>
                          <a:cs typeface="Fanan" pitchFamily="2" charset="-78"/>
                        </a:rPr>
                        <a:t>  </a:t>
                      </a:r>
                      <a:endParaRPr lang="en-US" sz="3200" dirty="0">
                        <a:effectLst/>
                        <a:cs typeface="Fanan" pitchFamily="2" charset="-78"/>
                      </a:endParaRPr>
                    </a:p>
                  </a:txBody>
                  <a:tcPr marL="51435" marR="51435" marT="0" marB="0" anchor="ctr"/>
                </a:tc>
              </a:tr>
              <a:tr h="434209">
                <a:tc>
                  <a:txBody>
                    <a:bodyPr/>
                    <a:lstStyle/>
                    <a:p>
                      <a:pPr algn="r" rtl="1">
                        <a:spcAft>
                          <a:spcPts val="0"/>
                        </a:spcAft>
                        <a:tabLst>
                          <a:tab pos="450215" algn="l"/>
                        </a:tabLst>
                      </a:pPr>
                      <a:r>
                        <a:rPr lang="ar-SA" sz="3200" dirty="0">
                          <a:effectLst/>
                          <a:cs typeface="Fanan" pitchFamily="2" charset="-78"/>
                        </a:rPr>
                        <a:t>مدة النشاط: </a:t>
                      </a:r>
                      <a:r>
                        <a:rPr lang="ar-SA" sz="3200" dirty="0" smtClean="0">
                          <a:effectLst/>
                          <a:cs typeface="Fanan" pitchFamily="2" charset="-78"/>
                        </a:rPr>
                        <a:t>10 دقائق</a:t>
                      </a:r>
                      <a:r>
                        <a:rPr lang="ar-SA" sz="3200" baseline="0" dirty="0" smtClean="0">
                          <a:effectLst/>
                          <a:cs typeface="Fanan" pitchFamily="2" charset="-78"/>
                        </a:rPr>
                        <a:t> .</a:t>
                      </a:r>
                      <a:endParaRPr lang="en-US" sz="3200" dirty="0">
                        <a:effectLst/>
                        <a:latin typeface="Times New Roman" charset="0"/>
                        <a:ea typeface="Calibri" charset="0"/>
                        <a:cs typeface="Fanan" pitchFamily="2" charset="-78"/>
                      </a:endParaRPr>
                    </a:p>
                  </a:txBody>
                  <a:tcPr marL="51435" marR="51435" marT="0" marB="0" anchor="ctr"/>
                </a:tc>
              </a:tr>
              <a:tr h="434209">
                <a:tc>
                  <a:txBody>
                    <a:bodyPr/>
                    <a:lstStyle/>
                    <a:p>
                      <a:pPr algn="r" rtl="1">
                        <a:spcAft>
                          <a:spcPts val="0"/>
                        </a:spcAft>
                        <a:tabLst>
                          <a:tab pos="450215" algn="l"/>
                        </a:tabLst>
                      </a:pPr>
                      <a:r>
                        <a:rPr lang="ar-SA" sz="3200">
                          <a:effectLst/>
                          <a:cs typeface="Fanan" pitchFamily="2" charset="-78"/>
                        </a:rPr>
                        <a:t>هدف النشاط: الاطلاع على أنشطة ومبادرات متنوعة مقترحة لتعزيز الشراكة مع المدرسة.  </a:t>
                      </a:r>
                      <a:endParaRPr lang="en-US" sz="3200">
                        <a:effectLst/>
                        <a:latin typeface="Times New Roman" charset="0"/>
                        <a:ea typeface="Calibri" charset="0"/>
                        <a:cs typeface="Fanan" pitchFamily="2" charset="-78"/>
                      </a:endParaRPr>
                    </a:p>
                  </a:txBody>
                  <a:tcPr marL="51435" marR="51435" marT="0" marB="0" anchor="ctr"/>
                </a:tc>
              </a:tr>
              <a:tr h="968929">
                <a:tc>
                  <a:txBody>
                    <a:bodyPr/>
                    <a:lstStyle/>
                    <a:p>
                      <a:pPr algn="r" rtl="1">
                        <a:spcAft>
                          <a:spcPts val="0"/>
                        </a:spcAft>
                        <a:tabLst>
                          <a:tab pos="450215" algn="l"/>
                        </a:tabLst>
                      </a:pPr>
                      <a:r>
                        <a:rPr lang="ar-SA" sz="3200" dirty="0">
                          <a:effectLst/>
                          <a:cs typeface="Fanan" pitchFamily="2" charset="-78"/>
                        </a:rPr>
                        <a:t>سؤال النشاط: اقترح مع أفراد مجموعتك مبادرات وأنشطة تحت كل مجال من المجالات التالية، لتحقيق هدف الشراكة مع المدرسة وهو تحسن تعلم الأبناء أو تعديل سلوكهم. </a:t>
                      </a:r>
                      <a:endParaRPr lang="en-US" sz="3200" dirty="0">
                        <a:effectLst/>
                        <a:latin typeface="Times New Roman" charset="0"/>
                        <a:ea typeface="Calibri" charset="0"/>
                        <a:cs typeface="Fanan" pitchFamily="2" charset="-78"/>
                      </a:endParaRPr>
                    </a:p>
                  </a:txBody>
                  <a:tcPr marL="51435" marR="51435" marT="0" marB="0" anchor="ctr"/>
                </a:tc>
              </a:tr>
            </a:tbl>
          </a:graphicData>
        </a:graphic>
      </p:graphicFrame>
      <p:sp>
        <p:nvSpPr>
          <p:cNvPr id="5" name="عنصر نائب للمحتوى 2"/>
          <p:cNvSpPr>
            <a:spLocks noGrp="1"/>
          </p:cNvSpPr>
          <p:nvPr>
            <p:ph type="title"/>
          </p:nvPr>
        </p:nvSpPr>
        <p:spPr>
          <a:xfrm>
            <a:off x="4211960" y="831850"/>
            <a:ext cx="3456384" cy="796950"/>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ar-SA" sz="3600" dirty="0" smtClean="0">
                <a:cs typeface="Fanan" pitchFamily="2" charset="-78"/>
              </a:rPr>
              <a:t>نشاط </a:t>
            </a:r>
            <a:r>
              <a:rPr lang="ar-SA" sz="3600" dirty="0" smtClean="0">
                <a:cs typeface="Fanan" pitchFamily="2" charset="-78"/>
              </a:rPr>
              <a:t>(5)</a:t>
            </a:r>
            <a:endParaRPr lang="ar-SA" sz="3600" dirty="0" smtClean="0">
              <a:cs typeface="Fanan" pitchFamily="2" charset="-78"/>
            </a:endParaRPr>
          </a:p>
        </p:txBody>
      </p:sp>
      <p:pic>
        <p:nvPicPr>
          <p:cNvPr id="7"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113797927"/>
              </p:ext>
            </p:extLst>
          </p:nvPr>
        </p:nvGraphicFramePr>
        <p:xfrm>
          <a:off x="395536" y="1618064"/>
          <a:ext cx="8424936" cy="4907280"/>
        </p:xfrm>
        <a:graphic>
          <a:graphicData uri="http://schemas.openxmlformats.org/drawingml/2006/table">
            <a:tbl>
              <a:tblPr rtl="1" firstRow="1" bandRow="1">
                <a:tableStyleId>{5C22544A-7EE6-4342-B048-85BDC9FD1C3A}</a:tableStyleId>
              </a:tblPr>
              <a:tblGrid>
                <a:gridCol w="3107342"/>
                <a:gridCol w="5317594"/>
              </a:tblGrid>
              <a:tr h="370840">
                <a:tc>
                  <a:txBody>
                    <a:bodyPr/>
                    <a:lstStyle/>
                    <a:p>
                      <a:pPr rtl="1"/>
                      <a:r>
                        <a:rPr lang="ar-SA" sz="2800" dirty="0" smtClean="0">
                          <a:cs typeface="Fanan" pitchFamily="2" charset="-78"/>
                        </a:rPr>
                        <a:t>المجالات</a:t>
                      </a:r>
                      <a:endParaRPr lang="ar-SA" sz="2800" dirty="0">
                        <a:cs typeface="Fanan" pitchFamily="2" charset="-78"/>
                      </a:endParaRPr>
                    </a:p>
                  </a:txBody>
                  <a:tcPr/>
                </a:tc>
                <a:tc>
                  <a:txBody>
                    <a:bodyPr/>
                    <a:lstStyle/>
                    <a:p>
                      <a:pPr rtl="1"/>
                      <a:r>
                        <a:rPr lang="ar-SA" sz="2800" dirty="0" smtClean="0">
                          <a:cs typeface="Fanan" pitchFamily="2" charset="-78"/>
                        </a:rPr>
                        <a:t>المبادرات أو الأنشطة المقترحة</a:t>
                      </a:r>
                      <a:endParaRPr lang="ar-SA" sz="2800" dirty="0">
                        <a:cs typeface="Fanan" pitchFamily="2" charset="-78"/>
                      </a:endParaRPr>
                    </a:p>
                  </a:txBody>
                  <a:tcPr/>
                </a:tc>
              </a:tr>
              <a:tr h="370840">
                <a:tc>
                  <a:txBody>
                    <a:bodyPr/>
                    <a:lstStyle/>
                    <a:p>
                      <a:pPr rtl="1"/>
                      <a:r>
                        <a:rPr lang="ar-SA" sz="2800" dirty="0" smtClean="0">
                          <a:cs typeface="Fanan" pitchFamily="2" charset="-78"/>
                        </a:rPr>
                        <a:t>التعلم في البيت</a:t>
                      </a:r>
                      <a:endParaRPr lang="ar-SA" sz="2800" dirty="0">
                        <a:cs typeface="Fanan" pitchFamily="2" charset="-78"/>
                      </a:endParaRPr>
                    </a:p>
                  </a:txBody>
                  <a:tcPr/>
                </a:tc>
                <a:tc>
                  <a:txBody>
                    <a:bodyPr/>
                    <a:lstStyle/>
                    <a:p>
                      <a:pPr rtl="1"/>
                      <a:endParaRPr lang="ar-SA" sz="2800">
                        <a:cs typeface="Fanan" pitchFamily="2" charset="-78"/>
                      </a:endParaRPr>
                    </a:p>
                  </a:txBody>
                  <a:tcPr/>
                </a:tc>
              </a:tr>
              <a:tr h="370840">
                <a:tc>
                  <a:txBody>
                    <a:bodyPr/>
                    <a:lstStyle/>
                    <a:p>
                      <a:pPr rtl="1"/>
                      <a:r>
                        <a:rPr lang="ar-SA" sz="2800" dirty="0" smtClean="0">
                          <a:cs typeface="Fanan" pitchFamily="2" charset="-78"/>
                        </a:rPr>
                        <a:t>التواصل مع المدرسة</a:t>
                      </a:r>
                      <a:endParaRPr lang="ar-SA" sz="2800" dirty="0">
                        <a:cs typeface="Fanan" pitchFamily="2" charset="-78"/>
                      </a:endParaRPr>
                    </a:p>
                  </a:txBody>
                  <a:tcPr/>
                </a:tc>
                <a:tc>
                  <a:txBody>
                    <a:bodyPr/>
                    <a:lstStyle/>
                    <a:p>
                      <a:pPr rtl="1"/>
                      <a:endParaRPr lang="ar-SA" sz="2800">
                        <a:cs typeface="Fanan" pitchFamily="2" charset="-78"/>
                      </a:endParaRPr>
                    </a:p>
                  </a:txBody>
                  <a:tcPr/>
                </a:tc>
              </a:tr>
              <a:tr h="370840">
                <a:tc>
                  <a:txBody>
                    <a:bodyPr/>
                    <a:lstStyle/>
                    <a:p>
                      <a:pPr rtl="1"/>
                      <a:r>
                        <a:rPr lang="ar-SA" sz="2800" dirty="0" smtClean="0">
                          <a:cs typeface="Fanan" pitchFamily="2" charset="-78"/>
                        </a:rPr>
                        <a:t>التطوع في خدمة أهداف المدرسة</a:t>
                      </a:r>
                      <a:endParaRPr lang="ar-SA" sz="2800" dirty="0">
                        <a:cs typeface="Fanan" pitchFamily="2" charset="-78"/>
                      </a:endParaRPr>
                    </a:p>
                  </a:txBody>
                  <a:tcPr/>
                </a:tc>
                <a:tc>
                  <a:txBody>
                    <a:bodyPr/>
                    <a:lstStyle/>
                    <a:p>
                      <a:pPr rtl="1"/>
                      <a:endParaRPr lang="ar-SA" sz="2800">
                        <a:cs typeface="Fanan" pitchFamily="2" charset="-78"/>
                      </a:endParaRPr>
                    </a:p>
                  </a:txBody>
                  <a:tcPr/>
                </a:tc>
              </a:tr>
              <a:tr h="370840">
                <a:tc>
                  <a:txBody>
                    <a:bodyPr/>
                    <a:lstStyle/>
                    <a:p>
                      <a:pPr rtl="1"/>
                      <a:r>
                        <a:rPr lang="ar-SA" sz="2800" dirty="0" smtClean="0">
                          <a:cs typeface="Fanan" pitchFamily="2" charset="-78"/>
                        </a:rPr>
                        <a:t>المشاركة في الأنشطة والمناسبات المدرسية</a:t>
                      </a:r>
                      <a:endParaRPr lang="ar-SA" sz="2800" dirty="0">
                        <a:cs typeface="Fanan" pitchFamily="2" charset="-78"/>
                      </a:endParaRPr>
                    </a:p>
                  </a:txBody>
                  <a:tcPr/>
                </a:tc>
                <a:tc>
                  <a:txBody>
                    <a:bodyPr/>
                    <a:lstStyle/>
                    <a:p>
                      <a:pPr rtl="1"/>
                      <a:endParaRPr lang="ar-SA" sz="2800">
                        <a:cs typeface="Fanan" pitchFamily="2" charset="-78"/>
                      </a:endParaRPr>
                    </a:p>
                  </a:txBody>
                  <a:tcPr/>
                </a:tc>
              </a:tr>
              <a:tr h="370840">
                <a:tc>
                  <a:txBody>
                    <a:bodyPr/>
                    <a:lstStyle/>
                    <a:p>
                      <a:pPr rtl="1"/>
                      <a:r>
                        <a:rPr lang="ar-SA" sz="2800" dirty="0" smtClean="0">
                          <a:cs typeface="Fanan" pitchFamily="2" charset="-78"/>
                        </a:rPr>
                        <a:t>المشاركة في اللجان المدرسية وصنع القرار</a:t>
                      </a:r>
                      <a:endParaRPr lang="ar-SA" sz="2800" dirty="0">
                        <a:cs typeface="Fanan" pitchFamily="2" charset="-78"/>
                      </a:endParaRPr>
                    </a:p>
                  </a:txBody>
                  <a:tcPr/>
                </a:tc>
                <a:tc>
                  <a:txBody>
                    <a:bodyPr/>
                    <a:lstStyle/>
                    <a:p>
                      <a:pPr rtl="1"/>
                      <a:endParaRPr lang="ar-SA" sz="2800">
                        <a:cs typeface="Fanan" pitchFamily="2" charset="-78"/>
                      </a:endParaRPr>
                    </a:p>
                  </a:txBody>
                  <a:tcPr/>
                </a:tc>
              </a:tr>
              <a:tr h="370840">
                <a:tc>
                  <a:txBody>
                    <a:bodyPr/>
                    <a:lstStyle/>
                    <a:p>
                      <a:pPr rtl="1"/>
                      <a:r>
                        <a:rPr lang="ar-SA" sz="2800" dirty="0" smtClean="0">
                          <a:cs typeface="Fanan" pitchFamily="2" charset="-78"/>
                        </a:rPr>
                        <a:t>دعم احتياجات</a:t>
                      </a:r>
                      <a:r>
                        <a:rPr lang="ar-SA" sz="2800" baseline="0" dirty="0" smtClean="0">
                          <a:cs typeface="Fanan" pitchFamily="2" charset="-78"/>
                        </a:rPr>
                        <a:t> المدرسة</a:t>
                      </a:r>
                      <a:endParaRPr lang="ar-SA" sz="2800" dirty="0">
                        <a:cs typeface="Fanan" pitchFamily="2" charset="-78"/>
                      </a:endParaRPr>
                    </a:p>
                  </a:txBody>
                  <a:tcPr/>
                </a:tc>
                <a:tc>
                  <a:txBody>
                    <a:bodyPr/>
                    <a:lstStyle/>
                    <a:p>
                      <a:pPr rtl="1"/>
                      <a:endParaRPr lang="ar-SA" sz="2800" dirty="0">
                        <a:cs typeface="Fanan" pitchFamily="2" charset="-78"/>
                      </a:endParaRPr>
                    </a:p>
                  </a:txBody>
                  <a:tcPr/>
                </a:tc>
              </a:tr>
            </a:tbl>
          </a:graphicData>
        </a:graphic>
      </p:graphicFrame>
      <p:sp>
        <p:nvSpPr>
          <p:cNvPr id="5" name="مستطيل 4"/>
          <p:cNvSpPr/>
          <p:nvPr/>
        </p:nvSpPr>
        <p:spPr>
          <a:xfrm>
            <a:off x="125760" y="404664"/>
            <a:ext cx="8838728" cy="954107"/>
          </a:xfrm>
          <a:prstGeom prst="rect">
            <a:avLst/>
          </a:prstGeom>
        </p:spPr>
        <p:txBody>
          <a:bodyPr wrap="square">
            <a:spAutoFit/>
          </a:bodyPr>
          <a:lstStyle/>
          <a:p>
            <a:pPr>
              <a:tabLst>
                <a:tab pos="450215" algn="l"/>
              </a:tabLst>
            </a:pPr>
            <a:r>
              <a:rPr lang="ar-SA" sz="2800" dirty="0">
                <a:ln>
                  <a:solidFill>
                    <a:sysClr val="windowText" lastClr="000000"/>
                  </a:solidFill>
                </a:ln>
                <a:solidFill>
                  <a:srgbClr val="C00000"/>
                </a:solidFill>
                <a:cs typeface="Fanan" pitchFamily="2" charset="-78"/>
              </a:rPr>
              <a:t>اقترح مع أفراد مجموعتك مبادرات وأنشطة تحت كل مجال من المجالات التالية، لتحقيق هدف الشراكة مع المدرسة وهو تحسن تعلم الأبناء أو تعديل </a:t>
            </a:r>
            <a:r>
              <a:rPr lang="ar-SA" sz="2800" dirty="0" smtClean="0">
                <a:ln>
                  <a:solidFill>
                    <a:sysClr val="windowText" lastClr="000000"/>
                  </a:solidFill>
                </a:ln>
                <a:solidFill>
                  <a:srgbClr val="C00000"/>
                </a:solidFill>
                <a:cs typeface="Fanan" pitchFamily="2" charset="-78"/>
              </a:rPr>
              <a:t>سلوكهم</a:t>
            </a:r>
            <a:r>
              <a:rPr lang="ar-SA" sz="2800" dirty="0">
                <a:ln>
                  <a:solidFill>
                    <a:sysClr val="windowText" lastClr="000000"/>
                  </a:solidFill>
                </a:ln>
                <a:solidFill>
                  <a:srgbClr val="C00000"/>
                </a:solidFill>
                <a:cs typeface="Fanan" pitchFamily="2" charset="-78"/>
              </a:rPr>
              <a:t> </a:t>
            </a:r>
            <a:r>
              <a:rPr lang="ar-SA" sz="2800" dirty="0" smtClean="0">
                <a:ln>
                  <a:solidFill>
                    <a:sysClr val="windowText" lastClr="000000"/>
                  </a:solidFill>
                </a:ln>
                <a:solidFill>
                  <a:srgbClr val="C00000"/>
                </a:solidFill>
                <a:cs typeface="Fanan" pitchFamily="2" charset="-78"/>
              </a:rPr>
              <a:t>:</a:t>
            </a:r>
            <a:endParaRPr lang="en-US" sz="2800" dirty="0">
              <a:ln>
                <a:solidFill>
                  <a:sysClr val="windowText" lastClr="000000"/>
                </a:solidFill>
              </a:ln>
              <a:solidFill>
                <a:srgbClr val="C00000"/>
              </a:solidFill>
              <a:latin typeface="Times New Roman" charset="0"/>
              <a:ea typeface="Calibri" charset="0"/>
              <a:cs typeface="Fanan" pitchFamily="2" charset="-78"/>
            </a:endParaRPr>
          </a:p>
        </p:txBody>
      </p:sp>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9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82045788"/>
              </p:ext>
            </p:extLst>
          </p:nvPr>
        </p:nvGraphicFramePr>
        <p:xfrm>
          <a:off x="2260714" y="1532220"/>
          <a:ext cx="6658382" cy="4417060"/>
        </p:xfrm>
        <a:graphic>
          <a:graphicData uri="http://schemas.openxmlformats.org/drawingml/2006/table">
            <a:tbl>
              <a:tblPr rtl="1" firstRow="1" firstCol="1" lastRow="1" lastCol="1" bandRow="1" bandCol="1">
                <a:tableStyleId>{10A1B5D5-9B99-4C35-A422-299274C87663}</a:tableStyleId>
              </a:tblPr>
              <a:tblGrid>
                <a:gridCol w="6658382"/>
              </a:tblGrid>
              <a:tr h="470255">
                <a:tc>
                  <a:txBody>
                    <a:bodyPr/>
                    <a:lstStyle/>
                    <a:p>
                      <a:pPr marL="457200" algn="r" rtl="1">
                        <a:lnSpc>
                          <a:spcPts val="2100"/>
                        </a:lnSpc>
                        <a:spcBef>
                          <a:spcPts val="600"/>
                        </a:spcBef>
                        <a:spcAft>
                          <a:spcPts val="1000"/>
                        </a:spcAft>
                      </a:pPr>
                      <a:endParaRPr lang="ar-SA" sz="3200" dirty="0" smtClean="0">
                        <a:effectLst/>
                      </a:endParaRPr>
                    </a:p>
                    <a:p>
                      <a:pPr marL="457200" algn="r" rtl="1">
                        <a:lnSpc>
                          <a:spcPts val="2100"/>
                        </a:lnSpc>
                        <a:spcBef>
                          <a:spcPts val="600"/>
                        </a:spcBef>
                        <a:spcAft>
                          <a:spcPts val="1000"/>
                        </a:spcAft>
                      </a:pPr>
                      <a:r>
                        <a:rPr lang="ar-SA" sz="3200" dirty="0" smtClean="0">
                          <a:effectLst/>
                        </a:rPr>
                        <a:t>عنوان </a:t>
                      </a:r>
                      <a:r>
                        <a:rPr lang="ar-SA" sz="3200" dirty="0">
                          <a:effectLst/>
                        </a:rPr>
                        <a:t>النشاط: أدوار أولياء الأمور في أنشطة المدرسة</a:t>
                      </a:r>
                      <a:endParaRPr lang="en-US" sz="3200" dirty="0">
                        <a:effectLst/>
                        <a:latin typeface="Calibri" charset="0"/>
                        <a:ea typeface="Calibri" charset="0"/>
                        <a:cs typeface="Fanan" pitchFamily="2" charset="-78"/>
                      </a:endParaRPr>
                    </a:p>
                  </a:txBody>
                  <a:tcPr marL="51435" marR="51435" marT="0" marB="0" anchor="ctr"/>
                </a:tc>
              </a:tr>
              <a:tr h="409577">
                <a:tc>
                  <a:txBody>
                    <a:bodyPr/>
                    <a:lstStyle/>
                    <a:p>
                      <a:pPr algn="r" rtl="1">
                        <a:spcAft>
                          <a:spcPts val="0"/>
                        </a:spcAft>
                        <a:tabLst>
                          <a:tab pos="450215" algn="l"/>
                        </a:tabLst>
                      </a:pPr>
                      <a:r>
                        <a:rPr lang="ar-SA" sz="3200" dirty="0">
                          <a:effectLst/>
                        </a:rPr>
                        <a:t>مدة النشاط: </a:t>
                      </a:r>
                      <a:r>
                        <a:rPr lang="ar-SA" sz="3200" dirty="0" smtClean="0">
                          <a:effectLst/>
                        </a:rPr>
                        <a:t>10دقائق.</a:t>
                      </a:r>
                      <a:endParaRPr lang="en-US" sz="3200" dirty="0">
                        <a:effectLst/>
                        <a:latin typeface="Times New Roman" charset="0"/>
                        <a:ea typeface="Calibri" charset="0"/>
                        <a:cs typeface="Fanan" pitchFamily="2" charset="-78"/>
                      </a:endParaRPr>
                    </a:p>
                  </a:txBody>
                  <a:tcPr marL="51435" marR="51435" marT="0" marB="0" anchor="ctr"/>
                </a:tc>
              </a:tr>
              <a:tr h="409577">
                <a:tc>
                  <a:txBody>
                    <a:bodyPr/>
                    <a:lstStyle/>
                    <a:p>
                      <a:pPr algn="r" rtl="1">
                        <a:spcAft>
                          <a:spcPts val="0"/>
                        </a:spcAft>
                        <a:tabLst>
                          <a:tab pos="450215" algn="l"/>
                        </a:tabLst>
                      </a:pPr>
                      <a:r>
                        <a:rPr lang="ar-SA" sz="3200" dirty="0">
                          <a:effectLst/>
                        </a:rPr>
                        <a:t>هدف النشاط: تحديد </a:t>
                      </a:r>
                      <a:r>
                        <a:rPr lang="ar-SA" sz="3200" dirty="0" smtClean="0">
                          <a:effectLst/>
                        </a:rPr>
                        <a:t>أدوار أولياء </a:t>
                      </a:r>
                      <a:r>
                        <a:rPr lang="ar-SA" sz="3200" dirty="0">
                          <a:effectLst/>
                        </a:rPr>
                        <a:t>الأمور في أنشطة المدرسة. </a:t>
                      </a:r>
                      <a:endParaRPr lang="en-US" sz="3200" dirty="0">
                        <a:effectLst/>
                        <a:latin typeface="Times New Roman" charset="0"/>
                        <a:ea typeface="Calibri" charset="0"/>
                        <a:cs typeface="Fanan" pitchFamily="2" charset="-78"/>
                      </a:endParaRPr>
                    </a:p>
                  </a:txBody>
                  <a:tcPr marL="51435" marR="51435" marT="0" marB="0" anchor="ctr"/>
                </a:tc>
              </a:tr>
              <a:tr h="973693">
                <a:tc>
                  <a:txBody>
                    <a:bodyPr/>
                    <a:lstStyle/>
                    <a:p>
                      <a:pPr algn="r" rtl="1">
                        <a:spcAft>
                          <a:spcPts val="0"/>
                        </a:spcAft>
                        <a:tabLst>
                          <a:tab pos="450215" algn="l"/>
                        </a:tabLst>
                      </a:pPr>
                      <a:r>
                        <a:rPr lang="ar-SA" sz="3200" dirty="0">
                          <a:effectLst/>
                        </a:rPr>
                        <a:t>سؤال النشاط: النشاط التالي يتضمن إقامة ملتقى في المدرسة لأولياء الأمور والمعلمين وأفراد المجتمع، حدد دورك كولي أمر في المشاركة في الملتقى وفي ضوء أدوار المدرسة. </a:t>
                      </a:r>
                      <a:endParaRPr lang="en-US" sz="3200" dirty="0">
                        <a:effectLst/>
                        <a:latin typeface="Times New Roman" charset="0"/>
                        <a:ea typeface="Calibri" charset="0"/>
                        <a:cs typeface="Fanan" pitchFamily="2" charset="-78"/>
                      </a:endParaRPr>
                    </a:p>
                  </a:txBody>
                  <a:tcPr marL="51435" marR="51435" marT="0" marB="0" anchor="ctr"/>
                </a:tc>
              </a:tr>
            </a:tbl>
          </a:graphicData>
        </a:graphic>
      </p:graphicFrame>
      <p:sp>
        <p:nvSpPr>
          <p:cNvPr id="5" name="عنصر نائب للمحتوى 2"/>
          <p:cNvSpPr>
            <a:spLocks noGrp="1"/>
          </p:cNvSpPr>
          <p:nvPr>
            <p:ph type="title"/>
          </p:nvPr>
        </p:nvSpPr>
        <p:spPr>
          <a:xfrm>
            <a:off x="3779912" y="404664"/>
            <a:ext cx="4258816" cy="86409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ar-SA" sz="4800" dirty="0" smtClean="0">
                <a:cs typeface="Fanan" pitchFamily="2" charset="-78"/>
              </a:rPr>
              <a:t>نشاط ( </a:t>
            </a:r>
            <a:r>
              <a:rPr lang="ar-SA" sz="4800" dirty="0" smtClean="0">
                <a:cs typeface="Fanan" pitchFamily="2" charset="-78"/>
              </a:rPr>
              <a:t>6)</a:t>
            </a:r>
            <a:endParaRPr lang="ar-SA" sz="4800" dirty="0" smtClean="0">
              <a:cs typeface="Fanan" pitchFamily="2" charset="-78"/>
            </a:endParaRPr>
          </a:p>
        </p:txBody>
      </p:sp>
      <p:sp>
        <p:nvSpPr>
          <p:cNvPr id="6" name="مستطيل 5"/>
          <p:cNvSpPr/>
          <p:nvPr/>
        </p:nvSpPr>
        <p:spPr>
          <a:xfrm>
            <a:off x="1259632" y="6119718"/>
            <a:ext cx="7632848"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smtClean="0">
                <a:cs typeface="Fanan" pitchFamily="2" charset="-78"/>
              </a:rPr>
              <a:t>صفحة (48) آليات بناء شراكة فاعلة مع المدرسة – حقيبة متدرب</a:t>
            </a:r>
            <a:endParaRPr lang="ar-SA" sz="2000" dirty="0">
              <a:cs typeface="Fanan" pitchFamily="2" charset="-78"/>
            </a:endParaRPr>
          </a:p>
        </p:txBody>
      </p:sp>
      <p:pic>
        <p:nvPicPr>
          <p:cNvPr id="7"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95536" y="4005064"/>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3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3779912" y="476672"/>
            <a:ext cx="4258816" cy="792088"/>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SA" sz="3600" dirty="0" smtClean="0">
                <a:cs typeface="Fanan" pitchFamily="2" charset="-78"/>
              </a:rPr>
              <a:t>ثالثاً/ أدوار أولياء الأمور :</a:t>
            </a:r>
          </a:p>
        </p:txBody>
      </p:sp>
      <p:graphicFrame>
        <p:nvGraphicFramePr>
          <p:cNvPr id="3" name="جدول 2"/>
          <p:cNvGraphicFramePr>
            <a:graphicFrameLocks noGrp="1"/>
          </p:cNvGraphicFramePr>
          <p:nvPr>
            <p:extLst>
              <p:ext uri="{D42A27DB-BD31-4B8C-83A1-F6EECF244321}">
                <p14:modId xmlns:p14="http://schemas.microsoft.com/office/powerpoint/2010/main" val="650449629"/>
              </p:ext>
            </p:extLst>
          </p:nvPr>
        </p:nvGraphicFramePr>
        <p:xfrm>
          <a:off x="2275790" y="1556792"/>
          <a:ext cx="6544682" cy="3809608"/>
        </p:xfrm>
        <a:graphic>
          <a:graphicData uri="http://schemas.openxmlformats.org/drawingml/2006/table">
            <a:tbl>
              <a:tblPr rtl="1" firstRow="1" bandRow="1">
                <a:tableStyleId>{7DF18680-E054-41AD-8BC1-D1AEF772440D}</a:tableStyleId>
              </a:tblPr>
              <a:tblGrid>
                <a:gridCol w="2025398"/>
                <a:gridCol w="2471508"/>
                <a:gridCol w="2047776"/>
              </a:tblGrid>
              <a:tr h="792088">
                <a:tc>
                  <a:txBody>
                    <a:bodyPr/>
                    <a:lstStyle/>
                    <a:p>
                      <a:pPr algn="ctr" rtl="1"/>
                      <a:r>
                        <a:rPr lang="ar-SA" sz="3200" dirty="0" smtClean="0">
                          <a:cs typeface="Fanan" pitchFamily="2" charset="-78"/>
                        </a:rPr>
                        <a:t>قبل الملتقى</a:t>
                      </a:r>
                      <a:endParaRPr lang="ar-SA" sz="3200" dirty="0">
                        <a:cs typeface="Fanan" pitchFamily="2" charset="-78"/>
                      </a:endParaRPr>
                    </a:p>
                  </a:txBody>
                  <a:tcPr/>
                </a:tc>
                <a:tc>
                  <a:txBody>
                    <a:bodyPr/>
                    <a:lstStyle/>
                    <a:p>
                      <a:pPr algn="ctr" rtl="1"/>
                      <a:r>
                        <a:rPr lang="ar-SA" sz="3200" dirty="0" smtClean="0">
                          <a:cs typeface="Fanan" pitchFamily="2" charset="-78"/>
                        </a:rPr>
                        <a:t>في أثناء الملتقى</a:t>
                      </a:r>
                      <a:endParaRPr lang="ar-SA" sz="3200" dirty="0">
                        <a:cs typeface="Fanan" pitchFamily="2" charset="-78"/>
                      </a:endParaRPr>
                    </a:p>
                  </a:txBody>
                  <a:tcPr/>
                </a:tc>
                <a:tc>
                  <a:txBody>
                    <a:bodyPr/>
                    <a:lstStyle/>
                    <a:p>
                      <a:pPr algn="ctr" rtl="1"/>
                      <a:r>
                        <a:rPr lang="ar-SA" sz="3200" dirty="0" smtClean="0">
                          <a:cs typeface="Fanan" pitchFamily="2" charset="-78"/>
                        </a:rPr>
                        <a:t>بعد الملتقى</a:t>
                      </a:r>
                      <a:endParaRPr lang="ar-SA" sz="3200" dirty="0">
                        <a:cs typeface="Fanan" pitchFamily="2" charset="-78"/>
                      </a:endParaRPr>
                    </a:p>
                  </a:txBody>
                  <a:tcPr/>
                </a:tc>
              </a:tr>
              <a:tr h="2304256">
                <a:tc>
                  <a:txBody>
                    <a:bodyPr/>
                    <a:lstStyle/>
                    <a:p>
                      <a:pPr algn="ctr" rtl="1"/>
                      <a:endParaRPr lang="ar-SA" sz="3200" dirty="0" smtClean="0">
                        <a:cs typeface="Fanan" pitchFamily="2" charset="-78"/>
                      </a:endParaRPr>
                    </a:p>
                    <a:p>
                      <a:pPr algn="ctr" rtl="1"/>
                      <a:endParaRPr lang="ar-SA" sz="3200" dirty="0" smtClean="0">
                        <a:cs typeface="Fanan" pitchFamily="2" charset="-78"/>
                      </a:endParaRPr>
                    </a:p>
                    <a:p>
                      <a:pPr algn="ctr" rtl="1"/>
                      <a:endParaRPr lang="ar-SA" sz="3200" dirty="0" smtClean="0">
                        <a:cs typeface="Fanan" pitchFamily="2" charset="-78"/>
                      </a:endParaRPr>
                    </a:p>
                    <a:p>
                      <a:pPr algn="ctr" rtl="1"/>
                      <a:endParaRPr lang="ar-SA" sz="3200" dirty="0" smtClean="0">
                        <a:cs typeface="Fanan" pitchFamily="2" charset="-78"/>
                      </a:endParaRPr>
                    </a:p>
                    <a:p>
                      <a:pPr algn="ctr" rtl="1"/>
                      <a:endParaRPr lang="ar-SA" sz="3200" dirty="0" smtClean="0">
                        <a:cs typeface="Fanan" pitchFamily="2" charset="-78"/>
                      </a:endParaRPr>
                    </a:p>
                    <a:p>
                      <a:pPr algn="ctr" rtl="1"/>
                      <a:endParaRPr lang="ar-SA" sz="3200" dirty="0">
                        <a:cs typeface="Fanan" pitchFamily="2" charset="-78"/>
                      </a:endParaRPr>
                    </a:p>
                  </a:txBody>
                  <a:tcPr/>
                </a:tc>
                <a:tc>
                  <a:txBody>
                    <a:bodyPr/>
                    <a:lstStyle/>
                    <a:p>
                      <a:pPr algn="ctr" rtl="1"/>
                      <a:endParaRPr lang="ar-SA" sz="3200">
                        <a:cs typeface="Fanan" pitchFamily="2" charset="-78"/>
                      </a:endParaRPr>
                    </a:p>
                  </a:txBody>
                  <a:tcPr/>
                </a:tc>
                <a:tc>
                  <a:txBody>
                    <a:bodyPr/>
                    <a:lstStyle/>
                    <a:p>
                      <a:pPr algn="ctr" rtl="1"/>
                      <a:endParaRPr lang="ar-SA" sz="3200" dirty="0">
                        <a:cs typeface="Fanan" pitchFamily="2" charset="-78"/>
                      </a:endParaRPr>
                    </a:p>
                  </a:txBody>
                  <a:tcPr/>
                </a:tc>
              </a:tr>
            </a:tbl>
          </a:graphicData>
        </a:graphic>
      </p:graphicFrame>
      <p:sp>
        <p:nvSpPr>
          <p:cNvPr id="4" name="مستطيل 3"/>
          <p:cNvSpPr/>
          <p:nvPr/>
        </p:nvSpPr>
        <p:spPr>
          <a:xfrm>
            <a:off x="1763688" y="5642084"/>
            <a:ext cx="7632848" cy="954107"/>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cs typeface="Fanan" pitchFamily="2" charset="-78"/>
              </a:rPr>
              <a:t>صفحة (50) آليات بناء شراكة فاعلة مع المدرسة – </a:t>
            </a:r>
            <a:endParaRPr lang="ar-SA" sz="2800" b="1" dirty="0" smtClean="0">
              <a:cs typeface="Fanan" pitchFamily="2" charset="-78"/>
            </a:endParaRPr>
          </a:p>
          <a:p>
            <a:pPr algn="ctr"/>
            <a:r>
              <a:rPr lang="ar-SA" sz="2800" b="1" dirty="0" smtClean="0">
                <a:cs typeface="Fanan" pitchFamily="2" charset="-78"/>
              </a:rPr>
              <a:t>حقيبة </a:t>
            </a:r>
            <a:r>
              <a:rPr lang="ar-SA" sz="2800" b="1" dirty="0" smtClean="0">
                <a:cs typeface="Fanan" pitchFamily="2" charset="-78"/>
              </a:rPr>
              <a:t>متدرب</a:t>
            </a:r>
            <a:endParaRPr lang="ar-SA" sz="2000" dirty="0">
              <a:cs typeface="Fanan" pitchFamily="2" charset="-78"/>
            </a:endParaRP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63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78290325"/>
              </p:ext>
            </p:extLst>
          </p:nvPr>
        </p:nvGraphicFramePr>
        <p:xfrm>
          <a:off x="2655416" y="1484784"/>
          <a:ext cx="6237064" cy="4417060"/>
        </p:xfrm>
        <a:graphic>
          <a:graphicData uri="http://schemas.openxmlformats.org/drawingml/2006/table">
            <a:tbl>
              <a:tblPr rtl="1" firstRow="1" firstCol="1" lastRow="1" lastCol="1" bandRow="1" bandCol="1">
                <a:tableStyleId>{10A1B5D5-9B99-4C35-A422-299274C87663}</a:tableStyleId>
              </a:tblPr>
              <a:tblGrid>
                <a:gridCol w="6237064"/>
              </a:tblGrid>
              <a:tr h="494668">
                <a:tc>
                  <a:txBody>
                    <a:bodyPr/>
                    <a:lstStyle/>
                    <a:p>
                      <a:pPr marL="457200" algn="r" rtl="1">
                        <a:lnSpc>
                          <a:spcPts val="2100"/>
                        </a:lnSpc>
                        <a:spcBef>
                          <a:spcPts val="600"/>
                        </a:spcBef>
                        <a:spcAft>
                          <a:spcPts val="1000"/>
                        </a:spcAft>
                      </a:pPr>
                      <a:endParaRPr lang="ar-SA" sz="3200" dirty="0" smtClean="0">
                        <a:effectLst/>
                        <a:cs typeface="Fanan" pitchFamily="2" charset="-78"/>
                      </a:endParaRPr>
                    </a:p>
                    <a:p>
                      <a:pPr marL="457200" algn="r" rtl="1">
                        <a:lnSpc>
                          <a:spcPts val="2100"/>
                        </a:lnSpc>
                        <a:spcBef>
                          <a:spcPts val="600"/>
                        </a:spcBef>
                        <a:spcAft>
                          <a:spcPts val="1000"/>
                        </a:spcAft>
                      </a:pPr>
                      <a:r>
                        <a:rPr lang="ar-SA" sz="3200" dirty="0" smtClean="0">
                          <a:effectLst/>
                          <a:cs typeface="Fanan" pitchFamily="2" charset="-78"/>
                        </a:rPr>
                        <a:t>عنوان </a:t>
                      </a:r>
                      <a:r>
                        <a:rPr lang="ar-SA" sz="3200" dirty="0">
                          <a:effectLst/>
                          <a:cs typeface="Fanan" pitchFamily="2" charset="-78"/>
                        </a:rPr>
                        <a:t>النشاط: مقترحات </a:t>
                      </a:r>
                      <a:r>
                        <a:rPr lang="ar-SA" sz="3200" dirty="0" smtClean="0">
                          <a:effectLst/>
                          <a:cs typeface="Fanan" pitchFamily="2" charset="-78"/>
                        </a:rPr>
                        <a:t>وحلول  </a:t>
                      </a:r>
                      <a:r>
                        <a:rPr lang="ar-SA" sz="3200" dirty="0">
                          <a:effectLst/>
                          <a:cs typeface="Fanan" pitchFamily="2" charset="-78"/>
                        </a:rPr>
                        <a:t>لمشكلات الشراكة وعوائقها.</a:t>
                      </a:r>
                      <a:endParaRPr lang="en-US" sz="3200" dirty="0">
                        <a:effectLst/>
                        <a:latin typeface="Calibri" charset="0"/>
                        <a:ea typeface="Calibri" charset="0"/>
                        <a:cs typeface="Fanan" pitchFamily="2" charset="-78"/>
                      </a:endParaRPr>
                    </a:p>
                  </a:txBody>
                  <a:tcPr marL="51435" marR="51435" marT="0" marB="0" anchor="ctr"/>
                </a:tc>
              </a:tr>
              <a:tr h="438802">
                <a:tc>
                  <a:txBody>
                    <a:bodyPr/>
                    <a:lstStyle/>
                    <a:p>
                      <a:pPr algn="r" rtl="1">
                        <a:spcAft>
                          <a:spcPts val="0"/>
                        </a:spcAft>
                        <a:tabLst>
                          <a:tab pos="450215" algn="l"/>
                        </a:tabLst>
                      </a:pPr>
                      <a:r>
                        <a:rPr lang="ar-SA" sz="3200" dirty="0">
                          <a:effectLst/>
                          <a:cs typeface="Fanan" pitchFamily="2" charset="-78"/>
                        </a:rPr>
                        <a:t>مدة النشاط: </a:t>
                      </a:r>
                      <a:r>
                        <a:rPr lang="ar-SA" sz="3200" dirty="0" smtClean="0">
                          <a:effectLst/>
                          <a:cs typeface="Fanan" pitchFamily="2" charset="-78"/>
                        </a:rPr>
                        <a:t>10 دقائق</a:t>
                      </a:r>
                      <a:r>
                        <a:rPr lang="ar-SA" sz="3200" baseline="0" dirty="0" smtClean="0">
                          <a:effectLst/>
                          <a:cs typeface="Fanan" pitchFamily="2" charset="-78"/>
                        </a:rPr>
                        <a:t> </a:t>
                      </a:r>
                      <a:r>
                        <a:rPr lang="ar-SA" sz="3200" dirty="0" smtClean="0">
                          <a:effectLst/>
                          <a:cs typeface="Fanan" pitchFamily="2" charset="-78"/>
                        </a:rPr>
                        <a:t>.</a:t>
                      </a:r>
                      <a:endParaRPr lang="en-US" sz="3200" dirty="0">
                        <a:effectLst/>
                        <a:latin typeface="Times New Roman" charset="0"/>
                        <a:ea typeface="Calibri" charset="0"/>
                        <a:cs typeface="Fanan" pitchFamily="2" charset="-78"/>
                      </a:endParaRPr>
                    </a:p>
                  </a:txBody>
                  <a:tcPr marL="51435" marR="51435" marT="0" marB="0" anchor="ctr"/>
                </a:tc>
              </a:tr>
              <a:tr h="438802">
                <a:tc>
                  <a:txBody>
                    <a:bodyPr/>
                    <a:lstStyle/>
                    <a:p>
                      <a:pPr algn="r" rtl="1">
                        <a:spcAft>
                          <a:spcPts val="0"/>
                        </a:spcAft>
                        <a:tabLst>
                          <a:tab pos="450215" algn="l"/>
                        </a:tabLst>
                      </a:pPr>
                      <a:r>
                        <a:rPr lang="ar-SA" sz="3200" dirty="0">
                          <a:effectLst/>
                          <a:cs typeface="Fanan" pitchFamily="2" charset="-78"/>
                        </a:rPr>
                        <a:t>هدف النشاط: اقتراح بدائل وحلول لمشكلات وعوائق الشراكة.  </a:t>
                      </a:r>
                      <a:endParaRPr lang="en-US" sz="3200" dirty="0">
                        <a:effectLst/>
                        <a:latin typeface="Times New Roman" charset="0"/>
                        <a:ea typeface="Calibri" charset="0"/>
                        <a:cs typeface="Fanan" pitchFamily="2" charset="-78"/>
                      </a:endParaRPr>
                    </a:p>
                  </a:txBody>
                  <a:tcPr marL="51435" marR="51435" marT="0" marB="0" anchor="ctr"/>
                </a:tc>
              </a:tr>
              <a:tr h="979179">
                <a:tc>
                  <a:txBody>
                    <a:bodyPr/>
                    <a:lstStyle/>
                    <a:p>
                      <a:pPr algn="r" rtl="1">
                        <a:spcAft>
                          <a:spcPts val="0"/>
                        </a:spcAft>
                        <a:tabLst>
                          <a:tab pos="450215" algn="l"/>
                        </a:tabLst>
                      </a:pPr>
                      <a:r>
                        <a:rPr lang="ar-SA" sz="3200" dirty="0">
                          <a:effectLst/>
                          <a:cs typeface="Fanan" pitchFamily="2" charset="-78"/>
                        </a:rPr>
                        <a:t>سؤال النشاط: رتب عوائق الشراكة (الواردة في النشرة العلمية السابقة) من الأهم إلى الأقل أهمية في التأثير على الشراكة، واقترح الحلول لأبرز (٣) عوائق من وجهة نظر المجموعة.</a:t>
                      </a:r>
                      <a:endParaRPr lang="en-US" sz="3200" dirty="0">
                        <a:effectLst/>
                        <a:latin typeface="Times New Roman" charset="0"/>
                        <a:ea typeface="Calibri" charset="0"/>
                        <a:cs typeface="Fanan" pitchFamily="2" charset="-78"/>
                      </a:endParaRPr>
                    </a:p>
                  </a:txBody>
                  <a:tcPr marL="51435" marR="51435" marT="0" marB="0" anchor="ctr"/>
                </a:tc>
              </a:tr>
            </a:tbl>
          </a:graphicData>
        </a:graphic>
      </p:graphicFrame>
      <p:sp>
        <p:nvSpPr>
          <p:cNvPr id="6" name="عنصر نائب للمحتوى 2"/>
          <p:cNvSpPr>
            <a:spLocks noGrp="1"/>
          </p:cNvSpPr>
          <p:nvPr>
            <p:ph type="title"/>
          </p:nvPr>
        </p:nvSpPr>
        <p:spPr>
          <a:xfrm>
            <a:off x="3707904" y="476672"/>
            <a:ext cx="4258816" cy="79695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SA" dirty="0" smtClean="0">
                <a:cs typeface="Fanan" pitchFamily="2" charset="-78"/>
              </a:rPr>
              <a:t>نشاط </a:t>
            </a:r>
            <a:r>
              <a:rPr lang="ar-SA" dirty="0" smtClean="0">
                <a:cs typeface="Fanan" pitchFamily="2" charset="-78"/>
              </a:rPr>
              <a:t>(7) </a:t>
            </a:r>
            <a:endParaRPr lang="ar-SA" dirty="0" smtClean="0">
              <a:cs typeface="Fanan" pitchFamily="2" charset="-78"/>
            </a:endParaRP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67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667734759"/>
              </p:ext>
            </p:extLst>
          </p:nvPr>
        </p:nvGraphicFramePr>
        <p:xfrm>
          <a:off x="2757580" y="1412776"/>
          <a:ext cx="6062892" cy="4188296"/>
        </p:xfrm>
        <a:graphic>
          <a:graphicData uri="http://schemas.openxmlformats.org/drawingml/2006/table">
            <a:tbl>
              <a:tblPr rtl="1" firstRow="1" bandRow="1">
                <a:tableStyleId>{F5AB1C69-6EDB-4FF4-983F-18BD219EF322}</a:tableStyleId>
              </a:tblPr>
              <a:tblGrid>
                <a:gridCol w="2434052"/>
                <a:gridCol w="3628840"/>
              </a:tblGrid>
              <a:tr h="720080">
                <a:tc>
                  <a:txBody>
                    <a:bodyPr/>
                    <a:lstStyle/>
                    <a:p>
                      <a:pPr algn="ctr" rtl="1"/>
                      <a:r>
                        <a:rPr lang="ar-SA" sz="4000" dirty="0" smtClean="0"/>
                        <a:t>العوائق </a:t>
                      </a:r>
                      <a:endParaRPr lang="ar-SA" sz="4000" dirty="0">
                        <a:cs typeface="Fanan" pitchFamily="2" charset="-78"/>
                      </a:endParaRPr>
                    </a:p>
                  </a:txBody>
                  <a:tcPr/>
                </a:tc>
                <a:tc>
                  <a:txBody>
                    <a:bodyPr/>
                    <a:lstStyle/>
                    <a:p>
                      <a:pPr algn="ctr" rtl="1"/>
                      <a:r>
                        <a:rPr lang="ar-SA" sz="4000" dirty="0" smtClean="0"/>
                        <a:t>الحلول والمقترحات</a:t>
                      </a:r>
                      <a:endParaRPr lang="ar-SA" sz="4000" dirty="0">
                        <a:cs typeface="Fanan" pitchFamily="2" charset="-78"/>
                      </a:endParaRPr>
                    </a:p>
                  </a:txBody>
                  <a:tcPr/>
                </a:tc>
              </a:tr>
              <a:tr h="1156072">
                <a:tc>
                  <a:txBody>
                    <a:bodyPr/>
                    <a:lstStyle/>
                    <a:p>
                      <a:pPr algn="ctr" rtl="1"/>
                      <a:endParaRPr lang="ar-SA" sz="2400">
                        <a:cs typeface="Fanan" pitchFamily="2" charset="-78"/>
                      </a:endParaRPr>
                    </a:p>
                  </a:txBody>
                  <a:tcPr/>
                </a:tc>
                <a:tc>
                  <a:txBody>
                    <a:bodyPr/>
                    <a:lstStyle/>
                    <a:p>
                      <a:pPr algn="ctr" rtl="1"/>
                      <a:endParaRPr lang="ar-SA" sz="2400">
                        <a:cs typeface="Fanan" pitchFamily="2" charset="-78"/>
                      </a:endParaRPr>
                    </a:p>
                  </a:txBody>
                  <a:tcPr/>
                </a:tc>
              </a:tr>
              <a:tr h="1156072">
                <a:tc>
                  <a:txBody>
                    <a:bodyPr/>
                    <a:lstStyle/>
                    <a:p>
                      <a:pPr algn="ctr" rtl="1"/>
                      <a:endParaRPr lang="ar-SA" sz="2400">
                        <a:cs typeface="Fanan" pitchFamily="2" charset="-78"/>
                      </a:endParaRPr>
                    </a:p>
                  </a:txBody>
                  <a:tcPr/>
                </a:tc>
                <a:tc>
                  <a:txBody>
                    <a:bodyPr/>
                    <a:lstStyle/>
                    <a:p>
                      <a:pPr algn="ctr" rtl="1"/>
                      <a:endParaRPr lang="ar-SA" sz="2400">
                        <a:cs typeface="Fanan" pitchFamily="2" charset="-78"/>
                      </a:endParaRPr>
                    </a:p>
                  </a:txBody>
                  <a:tcPr/>
                </a:tc>
              </a:tr>
              <a:tr h="1156072">
                <a:tc>
                  <a:txBody>
                    <a:bodyPr/>
                    <a:lstStyle/>
                    <a:p>
                      <a:pPr algn="ctr" rtl="1"/>
                      <a:endParaRPr lang="ar-SA" sz="2400">
                        <a:cs typeface="Fanan" pitchFamily="2" charset="-78"/>
                      </a:endParaRPr>
                    </a:p>
                  </a:txBody>
                  <a:tcPr/>
                </a:tc>
                <a:tc>
                  <a:txBody>
                    <a:bodyPr/>
                    <a:lstStyle/>
                    <a:p>
                      <a:pPr algn="ctr" rtl="1"/>
                      <a:endParaRPr lang="ar-SA" sz="2400" dirty="0">
                        <a:cs typeface="Fanan" pitchFamily="2" charset="-78"/>
                      </a:endParaRPr>
                    </a:p>
                  </a:txBody>
                  <a:tcPr/>
                </a:tc>
              </a:tr>
            </a:tbl>
          </a:graphicData>
        </a:graphic>
      </p:graphicFrame>
      <p:sp>
        <p:nvSpPr>
          <p:cNvPr id="3" name="مستطيل 2"/>
          <p:cNvSpPr/>
          <p:nvPr/>
        </p:nvSpPr>
        <p:spPr>
          <a:xfrm>
            <a:off x="2843808" y="416858"/>
            <a:ext cx="5904656"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ar-SA" sz="3600" dirty="0" smtClean="0">
                <a:cs typeface="Fanan" pitchFamily="2" charset="-78"/>
              </a:rPr>
              <a:t>ترتيب العوائق من </a:t>
            </a:r>
            <a:r>
              <a:rPr lang="ar-SA" sz="3600" dirty="0">
                <a:cs typeface="Fanan" pitchFamily="2" charset="-78"/>
              </a:rPr>
              <a:t>الأهم إلى الأقل أهمية </a:t>
            </a:r>
            <a:r>
              <a:rPr lang="ar-SA" sz="3600" dirty="0" smtClean="0">
                <a:cs typeface="Fanan" pitchFamily="2" charset="-78"/>
              </a:rPr>
              <a:t> :</a:t>
            </a:r>
            <a:endParaRPr lang="ar-SA" sz="3600" dirty="0">
              <a:cs typeface="Fanan" pitchFamily="2" charset="-78"/>
            </a:endParaRPr>
          </a:p>
        </p:txBody>
      </p:sp>
      <p:sp>
        <p:nvSpPr>
          <p:cNvPr id="4" name="مستطيل 3"/>
          <p:cNvSpPr/>
          <p:nvPr/>
        </p:nvSpPr>
        <p:spPr>
          <a:xfrm>
            <a:off x="1835696" y="5733256"/>
            <a:ext cx="7632848" cy="954107"/>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cs typeface="Fanan" pitchFamily="2" charset="-78"/>
              </a:rPr>
              <a:t>صفحة (52) آليات بناء شراكة فاعلة مع المدرسة – </a:t>
            </a:r>
            <a:endParaRPr lang="ar-SA" sz="2800" b="1" dirty="0" smtClean="0">
              <a:cs typeface="Fanan" pitchFamily="2" charset="-78"/>
            </a:endParaRPr>
          </a:p>
          <a:p>
            <a:pPr algn="ctr"/>
            <a:r>
              <a:rPr lang="ar-SA" sz="2800" b="1" dirty="0" smtClean="0">
                <a:cs typeface="Fanan" pitchFamily="2" charset="-78"/>
              </a:rPr>
              <a:t>حقيبة </a:t>
            </a:r>
            <a:r>
              <a:rPr lang="ar-SA" sz="2800" b="1" dirty="0" smtClean="0">
                <a:cs typeface="Fanan" pitchFamily="2" charset="-78"/>
              </a:rPr>
              <a:t>متدرب</a:t>
            </a:r>
            <a:endParaRPr lang="ar-SA" sz="2000" dirty="0">
              <a:cs typeface="Fanan" pitchFamily="2" charset="-78"/>
            </a:endParaRP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39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3851920" y="692696"/>
            <a:ext cx="4222114" cy="790499"/>
          </a:xfrm>
        </p:spPr>
        <p:style>
          <a:lnRef idx="1">
            <a:schemeClr val="accent2"/>
          </a:lnRef>
          <a:fillRef idx="3">
            <a:schemeClr val="accent2"/>
          </a:fillRef>
          <a:effectRef idx="2">
            <a:schemeClr val="accent2"/>
          </a:effectRef>
          <a:fontRef idx="minor">
            <a:schemeClr val="lt1"/>
          </a:fontRef>
        </p:style>
        <p:txBody>
          <a:bodyPr>
            <a:noAutofit/>
          </a:bodyPr>
          <a:lstStyle/>
          <a:p>
            <a:r>
              <a:rPr lang="ar-SA" sz="4000" dirty="0" smtClean="0">
                <a:cs typeface="Fanan" pitchFamily="2" charset="-78"/>
              </a:rPr>
              <a:t>نشاط ( </a:t>
            </a:r>
            <a:r>
              <a:rPr lang="ar-SA" sz="4000" dirty="0" smtClean="0">
                <a:cs typeface="Fanan" pitchFamily="2" charset="-78"/>
              </a:rPr>
              <a:t>8 )</a:t>
            </a:r>
            <a:endParaRPr lang="ar-SA" sz="4000" dirty="0">
              <a:cs typeface="Fanan"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77913850"/>
              </p:ext>
            </p:extLst>
          </p:nvPr>
        </p:nvGraphicFramePr>
        <p:xfrm>
          <a:off x="3094226" y="1772816"/>
          <a:ext cx="5526696" cy="4417060"/>
        </p:xfrm>
        <a:graphic>
          <a:graphicData uri="http://schemas.openxmlformats.org/drawingml/2006/table">
            <a:tbl>
              <a:tblPr rtl="1" firstRow="1" firstCol="1" lastRow="1" lastCol="1" bandRow="1" bandCol="1">
                <a:tableStyleId>{7DF18680-E054-41AD-8BC1-D1AEF772440D}</a:tableStyleId>
              </a:tblPr>
              <a:tblGrid>
                <a:gridCol w="5526696"/>
              </a:tblGrid>
              <a:tr h="516636">
                <a:tc>
                  <a:txBody>
                    <a:bodyPr/>
                    <a:lstStyle/>
                    <a:p>
                      <a:pPr marL="457200" algn="r" rtl="1">
                        <a:lnSpc>
                          <a:spcPts val="2100"/>
                        </a:lnSpc>
                        <a:spcBef>
                          <a:spcPts val="600"/>
                        </a:spcBef>
                        <a:spcAft>
                          <a:spcPts val="1000"/>
                        </a:spcAft>
                      </a:pPr>
                      <a:endParaRPr lang="ar-SA" sz="3200" dirty="0" smtClean="0">
                        <a:effectLst/>
                        <a:cs typeface="Fanan" pitchFamily="2" charset="-78"/>
                      </a:endParaRPr>
                    </a:p>
                    <a:p>
                      <a:pPr marL="457200" algn="r" rtl="1">
                        <a:lnSpc>
                          <a:spcPts val="2100"/>
                        </a:lnSpc>
                        <a:spcBef>
                          <a:spcPts val="600"/>
                        </a:spcBef>
                        <a:spcAft>
                          <a:spcPts val="1000"/>
                        </a:spcAft>
                      </a:pPr>
                      <a:r>
                        <a:rPr lang="ar-SA" sz="3200" dirty="0" smtClean="0">
                          <a:effectLst/>
                          <a:cs typeface="Fanan" pitchFamily="2" charset="-78"/>
                        </a:rPr>
                        <a:t>عنوان </a:t>
                      </a:r>
                      <a:r>
                        <a:rPr lang="ar-SA" sz="3200" dirty="0">
                          <a:effectLst/>
                          <a:cs typeface="Fanan" pitchFamily="2" charset="-78"/>
                        </a:rPr>
                        <a:t>النشاط: أهمية ميثاق المدرسة والأسرة.  </a:t>
                      </a:r>
                      <a:endParaRPr lang="en-US" sz="3200" dirty="0">
                        <a:effectLst/>
                        <a:latin typeface="Calibri" charset="0"/>
                        <a:ea typeface="Calibri" charset="0"/>
                        <a:cs typeface="Fanan" pitchFamily="2" charset="-78"/>
                      </a:endParaRPr>
                    </a:p>
                  </a:txBody>
                  <a:tcPr marL="51435" marR="51435" marT="0" marB="0" anchor="ctr"/>
                </a:tc>
              </a:tr>
              <a:tr h="448899">
                <a:tc>
                  <a:txBody>
                    <a:bodyPr/>
                    <a:lstStyle/>
                    <a:p>
                      <a:pPr algn="r" rtl="1">
                        <a:spcAft>
                          <a:spcPts val="0"/>
                        </a:spcAft>
                        <a:tabLst>
                          <a:tab pos="450215" algn="l"/>
                        </a:tabLst>
                      </a:pPr>
                      <a:r>
                        <a:rPr lang="ar-SA" sz="3200" dirty="0">
                          <a:effectLst/>
                          <a:cs typeface="Fanan" pitchFamily="2" charset="-78"/>
                        </a:rPr>
                        <a:t>مدة النشاط: </a:t>
                      </a:r>
                      <a:r>
                        <a:rPr lang="ar-SA" sz="3200" dirty="0" smtClean="0">
                          <a:effectLst/>
                          <a:cs typeface="Fanan" pitchFamily="2" charset="-78"/>
                        </a:rPr>
                        <a:t>10 دقائق</a:t>
                      </a:r>
                      <a:r>
                        <a:rPr lang="ar-SA" sz="3200" baseline="0" dirty="0" smtClean="0">
                          <a:effectLst/>
                          <a:cs typeface="Fanan" pitchFamily="2" charset="-78"/>
                        </a:rPr>
                        <a:t> </a:t>
                      </a:r>
                      <a:r>
                        <a:rPr lang="ar-SA" sz="3200" dirty="0" smtClean="0">
                          <a:effectLst/>
                          <a:cs typeface="Fanan" pitchFamily="2" charset="-78"/>
                        </a:rPr>
                        <a:t>.</a:t>
                      </a:r>
                      <a:endParaRPr lang="en-US" sz="3200" dirty="0">
                        <a:effectLst/>
                        <a:latin typeface="Times New Roman" charset="0"/>
                        <a:ea typeface="Calibri" charset="0"/>
                        <a:cs typeface="Fanan" pitchFamily="2" charset="-78"/>
                      </a:endParaRPr>
                    </a:p>
                  </a:txBody>
                  <a:tcPr marL="51435" marR="51435" marT="0" marB="0" anchor="ctr"/>
                </a:tc>
              </a:tr>
              <a:tr h="448899">
                <a:tc>
                  <a:txBody>
                    <a:bodyPr/>
                    <a:lstStyle/>
                    <a:p>
                      <a:pPr algn="r" rtl="1">
                        <a:spcAft>
                          <a:spcPts val="0"/>
                        </a:spcAft>
                        <a:tabLst>
                          <a:tab pos="450215" algn="l"/>
                        </a:tabLst>
                      </a:pPr>
                      <a:r>
                        <a:rPr lang="ar-SA" sz="3200" dirty="0">
                          <a:effectLst/>
                          <a:cs typeface="Fanan" pitchFamily="2" charset="-78"/>
                        </a:rPr>
                        <a:t>هدف النشاط: التعرف على أهمية ميثاق المدرسة والأسرة.     </a:t>
                      </a:r>
                      <a:endParaRPr lang="ar-SA" sz="3200" dirty="0" smtClean="0">
                        <a:effectLst/>
                        <a:cs typeface="Fanan" pitchFamily="2" charset="-78"/>
                      </a:endParaRPr>
                    </a:p>
                    <a:p>
                      <a:pPr algn="r" rtl="1">
                        <a:spcAft>
                          <a:spcPts val="0"/>
                        </a:spcAft>
                        <a:tabLst>
                          <a:tab pos="450215" algn="l"/>
                        </a:tabLst>
                      </a:pPr>
                      <a:endParaRPr lang="en-US" sz="3200" dirty="0">
                        <a:effectLst/>
                        <a:latin typeface="Times New Roman" charset="0"/>
                        <a:ea typeface="Calibri" charset="0"/>
                        <a:cs typeface="Fanan" pitchFamily="2" charset="-78"/>
                      </a:endParaRPr>
                    </a:p>
                  </a:txBody>
                  <a:tcPr marL="51435" marR="51435" marT="0" marB="0" anchor="ctr"/>
                </a:tc>
              </a:tr>
              <a:tr h="448899">
                <a:tc>
                  <a:txBody>
                    <a:bodyPr/>
                    <a:lstStyle/>
                    <a:p>
                      <a:pPr algn="r" rtl="1">
                        <a:spcAft>
                          <a:spcPts val="0"/>
                        </a:spcAft>
                        <a:tabLst>
                          <a:tab pos="450215" algn="l"/>
                        </a:tabLst>
                      </a:pPr>
                      <a:r>
                        <a:rPr lang="ar-SA" sz="3200" dirty="0">
                          <a:effectLst/>
                          <a:cs typeface="Fanan" pitchFamily="2" charset="-78"/>
                        </a:rPr>
                        <a:t>سؤال النشاط: بعد اطلاعك على الميثاق حدد أهمية الميثاق في تعزيز الشراكة.  </a:t>
                      </a:r>
                      <a:endParaRPr lang="ar-SA" sz="3200" dirty="0" smtClean="0">
                        <a:effectLst/>
                        <a:cs typeface="Fanan" pitchFamily="2" charset="-78"/>
                      </a:endParaRPr>
                    </a:p>
                    <a:p>
                      <a:pPr algn="r" rtl="1">
                        <a:spcAft>
                          <a:spcPts val="0"/>
                        </a:spcAft>
                        <a:tabLst>
                          <a:tab pos="450215" algn="l"/>
                        </a:tabLst>
                      </a:pPr>
                      <a:endParaRPr lang="en-US" sz="3200" dirty="0">
                        <a:effectLst/>
                        <a:latin typeface="Times New Roman" charset="0"/>
                        <a:ea typeface="Calibri" charset="0"/>
                        <a:cs typeface="Fanan" pitchFamily="2" charset="-78"/>
                      </a:endParaRPr>
                    </a:p>
                  </a:txBody>
                  <a:tcPr marL="51435" marR="51435" marT="0" marB="0" anchor="ctr"/>
                </a:tc>
              </a:tr>
            </a:tbl>
          </a:graphicData>
        </a:graphic>
      </p:graphicFrame>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27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97793050"/>
              </p:ext>
            </p:extLst>
          </p:nvPr>
        </p:nvGraphicFramePr>
        <p:xfrm>
          <a:off x="3240494" y="1412776"/>
          <a:ext cx="5363954" cy="4656694"/>
        </p:xfrm>
        <a:graphic>
          <a:graphicData uri="http://schemas.openxmlformats.org/drawingml/2006/table">
            <a:tbl>
              <a:tblPr rtl="1" firstRow="1" firstCol="1" lastRow="1" lastCol="1" bandRow="1" bandCol="1">
                <a:tableStyleId>{F5AB1C69-6EDB-4FF4-983F-18BD219EF322}</a:tableStyleId>
              </a:tblPr>
              <a:tblGrid>
                <a:gridCol w="5363954"/>
              </a:tblGrid>
              <a:tr h="816214">
                <a:tc>
                  <a:txBody>
                    <a:bodyPr/>
                    <a:lstStyle/>
                    <a:p>
                      <a:pPr algn="r" rtl="1">
                        <a:spcAft>
                          <a:spcPts val="0"/>
                        </a:spcAft>
                      </a:pPr>
                      <a:r>
                        <a:rPr lang="ar-SA" sz="3600" dirty="0" smtClean="0">
                          <a:effectLst/>
                          <a:cs typeface="Fanan" pitchFamily="2" charset="-78"/>
                        </a:rPr>
                        <a:t>عنوان النشاط: </a:t>
                      </a:r>
                      <a:r>
                        <a:rPr lang="ar-SA" sz="3600" dirty="0" smtClean="0">
                          <a:solidFill>
                            <a:schemeClr val="bg1"/>
                          </a:solidFill>
                          <a:effectLst/>
                          <a:cs typeface="Fanan" pitchFamily="2" charset="-78"/>
                        </a:rPr>
                        <a:t>أبرز المهارات المطلوب توفرها في أولياء الأمور  .</a:t>
                      </a:r>
                      <a:endParaRPr lang="en-US" sz="3600" dirty="0">
                        <a:solidFill>
                          <a:schemeClr val="tx1"/>
                        </a:solidFill>
                        <a:effectLst/>
                        <a:latin typeface="Times New Roman" charset="0"/>
                        <a:ea typeface="Calibri" charset="0"/>
                        <a:cs typeface="Fanan" pitchFamily="2" charset="-78"/>
                      </a:endParaRPr>
                    </a:p>
                  </a:txBody>
                  <a:tcPr marL="51435" marR="51435" marT="0" marB="0" anchor="ctr"/>
                </a:tc>
              </a:tr>
              <a:tr h="81621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3600" dirty="0" smtClean="0">
                          <a:effectLst/>
                          <a:cs typeface="Fanan" pitchFamily="2" charset="-78"/>
                        </a:rPr>
                        <a:t>مدة النشاط: 10 دقائق</a:t>
                      </a:r>
                      <a:r>
                        <a:rPr lang="ar-SA" sz="3600" baseline="0" dirty="0" smtClean="0">
                          <a:effectLst/>
                          <a:cs typeface="Fanan" pitchFamily="2" charset="-78"/>
                        </a:rPr>
                        <a:t> </a:t>
                      </a:r>
                      <a:r>
                        <a:rPr lang="ar-SA" sz="3600" dirty="0" smtClean="0">
                          <a:effectLst/>
                          <a:cs typeface="Fanan" pitchFamily="2" charset="-78"/>
                        </a:rPr>
                        <a:t>.</a:t>
                      </a:r>
                      <a:endParaRPr lang="en-US" sz="3600" dirty="0" smtClean="0">
                        <a:effectLst/>
                        <a:latin typeface="Times New Roman" charset="0"/>
                        <a:ea typeface="Calibri" charset="0"/>
                        <a:cs typeface="Fanan" pitchFamily="2" charset="-78"/>
                      </a:endParaRPr>
                    </a:p>
                  </a:txBody>
                  <a:tcPr marL="51435" marR="51435" marT="0" marB="0" anchor="ctr"/>
                </a:tc>
              </a:tr>
              <a:tr h="816214">
                <a:tc>
                  <a:txBody>
                    <a:bodyPr/>
                    <a:lstStyle/>
                    <a:p>
                      <a:pPr algn="r" rtl="1">
                        <a:spcAft>
                          <a:spcPts val="0"/>
                        </a:spcAft>
                      </a:pPr>
                      <a:r>
                        <a:rPr lang="ar-SA" sz="3600" dirty="0" smtClean="0">
                          <a:effectLst/>
                          <a:cs typeface="Fanan" pitchFamily="2" charset="-78"/>
                        </a:rPr>
                        <a:t>هدف النشاط: التعرف على </a:t>
                      </a:r>
                      <a:r>
                        <a:rPr lang="ar-SA" sz="3600" dirty="0" smtClean="0">
                          <a:solidFill>
                            <a:schemeClr val="bg1"/>
                          </a:solidFill>
                          <a:effectLst/>
                          <a:cs typeface="Fanan" pitchFamily="2" charset="-78"/>
                        </a:rPr>
                        <a:t>أبرز المهارات المطلوب توفرها في أولياء الأمور  .</a:t>
                      </a:r>
                      <a:endParaRPr lang="en-US" sz="3600" dirty="0">
                        <a:solidFill>
                          <a:schemeClr val="tx1"/>
                        </a:solidFill>
                        <a:effectLst/>
                        <a:latin typeface="Times New Roman" charset="0"/>
                        <a:ea typeface="Calibri" charset="0"/>
                        <a:cs typeface="Fanan" pitchFamily="2" charset="-78"/>
                      </a:endParaRPr>
                    </a:p>
                  </a:txBody>
                  <a:tcPr marL="51435" marR="51435" marT="0" marB="0" anchor="ctr"/>
                </a:tc>
              </a:tr>
              <a:tr h="954102">
                <a:tc>
                  <a:txBody>
                    <a:bodyPr/>
                    <a:lstStyle/>
                    <a:p>
                      <a:pPr algn="r" rtl="1">
                        <a:spcAft>
                          <a:spcPts val="0"/>
                        </a:spcAft>
                      </a:pPr>
                      <a:r>
                        <a:rPr lang="ar-SA" sz="3600" dirty="0">
                          <a:solidFill>
                            <a:schemeClr val="tx1"/>
                          </a:solidFill>
                          <a:effectLst/>
                          <a:cs typeface="Fanan" pitchFamily="2" charset="-78"/>
                        </a:rPr>
                        <a:t> </a:t>
                      </a:r>
                      <a:r>
                        <a:rPr lang="ar-SA" sz="3600" dirty="0">
                          <a:solidFill>
                            <a:schemeClr val="bg1"/>
                          </a:solidFill>
                          <a:effectLst/>
                          <a:cs typeface="Fanan" pitchFamily="2" charset="-78"/>
                        </a:rPr>
                        <a:t>تعريف بأبرز المهارات المطلوب توفرها في أولياء الأمور لتعزيز </a:t>
                      </a:r>
                      <a:r>
                        <a:rPr lang="ar-SA" sz="3600" dirty="0" smtClean="0">
                          <a:solidFill>
                            <a:schemeClr val="bg1"/>
                          </a:solidFill>
                          <a:effectLst/>
                          <a:cs typeface="Fanan" pitchFamily="2" charset="-78"/>
                        </a:rPr>
                        <a:t>الشراكة . </a:t>
                      </a:r>
                      <a:endParaRPr lang="en-US" sz="3600" dirty="0">
                        <a:solidFill>
                          <a:schemeClr val="bg1"/>
                        </a:solidFill>
                        <a:effectLst/>
                        <a:latin typeface="Times New Roman" charset="0"/>
                        <a:ea typeface="Calibri" charset="0"/>
                        <a:cs typeface="Fanan" pitchFamily="2" charset="-78"/>
                      </a:endParaRPr>
                    </a:p>
                  </a:txBody>
                  <a:tcPr marL="51435" marR="51435" marT="0" marB="0" anchor="ctr"/>
                </a:tc>
              </a:tr>
            </a:tbl>
          </a:graphicData>
        </a:graphic>
      </p:graphicFrame>
      <p:sp>
        <p:nvSpPr>
          <p:cNvPr id="5" name="مستطيل 4"/>
          <p:cNvSpPr/>
          <p:nvPr/>
        </p:nvSpPr>
        <p:spPr>
          <a:xfrm>
            <a:off x="1187624" y="6093296"/>
            <a:ext cx="7632848" cy="523220"/>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smtClean="0">
                <a:cs typeface="Fanan" pitchFamily="2" charset="-78"/>
              </a:rPr>
              <a:t>صفحة (61) آليات بناء شراكة فاعلة مع المدرسة – حقيبة متدرب</a:t>
            </a:r>
            <a:endParaRPr lang="ar-SA" sz="2000" dirty="0">
              <a:cs typeface="Fanan" pitchFamily="2" charset="-78"/>
            </a:endParaRPr>
          </a:p>
        </p:txBody>
      </p:sp>
      <p:sp>
        <p:nvSpPr>
          <p:cNvPr id="6" name="العنوان 1"/>
          <p:cNvSpPr>
            <a:spLocks noGrp="1"/>
          </p:cNvSpPr>
          <p:nvPr>
            <p:ph type="title"/>
          </p:nvPr>
        </p:nvSpPr>
        <p:spPr>
          <a:xfrm>
            <a:off x="4211960" y="404664"/>
            <a:ext cx="3600400" cy="790499"/>
          </a:xfrm>
        </p:spPr>
        <p:style>
          <a:lnRef idx="1">
            <a:schemeClr val="accent4"/>
          </a:lnRef>
          <a:fillRef idx="3">
            <a:schemeClr val="accent4"/>
          </a:fillRef>
          <a:effectRef idx="2">
            <a:schemeClr val="accent4"/>
          </a:effectRef>
          <a:fontRef idx="minor">
            <a:schemeClr val="lt1"/>
          </a:fontRef>
        </p:style>
        <p:txBody>
          <a:bodyPr>
            <a:noAutofit/>
          </a:bodyPr>
          <a:lstStyle/>
          <a:p>
            <a:r>
              <a:rPr lang="ar-SA" dirty="0" smtClean="0">
                <a:cs typeface="Fanan" pitchFamily="2" charset="-78"/>
              </a:rPr>
              <a:t>نشاط ( </a:t>
            </a:r>
            <a:r>
              <a:rPr lang="ar-SA" dirty="0" smtClean="0">
                <a:cs typeface="Fanan" pitchFamily="2" charset="-78"/>
              </a:rPr>
              <a:t>9)</a:t>
            </a:r>
            <a:endParaRPr lang="ar-SA" dirty="0">
              <a:cs typeface="Fanan" pitchFamily="2" charset="-78"/>
            </a:endParaRPr>
          </a:p>
        </p:txBody>
      </p:sp>
      <p:pic>
        <p:nvPicPr>
          <p:cNvPr id="7"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71600" y="3933056"/>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8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466528" y="836712"/>
            <a:ext cx="6209928" cy="1446550"/>
          </a:xfrm>
          <a:prstGeom prst="rect">
            <a:avLst/>
          </a:prstGeom>
        </p:spPr>
        <p:txBody>
          <a:bodyPr wrap="square">
            <a:spAutoFit/>
          </a:bodyPr>
          <a:lstStyle/>
          <a:p>
            <a:pPr algn="ctr"/>
            <a:r>
              <a:rPr lang="ar-SA" sz="4400" dirty="0" smtClean="0">
                <a:ln>
                  <a:solidFill>
                    <a:sysClr val="windowText" lastClr="000000"/>
                  </a:solidFill>
                </a:ln>
                <a:solidFill>
                  <a:srgbClr val="FFFF00"/>
                </a:solidFill>
                <a:cs typeface="Fanan" pitchFamily="2" charset="-78"/>
              </a:rPr>
              <a:t>أبرز </a:t>
            </a:r>
            <a:r>
              <a:rPr lang="ar-SA" sz="4400" dirty="0">
                <a:ln>
                  <a:solidFill>
                    <a:sysClr val="windowText" lastClr="000000"/>
                  </a:solidFill>
                </a:ln>
                <a:solidFill>
                  <a:srgbClr val="FFFF00"/>
                </a:solidFill>
                <a:cs typeface="Fanan" pitchFamily="2" charset="-78"/>
              </a:rPr>
              <a:t>المهارات المطلوب توفرها في أولياء الأمور لتعزيز الشراكة. </a:t>
            </a:r>
            <a:endParaRPr lang="en-US" sz="4400" dirty="0">
              <a:ln>
                <a:solidFill>
                  <a:sysClr val="windowText" lastClr="000000"/>
                </a:solidFill>
              </a:ln>
              <a:solidFill>
                <a:srgbClr val="FFFF00"/>
              </a:solidFill>
              <a:latin typeface="Times New Roman" charset="0"/>
              <a:ea typeface="Calibri" charset="0"/>
              <a:cs typeface="Fanan" pitchFamily="2" charset="-78"/>
            </a:endParaRPr>
          </a:p>
        </p:txBody>
      </p:sp>
      <p:sp>
        <p:nvSpPr>
          <p:cNvPr id="5" name="مستطيل 4"/>
          <p:cNvSpPr/>
          <p:nvPr/>
        </p:nvSpPr>
        <p:spPr>
          <a:xfrm>
            <a:off x="1590853" y="2492896"/>
            <a:ext cx="6678488" cy="2123658"/>
          </a:xfrm>
          <a:prstGeom prst="rect">
            <a:avLst/>
          </a:prstGeom>
        </p:spPr>
        <p:txBody>
          <a:bodyPr wrap="square">
            <a:spAutoFit/>
          </a:bodyPr>
          <a:lstStyle/>
          <a:p>
            <a:r>
              <a:rPr lang="ar-SA" sz="4400" dirty="0" smtClean="0">
                <a:cs typeface="Fanan" pitchFamily="2" charset="-78"/>
              </a:rPr>
              <a:t>أولاً: مهارات إدارة الاجتماعات .</a:t>
            </a:r>
          </a:p>
          <a:p>
            <a:r>
              <a:rPr lang="ar-SA" sz="4400" dirty="0" smtClean="0">
                <a:cs typeface="Fanan" pitchFamily="2" charset="-78"/>
              </a:rPr>
              <a:t>ثانياً : مهارات الاستماع الفعال .</a:t>
            </a:r>
          </a:p>
          <a:p>
            <a:r>
              <a:rPr lang="ar-SA" sz="4400" dirty="0" smtClean="0">
                <a:cs typeface="Fanan" pitchFamily="2" charset="-78"/>
              </a:rPr>
              <a:t>ثالثاً : مهارات التحدث الفعال .</a:t>
            </a:r>
            <a:endParaRPr lang="ar-SA" sz="4400" dirty="0">
              <a:cs typeface="Fanan" pitchFamily="2" charset="-78"/>
            </a:endParaRPr>
          </a:p>
        </p:txBody>
      </p:sp>
      <p:pic>
        <p:nvPicPr>
          <p:cNvPr id="6"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0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نتيجة بحث الصور عن اليوم الوطني87"/>
          <p:cNvPicPr>
            <a:picLocks noChangeAspect="1" noChangeArrowheads="1"/>
          </p:cNvPicPr>
          <p:nvPr/>
        </p:nvPicPr>
        <p:blipFill rotWithShape="1">
          <a:blip r:embed="rId2">
            <a:extLst>
              <a:ext uri="{28A0092B-C50C-407E-A947-70E740481C1C}">
                <a14:useLocalDpi xmlns:a14="http://schemas.microsoft.com/office/drawing/2010/main" val="0"/>
              </a:ext>
            </a:extLst>
          </a:blip>
          <a:srcRect l="37480" t="50000"/>
          <a:stretch/>
        </p:blipFill>
        <p:spPr bwMode="auto">
          <a:xfrm>
            <a:off x="3491880" y="332656"/>
            <a:ext cx="3996444" cy="338437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4" name="Picture 6" descr="نتيجة بحث الصور عن اليوم الوطني87"/>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37480" t="50000"/>
          <a:stretch/>
        </p:blipFill>
        <p:spPr bwMode="auto">
          <a:xfrm>
            <a:off x="1647050" y="2816932"/>
            <a:ext cx="3996444" cy="338437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3" name="مستطيل 2"/>
          <p:cNvSpPr/>
          <p:nvPr/>
        </p:nvSpPr>
        <p:spPr>
          <a:xfrm rot="21232188">
            <a:off x="3251738" y="476672"/>
            <a:ext cx="403244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solidFill>
                  <a:srgbClr val="C4F32D"/>
                </a:solidFill>
                <a:latin typeface="Aldhabi" panose="01000000000000000000" pitchFamily="2" charset="-78"/>
                <a:cs typeface="Fanan" pitchFamily="2" charset="-78"/>
              </a:rPr>
              <a:t>لجنة الشراكة </a:t>
            </a:r>
          </a:p>
          <a:p>
            <a:pPr algn="ctr"/>
            <a:r>
              <a:rPr lang="ar-SA" sz="4800" dirty="0" smtClean="0">
                <a:solidFill>
                  <a:srgbClr val="C4F32D"/>
                </a:solidFill>
                <a:latin typeface="Aldhabi" panose="01000000000000000000" pitchFamily="2" charset="-78"/>
                <a:cs typeface="Fanan" pitchFamily="2" charset="-78"/>
              </a:rPr>
              <a:t>ترحب بكم </a:t>
            </a:r>
            <a:endParaRPr lang="ar-SA" sz="4800" dirty="0">
              <a:solidFill>
                <a:srgbClr val="C4F32D"/>
              </a:solidFill>
              <a:latin typeface="Aldhabi" panose="01000000000000000000" pitchFamily="2" charset="-78"/>
              <a:cs typeface="Fanan" pitchFamily="2" charset="-78"/>
            </a:endParaRPr>
          </a:p>
        </p:txBody>
      </p:sp>
      <p:pic>
        <p:nvPicPr>
          <p:cNvPr id="5" name="Picture 6" descr="نتيجة بحث الصور عن اليوم الوطني87"/>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7480" t="50000"/>
          <a:stretch/>
        </p:blipFill>
        <p:spPr bwMode="auto">
          <a:xfrm>
            <a:off x="5040052" y="2969332"/>
            <a:ext cx="3996444" cy="338437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6" name="مستطيل 5"/>
          <p:cNvSpPr/>
          <p:nvPr/>
        </p:nvSpPr>
        <p:spPr>
          <a:xfrm rot="21009087">
            <a:off x="4835914" y="3494529"/>
            <a:ext cx="403244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solidFill>
                  <a:schemeClr val="tx1"/>
                </a:solidFill>
                <a:latin typeface="Aldhabi" panose="01000000000000000000" pitchFamily="2" charset="-78"/>
                <a:cs typeface="Fanan" pitchFamily="2" charset="-78"/>
              </a:rPr>
              <a:t>قائدة المدرسة :</a:t>
            </a:r>
          </a:p>
          <a:p>
            <a:pPr algn="ctr"/>
            <a:r>
              <a:rPr lang="ar-SA" sz="4800" dirty="0" smtClean="0">
                <a:solidFill>
                  <a:schemeClr val="tx1"/>
                </a:solidFill>
                <a:latin typeface="Aldhabi" panose="01000000000000000000" pitchFamily="2" charset="-78"/>
                <a:cs typeface="Fanan" pitchFamily="2" charset="-78"/>
              </a:rPr>
              <a:t>أ- </a:t>
            </a:r>
            <a:endParaRPr lang="ar-SA" sz="4800" dirty="0">
              <a:solidFill>
                <a:schemeClr val="tx1"/>
              </a:solidFill>
              <a:latin typeface="Aldhabi" panose="01000000000000000000" pitchFamily="2" charset="-78"/>
              <a:cs typeface="Fanan" pitchFamily="2" charset="-78"/>
            </a:endParaRPr>
          </a:p>
        </p:txBody>
      </p:sp>
      <p:sp>
        <p:nvSpPr>
          <p:cNvPr id="7" name="مستطيل 6"/>
          <p:cNvSpPr/>
          <p:nvPr/>
        </p:nvSpPr>
        <p:spPr>
          <a:xfrm rot="20992668">
            <a:off x="1473880" y="3350513"/>
            <a:ext cx="4032448"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solidFill>
                  <a:schemeClr val="bg1"/>
                </a:solidFill>
                <a:latin typeface="Aldhabi" panose="01000000000000000000" pitchFamily="2" charset="-78"/>
                <a:cs typeface="Fanan" pitchFamily="2" charset="-78"/>
              </a:rPr>
              <a:t>رائدة الشراكة:</a:t>
            </a:r>
          </a:p>
          <a:p>
            <a:pPr algn="ctr"/>
            <a:r>
              <a:rPr lang="ar-SA" sz="4800" dirty="0" smtClean="0">
                <a:solidFill>
                  <a:schemeClr val="bg1"/>
                </a:solidFill>
                <a:latin typeface="Aldhabi" panose="01000000000000000000" pitchFamily="2" charset="-78"/>
                <a:cs typeface="Fanan" pitchFamily="2" charset="-78"/>
              </a:rPr>
              <a:t>أ- </a:t>
            </a:r>
            <a:endParaRPr lang="ar-SA" sz="4800" dirty="0">
              <a:solidFill>
                <a:schemeClr val="bg1"/>
              </a:solidFill>
              <a:latin typeface="Aldhabi" panose="01000000000000000000" pitchFamily="2" charset="-78"/>
              <a:cs typeface="Fanan" pitchFamily="2" charset="-78"/>
            </a:endParaRPr>
          </a:p>
        </p:txBody>
      </p:sp>
      <p:pic>
        <p:nvPicPr>
          <p:cNvPr id="8"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236296" y="620688"/>
            <a:ext cx="161751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99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4545740"/>
              </p:ext>
            </p:extLst>
          </p:nvPr>
        </p:nvGraphicFramePr>
        <p:xfrm>
          <a:off x="2850410" y="908720"/>
          <a:ext cx="5754038" cy="3960021"/>
        </p:xfrm>
        <a:graphic>
          <a:graphicData uri="http://schemas.openxmlformats.org/drawingml/2006/table">
            <a:tbl>
              <a:tblPr rtl="1" firstRow="1" firstCol="1" lastRow="1" lastCol="1" bandRow="1" bandCol="1">
                <a:tableStyleId>{5C22544A-7EE6-4342-B048-85BDC9FD1C3A}</a:tableStyleId>
              </a:tblPr>
              <a:tblGrid>
                <a:gridCol w="5754038"/>
              </a:tblGrid>
              <a:tr h="1277781">
                <a:tc>
                  <a:txBody>
                    <a:bodyPr/>
                    <a:lstStyle/>
                    <a:p>
                      <a:pPr algn="r" rtl="1">
                        <a:spcAft>
                          <a:spcPts val="0"/>
                        </a:spcAft>
                      </a:pPr>
                      <a:r>
                        <a:rPr lang="ar-SA" sz="4400" dirty="0">
                          <a:effectLst/>
                          <a:cs typeface="Fanan" pitchFamily="2" charset="-78"/>
                        </a:rPr>
                        <a:t>النشرة العلمية (١-٣-٢)            </a:t>
                      </a:r>
                      <a:endParaRPr lang="en-US" sz="4400" dirty="0">
                        <a:effectLst/>
                        <a:latin typeface="Times New Roman" charset="0"/>
                        <a:ea typeface="Calibri" charset="0"/>
                        <a:cs typeface="Fanan" pitchFamily="2" charset="-78"/>
                      </a:endParaRPr>
                    </a:p>
                  </a:txBody>
                  <a:tcPr marL="51435" marR="51435" marT="0" marB="0" anchor="ctr"/>
                </a:tc>
              </a:tr>
              <a:tr h="744321">
                <a:tc>
                  <a:txBody>
                    <a:bodyPr/>
                    <a:lstStyle/>
                    <a:p>
                      <a:pPr algn="r" rtl="1">
                        <a:spcAft>
                          <a:spcPts val="0"/>
                        </a:spcAft>
                      </a:pPr>
                      <a:r>
                        <a:rPr lang="ar-SA" sz="4400" dirty="0">
                          <a:effectLst/>
                          <a:cs typeface="Fanan" pitchFamily="2" charset="-78"/>
                        </a:rPr>
                        <a:t> </a:t>
                      </a:r>
                      <a:r>
                        <a:rPr lang="ar-SA" sz="4400" dirty="0" smtClean="0">
                          <a:effectLst/>
                          <a:cs typeface="Fanan" pitchFamily="2" charset="-78"/>
                        </a:rPr>
                        <a:t>تجارب </a:t>
                      </a:r>
                      <a:r>
                        <a:rPr lang="ar-SA" sz="4400" dirty="0">
                          <a:effectLst/>
                          <a:cs typeface="Fanan" pitchFamily="2" charset="-78"/>
                        </a:rPr>
                        <a:t>عالمية ومحلية ناجحة في مجال التواصل بين المدرسة وأولياء الأمور. (</a:t>
                      </a:r>
                      <a:r>
                        <a:rPr lang="ar-SA" sz="4400" dirty="0" err="1">
                          <a:effectLst/>
                          <a:cs typeface="Fanan" pitchFamily="2" charset="-78"/>
                        </a:rPr>
                        <a:t>ابستين</a:t>
                      </a:r>
                      <a:r>
                        <a:rPr lang="ar-SA" sz="4400" dirty="0">
                          <a:effectLst/>
                          <a:cs typeface="Fanan" pitchFamily="2" charset="-78"/>
                        </a:rPr>
                        <a:t> وآخرون، ٢٠١٥) </a:t>
                      </a:r>
                      <a:endParaRPr lang="en-US" sz="4400" dirty="0">
                        <a:effectLst/>
                        <a:latin typeface="Times New Roman" charset="0"/>
                        <a:ea typeface="Calibri" charset="0"/>
                        <a:cs typeface="Fanan" pitchFamily="2" charset="-78"/>
                      </a:endParaRPr>
                    </a:p>
                  </a:txBody>
                  <a:tcPr marL="51435" marR="51435" marT="0" marB="0" anchor="ctr"/>
                </a:tc>
              </a:tr>
            </a:tbl>
          </a:graphicData>
        </a:graphic>
      </p:graphicFrame>
      <p:sp>
        <p:nvSpPr>
          <p:cNvPr id="6" name="مستطيل 5"/>
          <p:cNvSpPr/>
          <p:nvPr/>
        </p:nvSpPr>
        <p:spPr>
          <a:xfrm>
            <a:off x="1619672" y="5139189"/>
            <a:ext cx="8280920" cy="954107"/>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cs typeface="Fanan" pitchFamily="2" charset="-78"/>
              </a:rPr>
              <a:t>صفحة (63) آليات بناء شراكة فاعلة مع أولياء </a:t>
            </a:r>
            <a:r>
              <a:rPr lang="ar-SA" sz="2800" b="1" dirty="0" smtClean="0">
                <a:cs typeface="Fanan" pitchFamily="2" charset="-78"/>
              </a:rPr>
              <a:t>الأمور</a:t>
            </a:r>
          </a:p>
          <a:p>
            <a:pPr algn="ctr"/>
            <a:r>
              <a:rPr lang="ar-SA" sz="2800" b="1" dirty="0" smtClean="0">
                <a:cs typeface="Fanan" pitchFamily="2" charset="-78"/>
              </a:rPr>
              <a:t>– </a:t>
            </a:r>
            <a:r>
              <a:rPr lang="ar-SA" sz="2800" b="1" dirty="0" smtClean="0">
                <a:cs typeface="Fanan" pitchFamily="2" charset="-78"/>
              </a:rPr>
              <a:t>حقيبة متدرب</a:t>
            </a:r>
            <a:endParaRPr lang="ar-SA" sz="2000" dirty="0">
              <a:cs typeface="Fanan" pitchFamily="2" charset="-78"/>
            </a:endParaRPr>
          </a:p>
        </p:txBody>
      </p:sp>
      <p:pic>
        <p:nvPicPr>
          <p:cNvPr id="7"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39552" y="4149080"/>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08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09" t="25254" r="24758" b="7427"/>
          <a:stretch/>
        </p:blipFill>
        <p:spPr bwMode="auto">
          <a:xfrm>
            <a:off x="251520" y="260648"/>
            <a:ext cx="8676456" cy="643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95536" y="5279605"/>
            <a:ext cx="1368152" cy="146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66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9" t="25361" r="24860" b="5920"/>
          <a:stretch/>
        </p:blipFill>
        <p:spPr bwMode="auto">
          <a:xfrm>
            <a:off x="323528" y="188640"/>
            <a:ext cx="856895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95536" y="5589240"/>
            <a:ext cx="1368152" cy="117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873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تم بحمد الله"/>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0930447">
            <a:off x="896813" y="3463384"/>
            <a:ext cx="5652977" cy="28170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71800" y="620688"/>
            <a:ext cx="28083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56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1268760"/>
            <a:ext cx="7992888"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7200" dirty="0" smtClean="0">
                <a:solidFill>
                  <a:srgbClr val="006600"/>
                </a:solidFill>
                <a:cs typeface="AGA Dimnah Regular" pitchFamily="2" charset="-78"/>
              </a:rPr>
              <a:t>البرنامج التدريبي</a:t>
            </a:r>
          </a:p>
          <a:p>
            <a:pPr algn="ctr"/>
            <a:r>
              <a:rPr lang="ar-SA" sz="7200" dirty="0" smtClean="0">
                <a:solidFill>
                  <a:srgbClr val="C00000"/>
                </a:solidFill>
                <a:cs typeface="AGA Dimnah Regular" pitchFamily="2" charset="-78"/>
              </a:rPr>
              <a:t>بناء آليات الشركة الفاعلة </a:t>
            </a:r>
          </a:p>
          <a:p>
            <a:pPr algn="ctr"/>
            <a:r>
              <a:rPr lang="ar-SA" sz="7200" dirty="0" smtClean="0">
                <a:solidFill>
                  <a:srgbClr val="C00000"/>
                </a:solidFill>
                <a:cs typeface="AGA Dimnah Regular" pitchFamily="2" charset="-78"/>
              </a:rPr>
              <a:t>مع (</a:t>
            </a:r>
            <a:r>
              <a:rPr lang="ar-SA" sz="7200" dirty="0" smtClean="0">
                <a:solidFill>
                  <a:srgbClr val="002060"/>
                </a:solidFill>
                <a:cs typeface="AGA Dimnah Regular" pitchFamily="2" charset="-78"/>
              </a:rPr>
              <a:t>أولياء الأمور</a:t>
            </a:r>
            <a:r>
              <a:rPr lang="ar-SA" sz="7200" dirty="0" smtClean="0">
                <a:solidFill>
                  <a:srgbClr val="C00000"/>
                </a:solidFill>
                <a:cs typeface="AGA Dimnah Regular" pitchFamily="2" charset="-78"/>
              </a:rPr>
              <a:t>)</a:t>
            </a:r>
          </a:p>
        </p:txBody>
      </p:sp>
      <p:pic>
        <p:nvPicPr>
          <p:cNvPr id="5"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4"/>
          <p:cNvSpPr>
            <a:spLocks noChangeArrowheads="1"/>
          </p:cNvSpPr>
          <p:nvPr/>
        </p:nvSpPr>
        <p:spPr bwMode="auto">
          <a:xfrm>
            <a:off x="2781943" y="1025441"/>
            <a:ext cx="4958409" cy="1323439"/>
          </a:xfrm>
          <a:prstGeom prst="rect">
            <a:avLst/>
          </a:prstGeom>
          <a:noFill/>
          <a:ln>
            <a:noFill/>
          </a:ln>
          <a:extLst/>
        </p:spPr>
        <p:style>
          <a:lnRef idx="1">
            <a:schemeClr val="accent6"/>
          </a:lnRef>
          <a:fillRef idx="2">
            <a:schemeClr val="accent6"/>
          </a:fillRef>
          <a:effectRef idx="1">
            <a:schemeClr val="accent6"/>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solidFill>
                  <a:srgbClr val="006600"/>
                </a:solidFill>
                <a:latin typeface="Calibri" pitchFamily="34" charset="0"/>
                <a:ea typeface="Calibri" pitchFamily="34" charset="0"/>
                <a:cs typeface="Fanan" pitchFamily="2" charset="-78"/>
              </a:rPr>
              <a:t>مفهوم </a:t>
            </a:r>
            <a:r>
              <a:rPr lang="ar-SA" altLang="ar-SA" sz="4000" b="1" dirty="0" smtClean="0">
                <a:solidFill>
                  <a:srgbClr val="006600"/>
                </a:solidFill>
                <a:latin typeface="Calibri" pitchFamily="34" charset="0"/>
                <a:ea typeface="Calibri" pitchFamily="34" charset="0"/>
                <a:cs typeface="Fanan" pitchFamily="2" charset="-78"/>
              </a:rPr>
              <a:t>الشراكة</a:t>
            </a:r>
          </a:p>
          <a:p>
            <a:pPr algn="ctr" eaLnBrk="1" hangingPunct="1"/>
            <a:r>
              <a:rPr lang="ar-SA" altLang="ar-SA" sz="4000" b="1" dirty="0" smtClean="0">
                <a:solidFill>
                  <a:srgbClr val="006600"/>
                </a:solidFill>
                <a:latin typeface="Calibri" pitchFamily="34" charset="0"/>
                <a:ea typeface="Calibri" pitchFamily="34" charset="0"/>
                <a:cs typeface="Fanan" pitchFamily="2" charset="-78"/>
              </a:rPr>
              <a:t> </a:t>
            </a:r>
            <a:r>
              <a:rPr lang="ar-SA" altLang="ar-SA" sz="4000" b="1" dirty="0">
                <a:solidFill>
                  <a:srgbClr val="006600"/>
                </a:solidFill>
                <a:latin typeface="Calibri" pitchFamily="34" charset="0"/>
                <a:ea typeface="Calibri" pitchFamily="34" charset="0"/>
                <a:cs typeface="Fanan" pitchFamily="2" charset="-78"/>
              </a:rPr>
              <a:t>بين المدرسة والأسرة </a:t>
            </a:r>
            <a:r>
              <a:rPr lang="ar-SA" altLang="ar-SA" sz="4000" b="1" dirty="0" smtClean="0">
                <a:solidFill>
                  <a:srgbClr val="006600"/>
                </a:solidFill>
                <a:latin typeface="Calibri" pitchFamily="34" charset="0"/>
                <a:ea typeface="Calibri" pitchFamily="34" charset="0"/>
                <a:cs typeface="Fanan" pitchFamily="2" charset="-78"/>
              </a:rPr>
              <a:t>والمجتمع .</a:t>
            </a:r>
            <a:endParaRPr lang="ar-SA" altLang="ar-SA" sz="4000" b="1" dirty="0">
              <a:solidFill>
                <a:srgbClr val="006600"/>
              </a:solidFill>
              <a:latin typeface="Calibri" pitchFamily="34" charset="0"/>
              <a:ea typeface="Calibri" pitchFamily="34" charset="0"/>
              <a:cs typeface="Fanan" pitchFamily="2" charset="-78"/>
            </a:endParaRPr>
          </a:p>
        </p:txBody>
      </p:sp>
      <p:sp>
        <p:nvSpPr>
          <p:cNvPr id="3" name="مستطيل 5"/>
          <p:cNvSpPr>
            <a:spLocks noChangeArrowheads="1"/>
          </p:cNvSpPr>
          <p:nvPr/>
        </p:nvSpPr>
        <p:spPr bwMode="auto">
          <a:xfrm>
            <a:off x="2483768" y="2642136"/>
            <a:ext cx="55446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ar-SA" sz="4000" b="1" dirty="0">
                <a:latin typeface="+mn-lt"/>
                <a:cs typeface="Fanan" pitchFamily="2" charset="-78"/>
              </a:rPr>
              <a:t>هي الصلات الفاعلة بين المدرسة والأسرة والمجتمع، بهدف الارتقاء بمستوى الطالب </a:t>
            </a:r>
            <a:r>
              <a:rPr lang="ar-SA" altLang="ar-SA" sz="4000" b="1" dirty="0" err="1">
                <a:latin typeface="+mn-lt"/>
                <a:cs typeface="Fanan" pitchFamily="2" charset="-78"/>
              </a:rPr>
              <a:t>التعلمي</a:t>
            </a:r>
            <a:r>
              <a:rPr lang="ar-SA" altLang="ar-SA" sz="4000" b="1" dirty="0">
                <a:latin typeface="+mn-lt"/>
                <a:cs typeface="Fanan" pitchFamily="2" charset="-78"/>
              </a:rPr>
              <a:t>.</a:t>
            </a:r>
          </a:p>
        </p:txBody>
      </p:sp>
      <p:pic>
        <p:nvPicPr>
          <p:cNvPr id="4"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1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7744" y="738564"/>
            <a:ext cx="6538149" cy="5570756"/>
          </a:xfrm>
          <a:prstGeom prst="rect">
            <a:avLst/>
          </a:prstGeom>
        </p:spPr>
        <p:txBody>
          <a:bodyPr wrap="square">
            <a:spAutoFit/>
          </a:bodyPr>
          <a:lstStyle/>
          <a:p>
            <a:r>
              <a:rPr lang="ar-SA" sz="3600" b="1" u="sng" dirty="0">
                <a:solidFill>
                  <a:srgbClr val="FF0000"/>
                </a:solidFill>
                <a:cs typeface="Fanan" pitchFamily="2" charset="-78"/>
              </a:rPr>
              <a:t>أهمية الشراكة:</a:t>
            </a:r>
          </a:p>
          <a:p>
            <a:r>
              <a:rPr lang="ar-SA" sz="3200" b="1" dirty="0">
                <a:cs typeface="Fanan" pitchFamily="2" charset="-78"/>
              </a:rPr>
              <a:t>1 </a:t>
            </a:r>
            <a:r>
              <a:rPr lang="ar-SA" sz="3200" b="1" dirty="0" smtClean="0">
                <a:cs typeface="Fanan" pitchFamily="2" charset="-78"/>
              </a:rPr>
              <a:t>. تعزيز </a:t>
            </a:r>
            <a:r>
              <a:rPr lang="ar-SA" sz="3200" b="1" dirty="0">
                <a:cs typeface="Fanan" pitchFamily="2" charset="-78"/>
              </a:rPr>
              <a:t>الثقة المتبادلة بين أطراف الشراكة .</a:t>
            </a:r>
          </a:p>
          <a:p>
            <a:r>
              <a:rPr lang="ar-SA" sz="3200" b="1" dirty="0">
                <a:cs typeface="Fanan" pitchFamily="2" charset="-78"/>
              </a:rPr>
              <a:t>2 </a:t>
            </a:r>
            <a:r>
              <a:rPr lang="ar-SA" sz="3200" b="1" dirty="0" smtClean="0">
                <a:cs typeface="Fanan" pitchFamily="2" charset="-78"/>
              </a:rPr>
              <a:t>. </a:t>
            </a:r>
            <a:r>
              <a:rPr lang="ar-SA" sz="3200" b="1" dirty="0">
                <a:cs typeface="Fanan" pitchFamily="2" charset="-78"/>
              </a:rPr>
              <a:t>تعزيز المسئولية المشتركة بين أطراف الشراكة .</a:t>
            </a:r>
          </a:p>
          <a:p>
            <a:r>
              <a:rPr lang="ar-SA" sz="3200" b="1" dirty="0">
                <a:cs typeface="Fanan" pitchFamily="2" charset="-78"/>
              </a:rPr>
              <a:t>3 </a:t>
            </a:r>
            <a:r>
              <a:rPr lang="ar-SA" sz="3200" b="1" dirty="0" smtClean="0">
                <a:cs typeface="Fanan" pitchFamily="2" charset="-78"/>
              </a:rPr>
              <a:t>. </a:t>
            </a:r>
            <a:r>
              <a:rPr lang="ar-SA" sz="3200" b="1" dirty="0">
                <a:cs typeface="Fanan" pitchFamily="2" charset="-78"/>
              </a:rPr>
              <a:t>تبادل الخبرات واستثمار مهارات أطراف الشراكة وإمكاناتهم .</a:t>
            </a:r>
          </a:p>
          <a:p>
            <a:r>
              <a:rPr lang="ar-SA" sz="3200" b="1" dirty="0">
                <a:cs typeface="Fanan" pitchFamily="2" charset="-78"/>
              </a:rPr>
              <a:t>4 </a:t>
            </a:r>
            <a:r>
              <a:rPr lang="ar-SA" sz="3200" b="1" dirty="0" smtClean="0">
                <a:cs typeface="Fanan" pitchFamily="2" charset="-78"/>
              </a:rPr>
              <a:t>. </a:t>
            </a:r>
            <a:r>
              <a:rPr lang="ar-SA" sz="3200" b="1" dirty="0">
                <a:cs typeface="Fanan" pitchFamily="2" charset="-78"/>
              </a:rPr>
              <a:t>زيادة فاعلية البرامج التي تقدمها المدرسة .</a:t>
            </a:r>
          </a:p>
          <a:p>
            <a:r>
              <a:rPr lang="ar-SA" sz="3200" b="1" dirty="0">
                <a:cs typeface="Fanan" pitchFamily="2" charset="-78"/>
              </a:rPr>
              <a:t>5 </a:t>
            </a:r>
            <a:r>
              <a:rPr lang="ar-SA" sz="3200" b="1" dirty="0" smtClean="0">
                <a:cs typeface="Fanan" pitchFamily="2" charset="-78"/>
              </a:rPr>
              <a:t>. </a:t>
            </a:r>
            <a:r>
              <a:rPr lang="ar-SA" sz="3200" b="1" dirty="0">
                <a:cs typeface="Fanan" pitchFamily="2" charset="-78"/>
              </a:rPr>
              <a:t>زيادة مهارات الأسرة في التعامل مع أبنائها .</a:t>
            </a:r>
          </a:p>
          <a:p>
            <a:r>
              <a:rPr lang="ar-SA" sz="3200" b="1" dirty="0">
                <a:cs typeface="Fanan" pitchFamily="2" charset="-78"/>
              </a:rPr>
              <a:t>6 </a:t>
            </a:r>
            <a:r>
              <a:rPr lang="ar-SA" sz="3200" b="1" dirty="0" smtClean="0">
                <a:cs typeface="Fanan" pitchFamily="2" charset="-78"/>
              </a:rPr>
              <a:t>. </a:t>
            </a:r>
            <a:r>
              <a:rPr lang="ar-SA" sz="3200" b="1" dirty="0">
                <a:cs typeface="Fanan" pitchFamily="2" charset="-78"/>
              </a:rPr>
              <a:t>الاعتزاز بالإنجازات والنجاحات بين أطراف الشراكة .</a:t>
            </a:r>
          </a:p>
          <a:p>
            <a:r>
              <a:rPr lang="ar-SA" sz="3200" b="1" dirty="0">
                <a:cs typeface="Fanan" pitchFamily="2" charset="-78"/>
              </a:rPr>
              <a:t>7 </a:t>
            </a:r>
            <a:r>
              <a:rPr lang="ar-SA" sz="3200" b="1" dirty="0" smtClean="0">
                <a:cs typeface="Fanan" pitchFamily="2" charset="-78"/>
              </a:rPr>
              <a:t>. </a:t>
            </a:r>
            <a:r>
              <a:rPr lang="ar-SA" sz="3200" b="1" dirty="0">
                <a:cs typeface="Fanan" pitchFamily="2" charset="-78"/>
              </a:rPr>
              <a:t>المساهمة في تحقيق التكامل في بناء شخصية الطالب .</a:t>
            </a: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17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594548"/>
            <a:ext cx="6048672" cy="5570756"/>
          </a:xfrm>
          <a:prstGeom prst="rect">
            <a:avLst/>
          </a:prstGeom>
        </p:spPr>
        <p:txBody>
          <a:bodyPr wrap="square">
            <a:spAutoFit/>
          </a:bodyPr>
          <a:lstStyle/>
          <a:p>
            <a:r>
              <a:rPr lang="ar-SA" sz="3600" b="1" u="sng" dirty="0">
                <a:solidFill>
                  <a:srgbClr val="C00000"/>
                </a:solidFill>
                <a:cs typeface="Fanan" pitchFamily="2" charset="-78"/>
              </a:rPr>
              <a:t>أهداف الشراكة:</a:t>
            </a:r>
          </a:p>
          <a:p>
            <a:r>
              <a:rPr lang="ar-SA" sz="3200" b="1" dirty="0">
                <a:cs typeface="Fanan" pitchFamily="2" charset="-78"/>
              </a:rPr>
              <a:t>1 </a:t>
            </a:r>
            <a:r>
              <a:rPr lang="ar-SA" sz="3200" b="1" dirty="0" smtClean="0">
                <a:cs typeface="Fanan" pitchFamily="2" charset="-78"/>
              </a:rPr>
              <a:t>. </a:t>
            </a:r>
            <a:r>
              <a:rPr lang="ar-SA" sz="3200" b="1" dirty="0">
                <a:cs typeface="Fanan" pitchFamily="2" charset="-78"/>
              </a:rPr>
              <a:t>توثيق العلاقة التعاونية والتكاملية بين المدرسة والأسرة والمجتمع.</a:t>
            </a:r>
          </a:p>
          <a:p>
            <a:r>
              <a:rPr lang="ar-SA" sz="3200" b="1" dirty="0">
                <a:cs typeface="Fanan" pitchFamily="2" charset="-78"/>
              </a:rPr>
              <a:t>2 </a:t>
            </a:r>
            <a:r>
              <a:rPr lang="ar-SA" sz="3200" b="1" dirty="0" smtClean="0">
                <a:cs typeface="Fanan" pitchFamily="2" charset="-78"/>
              </a:rPr>
              <a:t>. </a:t>
            </a:r>
            <a:r>
              <a:rPr lang="ar-SA" sz="3200" b="1" dirty="0">
                <a:cs typeface="Fanan" pitchFamily="2" charset="-78"/>
              </a:rPr>
              <a:t>تحسين الجودة في الأداء التعليمي .</a:t>
            </a:r>
          </a:p>
          <a:p>
            <a:r>
              <a:rPr lang="ar-SA" sz="3200" b="1" dirty="0">
                <a:cs typeface="Fanan" pitchFamily="2" charset="-78"/>
              </a:rPr>
              <a:t>3 </a:t>
            </a:r>
            <a:r>
              <a:rPr lang="ar-SA" sz="3200" b="1" dirty="0" smtClean="0">
                <a:cs typeface="Fanan" pitchFamily="2" charset="-78"/>
              </a:rPr>
              <a:t>. </a:t>
            </a:r>
            <a:r>
              <a:rPr lang="ar-SA" sz="3200" b="1" dirty="0">
                <a:cs typeface="Fanan" pitchFamily="2" charset="-78"/>
              </a:rPr>
              <a:t>تعزيز مفهوم المواطنة في المجتمع.</a:t>
            </a:r>
          </a:p>
          <a:p>
            <a:r>
              <a:rPr lang="ar-SA" sz="3200" b="1" dirty="0">
                <a:cs typeface="Fanan" pitchFamily="2" charset="-78"/>
              </a:rPr>
              <a:t>4 </a:t>
            </a:r>
            <a:r>
              <a:rPr lang="ar-SA" sz="3200" b="1" dirty="0" smtClean="0">
                <a:cs typeface="Fanan" pitchFamily="2" charset="-78"/>
              </a:rPr>
              <a:t>. </a:t>
            </a:r>
            <a:r>
              <a:rPr lang="ar-SA" sz="3200" b="1" dirty="0">
                <a:cs typeface="Fanan" pitchFamily="2" charset="-78"/>
              </a:rPr>
              <a:t>تنمية المسؤولية المجتمعية.</a:t>
            </a:r>
          </a:p>
          <a:p>
            <a:r>
              <a:rPr lang="ar-SA" sz="3200" b="1" dirty="0">
                <a:cs typeface="Fanan" pitchFamily="2" charset="-78"/>
              </a:rPr>
              <a:t>5 </a:t>
            </a:r>
            <a:r>
              <a:rPr lang="ar-SA" sz="3200" b="1" dirty="0" smtClean="0">
                <a:cs typeface="Fanan" pitchFamily="2" charset="-78"/>
              </a:rPr>
              <a:t>. </a:t>
            </a:r>
            <a:r>
              <a:rPr lang="ar-SA" sz="3200" b="1" dirty="0">
                <a:cs typeface="Fanan" pitchFamily="2" charset="-78"/>
              </a:rPr>
              <a:t>تنمية القيم ومهارات الحياة لدى المتعلمين .</a:t>
            </a:r>
          </a:p>
          <a:p>
            <a:r>
              <a:rPr lang="ar-SA" sz="3200" b="1" dirty="0">
                <a:cs typeface="Fanan" pitchFamily="2" charset="-78"/>
              </a:rPr>
              <a:t>6 </a:t>
            </a:r>
            <a:r>
              <a:rPr lang="ar-SA" sz="3200" b="1" dirty="0" smtClean="0">
                <a:cs typeface="Fanan" pitchFamily="2" charset="-78"/>
              </a:rPr>
              <a:t>. </a:t>
            </a:r>
            <a:r>
              <a:rPr lang="ar-SA" sz="3200" b="1" dirty="0">
                <a:cs typeface="Fanan" pitchFamily="2" charset="-78"/>
              </a:rPr>
              <a:t>المشاركة في معالجة التحديات والصعوبات التي تواجه المدرسة .</a:t>
            </a:r>
          </a:p>
          <a:p>
            <a:r>
              <a:rPr lang="ar-SA" sz="3200" b="1" dirty="0">
                <a:cs typeface="Fanan" pitchFamily="2" charset="-78"/>
              </a:rPr>
              <a:t>7 </a:t>
            </a:r>
            <a:r>
              <a:rPr lang="ar-SA" sz="3200" b="1" dirty="0" smtClean="0">
                <a:cs typeface="Fanan" pitchFamily="2" charset="-78"/>
              </a:rPr>
              <a:t>. </a:t>
            </a:r>
            <a:r>
              <a:rPr lang="ar-SA" sz="3200" b="1" dirty="0">
                <a:cs typeface="Fanan" pitchFamily="2" charset="-78"/>
              </a:rPr>
              <a:t>الإسهام في تحسين عملية تعليم الطلاب وتعلمهم.</a:t>
            </a: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9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268" t="42793" r="24353" b="12592"/>
          <a:stretch/>
        </p:blipFill>
        <p:spPr bwMode="auto">
          <a:xfrm>
            <a:off x="2699792" y="2204864"/>
            <a:ext cx="7056784" cy="417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3203848" y="692696"/>
            <a:ext cx="4525599" cy="1323439"/>
          </a:xfrm>
          <a:prstGeom prst="rect">
            <a:avLst/>
          </a:prstGeom>
        </p:spPr>
        <p:txBody>
          <a:bodyPr wrap="none">
            <a:spAutoFit/>
          </a:bodyPr>
          <a:lstStyle/>
          <a:p>
            <a:pPr algn="ctr"/>
            <a:r>
              <a:rPr lang="ar-SA" sz="4000" b="1" dirty="0" smtClean="0">
                <a:solidFill>
                  <a:srgbClr val="C00000"/>
                </a:solidFill>
                <a:cs typeface="Fanan" pitchFamily="2" charset="-78"/>
              </a:rPr>
              <a:t>أطراف شراكة</a:t>
            </a:r>
          </a:p>
          <a:p>
            <a:pPr algn="ctr"/>
            <a:r>
              <a:rPr lang="ar-SA" sz="4000" b="1" dirty="0" smtClean="0">
                <a:solidFill>
                  <a:srgbClr val="C00000"/>
                </a:solidFill>
                <a:cs typeface="Fanan" pitchFamily="2" charset="-78"/>
              </a:rPr>
              <a:t> المدرسة مع الأسرة والمجتمع</a:t>
            </a:r>
            <a:endParaRPr lang="ar-SA" sz="4000" dirty="0">
              <a:solidFill>
                <a:srgbClr val="C00000"/>
              </a:solidFill>
            </a:endParaRPr>
          </a:p>
        </p:txBody>
      </p:sp>
      <p:pic>
        <p:nvPicPr>
          <p:cNvPr id="4"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55576"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42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1680" y="1124744"/>
            <a:ext cx="7056784" cy="4524315"/>
          </a:xfrm>
          <a:prstGeom prst="rect">
            <a:avLst/>
          </a:prstGeom>
        </p:spPr>
        <p:txBody>
          <a:bodyPr wrap="square">
            <a:spAutoFit/>
          </a:bodyPr>
          <a:lstStyle/>
          <a:p>
            <a:r>
              <a:rPr lang="ar-SA" sz="3600" b="1" u="sng" dirty="0" smtClean="0">
                <a:solidFill>
                  <a:schemeClr val="accent6">
                    <a:lumMod val="50000"/>
                  </a:schemeClr>
                </a:solidFill>
                <a:cs typeface="Fanan" pitchFamily="2" charset="-78"/>
              </a:rPr>
              <a:t>أولاً: نتائج الشراكة على </a:t>
            </a:r>
            <a:r>
              <a:rPr lang="ar-SA" sz="3600" b="1" u="sng" dirty="0">
                <a:solidFill>
                  <a:schemeClr val="accent6">
                    <a:lumMod val="50000"/>
                  </a:schemeClr>
                </a:solidFill>
                <a:cs typeface="Fanan" pitchFamily="2" charset="-78"/>
              </a:rPr>
              <a:t>مستوى </a:t>
            </a:r>
            <a:r>
              <a:rPr lang="ar-SA" sz="3600" b="1" u="sng" dirty="0" smtClean="0">
                <a:solidFill>
                  <a:schemeClr val="accent6">
                    <a:lumMod val="50000"/>
                  </a:schemeClr>
                </a:solidFill>
                <a:cs typeface="Fanan" pitchFamily="2" charset="-78"/>
              </a:rPr>
              <a:t>الطلاب :</a:t>
            </a:r>
            <a:endParaRPr lang="ar-SA" sz="3600" b="1" u="sng" dirty="0">
              <a:solidFill>
                <a:schemeClr val="accent6">
                  <a:lumMod val="50000"/>
                </a:schemeClr>
              </a:solidFill>
              <a:cs typeface="Fanan" pitchFamily="2" charset="-78"/>
            </a:endParaRPr>
          </a:p>
          <a:p>
            <a:r>
              <a:rPr lang="ar-SA" sz="3600" b="1" dirty="0">
                <a:cs typeface="Fanan" pitchFamily="2" charset="-78"/>
              </a:rPr>
              <a:t>1 </a:t>
            </a:r>
            <a:r>
              <a:rPr lang="ar-SA" sz="3600" b="1" dirty="0" smtClean="0">
                <a:cs typeface="Fanan" pitchFamily="2" charset="-78"/>
              </a:rPr>
              <a:t>. </a:t>
            </a:r>
            <a:r>
              <a:rPr lang="ar-SA" sz="3600" b="1" dirty="0">
                <a:cs typeface="Fanan" pitchFamily="2" charset="-78"/>
              </a:rPr>
              <a:t>زيادة التحصيل </a:t>
            </a:r>
            <a:r>
              <a:rPr lang="ar-SA" sz="3600" b="1" dirty="0" smtClean="0">
                <a:cs typeface="Fanan" pitchFamily="2" charset="-78"/>
              </a:rPr>
              <a:t>الدراسي .</a:t>
            </a:r>
            <a:endParaRPr lang="ar-SA" sz="3600" b="1" dirty="0">
              <a:cs typeface="Fanan" pitchFamily="2" charset="-78"/>
            </a:endParaRPr>
          </a:p>
          <a:p>
            <a:r>
              <a:rPr lang="ar-SA" sz="3600" b="1" dirty="0">
                <a:cs typeface="Fanan" pitchFamily="2" charset="-78"/>
              </a:rPr>
              <a:t>2 </a:t>
            </a:r>
            <a:r>
              <a:rPr lang="ar-SA" sz="3600" b="1" dirty="0" smtClean="0">
                <a:cs typeface="Fanan" pitchFamily="2" charset="-78"/>
              </a:rPr>
              <a:t>. </a:t>
            </a:r>
            <a:r>
              <a:rPr lang="ar-SA" sz="3600" b="1" dirty="0">
                <a:cs typeface="Fanan" pitchFamily="2" charset="-78"/>
              </a:rPr>
              <a:t>زيادة معدلات المواظبة والدافعية </a:t>
            </a:r>
            <a:r>
              <a:rPr lang="ar-SA" sz="3600" b="1" dirty="0" smtClean="0">
                <a:cs typeface="Fanan" pitchFamily="2" charset="-78"/>
              </a:rPr>
              <a:t>للتعلم .</a:t>
            </a:r>
            <a:endParaRPr lang="ar-SA" sz="3600" b="1" dirty="0">
              <a:cs typeface="Fanan" pitchFamily="2" charset="-78"/>
            </a:endParaRPr>
          </a:p>
          <a:p>
            <a:r>
              <a:rPr lang="ar-SA" sz="3600" b="1" dirty="0">
                <a:cs typeface="Fanan" pitchFamily="2" charset="-78"/>
              </a:rPr>
              <a:t>3 </a:t>
            </a:r>
            <a:r>
              <a:rPr lang="ar-SA" sz="3600" b="1" dirty="0" smtClean="0">
                <a:cs typeface="Fanan" pitchFamily="2" charset="-78"/>
              </a:rPr>
              <a:t>. </a:t>
            </a:r>
            <a:r>
              <a:rPr lang="ar-SA" sz="3600" b="1" dirty="0">
                <a:cs typeface="Fanan" pitchFamily="2" charset="-78"/>
              </a:rPr>
              <a:t>تحسين العلاقات </a:t>
            </a:r>
            <a:r>
              <a:rPr lang="ar-SA" sz="3600" b="1" dirty="0" smtClean="0">
                <a:cs typeface="Fanan" pitchFamily="2" charset="-78"/>
              </a:rPr>
              <a:t>الاجتماعية .</a:t>
            </a:r>
            <a:endParaRPr lang="ar-SA" sz="3600" b="1" dirty="0">
              <a:cs typeface="Fanan" pitchFamily="2" charset="-78"/>
            </a:endParaRPr>
          </a:p>
          <a:p>
            <a:r>
              <a:rPr lang="ar-SA" sz="3600" b="1" dirty="0">
                <a:cs typeface="Fanan" pitchFamily="2" charset="-78"/>
              </a:rPr>
              <a:t>4 </a:t>
            </a:r>
            <a:r>
              <a:rPr lang="ar-SA" sz="3600" b="1" dirty="0" smtClean="0">
                <a:cs typeface="Fanan" pitchFamily="2" charset="-78"/>
              </a:rPr>
              <a:t>. </a:t>
            </a:r>
            <a:r>
              <a:rPr lang="ar-SA" sz="3600" b="1" dirty="0">
                <a:cs typeface="Fanan" pitchFamily="2" charset="-78"/>
              </a:rPr>
              <a:t>تمكين الطلاب من مواجهة العوائق والصعوبات التي </a:t>
            </a:r>
            <a:r>
              <a:rPr lang="ar-SA" sz="3600" b="1" dirty="0" smtClean="0">
                <a:cs typeface="Fanan" pitchFamily="2" charset="-78"/>
              </a:rPr>
              <a:t>تواجههم .</a:t>
            </a:r>
            <a:endParaRPr lang="ar-SA" sz="3600" b="1" dirty="0">
              <a:cs typeface="Fanan" pitchFamily="2" charset="-78"/>
            </a:endParaRPr>
          </a:p>
          <a:p>
            <a:r>
              <a:rPr lang="ar-SA" sz="3600" b="1" dirty="0">
                <a:cs typeface="Fanan" pitchFamily="2" charset="-78"/>
              </a:rPr>
              <a:t>5 </a:t>
            </a:r>
            <a:r>
              <a:rPr lang="ar-SA" sz="3600" b="1" dirty="0" smtClean="0">
                <a:cs typeface="Fanan" pitchFamily="2" charset="-78"/>
              </a:rPr>
              <a:t>. </a:t>
            </a:r>
            <a:r>
              <a:rPr lang="ar-SA" sz="3600" b="1" dirty="0">
                <a:cs typeface="Fanan" pitchFamily="2" charset="-78"/>
              </a:rPr>
              <a:t>تنمية الثقة بالذات والشعور بالأمن </a:t>
            </a:r>
            <a:r>
              <a:rPr lang="ar-SA" sz="3600" b="1" dirty="0" smtClean="0">
                <a:cs typeface="Fanan" pitchFamily="2" charset="-78"/>
              </a:rPr>
              <a:t>النفسي .</a:t>
            </a:r>
            <a:endParaRPr lang="ar-SA" sz="3600" b="1" dirty="0">
              <a:cs typeface="Fanan" pitchFamily="2" charset="-78"/>
            </a:endParaRPr>
          </a:p>
          <a:p>
            <a:r>
              <a:rPr lang="ar-SA" sz="3600" b="1" dirty="0">
                <a:cs typeface="Fanan" pitchFamily="2" charset="-78"/>
              </a:rPr>
              <a:t>6 </a:t>
            </a:r>
            <a:r>
              <a:rPr lang="ar-SA" sz="3600" b="1" dirty="0" smtClean="0">
                <a:cs typeface="Fanan" pitchFamily="2" charset="-78"/>
              </a:rPr>
              <a:t>. </a:t>
            </a:r>
            <a:r>
              <a:rPr lang="ar-SA" sz="3600" b="1" dirty="0">
                <a:cs typeface="Fanan" pitchFamily="2" charset="-78"/>
              </a:rPr>
              <a:t>خلق فرص جديدة </a:t>
            </a:r>
            <a:r>
              <a:rPr lang="ar-SA" sz="3600" b="1" dirty="0" smtClean="0">
                <a:cs typeface="Fanan" pitchFamily="2" charset="-78"/>
              </a:rPr>
              <a:t>للتعلم .</a:t>
            </a:r>
            <a:endParaRPr lang="ar-SA" sz="3600" b="1" dirty="0">
              <a:cs typeface="Fanan" pitchFamily="2" charset="-78"/>
            </a:endParaRPr>
          </a:p>
        </p:txBody>
      </p:sp>
      <p:pic>
        <p:nvPicPr>
          <p:cNvPr id="3" name="Picture 2" descr="https://attachment.outlook.office.net/owa/bbss.2014@hotmail.com/service.svc/s/GetFileAttachment?id=AQMkADAwATZiZmYAZC1lOWI4LTA3ZWYtMDACLTAwCgBGAAADObTOe8vWGUOugYjmM0Bk%2FgcAlbN%2B3IjLc02uR48%2FfoJkVAAAAgEMAAAAlbN%2B3IjLc02uR48%2FfoJkVAABLxjpkQAAAAESABAAfs2yfbEgUkG3J4zt1m2kiA%3D%3D&amp;X-OWA-CANARY=nYEn0aCAnUaO94cBFzoY6uDq6mUOHtUYayhS2C2Yp2Nu4QE95KEd61dEr42z7GGpQ8vcPhA-2TU.&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iwcyU2aakvQOEKG-yRa3d7ejYQae-gVs9l5duTO_H1TdNtgXFTZDIEEV67QT9vTCtEOwpy9HUVkErNFadBDUw3-3bLnLLm7ANqr3_mgzErGBKle4AlGZUypWuCiKyuVENgmN1wIXrkI-SZjxLn6uw4p_GlGO6fvt4lwsehbtgeVxWLR4yU9gioSWkhEOo4vsq42qRBkuxDjrVj5GXBeEI2N47pwWqqRY_1DmcdiArGa9E-ro3z5XD5xsKgEf_z0NbleMLe718mUVPWtvyZnY-SqMwj7S9rupTQG4ejqvD61k5eJznObLORQfTmbz9YqYBL75s_i3zTR0L5uMNES90w&amp;owa=outlook.live.com&amp;isc=1&amp;isImagePreview=True"/>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7544" y="4221088"/>
            <a:ext cx="2156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3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1463</Words>
  <Application>Microsoft Office PowerPoint</Application>
  <PresentationFormat>عرض على الشاشة (3:4)‏</PresentationFormat>
  <Paragraphs>210</Paragraphs>
  <Slides>33</Slides>
  <Notes>1</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(2)</vt:lpstr>
      <vt:lpstr>        -</vt:lpstr>
      <vt:lpstr>عرض تقديمي في PowerPoint</vt:lpstr>
      <vt:lpstr>عرض تقديمي في PowerPoint</vt:lpstr>
      <vt:lpstr>عرض تقديمي في PowerPoint</vt:lpstr>
      <vt:lpstr>نشاط (5)</vt:lpstr>
      <vt:lpstr>عرض تقديمي في PowerPoint</vt:lpstr>
      <vt:lpstr>نشاط ( 6)</vt:lpstr>
      <vt:lpstr>عرض تقديمي في PowerPoint</vt:lpstr>
      <vt:lpstr>نشاط (7) </vt:lpstr>
      <vt:lpstr>عرض تقديمي في PowerPoint</vt:lpstr>
      <vt:lpstr>نشاط ( 8 )</vt:lpstr>
      <vt:lpstr>نشاط ( 9)</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20</cp:revision>
  <dcterms:created xsi:type="dcterms:W3CDTF">2017-10-28T13:12:45Z</dcterms:created>
  <dcterms:modified xsi:type="dcterms:W3CDTF">2017-10-28T19:43:27Z</dcterms:modified>
</cp:coreProperties>
</file>