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316" r:id="rId9"/>
    <p:sldId id="263" r:id="rId10"/>
    <p:sldId id="264" r:id="rId11"/>
    <p:sldId id="265" r:id="rId12"/>
    <p:sldId id="267" r:id="rId13"/>
    <p:sldId id="268" r:id="rId14"/>
    <p:sldId id="273" r:id="rId15"/>
    <p:sldId id="275" r:id="rId16"/>
    <p:sldId id="276" r:id="rId17"/>
    <p:sldId id="277" r:id="rId18"/>
    <p:sldId id="278" r:id="rId19"/>
    <p:sldId id="279" r:id="rId20"/>
    <p:sldId id="280" r:id="rId21"/>
    <p:sldId id="281" r:id="rId22"/>
    <p:sldId id="282" r:id="rId23"/>
    <p:sldId id="283" r:id="rId24"/>
    <p:sldId id="317" r:id="rId25"/>
    <p:sldId id="318" r:id="rId26"/>
    <p:sldId id="288" r:id="rId27"/>
    <p:sldId id="284" r:id="rId28"/>
    <p:sldId id="285" r:id="rId29"/>
    <p:sldId id="320" r:id="rId30"/>
    <p:sldId id="286" r:id="rId31"/>
    <p:sldId id="289" r:id="rId32"/>
    <p:sldId id="290" r:id="rId33"/>
    <p:sldId id="291" r:id="rId34"/>
    <p:sldId id="315" r:id="rId35"/>
    <p:sldId id="292" r:id="rId36"/>
    <p:sldId id="293" r:id="rId37"/>
    <p:sldId id="297" r:id="rId38"/>
    <p:sldId id="295" r:id="rId39"/>
    <p:sldId id="296" r:id="rId40"/>
    <p:sldId id="298" r:id="rId41"/>
    <p:sldId id="299" r:id="rId42"/>
    <p:sldId id="300" r:id="rId43"/>
    <p:sldId id="294" r:id="rId44"/>
    <p:sldId id="301" r:id="rId45"/>
    <p:sldId id="314" r:id="rId46"/>
    <p:sldId id="302" r:id="rId47"/>
    <p:sldId id="303" r:id="rId48"/>
    <p:sldId id="304" r:id="rId49"/>
    <p:sldId id="305" r:id="rId50"/>
    <p:sldId id="306" r:id="rId51"/>
    <p:sldId id="313" r:id="rId52"/>
    <p:sldId id="312" r:id="rId53"/>
    <p:sldId id="307" r:id="rId54"/>
    <p:sldId id="308" r:id="rId55"/>
    <p:sldId id="309" r:id="rId56"/>
    <p:sldId id="311" r:id="rId57"/>
    <p:sldId id="310" r:id="rId5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2B53C-4EFC-4FC0-B8E4-4B1E78D9A48A}" type="doc">
      <dgm:prSet loTypeId="urn:microsoft.com/office/officeart/2005/8/layout/hList7#1" loCatId="process" qsTypeId="urn:microsoft.com/office/officeart/2005/8/quickstyle/3d3" qsCatId="3D" csTypeId="urn:microsoft.com/office/officeart/2005/8/colors/accent6_2" csCatId="accent6" phldr="1"/>
      <dgm:spPr/>
      <dgm:t>
        <a:bodyPr/>
        <a:lstStyle/>
        <a:p>
          <a:pPr rtl="1"/>
          <a:endParaRPr lang="ar-SA"/>
        </a:p>
      </dgm:t>
    </dgm:pt>
    <dgm:pt modelId="{71DDF378-8DB6-45CB-8C5D-5B0E30E2131A}">
      <dgm:prSet phldrT="[نص]" custT="1"/>
      <dgm:spPr/>
      <dgm:t>
        <a:bodyPr/>
        <a:lstStyle/>
        <a:p>
          <a:pPr rtl="1"/>
          <a:endParaRPr lang="ar-SA" sz="2000" b="1" dirty="0" smtClean="0">
            <a:cs typeface="Akhbar MT" pitchFamily="2" charset="-78"/>
          </a:endParaRPr>
        </a:p>
        <a:p>
          <a:pPr rtl="1"/>
          <a:r>
            <a:rPr lang="ar-SA" sz="2000" b="1" dirty="0" smtClean="0">
              <a:cs typeface="Akhbar MT" pitchFamily="2" charset="-78"/>
            </a:rPr>
            <a:t>التواصل</a:t>
          </a:r>
          <a:endParaRPr lang="ar-SA" sz="2000" b="1" dirty="0" smtClean="0">
            <a:cs typeface="Akhbar MT" pitchFamily="2" charset="-78"/>
          </a:endParaRPr>
        </a:p>
      </dgm:t>
    </dgm:pt>
    <dgm:pt modelId="{2C4EDDD8-DB11-4B90-BA49-638CB92A5F5E}" type="parTrans" cxnId="{4A8A2091-A5A4-4B1A-BF23-79A5E2A057E6}">
      <dgm:prSet/>
      <dgm:spPr/>
      <dgm:t>
        <a:bodyPr/>
        <a:lstStyle/>
        <a:p>
          <a:pPr rtl="1"/>
          <a:endParaRPr lang="ar-SA"/>
        </a:p>
      </dgm:t>
    </dgm:pt>
    <dgm:pt modelId="{EBB6C49C-CB8B-46A5-ABAF-A47BB969B854}" type="sibTrans" cxnId="{4A8A2091-A5A4-4B1A-BF23-79A5E2A057E6}">
      <dgm:prSet/>
      <dgm:spPr/>
      <dgm:t>
        <a:bodyPr/>
        <a:lstStyle/>
        <a:p>
          <a:pPr rtl="1"/>
          <a:endParaRPr lang="ar-SA"/>
        </a:p>
      </dgm:t>
    </dgm:pt>
    <dgm:pt modelId="{8689BC2E-71F5-422B-AA05-0B4D1BF775DE}">
      <dgm:prSet phldrT="[نص]" custT="1"/>
      <dgm:spPr/>
      <dgm:t>
        <a:bodyPr/>
        <a:lstStyle/>
        <a:p>
          <a:pPr rtl="1"/>
          <a:r>
            <a:rPr lang="ar-SA" sz="2000" b="1" dirty="0" smtClean="0">
              <a:cs typeface="Akhbar MT" pitchFamily="2" charset="-78"/>
            </a:rPr>
            <a:t>المجتمع المحلي</a:t>
          </a:r>
        </a:p>
      </dgm:t>
    </dgm:pt>
    <dgm:pt modelId="{810206F4-25E9-4937-BB2D-AB5B9FCA4874}" type="parTrans" cxnId="{4D92868D-A188-4278-BC2E-4B1AEE1073E1}">
      <dgm:prSet/>
      <dgm:spPr/>
      <dgm:t>
        <a:bodyPr/>
        <a:lstStyle/>
        <a:p>
          <a:pPr rtl="1"/>
          <a:endParaRPr lang="ar-SA"/>
        </a:p>
      </dgm:t>
    </dgm:pt>
    <dgm:pt modelId="{05BDDD55-3C6E-47A9-A138-00004BA7E1EA}" type="sibTrans" cxnId="{4D92868D-A188-4278-BC2E-4B1AEE1073E1}">
      <dgm:prSet/>
      <dgm:spPr/>
      <dgm:t>
        <a:bodyPr/>
        <a:lstStyle/>
        <a:p>
          <a:pPr rtl="1"/>
          <a:endParaRPr lang="ar-SA"/>
        </a:p>
      </dgm:t>
    </dgm:pt>
    <dgm:pt modelId="{389F3573-5666-43C8-9130-999B8DB95C9B}">
      <dgm:prSet phldrT="[نص]" custT="1"/>
      <dgm:spPr/>
      <dgm:t>
        <a:bodyPr/>
        <a:lstStyle/>
        <a:p>
          <a:pPr rtl="1"/>
          <a:r>
            <a:rPr lang="ar-SA" sz="2400" b="1" dirty="0" smtClean="0">
              <a:cs typeface="Akhbar MT" pitchFamily="2" charset="-78"/>
            </a:rPr>
            <a:t>التعلم </a:t>
          </a:r>
          <a:r>
            <a:rPr lang="ar-SA" sz="2400" b="1" dirty="0" smtClean="0">
              <a:cs typeface="Akhbar MT" pitchFamily="2" charset="-78"/>
            </a:rPr>
            <a:t>في البيت</a:t>
          </a:r>
        </a:p>
      </dgm:t>
    </dgm:pt>
    <dgm:pt modelId="{A7850D11-4A6C-46D4-93F2-1383AF47D8CE}" type="parTrans" cxnId="{3229D51A-937E-43FB-BCE7-5F49580E90EE}">
      <dgm:prSet/>
      <dgm:spPr/>
      <dgm:t>
        <a:bodyPr/>
        <a:lstStyle/>
        <a:p>
          <a:pPr rtl="1"/>
          <a:endParaRPr lang="ar-SA"/>
        </a:p>
      </dgm:t>
    </dgm:pt>
    <dgm:pt modelId="{D9C7D6D0-90D6-49A3-B04A-A6DE7CBB74A7}" type="sibTrans" cxnId="{3229D51A-937E-43FB-BCE7-5F49580E90EE}">
      <dgm:prSet/>
      <dgm:spPr/>
      <dgm:t>
        <a:bodyPr/>
        <a:lstStyle/>
        <a:p>
          <a:pPr rtl="1"/>
          <a:endParaRPr lang="ar-SA"/>
        </a:p>
      </dgm:t>
    </dgm:pt>
    <dgm:pt modelId="{D59FBB87-DBF7-4BF8-AA09-0268A573A8D2}">
      <dgm:prSet phldrT="[نص]" custT="1"/>
      <dgm:spPr/>
      <dgm:t>
        <a:bodyPr/>
        <a:lstStyle/>
        <a:p>
          <a:pPr rtl="1"/>
          <a:r>
            <a:rPr lang="ar-SA" sz="2400" b="1" dirty="0" smtClean="0">
              <a:cs typeface="Akhbar MT" pitchFamily="2" charset="-78"/>
            </a:rPr>
            <a:t>صنع القرار</a:t>
          </a:r>
        </a:p>
      </dgm:t>
    </dgm:pt>
    <dgm:pt modelId="{51089C25-D3FD-4AB5-B5C9-124085C2187F}" type="parTrans" cxnId="{4B0CFAA6-A6E9-4905-972A-0A6B4E20235C}">
      <dgm:prSet/>
      <dgm:spPr/>
      <dgm:t>
        <a:bodyPr/>
        <a:lstStyle/>
        <a:p>
          <a:pPr rtl="1"/>
          <a:endParaRPr lang="ar-SA"/>
        </a:p>
      </dgm:t>
    </dgm:pt>
    <dgm:pt modelId="{330CB63C-B43C-4218-932F-5FC8A954A98A}" type="sibTrans" cxnId="{4B0CFAA6-A6E9-4905-972A-0A6B4E20235C}">
      <dgm:prSet/>
      <dgm:spPr/>
      <dgm:t>
        <a:bodyPr/>
        <a:lstStyle/>
        <a:p>
          <a:pPr rtl="1"/>
          <a:endParaRPr lang="ar-SA"/>
        </a:p>
      </dgm:t>
    </dgm:pt>
    <dgm:pt modelId="{55B236BC-3552-4ADE-9281-83ACD5D836C5}">
      <dgm:prSet/>
      <dgm:spPr/>
      <dgm:t>
        <a:bodyPr/>
        <a:lstStyle/>
        <a:p>
          <a:pPr rtl="1"/>
          <a:endParaRPr lang="ar-SA" sz="1300" dirty="0"/>
        </a:p>
      </dgm:t>
    </dgm:pt>
    <dgm:pt modelId="{D2674AFB-2710-461A-9A7D-274F62EFD7CD}" type="parTrans" cxnId="{AC22C171-00BC-438C-85AC-53BE61D881BD}">
      <dgm:prSet/>
      <dgm:spPr/>
      <dgm:t>
        <a:bodyPr/>
        <a:lstStyle/>
        <a:p>
          <a:pPr rtl="1"/>
          <a:endParaRPr lang="ar-SA"/>
        </a:p>
      </dgm:t>
    </dgm:pt>
    <dgm:pt modelId="{DA12A516-7F69-4C88-BF8A-B53E35BBBB33}" type="sibTrans" cxnId="{AC22C171-00BC-438C-85AC-53BE61D881BD}">
      <dgm:prSet/>
      <dgm:spPr/>
      <dgm:t>
        <a:bodyPr/>
        <a:lstStyle/>
        <a:p>
          <a:pPr rtl="1"/>
          <a:endParaRPr lang="ar-SA"/>
        </a:p>
      </dgm:t>
    </dgm:pt>
    <dgm:pt modelId="{0240D790-AC61-4CB4-9DAE-66BC959DE9F1}">
      <dgm:prSet/>
      <dgm:spPr/>
      <dgm:t>
        <a:bodyPr/>
        <a:lstStyle/>
        <a:p>
          <a:pPr rtl="1"/>
          <a:endParaRPr lang="ar-SA" sz="1300"/>
        </a:p>
      </dgm:t>
    </dgm:pt>
    <dgm:pt modelId="{98C441CD-60FC-4FED-9004-B17516CE0476}" type="parTrans" cxnId="{B890BAB9-CC0D-4A78-862E-D2CF9637F169}">
      <dgm:prSet/>
      <dgm:spPr/>
      <dgm:t>
        <a:bodyPr/>
        <a:lstStyle/>
        <a:p>
          <a:pPr rtl="1"/>
          <a:endParaRPr lang="ar-SA"/>
        </a:p>
      </dgm:t>
    </dgm:pt>
    <dgm:pt modelId="{013214B0-1577-4C39-8EE8-F9DE8873113C}" type="sibTrans" cxnId="{B890BAB9-CC0D-4A78-862E-D2CF9637F169}">
      <dgm:prSet/>
      <dgm:spPr/>
      <dgm:t>
        <a:bodyPr/>
        <a:lstStyle/>
        <a:p>
          <a:pPr rtl="1"/>
          <a:endParaRPr lang="ar-SA"/>
        </a:p>
      </dgm:t>
    </dgm:pt>
    <dgm:pt modelId="{208A9AD6-1A2B-476E-8623-9F7C47B4BC3C}">
      <dgm:prSet custT="1"/>
      <dgm:spPr/>
      <dgm:t>
        <a:bodyPr/>
        <a:lstStyle/>
        <a:p>
          <a:pPr rtl="1"/>
          <a:r>
            <a:rPr lang="ar-SA" sz="2400" b="1" dirty="0" smtClean="0">
              <a:cs typeface="Akhbar MT" pitchFamily="2" charset="-78"/>
            </a:rPr>
            <a:t>الأسرة</a:t>
          </a:r>
        </a:p>
      </dgm:t>
    </dgm:pt>
    <dgm:pt modelId="{176C8B17-4A2B-439E-8F90-F5BE42A713D5}" type="parTrans" cxnId="{760B9936-3456-438E-A769-82861F41EBE2}">
      <dgm:prSet/>
      <dgm:spPr/>
      <dgm:t>
        <a:bodyPr/>
        <a:lstStyle/>
        <a:p>
          <a:pPr rtl="1"/>
          <a:endParaRPr lang="ar-SA"/>
        </a:p>
      </dgm:t>
    </dgm:pt>
    <dgm:pt modelId="{747C03C7-A49B-4964-B2C1-D3CC41A8AAF8}" type="sibTrans" cxnId="{760B9936-3456-438E-A769-82861F41EBE2}">
      <dgm:prSet/>
      <dgm:spPr/>
      <dgm:t>
        <a:bodyPr/>
        <a:lstStyle/>
        <a:p>
          <a:pPr rtl="1"/>
          <a:endParaRPr lang="ar-SA"/>
        </a:p>
      </dgm:t>
    </dgm:pt>
    <dgm:pt modelId="{86DE686F-B5D9-46A5-9BBC-58BBCC4EA622}">
      <dgm:prSet custT="1"/>
      <dgm:spPr/>
      <dgm:t>
        <a:bodyPr/>
        <a:lstStyle/>
        <a:p>
          <a:pPr rtl="1"/>
          <a:r>
            <a:rPr lang="ar-SA" sz="2400" b="1" dirty="0" smtClean="0">
              <a:cs typeface="Akhbar MT" pitchFamily="2" charset="-78"/>
            </a:rPr>
            <a:t>التطوع</a:t>
          </a:r>
          <a:endParaRPr lang="ar-SA" sz="2400" b="1" dirty="0">
            <a:cs typeface="Akhbar MT" pitchFamily="2" charset="-78"/>
          </a:endParaRPr>
        </a:p>
      </dgm:t>
    </dgm:pt>
    <dgm:pt modelId="{2C4D8871-5E3F-4C26-AC45-3F9544FB732C}" type="parTrans" cxnId="{28002BEA-1570-484D-9AE2-E0F9BC8867A1}">
      <dgm:prSet/>
      <dgm:spPr/>
      <dgm:t>
        <a:bodyPr/>
        <a:lstStyle/>
        <a:p>
          <a:pPr rtl="1"/>
          <a:endParaRPr lang="ar-SA"/>
        </a:p>
      </dgm:t>
    </dgm:pt>
    <dgm:pt modelId="{9F46FE2E-81C1-4ACC-9485-8D96CF928789}" type="sibTrans" cxnId="{28002BEA-1570-484D-9AE2-E0F9BC8867A1}">
      <dgm:prSet/>
      <dgm:spPr/>
      <dgm:t>
        <a:bodyPr/>
        <a:lstStyle/>
        <a:p>
          <a:pPr rtl="1"/>
          <a:endParaRPr lang="ar-SA"/>
        </a:p>
      </dgm:t>
    </dgm:pt>
    <dgm:pt modelId="{1BA08949-624F-4594-91C1-A2101F1BC93D}" type="pres">
      <dgm:prSet presAssocID="{8E72B53C-4EFC-4FC0-B8E4-4B1E78D9A48A}" presName="Name0" presStyleCnt="0">
        <dgm:presLayoutVars>
          <dgm:dir/>
          <dgm:resizeHandles val="exact"/>
        </dgm:presLayoutVars>
      </dgm:prSet>
      <dgm:spPr/>
      <dgm:t>
        <a:bodyPr/>
        <a:lstStyle/>
        <a:p>
          <a:pPr rtl="1"/>
          <a:endParaRPr lang="ar-SA"/>
        </a:p>
      </dgm:t>
    </dgm:pt>
    <dgm:pt modelId="{750DB3FF-918F-497B-A661-877FFFDF2CA5}" type="pres">
      <dgm:prSet presAssocID="{8E72B53C-4EFC-4FC0-B8E4-4B1E78D9A48A}" presName="fgShape" presStyleLbl="fgShp" presStyleIdx="0" presStyleCnt="1" custScaleY="222222" custLinFactNeighborY="-6160"/>
      <dgm:spPr/>
    </dgm:pt>
    <dgm:pt modelId="{D5162342-F648-4E9D-B5A3-FB78DFA8B983}" type="pres">
      <dgm:prSet presAssocID="{8E72B53C-4EFC-4FC0-B8E4-4B1E78D9A48A}" presName="linComp" presStyleCnt="0"/>
      <dgm:spPr/>
    </dgm:pt>
    <dgm:pt modelId="{04B2563E-BFC4-4092-880B-B5A52C7BFD94}" type="pres">
      <dgm:prSet presAssocID="{71DDF378-8DB6-45CB-8C5D-5B0E30E2131A}" presName="compNode" presStyleCnt="0"/>
      <dgm:spPr/>
    </dgm:pt>
    <dgm:pt modelId="{66713302-5CAD-44CD-AB8A-75B30322D3C7}" type="pres">
      <dgm:prSet presAssocID="{71DDF378-8DB6-45CB-8C5D-5B0E30E2131A}" presName="bkgdShape" presStyleLbl="node1" presStyleIdx="0" presStyleCnt="6" custLinFactNeighborY="5810"/>
      <dgm:spPr/>
      <dgm:t>
        <a:bodyPr/>
        <a:lstStyle/>
        <a:p>
          <a:pPr rtl="1"/>
          <a:endParaRPr lang="ar-SA"/>
        </a:p>
      </dgm:t>
    </dgm:pt>
    <dgm:pt modelId="{983C42BD-2E7A-4F4C-8BC7-33760D232108}" type="pres">
      <dgm:prSet presAssocID="{71DDF378-8DB6-45CB-8C5D-5B0E30E2131A}" presName="nodeTx" presStyleLbl="node1" presStyleIdx="0" presStyleCnt="6">
        <dgm:presLayoutVars>
          <dgm:bulletEnabled val="1"/>
        </dgm:presLayoutVars>
      </dgm:prSet>
      <dgm:spPr/>
      <dgm:t>
        <a:bodyPr/>
        <a:lstStyle/>
        <a:p>
          <a:pPr rtl="1"/>
          <a:endParaRPr lang="ar-SA"/>
        </a:p>
      </dgm:t>
    </dgm:pt>
    <dgm:pt modelId="{07ACCFC8-C42D-4EE1-9DFE-FD1DCBFA4890}" type="pres">
      <dgm:prSet presAssocID="{71DDF378-8DB6-45CB-8C5D-5B0E30E2131A}" presName="invisiNode" presStyleLbl="node1" presStyleIdx="0" presStyleCnt="6"/>
      <dgm:spPr/>
    </dgm:pt>
    <dgm:pt modelId="{63B4DC91-F333-4192-A5E8-8735123CFBBD}" type="pres">
      <dgm:prSet presAssocID="{71DDF378-8DB6-45CB-8C5D-5B0E30E2131A}" presName="imagNode" presStyleLbl="fgImgPlace1" presStyleIdx="0" presStyleCnt="6" custScaleY="132108" custLinFactNeighborY="17448"/>
      <dgm:spPr>
        <a:blipFill rotWithShape="0">
          <a:blip xmlns:r="http://schemas.openxmlformats.org/officeDocument/2006/relationships" r:embed="rId1"/>
          <a:stretch>
            <a:fillRect/>
          </a:stretch>
        </a:blipFill>
      </dgm:spPr>
    </dgm:pt>
    <dgm:pt modelId="{726D0A3F-0750-491E-BACA-3AD3BFA542DE}" type="pres">
      <dgm:prSet presAssocID="{EBB6C49C-CB8B-46A5-ABAF-A47BB969B854}" presName="sibTrans" presStyleLbl="sibTrans2D1" presStyleIdx="0" presStyleCnt="0"/>
      <dgm:spPr/>
      <dgm:t>
        <a:bodyPr/>
        <a:lstStyle/>
        <a:p>
          <a:pPr rtl="1"/>
          <a:endParaRPr lang="ar-SA"/>
        </a:p>
      </dgm:t>
    </dgm:pt>
    <dgm:pt modelId="{FFBB0A58-876F-4561-9E77-73C79C5F10F9}" type="pres">
      <dgm:prSet presAssocID="{8689BC2E-71F5-422B-AA05-0B4D1BF775DE}" presName="compNode" presStyleCnt="0"/>
      <dgm:spPr/>
    </dgm:pt>
    <dgm:pt modelId="{E2390D00-F276-4CEA-B948-7A68C3904F09}" type="pres">
      <dgm:prSet presAssocID="{8689BC2E-71F5-422B-AA05-0B4D1BF775DE}" presName="bkgdShape" presStyleLbl="node1" presStyleIdx="1" presStyleCnt="6" custLinFactNeighborY="5810"/>
      <dgm:spPr/>
      <dgm:t>
        <a:bodyPr/>
        <a:lstStyle/>
        <a:p>
          <a:pPr rtl="1"/>
          <a:endParaRPr lang="ar-SA"/>
        </a:p>
      </dgm:t>
    </dgm:pt>
    <dgm:pt modelId="{42A4CED1-6112-4E4B-A785-DD26C78E1140}" type="pres">
      <dgm:prSet presAssocID="{8689BC2E-71F5-422B-AA05-0B4D1BF775DE}" presName="nodeTx" presStyleLbl="node1" presStyleIdx="1" presStyleCnt="6">
        <dgm:presLayoutVars>
          <dgm:bulletEnabled val="1"/>
        </dgm:presLayoutVars>
      </dgm:prSet>
      <dgm:spPr/>
      <dgm:t>
        <a:bodyPr/>
        <a:lstStyle/>
        <a:p>
          <a:pPr rtl="1"/>
          <a:endParaRPr lang="ar-SA"/>
        </a:p>
      </dgm:t>
    </dgm:pt>
    <dgm:pt modelId="{74B873CE-D5C3-4563-B517-AC40B537D101}" type="pres">
      <dgm:prSet presAssocID="{8689BC2E-71F5-422B-AA05-0B4D1BF775DE}" presName="invisiNode" presStyleLbl="node1" presStyleIdx="1" presStyleCnt="6"/>
      <dgm:spPr/>
    </dgm:pt>
    <dgm:pt modelId="{372FC4DF-2B9D-4652-B6F4-2C64637A5EDF}" type="pres">
      <dgm:prSet presAssocID="{8689BC2E-71F5-422B-AA05-0B4D1BF775DE}" presName="imagNode" presStyleLbl="fgImgPlace1" presStyleIdx="1" presStyleCnt="6" custScaleY="132108" custLinFactNeighborY="17448"/>
      <dgm:spPr>
        <a:blipFill rotWithShape="0">
          <a:blip xmlns:r="http://schemas.openxmlformats.org/officeDocument/2006/relationships" r:embed="rId2"/>
          <a:stretch>
            <a:fillRect/>
          </a:stretch>
        </a:blipFill>
      </dgm:spPr>
    </dgm:pt>
    <dgm:pt modelId="{19F81A4D-3B69-4AD9-85A7-6C3ECFFBC01D}" type="pres">
      <dgm:prSet presAssocID="{05BDDD55-3C6E-47A9-A138-00004BA7E1EA}" presName="sibTrans" presStyleLbl="sibTrans2D1" presStyleIdx="0" presStyleCnt="0"/>
      <dgm:spPr/>
      <dgm:t>
        <a:bodyPr/>
        <a:lstStyle/>
        <a:p>
          <a:pPr rtl="1"/>
          <a:endParaRPr lang="ar-SA"/>
        </a:p>
      </dgm:t>
    </dgm:pt>
    <dgm:pt modelId="{FFF5741F-AB4A-4DC1-AEFC-1D6355E24558}" type="pres">
      <dgm:prSet presAssocID="{389F3573-5666-43C8-9130-999B8DB95C9B}" presName="compNode" presStyleCnt="0"/>
      <dgm:spPr/>
    </dgm:pt>
    <dgm:pt modelId="{68126FE4-232F-4091-AAC9-9EE7E081A808}" type="pres">
      <dgm:prSet presAssocID="{389F3573-5666-43C8-9130-999B8DB95C9B}" presName="bkgdShape" presStyleLbl="node1" presStyleIdx="2" presStyleCnt="6" custLinFactNeighborY="5810"/>
      <dgm:spPr/>
      <dgm:t>
        <a:bodyPr/>
        <a:lstStyle/>
        <a:p>
          <a:pPr rtl="1"/>
          <a:endParaRPr lang="ar-SA"/>
        </a:p>
      </dgm:t>
    </dgm:pt>
    <dgm:pt modelId="{033608EF-B545-4AEC-98D9-4A915B86D68C}" type="pres">
      <dgm:prSet presAssocID="{389F3573-5666-43C8-9130-999B8DB95C9B}" presName="nodeTx" presStyleLbl="node1" presStyleIdx="2" presStyleCnt="6">
        <dgm:presLayoutVars>
          <dgm:bulletEnabled val="1"/>
        </dgm:presLayoutVars>
      </dgm:prSet>
      <dgm:spPr/>
      <dgm:t>
        <a:bodyPr/>
        <a:lstStyle/>
        <a:p>
          <a:pPr rtl="1"/>
          <a:endParaRPr lang="ar-SA"/>
        </a:p>
      </dgm:t>
    </dgm:pt>
    <dgm:pt modelId="{553FDDC7-C898-4198-8EB8-CE2CAC92DCFA}" type="pres">
      <dgm:prSet presAssocID="{389F3573-5666-43C8-9130-999B8DB95C9B}" presName="invisiNode" presStyleLbl="node1" presStyleIdx="2" presStyleCnt="6"/>
      <dgm:spPr/>
    </dgm:pt>
    <dgm:pt modelId="{702687E1-841E-4D8F-94AF-AF237E5FB698}" type="pres">
      <dgm:prSet presAssocID="{389F3573-5666-43C8-9130-999B8DB95C9B}" presName="imagNode" presStyleLbl="fgImgPlace1" presStyleIdx="2" presStyleCnt="6" custScaleY="123563" custLinFactNeighborY="17448"/>
      <dgm:spPr>
        <a:blipFill rotWithShape="0">
          <a:blip xmlns:r="http://schemas.openxmlformats.org/officeDocument/2006/relationships" r:embed="rId3"/>
          <a:stretch>
            <a:fillRect/>
          </a:stretch>
        </a:blipFill>
      </dgm:spPr>
    </dgm:pt>
    <dgm:pt modelId="{04E6B109-B24E-414D-89E5-D21F96197B22}" type="pres">
      <dgm:prSet presAssocID="{D9C7D6D0-90D6-49A3-B04A-A6DE7CBB74A7}" presName="sibTrans" presStyleLbl="sibTrans2D1" presStyleIdx="0" presStyleCnt="0"/>
      <dgm:spPr/>
      <dgm:t>
        <a:bodyPr/>
        <a:lstStyle/>
        <a:p>
          <a:pPr rtl="1"/>
          <a:endParaRPr lang="ar-SA"/>
        </a:p>
      </dgm:t>
    </dgm:pt>
    <dgm:pt modelId="{20214D5B-F8C2-45D4-B9C4-8722DE22421F}" type="pres">
      <dgm:prSet presAssocID="{D59FBB87-DBF7-4BF8-AA09-0268A573A8D2}" presName="compNode" presStyleCnt="0"/>
      <dgm:spPr/>
    </dgm:pt>
    <dgm:pt modelId="{57CD2B5F-FE58-4A82-9CC7-A91D95DF261E}" type="pres">
      <dgm:prSet presAssocID="{D59FBB87-DBF7-4BF8-AA09-0268A573A8D2}" presName="bkgdShape" presStyleLbl="node1" presStyleIdx="3" presStyleCnt="6" custLinFactNeighborY="5810"/>
      <dgm:spPr/>
      <dgm:t>
        <a:bodyPr/>
        <a:lstStyle/>
        <a:p>
          <a:pPr rtl="1"/>
          <a:endParaRPr lang="ar-SA"/>
        </a:p>
      </dgm:t>
    </dgm:pt>
    <dgm:pt modelId="{815964CF-130B-4E46-8373-D0C76B17AF34}" type="pres">
      <dgm:prSet presAssocID="{D59FBB87-DBF7-4BF8-AA09-0268A573A8D2}" presName="nodeTx" presStyleLbl="node1" presStyleIdx="3" presStyleCnt="6">
        <dgm:presLayoutVars>
          <dgm:bulletEnabled val="1"/>
        </dgm:presLayoutVars>
      </dgm:prSet>
      <dgm:spPr/>
      <dgm:t>
        <a:bodyPr/>
        <a:lstStyle/>
        <a:p>
          <a:pPr rtl="1"/>
          <a:endParaRPr lang="ar-SA"/>
        </a:p>
      </dgm:t>
    </dgm:pt>
    <dgm:pt modelId="{63ED180B-1E84-40B4-B8D4-6C988AD363AA}" type="pres">
      <dgm:prSet presAssocID="{D59FBB87-DBF7-4BF8-AA09-0268A573A8D2}" presName="invisiNode" presStyleLbl="node1" presStyleIdx="3" presStyleCnt="6"/>
      <dgm:spPr/>
    </dgm:pt>
    <dgm:pt modelId="{E214380D-0BDD-4E75-A7CF-F8FE5711DC4A}" type="pres">
      <dgm:prSet presAssocID="{D59FBB87-DBF7-4BF8-AA09-0268A573A8D2}" presName="imagNode" presStyleLbl="fgImgPlace1" presStyleIdx="3" presStyleCnt="6" custScaleY="136196" custLinFactNeighborY="17448"/>
      <dgm:spPr>
        <a:blipFill rotWithShape="0">
          <a:blip xmlns:r="http://schemas.openxmlformats.org/officeDocument/2006/relationships" r:embed="rId4"/>
          <a:stretch>
            <a:fillRect/>
          </a:stretch>
        </a:blipFill>
      </dgm:spPr>
    </dgm:pt>
    <dgm:pt modelId="{9FAC07E0-A25D-41A3-A8FF-A36F905BFEFC}" type="pres">
      <dgm:prSet presAssocID="{330CB63C-B43C-4218-932F-5FC8A954A98A}" presName="sibTrans" presStyleLbl="sibTrans2D1" presStyleIdx="0" presStyleCnt="0"/>
      <dgm:spPr/>
      <dgm:t>
        <a:bodyPr/>
        <a:lstStyle/>
        <a:p>
          <a:pPr rtl="1"/>
          <a:endParaRPr lang="ar-SA"/>
        </a:p>
      </dgm:t>
    </dgm:pt>
    <dgm:pt modelId="{759C9815-25CF-4AAC-8F06-973F09FC5215}" type="pres">
      <dgm:prSet presAssocID="{208A9AD6-1A2B-476E-8623-9F7C47B4BC3C}" presName="compNode" presStyleCnt="0"/>
      <dgm:spPr/>
    </dgm:pt>
    <dgm:pt modelId="{3830ED9C-CB0E-4A6B-9CE7-6645D32EB51C}" type="pres">
      <dgm:prSet presAssocID="{208A9AD6-1A2B-476E-8623-9F7C47B4BC3C}" presName="bkgdShape" presStyleLbl="node1" presStyleIdx="4" presStyleCnt="6" custLinFactNeighborY="5810"/>
      <dgm:spPr/>
      <dgm:t>
        <a:bodyPr/>
        <a:lstStyle/>
        <a:p>
          <a:pPr rtl="1"/>
          <a:endParaRPr lang="ar-SA"/>
        </a:p>
      </dgm:t>
    </dgm:pt>
    <dgm:pt modelId="{1FC26477-7C98-4B49-9F84-93B11903070C}" type="pres">
      <dgm:prSet presAssocID="{208A9AD6-1A2B-476E-8623-9F7C47B4BC3C}" presName="nodeTx" presStyleLbl="node1" presStyleIdx="4" presStyleCnt="6">
        <dgm:presLayoutVars>
          <dgm:bulletEnabled val="1"/>
        </dgm:presLayoutVars>
      </dgm:prSet>
      <dgm:spPr/>
      <dgm:t>
        <a:bodyPr/>
        <a:lstStyle/>
        <a:p>
          <a:pPr rtl="1"/>
          <a:endParaRPr lang="ar-SA"/>
        </a:p>
      </dgm:t>
    </dgm:pt>
    <dgm:pt modelId="{5D79BAAA-246D-4D56-9E48-679E7BA59387}" type="pres">
      <dgm:prSet presAssocID="{208A9AD6-1A2B-476E-8623-9F7C47B4BC3C}" presName="invisiNode" presStyleLbl="node1" presStyleIdx="4" presStyleCnt="6"/>
      <dgm:spPr/>
    </dgm:pt>
    <dgm:pt modelId="{1EBD0343-C698-4B40-8A2C-784EAE13BC31}" type="pres">
      <dgm:prSet presAssocID="{208A9AD6-1A2B-476E-8623-9F7C47B4BC3C}" presName="imagNode" presStyleLbl="fgImgPlace1" presStyleIdx="4" presStyleCnt="6" custScaleY="135164" custLinFactNeighborY="17448"/>
      <dgm:spPr>
        <a:blipFill rotWithShape="0">
          <a:blip xmlns:r="http://schemas.openxmlformats.org/officeDocument/2006/relationships" r:embed="rId5"/>
          <a:stretch>
            <a:fillRect/>
          </a:stretch>
        </a:blipFill>
      </dgm:spPr>
    </dgm:pt>
    <dgm:pt modelId="{83635E22-8B49-413B-841E-C352ED9B729F}" type="pres">
      <dgm:prSet presAssocID="{747C03C7-A49B-4964-B2C1-D3CC41A8AAF8}" presName="sibTrans" presStyleLbl="sibTrans2D1" presStyleIdx="0" presStyleCnt="0"/>
      <dgm:spPr/>
      <dgm:t>
        <a:bodyPr/>
        <a:lstStyle/>
        <a:p>
          <a:pPr rtl="1"/>
          <a:endParaRPr lang="ar-SA"/>
        </a:p>
      </dgm:t>
    </dgm:pt>
    <dgm:pt modelId="{81240EA9-5DA8-4B8A-9FB0-559D1D75239F}" type="pres">
      <dgm:prSet presAssocID="{86DE686F-B5D9-46A5-9BBC-58BBCC4EA622}" presName="compNode" presStyleCnt="0"/>
      <dgm:spPr/>
    </dgm:pt>
    <dgm:pt modelId="{527934D2-0D60-4527-8A94-0692CA3E24EF}" type="pres">
      <dgm:prSet presAssocID="{86DE686F-B5D9-46A5-9BBC-58BBCC4EA622}" presName="bkgdShape" presStyleLbl="node1" presStyleIdx="5" presStyleCnt="6" custLinFactNeighborY="5810"/>
      <dgm:spPr/>
      <dgm:t>
        <a:bodyPr/>
        <a:lstStyle/>
        <a:p>
          <a:pPr rtl="1"/>
          <a:endParaRPr lang="ar-SA"/>
        </a:p>
      </dgm:t>
    </dgm:pt>
    <dgm:pt modelId="{9531A187-1AB6-4E7F-ADB2-3C2B41AAEBF5}" type="pres">
      <dgm:prSet presAssocID="{86DE686F-B5D9-46A5-9BBC-58BBCC4EA622}" presName="nodeTx" presStyleLbl="node1" presStyleIdx="5" presStyleCnt="6">
        <dgm:presLayoutVars>
          <dgm:bulletEnabled val="1"/>
        </dgm:presLayoutVars>
      </dgm:prSet>
      <dgm:spPr/>
      <dgm:t>
        <a:bodyPr/>
        <a:lstStyle/>
        <a:p>
          <a:pPr rtl="1"/>
          <a:endParaRPr lang="ar-SA"/>
        </a:p>
      </dgm:t>
    </dgm:pt>
    <dgm:pt modelId="{491F0BE5-228F-4976-90A0-134B1D3CEF7C}" type="pres">
      <dgm:prSet presAssocID="{86DE686F-B5D9-46A5-9BBC-58BBCC4EA622}" presName="invisiNode" presStyleLbl="node1" presStyleIdx="5" presStyleCnt="6"/>
      <dgm:spPr/>
    </dgm:pt>
    <dgm:pt modelId="{8B4F8E4B-755B-4B56-B1E5-948D6FDBD0B5}" type="pres">
      <dgm:prSet presAssocID="{86DE686F-B5D9-46A5-9BBC-58BBCC4EA622}" presName="imagNode" presStyleLbl="fgImgPlace1" presStyleIdx="5" presStyleCnt="6" custScaleY="135164" custLinFactNeighborY="12392"/>
      <dgm:spPr>
        <a:blipFill rotWithShape="0">
          <a:blip xmlns:r="http://schemas.openxmlformats.org/officeDocument/2006/relationships" r:embed="rId6"/>
          <a:stretch>
            <a:fillRect/>
          </a:stretch>
        </a:blipFill>
      </dgm:spPr>
    </dgm:pt>
  </dgm:ptLst>
  <dgm:cxnLst>
    <dgm:cxn modelId="{2AD387F0-5DDD-4FA5-9BBF-690E5FB60F5A}" type="presOf" srcId="{D9C7D6D0-90D6-49A3-B04A-A6DE7CBB74A7}" destId="{04E6B109-B24E-414D-89E5-D21F96197B22}" srcOrd="0" destOrd="0" presId="urn:microsoft.com/office/officeart/2005/8/layout/hList7#1"/>
    <dgm:cxn modelId="{AC22C171-00BC-438C-85AC-53BE61D881BD}" srcId="{71DDF378-8DB6-45CB-8C5D-5B0E30E2131A}" destId="{55B236BC-3552-4ADE-9281-83ACD5D836C5}" srcOrd="0" destOrd="0" parTransId="{D2674AFB-2710-461A-9A7D-274F62EFD7CD}" sibTransId="{DA12A516-7F69-4C88-BF8A-B53E35BBBB33}"/>
    <dgm:cxn modelId="{A2C31033-E39E-4D52-AFD4-45CD9E64E1EE}" type="presOf" srcId="{0240D790-AC61-4CB4-9DAE-66BC959DE9F1}" destId="{66713302-5CAD-44CD-AB8A-75B30322D3C7}" srcOrd="0" destOrd="2" presId="urn:microsoft.com/office/officeart/2005/8/layout/hList7#1"/>
    <dgm:cxn modelId="{247DB038-14DE-4B6B-8735-E97C8D08F0C2}" type="presOf" srcId="{747C03C7-A49B-4964-B2C1-D3CC41A8AAF8}" destId="{83635E22-8B49-413B-841E-C352ED9B729F}" srcOrd="0" destOrd="0" presId="urn:microsoft.com/office/officeart/2005/8/layout/hList7#1"/>
    <dgm:cxn modelId="{72DF393D-D1DE-4F34-9412-17FF4E27245F}" type="presOf" srcId="{86DE686F-B5D9-46A5-9BBC-58BBCC4EA622}" destId="{9531A187-1AB6-4E7F-ADB2-3C2B41AAEBF5}" srcOrd="1" destOrd="0" presId="urn:microsoft.com/office/officeart/2005/8/layout/hList7#1"/>
    <dgm:cxn modelId="{6A5CD23B-479A-4FF1-B88A-7881C5E20622}" type="presOf" srcId="{208A9AD6-1A2B-476E-8623-9F7C47B4BC3C}" destId="{3830ED9C-CB0E-4A6B-9CE7-6645D32EB51C}" srcOrd="0" destOrd="0" presId="urn:microsoft.com/office/officeart/2005/8/layout/hList7#1"/>
    <dgm:cxn modelId="{226FA114-518B-449E-B3BE-B17777B68DFA}" type="presOf" srcId="{0240D790-AC61-4CB4-9DAE-66BC959DE9F1}" destId="{983C42BD-2E7A-4F4C-8BC7-33760D232108}" srcOrd="1" destOrd="2" presId="urn:microsoft.com/office/officeart/2005/8/layout/hList7#1"/>
    <dgm:cxn modelId="{44636469-B802-45FC-BDFE-A223E50B64BE}" type="presOf" srcId="{86DE686F-B5D9-46A5-9BBC-58BBCC4EA622}" destId="{527934D2-0D60-4527-8A94-0692CA3E24EF}" srcOrd="0" destOrd="0" presId="urn:microsoft.com/office/officeart/2005/8/layout/hList7#1"/>
    <dgm:cxn modelId="{87F47DE7-39A4-4C00-9185-E127264667DF}" type="presOf" srcId="{389F3573-5666-43C8-9130-999B8DB95C9B}" destId="{68126FE4-232F-4091-AAC9-9EE7E081A808}" srcOrd="0" destOrd="0" presId="urn:microsoft.com/office/officeart/2005/8/layout/hList7#1"/>
    <dgm:cxn modelId="{0954215C-2628-4551-B827-DEBA7F0D2D6E}" type="presOf" srcId="{208A9AD6-1A2B-476E-8623-9F7C47B4BC3C}" destId="{1FC26477-7C98-4B49-9F84-93B11903070C}" srcOrd="1" destOrd="0" presId="urn:microsoft.com/office/officeart/2005/8/layout/hList7#1"/>
    <dgm:cxn modelId="{3229D51A-937E-43FB-BCE7-5F49580E90EE}" srcId="{8E72B53C-4EFC-4FC0-B8E4-4B1E78D9A48A}" destId="{389F3573-5666-43C8-9130-999B8DB95C9B}" srcOrd="2" destOrd="0" parTransId="{A7850D11-4A6C-46D4-93F2-1383AF47D8CE}" sibTransId="{D9C7D6D0-90D6-49A3-B04A-A6DE7CBB74A7}"/>
    <dgm:cxn modelId="{D0302B40-0E7D-4653-8469-A55F30F190A0}" type="presOf" srcId="{8689BC2E-71F5-422B-AA05-0B4D1BF775DE}" destId="{42A4CED1-6112-4E4B-A785-DD26C78E1140}" srcOrd="1" destOrd="0" presId="urn:microsoft.com/office/officeart/2005/8/layout/hList7#1"/>
    <dgm:cxn modelId="{4B0CFAA6-A6E9-4905-972A-0A6B4E20235C}" srcId="{8E72B53C-4EFC-4FC0-B8E4-4B1E78D9A48A}" destId="{D59FBB87-DBF7-4BF8-AA09-0268A573A8D2}" srcOrd="3" destOrd="0" parTransId="{51089C25-D3FD-4AB5-B5C9-124085C2187F}" sibTransId="{330CB63C-B43C-4218-932F-5FC8A954A98A}"/>
    <dgm:cxn modelId="{83A79E8D-4EE3-4D36-961F-AD8E29B5C450}" type="presOf" srcId="{55B236BC-3552-4ADE-9281-83ACD5D836C5}" destId="{983C42BD-2E7A-4F4C-8BC7-33760D232108}" srcOrd="1" destOrd="1" presId="urn:microsoft.com/office/officeart/2005/8/layout/hList7#1"/>
    <dgm:cxn modelId="{B890BAB9-CC0D-4A78-862E-D2CF9637F169}" srcId="{71DDF378-8DB6-45CB-8C5D-5B0E30E2131A}" destId="{0240D790-AC61-4CB4-9DAE-66BC959DE9F1}" srcOrd="1" destOrd="0" parTransId="{98C441CD-60FC-4FED-9004-B17516CE0476}" sibTransId="{013214B0-1577-4C39-8EE8-F9DE8873113C}"/>
    <dgm:cxn modelId="{4A8A2091-A5A4-4B1A-BF23-79A5E2A057E6}" srcId="{8E72B53C-4EFC-4FC0-B8E4-4B1E78D9A48A}" destId="{71DDF378-8DB6-45CB-8C5D-5B0E30E2131A}" srcOrd="0" destOrd="0" parTransId="{2C4EDDD8-DB11-4B90-BA49-638CB92A5F5E}" sibTransId="{EBB6C49C-CB8B-46A5-ABAF-A47BB969B854}"/>
    <dgm:cxn modelId="{760B9936-3456-438E-A769-82861F41EBE2}" srcId="{8E72B53C-4EFC-4FC0-B8E4-4B1E78D9A48A}" destId="{208A9AD6-1A2B-476E-8623-9F7C47B4BC3C}" srcOrd="4" destOrd="0" parTransId="{176C8B17-4A2B-439E-8F90-F5BE42A713D5}" sibTransId="{747C03C7-A49B-4964-B2C1-D3CC41A8AAF8}"/>
    <dgm:cxn modelId="{114E04D7-0391-4B47-AD7E-F6FB8D0F7F78}" type="presOf" srcId="{D59FBB87-DBF7-4BF8-AA09-0268A573A8D2}" destId="{815964CF-130B-4E46-8373-D0C76B17AF34}" srcOrd="1" destOrd="0" presId="urn:microsoft.com/office/officeart/2005/8/layout/hList7#1"/>
    <dgm:cxn modelId="{28002BEA-1570-484D-9AE2-E0F9BC8867A1}" srcId="{8E72B53C-4EFC-4FC0-B8E4-4B1E78D9A48A}" destId="{86DE686F-B5D9-46A5-9BBC-58BBCC4EA622}" srcOrd="5" destOrd="0" parTransId="{2C4D8871-5E3F-4C26-AC45-3F9544FB732C}" sibTransId="{9F46FE2E-81C1-4ACC-9485-8D96CF928789}"/>
    <dgm:cxn modelId="{4D92868D-A188-4278-BC2E-4B1AEE1073E1}" srcId="{8E72B53C-4EFC-4FC0-B8E4-4B1E78D9A48A}" destId="{8689BC2E-71F5-422B-AA05-0B4D1BF775DE}" srcOrd="1" destOrd="0" parTransId="{810206F4-25E9-4937-BB2D-AB5B9FCA4874}" sibTransId="{05BDDD55-3C6E-47A9-A138-00004BA7E1EA}"/>
    <dgm:cxn modelId="{480E66E2-B54E-4C77-A976-8385A52483AA}" type="presOf" srcId="{330CB63C-B43C-4218-932F-5FC8A954A98A}" destId="{9FAC07E0-A25D-41A3-A8FF-A36F905BFEFC}" srcOrd="0" destOrd="0" presId="urn:microsoft.com/office/officeart/2005/8/layout/hList7#1"/>
    <dgm:cxn modelId="{41F3FD3B-5F7F-4121-A336-9D0BDA46CEE7}" type="presOf" srcId="{8E72B53C-4EFC-4FC0-B8E4-4B1E78D9A48A}" destId="{1BA08949-624F-4594-91C1-A2101F1BC93D}" srcOrd="0" destOrd="0" presId="urn:microsoft.com/office/officeart/2005/8/layout/hList7#1"/>
    <dgm:cxn modelId="{8341C134-5607-4780-9D37-8FBA0124961E}" type="presOf" srcId="{D59FBB87-DBF7-4BF8-AA09-0268A573A8D2}" destId="{57CD2B5F-FE58-4A82-9CC7-A91D95DF261E}" srcOrd="0" destOrd="0" presId="urn:microsoft.com/office/officeart/2005/8/layout/hList7#1"/>
    <dgm:cxn modelId="{83BE1735-EE8C-455C-90E7-7E434648BF83}" type="presOf" srcId="{8689BC2E-71F5-422B-AA05-0B4D1BF775DE}" destId="{E2390D00-F276-4CEA-B948-7A68C3904F09}" srcOrd="0" destOrd="0" presId="urn:microsoft.com/office/officeart/2005/8/layout/hList7#1"/>
    <dgm:cxn modelId="{54101EB2-DCB4-4ECD-9681-D5579D60B847}" type="presOf" srcId="{05BDDD55-3C6E-47A9-A138-00004BA7E1EA}" destId="{19F81A4D-3B69-4AD9-85A7-6C3ECFFBC01D}" srcOrd="0" destOrd="0" presId="urn:microsoft.com/office/officeart/2005/8/layout/hList7#1"/>
    <dgm:cxn modelId="{19E8AF71-77EC-4033-B8E0-DB50A4AB1CD4}" type="presOf" srcId="{55B236BC-3552-4ADE-9281-83ACD5D836C5}" destId="{66713302-5CAD-44CD-AB8A-75B30322D3C7}" srcOrd="0" destOrd="1" presId="urn:microsoft.com/office/officeart/2005/8/layout/hList7#1"/>
    <dgm:cxn modelId="{3AAA38FC-5AED-4939-A16E-01D9F9B37DF0}" type="presOf" srcId="{71DDF378-8DB6-45CB-8C5D-5B0E30E2131A}" destId="{66713302-5CAD-44CD-AB8A-75B30322D3C7}" srcOrd="0" destOrd="0" presId="urn:microsoft.com/office/officeart/2005/8/layout/hList7#1"/>
    <dgm:cxn modelId="{086EFF04-30BB-420F-BBC2-DC3DFEB987A6}" type="presOf" srcId="{389F3573-5666-43C8-9130-999B8DB95C9B}" destId="{033608EF-B545-4AEC-98D9-4A915B86D68C}" srcOrd="1" destOrd="0" presId="urn:microsoft.com/office/officeart/2005/8/layout/hList7#1"/>
    <dgm:cxn modelId="{66188726-0831-4EE8-AF97-85B39A0CD7E3}" type="presOf" srcId="{71DDF378-8DB6-45CB-8C5D-5B0E30E2131A}" destId="{983C42BD-2E7A-4F4C-8BC7-33760D232108}" srcOrd="1" destOrd="0" presId="urn:microsoft.com/office/officeart/2005/8/layout/hList7#1"/>
    <dgm:cxn modelId="{F37AF7C3-61E3-488D-8A1E-EE53A77185EC}" type="presOf" srcId="{EBB6C49C-CB8B-46A5-ABAF-A47BB969B854}" destId="{726D0A3F-0750-491E-BACA-3AD3BFA542DE}" srcOrd="0" destOrd="0" presId="urn:microsoft.com/office/officeart/2005/8/layout/hList7#1"/>
    <dgm:cxn modelId="{A9421BBC-81AE-4F1B-B422-328AD0C993A6}" type="presParOf" srcId="{1BA08949-624F-4594-91C1-A2101F1BC93D}" destId="{750DB3FF-918F-497B-A661-877FFFDF2CA5}" srcOrd="0" destOrd="0" presId="urn:microsoft.com/office/officeart/2005/8/layout/hList7#1"/>
    <dgm:cxn modelId="{7EA920F3-0BFE-484C-B3B5-4A03A3193D28}" type="presParOf" srcId="{1BA08949-624F-4594-91C1-A2101F1BC93D}" destId="{D5162342-F648-4E9D-B5A3-FB78DFA8B983}" srcOrd="1" destOrd="0" presId="urn:microsoft.com/office/officeart/2005/8/layout/hList7#1"/>
    <dgm:cxn modelId="{B924777D-3DDC-4E35-901A-29C37CA0E4A6}" type="presParOf" srcId="{D5162342-F648-4E9D-B5A3-FB78DFA8B983}" destId="{04B2563E-BFC4-4092-880B-B5A52C7BFD94}" srcOrd="0" destOrd="0" presId="urn:microsoft.com/office/officeart/2005/8/layout/hList7#1"/>
    <dgm:cxn modelId="{93D82E98-DE49-4BC3-9372-7302A05E2645}" type="presParOf" srcId="{04B2563E-BFC4-4092-880B-B5A52C7BFD94}" destId="{66713302-5CAD-44CD-AB8A-75B30322D3C7}" srcOrd="0" destOrd="0" presId="urn:microsoft.com/office/officeart/2005/8/layout/hList7#1"/>
    <dgm:cxn modelId="{C2C86A20-CB33-4470-BC55-1C6C483BF923}" type="presParOf" srcId="{04B2563E-BFC4-4092-880B-B5A52C7BFD94}" destId="{983C42BD-2E7A-4F4C-8BC7-33760D232108}" srcOrd="1" destOrd="0" presId="urn:microsoft.com/office/officeart/2005/8/layout/hList7#1"/>
    <dgm:cxn modelId="{4AD89296-9E11-4385-9687-643FEB5CB566}" type="presParOf" srcId="{04B2563E-BFC4-4092-880B-B5A52C7BFD94}" destId="{07ACCFC8-C42D-4EE1-9DFE-FD1DCBFA4890}" srcOrd="2" destOrd="0" presId="urn:microsoft.com/office/officeart/2005/8/layout/hList7#1"/>
    <dgm:cxn modelId="{63D2E343-2E35-4440-ADD1-6CDD6CE8D2A4}" type="presParOf" srcId="{04B2563E-BFC4-4092-880B-B5A52C7BFD94}" destId="{63B4DC91-F333-4192-A5E8-8735123CFBBD}" srcOrd="3" destOrd="0" presId="urn:microsoft.com/office/officeart/2005/8/layout/hList7#1"/>
    <dgm:cxn modelId="{9492EB8E-FE39-483E-98A2-A878E9554766}" type="presParOf" srcId="{D5162342-F648-4E9D-B5A3-FB78DFA8B983}" destId="{726D0A3F-0750-491E-BACA-3AD3BFA542DE}" srcOrd="1" destOrd="0" presId="urn:microsoft.com/office/officeart/2005/8/layout/hList7#1"/>
    <dgm:cxn modelId="{247317A6-905C-4D5B-82FB-7217A505778E}" type="presParOf" srcId="{D5162342-F648-4E9D-B5A3-FB78DFA8B983}" destId="{FFBB0A58-876F-4561-9E77-73C79C5F10F9}" srcOrd="2" destOrd="0" presId="urn:microsoft.com/office/officeart/2005/8/layout/hList7#1"/>
    <dgm:cxn modelId="{879869A8-5438-4CAA-8A44-CFF055F2E99C}" type="presParOf" srcId="{FFBB0A58-876F-4561-9E77-73C79C5F10F9}" destId="{E2390D00-F276-4CEA-B948-7A68C3904F09}" srcOrd="0" destOrd="0" presId="urn:microsoft.com/office/officeart/2005/8/layout/hList7#1"/>
    <dgm:cxn modelId="{B73FAA47-3825-4FCA-B767-95A5F7A81EAA}" type="presParOf" srcId="{FFBB0A58-876F-4561-9E77-73C79C5F10F9}" destId="{42A4CED1-6112-4E4B-A785-DD26C78E1140}" srcOrd="1" destOrd="0" presId="urn:microsoft.com/office/officeart/2005/8/layout/hList7#1"/>
    <dgm:cxn modelId="{55D21EDC-A644-43EC-BE3E-06D6BA7C01D9}" type="presParOf" srcId="{FFBB0A58-876F-4561-9E77-73C79C5F10F9}" destId="{74B873CE-D5C3-4563-B517-AC40B537D101}" srcOrd="2" destOrd="0" presId="urn:microsoft.com/office/officeart/2005/8/layout/hList7#1"/>
    <dgm:cxn modelId="{F41B9B13-135A-4F23-97D9-474F6B33BB0C}" type="presParOf" srcId="{FFBB0A58-876F-4561-9E77-73C79C5F10F9}" destId="{372FC4DF-2B9D-4652-B6F4-2C64637A5EDF}" srcOrd="3" destOrd="0" presId="urn:microsoft.com/office/officeart/2005/8/layout/hList7#1"/>
    <dgm:cxn modelId="{CCE75DD9-1B23-45BD-8708-E5C4BCFCB433}" type="presParOf" srcId="{D5162342-F648-4E9D-B5A3-FB78DFA8B983}" destId="{19F81A4D-3B69-4AD9-85A7-6C3ECFFBC01D}" srcOrd="3" destOrd="0" presId="urn:microsoft.com/office/officeart/2005/8/layout/hList7#1"/>
    <dgm:cxn modelId="{16F00977-A48B-4F09-BA13-B3419172248D}" type="presParOf" srcId="{D5162342-F648-4E9D-B5A3-FB78DFA8B983}" destId="{FFF5741F-AB4A-4DC1-AEFC-1D6355E24558}" srcOrd="4" destOrd="0" presId="urn:microsoft.com/office/officeart/2005/8/layout/hList7#1"/>
    <dgm:cxn modelId="{1BC79BB2-8B9C-473F-99E7-96DF06844371}" type="presParOf" srcId="{FFF5741F-AB4A-4DC1-AEFC-1D6355E24558}" destId="{68126FE4-232F-4091-AAC9-9EE7E081A808}" srcOrd="0" destOrd="0" presId="urn:microsoft.com/office/officeart/2005/8/layout/hList7#1"/>
    <dgm:cxn modelId="{F0D69A2E-0E50-4EC2-8641-D02F83AF5B5D}" type="presParOf" srcId="{FFF5741F-AB4A-4DC1-AEFC-1D6355E24558}" destId="{033608EF-B545-4AEC-98D9-4A915B86D68C}" srcOrd="1" destOrd="0" presId="urn:microsoft.com/office/officeart/2005/8/layout/hList7#1"/>
    <dgm:cxn modelId="{3DE2CD33-AF31-4BBD-BFA6-B519DAF507A5}" type="presParOf" srcId="{FFF5741F-AB4A-4DC1-AEFC-1D6355E24558}" destId="{553FDDC7-C898-4198-8EB8-CE2CAC92DCFA}" srcOrd="2" destOrd="0" presId="urn:microsoft.com/office/officeart/2005/8/layout/hList7#1"/>
    <dgm:cxn modelId="{CA4D6E84-6F9E-4D80-9DEC-3E53FB91E592}" type="presParOf" srcId="{FFF5741F-AB4A-4DC1-AEFC-1D6355E24558}" destId="{702687E1-841E-4D8F-94AF-AF237E5FB698}" srcOrd="3" destOrd="0" presId="urn:microsoft.com/office/officeart/2005/8/layout/hList7#1"/>
    <dgm:cxn modelId="{A666F4AD-A0B0-4837-B41C-754349EC74E2}" type="presParOf" srcId="{D5162342-F648-4E9D-B5A3-FB78DFA8B983}" destId="{04E6B109-B24E-414D-89E5-D21F96197B22}" srcOrd="5" destOrd="0" presId="urn:microsoft.com/office/officeart/2005/8/layout/hList7#1"/>
    <dgm:cxn modelId="{E4E8E83F-ACB1-4568-A4EE-D2937B1D45BB}" type="presParOf" srcId="{D5162342-F648-4E9D-B5A3-FB78DFA8B983}" destId="{20214D5B-F8C2-45D4-B9C4-8722DE22421F}" srcOrd="6" destOrd="0" presId="urn:microsoft.com/office/officeart/2005/8/layout/hList7#1"/>
    <dgm:cxn modelId="{42C756D6-43A5-4302-8872-8DC02E716A1E}" type="presParOf" srcId="{20214D5B-F8C2-45D4-B9C4-8722DE22421F}" destId="{57CD2B5F-FE58-4A82-9CC7-A91D95DF261E}" srcOrd="0" destOrd="0" presId="urn:microsoft.com/office/officeart/2005/8/layout/hList7#1"/>
    <dgm:cxn modelId="{9BA708AB-FC5D-48DF-BA5A-32D934B2E2D0}" type="presParOf" srcId="{20214D5B-F8C2-45D4-B9C4-8722DE22421F}" destId="{815964CF-130B-4E46-8373-D0C76B17AF34}" srcOrd="1" destOrd="0" presId="urn:microsoft.com/office/officeart/2005/8/layout/hList7#1"/>
    <dgm:cxn modelId="{54E0183E-FB90-4411-B1BC-153B127DC602}" type="presParOf" srcId="{20214D5B-F8C2-45D4-B9C4-8722DE22421F}" destId="{63ED180B-1E84-40B4-B8D4-6C988AD363AA}" srcOrd="2" destOrd="0" presId="urn:microsoft.com/office/officeart/2005/8/layout/hList7#1"/>
    <dgm:cxn modelId="{160A9D87-54F8-4E3B-A875-24CBD391CB2B}" type="presParOf" srcId="{20214D5B-F8C2-45D4-B9C4-8722DE22421F}" destId="{E214380D-0BDD-4E75-A7CF-F8FE5711DC4A}" srcOrd="3" destOrd="0" presId="urn:microsoft.com/office/officeart/2005/8/layout/hList7#1"/>
    <dgm:cxn modelId="{3C924D8B-E779-47B0-8F4E-5D9269C33FB7}" type="presParOf" srcId="{D5162342-F648-4E9D-B5A3-FB78DFA8B983}" destId="{9FAC07E0-A25D-41A3-A8FF-A36F905BFEFC}" srcOrd="7" destOrd="0" presId="urn:microsoft.com/office/officeart/2005/8/layout/hList7#1"/>
    <dgm:cxn modelId="{824F5995-5A49-4DF1-9BB7-5D684AC6F84F}" type="presParOf" srcId="{D5162342-F648-4E9D-B5A3-FB78DFA8B983}" destId="{759C9815-25CF-4AAC-8F06-973F09FC5215}" srcOrd="8" destOrd="0" presId="urn:microsoft.com/office/officeart/2005/8/layout/hList7#1"/>
    <dgm:cxn modelId="{23B9D7B9-2C5E-4BCA-85C3-AEF5B285121C}" type="presParOf" srcId="{759C9815-25CF-4AAC-8F06-973F09FC5215}" destId="{3830ED9C-CB0E-4A6B-9CE7-6645D32EB51C}" srcOrd="0" destOrd="0" presId="urn:microsoft.com/office/officeart/2005/8/layout/hList7#1"/>
    <dgm:cxn modelId="{5B2EE84B-87D8-4319-B47B-7C4807E3EC8D}" type="presParOf" srcId="{759C9815-25CF-4AAC-8F06-973F09FC5215}" destId="{1FC26477-7C98-4B49-9F84-93B11903070C}" srcOrd="1" destOrd="0" presId="urn:microsoft.com/office/officeart/2005/8/layout/hList7#1"/>
    <dgm:cxn modelId="{1B2D0A58-A9A8-413A-A752-B2FF2FF17F2D}" type="presParOf" srcId="{759C9815-25CF-4AAC-8F06-973F09FC5215}" destId="{5D79BAAA-246D-4D56-9E48-679E7BA59387}" srcOrd="2" destOrd="0" presId="urn:microsoft.com/office/officeart/2005/8/layout/hList7#1"/>
    <dgm:cxn modelId="{6C8E632B-A151-43F7-81BD-EC3BE18A0B4F}" type="presParOf" srcId="{759C9815-25CF-4AAC-8F06-973F09FC5215}" destId="{1EBD0343-C698-4B40-8A2C-784EAE13BC31}" srcOrd="3" destOrd="0" presId="urn:microsoft.com/office/officeart/2005/8/layout/hList7#1"/>
    <dgm:cxn modelId="{E28E1101-7FD1-4A11-8BEF-9DE598D4ACAD}" type="presParOf" srcId="{D5162342-F648-4E9D-B5A3-FB78DFA8B983}" destId="{83635E22-8B49-413B-841E-C352ED9B729F}" srcOrd="9" destOrd="0" presId="urn:microsoft.com/office/officeart/2005/8/layout/hList7#1"/>
    <dgm:cxn modelId="{37424FB6-B2B3-4804-96DA-3D24C8E5A77B}" type="presParOf" srcId="{D5162342-F648-4E9D-B5A3-FB78DFA8B983}" destId="{81240EA9-5DA8-4B8A-9FB0-559D1D75239F}" srcOrd="10" destOrd="0" presId="urn:microsoft.com/office/officeart/2005/8/layout/hList7#1"/>
    <dgm:cxn modelId="{57DBC037-88B7-4FA7-87CA-14B5C681D739}" type="presParOf" srcId="{81240EA9-5DA8-4B8A-9FB0-559D1D75239F}" destId="{527934D2-0D60-4527-8A94-0692CA3E24EF}" srcOrd="0" destOrd="0" presId="urn:microsoft.com/office/officeart/2005/8/layout/hList7#1"/>
    <dgm:cxn modelId="{1554EFDB-3F23-4B72-B849-1D848E585E12}" type="presParOf" srcId="{81240EA9-5DA8-4B8A-9FB0-559D1D75239F}" destId="{9531A187-1AB6-4E7F-ADB2-3C2B41AAEBF5}" srcOrd="1" destOrd="0" presId="urn:microsoft.com/office/officeart/2005/8/layout/hList7#1"/>
    <dgm:cxn modelId="{9CFA4D2C-2968-4AC4-B8B8-7CC5CEDD91E7}" type="presParOf" srcId="{81240EA9-5DA8-4B8A-9FB0-559D1D75239F}" destId="{491F0BE5-228F-4976-90A0-134B1D3CEF7C}" srcOrd="2" destOrd="0" presId="urn:microsoft.com/office/officeart/2005/8/layout/hList7#1"/>
    <dgm:cxn modelId="{E91AB47F-95BA-4727-8C37-A3C694C7C040}" type="presParOf" srcId="{81240EA9-5DA8-4B8A-9FB0-559D1D75239F}" destId="{8B4F8E4B-755B-4B56-B1E5-948D6FDBD0B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3302-5CAD-44CD-AB8A-75B30322D3C7}">
      <dsp:nvSpPr>
        <dsp:cNvPr id="0" name=""/>
        <dsp:cNvSpPr/>
      </dsp:nvSpPr>
      <dsp:spPr>
        <a:xfrm>
          <a:off x="4288"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lvl="0" algn="r" defTabSz="889000" rtl="1">
            <a:lnSpc>
              <a:spcPct val="90000"/>
            </a:lnSpc>
            <a:spcBef>
              <a:spcPct val="0"/>
            </a:spcBef>
            <a:spcAft>
              <a:spcPct val="35000"/>
            </a:spcAft>
          </a:pPr>
          <a:endParaRPr lang="ar-SA" sz="2000" b="1" kern="1200" dirty="0" smtClean="0">
            <a:cs typeface="Akhbar MT" pitchFamily="2" charset="-78"/>
          </a:endParaRPr>
        </a:p>
        <a:p>
          <a:pPr lvl="0" algn="r" defTabSz="889000" rtl="1">
            <a:lnSpc>
              <a:spcPct val="90000"/>
            </a:lnSpc>
            <a:spcBef>
              <a:spcPct val="0"/>
            </a:spcBef>
            <a:spcAft>
              <a:spcPct val="35000"/>
            </a:spcAft>
          </a:pPr>
          <a:r>
            <a:rPr lang="ar-SA" sz="2000" b="1" kern="1200" dirty="0" smtClean="0">
              <a:cs typeface="Akhbar MT" pitchFamily="2" charset="-78"/>
            </a:rPr>
            <a:t>التواصل</a:t>
          </a:r>
          <a:endParaRPr lang="ar-SA" sz="2000" b="1" kern="1200" dirty="0" smtClean="0">
            <a:cs typeface="Akhbar MT" pitchFamily="2" charset="-78"/>
          </a:endParaRPr>
        </a:p>
        <a:p>
          <a:pPr marL="114300" lvl="1" indent="-114300" algn="r" defTabSz="577850" rtl="1">
            <a:lnSpc>
              <a:spcPct val="90000"/>
            </a:lnSpc>
            <a:spcBef>
              <a:spcPct val="0"/>
            </a:spcBef>
            <a:spcAft>
              <a:spcPct val="15000"/>
            </a:spcAft>
            <a:buChar char="••"/>
          </a:pPr>
          <a:endParaRPr lang="ar-SA" sz="1300" kern="1200" dirty="0"/>
        </a:p>
        <a:p>
          <a:pPr marL="114300" lvl="1" indent="-114300" algn="r" defTabSz="577850" rtl="1">
            <a:lnSpc>
              <a:spcPct val="90000"/>
            </a:lnSpc>
            <a:spcBef>
              <a:spcPct val="0"/>
            </a:spcBef>
            <a:spcAft>
              <a:spcPct val="15000"/>
            </a:spcAft>
            <a:buChar char="••"/>
          </a:pPr>
          <a:endParaRPr lang="ar-SA" sz="1300" kern="1200"/>
        </a:p>
      </dsp:txBody>
      <dsp:txXfrm>
        <a:off x="4288" y="1526569"/>
        <a:ext cx="1391930" cy="1526569"/>
      </dsp:txXfrm>
    </dsp:sp>
    <dsp:sp modelId="{63B4DC91-F333-4192-A5E8-8735123CFBBD}">
      <dsp:nvSpPr>
        <dsp:cNvPr id="0" name=""/>
        <dsp:cNvSpPr/>
      </dsp:nvSpPr>
      <dsp:spPr>
        <a:xfrm>
          <a:off x="64819" y="167446"/>
          <a:ext cx="1270869" cy="1678919"/>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390D00-F276-4CEA-B948-7A68C3904F09}">
      <dsp:nvSpPr>
        <dsp:cNvPr id="0" name=""/>
        <dsp:cNvSpPr/>
      </dsp:nvSpPr>
      <dsp:spPr>
        <a:xfrm>
          <a:off x="1437977"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cs typeface="Akhbar MT" pitchFamily="2" charset="-78"/>
            </a:rPr>
            <a:t>المجتمع المحلي</a:t>
          </a:r>
        </a:p>
      </dsp:txBody>
      <dsp:txXfrm>
        <a:off x="1437977" y="1526569"/>
        <a:ext cx="1391930" cy="1526569"/>
      </dsp:txXfrm>
    </dsp:sp>
    <dsp:sp modelId="{372FC4DF-2B9D-4652-B6F4-2C64637A5EDF}">
      <dsp:nvSpPr>
        <dsp:cNvPr id="0" name=""/>
        <dsp:cNvSpPr/>
      </dsp:nvSpPr>
      <dsp:spPr>
        <a:xfrm>
          <a:off x="1498508" y="167446"/>
          <a:ext cx="1270869" cy="1678919"/>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126FE4-232F-4091-AAC9-9EE7E081A808}">
      <dsp:nvSpPr>
        <dsp:cNvPr id="0" name=""/>
        <dsp:cNvSpPr/>
      </dsp:nvSpPr>
      <dsp:spPr>
        <a:xfrm>
          <a:off x="2871666"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cs typeface="Akhbar MT" pitchFamily="2" charset="-78"/>
            </a:rPr>
            <a:t>التعلم </a:t>
          </a:r>
          <a:r>
            <a:rPr lang="ar-SA" sz="2400" b="1" kern="1200" dirty="0" smtClean="0">
              <a:cs typeface="Akhbar MT" pitchFamily="2" charset="-78"/>
            </a:rPr>
            <a:t>في البيت</a:t>
          </a:r>
        </a:p>
      </dsp:txBody>
      <dsp:txXfrm>
        <a:off x="2871666" y="1526569"/>
        <a:ext cx="1391930" cy="1526569"/>
      </dsp:txXfrm>
    </dsp:sp>
    <dsp:sp modelId="{702687E1-841E-4D8F-94AF-AF237E5FB698}">
      <dsp:nvSpPr>
        <dsp:cNvPr id="0" name=""/>
        <dsp:cNvSpPr/>
      </dsp:nvSpPr>
      <dsp:spPr>
        <a:xfrm>
          <a:off x="2932197" y="221744"/>
          <a:ext cx="1270869" cy="1570324"/>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7CD2B5F-FE58-4A82-9CC7-A91D95DF261E}">
      <dsp:nvSpPr>
        <dsp:cNvPr id="0" name=""/>
        <dsp:cNvSpPr/>
      </dsp:nvSpPr>
      <dsp:spPr>
        <a:xfrm>
          <a:off x="4305354"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cs typeface="Akhbar MT" pitchFamily="2" charset="-78"/>
            </a:rPr>
            <a:t>صنع القرار</a:t>
          </a:r>
        </a:p>
      </dsp:txBody>
      <dsp:txXfrm>
        <a:off x="4305354" y="1526569"/>
        <a:ext cx="1391930" cy="1526569"/>
      </dsp:txXfrm>
    </dsp:sp>
    <dsp:sp modelId="{E214380D-0BDD-4E75-A7CF-F8FE5711DC4A}">
      <dsp:nvSpPr>
        <dsp:cNvPr id="0" name=""/>
        <dsp:cNvSpPr/>
      </dsp:nvSpPr>
      <dsp:spPr>
        <a:xfrm>
          <a:off x="4365885" y="141978"/>
          <a:ext cx="1270869" cy="1730873"/>
        </a:xfrm>
        <a:prstGeom prst="ellipse">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830ED9C-CB0E-4A6B-9CE7-6645D32EB51C}">
      <dsp:nvSpPr>
        <dsp:cNvPr id="0" name=""/>
        <dsp:cNvSpPr/>
      </dsp:nvSpPr>
      <dsp:spPr>
        <a:xfrm>
          <a:off x="5739043"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cs typeface="Akhbar MT" pitchFamily="2" charset="-78"/>
            </a:rPr>
            <a:t>الأسرة</a:t>
          </a:r>
        </a:p>
      </dsp:txBody>
      <dsp:txXfrm>
        <a:off x="5739043" y="1526569"/>
        <a:ext cx="1391930" cy="1526569"/>
      </dsp:txXfrm>
    </dsp:sp>
    <dsp:sp modelId="{1EBD0343-C698-4B40-8A2C-784EAE13BC31}">
      <dsp:nvSpPr>
        <dsp:cNvPr id="0" name=""/>
        <dsp:cNvSpPr/>
      </dsp:nvSpPr>
      <dsp:spPr>
        <a:xfrm>
          <a:off x="5799574" y="148028"/>
          <a:ext cx="1270869" cy="1717757"/>
        </a:xfrm>
        <a:prstGeom prst="ellipse">
          <a:avLst/>
        </a:prstGeom>
        <a:blipFill rotWithShape="0">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934D2-0D60-4527-8A94-0692CA3E24EF}">
      <dsp:nvSpPr>
        <dsp:cNvPr id="0" name=""/>
        <dsp:cNvSpPr/>
      </dsp:nvSpPr>
      <dsp:spPr>
        <a:xfrm>
          <a:off x="7172732" y="0"/>
          <a:ext cx="1391930" cy="381642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cs typeface="Akhbar MT" pitchFamily="2" charset="-78"/>
            </a:rPr>
            <a:t>التطوع</a:t>
          </a:r>
          <a:endParaRPr lang="ar-SA" sz="2400" b="1" kern="1200" dirty="0">
            <a:cs typeface="Akhbar MT" pitchFamily="2" charset="-78"/>
          </a:endParaRPr>
        </a:p>
      </dsp:txBody>
      <dsp:txXfrm>
        <a:off x="7172732" y="1526569"/>
        <a:ext cx="1391930" cy="1526569"/>
      </dsp:txXfrm>
    </dsp:sp>
    <dsp:sp modelId="{8B4F8E4B-755B-4B56-B1E5-948D6FDBD0B5}">
      <dsp:nvSpPr>
        <dsp:cNvPr id="0" name=""/>
        <dsp:cNvSpPr/>
      </dsp:nvSpPr>
      <dsp:spPr>
        <a:xfrm>
          <a:off x="7233263" y="83772"/>
          <a:ext cx="1270869" cy="1717757"/>
        </a:xfrm>
        <a:prstGeom prst="ellipse">
          <a:avLst/>
        </a:prstGeom>
        <a:blipFill rotWithShape="0">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0DB3FF-918F-497B-A661-877FFFDF2CA5}">
      <dsp:nvSpPr>
        <dsp:cNvPr id="0" name=""/>
        <dsp:cNvSpPr/>
      </dsp:nvSpPr>
      <dsp:spPr>
        <a:xfrm>
          <a:off x="342758" y="2588782"/>
          <a:ext cx="7883435" cy="1272140"/>
        </a:xfrm>
        <a:prstGeom prst="leftRightArrow">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B8BFC6-25F1-45CE-9794-38D1B82A071A}" type="datetimeFigureOut">
              <a:rPr lang="ar-SA" smtClean="0"/>
              <a:t>05/01/39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7B34BA-86CD-4889-8524-B77A80E2B8F8}" type="slidenum">
              <a:rPr lang="ar-SA" smtClean="0"/>
              <a:t>‹#›</a:t>
            </a:fld>
            <a:endParaRPr lang="ar-SA"/>
          </a:p>
        </p:txBody>
      </p:sp>
    </p:spTree>
    <p:extLst>
      <p:ext uri="{BB962C8B-B14F-4D97-AF65-F5344CB8AC3E}">
        <p14:creationId xmlns:p14="http://schemas.microsoft.com/office/powerpoint/2010/main" val="660439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2945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273461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355587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18289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13533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335226A-7445-47F4-9195-EC2849A88824}" type="datetimeFigureOut">
              <a:rPr lang="ar-SA" smtClean="0"/>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278165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335226A-7445-47F4-9195-EC2849A88824}" type="datetimeFigureOut">
              <a:rPr lang="ar-SA" smtClean="0"/>
              <a:t>05/01/39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243032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335226A-7445-47F4-9195-EC2849A88824}" type="datetimeFigureOut">
              <a:rPr lang="ar-SA" smtClean="0"/>
              <a:t>05/01/39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30743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335226A-7445-47F4-9195-EC2849A88824}" type="datetimeFigureOut">
              <a:rPr lang="ar-SA" smtClean="0"/>
              <a:t>05/01/39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29985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335226A-7445-47F4-9195-EC2849A88824}" type="datetimeFigureOut">
              <a:rPr lang="ar-SA" smtClean="0"/>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316708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335226A-7445-47F4-9195-EC2849A88824}" type="datetimeFigureOut">
              <a:rPr lang="ar-SA" smtClean="0"/>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B104B94-C3CA-483D-99A1-E2E8E82AE1FE}" type="slidenum">
              <a:rPr lang="ar-SA" smtClean="0"/>
              <a:t>‹#›</a:t>
            </a:fld>
            <a:endParaRPr lang="ar-SA"/>
          </a:p>
        </p:txBody>
      </p:sp>
    </p:spTree>
    <p:extLst>
      <p:ext uri="{BB962C8B-B14F-4D97-AF65-F5344CB8AC3E}">
        <p14:creationId xmlns:p14="http://schemas.microsoft.com/office/powerpoint/2010/main" val="424136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35226A-7445-47F4-9195-EC2849A88824}" type="datetimeFigureOut">
              <a:rPr lang="ar-SA" smtClean="0"/>
              <a:t>05/01/39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104B94-C3CA-483D-99A1-E2E8E82AE1FE}" type="slidenum">
              <a:rPr lang="ar-SA" smtClean="0"/>
              <a:t>‹#›</a:t>
            </a:fld>
            <a:endParaRPr lang="ar-SA"/>
          </a:p>
        </p:txBody>
      </p:sp>
    </p:spTree>
    <p:extLst>
      <p:ext uri="{BB962C8B-B14F-4D97-AF65-F5344CB8AC3E}">
        <p14:creationId xmlns:p14="http://schemas.microsoft.com/office/powerpoint/2010/main" val="110387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بسم الله الرحمن الرحيم"/>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347864" y="1628800"/>
            <a:ext cx="540060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92696"/>
            <a:ext cx="3491881" cy="34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1"/>
          <p:cNvSpPr txBox="1">
            <a:spLocks/>
          </p:cNvSpPr>
          <p:nvPr/>
        </p:nvSpPr>
        <p:spPr>
          <a:xfrm>
            <a:off x="3419872" y="-27384"/>
            <a:ext cx="5381625" cy="855662"/>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ar-SA" sz="4800" b="1" dirty="0" smtClean="0">
                <a:solidFill>
                  <a:srgbClr val="024C90"/>
                </a:solidFill>
                <a:latin typeface="Ara Hamah 1982" pitchFamily="2" charset="-78"/>
                <a:cs typeface="Fanan" pitchFamily="2" charset="-78"/>
              </a:rPr>
              <a:t>جدول البرنامج </a:t>
            </a:r>
            <a:r>
              <a:rPr lang="en-US" sz="1600" dirty="0" smtClean="0">
                <a:cs typeface="Fanan" pitchFamily="2" charset="-78"/>
                <a:sym typeface="Montserrat"/>
              </a:rPr>
              <a:t/>
            </a:r>
            <a:br>
              <a:rPr lang="en-US" sz="1600" dirty="0" smtClean="0">
                <a:cs typeface="Fanan" pitchFamily="2" charset="-78"/>
                <a:sym typeface="Montserrat"/>
              </a:rPr>
            </a:br>
            <a:endParaRPr lang="ar-SA" sz="1600" dirty="0">
              <a:cs typeface="Fanan" pitchFamily="2" charset="-78"/>
            </a:endParaRPr>
          </a:p>
        </p:txBody>
      </p:sp>
      <p:graphicFrame>
        <p:nvGraphicFramePr>
          <p:cNvPr id="4" name="عنصر نائب للمحتوى 3"/>
          <p:cNvGraphicFramePr>
            <a:graphicFrameLocks/>
          </p:cNvGraphicFramePr>
          <p:nvPr>
            <p:extLst>
              <p:ext uri="{D42A27DB-BD31-4B8C-83A1-F6EECF244321}">
                <p14:modId xmlns:p14="http://schemas.microsoft.com/office/powerpoint/2010/main" val="2799592418"/>
              </p:ext>
            </p:extLst>
          </p:nvPr>
        </p:nvGraphicFramePr>
        <p:xfrm>
          <a:off x="82872" y="836712"/>
          <a:ext cx="8953624" cy="5345333"/>
        </p:xfrm>
        <a:graphic>
          <a:graphicData uri="http://schemas.openxmlformats.org/drawingml/2006/table">
            <a:tbl>
              <a:tblPr rtl="1">
                <a:tableStyleId>{69C7853C-536D-4A76-A0AE-DD22124D55A5}</a:tableStyleId>
              </a:tblPr>
              <a:tblGrid>
                <a:gridCol w="747442"/>
                <a:gridCol w="1407365"/>
                <a:gridCol w="5145743"/>
                <a:gridCol w="1653074"/>
              </a:tblGrid>
              <a:tr h="634619">
                <a:tc>
                  <a:txBody>
                    <a:bodyPr/>
                    <a:lstStyle/>
                    <a:p>
                      <a:pPr algn="ctr" rtl="1">
                        <a:lnSpc>
                          <a:spcPct val="115000"/>
                        </a:lnSpc>
                        <a:spcAft>
                          <a:spcPts val="0"/>
                        </a:spcAft>
                      </a:pPr>
                      <a:r>
                        <a:rPr lang="ar-SA" sz="2400" b="1" dirty="0">
                          <a:solidFill>
                            <a:schemeClr val="bg1"/>
                          </a:solidFill>
                          <a:effectLst/>
                          <a:latin typeface="GE SS Text Medium" pitchFamily="18" charset="-78"/>
                          <a:ea typeface="GE SS Text Medium" pitchFamily="18" charset="-78"/>
                          <a:cs typeface="GE SS Text Medium" pitchFamily="18" charset="-78"/>
                        </a:rPr>
                        <a:t>اليوم </a:t>
                      </a:r>
                      <a:endParaRPr lang="en-US" sz="2400" b="1" dirty="0">
                        <a:solidFill>
                          <a:schemeClr val="bg1"/>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1">
                        <a:lumMod val="75000"/>
                      </a:schemeClr>
                    </a:solidFill>
                  </a:tcPr>
                </a:tc>
                <a:tc>
                  <a:txBody>
                    <a:bodyPr/>
                    <a:lstStyle/>
                    <a:p>
                      <a:pPr algn="ctr" rtl="1">
                        <a:lnSpc>
                          <a:spcPct val="115000"/>
                        </a:lnSpc>
                        <a:spcAft>
                          <a:spcPts val="0"/>
                        </a:spcAft>
                      </a:pPr>
                      <a:r>
                        <a:rPr lang="ar-SA" sz="2400" b="1" dirty="0">
                          <a:solidFill>
                            <a:schemeClr val="bg1"/>
                          </a:solidFill>
                          <a:effectLst/>
                          <a:latin typeface="GE SS Text Medium" pitchFamily="18" charset="-78"/>
                          <a:ea typeface="GE SS Text Medium" pitchFamily="18" charset="-78"/>
                          <a:cs typeface="GE SS Text Medium" pitchFamily="18" charset="-78"/>
                        </a:rPr>
                        <a:t>رقم الجلسة</a:t>
                      </a:r>
                      <a:endParaRPr lang="en-US" sz="2400" b="1" dirty="0">
                        <a:solidFill>
                          <a:schemeClr val="bg1"/>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1">
                        <a:lumMod val="75000"/>
                      </a:schemeClr>
                    </a:solidFill>
                  </a:tcPr>
                </a:tc>
                <a:tc>
                  <a:txBody>
                    <a:bodyPr/>
                    <a:lstStyle/>
                    <a:p>
                      <a:pPr algn="ctr" rtl="1">
                        <a:lnSpc>
                          <a:spcPct val="115000"/>
                        </a:lnSpc>
                        <a:spcAft>
                          <a:spcPts val="0"/>
                        </a:spcAft>
                      </a:pPr>
                      <a:r>
                        <a:rPr lang="ar-SA" sz="2400" b="1" dirty="0">
                          <a:solidFill>
                            <a:schemeClr val="bg1"/>
                          </a:solidFill>
                          <a:effectLst/>
                          <a:latin typeface="GE SS Text Medium" pitchFamily="18" charset="-78"/>
                          <a:ea typeface="GE SS Text Medium" pitchFamily="18" charset="-78"/>
                          <a:cs typeface="GE SS Text Medium" pitchFamily="18" charset="-78"/>
                        </a:rPr>
                        <a:t>موضوعات الجلسات التدريبية</a:t>
                      </a:r>
                      <a:endParaRPr lang="en-US" sz="2400" b="1" dirty="0">
                        <a:solidFill>
                          <a:schemeClr val="bg1"/>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1">
                        <a:lumMod val="75000"/>
                      </a:schemeClr>
                    </a:solidFill>
                  </a:tcPr>
                </a:tc>
                <a:tc>
                  <a:txBody>
                    <a:bodyPr/>
                    <a:lstStyle/>
                    <a:p>
                      <a:pPr algn="ctr" rtl="1">
                        <a:lnSpc>
                          <a:spcPct val="115000"/>
                        </a:lnSpc>
                        <a:spcAft>
                          <a:spcPts val="0"/>
                        </a:spcAft>
                      </a:pPr>
                      <a:r>
                        <a:rPr lang="ar-SA" sz="2400" b="1" dirty="0" smtClean="0">
                          <a:solidFill>
                            <a:schemeClr val="bg1"/>
                          </a:solidFill>
                          <a:effectLst/>
                          <a:latin typeface="GE SS Text Medium" pitchFamily="18" charset="-78"/>
                          <a:ea typeface="GE SS Text Medium" pitchFamily="18" charset="-78"/>
                          <a:cs typeface="GE SS Text Medium" pitchFamily="18" charset="-78"/>
                        </a:rPr>
                        <a:t>الزمن</a:t>
                      </a:r>
                      <a:endParaRPr lang="en-US" sz="2400" b="1" dirty="0">
                        <a:solidFill>
                          <a:schemeClr val="bg1"/>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1">
                        <a:lumMod val="75000"/>
                      </a:schemeClr>
                    </a:solidFill>
                  </a:tcPr>
                </a:tc>
              </a:tr>
              <a:tr h="726832">
                <a:tc rowSpan="3">
                  <a:txBody>
                    <a:bodyPr/>
                    <a:lstStyle/>
                    <a:p>
                      <a:pPr algn="ctr" rtl="1">
                        <a:lnSpc>
                          <a:spcPct val="115000"/>
                        </a:lnSpc>
                        <a:spcBef>
                          <a:spcPts val="600"/>
                        </a:spcBef>
                        <a:spcAft>
                          <a:spcPts val="0"/>
                        </a:spcAft>
                      </a:pPr>
                      <a:r>
                        <a:rPr lang="ar-SA" sz="2000" b="1" dirty="0">
                          <a:solidFill>
                            <a:srgbClr val="002060"/>
                          </a:solidFill>
                          <a:effectLst/>
                          <a:latin typeface="GE SS Text Medium" pitchFamily="18" charset="-78"/>
                          <a:ea typeface="GE SS Text Medium" pitchFamily="18" charset="-78"/>
                          <a:cs typeface="GE SS Text Medium" pitchFamily="18" charset="-78"/>
                        </a:rPr>
                        <a:t>الأول </a:t>
                      </a:r>
                      <a:endParaRPr lang="en-US" sz="2000" b="1" dirty="0">
                        <a:solidFill>
                          <a:srgbClr val="00206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a:txBody>
                    <a:bodyPr/>
                    <a:lstStyle/>
                    <a:p>
                      <a:pPr algn="ctr" rtl="1">
                        <a:lnSpc>
                          <a:spcPct val="115000"/>
                        </a:lnSpc>
                        <a:spcBef>
                          <a:spcPts val="600"/>
                        </a:spcBef>
                        <a:spcAft>
                          <a:spcPts val="0"/>
                        </a:spcAft>
                      </a:pPr>
                      <a:r>
                        <a:rPr lang="ar-SA" sz="2000" b="1" dirty="0">
                          <a:solidFill>
                            <a:srgbClr val="C00000"/>
                          </a:solidFill>
                          <a:effectLst/>
                          <a:latin typeface="GE SS Text Medium" pitchFamily="18" charset="-78"/>
                          <a:ea typeface="GE SS Text Medium" pitchFamily="18" charset="-78"/>
                          <a:cs typeface="GE SS Text Medium" pitchFamily="18" charset="-78"/>
                        </a:rPr>
                        <a:t>الأولى</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مفهوم الشراكة بين المدرسة والأسرة والمجتمع وأهميتها. </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a:txBody>
                    <a:bodyPr/>
                    <a:lstStyle/>
                    <a:p>
                      <a:pPr algn="ctr" rtl="1">
                        <a:lnSpc>
                          <a:spcPct val="115000"/>
                        </a:lnSpc>
                        <a:spcBef>
                          <a:spcPts val="2400"/>
                        </a:spcBef>
                        <a:spcAft>
                          <a:spcPts val="0"/>
                        </a:spcAft>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8 - 10</a:t>
                      </a:r>
                      <a:endParaRPr lang="en-US" sz="16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r>
              <a:tr h="363416">
                <a:tc vMerge="1">
                  <a:txBody>
                    <a:bodyPr/>
                    <a:lstStyle/>
                    <a:p>
                      <a:pPr rtl="1"/>
                      <a:endParaRPr lang="ar-SA"/>
                    </a:p>
                  </a:txBody>
                  <a:tcPr/>
                </a:tc>
                <a:tc gridSpan="2">
                  <a:txBody>
                    <a:bodyPr/>
                    <a:lstStyle/>
                    <a:p>
                      <a:pPr algn="ctr" rtl="1">
                        <a:lnSpc>
                          <a:spcPts val="2100"/>
                        </a:lnSpc>
                        <a:spcBef>
                          <a:spcPts val="600"/>
                        </a:spcBef>
                        <a:spcAft>
                          <a:spcPts val="1000"/>
                        </a:spcAft>
                      </a:pPr>
                      <a:r>
                        <a:rPr lang="ar-SA" sz="2000" b="1" dirty="0" smtClean="0">
                          <a:solidFill>
                            <a:srgbClr val="C00000"/>
                          </a:solidFill>
                          <a:effectLst/>
                          <a:latin typeface="GE SS Text Medium" pitchFamily="18" charset="-78"/>
                          <a:ea typeface="GE SS Text Medium" pitchFamily="18" charset="-78"/>
                          <a:cs typeface="GE SS Text Medium" pitchFamily="18" charset="-78"/>
                        </a:rPr>
                        <a:t>                        استراحة</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hMerge="1">
                  <a:txBody>
                    <a:bodyPr/>
                    <a:lstStyle/>
                    <a:p>
                      <a:endParaRPr lang="en-US"/>
                    </a:p>
                  </a:txBody>
                  <a:tcPr/>
                </a:tc>
                <a:tc>
                  <a:txBody>
                    <a:bodyPr/>
                    <a:lstStyle/>
                    <a:p>
                      <a:pPr algn="ctr" rtl="1">
                        <a:lnSpc>
                          <a:spcPct val="115000"/>
                        </a:lnSpc>
                        <a:spcBef>
                          <a:spcPts val="2400"/>
                        </a:spcBef>
                        <a:spcAft>
                          <a:spcPts val="0"/>
                        </a:spcAft>
                      </a:pPr>
                      <a:r>
                        <a:rPr lang="ar-SA" sz="1600" b="1" dirty="0" smtClean="0">
                          <a:solidFill>
                            <a:srgbClr val="C00000"/>
                          </a:solidFill>
                          <a:effectLst/>
                          <a:latin typeface="GE SS Text Medium" pitchFamily="18" charset="-78"/>
                          <a:ea typeface="GE SS Text Medium" pitchFamily="18" charset="-78"/>
                          <a:cs typeface="GE SS Text Medium" pitchFamily="18" charset="-78"/>
                        </a:rPr>
                        <a:t>10 – 10,30</a:t>
                      </a:r>
                      <a:endParaRPr lang="en-US" sz="16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r>
              <a:tr h="363416">
                <a:tc vMerge="1">
                  <a:txBody>
                    <a:bodyPr/>
                    <a:lstStyle/>
                    <a:p>
                      <a:pPr rtl="1"/>
                      <a:endParaRPr lang="ar-SA"/>
                    </a:p>
                  </a:txBody>
                  <a:tcPr/>
                </a:tc>
                <a:tc>
                  <a:txBody>
                    <a:bodyPr/>
                    <a:lstStyle/>
                    <a:p>
                      <a:pPr algn="ctr" rtl="1">
                        <a:lnSpc>
                          <a:spcPct val="115000"/>
                        </a:lnSpc>
                        <a:spcBef>
                          <a:spcPts val="600"/>
                        </a:spcBef>
                        <a:spcAft>
                          <a:spcPts val="0"/>
                        </a:spcAft>
                      </a:pPr>
                      <a:r>
                        <a:rPr lang="ar-SA" sz="2000" b="1" dirty="0">
                          <a:solidFill>
                            <a:srgbClr val="C00000"/>
                          </a:solidFill>
                          <a:effectLst/>
                          <a:latin typeface="GE SS Text Medium" pitchFamily="18" charset="-78"/>
                          <a:ea typeface="GE SS Text Medium" pitchFamily="18" charset="-78"/>
                          <a:cs typeface="GE SS Text Medium" pitchFamily="18" charset="-78"/>
                        </a:rPr>
                        <a:t>الثانية </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 الإطار العام للشراكة وأنماطها. </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c>
                  <a:txBody>
                    <a:bodyPr/>
                    <a:lstStyle/>
                    <a:p>
                      <a:pPr marL="0" marR="0" indent="0" algn="ctr" defTabSz="457200" rtl="1" eaLnBrk="1" fontAlgn="auto" latinLnBrk="0" hangingPunct="1">
                        <a:lnSpc>
                          <a:spcPct val="115000"/>
                        </a:lnSpc>
                        <a:spcBef>
                          <a:spcPts val="2400"/>
                        </a:spcBef>
                        <a:spcAft>
                          <a:spcPts val="0"/>
                        </a:spcAft>
                        <a:buClrTx/>
                        <a:buSzTx/>
                        <a:buFontTx/>
                        <a:buNone/>
                        <a:tabLst/>
                        <a:defRPr/>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10,30 - 12,30</a:t>
                      </a:r>
                      <a:endParaRPr lang="en-US" sz="1600" b="1" dirty="0" smtClean="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CCECFF"/>
                    </a:solidFill>
                  </a:tcPr>
                </a:tc>
              </a:tr>
              <a:tr h="630490">
                <a:tc rowSpan="3">
                  <a:txBody>
                    <a:bodyPr/>
                    <a:lstStyle/>
                    <a:p>
                      <a:pPr algn="ctr" rtl="1">
                        <a:lnSpc>
                          <a:spcPct val="115000"/>
                        </a:lnSpc>
                        <a:spcBef>
                          <a:spcPts val="600"/>
                        </a:spcBef>
                        <a:spcAft>
                          <a:spcPts val="0"/>
                        </a:spcAft>
                      </a:pPr>
                      <a:r>
                        <a:rPr lang="ar-SA" sz="2000" b="1" dirty="0">
                          <a:solidFill>
                            <a:srgbClr val="002060"/>
                          </a:solidFill>
                          <a:effectLst/>
                          <a:latin typeface="GE SS Text Medium" pitchFamily="18" charset="-78"/>
                          <a:ea typeface="GE SS Text Medium" pitchFamily="18" charset="-78"/>
                          <a:cs typeface="GE SS Text Medium" pitchFamily="18" charset="-78"/>
                        </a:rPr>
                        <a:t>الثاني </a:t>
                      </a:r>
                      <a:endParaRPr lang="en-US" sz="2000" b="1" dirty="0">
                        <a:solidFill>
                          <a:srgbClr val="002060"/>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a:txBody>
                    <a:bodyPr/>
                    <a:lstStyle/>
                    <a:p>
                      <a:pPr algn="ctr" rtl="1">
                        <a:lnSpc>
                          <a:spcPct val="115000"/>
                        </a:lnSpc>
                        <a:spcBef>
                          <a:spcPts val="600"/>
                        </a:spcBef>
                        <a:spcAft>
                          <a:spcPts val="1000"/>
                        </a:spcAft>
                      </a:pPr>
                      <a:r>
                        <a:rPr lang="ar-SA" sz="2000" b="1" dirty="0">
                          <a:solidFill>
                            <a:srgbClr val="C00000"/>
                          </a:solidFill>
                          <a:effectLst/>
                          <a:latin typeface="GE SS Text Medium" pitchFamily="18" charset="-78"/>
                          <a:ea typeface="GE SS Text Medium" pitchFamily="18" charset="-78"/>
                          <a:cs typeface="GE SS Text Medium" pitchFamily="18" charset="-78"/>
                        </a:rPr>
                        <a:t>الأولى</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التطوع وأثره في دعم الشراكة بين المدرسة والأسرة والمجتمع.  </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a:txBody>
                    <a:bodyPr/>
                    <a:lstStyle/>
                    <a:p>
                      <a:pPr algn="ctr" rtl="1">
                        <a:lnSpc>
                          <a:spcPct val="115000"/>
                        </a:lnSpc>
                        <a:spcBef>
                          <a:spcPts val="2400"/>
                        </a:spcBef>
                        <a:spcAft>
                          <a:spcPts val="0"/>
                        </a:spcAft>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8 - 10</a:t>
                      </a:r>
                      <a:endParaRPr lang="en-US" sz="16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r>
              <a:tr h="480433">
                <a:tc vMerge="1">
                  <a:txBody>
                    <a:bodyPr/>
                    <a:lstStyle/>
                    <a:p>
                      <a:pPr rtl="1"/>
                      <a:endParaRPr lang="ar-SA"/>
                    </a:p>
                  </a:txBody>
                  <a:tcPr/>
                </a:tc>
                <a:tc gridSpan="2">
                  <a:txBody>
                    <a:bodyPr/>
                    <a:lstStyle/>
                    <a:p>
                      <a:pPr algn="ctr" rtl="1">
                        <a:lnSpc>
                          <a:spcPts val="2100"/>
                        </a:lnSpc>
                        <a:spcBef>
                          <a:spcPts val="600"/>
                        </a:spcBef>
                        <a:spcAft>
                          <a:spcPts val="1000"/>
                        </a:spcAft>
                      </a:pPr>
                      <a:r>
                        <a:rPr lang="ar-SA" sz="2000" b="1" dirty="0" smtClean="0">
                          <a:solidFill>
                            <a:srgbClr val="C00000"/>
                          </a:solidFill>
                          <a:effectLst/>
                          <a:latin typeface="GE SS Text Medium" pitchFamily="18" charset="-78"/>
                          <a:ea typeface="GE SS Text Medium" pitchFamily="18" charset="-78"/>
                          <a:cs typeface="GE SS Text Medium" pitchFamily="18" charset="-78"/>
                        </a:rPr>
                        <a:t>                      استراحة</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hMerge="1">
                  <a:txBody>
                    <a:bodyPr/>
                    <a:lstStyle/>
                    <a:p>
                      <a:endParaRPr lang="en-US"/>
                    </a:p>
                  </a:txBody>
                  <a:tcPr/>
                </a:tc>
                <a:tc>
                  <a:txBody>
                    <a:bodyPr/>
                    <a:lstStyle/>
                    <a:p>
                      <a:pPr algn="ctr" rtl="1">
                        <a:lnSpc>
                          <a:spcPct val="115000"/>
                        </a:lnSpc>
                        <a:spcBef>
                          <a:spcPts val="2400"/>
                        </a:spcBef>
                        <a:spcAft>
                          <a:spcPts val="0"/>
                        </a:spcAft>
                      </a:pPr>
                      <a:r>
                        <a:rPr lang="ar-SA" sz="1600" b="1" dirty="0" smtClean="0">
                          <a:solidFill>
                            <a:srgbClr val="C00000"/>
                          </a:solidFill>
                          <a:effectLst/>
                          <a:latin typeface="GE SS Text Medium" pitchFamily="18" charset="-78"/>
                          <a:ea typeface="GE SS Text Medium" pitchFamily="18" charset="-78"/>
                          <a:cs typeface="GE SS Text Medium" pitchFamily="18" charset="-78"/>
                        </a:rPr>
                        <a:t>10 – 10,30</a:t>
                      </a:r>
                      <a:endParaRPr lang="en-US" sz="16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r>
              <a:tr h="534453">
                <a:tc vMerge="1">
                  <a:txBody>
                    <a:bodyPr/>
                    <a:lstStyle/>
                    <a:p>
                      <a:pPr rtl="1"/>
                      <a:endParaRPr lang="ar-SA"/>
                    </a:p>
                  </a:txBody>
                  <a:tcPr/>
                </a:tc>
                <a:tc>
                  <a:txBody>
                    <a:bodyPr/>
                    <a:lstStyle/>
                    <a:p>
                      <a:pPr algn="ctr" rtl="1">
                        <a:lnSpc>
                          <a:spcPct val="115000"/>
                        </a:lnSpc>
                        <a:spcBef>
                          <a:spcPts val="600"/>
                        </a:spcBef>
                        <a:spcAft>
                          <a:spcPts val="0"/>
                        </a:spcAft>
                      </a:pPr>
                      <a:r>
                        <a:rPr lang="ar-SA" sz="2000" b="1" dirty="0">
                          <a:solidFill>
                            <a:srgbClr val="C00000"/>
                          </a:solidFill>
                          <a:effectLst/>
                          <a:latin typeface="GE SS Text Medium" pitchFamily="18" charset="-78"/>
                          <a:ea typeface="GE SS Text Medium" pitchFamily="18" charset="-78"/>
                          <a:cs typeface="GE SS Text Medium" pitchFamily="18" charset="-78"/>
                        </a:rPr>
                        <a:t>الثانية </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الشراكة بين المدرسة والمجتمع</a:t>
                      </a:r>
                      <a:r>
                        <a:rPr lang="ar-SA" sz="2000" b="1" dirty="0" smtClean="0">
                          <a:solidFill>
                            <a:schemeClr val="accent5">
                              <a:lumMod val="50000"/>
                            </a:schemeClr>
                          </a:solidFill>
                          <a:effectLst/>
                          <a:latin typeface="GE SS Text Medium" pitchFamily="18" charset="-78"/>
                          <a:ea typeface="GE SS Text Medium" pitchFamily="18" charset="-78"/>
                          <a:cs typeface="GE SS Text Medium" pitchFamily="18" charset="-78"/>
                        </a:rPr>
                        <a:t>.</a:t>
                      </a:r>
                    </a:p>
                    <a:p>
                      <a:pPr algn="ctr" rtl="1">
                        <a:lnSpc>
                          <a:spcPts val="2100"/>
                        </a:lnSpc>
                        <a:spcBef>
                          <a:spcPts val="600"/>
                        </a:spcBef>
                        <a:spcAft>
                          <a:spcPts val="1000"/>
                        </a:spcAft>
                      </a:pPr>
                      <a:r>
                        <a:rPr lang="ar-SA" sz="2000" b="1" dirty="0" smtClean="0">
                          <a:solidFill>
                            <a:schemeClr val="accent5">
                              <a:lumMod val="50000"/>
                            </a:schemeClr>
                          </a:solidFill>
                          <a:effectLst/>
                          <a:latin typeface="GE SS Text Medium" pitchFamily="18" charset="-78"/>
                          <a:ea typeface="GE SS Text Medium" pitchFamily="18" charset="-78"/>
                          <a:cs typeface="GE SS Text Medium" pitchFamily="18" charset="-78"/>
                        </a:rPr>
                        <a:t>شرح الميثاق والأدلة الوزارية .</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c>
                  <a:txBody>
                    <a:bodyPr/>
                    <a:lstStyle/>
                    <a:p>
                      <a:pPr marL="0" marR="0" indent="0" algn="ctr" defTabSz="457200" rtl="1" eaLnBrk="1" fontAlgn="auto" latinLnBrk="0" hangingPunct="1">
                        <a:lnSpc>
                          <a:spcPct val="115000"/>
                        </a:lnSpc>
                        <a:spcBef>
                          <a:spcPts val="2400"/>
                        </a:spcBef>
                        <a:spcAft>
                          <a:spcPts val="0"/>
                        </a:spcAft>
                        <a:buClrTx/>
                        <a:buSzTx/>
                        <a:buFontTx/>
                        <a:buNone/>
                        <a:tabLst/>
                        <a:defRPr/>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10,30 - 12,30</a:t>
                      </a:r>
                      <a:endParaRPr lang="en-US" sz="1600" b="1" dirty="0" smtClean="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chemeClr val="accent2">
                        <a:lumMod val="20000"/>
                        <a:lumOff val="80000"/>
                      </a:schemeClr>
                    </a:solidFill>
                  </a:tcPr>
                </a:tc>
              </a:tr>
              <a:tr h="574763">
                <a:tc rowSpan="3">
                  <a:txBody>
                    <a:bodyPr/>
                    <a:lstStyle/>
                    <a:p>
                      <a:pPr algn="ctr" rtl="1">
                        <a:lnSpc>
                          <a:spcPct val="115000"/>
                        </a:lnSpc>
                        <a:spcBef>
                          <a:spcPts val="600"/>
                        </a:spcBef>
                        <a:spcAft>
                          <a:spcPts val="0"/>
                        </a:spcAft>
                      </a:pPr>
                      <a:r>
                        <a:rPr lang="ar-SA" sz="2000" b="1" dirty="0">
                          <a:solidFill>
                            <a:srgbClr val="002060"/>
                          </a:solidFill>
                          <a:effectLst/>
                          <a:latin typeface="GE SS Text Medium" pitchFamily="18" charset="-78"/>
                          <a:ea typeface="GE SS Text Medium" pitchFamily="18" charset="-78"/>
                          <a:cs typeface="GE SS Text Medium" pitchFamily="18" charset="-78"/>
                        </a:rPr>
                        <a:t>الثالث </a:t>
                      </a:r>
                      <a:endParaRPr lang="en-US" sz="2000" b="1" dirty="0">
                        <a:solidFill>
                          <a:srgbClr val="00206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a:txBody>
                    <a:bodyPr/>
                    <a:lstStyle/>
                    <a:p>
                      <a:pPr algn="ctr" rtl="1">
                        <a:lnSpc>
                          <a:spcPct val="115000"/>
                        </a:lnSpc>
                        <a:spcBef>
                          <a:spcPts val="600"/>
                        </a:spcBef>
                        <a:spcAft>
                          <a:spcPts val="0"/>
                        </a:spcAft>
                      </a:pPr>
                      <a:r>
                        <a:rPr lang="ar-SA" sz="2000" b="1" dirty="0">
                          <a:solidFill>
                            <a:srgbClr val="C00000"/>
                          </a:solidFill>
                          <a:effectLst/>
                          <a:latin typeface="GE SS Text Medium" pitchFamily="18" charset="-78"/>
                          <a:ea typeface="GE SS Text Medium" pitchFamily="18" charset="-78"/>
                          <a:cs typeface="GE SS Text Medium" pitchFamily="18" charset="-78"/>
                        </a:rPr>
                        <a:t>الأولى</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خطوات بناء شراكات فاعلة بين المدرسة والأسرة والمجتمع.   </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a:txBody>
                    <a:bodyPr/>
                    <a:lstStyle/>
                    <a:p>
                      <a:pPr algn="ctr" rtl="1">
                        <a:lnSpc>
                          <a:spcPct val="115000"/>
                        </a:lnSpc>
                        <a:spcBef>
                          <a:spcPts val="2400"/>
                        </a:spcBef>
                        <a:spcAft>
                          <a:spcPts val="0"/>
                        </a:spcAft>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8 - 10</a:t>
                      </a:r>
                      <a:endParaRPr lang="en-US" sz="16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r>
              <a:tr h="356500">
                <a:tc vMerge="1">
                  <a:txBody>
                    <a:bodyPr/>
                    <a:lstStyle/>
                    <a:p>
                      <a:pPr rtl="1"/>
                      <a:endParaRPr lang="ar-SA"/>
                    </a:p>
                  </a:txBody>
                  <a:tcPr/>
                </a:tc>
                <a:tc gridSpan="2">
                  <a:txBody>
                    <a:bodyPr/>
                    <a:lstStyle/>
                    <a:p>
                      <a:pPr algn="ctr" rtl="1">
                        <a:lnSpc>
                          <a:spcPts val="2100"/>
                        </a:lnSpc>
                        <a:spcBef>
                          <a:spcPts val="600"/>
                        </a:spcBef>
                        <a:spcAft>
                          <a:spcPts val="1000"/>
                        </a:spcAft>
                      </a:pPr>
                      <a:r>
                        <a:rPr lang="ar-SA" sz="2000" b="1" dirty="0" smtClean="0">
                          <a:solidFill>
                            <a:srgbClr val="C00000"/>
                          </a:solidFill>
                          <a:effectLst/>
                          <a:latin typeface="GE SS Text Medium" pitchFamily="18" charset="-78"/>
                          <a:ea typeface="GE SS Text Medium" pitchFamily="18" charset="-78"/>
                          <a:cs typeface="GE SS Text Medium" pitchFamily="18" charset="-78"/>
                        </a:rPr>
                        <a:t>                     استراحة</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hMerge="1">
                  <a:txBody>
                    <a:bodyPr/>
                    <a:lstStyle/>
                    <a:p>
                      <a:endParaRPr lang="en-US"/>
                    </a:p>
                  </a:txBody>
                  <a:tcPr/>
                </a:tc>
                <a:tc>
                  <a:txBody>
                    <a:bodyPr/>
                    <a:lstStyle/>
                    <a:p>
                      <a:pPr algn="ctr" rtl="1">
                        <a:lnSpc>
                          <a:spcPct val="115000"/>
                        </a:lnSpc>
                        <a:spcBef>
                          <a:spcPts val="2400"/>
                        </a:spcBef>
                        <a:spcAft>
                          <a:spcPts val="0"/>
                        </a:spcAft>
                      </a:pPr>
                      <a:r>
                        <a:rPr lang="ar-SA" sz="1600" b="1" dirty="0" smtClean="0">
                          <a:solidFill>
                            <a:srgbClr val="C00000"/>
                          </a:solidFill>
                          <a:effectLst/>
                          <a:latin typeface="GE SS Text Medium" pitchFamily="18" charset="-78"/>
                          <a:ea typeface="GE SS Text Medium" pitchFamily="18" charset="-78"/>
                          <a:cs typeface="GE SS Text Medium" pitchFamily="18" charset="-78"/>
                        </a:rPr>
                        <a:t>10 – 10,30</a:t>
                      </a:r>
                      <a:endParaRPr lang="en-US" sz="16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r>
              <a:tr h="478264">
                <a:tc vMerge="1">
                  <a:txBody>
                    <a:bodyPr/>
                    <a:lstStyle/>
                    <a:p>
                      <a:pPr rtl="1"/>
                      <a:endParaRPr lang="ar-SA"/>
                    </a:p>
                  </a:txBody>
                  <a:tcPr/>
                </a:tc>
                <a:tc>
                  <a:txBody>
                    <a:bodyPr/>
                    <a:lstStyle/>
                    <a:p>
                      <a:pPr algn="ctr" rtl="1">
                        <a:lnSpc>
                          <a:spcPct val="115000"/>
                        </a:lnSpc>
                        <a:spcBef>
                          <a:spcPts val="600"/>
                        </a:spcBef>
                        <a:spcAft>
                          <a:spcPts val="0"/>
                        </a:spcAft>
                      </a:pPr>
                      <a:r>
                        <a:rPr lang="ar-SA" sz="2000" b="1" dirty="0">
                          <a:solidFill>
                            <a:srgbClr val="C00000"/>
                          </a:solidFill>
                          <a:effectLst/>
                          <a:latin typeface="GE SS Text Medium" pitchFamily="18" charset="-78"/>
                          <a:ea typeface="GE SS Text Medium" pitchFamily="18" charset="-78"/>
                          <a:cs typeface="GE SS Text Medium" pitchFamily="18" charset="-78"/>
                        </a:rPr>
                        <a:t>الثانية </a:t>
                      </a:r>
                      <a:endParaRPr lang="en-US" sz="2000" b="1" dirty="0">
                        <a:solidFill>
                          <a:srgbClr val="C00000"/>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a:txBody>
                    <a:bodyPr/>
                    <a:lstStyle/>
                    <a:p>
                      <a:pPr algn="ctr" rtl="1">
                        <a:lnSpc>
                          <a:spcPts val="2100"/>
                        </a:lnSpc>
                        <a:spcBef>
                          <a:spcPts val="600"/>
                        </a:spcBef>
                        <a:spcAft>
                          <a:spcPts val="1000"/>
                        </a:spcAft>
                      </a:pPr>
                      <a:r>
                        <a:rPr lang="ar-SA" sz="2000" b="1" dirty="0">
                          <a:solidFill>
                            <a:schemeClr val="accent5">
                              <a:lumMod val="50000"/>
                            </a:schemeClr>
                          </a:solidFill>
                          <a:effectLst/>
                          <a:latin typeface="GE SS Text Medium" pitchFamily="18" charset="-78"/>
                          <a:ea typeface="GE SS Text Medium" pitchFamily="18" charset="-78"/>
                          <a:cs typeface="GE SS Text Medium" pitchFamily="18" charset="-78"/>
                        </a:rPr>
                        <a:t>بناء خطة سنوية للشراكة.</a:t>
                      </a:r>
                      <a:endParaRPr lang="en-US" sz="2000" b="1" dirty="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c>
                  <a:txBody>
                    <a:bodyPr/>
                    <a:lstStyle/>
                    <a:p>
                      <a:pPr marL="0" marR="0" indent="0" algn="ctr" defTabSz="457200" rtl="1" eaLnBrk="1" fontAlgn="auto" latinLnBrk="0" hangingPunct="1">
                        <a:lnSpc>
                          <a:spcPct val="115000"/>
                        </a:lnSpc>
                        <a:spcBef>
                          <a:spcPts val="2400"/>
                        </a:spcBef>
                        <a:spcAft>
                          <a:spcPts val="0"/>
                        </a:spcAft>
                        <a:buClrTx/>
                        <a:buSzTx/>
                        <a:buFontTx/>
                        <a:buNone/>
                        <a:tabLst/>
                        <a:defRPr/>
                      </a:pPr>
                      <a:r>
                        <a:rPr lang="ar-SA" sz="1600" b="1" dirty="0" smtClean="0">
                          <a:solidFill>
                            <a:schemeClr val="accent5">
                              <a:lumMod val="50000"/>
                            </a:schemeClr>
                          </a:solidFill>
                          <a:effectLst/>
                          <a:latin typeface="GE SS Text Medium" pitchFamily="18" charset="-78"/>
                          <a:ea typeface="GE SS Text Medium" pitchFamily="18" charset="-78"/>
                          <a:cs typeface="GE SS Text Medium" pitchFamily="18" charset="-78"/>
                        </a:rPr>
                        <a:t>10,30 - 12,30</a:t>
                      </a:r>
                      <a:endParaRPr lang="en-US" sz="1600" b="1" dirty="0" smtClean="0">
                        <a:solidFill>
                          <a:schemeClr val="accent5">
                            <a:lumMod val="50000"/>
                          </a:schemeClr>
                        </a:solidFill>
                        <a:effectLst/>
                        <a:latin typeface="GE SS Text Medium" pitchFamily="18" charset="-78"/>
                        <a:ea typeface="GE SS Text Medium" pitchFamily="18" charset="-78"/>
                        <a:cs typeface="GE SS Text Medium" pitchFamily="18" charset="-78"/>
                      </a:endParaRPr>
                    </a:p>
                  </a:txBody>
                  <a:tcPr marL="53016" marR="53016" marT="0" marB="0" anchor="ctr">
                    <a:solidFill>
                      <a:srgbClr val="FFCC99"/>
                    </a:solidFill>
                  </a:tcPr>
                </a:tc>
              </a:tr>
            </a:tbl>
          </a:graphicData>
        </a:graphic>
      </p:graphicFrame>
    </p:spTree>
    <p:extLst>
      <p:ext uri="{BB962C8B-B14F-4D97-AF65-F5344CB8AC3E}">
        <p14:creationId xmlns:p14="http://schemas.microsoft.com/office/powerpoint/2010/main" val="38617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a:spLocks noChangeArrowheads="1"/>
          </p:cNvSpPr>
          <p:nvPr/>
        </p:nvSpPr>
        <p:spPr bwMode="auto">
          <a:xfrm>
            <a:off x="3708276" y="972840"/>
            <a:ext cx="5256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6000" b="1" dirty="0">
                <a:solidFill>
                  <a:srgbClr val="006600"/>
                </a:solidFill>
                <a:latin typeface="David" pitchFamily="34" charset="-79"/>
                <a:cs typeface="Fanan" pitchFamily="2" charset="-78"/>
              </a:rPr>
              <a:t>اليوم التدريبي الأول</a:t>
            </a:r>
          </a:p>
        </p:txBody>
      </p:sp>
      <p:sp>
        <p:nvSpPr>
          <p:cNvPr id="3" name="مستطيل 4"/>
          <p:cNvSpPr>
            <a:spLocks noChangeArrowheads="1"/>
          </p:cNvSpPr>
          <p:nvPr/>
        </p:nvSpPr>
        <p:spPr bwMode="auto">
          <a:xfrm>
            <a:off x="323850" y="2564904"/>
            <a:ext cx="84248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dirty="0">
                <a:solidFill>
                  <a:srgbClr val="002060"/>
                </a:solidFill>
                <a:latin typeface="Calibri" pitchFamily="34" charset="0"/>
                <a:ea typeface="Calibri" pitchFamily="34" charset="0"/>
                <a:cs typeface="Fanan" pitchFamily="2" charset="-78"/>
              </a:rPr>
              <a:t>الجلسة الأولى: </a:t>
            </a:r>
            <a:endParaRPr lang="ar-SA" altLang="ar-SA" sz="3200" b="1" dirty="0" smtClean="0">
              <a:solidFill>
                <a:srgbClr val="002060"/>
              </a:solidFill>
              <a:latin typeface="Calibri" pitchFamily="34" charset="0"/>
              <a:ea typeface="Calibri" pitchFamily="34" charset="0"/>
              <a:cs typeface="Fanan" pitchFamily="2" charset="-78"/>
            </a:endParaRPr>
          </a:p>
          <a:p>
            <a:pPr eaLnBrk="1" hangingPunct="1"/>
            <a:r>
              <a:rPr lang="ar-SA" altLang="ar-SA" sz="3200" b="1" dirty="0" smtClean="0">
                <a:solidFill>
                  <a:srgbClr val="002060"/>
                </a:solidFill>
                <a:latin typeface="Calibri" pitchFamily="34" charset="0"/>
                <a:ea typeface="Calibri" pitchFamily="34" charset="0"/>
                <a:cs typeface="Fanan" pitchFamily="2" charset="-78"/>
              </a:rPr>
              <a:t>مفهوم </a:t>
            </a:r>
            <a:r>
              <a:rPr lang="ar-SA" altLang="ar-SA" sz="3200" b="1" dirty="0">
                <a:solidFill>
                  <a:srgbClr val="002060"/>
                </a:solidFill>
                <a:latin typeface="Calibri" pitchFamily="34" charset="0"/>
                <a:ea typeface="Calibri" pitchFamily="34" charset="0"/>
                <a:cs typeface="Fanan" pitchFamily="2" charset="-78"/>
              </a:rPr>
              <a:t>الشراكة بين المدرسة والأسرة والمجتمع و أهميتها .</a:t>
            </a:r>
          </a:p>
        </p:txBody>
      </p:sp>
      <p:sp>
        <p:nvSpPr>
          <p:cNvPr id="4" name="مستطيل 5"/>
          <p:cNvSpPr>
            <a:spLocks noChangeArrowheads="1"/>
          </p:cNvSpPr>
          <p:nvPr/>
        </p:nvSpPr>
        <p:spPr bwMode="auto">
          <a:xfrm>
            <a:off x="1862906" y="4149080"/>
            <a:ext cx="6813550" cy="1200329"/>
          </a:xfrm>
          <a:prstGeom prst="rect">
            <a:avLst/>
          </a:prstGeom>
          <a:noFill/>
          <a:ln w="9525">
            <a:noFill/>
            <a:miter lim="800000"/>
            <a:headEnd/>
            <a:tailEnd/>
          </a:ln>
        </p:spPr>
        <p:txBody>
          <a:bodyPr>
            <a:spAutoFit/>
          </a:bodyPr>
          <a:lstStyle/>
          <a:p>
            <a:pPr>
              <a:defRPr/>
            </a:pPr>
            <a:r>
              <a:rPr lang="ar-SA" sz="3600" b="1" dirty="0">
                <a:solidFill>
                  <a:srgbClr val="C00000"/>
                </a:solidFill>
                <a:latin typeface="Calibri" pitchFamily="34" charset="0"/>
                <a:ea typeface="Calibri" pitchFamily="34" charset="0"/>
                <a:cs typeface="Fanan" pitchFamily="2" charset="-78"/>
              </a:rPr>
              <a:t>الجلسة الثانية : </a:t>
            </a:r>
            <a:endParaRPr lang="ar-SA" sz="3600" b="1" dirty="0" smtClean="0">
              <a:solidFill>
                <a:srgbClr val="C00000"/>
              </a:solidFill>
              <a:latin typeface="Calibri" pitchFamily="34" charset="0"/>
              <a:ea typeface="Calibri" pitchFamily="34" charset="0"/>
              <a:cs typeface="Fanan" pitchFamily="2" charset="-78"/>
            </a:endParaRPr>
          </a:p>
          <a:p>
            <a:pPr>
              <a:defRPr/>
            </a:pPr>
            <a:r>
              <a:rPr lang="ar-SA" sz="3600" b="1" dirty="0" smtClean="0">
                <a:solidFill>
                  <a:srgbClr val="C00000"/>
                </a:solidFill>
                <a:latin typeface="Calibri" pitchFamily="34" charset="0"/>
                <a:ea typeface="Calibri" pitchFamily="34" charset="0"/>
                <a:cs typeface="Fanan" pitchFamily="2" charset="-78"/>
              </a:rPr>
              <a:t>الإطار </a:t>
            </a:r>
            <a:r>
              <a:rPr lang="ar-SA" sz="3600" b="1" dirty="0">
                <a:solidFill>
                  <a:srgbClr val="C00000"/>
                </a:solidFill>
                <a:latin typeface="Calibri" pitchFamily="34" charset="0"/>
                <a:ea typeface="Calibri" pitchFamily="34" charset="0"/>
                <a:cs typeface="Fanan" pitchFamily="2" charset="-78"/>
              </a:rPr>
              <a:t>العام للشراكة وأنماطها</a:t>
            </a:r>
            <a:r>
              <a:rPr lang="ar-SA" sz="2400" dirty="0">
                <a:solidFill>
                  <a:srgbClr val="C00000"/>
                </a:solidFill>
                <a:latin typeface="Georgia" pitchFamily="18" charset="0"/>
                <a:ea typeface="Calibri" pitchFamily="34" charset="0"/>
                <a:cs typeface="Fanan" pitchFamily="2" charset="-78"/>
              </a:rPr>
              <a:t>.</a:t>
            </a:r>
          </a:p>
        </p:txBody>
      </p:sp>
      <p:pic>
        <p:nvPicPr>
          <p:cNvPr id="5"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591" y="486945"/>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1000"/>
                                        <p:tgtEl>
                                          <p:spTgt spid="3"/>
                                        </p:tgtEl>
                                      </p:cBhvr>
                                    </p:animEffect>
                                  </p:childTnLst>
                                </p:cTn>
                              </p:par>
                            </p:childTnLst>
                          </p:cTn>
                        </p:par>
                        <p:par>
                          <p:cTn id="19" fill="hold">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descr="3.JPG"/>
          <p:cNvPicPr>
            <a:picLocks noChangeAspect="1"/>
          </p:cNvPicPr>
          <p:nvPr/>
        </p:nvPicPr>
        <p:blipFill>
          <a:blip r:embed="rId2">
            <a:extLst>
              <a:ext uri="{28A0092B-C50C-407E-A947-70E740481C1C}">
                <a14:useLocalDpi xmlns:a14="http://schemas.microsoft.com/office/drawing/2010/main" val="0"/>
              </a:ext>
            </a:extLst>
          </a:blip>
          <a:srcRect l="2972" t="2898" r="4747" b="4076"/>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8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4.JPG"/>
          <p:cNvPicPr>
            <a:picLocks noChangeAspect="1"/>
          </p:cNvPicPr>
          <p:nvPr/>
        </p:nvPicPr>
        <p:blipFill>
          <a:blip r:embed="rId2">
            <a:extLst>
              <a:ext uri="{28A0092B-C50C-407E-A947-70E740481C1C}">
                <a14:useLocalDpi xmlns:a14="http://schemas.microsoft.com/office/drawing/2010/main" val="0"/>
              </a:ext>
            </a:extLst>
          </a:blip>
          <a:srcRect l="40565" b="4897"/>
          <a:stretch>
            <a:fillRect/>
          </a:stretch>
        </p:blipFill>
        <p:spPr bwMode="auto">
          <a:xfrm>
            <a:off x="952528" y="476672"/>
            <a:ext cx="7272338" cy="540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2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4289425" y="2955925"/>
            <a:ext cx="1528762" cy="0"/>
          </a:xfrm>
          <a:prstGeom prst="line">
            <a:avLst/>
          </a:prstGeom>
          <a:noFill/>
          <a:ln w="12700">
            <a:solidFill>
              <a:srgbClr val="E3F2D8"/>
            </a:solidFill>
            <a:round/>
            <a:headEnd/>
            <a:tailEnd/>
          </a:ln>
          <a:extLst>
            <a:ext uri="{909E8E84-426E-40DD-AFC4-6F175D3DCCD1}">
              <a14:hiddenFill xmlns:a14="http://schemas.microsoft.com/office/drawing/2010/main">
                <a:noFill/>
              </a14:hiddenFill>
            </a:ext>
          </a:extLst>
        </p:spPr>
        <p:txBody>
          <a:bodyPr lIns="25400" tIns="25400" rIns="25400" bIns="25400" anchor="ctr"/>
          <a:lstStyle/>
          <a:p>
            <a:endParaRPr lang="ar-SA"/>
          </a:p>
        </p:txBody>
      </p:sp>
      <p:grpSp>
        <p:nvGrpSpPr>
          <p:cNvPr id="2" name="Group 41"/>
          <p:cNvGrpSpPr>
            <a:grpSpLocks/>
          </p:cNvGrpSpPr>
          <p:nvPr/>
        </p:nvGrpSpPr>
        <p:grpSpPr bwMode="auto">
          <a:xfrm>
            <a:off x="3276600" y="2349500"/>
            <a:ext cx="2589213" cy="4508500"/>
            <a:chOff x="4144089" y="2356728"/>
            <a:chExt cx="3903822" cy="3883099"/>
          </a:xfrm>
        </p:grpSpPr>
        <p:sp>
          <p:nvSpPr>
            <p:cNvPr id="12" name="Freeform 48"/>
            <p:cNvSpPr>
              <a:spLocks/>
            </p:cNvSpPr>
            <p:nvPr/>
          </p:nvSpPr>
          <p:spPr bwMode="auto">
            <a:xfrm rot="18900000">
              <a:off x="4539020" y="4418599"/>
              <a:ext cx="849697" cy="649462"/>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rgbClr val="FCC709">
                <a:lumMod val="50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13" name="Freeform 49"/>
            <p:cNvSpPr>
              <a:spLocks/>
            </p:cNvSpPr>
            <p:nvPr/>
          </p:nvSpPr>
          <p:spPr bwMode="auto">
            <a:xfrm rot="18900000">
              <a:off x="4718532" y="4331092"/>
              <a:ext cx="519393" cy="343190"/>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14" name="Freeform 50"/>
            <p:cNvSpPr>
              <a:spLocks/>
            </p:cNvSpPr>
            <p:nvPr/>
          </p:nvSpPr>
          <p:spPr bwMode="auto">
            <a:xfrm rot="18900000">
              <a:off x="5178087" y="5016104"/>
              <a:ext cx="466736" cy="724663"/>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rgbClr val="FCC709">
                <a:lumMod val="50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15" name="Freeform 51"/>
            <p:cNvSpPr>
              <a:spLocks/>
            </p:cNvSpPr>
            <p:nvPr/>
          </p:nvSpPr>
          <p:spPr bwMode="auto">
            <a:xfrm rot="18900000">
              <a:off x="5575410" y="4782298"/>
              <a:ext cx="677365" cy="494958"/>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16" name="Freeform 52"/>
            <p:cNvSpPr>
              <a:spLocks/>
            </p:cNvSpPr>
            <p:nvPr/>
          </p:nvSpPr>
          <p:spPr bwMode="auto">
            <a:xfrm rot="18900000">
              <a:off x="5139791" y="4340664"/>
              <a:ext cx="516999" cy="905145"/>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rgbClr val="FCC709">
                <a:lumMod val="75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17" name="Freeform 53"/>
            <p:cNvSpPr>
              <a:spLocks/>
            </p:cNvSpPr>
            <p:nvPr/>
          </p:nvSpPr>
          <p:spPr bwMode="auto">
            <a:xfrm rot="18900000">
              <a:off x="4730501" y="2769649"/>
              <a:ext cx="610345" cy="615280"/>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rgbClr val="EC2139">
                <a:lumMod val="50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18" name="Freeform 54"/>
            <p:cNvSpPr>
              <a:spLocks/>
            </p:cNvSpPr>
            <p:nvPr/>
          </p:nvSpPr>
          <p:spPr bwMode="auto">
            <a:xfrm rot="18900000">
              <a:off x="4957884" y="3234527"/>
              <a:ext cx="454768" cy="604341"/>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19" name="Freeform 55"/>
            <p:cNvSpPr>
              <a:spLocks/>
            </p:cNvSpPr>
            <p:nvPr/>
          </p:nvSpPr>
          <p:spPr bwMode="auto">
            <a:xfrm rot="18900000">
              <a:off x="5467703" y="2572760"/>
              <a:ext cx="773104" cy="514100"/>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rgbClr val="EC2139">
                <a:lumMod val="50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20" name="Freeform 56"/>
            <p:cNvSpPr>
              <a:spLocks/>
            </p:cNvSpPr>
            <p:nvPr/>
          </p:nvSpPr>
          <p:spPr bwMode="auto">
            <a:xfrm rot="18900000">
              <a:off x="5771678" y="2838014"/>
              <a:ext cx="461949" cy="523672"/>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1" name="Freeform 57"/>
            <p:cNvSpPr>
              <a:spLocks/>
            </p:cNvSpPr>
            <p:nvPr/>
          </p:nvSpPr>
          <p:spPr bwMode="auto">
            <a:xfrm rot="18900000">
              <a:off x="5087133" y="2940561"/>
              <a:ext cx="933470" cy="679542"/>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rgbClr val="EC2139">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2" name="Freeform 58"/>
            <p:cNvSpPr>
              <a:spLocks/>
            </p:cNvSpPr>
            <p:nvPr/>
          </p:nvSpPr>
          <p:spPr bwMode="auto">
            <a:xfrm rot="18900000">
              <a:off x="6750626" y="4393988"/>
              <a:ext cx="832943" cy="765681"/>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rgbClr val="A4CD28">
                <a:lumMod val="75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23" name="Freeform 59"/>
            <p:cNvSpPr>
              <a:spLocks/>
            </p:cNvSpPr>
            <p:nvPr/>
          </p:nvSpPr>
          <p:spPr bwMode="auto">
            <a:xfrm rot="18900000">
              <a:off x="6171396" y="4221709"/>
              <a:ext cx="706086" cy="806700"/>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4" name="Freeform 60"/>
            <p:cNvSpPr>
              <a:spLocks/>
            </p:cNvSpPr>
            <p:nvPr/>
          </p:nvSpPr>
          <p:spPr bwMode="auto">
            <a:xfrm rot="18900000">
              <a:off x="6590260" y="3502516"/>
              <a:ext cx="1000489" cy="634422"/>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rgbClr val="A4CD28">
                <a:lumMod val="75000"/>
              </a:srgbClr>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25" name="Freeform 61"/>
            <p:cNvSpPr>
              <a:spLocks/>
            </p:cNvSpPr>
            <p:nvPr/>
          </p:nvSpPr>
          <p:spPr bwMode="auto">
            <a:xfrm rot="18900000">
              <a:off x="6458618" y="3391766"/>
              <a:ext cx="753956" cy="574261"/>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rgbClr val="118CE7">
                <a:lumMod val="50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6" name="Freeform 62"/>
            <p:cNvSpPr>
              <a:spLocks/>
            </p:cNvSpPr>
            <p:nvPr/>
          </p:nvSpPr>
          <p:spPr bwMode="auto">
            <a:xfrm rot="18900000">
              <a:off x="6283890" y="3748628"/>
              <a:ext cx="993309" cy="933858"/>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rgbClr val="A4CD28">
                <a:lumMod val="75000"/>
              </a:srgbClr>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7" name="Freeform 63"/>
            <p:cNvSpPr>
              <a:spLocks/>
            </p:cNvSpPr>
            <p:nvPr/>
          </p:nvSpPr>
          <p:spPr bwMode="auto">
            <a:xfrm rot="18900000">
              <a:off x="4839087" y="3121685"/>
              <a:ext cx="1242357" cy="3118142"/>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rgbClr val="118CE7"/>
                </a:gs>
                <a:gs pos="0">
                  <a:srgbClr val="118CE7">
                    <a:lumMod val="60000"/>
                    <a:lumOff val="40000"/>
                  </a:srgbClr>
                </a:gs>
                <a:gs pos="100000">
                  <a:srgbClr val="118CE7">
                    <a:lumMod val="75000"/>
                  </a:srgbClr>
                </a:gs>
              </a:gsLst>
              <a:path path="circle">
                <a:fillToRect l="100000" b="100000"/>
              </a:path>
              <a:tileRect t="-100000" r="-100000"/>
            </a:gra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28" name="Freeform 64"/>
            <p:cNvSpPr>
              <a:spLocks/>
            </p:cNvSpPr>
            <p:nvPr/>
          </p:nvSpPr>
          <p:spPr bwMode="auto">
            <a:xfrm rot="18900000">
              <a:off x="4692204" y="4488331"/>
              <a:ext cx="895174" cy="1386430"/>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rgbClr val="FCC709">
                    <a:lumMod val="40000"/>
                    <a:lumOff val="60000"/>
                  </a:srgbClr>
                </a:gs>
                <a:gs pos="0">
                  <a:srgbClr val="76436F">
                    <a:lumMod val="20000"/>
                    <a:lumOff val="80000"/>
                  </a:srgbClr>
                </a:gs>
                <a:gs pos="100000">
                  <a:srgbClr val="76436F"/>
                </a:gs>
              </a:gsLst>
              <a:lin ang="2700000" scaled="1"/>
            </a:gra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29" name="Freeform 65"/>
            <p:cNvSpPr>
              <a:spLocks/>
            </p:cNvSpPr>
            <p:nvPr/>
          </p:nvSpPr>
          <p:spPr bwMode="auto">
            <a:xfrm rot="-2700000">
              <a:off x="4708958" y="4527982"/>
              <a:ext cx="861665" cy="1305761"/>
            </a:xfrm>
            <a:custGeom>
              <a:avLst/>
              <a:gdLst>
                <a:gd name="T0" fmla="*/ 0 w 416"/>
                <a:gd name="T1" fmla="*/ 710214 h 630"/>
                <a:gd name="T2" fmla="*/ 196600 w 416"/>
                <a:gd name="T3" fmla="*/ 0 h 630"/>
                <a:gd name="T4" fmla="*/ 469770 w 416"/>
                <a:gd name="T5" fmla="*/ 418260 h 630"/>
                <a:gd name="T6" fmla="*/ 478048 w 416"/>
                <a:gd name="T7" fmla="*/ 374778 h 630"/>
                <a:gd name="T8" fmla="*/ 480118 w 416"/>
                <a:gd name="T9" fmla="*/ 362354 h 630"/>
                <a:gd name="T10" fmla="*/ 482187 w 416"/>
                <a:gd name="T11" fmla="*/ 349931 h 630"/>
                <a:gd name="T12" fmla="*/ 484257 w 416"/>
                <a:gd name="T13" fmla="*/ 337507 h 630"/>
                <a:gd name="T14" fmla="*/ 490465 w 416"/>
                <a:gd name="T15" fmla="*/ 316801 h 630"/>
                <a:gd name="T16" fmla="*/ 492535 w 416"/>
                <a:gd name="T17" fmla="*/ 308519 h 630"/>
                <a:gd name="T18" fmla="*/ 492535 w 416"/>
                <a:gd name="T19" fmla="*/ 302307 h 630"/>
                <a:gd name="T20" fmla="*/ 544272 w 416"/>
                <a:gd name="T21" fmla="*/ 194636 h 630"/>
                <a:gd name="T22" fmla="*/ 608425 w 416"/>
                <a:gd name="T23" fmla="*/ 144942 h 630"/>
                <a:gd name="T24" fmla="*/ 633259 w 416"/>
                <a:gd name="T25" fmla="*/ 140800 h 630"/>
                <a:gd name="T26" fmla="*/ 676718 w 416"/>
                <a:gd name="T27" fmla="*/ 153224 h 630"/>
                <a:gd name="T28" fmla="*/ 753288 w 416"/>
                <a:gd name="T29" fmla="*/ 225695 h 630"/>
                <a:gd name="T30" fmla="*/ 815373 w 416"/>
                <a:gd name="T31" fmla="*/ 358213 h 630"/>
                <a:gd name="T32" fmla="*/ 852623 w 416"/>
                <a:gd name="T33" fmla="*/ 521790 h 630"/>
                <a:gd name="T34" fmla="*/ 856762 w 416"/>
                <a:gd name="T35" fmla="*/ 693649 h 630"/>
                <a:gd name="T36" fmla="*/ 827789 w 416"/>
                <a:gd name="T37" fmla="*/ 848944 h 630"/>
                <a:gd name="T38" fmla="*/ 771914 w 416"/>
                <a:gd name="T39" fmla="*/ 956615 h 630"/>
                <a:gd name="T40" fmla="*/ 707760 w 416"/>
                <a:gd name="T41" fmla="*/ 995956 h 630"/>
                <a:gd name="T42" fmla="*/ 693274 w 416"/>
                <a:gd name="T43" fmla="*/ 998027 h 630"/>
                <a:gd name="T44" fmla="*/ 637398 w 416"/>
                <a:gd name="T45" fmla="*/ 981462 h 630"/>
                <a:gd name="T46" fmla="*/ 564966 w 416"/>
                <a:gd name="T47" fmla="*/ 902780 h 630"/>
                <a:gd name="T48" fmla="*/ 560827 w 416"/>
                <a:gd name="T49" fmla="*/ 896568 h 630"/>
                <a:gd name="T50" fmla="*/ 554619 w 416"/>
                <a:gd name="T51" fmla="*/ 886215 h 630"/>
                <a:gd name="T52" fmla="*/ 552549 w 416"/>
                <a:gd name="T53" fmla="*/ 880003 h 630"/>
                <a:gd name="T54" fmla="*/ 546341 w 416"/>
                <a:gd name="T55" fmla="*/ 869650 h 630"/>
                <a:gd name="T56" fmla="*/ 542202 w 416"/>
                <a:gd name="T57" fmla="*/ 861368 h 630"/>
                <a:gd name="T58" fmla="*/ 535994 w 416"/>
                <a:gd name="T59" fmla="*/ 848944 h 630"/>
                <a:gd name="T60" fmla="*/ 531855 w 416"/>
                <a:gd name="T61" fmla="*/ 836520 h 630"/>
                <a:gd name="T62" fmla="*/ 513229 w 416"/>
                <a:gd name="T63" fmla="*/ 795109 h 630"/>
                <a:gd name="T64" fmla="*/ 355949 w 416"/>
                <a:gd name="T65" fmla="*/ 1304475 h 630"/>
                <a:gd name="T66" fmla="*/ 0 w 416"/>
                <a:gd name="T67" fmla="*/ 710214 h 6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FCC709"/>
            </a:solidFill>
            <a:ln w="9525">
              <a:solidFill>
                <a:sysClr val="window" lastClr="FFFFFF"/>
              </a:solidFill>
              <a:round/>
              <a:headEnd/>
              <a:tailEnd/>
            </a:ln>
          </p:spPr>
          <p:txBody>
            <a:bodyPr/>
            <a:lstStyle/>
            <a:p>
              <a:pPr fontAlgn="auto">
                <a:spcBef>
                  <a:spcPts val="0"/>
                </a:spcBef>
                <a:spcAft>
                  <a:spcPts val="0"/>
                </a:spcAft>
                <a:defRPr/>
              </a:pPr>
              <a:endParaRPr lang="ar-SA" kern="0">
                <a:solidFill>
                  <a:prstClr val="black"/>
                </a:solidFill>
                <a:latin typeface="Lato Light"/>
              </a:endParaRPr>
            </a:p>
          </p:txBody>
        </p:sp>
        <p:sp>
          <p:nvSpPr>
            <p:cNvPr id="30" name="Freeform 66"/>
            <p:cNvSpPr>
              <a:spLocks/>
            </p:cNvSpPr>
            <p:nvPr/>
          </p:nvSpPr>
          <p:spPr bwMode="auto">
            <a:xfrm rot="18900000">
              <a:off x="4144089" y="2599658"/>
              <a:ext cx="2906416" cy="137271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rgbClr val="118CE7"/>
                </a:gs>
                <a:gs pos="0">
                  <a:srgbClr val="118CE7">
                    <a:lumMod val="60000"/>
                    <a:lumOff val="40000"/>
                  </a:srgbClr>
                </a:gs>
                <a:gs pos="100000">
                  <a:srgbClr val="118CE7">
                    <a:lumMod val="75000"/>
                  </a:srgbClr>
                </a:gs>
              </a:gsLst>
              <a:path path="circle">
                <a:fillToRect t="100000" r="100000"/>
              </a:path>
              <a:tileRect l="-100000" b="-100000"/>
            </a:gra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31" name="Freeform 67"/>
            <p:cNvSpPr>
              <a:spLocks/>
            </p:cNvSpPr>
            <p:nvPr/>
          </p:nvSpPr>
          <p:spPr bwMode="auto">
            <a:xfrm rot="18900000">
              <a:off x="4814273" y="2373135"/>
              <a:ext cx="1309253" cy="898309"/>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rgbClr val="EC2139">
                    <a:lumMod val="40000"/>
                    <a:lumOff val="60000"/>
                  </a:srgbClr>
                </a:gs>
                <a:gs pos="0">
                  <a:srgbClr val="EC2139">
                    <a:lumMod val="20000"/>
                    <a:lumOff val="80000"/>
                  </a:srgbClr>
                </a:gs>
                <a:gs pos="100000">
                  <a:srgbClr val="EC2139">
                    <a:lumMod val="40000"/>
                    <a:lumOff val="60000"/>
                  </a:srgbClr>
                </a:gs>
              </a:gsLst>
              <a:lin ang="2700000" scaled="1"/>
              <a:tileRect/>
            </a:gra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32" name="Freeform 68"/>
            <p:cNvSpPr>
              <a:spLocks/>
            </p:cNvSpPr>
            <p:nvPr/>
          </p:nvSpPr>
          <p:spPr bwMode="auto">
            <a:xfrm rot="-2700000">
              <a:off x="4833421" y="2396380"/>
              <a:ext cx="1254201" cy="864126"/>
            </a:xfrm>
            <a:custGeom>
              <a:avLst/>
              <a:gdLst>
                <a:gd name="T0" fmla="*/ 598319 w 606"/>
                <a:gd name="T1" fmla="*/ 863526 h 417"/>
                <a:gd name="T2" fmla="*/ 469960 w 606"/>
                <a:gd name="T3" fmla="*/ 849030 h 417"/>
                <a:gd name="T4" fmla="*/ 304335 w 606"/>
                <a:gd name="T5" fmla="*/ 799331 h 417"/>
                <a:gd name="T6" fmla="*/ 157343 w 606"/>
                <a:gd name="T7" fmla="*/ 720640 h 417"/>
                <a:gd name="T8" fmla="*/ 49687 w 606"/>
                <a:gd name="T9" fmla="*/ 623313 h 417"/>
                <a:gd name="T10" fmla="*/ 4141 w 606"/>
                <a:gd name="T11" fmla="*/ 528055 h 417"/>
                <a:gd name="T12" fmla="*/ 18633 w 606"/>
                <a:gd name="T13" fmla="*/ 455577 h 417"/>
                <a:gd name="T14" fmla="*/ 89023 w 606"/>
                <a:gd name="T15" fmla="*/ 401736 h 417"/>
                <a:gd name="T16" fmla="*/ 211171 w 606"/>
                <a:gd name="T17" fmla="*/ 378957 h 417"/>
                <a:gd name="T18" fmla="*/ 229804 w 606"/>
                <a:gd name="T19" fmla="*/ 378957 h 417"/>
                <a:gd name="T20" fmla="*/ 240156 w 606"/>
                <a:gd name="T21" fmla="*/ 378957 h 417"/>
                <a:gd name="T22" fmla="*/ 252577 w 606"/>
                <a:gd name="T23" fmla="*/ 378957 h 417"/>
                <a:gd name="T24" fmla="*/ 264999 w 606"/>
                <a:gd name="T25" fmla="*/ 381028 h 417"/>
                <a:gd name="T26" fmla="*/ 277421 w 606"/>
                <a:gd name="T27" fmla="*/ 381028 h 417"/>
                <a:gd name="T28" fmla="*/ 291913 w 606"/>
                <a:gd name="T29" fmla="*/ 383099 h 417"/>
                <a:gd name="T30" fmla="*/ 333319 w 606"/>
                <a:gd name="T31" fmla="*/ 387241 h 417"/>
                <a:gd name="T32" fmla="*/ 279491 w 606"/>
                <a:gd name="T33" fmla="*/ 320975 h 417"/>
                <a:gd name="T34" fmla="*/ 26914 w 606"/>
                <a:gd name="T35" fmla="*/ 14496 h 417"/>
                <a:gd name="T36" fmla="*/ 801209 w 606"/>
                <a:gd name="T37" fmla="*/ 0 h 417"/>
                <a:gd name="T38" fmla="*/ 1254606 w 606"/>
                <a:gd name="T39" fmla="*/ 507347 h 417"/>
                <a:gd name="T40" fmla="*/ 689412 w 606"/>
                <a:gd name="T41" fmla="*/ 532197 h 417"/>
                <a:gd name="T42" fmla="*/ 720467 w 606"/>
                <a:gd name="T43" fmla="*/ 561188 h 417"/>
                <a:gd name="T44" fmla="*/ 730818 w 606"/>
                <a:gd name="T45" fmla="*/ 567401 h 417"/>
                <a:gd name="T46" fmla="*/ 739100 w 606"/>
                <a:gd name="T47" fmla="*/ 575684 h 417"/>
                <a:gd name="T48" fmla="*/ 747381 w 606"/>
                <a:gd name="T49" fmla="*/ 583967 h 417"/>
                <a:gd name="T50" fmla="*/ 755662 w 606"/>
                <a:gd name="T51" fmla="*/ 594321 h 417"/>
                <a:gd name="T52" fmla="*/ 766014 w 606"/>
                <a:gd name="T53" fmla="*/ 604675 h 417"/>
                <a:gd name="T54" fmla="*/ 770154 w 606"/>
                <a:gd name="T55" fmla="*/ 608817 h 417"/>
                <a:gd name="T56" fmla="*/ 821912 w 606"/>
                <a:gd name="T57" fmla="*/ 702003 h 417"/>
                <a:gd name="T58" fmla="*/ 813631 w 606"/>
                <a:gd name="T59" fmla="*/ 778623 h 417"/>
                <a:gd name="T60" fmla="*/ 751521 w 606"/>
                <a:gd name="T61" fmla="*/ 834535 h 417"/>
                <a:gd name="T62" fmla="*/ 629373 w 606"/>
                <a:gd name="T63" fmla="*/ 861455 h 417"/>
                <a:gd name="T64" fmla="*/ 598319 w 606"/>
                <a:gd name="T65" fmla="*/ 863526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EC2139"/>
            </a:solidFill>
            <a:ln w="9525">
              <a:solidFill>
                <a:sysClr val="window" lastClr="FFFFFF"/>
              </a:solidFill>
              <a:round/>
              <a:headEnd/>
              <a:tailEnd/>
            </a:ln>
          </p:spPr>
          <p:txBody>
            <a:bodyPr/>
            <a:lstStyle/>
            <a:p>
              <a:pPr fontAlgn="auto">
                <a:spcBef>
                  <a:spcPts val="0"/>
                </a:spcBef>
                <a:spcAft>
                  <a:spcPts val="0"/>
                </a:spcAft>
                <a:defRPr/>
              </a:pPr>
              <a:endParaRPr lang="ar-SA" kern="0">
                <a:solidFill>
                  <a:prstClr val="black"/>
                </a:solidFill>
                <a:latin typeface="Lato Light"/>
              </a:endParaRPr>
            </a:p>
          </p:txBody>
        </p:sp>
        <p:sp>
          <p:nvSpPr>
            <p:cNvPr id="33" name="Freeform 69"/>
            <p:cNvSpPr>
              <a:spLocks/>
            </p:cNvSpPr>
            <p:nvPr/>
          </p:nvSpPr>
          <p:spPr bwMode="auto">
            <a:xfrm rot="18900000">
              <a:off x="5517966" y="3245465"/>
              <a:ext cx="2529945" cy="1919673"/>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rgbClr val="118CE7"/>
            </a:solidFill>
            <a:ln>
              <a:noFill/>
            </a:ln>
          </p:spPr>
          <p:txBody>
            <a:bodyPr/>
            <a:lstStyle/>
            <a:p>
              <a:pPr fontAlgn="auto">
                <a:spcBef>
                  <a:spcPts val="0"/>
                </a:spcBef>
                <a:spcAft>
                  <a:spcPts val="0"/>
                </a:spcAft>
                <a:defRPr/>
              </a:pPr>
              <a:endParaRPr lang="id-ID" kern="0">
                <a:solidFill>
                  <a:prstClr val="black"/>
                </a:solidFill>
                <a:latin typeface="Lato Light"/>
              </a:endParaRPr>
            </a:p>
          </p:txBody>
        </p:sp>
        <p:sp>
          <p:nvSpPr>
            <p:cNvPr id="34" name="Freeform 70"/>
            <p:cNvSpPr>
              <a:spLocks/>
            </p:cNvSpPr>
            <p:nvPr/>
          </p:nvSpPr>
          <p:spPr bwMode="auto">
            <a:xfrm rot="18900000">
              <a:off x="6736265" y="3696671"/>
              <a:ext cx="1266168" cy="1175868"/>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rgbClr val="A4CD28">
                    <a:lumMod val="40000"/>
                    <a:lumOff val="60000"/>
                  </a:srgbClr>
                </a:gs>
                <a:gs pos="0">
                  <a:srgbClr val="A4CD28">
                    <a:lumMod val="40000"/>
                    <a:lumOff val="60000"/>
                  </a:srgbClr>
                </a:gs>
                <a:gs pos="100000">
                  <a:srgbClr val="A4CD28">
                    <a:lumMod val="40000"/>
                    <a:lumOff val="60000"/>
                  </a:srgbClr>
                </a:gs>
              </a:gsLst>
              <a:lin ang="2700000" scaled="1"/>
            </a:gra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35" name="Freeform 71"/>
            <p:cNvSpPr>
              <a:spLocks/>
            </p:cNvSpPr>
            <p:nvPr/>
          </p:nvSpPr>
          <p:spPr bwMode="auto">
            <a:xfrm rot="18900000">
              <a:off x="6755413" y="3715813"/>
              <a:ext cx="1220692" cy="1132115"/>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rgbClr val="A4CD28"/>
            </a:solidFill>
            <a:ln>
              <a:solidFill>
                <a:sysClr val="window" lastClr="FFFFFF"/>
              </a:solidFill>
            </a:ln>
          </p:spPr>
          <p:txBody>
            <a:bodyPr/>
            <a:lstStyle/>
            <a:p>
              <a:pPr fontAlgn="auto">
                <a:spcBef>
                  <a:spcPts val="0"/>
                </a:spcBef>
                <a:spcAft>
                  <a:spcPts val="0"/>
                </a:spcAft>
                <a:defRPr/>
              </a:pPr>
              <a:endParaRPr lang="id-ID" kern="0">
                <a:solidFill>
                  <a:prstClr val="black"/>
                </a:solidFill>
                <a:latin typeface="Lato Light"/>
              </a:endParaRPr>
            </a:p>
          </p:txBody>
        </p:sp>
        <p:sp>
          <p:nvSpPr>
            <p:cNvPr id="36" name="Freeform 72"/>
            <p:cNvSpPr>
              <a:spLocks/>
            </p:cNvSpPr>
            <p:nvPr/>
          </p:nvSpPr>
          <p:spPr bwMode="auto">
            <a:xfrm rot="-2700000">
              <a:off x="4771190" y="2356728"/>
              <a:ext cx="2908120" cy="3117418"/>
            </a:xfrm>
            <a:custGeom>
              <a:avLst/>
              <a:gdLst>
                <a:gd name="T0" fmla="*/ 2902917 w 3325"/>
                <a:gd name="T1" fmla="*/ 1192488 h 3564"/>
                <a:gd name="T2" fmla="*/ 998260 w 3325"/>
                <a:gd name="T3" fmla="*/ 1348220 h 3564"/>
                <a:gd name="T4" fmla="*/ 13123 w 3325"/>
                <a:gd name="T5" fmla="*/ 0 h 3564"/>
                <a:gd name="T6" fmla="*/ 2625 w 3325"/>
                <a:gd name="T7" fmla="*/ 0 h 3564"/>
                <a:gd name="T8" fmla="*/ 0 w 3325"/>
                <a:gd name="T9" fmla="*/ 10499 h 3564"/>
                <a:gd name="T10" fmla="*/ 986012 w 3325"/>
                <a:gd name="T11" fmla="*/ 1356094 h 3564"/>
                <a:gd name="T12" fmla="*/ 372707 w 3325"/>
                <a:gd name="T13" fmla="*/ 3110268 h 3564"/>
                <a:gd name="T14" fmla="*/ 379706 w 3325"/>
                <a:gd name="T15" fmla="*/ 3118142 h 3564"/>
                <a:gd name="T16" fmla="*/ 387581 w 3325"/>
                <a:gd name="T17" fmla="*/ 3118142 h 3564"/>
                <a:gd name="T18" fmla="*/ 1000010 w 3325"/>
                <a:gd name="T19" fmla="*/ 1362219 h 3564"/>
                <a:gd name="T20" fmla="*/ 2905541 w 3325"/>
                <a:gd name="T21" fmla="*/ 1207361 h 3564"/>
                <a:gd name="T22" fmla="*/ 2909041 w 3325"/>
                <a:gd name="T23" fmla="*/ 1198612 h 3564"/>
                <a:gd name="T24" fmla="*/ 2902917 w 3325"/>
                <a:gd name="T25" fmla="*/ 1192488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ysClr val="window" lastClr="FFFFFF">
                <a:alpha val="20000"/>
              </a:sysClr>
            </a:solidFill>
            <a:ln>
              <a:noFill/>
            </a:ln>
            <a:extLst/>
          </p:spPr>
          <p:txBody>
            <a:bodyPr/>
            <a:lstStyle/>
            <a:p>
              <a:pPr fontAlgn="auto">
                <a:spcBef>
                  <a:spcPts val="0"/>
                </a:spcBef>
                <a:spcAft>
                  <a:spcPts val="0"/>
                </a:spcAft>
                <a:defRPr/>
              </a:pPr>
              <a:endParaRPr lang="ar-SA" kern="0">
                <a:solidFill>
                  <a:prstClr val="black"/>
                </a:solidFill>
                <a:latin typeface="Lato Light"/>
              </a:endParaRPr>
            </a:p>
          </p:txBody>
        </p:sp>
      </p:grpSp>
      <p:sp>
        <p:nvSpPr>
          <p:cNvPr id="37" name="مربع نص 36"/>
          <p:cNvSpPr txBox="1"/>
          <p:nvPr/>
        </p:nvSpPr>
        <p:spPr>
          <a:xfrm>
            <a:off x="6012160" y="2974300"/>
            <a:ext cx="2736304" cy="3046988"/>
          </a:xfrm>
          <a:prstGeom prst="rect">
            <a:avLst/>
          </a:prstGeom>
          <a:noFill/>
        </p:spPr>
        <p:txBody>
          <a:bodyPr wrap="square" rtlCol="1">
            <a:spAutoFit/>
          </a:bodyPr>
          <a:lstStyle/>
          <a:p>
            <a:pPr algn="ctr">
              <a:defRPr/>
            </a:pPr>
            <a:r>
              <a:rPr lang="ar-SA" sz="2400" b="1" dirty="0">
                <a:solidFill>
                  <a:srgbClr val="002060"/>
                </a:solidFill>
                <a:cs typeface="Fanan" pitchFamily="2" charset="-78"/>
              </a:rPr>
              <a:t>الآباء يريدون أن يعرفوا ما إذا كانت المدارس توفر لأبنائهم تعليمًا رفيع المستوى، وكيف يساعدونهم على بذل أقصى جهدهم، وكيف يتصلون بالمعلمين والإداريين ويتواصلون معهم.</a:t>
            </a:r>
          </a:p>
        </p:txBody>
      </p:sp>
      <p:sp>
        <p:nvSpPr>
          <p:cNvPr id="38" name="مربع نص 37"/>
          <p:cNvSpPr txBox="1"/>
          <p:nvPr/>
        </p:nvSpPr>
        <p:spPr>
          <a:xfrm>
            <a:off x="323528" y="2708920"/>
            <a:ext cx="2267744" cy="3108543"/>
          </a:xfrm>
          <a:prstGeom prst="rect">
            <a:avLst/>
          </a:prstGeom>
          <a:noFill/>
        </p:spPr>
        <p:txBody>
          <a:bodyPr wrap="square" rtlCol="1">
            <a:spAutoFit/>
          </a:bodyPr>
          <a:lstStyle/>
          <a:p>
            <a:pPr algn="ctr">
              <a:defRPr/>
            </a:pPr>
            <a:r>
              <a:rPr lang="ar-SA" sz="2800" dirty="0">
                <a:solidFill>
                  <a:srgbClr val="006600"/>
                </a:solidFill>
                <a:cs typeface="Fanan" pitchFamily="2" charset="-78"/>
              </a:rPr>
              <a:t>الطلاب </a:t>
            </a:r>
            <a:r>
              <a:rPr lang="ar-SA" sz="2400" b="1" dirty="0">
                <a:solidFill>
                  <a:srgbClr val="006600"/>
                </a:solidFill>
                <a:cs typeface="Fanan" pitchFamily="2" charset="-78"/>
              </a:rPr>
              <a:t>يريدون النجاح في المدرسة، ويعرفون أنهم بحاجة للتوجيه والدعم والتشجيع من والديهم ومعلميهم وأفراد أسرتهم والمجتمع المحلي حولهم</a:t>
            </a:r>
          </a:p>
        </p:txBody>
      </p:sp>
      <p:sp>
        <p:nvSpPr>
          <p:cNvPr id="39" name="مربع نص 38"/>
          <p:cNvSpPr txBox="1"/>
          <p:nvPr/>
        </p:nvSpPr>
        <p:spPr>
          <a:xfrm>
            <a:off x="539750" y="332656"/>
            <a:ext cx="5299075" cy="2062103"/>
          </a:xfrm>
          <a:prstGeom prst="rect">
            <a:avLst/>
          </a:prstGeom>
          <a:noFill/>
        </p:spPr>
        <p:txBody>
          <a:bodyPr rtlCol="1">
            <a:spAutoFit/>
          </a:bodyPr>
          <a:lstStyle/>
          <a:p>
            <a:pPr algn="ctr">
              <a:defRPr/>
            </a:pPr>
            <a:r>
              <a:rPr lang="ar-SA" sz="3200" dirty="0">
                <a:solidFill>
                  <a:srgbClr val="7030A0"/>
                </a:solidFill>
                <a:cs typeface="Fanan" pitchFamily="2" charset="-78"/>
              </a:rPr>
              <a:t>المعلمون والإداريون يريدون أن يعرفوا كيف يعملون مع الآباء بطرق ايجابية وكيف يجعلون المجتمع المحلي ينخرط (في العمل المدرسي) لزيادة نجاح الطلاب</a:t>
            </a:r>
          </a:p>
        </p:txBody>
      </p:sp>
      <p:sp>
        <p:nvSpPr>
          <p:cNvPr id="40" name="مربع نص 39"/>
          <p:cNvSpPr txBox="1"/>
          <p:nvPr/>
        </p:nvSpPr>
        <p:spPr>
          <a:xfrm>
            <a:off x="5955863" y="1478394"/>
            <a:ext cx="2792601"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defRPr/>
            </a:pPr>
            <a:r>
              <a:rPr lang="ar-SA" sz="4400" b="1" dirty="0">
                <a:solidFill>
                  <a:srgbClr val="C00000"/>
                </a:solidFill>
                <a:cs typeface="Fanan" pitchFamily="2" charset="-78"/>
              </a:rPr>
              <a:t>لماذا نحتاج </a:t>
            </a:r>
            <a:r>
              <a:rPr lang="ar-SA" sz="4400" b="1" dirty="0" err="1">
                <a:solidFill>
                  <a:srgbClr val="C00000"/>
                </a:solidFill>
                <a:cs typeface="Fanan" pitchFamily="2" charset="-78"/>
              </a:rPr>
              <a:t>للشراكة؟</a:t>
            </a:r>
            <a:endParaRPr lang="ar-SA" sz="4400" b="1" dirty="0">
              <a:solidFill>
                <a:srgbClr val="C00000"/>
              </a:solidFill>
              <a:cs typeface="Fanan" pitchFamily="2" charset="-78"/>
            </a:endParaRPr>
          </a:p>
        </p:txBody>
      </p:sp>
      <p:pic>
        <p:nvPicPr>
          <p:cNvPr id="41"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8057" y="49069"/>
            <a:ext cx="1508940" cy="13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52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0" fill="hold"/>
                                        <p:tgtEl>
                                          <p:spTgt spid="40"/>
                                        </p:tgtEl>
                                        <p:attrNameLst>
                                          <p:attrName>ppt_w</p:attrName>
                                        </p:attrNameLst>
                                      </p:cBhvr>
                                      <p:tavLst>
                                        <p:tav tm="0">
                                          <p:val>
                                            <p:fltVal val="0"/>
                                          </p:val>
                                        </p:tav>
                                        <p:tav tm="100000">
                                          <p:val>
                                            <p:strVal val="#ppt_w"/>
                                          </p:val>
                                        </p:tav>
                                      </p:tavLst>
                                    </p:anim>
                                    <p:anim calcmode="lin" valueType="num">
                                      <p:cBhvr>
                                        <p:cTn id="8" dur="2000" fill="hold"/>
                                        <p:tgtEl>
                                          <p:spTgt spid="40"/>
                                        </p:tgtEl>
                                        <p:attrNameLst>
                                          <p:attrName>ppt_h</p:attrName>
                                        </p:attrNameLst>
                                      </p:cBhvr>
                                      <p:tavLst>
                                        <p:tav tm="0">
                                          <p:val>
                                            <p:fltVal val="0"/>
                                          </p:val>
                                        </p:tav>
                                        <p:tav tm="100000">
                                          <p:val>
                                            <p:strVal val="#ppt_h"/>
                                          </p:val>
                                        </p:tav>
                                      </p:tavLst>
                                    </p:anim>
                                    <p:animEffect transition="in" filter="fade">
                                      <p:cBhvr>
                                        <p:cTn id="9" dur="2000"/>
                                        <p:tgtEl>
                                          <p:spTgt spid="40"/>
                                        </p:tgtEl>
                                      </p:cBhvr>
                                    </p:animEffect>
                                  </p:childTnLst>
                                </p:cTn>
                              </p:par>
                            </p:childTnLst>
                          </p:cTn>
                        </p:par>
                        <p:par>
                          <p:cTn id="10" fill="hold" nodeType="afterGroup">
                            <p:stCondLst>
                              <p:cond delay="20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20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2000"/>
                                        <p:tgtEl>
                                          <p:spTgt spid="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randombar(horizontal)">
                                      <p:cBhvr>
                                        <p:cTn id="2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24"/>
          <p:cNvGrpSpPr>
            <a:grpSpLocks/>
          </p:cNvGrpSpPr>
          <p:nvPr/>
        </p:nvGrpSpPr>
        <p:grpSpPr bwMode="auto">
          <a:xfrm>
            <a:off x="1908175" y="1628775"/>
            <a:ext cx="5181172" cy="4137025"/>
            <a:chOff x="2195734" y="1631085"/>
            <a:chExt cx="3091669" cy="4094163"/>
          </a:xfrm>
        </p:grpSpPr>
        <p:sp>
          <p:nvSpPr>
            <p:cNvPr id="26" name="Freeform 6"/>
            <p:cNvSpPr>
              <a:spLocks/>
            </p:cNvSpPr>
            <p:nvPr/>
          </p:nvSpPr>
          <p:spPr bwMode="auto">
            <a:xfrm>
              <a:off x="2502051" y="3330964"/>
              <a:ext cx="1260888" cy="2265458"/>
            </a:xfrm>
            <a:custGeom>
              <a:avLst/>
              <a:gdLst/>
              <a:ahLst/>
              <a:cxnLst>
                <a:cxn ang="0">
                  <a:pos x="73" y="1"/>
                </a:cxn>
                <a:cxn ang="0">
                  <a:pos x="81" y="18"/>
                </a:cxn>
                <a:cxn ang="0">
                  <a:pos x="91" y="33"/>
                </a:cxn>
                <a:cxn ang="0">
                  <a:pos x="107" y="52"/>
                </a:cxn>
                <a:cxn ang="0">
                  <a:pos x="131" y="74"/>
                </a:cxn>
                <a:cxn ang="0">
                  <a:pos x="163" y="99"/>
                </a:cxn>
                <a:cxn ang="0">
                  <a:pos x="205" y="125"/>
                </a:cxn>
                <a:cxn ang="0">
                  <a:pos x="258" y="152"/>
                </a:cxn>
                <a:cxn ang="0">
                  <a:pos x="325" y="181"/>
                </a:cxn>
                <a:cxn ang="0">
                  <a:pos x="404" y="208"/>
                </a:cxn>
                <a:cxn ang="0">
                  <a:pos x="499" y="235"/>
                </a:cxn>
                <a:cxn ang="0">
                  <a:pos x="610" y="260"/>
                </a:cxn>
                <a:cxn ang="0">
                  <a:pos x="739" y="283"/>
                </a:cxn>
                <a:cxn ang="0">
                  <a:pos x="887" y="303"/>
                </a:cxn>
                <a:cxn ang="0">
                  <a:pos x="970" y="314"/>
                </a:cxn>
                <a:cxn ang="0">
                  <a:pos x="978" y="328"/>
                </a:cxn>
                <a:cxn ang="0">
                  <a:pos x="991" y="354"/>
                </a:cxn>
                <a:cxn ang="0">
                  <a:pos x="1007" y="393"/>
                </a:cxn>
                <a:cxn ang="0">
                  <a:pos x="1024" y="443"/>
                </a:cxn>
                <a:cxn ang="0">
                  <a:pos x="1040" y="502"/>
                </a:cxn>
                <a:cxn ang="0">
                  <a:pos x="1052" y="569"/>
                </a:cxn>
                <a:cxn ang="0">
                  <a:pos x="1058" y="645"/>
                </a:cxn>
                <a:cxn ang="0">
                  <a:pos x="1056" y="726"/>
                </a:cxn>
                <a:cxn ang="0">
                  <a:pos x="1049" y="801"/>
                </a:cxn>
                <a:cxn ang="0">
                  <a:pos x="1036" y="879"/>
                </a:cxn>
                <a:cxn ang="0">
                  <a:pos x="1018" y="958"/>
                </a:cxn>
                <a:cxn ang="0">
                  <a:pos x="996" y="1037"/>
                </a:cxn>
                <a:cxn ang="0">
                  <a:pos x="969" y="1112"/>
                </a:cxn>
                <a:cxn ang="0">
                  <a:pos x="938" y="1185"/>
                </a:cxn>
                <a:cxn ang="0">
                  <a:pos x="901" y="1251"/>
                </a:cxn>
                <a:cxn ang="0">
                  <a:pos x="859" y="1308"/>
                </a:cxn>
                <a:cxn ang="0">
                  <a:pos x="812" y="1357"/>
                </a:cxn>
                <a:cxn ang="0">
                  <a:pos x="761" y="1394"/>
                </a:cxn>
                <a:cxn ang="0">
                  <a:pos x="705" y="1418"/>
                </a:cxn>
                <a:cxn ang="0">
                  <a:pos x="642" y="1427"/>
                </a:cxn>
                <a:cxn ang="0">
                  <a:pos x="576" y="1419"/>
                </a:cxn>
                <a:cxn ang="0">
                  <a:pos x="481" y="1388"/>
                </a:cxn>
                <a:cxn ang="0">
                  <a:pos x="397" y="1343"/>
                </a:cxn>
                <a:cxn ang="0">
                  <a:pos x="321" y="1287"/>
                </a:cxn>
                <a:cxn ang="0">
                  <a:pos x="255" y="1220"/>
                </a:cxn>
                <a:cxn ang="0">
                  <a:pos x="196" y="1144"/>
                </a:cxn>
                <a:cxn ang="0">
                  <a:pos x="146" y="1061"/>
                </a:cxn>
                <a:cxn ang="0">
                  <a:pos x="104" y="971"/>
                </a:cxn>
                <a:cxn ang="0">
                  <a:pos x="70" y="878"/>
                </a:cxn>
                <a:cxn ang="0">
                  <a:pos x="42" y="780"/>
                </a:cxn>
                <a:cxn ang="0">
                  <a:pos x="22" y="681"/>
                </a:cxn>
                <a:cxn ang="0">
                  <a:pos x="8" y="582"/>
                </a:cxn>
                <a:cxn ang="0">
                  <a:pos x="1" y="484"/>
                </a:cxn>
                <a:cxn ang="0">
                  <a:pos x="0" y="388"/>
                </a:cxn>
                <a:cxn ang="0">
                  <a:pos x="4" y="297"/>
                </a:cxn>
                <a:cxn ang="0">
                  <a:pos x="14" y="211"/>
                </a:cxn>
                <a:cxn ang="0">
                  <a:pos x="29" y="132"/>
                </a:cxn>
                <a:cxn ang="0">
                  <a:pos x="48" y="61"/>
                </a:cxn>
                <a:cxn ang="0">
                  <a:pos x="73" y="0"/>
                </a:cxn>
              </a:cxnLst>
              <a:rect l="0" t="0" r="r" b="b"/>
              <a:pathLst>
                <a:path w="1059" h="1427">
                  <a:moveTo>
                    <a:pt x="73" y="0"/>
                  </a:moveTo>
                  <a:lnTo>
                    <a:pt x="73" y="1"/>
                  </a:lnTo>
                  <a:lnTo>
                    <a:pt x="74" y="4"/>
                  </a:lnTo>
                  <a:lnTo>
                    <a:pt x="81" y="18"/>
                  </a:lnTo>
                  <a:lnTo>
                    <a:pt x="85" y="25"/>
                  </a:lnTo>
                  <a:lnTo>
                    <a:pt x="91" y="33"/>
                  </a:lnTo>
                  <a:lnTo>
                    <a:pt x="98" y="42"/>
                  </a:lnTo>
                  <a:lnTo>
                    <a:pt x="107" y="52"/>
                  </a:lnTo>
                  <a:lnTo>
                    <a:pt x="118" y="63"/>
                  </a:lnTo>
                  <a:lnTo>
                    <a:pt x="131" y="74"/>
                  </a:lnTo>
                  <a:lnTo>
                    <a:pt x="146" y="86"/>
                  </a:lnTo>
                  <a:lnTo>
                    <a:pt x="163" y="99"/>
                  </a:lnTo>
                  <a:lnTo>
                    <a:pt x="183" y="111"/>
                  </a:lnTo>
                  <a:lnTo>
                    <a:pt x="205" y="125"/>
                  </a:lnTo>
                  <a:lnTo>
                    <a:pt x="230" y="139"/>
                  </a:lnTo>
                  <a:lnTo>
                    <a:pt x="258" y="152"/>
                  </a:lnTo>
                  <a:lnTo>
                    <a:pt x="290" y="166"/>
                  </a:lnTo>
                  <a:lnTo>
                    <a:pt x="325" y="181"/>
                  </a:lnTo>
                  <a:lnTo>
                    <a:pt x="362" y="194"/>
                  </a:lnTo>
                  <a:lnTo>
                    <a:pt x="404" y="208"/>
                  </a:lnTo>
                  <a:lnTo>
                    <a:pt x="450" y="221"/>
                  </a:lnTo>
                  <a:lnTo>
                    <a:pt x="499" y="235"/>
                  </a:lnTo>
                  <a:lnTo>
                    <a:pt x="553" y="247"/>
                  </a:lnTo>
                  <a:lnTo>
                    <a:pt x="610" y="260"/>
                  </a:lnTo>
                  <a:lnTo>
                    <a:pt x="672" y="272"/>
                  </a:lnTo>
                  <a:lnTo>
                    <a:pt x="739" y="283"/>
                  </a:lnTo>
                  <a:lnTo>
                    <a:pt x="811" y="293"/>
                  </a:lnTo>
                  <a:lnTo>
                    <a:pt x="887" y="303"/>
                  </a:lnTo>
                  <a:lnTo>
                    <a:pt x="969" y="312"/>
                  </a:lnTo>
                  <a:lnTo>
                    <a:pt x="970" y="314"/>
                  </a:lnTo>
                  <a:lnTo>
                    <a:pt x="973" y="319"/>
                  </a:lnTo>
                  <a:lnTo>
                    <a:pt x="978" y="328"/>
                  </a:lnTo>
                  <a:lnTo>
                    <a:pt x="984" y="340"/>
                  </a:lnTo>
                  <a:lnTo>
                    <a:pt x="991" y="354"/>
                  </a:lnTo>
                  <a:lnTo>
                    <a:pt x="999" y="373"/>
                  </a:lnTo>
                  <a:lnTo>
                    <a:pt x="1007" y="393"/>
                  </a:lnTo>
                  <a:lnTo>
                    <a:pt x="1015" y="417"/>
                  </a:lnTo>
                  <a:lnTo>
                    <a:pt x="1024" y="443"/>
                  </a:lnTo>
                  <a:lnTo>
                    <a:pt x="1032" y="471"/>
                  </a:lnTo>
                  <a:lnTo>
                    <a:pt x="1040" y="502"/>
                  </a:lnTo>
                  <a:lnTo>
                    <a:pt x="1046" y="535"/>
                  </a:lnTo>
                  <a:lnTo>
                    <a:pt x="1052" y="569"/>
                  </a:lnTo>
                  <a:lnTo>
                    <a:pt x="1056" y="606"/>
                  </a:lnTo>
                  <a:lnTo>
                    <a:pt x="1058" y="645"/>
                  </a:lnTo>
                  <a:lnTo>
                    <a:pt x="1059" y="684"/>
                  </a:lnTo>
                  <a:lnTo>
                    <a:pt x="1056" y="726"/>
                  </a:lnTo>
                  <a:lnTo>
                    <a:pt x="1053" y="763"/>
                  </a:lnTo>
                  <a:lnTo>
                    <a:pt x="1049" y="801"/>
                  </a:lnTo>
                  <a:lnTo>
                    <a:pt x="1042" y="839"/>
                  </a:lnTo>
                  <a:lnTo>
                    <a:pt x="1036" y="879"/>
                  </a:lnTo>
                  <a:lnTo>
                    <a:pt x="1027" y="918"/>
                  </a:lnTo>
                  <a:lnTo>
                    <a:pt x="1018" y="958"/>
                  </a:lnTo>
                  <a:lnTo>
                    <a:pt x="1008" y="997"/>
                  </a:lnTo>
                  <a:lnTo>
                    <a:pt x="996" y="1037"/>
                  </a:lnTo>
                  <a:lnTo>
                    <a:pt x="983" y="1075"/>
                  </a:lnTo>
                  <a:lnTo>
                    <a:pt x="969" y="1112"/>
                  </a:lnTo>
                  <a:lnTo>
                    <a:pt x="954" y="1149"/>
                  </a:lnTo>
                  <a:lnTo>
                    <a:pt x="938" y="1185"/>
                  </a:lnTo>
                  <a:lnTo>
                    <a:pt x="919" y="1219"/>
                  </a:lnTo>
                  <a:lnTo>
                    <a:pt x="901" y="1251"/>
                  </a:lnTo>
                  <a:lnTo>
                    <a:pt x="880" y="1281"/>
                  </a:lnTo>
                  <a:lnTo>
                    <a:pt x="859" y="1308"/>
                  </a:lnTo>
                  <a:lnTo>
                    <a:pt x="836" y="1334"/>
                  </a:lnTo>
                  <a:lnTo>
                    <a:pt x="812" y="1357"/>
                  </a:lnTo>
                  <a:lnTo>
                    <a:pt x="787" y="1377"/>
                  </a:lnTo>
                  <a:lnTo>
                    <a:pt x="761" y="1394"/>
                  </a:lnTo>
                  <a:lnTo>
                    <a:pt x="733" y="1408"/>
                  </a:lnTo>
                  <a:lnTo>
                    <a:pt x="705" y="1418"/>
                  </a:lnTo>
                  <a:lnTo>
                    <a:pt x="674" y="1425"/>
                  </a:lnTo>
                  <a:lnTo>
                    <a:pt x="642" y="1427"/>
                  </a:lnTo>
                  <a:lnTo>
                    <a:pt x="609" y="1426"/>
                  </a:lnTo>
                  <a:lnTo>
                    <a:pt x="576" y="1419"/>
                  </a:lnTo>
                  <a:lnTo>
                    <a:pt x="528" y="1405"/>
                  </a:lnTo>
                  <a:lnTo>
                    <a:pt x="481" y="1388"/>
                  </a:lnTo>
                  <a:lnTo>
                    <a:pt x="438" y="1367"/>
                  </a:lnTo>
                  <a:lnTo>
                    <a:pt x="397" y="1343"/>
                  </a:lnTo>
                  <a:lnTo>
                    <a:pt x="358" y="1316"/>
                  </a:lnTo>
                  <a:lnTo>
                    <a:pt x="321" y="1287"/>
                  </a:lnTo>
                  <a:lnTo>
                    <a:pt x="287" y="1255"/>
                  </a:lnTo>
                  <a:lnTo>
                    <a:pt x="255" y="1220"/>
                  </a:lnTo>
                  <a:lnTo>
                    <a:pt x="224" y="1183"/>
                  </a:lnTo>
                  <a:lnTo>
                    <a:pt x="196" y="1144"/>
                  </a:lnTo>
                  <a:lnTo>
                    <a:pt x="170" y="1104"/>
                  </a:lnTo>
                  <a:lnTo>
                    <a:pt x="146" y="1061"/>
                  </a:lnTo>
                  <a:lnTo>
                    <a:pt x="124" y="1017"/>
                  </a:lnTo>
                  <a:lnTo>
                    <a:pt x="104" y="971"/>
                  </a:lnTo>
                  <a:lnTo>
                    <a:pt x="85" y="925"/>
                  </a:lnTo>
                  <a:lnTo>
                    <a:pt x="70" y="878"/>
                  </a:lnTo>
                  <a:lnTo>
                    <a:pt x="55" y="829"/>
                  </a:lnTo>
                  <a:lnTo>
                    <a:pt x="42" y="780"/>
                  </a:lnTo>
                  <a:lnTo>
                    <a:pt x="31" y="731"/>
                  </a:lnTo>
                  <a:lnTo>
                    <a:pt x="22" y="681"/>
                  </a:lnTo>
                  <a:lnTo>
                    <a:pt x="14" y="631"/>
                  </a:lnTo>
                  <a:lnTo>
                    <a:pt x="8" y="582"/>
                  </a:lnTo>
                  <a:lnTo>
                    <a:pt x="3" y="533"/>
                  </a:lnTo>
                  <a:lnTo>
                    <a:pt x="1" y="484"/>
                  </a:lnTo>
                  <a:lnTo>
                    <a:pt x="0" y="436"/>
                  </a:lnTo>
                  <a:lnTo>
                    <a:pt x="0" y="388"/>
                  </a:lnTo>
                  <a:lnTo>
                    <a:pt x="1" y="343"/>
                  </a:lnTo>
                  <a:lnTo>
                    <a:pt x="4" y="297"/>
                  </a:lnTo>
                  <a:lnTo>
                    <a:pt x="8" y="254"/>
                  </a:lnTo>
                  <a:lnTo>
                    <a:pt x="14" y="211"/>
                  </a:lnTo>
                  <a:lnTo>
                    <a:pt x="21" y="170"/>
                  </a:lnTo>
                  <a:lnTo>
                    <a:pt x="29" y="132"/>
                  </a:lnTo>
                  <a:lnTo>
                    <a:pt x="38" y="96"/>
                  </a:lnTo>
                  <a:lnTo>
                    <a:pt x="48" y="61"/>
                  </a:lnTo>
                  <a:lnTo>
                    <a:pt x="60" y="29"/>
                  </a:lnTo>
                  <a:lnTo>
                    <a:pt x="73" y="0"/>
                  </a:lnTo>
                  <a:close/>
                </a:path>
              </a:pathLst>
            </a:custGeom>
            <a:solidFill>
              <a:schemeClr val="accent5">
                <a:lumMod val="50000"/>
              </a:schemeClr>
            </a:solidFill>
            <a:ln w="0">
              <a:noFill/>
              <a:prstDash val="solid"/>
              <a:round/>
              <a:headEnd/>
              <a:tailEnd/>
            </a:ln>
          </p:spPr>
          <p:txBody>
            <a:bodyPr/>
            <a:lstStyle/>
            <a:p>
              <a:pPr>
                <a:defRPr/>
              </a:pPr>
              <a:endParaRPr lang="en-US"/>
            </a:p>
          </p:txBody>
        </p:sp>
        <p:sp>
          <p:nvSpPr>
            <p:cNvPr id="27" name="Freeform 8"/>
            <p:cNvSpPr>
              <a:spLocks/>
            </p:cNvSpPr>
            <p:nvPr/>
          </p:nvSpPr>
          <p:spPr bwMode="auto">
            <a:xfrm>
              <a:off x="2702405" y="1777193"/>
              <a:ext cx="1846809" cy="1726586"/>
            </a:xfrm>
            <a:custGeom>
              <a:avLst/>
              <a:gdLst/>
              <a:ahLst/>
              <a:cxnLst>
                <a:cxn ang="0">
                  <a:pos x="615" y="0"/>
                </a:cxn>
                <a:cxn ang="0">
                  <a:pos x="716" y="11"/>
                </a:cxn>
                <a:cxn ang="0">
                  <a:pos x="817" y="31"/>
                </a:cxn>
                <a:cxn ang="0">
                  <a:pos x="917" y="59"/>
                </a:cxn>
                <a:cxn ang="0">
                  <a:pos x="1014" y="94"/>
                </a:cxn>
                <a:cxn ang="0">
                  <a:pos x="1109" y="134"/>
                </a:cxn>
                <a:cxn ang="0">
                  <a:pos x="1198" y="181"/>
                </a:cxn>
                <a:cxn ang="0">
                  <a:pos x="1281" y="229"/>
                </a:cxn>
                <a:cxn ang="0">
                  <a:pos x="1357" y="282"/>
                </a:cxn>
                <a:cxn ang="0">
                  <a:pos x="1425" y="336"/>
                </a:cxn>
                <a:cxn ang="0">
                  <a:pos x="1484" y="390"/>
                </a:cxn>
                <a:cxn ang="0">
                  <a:pos x="1531" y="444"/>
                </a:cxn>
                <a:cxn ang="0">
                  <a:pos x="1550" y="470"/>
                </a:cxn>
                <a:cxn ang="0">
                  <a:pos x="1545" y="469"/>
                </a:cxn>
                <a:cxn ang="0">
                  <a:pos x="1527" y="469"/>
                </a:cxn>
                <a:cxn ang="0">
                  <a:pos x="1497" y="473"/>
                </a:cxn>
                <a:cxn ang="0">
                  <a:pos x="1470" y="480"/>
                </a:cxn>
                <a:cxn ang="0">
                  <a:pos x="1437" y="491"/>
                </a:cxn>
                <a:cxn ang="0">
                  <a:pos x="1398" y="510"/>
                </a:cxn>
                <a:cxn ang="0">
                  <a:pos x="1354" y="536"/>
                </a:cxn>
                <a:cxn ang="0">
                  <a:pos x="1304" y="570"/>
                </a:cxn>
                <a:cxn ang="0">
                  <a:pos x="1248" y="615"/>
                </a:cxn>
                <a:cxn ang="0">
                  <a:pos x="1186" y="670"/>
                </a:cxn>
                <a:cxn ang="0">
                  <a:pos x="1118" y="738"/>
                </a:cxn>
                <a:cxn ang="0">
                  <a:pos x="1043" y="819"/>
                </a:cxn>
                <a:cxn ang="0">
                  <a:pos x="963" y="914"/>
                </a:cxn>
                <a:cxn ang="0">
                  <a:pos x="877" y="1026"/>
                </a:cxn>
                <a:cxn ang="0">
                  <a:pos x="821" y="1088"/>
                </a:cxn>
                <a:cxn ang="0">
                  <a:pos x="791" y="1086"/>
                </a:cxn>
                <a:cxn ang="0">
                  <a:pos x="746" y="1080"/>
                </a:cxn>
                <a:cxn ang="0">
                  <a:pos x="689" y="1069"/>
                </a:cxn>
                <a:cxn ang="0">
                  <a:pos x="621" y="1050"/>
                </a:cxn>
                <a:cxn ang="0">
                  <a:pos x="546" y="1021"/>
                </a:cxn>
                <a:cxn ang="0">
                  <a:pos x="468" y="980"/>
                </a:cxn>
                <a:cxn ang="0">
                  <a:pos x="399" y="934"/>
                </a:cxn>
                <a:cxn ang="0">
                  <a:pos x="308" y="861"/>
                </a:cxn>
                <a:cxn ang="0">
                  <a:pos x="219" y="777"/>
                </a:cxn>
                <a:cxn ang="0">
                  <a:pos x="164" y="717"/>
                </a:cxn>
                <a:cxn ang="0">
                  <a:pos x="115" y="654"/>
                </a:cxn>
                <a:cxn ang="0">
                  <a:pos x="72" y="590"/>
                </a:cxn>
                <a:cxn ang="0">
                  <a:pos x="39" y="525"/>
                </a:cxn>
                <a:cxn ang="0">
                  <a:pos x="14" y="460"/>
                </a:cxn>
                <a:cxn ang="0">
                  <a:pos x="2" y="395"/>
                </a:cxn>
                <a:cxn ang="0">
                  <a:pos x="2" y="333"/>
                </a:cxn>
                <a:cxn ang="0">
                  <a:pos x="18" y="274"/>
                </a:cxn>
                <a:cxn ang="0">
                  <a:pos x="50" y="218"/>
                </a:cxn>
                <a:cxn ang="0">
                  <a:pos x="109" y="156"/>
                </a:cxn>
                <a:cxn ang="0">
                  <a:pos x="190" y="96"/>
                </a:cxn>
                <a:cxn ang="0">
                  <a:pos x="277" y="52"/>
                </a:cxn>
                <a:cxn ang="0">
                  <a:pos x="369" y="22"/>
                </a:cxn>
                <a:cxn ang="0">
                  <a:pos x="465" y="4"/>
                </a:cxn>
                <a:cxn ang="0">
                  <a:pos x="564" y="0"/>
                </a:cxn>
              </a:cxnLst>
              <a:rect l="0" t="0" r="r" b="b"/>
              <a:pathLst>
                <a:path w="1551" h="1088">
                  <a:moveTo>
                    <a:pt x="564" y="0"/>
                  </a:moveTo>
                  <a:lnTo>
                    <a:pt x="615" y="0"/>
                  </a:lnTo>
                  <a:lnTo>
                    <a:pt x="665" y="5"/>
                  </a:lnTo>
                  <a:lnTo>
                    <a:pt x="716" y="11"/>
                  </a:lnTo>
                  <a:lnTo>
                    <a:pt x="766" y="20"/>
                  </a:lnTo>
                  <a:lnTo>
                    <a:pt x="817" y="31"/>
                  </a:lnTo>
                  <a:lnTo>
                    <a:pt x="867" y="44"/>
                  </a:lnTo>
                  <a:lnTo>
                    <a:pt x="917" y="59"/>
                  </a:lnTo>
                  <a:lnTo>
                    <a:pt x="966" y="75"/>
                  </a:lnTo>
                  <a:lnTo>
                    <a:pt x="1014" y="94"/>
                  </a:lnTo>
                  <a:lnTo>
                    <a:pt x="1062" y="114"/>
                  </a:lnTo>
                  <a:lnTo>
                    <a:pt x="1109" y="134"/>
                  </a:lnTo>
                  <a:lnTo>
                    <a:pt x="1154" y="157"/>
                  </a:lnTo>
                  <a:lnTo>
                    <a:pt x="1198" y="181"/>
                  </a:lnTo>
                  <a:lnTo>
                    <a:pt x="1240" y="204"/>
                  </a:lnTo>
                  <a:lnTo>
                    <a:pt x="1281" y="229"/>
                  </a:lnTo>
                  <a:lnTo>
                    <a:pt x="1320" y="255"/>
                  </a:lnTo>
                  <a:lnTo>
                    <a:pt x="1357" y="282"/>
                  </a:lnTo>
                  <a:lnTo>
                    <a:pt x="1393" y="309"/>
                  </a:lnTo>
                  <a:lnTo>
                    <a:pt x="1425" y="336"/>
                  </a:lnTo>
                  <a:lnTo>
                    <a:pt x="1456" y="363"/>
                  </a:lnTo>
                  <a:lnTo>
                    <a:pt x="1484" y="390"/>
                  </a:lnTo>
                  <a:lnTo>
                    <a:pt x="1509" y="418"/>
                  </a:lnTo>
                  <a:lnTo>
                    <a:pt x="1531" y="444"/>
                  </a:lnTo>
                  <a:lnTo>
                    <a:pt x="1551" y="470"/>
                  </a:lnTo>
                  <a:lnTo>
                    <a:pt x="1550" y="470"/>
                  </a:lnTo>
                  <a:lnTo>
                    <a:pt x="1549" y="469"/>
                  </a:lnTo>
                  <a:lnTo>
                    <a:pt x="1545" y="469"/>
                  </a:lnTo>
                  <a:lnTo>
                    <a:pt x="1541" y="469"/>
                  </a:lnTo>
                  <a:lnTo>
                    <a:pt x="1527" y="469"/>
                  </a:lnTo>
                  <a:lnTo>
                    <a:pt x="1508" y="470"/>
                  </a:lnTo>
                  <a:lnTo>
                    <a:pt x="1497" y="473"/>
                  </a:lnTo>
                  <a:lnTo>
                    <a:pt x="1484" y="476"/>
                  </a:lnTo>
                  <a:lnTo>
                    <a:pt x="1470" y="480"/>
                  </a:lnTo>
                  <a:lnTo>
                    <a:pt x="1454" y="485"/>
                  </a:lnTo>
                  <a:lnTo>
                    <a:pt x="1437" y="491"/>
                  </a:lnTo>
                  <a:lnTo>
                    <a:pt x="1418" y="500"/>
                  </a:lnTo>
                  <a:lnTo>
                    <a:pt x="1398" y="510"/>
                  </a:lnTo>
                  <a:lnTo>
                    <a:pt x="1377" y="522"/>
                  </a:lnTo>
                  <a:lnTo>
                    <a:pt x="1354" y="536"/>
                  </a:lnTo>
                  <a:lnTo>
                    <a:pt x="1330" y="552"/>
                  </a:lnTo>
                  <a:lnTo>
                    <a:pt x="1304" y="570"/>
                  </a:lnTo>
                  <a:lnTo>
                    <a:pt x="1276" y="591"/>
                  </a:lnTo>
                  <a:lnTo>
                    <a:pt x="1248" y="615"/>
                  </a:lnTo>
                  <a:lnTo>
                    <a:pt x="1217" y="641"/>
                  </a:lnTo>
                  <a:lnTo>
                    <a:pt x="1186" y="670"/>
                  </a:lnTo>
                  <a:lnTo>
                    <a:pt x="1153" y="702"/>
                  </a:lnTo>
                  <a:lnTo>
                    <a:pt x="1118" y="738"/>
                  </a:lnTo>
                  <a:lnTo>
                    <a:pt x="1081" y="776"/>
                  </a:lnTo>
                  <a:lnTo>
                    <a:pt x="1043" y="819"/>
                  </a:lnTo>
                  <a:lnTo>
                    <a:pt x="1004" y="864"/>
                  </a:lnTo>
                  <a:lnTo>
                    <a:pt x="963" y="914"/>
                  </a:lnTo>
                  <a:lnTo>
                    <a:pt x="921" y="968"/>
                  </a:lnTo>
                  <a:lnTo>
                    <a:pt x="877" y="1026"/>
                  </a:lnTo>
                  <a:lnTo>
                    <a:pt x="831" y="1088"/>
                  </a:lnTo>
                  <a:lnTo>
                    <a:pt x="821" y="1088"/>
                  </a:lnTo>
                  <a:lnTo>
                    <a:pt x="808" y="1087"/>
                  </a:lnTo>
                  <a:lnTo>
                    <a:pt x="791" y="1086"/>
                  </a:lnTo>
                  <a:lnTo>
                    <a:pt x="770" y="1084"/>
                  </a:lnTo>
                  <a:lnTo>
                    <a:pt x="746" y="1080"/>
                  </a:lnTo>
                  <a:lnTo>
                    <a:pt x="718" y="1075"/>
                  </a:lnTo>
                  <a:lnTo>
                    <a:pt x="689" y="1069"/>
                  </a:lnTo>
                  <a:lnTo>
                    <a:pt x="655" y="1060"/>
                  </a:lnTo>
                  <a:lnTo>
                    <a:pt x="621" y="1050"/>
                  </a:lnTo>
                  <a:lnTo>
                    <a:pt x="584" y="1037"/>
                  </a:lnTo>
                  <a:lnTo>
                    <a:pt x="546" y="1021"/>
                  </a:lnTo>
                  <a:lnTo>
                    <a:pt x="508" y="1002"/>
                  </a:lnTo>
                  <a:lnTo>
                    <a:pt x="468" y="980"/>
                  </a:lnTo>
                  <a:lnTo>
                    <a:pt x="429" y="955"/>
                  </a:lnTo>
                  <a:lnTo>
                    <a:pt x="399" y="934"/>
                  </a:lnTo>
                  <a:lnTo>
                    <a:pt x="338" y="887"/>
                  </a:lnTo>
                  <a:lnTo>
                    <a:pt x="308" y="861"/>
                  </a:lnTo>
                  <a:lnTo>
                    <a:pt x="277" y="834"/>
                  </a:lnTo>
                  <a:lnTo>
                    <a:pt x="219" y="777"/>
                  </a:lnTo>
                  <a:lnTo>
                    <a:pt x="191" y="747"/>
                  </a:lnTo>
                  <a:lnTo>
                    <a:pt x="164" y="717"/>
                  </a:lnTo>
                  <a:lnTo>
                    <a:pt x="138" y="686"/>
                  </a:lnTo>
                  <a:lnTo>
                    <a:pt x="115" y="654"/>
                  </a:lnTo>
                  <a:lnTo>
                    <a:pt x="93" y="622"/>
                  </a:lnTo>
                  <a:lnTo>
                    <a:pt x="72" y="590"/>
                  </a:lnTo>
                  <a:lnTo>
                    <a:pt x="54" y="558"/>
                  </a:lnTo>
                  <a:lnTo>
                    <a:pt x="39" y="525"/>
                  </a:lnTo>
                  <a:lnTo>
                    <a:pt x="25" y="492"/>
                  </a:lnTo>
                  <a:lnTo>
                    <a:pt x="14" y="460"/>
                  </a:lnTo>
                  <a:lnTo>
                    <a:pt x="6" y="428"/>
                  </a:lnTo>
                  <a:lnTo>
                    <a:pt x="2" y="395"/>
                  </a:lnTo>
                  <a:lnTo>
                    <a:pt x="0" y="364"/>
                  </a:lnTo>
                  <a:lnTo>
                    <a:pt x="2" y="333"/>
                  </a:lnTo>
                  <a:lnTo>
                    <a:pt x="8" y="303"/>
                  </a:lnTo>
                  <a:lnTo>
                    <a:pt x="18" y="274"/>
                  </a:lnTo>
                  <a:lnTo>
                    <a:pt x="31" y="245"/>
                  </a:lnTo>
                  <a:lnTo>
                    <a:pt x="50" y="218"/>
                  </a:lnTo>
                  <a:lnTo>
                    <a:pt x="72" y="192"/>
                  </a:lnTo>
                  <a:lnTo>
                    <a:pt x="109" y="156"/>
                  </a:lnTo>
                  <a:lnTo>
                    <a:pt x="149" y="124"/>
                  </a:lnTo>
                  <a:lnTo>
                    <a:pt x="190" y="96"/>
                  </a:lnTo>
                  <a:lnTo>
                    <a:pt x="233" y="72"/>
                  </a:lnTo>
                  <a:lnTo>
                    <a:pt x="277" y="52"/>
                  </a:lnTo>
                  <a:lnTo>
                    <a:pt x="323" y="35"/>
                  </a:lnTo>
                  <a:lnTo>
                    <a:pt x="369" y="22"/>
                  </a:lnTo>
                  <a:lnTo>
                    <a:pt x="416" y="11"/>
                  </a:lnTo>
                  <a:lnTo>
                    <a:pt x="465" y="4"/>
                  </a:lnTo>
                  <a:lnTo>
                    <a:pt x="515" y="0"/>
                  </a:lnTo>
                  <a:lnTo>
                    <a:pt x="564" y="0"/>
                  </a:lnTo>
                  <a:close/>
                </a:path>
              </a:pathLst>
            </a:custGeom>
            <a:solidFill>
              <a:schemeClr val="accent6">
                <a:lumMod val="50000"/>
              </a:schemeClr>
            </a:solidFill>
            <a:ln w="0">
              <a:noFill/>
              <a:prstDash val="solid"/>
              <a:round/>
              <a:headEnd/>
              <a:tailEnd/>
            </a:ln>
          </p:spPr>
          <p:txBody>
            <a:bodyPr/>
            <a:lstStyle/>
            <a:p>
              <a:pPr>
                <a:defRPr/>
              </a:pPr>
              <a:endParaRPr lang="en-US"/>
            </a:p>
          </p:txBody>
        </p:sp>
        <p:sp>
          <p:nvSpPr>
            <p:cNvPr id="28" name="Freeform 10"/>
            <p:cNvSpPr>
              <a:spLocks/>
            </p:cNvSpPr>
            <p:nvPr/>
          </p:nvSpPr>
          <p:spPr bwMode="auto">
            <a:xfrm>
              <a:off x="3882261" y="3062314"/>
              <a:ext cx="1405142" cy="2124063"/>
            </a:xfrm>
            <a:custGeom>
              <a:avLst/>
              <a:gdLst/>
              <a:ahLst/>
              <a:cxnLst>
                <a:cxn ang="0">
                  <a:pos x="846" y="0"/>
                </a:cxn>
                <a:cxn ang="0">
                  <a:pos x="913" y="7"/>
                </a:cxn>
                <a:cxn ang="0">
                  <a:pos x="974" y="21"/>
                </a:cxn>
                <a:cxn ang="0">
                  <a:pos x="1029" y="43"/>
                </a:cxn>
                <a:cxn ang="0">
                  <a:pos x="1077" y="75"/>
                </a:cxn>
                <a:cxn ang="0">
                  <a:pos x="1116" y="117"/>
                </a:cxn>
                <a:cxn ang="0">
                  <a:pos x="1145" y="169"/>
                </a:cxn>
                <a:cxn ang="0">
                  <a:pos x="1170" y="255"/>
                </a:cxn>
                <a:cxn ang="0">
                  <a:pos x="1180" y="362"/>
                </a:cxn>
                <a:cxn ang="0">
                  <a:pos x="1171" y="469"/>
                </a:cxn>
                <a:cxn ang="0">
                  <a:pos x="1145" y="572"/>
                </a:cxn>
                <a:cxn ang="0">
                  <a:pos x="1104" y="671"/>
                </a:cxn>
                <a:cxn ang="0">
                  <a:pos x="1049" y="765"/>
                </a:cxn>
                <a:cxn ang="0">
                  <a:pos x="983" y="855"/>
                </a:cxn>
                <a:cxn ang="0">
                  <a:pos x="908" y="939"/>
                </a:cxn>
                <a:cxn ang="0">
                  <a:pos x="825" y="1017"/>
                </a:cxn>
                <a:cxn ang="0">
                  <a:pos x="737" y="1088"/>
                </a:cxn>
                <a:cxn ang="0">
                  <a:pos x="646" y="1152"/>
                </a:cxn>
                <a:cxn ang="0">
                  <a:pos x="553" y="1208"/>
                </a:cxn>
                <a:cxn ang="0">
                  <a:pos x="462" y="1254"/>
                </a:cxn>
                <a:cxn ang="0">
                  <a:pos x="372" y="1291"/>
                </a:cxn>
                <a:cxn ang="0">
                  <a:pos x="288" y="1319"/>
                </a:cxn>
                <a:cxn ang="0">
                  <a:pos x="210" y="1335"/>
                </a:cxn>
                <a:cxn ang="0">
                  <a:pos x="178" y="1335"/>
                </a:cxn>
                <a:cxn ang="0">
                  <a:pos x="184" y="1326"/>
                </a:cxn>
                <a:cxn ang="0">
                  <a:pos x="191" y="1313"/>
                </a:cxn>
                <a:cxn ang="0">
                  <a:pos x="199" y="1294"/>
                </a:cxn>
                <a:cxn ang="0">
                  <a:pos x="206" y="1269"/>
                </a:cxn>
                <a:cxn ang="0">
                  <a:pos x="212" y="1237"/>
                </a:cxn>
                <a:cxn ang="0">
                  <a:pos x="216" y="1197"/>
                </a:cxn>
                <a:cxn ang="0">
                  <a:pos x="217" y="1150"/>
                </a:cxn>
                <a:cxn ang="0">
                  <a:pos x="213" y="1093"/>
                </a:cxn>
                <a:cxn ang="0">
                  <a:pos x="205" y="1028"/>
                </a:cxn>
                <a:cxn ang="0">
                  <a:pos x="191" y="953"/>
                </a:cxn>
                <a:cxn ang="0">
                  <a:pos x="170" y="867"/>
                </a:cxn>
                <a:cxn ang="0">
                  <a:pos x="141" y="770"/>
                </a:cxn>
                <a:cxn ang="0">
                  <a:pos x="104" y="661"/>
                </a:cxn>
                <a:cxn ang="0">
                  <a:pos x="58" y="540"/>
                </a:cxn>
                <a:cxn ang="0">
                  <a:pos x="0" y="406"/>
                </a:cxn>
                <a:cxn ang="0">
                  <a:pos x="4" y="399"/>
                </a:cxn>
                <a:cxn ang="0">
                  <a:pos x="17" y="380"/>
                </a:cxn>
                <a:cxn ang="0">
                  <a:pos x="38" y="351"/>
                </a:cxn>
                <a:cxn ang="0">
                  <a:pos x="69" y="314"/>
                </a:cxn>
                <a:cxn ang="0">
                  <a:pos x="107" y="273"/>
                </a:cxn>
                <a:cxn ang="0">
                  <a:pos x="156" y="229"/>
                </a:cxn>
                <a:cxn ang="0">
                  <a:pos x="213" y="185"/>
                </a:cxn>
                <a:cxn ang="0">
                  <a:pos x="280" y="144"/>
                </a:cxn>
                <a:cxn ang="0">
                  <a:pos x="348" y="111"/>
                </a:cxn>
                <a:cxn ang="0">
                  <a:pos x="414" y="85"/>
                </a:cxn>
                <a:cxn ang="0">
                  <a:pos x="484" y="59"/>
                </a:cxn>
                <a:cxn ang="0">
                  <a:pos x="557" y="38"/>
                </a:cxn>
                <a:cxn ang="0">
                  <a:pos x="630" y="21"/>
                </a:cxn>
                <a:cxn ang="0">
                  <a:pos x="704" y="8"/>
                </a:cxn>
                <a:cxn ang="0">
                  <a:pos x="776" y="1"/>
                </a:cxn>
              </a:cxnLst>
              <a:rect l="0" t="0" r="r" b="b"/>
              <a:pathLst>
                <a:path w="1180" h="1339">
                  <a:moveTo>
                    <a:pt x="812" y="0"/>
                  </a:moveTo>
                  <a:lnTo>
                    <a:pt x="846" y="0"/>
                  </a:lnTo>
                  <a:lnTo>
                    <a:pt x="880" y="3"/>
                  </a:lnTo>
                  <a:lnTo>
                    <a:pt x="913" y="7"/>
                  </a:lnTo>
                  <a:lnTo>
                    <a:pt x="944" y="13"/>
                  </a:lnTo>
                  <a:lnTo>
                    <a:pt x="974" y="21"/>
                  </a:lnTo>
                  <a:lnTo>
                    <a:pt x="1002" y="31"/>
                  </a:lnTo>
                  <a:lnTo>
                    <a:pt x="1029" y="43"/>
                  </a:lnTo>
                  <a:lnTo>
                    <a:pt x="1054" y="58"/>
                  </a:lnTo>
                  <a:lnTo>
                    <a:pt x="1077" y="75"/>
                  </a:lnTo>
                  <a:lnTo>
                    <a:pt x="1098" y="94"/>
                  </a:lnTo>
                  <a:lnTo>
                    <a:pt x="1116" y="117"/>
                  </a:lnTo>
                  <a:lnTo>
                    <a:pt x="1132" y="141"/>
                  </a:lnTo>
                  <a:lnTo>
                    <a:pt x="1145" y="169"/>
                  </a:lnTo>
                  <a:lnTo>
                    <a:pt x="1156" y="199"/>
                  </a:lnTo>
                  <a:lnTo>
                    <a:pt x="1170" y="255"/>
                  </a:lnTo>
                  <a:lnTo>
                    <a:pt x="1178" y="309"/>
                  </a:lnTo>
                  <a:lnTo>
                    <a:pt x="1180" y="362"/>
                  </a:lnTo>
                  <a:lnTo>
                    <a:pt x="1178" y="416"/>
                  </a:lnTo>
                  <a:lnTo>
                    <a:pt x="1171" y="469"/>
                  </a:lnTo>
                  <a:lnTo>
                    <a:pt x="1160" y="521"/>
                  </a:lnTo>
                  <a:lnTo>
                    <a:pt x="1145" y="572"/>
                  </a:lnTo>
                  <a:lnTo>
                    <a:pt x="1127" y="621"/>
                  </a:lnTo>
                  <a:lnTo>
                    <a:pt x="1104" y="671"/>
                  </a:lnTo>
                  <a:lnTo>
                    <a:pt x="1078" y="719"/>
                  </a:lnTo>
                  <a:lnTo>
                    <a:pt x="1049" y="765"/>
                  </a:lnTo>
                  <a:lnTo>
                    <a:pt x="1017" y="811"/>
                  </a:lnTo>
                  <a:lnTo>
                    <a:pt x="983" y="855"/>
                  </a:lnTo>
                  <a:lnTo>
                    <a:pt x="946" y="898"/>
                  </a:lnTo>
                  <a:lnTo>
                    <a:pt x="908" y="939"/>
                  </a:lnTo>
                  <a:lnTo>
                    <a:pt x="867" y="979"/>
                  </a:lnTo>
                  <a:lnTo>
                    <a:pt x="825" y="1017"/>
                  </a:lnTo>
                  <a:lnTo>
                    <a:pt x="781" y="1053"/>
                  </a:lnTo>
                  <a:lnTo>
                    <a:pt x="737" y="1088"/>
                  </a:lnTo>
                  <a:lnTo>
                    <a:pt x="691" y="1121"/>
                  </a:lnTo>
                  <a:lnTo>
                    <a:pt x="646" y="1152"/>
                  </a:lnTo>
                  <a:lnTo>
                    <a:pt x="599" y="1181"/>
                  </a:lnTo>
                  <a:lnTo>
                    <a:pt x="553" y="1208"/>
                  </a:lnTo>
                  <a:lnTo>
                    <a:pt x="507" y="1232"/>
                  </a:lnTo>
                  <a:lnTo>
                    <a:pt x="462" y="1254"/>
                  </a:lnTo>
                  <a:lnTo>
                    <a:pt x="416" y="1274"/>
                  </a:lnTo>
                  <a:lnTo>
                    <a:pt x="372" y="1291"/>
                  </a:lnTo>
                  <a:lnTo>
                    <a:pt x="329" y="1306"/>
                  </a:lnTo>
                  <a:lnTo>
                    <a:pt x="288" y="1319"/>
                  </a:lnTo>
                  <a:lnTo>
                    <a:pt x="248" y="1328"/>
                  </a:lnTo>
                  <a:lnTo>
                    <a:pt x="210" y="1335"/>
                  </a:lnTo>
                  <a:lnTo>
                    <a:pt x="174" y="1339"/>
                  </a:lnTo>
                  <a:lnTo>
                    <a:pt x="178" y="1335"/>
                  </a:lnTo>
                  <a:lnTo>
                    <a:pt x="181" y="1331"/>
                  </a:lnTo>
                  <a:lnTo>
                    <a:pt x="184" y="1326"/>
                  </a:lnTo>
                  <a:lnTo>
                    <a:pt x="187" y="1320"/>
                  </a:lnTo>
                  <a:lnTo>
                    <a:pt x="191" y="1313"/>
                  </a:lnTo>
                  <a:lnTo>
                    <a:pt x="195" y="1304"/>
                  </a:lnTo>
                  <a:lnTo>
                    <a:pt x="199" y="1294"/>
                  </a:lnTo>
                  <a:lnTo>
                    <a:pt x="203" y="1282"/>
                  </a:lnTo>
                  <a:lnTo>
                    <a:pt x="206" y="1269"/>
                  </a:lnTo>
                  <a:lnTo>
                    <a:pt x="209" y="1254"/>
                  </a:lnTo>
                  <a:lnTo>
                    <a:pt x="212" y="1237"/>
                  </a:lnTo>
                  <a:lnTo>
                    <a:pt x="215" y="1218"/>
                  </a:lnTo>
                  <a:lnTo>
                    <a:pt x="216" y="1197"/>
                  </a:lnTo>
                  <a:lnTo>
                    <a:pt x="217" y="1174"/>
                  </a:lnTo>
                  <a:lnTo>
                    <a:pt x="217" y="1150"/>
                  </a:lnTo>
                  <a:lnTo>
                    <a:pt x="215" y="1123"/>
                  </a:lnTo>
                  <a:lnTo>
                    <a:pt x="213" y="1093"/>
                  </a:lnTo>
                  <a:lnTo>
                    <a:pt x="210" y="1062"/>
                  </a:lnTo>
                  <a:lnTo>
                    <a:pt x="205" y="1028"/>
                  </a:lnTo>
                  <a:lnTo>
                    <a:pt x="199" y="992"/>
                  </a:lnTo>
                  <a:lnTo>
                    <a:pt x="191" y="953"/>
                  </a:lnTo>
                  <a:lnTo>
                    <a:pt x="181" y="911"/>
                  </a:lnTo>
                  <a:lnTo>
                    <a:pt x="170" y="867"/>
                  </a:lnTo>
                  <a:lnTo>
                    <a:pt x="157" y="820"/>
                  </a:lnTo>
                  <a:lnTo>
                    <a:pt x="141" y="770"/>
                  </a:lnTo>
                  <a:lnTo>
                    <a:pt x="124" y="717"/>
                  </a:lnTo>
                  <a:lnTo>
                    <a:pt x="104" y="661"/>
                  </a:lnTo>
                  <a:lnTo>
                    <a:pt x="82" y="602"/>
                  </a:lnTo>
                  <a:lnTo>
                    <a:pt x="58" y="540"/>
                  </a:lnTo>
                  <a:lnTo>
                    <a:pt x="30" y="475"/>
                  </a:lnTo>
                  <a:lnTo>
                    <a:pt x="0" y="406"/>
                  </a:lnTo>
                  <a:lnTo>
                    <a:pt x="1" y="405"/>
                  </a:lnTo>
                  <a:lnTo>
                    <a:pt x="4" y="399"/>
                  </a:lnTo>
                  <a:lnTo>
                    <a:pt x="10" y="391"/>
                  </a:lnTo>
                  <a:lnTo>
                    <a:pt x="17" y="380"/>
                  </a:lnTo>
                  <a:lnTo>
                    <a:pt x="26" y="366"/>
                  </a:lnTo>
                  <a:lnTo>
                    <a:pt x="38" y="351"/>
                  </a:lnTo>
                  <a:lnTo>
                    <a:pt x="52" y="333"/>
                  </a:lnTo>
                  <a:lnTo>
                    <a:pt x="69" y="314"/>
                  </a:lnTo>
                  <a:lnTo>
                    <a:pt x="87" y="294"/>
                  </a:lnTo>
                  <a:lnTo>
                    <a:pt x="107" y="273"/>
                  </a:lnTo>
                  <a:lnTo>
                    <a:pt x="130" y="251"/>
                  </a:lnTo>
                  <a:lnTo>
                    <a:pt x="156" y="229"/>
                  </a:lnTo>
                  <a:lnTo>
                    <a:pt x="183" y="207"/>
                  </a:lnTo>
                  <a:lnTo>
                    <a:pt x="213" y="185"/>
                  </a:lnTo>
                  <a:lnTo>
                    <a:pt x="245" y="164"/>
                  </a:lnTo>
                  <a:lnTo>
                    <a:pt x="280" y="144"/>
                  </a:lnTo>
                  <a:lnTo>
                    <a:pt x="317" y="126"/>
                  </a:lnTo>
                  <a:lnTo>
                    <a:pt x="348" y="111"/>
                  </a:lnTo>
                  <a:lnTo>
                    <a:pt x="381" y="97"/>
                  </a:lnTo>
                  <a:lnTo>
                    <a:pt x="414" y="85"/>
                  </a:lnTo>
                  <a:lnTo>
                    <a:pt x="449" y="71"/>
                  </a:lnTo>
                  <a:lnTo>
                    <a:pt x="484" y="59"/>
                  </a:lnTo>
                  <a:lnTo>
                    <a:pt x="520" y="48"/>
                  </a:lnTo>
                  <a:lnTo>
                    <a:pt x="557" y="38"/>
                  </a:lnTo>
                  <a:lnTo>
                    <a:pt x="593" y="30"/>
                  </a:lnTo>
                  <a:lnTo>
                    <a:pt x="630" y="21"/>
                  </a:lnTo>
                  <a:lnTo>
                    <a:pt x="667" y="14"/>
                  </a:lnTo>
                  <a:lnTo>
                    <a:pt x="704" y="8"/>
                  </a:lnTo>
                  <a:lnTo>
                    <a:pt x="740" y="4"/>
                  </a:lnTo>
                  <a:lnTo>
                    <a:pt x="776" y="1"/>
                  </a:lnTo>
                  <a:lnTo>
                    <a:pt x="812" y="0"/>
                  </a:lnTo>
                  <a:close/>
                </a:path>
              </a:pathLst>
            </a:custGeom>
            <a:solidFill>
              <a:schemeClr val="accent4">
                <a:lumMod val="50000"/>
              </a:schemeClr>
            </a:solidFill>
            <a:ln w="0">
              <a:noFill/>
              <a:prstDash val="solid"/>
              <a:round/>
              <a:headEnd/>
              <a:tailEnd/>
            </a:ln>
          </p:spPr>
          <p:txBody>
            <a:bodyPr/>
            <a:lstStyle/>
            <a:p>
              <a:pPr>
                <a:defRPr/>
              </a:pPr>
              <a:endParaRPr lang="en-US"/>
            </a:p>
          </p:txBody>
        </p:sp>
        <p:sp>
          <p:nvSpPr>
            <p:cNvPr id="29" name="Oval 22"/>
            <p:cNvSpPr/>
            <p:nvPr/>
          </p:nvSpPr>
          <p:spPr>
            <a:xfrm>
              <a:off x="2575406" y="2149880"/>
              <a:ext cx="2332327" cy="3108960"/>
            </a:xfrm>
            <a:prstGeom prst="ellipse">
              <a:avLst/>
            </a:prstGeom>
            <a:solidFill>
              <a:schemeClr val="bg1"/>
            </a:solidFill>
            <a:ln>
              <a:noFill/>
            </a:ln>
            <a:effectLst>
              <a:innerShdw blurRad="1143000" dist="241300" dir="462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85000"/>
                    <a:lumOff val="15000"/>
                  </a:schemeClr>
                </a:solidFill>
              </a:endParaRPr>
            </a:p>
          </p:txBody>
        </p:sp>
        <p:grpSp>
          <p:nvGrpSpPr>
            <p:cNvPr id="19469" name="Group 21"/>
            <p:cNvGrpSpPr>
              <a:grpSpLocks/>
            </p:cNvGrpSpPr>
            <p:nvPr/>
          </p:nvGrpSpPr>
          <p:grpSpPr bwMode="auto">
            <a:xfrm>
              <a:off x="2195734" y="1631085"/>
              <a:ext cx="3090477" cy="4094163"/>
              <a:chOff x="4033837" y="1631084"/>
              <a:chExt cx="4119563" cy="4094163"/>
            </a:xfrm>
          </p:grpSpPr>
          <p:sp>
            <p:nvSpPr>
              <p:cNvPr id="19470" name="Freeform 7"/>
              <p:cNvSpPr>
                <a:spLocks/>
              </p:cNvSpPr>
              <p:nvPr/>
            </p:nvSpPr>
            <p:spPr bwMode="auto">
              <a:xfrm>
                <a:off x="4033837" y="2494684"/>
                <a:ext cx="1457325" cy="3089275"/>
              </a:xfrm>
              <a:custGeom>
                <a:avLst/>
                <a:gdLst>
                  <a:gd name="T0" fmla="*/ 2147483647 w 918"/>
                  <a:gd name="T1" fmla="*/ 2147483647 h 1946"/>
                  <a:gd name="T2" fmla="*/ 2147483647 w 918"/>
                  <a:gd name="T3" fmla="*/ 2147483647 h 1946"/>
                  <a:gd name="T4" fmla="*/ 2147483647 w 918"/>
                  <a:gd name="T5" fmla="*/ 2147483647 h 1946"/>
                  <a:gd name="T6" fmla="*/ 2147483647 w 918"/>
                  <a:gd name="T7" fmla="*/ 2147483647 h 1946"/>
                  <a:gd name="T8" fmla="*/ 2147483647 w 918"/>
                  <a:gd name="T9" fmla="*/ 2147483647 h 1946"/>
                  <a:gd name="T10" fmla="*/ 2147483647 w 918"/>
                  <a:gd name="T11" fmla="*/ 2147483647 h 1946"/>
                  <a:gd name="T12" fmla="*/ 2147483647 w 918"/>
                  <a:gd name="T13" fmla="*/ 2147483647 h 1946"/>
                  <a:gd name="T14" fmla="*/ 2147483647 w 918"/>
                  <a:gd name="T15" fmla="*/ 2147483647 h 1946"/>
                  <a:gd name="T16" fmla="*/ 2147483647 w 918"/>
                  <a:gd name="T17" fmla="*/ 2147483647 h 1946"/>
                  <a:gd name="T18" fmla="*/ 2147483647 w 918"/>
                  <a:gd name="T19" fmla="*/ 2147483647 h 1946"/>
                  <a:gd name="T20" fmla="*/ 2147483647 w 918"/>
                  <a:gd name="T21" fmla="*/ 2147483647 h 1946"/>
                  <a:gd name="T22" fmla="*/ 2147483647 w 918"/>
                  <a:gd name="T23" fmla="*/ 2147483647 h 1946"/>
                  <a:gd name="T24" fmla="*/ 2147483647 w 918"/>
                  <a:gd name="T25" fmla="*/ 2147483647 h 1946"/>
                  <a:gd name="T26" fmla="*/ 2147483647 w 918"/>
                  <a:gd name="T27" fmla="*/ 2147483647 h 1946"/>
                  <a:gd name="T28" fmla="*/ 2147483647 w 918"/>
                  <a:gd name="T29" fmla="*/ 2147483647 h 1946"/>
                  <a:gd name="T30" fmla="*/ 2147483647 w 918"/>
                  <a:gd name="T31" fmla="*/ 2147483647 h 1946"/>
                  <a:gd name="T32" fmla="*/ 2147483647 w 918"/>
                  <a:gd name="T33" fmla="*/ 2147483647 h 1946"/>
                  <a:gd name="T34" fmla="*/ 2147483647 w 918"/>
                  <a:gd name="T35" fmla="*/ 2147483647 h 1946"/>
                  <a:gd name="T36" fmla="*/ 2147483647 w 918"/>
                  <a:gd name="T37" fmla="*/ 2147483647 h 1946"/>
                  <a:gd name="T38" fmla="*/ 2147483647 w 918"/>
                  <a:gd name="T39" fmla="*/ 2147483647 h 1946"/>
                  <a:gd name="T40" fmla="*/ 2147483647 w 918"/>
                  <a:gd name="T41" fmla="*/ 2147483647 h 1946"/>
                  <a:gd name="T42" fmla="*/ 2147483647 w 918"/>
                  <a:gd name="T43" fmla="*/ 2147483647 h 1946"/>
                  <a:gd name="T44" fmla="*/ 2147483647 w 918"/>
                  <a:gd name="T45" fmla="*/ 2147483647 h 1946"/>
                  <a:gd name="T46" fmla="*/ 2147483647 w 918"/>
                  <a:gd name="T47" fmla="*/ 2147483647 h 1946"/>
                  <a:gd name="T48" fmla="*/ 2147483647 w 918"/>
                  <a:gd name="T49" fmla="*/ 2147483647 h 1946"/>
                  <a:gd name="T50" fmla="*/ 2147483647 w 918"/>
                  <a:gd name="T51" fmla="*/ 2147483647 h 1946"/>
                  <a:gd name="T52" fmla="*/ 2147483647 w 918"/>
                  <a:gd name="T53" fmla="*/ 2147483647 h 1946"/>
                  <a:gd name="T54" fmla="*/ 2147483647 w 918"/>
                  <a:gd name="T55" fmla="*/ 2147483647 h 1946"/>
                  <a:gd name="T56" fmla="*/ 2147483647 w 918"/>
                  <a:gd name="T57" fmla="*/ 2147483647 h 1946"/>
                  <a:gd name="T58" fmla="*/ 2147483647 w 918"/>
                  <a:gd name="T59" fmla="*/ 2147483647 h 1946"/>
                  <a:gd name="T60" fmla="*/ 2147483647 w 918"/>
                  <a:gd name="T61" fmla="*/ 2147483647 h 1946"/>
                  <a:gd name="T62" fmla="*/ 2147483647 w 918"/>
                  <a:gd name="T63" fmla="*/ 2147483647 h 1946"/>
                  <a:gd name="T64" fmla="*/ 2147483647 w 918"/>
                  <a:gd name="T65" fmla="*/ 2147483647 h 1946"/>
                  <a:gd name="T66" fmla="*/ 2147483647 w 918"/>
                  <a:gd name="T67" fmla="*/ 2147483647 h 1946"/>
                  <a:gd name="T68" fmla="*/ 2147483647 w 918"/>
                  <a:gd name="T69" fmla="*/ 2147483647 h 1946"/>
                  <a:gd name="T70" fmla="*/ 2147483647 w 918"/>
                  <a:gd name="T71" fmla="*/ 2147483647 h 1946"/>
                  <a:gd name="T72" fmla="*/ 2147483647 w 918"/>
                  <a:gd name="T73" fmla="*/ 2147483647 h 1946"/>
                  <a:gd name="T74" fmla="*/ 2147483647 w 918"/>
                  <a:gd name="T75" fmla="*/ 2147483647 h 1946"/>
                  <a:gd name="T76" fmla="*/ 2147483647 w 918"/>
                  <a:gd name="T77" fmla="*/ 2147483647 h 1946"/>
                  <a:gd name="T78" fmla="*/ 2147483647 w 918"/>
                  <a:gd name="T79" fmla="*/ 2147483647 h 1946"/>
                  <a:gd name="T80" fmla="*/ 2147483647 w 918"/>
                  <a:gd name="T81" fmla="*/ 2147483647 h 1946"/>
                  <a:gd name="T82" fmla="*/ 2147483647 w 918"/>
                  <a:gd name="T83" fmla="*/ 2147483647 h 1946"/>
                  <a:gd name="T84" fmla="*/ 2147483647 w 918"/>
                  <a:gd name="T85" fmla="*/ 2147483647 h 1946"/>
                  <a:gd name="T86" fmla="*/ 2147483647 w 918"/>
                  <a:gd name="T87" fmla="*/ 2147483647 h 1946"/>
                  <a:gd name="T88" fmla="*/ 2147483647 w 918"/>
                  <a:gd name="T89" fmla="*/ 2147483647 h 1946"/>
                  <a:gd name="T90" fmla="*/ 2147483647 w 918"/>
                  <a:gd name="T91" fmla="*/ 2147483647 h 1946"/>
                  <a:gd name="T92" fmla="*/ 2147483647 w 918"/>
                  <a:gd name="T93" fmla="*/ 2147483647 h 1946"/>
                  <a:gd name="T94" fmla="*/ 2147483647 w 918"/>
                  <a:gd name="T95" fmla="*/ 2147483647 h 1946"/>
                  <a:gd name="T96" fmla="*/ 2147483647 w 918"/>
                  <a:gd name="T97" fmla="*/ 2147483647 h 1946"/>
                  <a:gd name="T98" fmla="*/ 2147483647 w 918"/>
                  <a:gd name="T99" fmla="*/ 2147483647 h 1946"/>
                  <a:gd name="T100" fmla="*/ 0 w 918"/>
                  <a:gd name="T101" fmla="*/ 2147483647 h 1946"/>
                  <a:gd name="T102" fmla="*/ 2147483647 w 918"/>
                  <a:gd name="T103" fmla="*/ 2147483647 h 1946"/>
                  <a:gd name="T104" fmla="*/ 2147483647 w 918"/>
                  <a:gd name="T105" fmla="*/ 2147483647 h 1946"/>
                  <a:gd name="T106" fmla="*/ 2147483647 w 918"/>
                  <a:gd name="T107" fmla="*/ 2147483647 h 1946"/>
                  <a:gd name="T108" fmla="*/ 2147483647 w 918"/>
                  <a:gd name="T109" fmla="*/ 2147483647 h 1946"/>
                  <a:gd name="T110" fmla="*/ 2147483647 w 918"/>
                  <a:gd name="T111" fmla="*/ 2147483647 h 1946"/>
                  <a:gd name="T112" fmla="*/ 2147483647 w 918"/>
                  <a:gd name="T113" fmla="*/ 2147483647 h 1946"/>
                  <a:gd name="T114" fmla="*/ 2147483647 w 918"/>
                  <a:gd name="T115" fmla="*/ 2147483647 h 1946"/>
                  <a:gd name="T116" fmla="*/ 2147483647 w 918"/>
                  <a:gd name="T117" fmla="*/ 2147483647 h 1946"/>
                  <a:gd name="T118" fmla="*/ 2147483647 w 918"/>
                  <a:gd name="T119" fmla="*/ 2147483647 h 1946"/>
                  <a:gd name="T120" fmla="*/ 2147483647 w 918"/>
                  <a:gd name="T121" fmla="*/ 2147483647 h 1946"/>
                  <a:gd name="T122" fmla="*/ 2147483647 w 918"/>
                  <a:gd name="T123" fmla="*/ 2147483647 h 19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8"/>
                  <a:gd name="T187" fmla="*/ 0 h 1946"/>
                  <a:gd name="T188" fmla="*/ 918 w 918"/>
                  <a:gd name="T189" fmla="*/ 1946 h 19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8" h="1946">
                    <a:moveTo>
                      <a:pt x="249" y="0"/>
                    </a:moveTo>
                    <a:lnTo>
                      <a:pt x="250" y="2"/>
                    </a:lnTo>
                    <a:lnTo>
                      <a:pt x="252" y="7"/>
                    </a:lnTo>
                    <a:lnTo>
                      <a:pt x="256" y="17"/>
                    </a:lnTo>
                    <a:lnTo>
                      <a:pt x="260" y="28"/>
                    </a:lnTo>
                    <a:lnTo>
                      <a:pt x="267" y="43"/>
                    </a:lnTo>
                    <a:lnTo>
                      <a:pt x="275" y="61"/>
                    </a:lnTo>
                    <a:lnTo>
                      <a:pt x="284" y="80"/>
                    </a:lnTo>
                    <a:lnTo>
                      <a:pt x="295" y="102"/>
                    </a:lnTo>
                    <a:lnTo>
                      <a:pt x="308" y="126"/>
                    </a:lnTo>
                    <a:lnTo>
                      <a:pt x="322" y="150"/>
                    </a:lnTo>
                    <a:lnTo>
                      <a:pt x="338" y="177"/>
                    </a:lnTo>
                    <a:lnTo>
                      <a:pt x="356" y="205"/>
                    </a:lnTo>
                    <a:lnTo>
                      <a:pt x="375" y="232"/>
                    </a:lnTo>
                    <a:lnTo>
                      <a:pt x="397" y="261"/>
                    </a:lnTo>
                    <a:lnTo>
                      <a:pt x="420" y="290"/>
                    </a:lnTo>
                    <a:lnTo>
                      <a:pt x="445" y="319"/>
                    </a:lnTo>
                    <a:lnTo>
                      <a:pt x="473" y="347"/>
                    </a:lnTo>
                    <a:lnTo>
                      <a:pt x="502" y="375"/>
                    </a:lnTo>
                    <a:lnTo>
                      <a:pt x="534" y="402"/>
                    </a:lnTo>
                    <a:lnTo>
                      <a:pt x="567" y="428"/>
                    </a:lnTo>
                    <a:lnTo>
                      <a:pt x="604" y="453"/>
                    </a:lnTo>
                    <a:lnTo>
                      <a:pt x="641" y="476"/>
                    </a:lnTo>
                    <a:lnTo>
                      <a:pt x="681" y="497"/>
                    </a:lnTo>
                    <a:lnTo>
                      <a:pt x="724" y="516"/>
                    </a:lnTo>
                    <a:lnTo>
                      <a:pt x="769" y="533"/>
                    </a:lnTo>
                    <a:lnTo>
                      <a:pt x="816" y="547"/>
                    </a:lnTo>
                    <a:lnTo>
                      <a:pt x="866" y="558"/>
                    </a:lnTo>
                    <a:lnTo>
                      <a:pt x="918" y="566"/>
                    </a:lnTo>
                    <a:lnTo>
                      <a:pt x="917" y="568"/>
                    </a:lnTo>
                    <a:lnTo>
                      <a:pt x="913" y="572"/>
                    </a:lnTo>
                    <a:lnTo>
                      <a:pt x="906" y="579"/>
                    </a:lnTo>
                    <a:lnTo>
                      <a:pt x="896" y="590"/>
                    </a:lnTo>
                    <a:lnTo>
                      <a:pt x="885" y="603"/>
                    </a:lnTo>
                    <a:lnTo>
                      <a:pt x="871" y="619"/>
                    </a:lnTo>
                    <a:lnTo>
                      <a:pt x="856" y="637"/>
                    </a:lnTo>
                    <a:lnTo>
                      <a:pt x="840" y="658"/>
                    </a:lnTo>
                    <a:lnTo>
                      <a:pt x="822" y="681"/>
                    </a:lnTo>
                    <a:lnTo>
                      <a:pt x="804" y="707"/>
                    </a:lnTo>
                    <a:lnTo>
                      <a:pt x="785" y="734"/>
                    </a:lnTo>
                    <a:lnTo>
                      <a:pt x="766" y="764"/>
                    </a:lnTo>
                    <a:lnTo>
                      <a:pt x="746" y="796"/>
                    </a:lnTo>
                    <a:lnTo>
                      <a:pt x="726" y="830"/>
                    </a:lnTo>
                    <a:lnTo>
                      <a:pt x="707" y="866"/>
                    </a:lnTo>
                    <a:lnTo>
                      <a:pt x="688" y="904"/>
                    </a:lnTo>
                    <a:lnTo>
                      <a:pt x="669" y="943"/>
                    </a:lnTo>
                    <a:lnTo>
                      <a:pt x="652" y="984"/>
                    </a:lnTo>
                    <a:lnTo>
                      <a:pt x="636" y="1026"/>
                    </a:lnTo>
                    <a:lnTo>
                      <a:pt x="622" y="1070"/>
                    </a:lnTo>
                    <a:lnTo>
                      <a:pt x="608" y="1115"/>
                    </a:lnTo>
                    <a:lnTo>
                      <a:pt x="598" y="1162"/>
                    </a:lnTo>
                    <a:lnTo>
                      <a:pt x="589" y="1209"/>
                    </a:lnTo>
                    <a:lnTo>
                      <a:pt x="583" y="1258"/>
                    </a:lnTo>
                    <a:lnTo>
                      <a:pt x="579" y="1307"/>
                    </a:lnTo>
                    <a:lnTo>
                      <a:pt x="578" y="1358"/>
                    </a:lnTo>
                    <a:lnTo>
                      <a:pt x="582" y="1409"/>
                    </a:lnTo>
                    <a:lnTo>
                      <a:pt x="587" y="1461"/>
                    </a:lnTo>
                    <a:lnTo>
                      <a:pt x="596" y="1513"/>
                    </a:lnTo>
                    <a:lnTo>
                      <a:pt x="610" y="1567"/>
                    </a:lnTo>
                    <a:lnTo>
                      <a:pt x="628" y="1620"/>
                    </a:lnTo>
                    <a:lnTo>
                      <a:pt x="649" y="1674"/>
                    </a:lnTo>
                    <a:lnTo>
                      <a:pt x="676" y="1728"/>
                    </a:lnTo>
                    <a:lnTo>
                      <a:pt x="707" y="1783"/>
                    </a:lnTo>
                    <a:lnTo>
                      <a:pt x="744" y="1838"/>
                    </a:lnTo>
                    <a:lnTo>
                      <a:pt x="785" y="1892"/>
                    </a:lnTo>
                    <a:lnTo>
                      <a:pt x="833" y="1946"/>
                    </a:lnTo>
                    <a:lnTo>
                      <a:pt x="831" y="1945"/>
                    </a:lnTo>
                    <a:lnTo>
                      <a:pt x="825" y="1944"/>
                    </a:lnTo>
                    <a:lnTo>
                      <a:pt x="817" y="1941"/>
                    </a:lnTo>
                    <a:lnTo>
                      <a:pt x="804" y="1938"/>
                    </a:lnTo>
                    <a:lnTo>
                      <a:pt x="789" y="1932"/>
                    </a:lnTo>
                    <a:lnTo>
                      <a:pt x="772" y="1926"/>
                    </a:lnTo>
                    <a:lnTo>
                      <a:pt x="752" y="1917"/>
                    </a:lnTo>
                    <a:lnTo>
                      <a:pt x="729" y="1908"/>
                    </a:lnTo>
                    <a:lnTo>
                      <a:pt x="704" y="1896"/>
                    </a:lnTo>
                    <a:lnTo>
                      <a:pt x="678" y="1882"/>
                    </a:lnTo>
                    <a:lnTo>
                      <a:pt x="649" y="1867"/>
                    </a:lnTo>
                    <a:lnTo>
                      <a:pt x="619" y="1849"/>
                    </a:lnTo>
                    <a:lnTo>
                      <a:pt x="588" y="1830"/>
                    </a:lnTo>
                    <a:lnTo>
                      <a:pt x="556" y="1808"/>
                    </a:lnTo>
                    <a:lnTo>
                      <a:pt x="522" y="1783"/>
                    </a:lnTo>
                    <a:lnTo>
                      <a:pt x="488" y="1757"/>
                    </a:lnTo>
                    <a:lnTo>
                      <a:pt x="453" y="1727"/>
                    </a:lnTo>
                    <a:lnTo>
                      <a:pt x="418" y="1695"/>
                    </a:lnTo>
                    <a:lnTo>
                      <a:pt x="383" y="1661"/>
                    </a:lnTo>
                    <a:lnTo>
                      <a:pt x="348" y="1623"/>
                    </a:lnTo>
                    <a:lnTo>
                      <a:pt x="313" y="1582"/>
                    </a:lnTo>
                    <a:lnTo>
                      <a:pt x="279" y="1539"/>
                    </a:lnTo>
                    <a:lnTo>
                      <a:pt x="246" y="1492"/>
                    </a:lnTo>
                    <a:lnTo>
                      <a:pt x="212" y="1442"/>
                    </a:lnTo>
                    <a:lnTo>
                      <a:pt x="181" y="1388"/>
                    </a:lnTo>
                    <a:lnTo>
                      <a:pt x="150" y="1332"/>
                    </a:lnTo>
                    <a:lnTo>
                      <a:pt x="122" y="1271"/>
                    </a:lnTo>
                    <a:lnTo>
                      <a:pt x="94" y="1206"/>
                    </a:lnTo>
                    <a:lnTo>
                      <a:pt x="69" y="1139"/>
                    </a:lnTo>
                    <a:lnTo>
                      <a:pt x="46" y="1067"/>
                    </a:lnTo>
                    <a:lnTo>
                      <a:pt x="30" y="1007"/>
                    </a:lnTo>
                    <a:lnTo>
                      <a:pt x="18" y="947"/>
                    </a:lnTo>
                    <a:lnTo>
                      <a:pt x="9" y="889"/>
                    </a:lnTo>
                    <a:lnTo>
                      <a:pt x="3" y="831"/>
                    </a:lnTo>
                    <a:lnTo>
                      <a:pt x="0" y="774"/>
                    </a:lnTo>
                    <a:lnTo>
                      <a:pt x="0" y="719"/>
                    </a:lnTo>
                    <a:lnTo>
                      <a:pt x="3" y="665"/>
                    </a:lnTo>
                    <a:lnTo>
                      <a:pt x="8" y="613"/>
                    </a:lnTo>
                    <a:lnTo>
                      <a:pt x="15" y="562"/>
                    </a:lnTo>
                    <a:lnTo>
                      <a:pt x="24" y="512"/>
                    </a:lnTo>
                    <a:lnTo>
                      <a:pt x="35" y="465"/>
                    </a:lnTo>
                    <a:lnTo>
                      <a:pt x="47" y="420"/>
                    </a:lnTo>
                    <a:lnTo>
                      <a:pt x="61" y="375"/>
                    </a:lnTo>
                    <a:lnTo>
                      <a:pt x="75" y="333"/>
                    </a:lnTo>
                    <a:lnTo>
                      <a:pt x="90" y="293"/>
                    </a:lnTo>
                    <a:lnTo>
                      <a:pt x="105" y="255"/>
                    </a:lnTo>
                    <a:lnTo>
                      <a:pt x="121" y="220"/>
                    </a:lnTo>
                    <a:lnTo>
                      <a:pt x="137" y="187"/>
                    </a:lnTo>
                    <a:lnTo>
                      <a:pt x="153" y="156"/>
                    </a:lnTo>
                    <a:lnTo>
                      <a:pt x="168" y="128"/>
                    </a:lnTo>
                    <a:lnTo>
                      <a:pt x="183" y="102"/>
                    </a:lnTo>
                    <a:lnTo>
                      <a:pt x="197" y="79"/>
                    </a:lnTo>
                    <a:lnTo>
                      <a:pt x="209" y="58"/>
                    </a:lnTo>
                    <a:lnTo>
                      <a:pt x="220" y="41"/>
                    </a:lnTo>
                    <a:lnTo>
                      <a:pt x="231" y="26"/>
                    </a:lnTo>
                    <a:lnTo>
                      <a:pt x="238" y="15"/>
                    </a:lnTo>
                    <a:lnTo>
                      <a:pt x="245" y="7"/>
                    </a:lnTo>
                    <a:lnTo>
                      <a:pt x="248" y="2"/>
                    </a:lnTo>
                    <a:lnTo>
                      <a:pt x="249" y="0"/>
                    </a:lnTo>
                    <a:close/>
                  </a:path>
                </a:pathLst>
              </a:custGeom>
              <a:solidFill>
                <a:srgbClr val="33CCC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ar-SA"/>
              </a:p>
            </p:txBody>
          </p:sp>
          <p:sp>
            <p:nvSpPr>
              <p:cNvPr id="19471" name="Freeform 9"/>
              <p:cNvSpPr>
                <a:spLocks/>
              </p:cNvSpPr>
              <p:nvPr/>
            </p:nvSpPr>
            <p:spPr bwMode="auto">
              <a:xfrm>
                <a:off x="4822825" y="1631084"/>
                <a:ext cx="3135313" cy="1668463"/>
              </a:xfrm>
              <a:custGeom>
                <a:avLst/>
                <a:gdLst>
                  <a:gd name="T0" fmla="*/ 2147483647 w 1975"/>
                  <a:gd name="T1" fmla="*/ 2147483647 h 1051"/>
                  <a:gd name="T2" fmla="*/ 2147483647 w 1975"/>
                  <a:gd name="T3" fmla="*/ 2147483647 h 1051"/>
                  <a:gd name="T4" fmla="*/ 2147483647 w 1975"/>
                  <a:gd name="T5" fmla="*/ 2147483647 h 1051"/>
                  <a:gd name="T6" fmla="*/ 2147483647 w 1975"/>
                  <a:gd name="T7" fmla="*/ 2147483647 h 1051"/>
                  <a:gd name="T8" fmla="*/ 2147483647 w 1975"/>
                  <a:gd name="T9" fmla="*/ 2147483647 h 1051"/>
                  <a:gd name="T10" fmla="*/ 2147483647 w 1975"/>
                  <a:gd name="T11" fmla="*/ 2147483647 h 1051"/>
                  <a:gd name="T12" fmla="*/ 2147483647 w 1975"/>
                  <a:gd name="T13" fmla="*/ 2147483647 h 1051"/>
                  <a:gd name="T14" fmla="*/ 2147483647 w 1975"/>
                  <a:gd name="T15" fmla="*/ 2147483647 h 1051"/>
                  <a:gd name="T16" fmla="*/ 2147483647 w 1975"/>
                  <a:gd name="T17" fmla="*/ 2147483647 h 1051"/>
                  <a:gd name="T18" fmla="*/ 2147483647 w 1975"/>
                  <a:gd name="T19" fmla="*/ 2147483647 h 1051"/>
                  <a:gd name="T20" fmla="*/ 2147483647 w 1975"/>
                  <a:gd name="T21" fmla="*/ 2147483647 h 1051"/>
                  <a:gd name="T22" fmla="*/ 2147483647 w 1975"/>
                  <a:gd name="T23" fmla="*/ 2147483647 h 1051"/>
                  <a:gd name="T24" fmla="*/ 2147483647 w 1975"/>
                  <a:gd name="T25" fmla="*/ 2147483647 h 1051"/>
                  <a:gd name="T26" fmla="*/ 2147483647 w 1975"/>
                  <a:gd name="T27" fmla="*/ 2147483647 h 1051"/>
                  <a:gd name="T28" fmla="*/ 2147483647 w 1975"/>
                  <a:gd name="T29" fmla="*/ 2147483647 h 1051"/>
                  <a:gd name="T30" fmla="*/ 2147483647 w 1975"/>
                  <a:gd name="T31" fmla="*/ 2147483647 h 1051"/>
                  <a:gd name="T32" fmla="*/ 2147483647 w 1975"/>
                  <a:gd name="T33" fmla="*/ 2147483647 h 1051"/>
                  <a:gd name="T34" fmla="*/ 2147483647 w 1975"/>
                  <a:gd name="T35" fmla="*/ 2147483647 h 1051"/>
                  <a:gd name="T36" fmla="*/ 2147483647 w 1975"/>
                  <a:gd name="T37" fmla="*/ 2147483647 h 1051"/>
                  <a:gd name="T38" fmla="*/ 2147483647 w 1975"/>
                  <a:gd name="T39" fmla="*/ 2147483647 h 1051"/>
                  <a:gd name="T40" fmla="*/ 2147483647 w 1975"/>
                  <a:gd name="T41" fmla="*/ 2147483647 h 1051"/>
                  <a:gd name="T42" fmla="*/ 2147483647 w 1975"/>
                  <a:gd name="T43" fmla="*/ 2147483647 h 1051"/>
                  <a:gd name="T44" fmla="*/ 2147483647 w 1975"/>
                  <a:gd name="T45" fmla="*/ 2147483647 h 1051"/>
                  <a:gd name="T46" fmla="*/ 2147483647 w 1975"/>
                  <a:gd name="T47" fmla="*/ 2147483647 h 1051"/>
                  <a:gd name="T48" fmla="*/ 2147483647 w 1975"/>
                  <a:gd name="T49" fmla="*/ 2147483647 h 1051"/>
                  <a:gd name="T50" fmla="*/ 2147483647 w 1975"/>
                  <a:gd name="T51" fmla="*/ 2147483647 h 1051"/>
                  <a:gd name="T52" fmla="*/ 2147483647 w 1975"/>
                  <a:gd name="T53" fmla="*/ 2147483647 h 1051"/>
                  <a:gd name="T54" fmla="*/ 2147483647 w 1975"/>
                  <a:gd name="T55" fmla="*/ 2147483647 h 1051"/>
                  <a:gd name="T56" fmla="*/ 2147483647 w 1975"/>
                  <a:gd name="T57" fmla="*/ 2147483647 h 1051"/>
                  <a:gd name="T58" fmla="*/ 2147483647 w 1975"/>
                  <a:gd name="T59" fmla="*/ 2147483647 h 1051"/>
                  <a:gd name="T60" fmla="*/ 2147483647 w 1975"/>
                  <a:gd name="T61" fmla="*/ 2147483647 h 1051"/>
                  <a:gd name="T62" fmla="*/ 2147483647 w 1975"/>
                  <a:gd name="T63" fmla="*/ 2147483647 h 1051"/>
                  <a:gd name="T64" fmla="*/ 2147483647 w 1975"/>
                  <a:gd name="T65" fmla="*/ 2147483647 h 1051"/>
                  <a:gd name="T66" fmla="*/ 2147483647 w 1975"/>
                  <a:gd name="T67" fmla="*/ 2147483647 h 1051"/>
                  <a:gd name="T68" fmla="*/ 2147483647 w 1975"/>
                  <a:gd name="T69" fmla="*/ 2147483647 h 1051"/>
                  <a:gd name="T70" fmla="*/ 2147483647 w 1975"/>
                  <a:gd name="T71" fmla="*/ 2147483647 h 1051"/>
                  <a:gd name="T72" fmla="*/ 2147483647 w 1975"/>
                  <a:gd name="T73" fmla="*/ 2147483647 h 1051"/>
                  <a:gd name="T74" fmla="*/ 2147483647 w 1975"/>
                  <a:gd name="T75" fmla="*/ 2147483647 h 1051"/>
                  <a:gd name="T76" fmla="*/ 2147483647 w 1975"/>
                  <a:gd name="T77" fmla="*/ 2147483647 h 1051"/>
                  <a:gd name="T78" fmla="*/ 2147483647 w 1975"/>
                  <a:gd name="T79" fmla="*/ 2147483647 h 1051"/>
                  <a:gd name="T80" fmla="*/ 2147483647 w 1975"/>
                  <a:gd name="T81" fmla="*/ 2147483647 h 1051"/>
                  <a:gd name="T82" fmla="*/ 2147483647 w 1975"/>
                  <a:gd name="T83" fmla="*/ 2147483647 h 1051"/>
                  <a:gd name="T84" fmla="*/ 2147483647 w 1975"/>
                  <a:gd name="T85" fmla="*/ 2147483647 h 1051"/>
                  <a:gd name="T86" fmla="*/ 2147483647 w 1975"/>
                  <a:gd name="T87" fmla="*/ 2147483647 h 1051"/>
                  <a:gd name="T88" fmla="*/ 2147483647 w 1975"/>
                  <a:gd name="T89" fmla="*/ 2147483647 h 1051"/>
                  <a:gd name="T90" fmla="*/ 2147483647 w 1975"/>
                  <a:gd name="T91" fmla="*/ 2147483647 h 1051"/>
                  <a:gd name="T92" fmla="*/ 2147483647 w 1975"/>
                  <a:gd name="T93" fmla="*/ 2147483647 h 1051"/>
                  <a:gd name="T94" fmla="*/ 2147483647 w 1975"/>
                  <a:gd name="T95" fmla="*/ 2147483647 h 1051"/>
                  <a:gd name="T96" fmla="*/ 2147483647 w 1975"/>
                  <a:gd name="T97" fmla="*/ 2147483647 h 1051"/>
                  <a:gd name="T98" fmla="*/ 2147483647 w 1975"/>
                  <a:gd name="T99" fmla="*/ 2147483647 h 1051"/>
                  <a:gd name="T100" fmla="*/ 0 w 1975"/>
                  <a:gd name="T101" fmla="*/ 2147483647 h 1051"/>
                  <a:gd name="T102" fmla="*/ 2147483647 w 1975"/>
                  <a:gd name="T103" fmla="*/ 2147483647 h 1051"/>
                  <a:gd name="T104" fmla="*/ 2147483647 w 1975"/>
                  <a:gd name="T105" fmla="*/ 2147483647 h 1051"/>
                  <a:gd name="T106" fmla="*/ 2147483647 w 1975"/>
                  <a:gd name="T107" fmla="*/ 2147483647 h 1051"/>
                  <a:gd name="T108" fmla="*/ 2147483647 w 1975"/>
                  <a:gd name="T109" fmla="*/ 2147483647 h 1051"/>
                  <a:gd name="T110" fmla="*/ 2147483647 w 1975"/>
                  <a:gd name="T111" fmla="*/ 2147483647 h 1051"/>
                  <a:gd name="T112" fmla="*/ 2147483647 w 1975"/>
                  <a:gd name="T113" fmla="*/ 2147483647 h 1051"/>
                  <a:gd name="T114" fmla="*/ 2147483647 w 1975"/>
                  <a:gd name="T115" fmla="*/ 2147483647 h 1051"/>
                  <a:gd name="T116" fmla="*/ 2147483647 w 1975"/>
                  <a:gd name="T117" fmla="*/ 2147483647 h 1051"/>
                  <a:gd name="T118" fmla="*/ 2147483647 w 1975"/>
                  <a:gd name="T119" fmla="*/ 2147483647 h 1051"/>
                  <a:gd name="T120" fmla="*/ 2147483647 w 1975"/>
                  <a:gd name="T121" fmla="*/ 2147483647 h 1051"/>
                  <a:gd name="T122" fmla="*/ 2147483647 w 1975"/>
                  <a:gd name="T123" fmla="*/ 2147483647 h 10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75"/>
                  <a:gd name="T187" fmla="*/ 0 h 1051"/>
                  <a:gd name="T188" fmla="*/ 1975 w 1975"/>
                  <a:gd name="T189" fmla="*/ 1051 h 10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75" h="1051">
                    <a:moveTo>
                      <a:pt x="809" y="0"/>
                    </a:moveTo>
                    <a:lnTo>
                      <a:pt x="874" y="3"/>
                    </a:lnTo>
                    <a:lnTo>
                      <a:pt x="941" y="8"/>
                    </a:lnTo>
                    <a:lnTo>
                      <a:pt x="1010" y="17"/>
                    </a:lnTo>
                    <a:lnTo>
                      <a:pt x="1081" y="29"/>
                    </a:lnTo>
                    <a:lnTo>
                      <a:pt x="1155" y="45"/>
                    </a:lnTo>
                    <a:lnTo>
                      <a:pt x="1218" y="63"/>
                    </a:lnTo>
                    <a:lnTo>
                      <a:pt x="1277" y="82"/>
                    </a:lnTo>
                    <a:lnTo>
                      <a:pt x="1334" y="105"/>
                    </a:lnTo>
                    <a:lnTo>
                      <a:pt x="1388" y="130"/>
                    </a:lnTo>
                    <a:lnTo>
                      <a:pt x="1440" y="158"/>
                    </a:lnTo>
                    <a:lnTo>
                      <a:pt x="1488" y="187"/>
                    </a:lnTo>
                    <a:lnTo>
                      <a:pt x="1535" y="218"/>
                    </a:lnTo>
                    <a:lnTo>
                      <a:pt x="1579" y="250"/>
                    </a:lnTo>
                    <a:lnTo>
                      <a:pt x="1620" y="283"/>
                    </a:lnTo>
                    <a:lnTo>
                      <a:pt x="1658" y="317"/>
                    </a:lnTo>
                    <a:lnTo>
                      <a:pt x="1695" y="352"/>
                    </a:lnTo>
                    <a:lnTo>
                      <a:pt x="1728" y="387"/>
                    </a:lnTo>
                    <a:lnTo>
                      <a:pt x="1760" y="421"/>
                    </a:lnTo>
                    <a:lnTo>
                      <a:pt x="1789" y="456"/>
                    </a:lnTo>
                    <a:lnTo>
                      <a:pt x="1816" y="490"/>
                    </a:lnTo>
                    <a:lnTo>
                      <a:pt x="1840" y="523"/>
                    </a:lnTo>
                    <a:lnTo>
                      <a:pt x="1862" y="555"/>
                    </a:lnTo>
                    <a:lnTo>
                      <a:pt x="1883" y="586"/>
                    </a:lnTo>
                    <a:lnTo>
                      <a:pt x="1901" y="615"/>
                    </a:lnTo>
                    <a:lnTo>
                      <a:pt x="1917" y="642"/>
                    </a:lnTo>
                    <a:lnTo>
                      <a:pt x="1931" y="667"/>
                    </a:lnTo>
                    <a:lnTo>
                      <a:pt x="1942" y="690"/>
                    </a:lnTo>
                    <a:lnTo>
                      <a:pt x="1953" y="709"/>
                    </a:lnTo>
                    <a:lnTo>
                      <a:pt x="1961" y="726"/>
                    </a:lnTo>
                    <a:lnTo>
                      <a:pt x="1967" y="740"/>
                    </a:lnTo>
                    <a:lnTo>
                      <a:pt x="1972" y="750"/>
                    </a:lnTo>
                    <a:lnTo>
                      <a:pt x="1974" y="756"/>
                    </a:lnTo>
                    <a:lnTo>
                      <a:pt x="1975" y="758"/>
                    </a:lnTo>
                    <a:lnTo>
                      <a:pt x="1972" y="757"/>
                    </a:lnTo>
                    <a:lnTo>
                      <a:pt x="1966" y="757"/>
                    </a:lnTo>
                    <a:lnTo>
                      <a:pt x="1942" y="753"/>
                    </a:lnTo>
                    <a:lnTo>
                      <a:pt x="1926" y="751"/>
                    </a:lnTo>
                    <a:lnTo>
                      <a:pt x="1905" y="749"/>
                    </a:lnTo>
                    <a:lnTo>
                      <a:pt x="1882" y="747"/>
                    </a:lnTo>
                    <a:lnTo>
                      <a:pt x="1856" y="746"/>
                    </a:lnTo>
                    <a:lnTo>
                      <a:pt x="1828" y="745"/>
                    </a:lnTo>
                    <a:lnTo>
                      <a:pt x="1797" y="745"/>
                    </a:lnTo>
                    <a:lnTo>
                      <a:pt x="1765" y="746"/>
                    </a:lnTo>
                    <a:lnTo>
                      <a:pt x="1730" y="748"/>
                    </a:lnTo>
                    <a:lnTo>
                      <a:pt x="1694" y="752"/>
                    </a:lnTo>
                    <a:lnTo>
                      <a:pt x="1656" y="757"/>
                    </a:lnTo>
                    <a:lnTo>
                      <a:pt x="1617" y="764"/>
                    </a:lnTo>
                    <a:lnTo>
                      <a:pt x="1578" y="772"/>
                    </a:lnTo>
                    <a:lnTo>
                      <a:pt x="1538" y="783"/>
                    </a:lnTo>
                    <a:lnTo>
                      <a:pt x="1497" y="797"/>
                    </a:lnTo>
                    <a:lnTo>
                      <a:pt x="1456" y="812"/>
                    </a:lnTo>
                    <a:lnTo>
                      <a:pt x="1415" y="831"/>
                    </a:lnTo>
                    <a:lnTo>
                      <a:pt x="1375" y="852"/>
                    </a:lnTo>
                    <a:lnTo>
                      <a:pt x="1335" y="876"/>
                    </a:lnTo>
                    <a:lnTo>
                      <a:pt x="1296" y="904"/>
                    </a:lnTo>
                    <a:lnTo>
                      <a:pt x="1257" y="935"/>
                    </a:lnTo>
                    <a:lnTo>
                      <a:pt x="1219" y="970"/>
                    </a:lnTo>
                    <a:lnTo>
                      <a:pt x="1184" y="1008"/>
                    </a:lnTo>
                    <a:lnTo>
                      <a:pt x="1149" y="1051"/>
                    </a:lnTo>
                    <a:lnTo>
                      <a:pt x="1148" y="1049"/>
                    </a:lnTo>
                    <a:lnTo>
                      <a:pt x="1148" y="1045"/>
                    </a:lnTo>
                    <a:lnTo>
                      <a:pt x="1145" y="1037"/>
                    </a:lnTo>
                    <a:lnTo>
                      <a:pt x="1142" y="1027"/>
                    </a:lnTo>
                    <a:lnTo>
                      <a:pt x="1137" y="1013"/>
                    </a:lnTo>
                    <a:lnTo>
                      <a:pt x="1132" y="998"/>
                    </a:lnTo>
                    <a:lnTo>
                      <a:pt x="1126" y="980"/>
                    </a:lnTo>
                    <a:lnTo>
                      <a:pt x="1119" y="960"/>
                    </a:lnTo>
                    <a:lnTo>
                      <a:pt x="1110" y="939"/>
                    </a:lnTo>
                    <a:lnTo>
                      <a:pt x="1100" y="916"/>
                    </a:lnTo>
                    <a:lnTo>
                      <a:pt x="1089" y="890"/>
                    </a:lnTo>
                    <a:lnTo>
                      <a:pt x="1077" y="864"/>
                    </a:lnTo>
                    <a:lnTo>
                      <a:pt x="1063" y="837"/>
                    </a:lnTo>
                    <a:lnTo>
                      <a:pt x="1049" y="809"/>
                    </a:lnTo>
                    <a:lnTo>
                      <a:pt x="1034" y="779"/>
                    </a:lnTo>
                    <a:lnTo>
                      <a:pt x="1016" y="749"/>
                    </a:lnTo>
                    <a:lnTo>
                      <a:pt x="997" y="718"/>
                    </a:lnTo>
                    <a:lnTo>
                      <a:pt x="977" y="687"/>
                    </a:lnTo>
                    <a:lnTo>
                      <a:pt x="956" y="656"/>
                    </a:lnTo>
                    <a:lnTo>
                      <a:pt x="933" y="624"/>
                    </a:lnTo>
                    <a:lnTo>
                      <a:pt x="908" y="594"/>
                    </a:lnTo>
                    <a:lnTo>
                      <a:pt x="882" y="563"/>
                    </a:lnTo>
                    <a:lnTo>
                      <a:pt x="855" y="532"/>
                    </a:lnTo>
                    <a:lnTo>
                      <a:pt x="826" y="503"/>
                    </a:lnTo>
                    <a:lnTo>
                      <a:pt x="796" y="474"/>
                    </a:lnTo>
                    <a:lnTo>
                      <a:pt x="764" y="447"/>
                    </a:lnTo>
                    <a:lnTo>
                      <a:pt x="729" y="421"/>
                    </a:lnTo>
                    <a:lnTo>
                      <a:pt x="694" y="395"/>
                    </a:lnTo>
                    <a:lnTo>
                      <a:pt x="657" y="372"/>
                    </a:lnTo>
                    <a:lnTo>
                      <a:pt x="617" y="350"/>
                    </a:lnTo>
                    <a:lnTo>
                      <a:pt x="576" y="330"/>
                    </a:lnTo>
                    <a:lnTo>
                      <a:pt x="534" y="312"/>
                    </a:lnTo>
                    <a:lnTo>
                      <a:pt x="489" y="296"/>
                    </a:lnTo>
                    <a:lnTo>
                      <a:pt x="443" y="283"/>
                    </a:lnTo>
                    <a:lnTo>
                      <a:pt x="395" y="272"/>
                    </a:lnTo>
                    <a:lnTo>
                      <a:pt x="344" y="264"/>
                    </a:lnTo>
                    <a:lnTo>
                      <a:pt x="292" y="259"/>
                    </a:lnTo>
                    <a:lnTo>
                      <a:pt x="238" y="257"/>
                    </a:lnTo>
                    <a:lnTo>
                      <a:pt x="181" y="258"/>
                    </a:lnTo>
                    <a:lnTo>
                      <a:pt x="123" y="263"/>
                    </a:lnTo>
                    <a:lnTo>
                      <a:pt x="63" y="272"/>
                    </a:lnTo>
                    <a:lnTo>
                      <a:pt x="0" y="284"/>
                    </a:lnTo>
                    <a:lnTo>
                      <a:pt x="12" y="272"/>
                    </a:lnTo>
                    <a:lnTo>
                      <a:pt x="22" y="264"/>
                    </a:lnTo>
                    <a:lnTo>
                      <a:pt x="34" y="254"/>
                    </a:lnTo>
                    <a:lnTo>
                      <a:pt x="48" y="242"/>
                    </a:lnTo>
                    <a:lnTo>
                      <a:pt x="66" y="229"/>
                    </a:lnTo>
                    <a:lnTo>
                      <a:pt x="86" y="214"/>
                    </a:lnTo>
                    <a:lnTo>
                      <a:pt x="108" y="198"/>
                    </a:lnTo>
                    <a:lnTo>
                      <a:pt x="133" y="182"/>
                    </a:lnTo>
                    <a:lnTo>
                      <a:pt x="161" y="165"/>
                    </a:lnTo>
                    <a:lnTo>
                      <a:pt x="192" y="148"/>
                    </a:lnTo>
                    <a:lnTo>
                      <a:pt x="224" y="131"/>
                    </a:lnTo>
                    <a:lnTo>
                      <a:pt x="259" y="114"/>
                    </a:lnTo>
                    <a:lnTo>
                      <a:pt x="297" y="97"/>
                    </a:lnTo>
                    <a:lnTo>
                      <a:pt x="337" y="81"/>
                    </a:lnTo>
                    <a:lnTo>
                      <a:pt x="380" y="66"/>
                    </a:lnTo>
                    <a:lnTo>
                      <a:pt x="425" y="52"/>
                    </a:lnTo>
                    <a:lnTo>
                      <a:pt x="473" y="38"/>
                    </a:lnTo>
                    <a:lnTo>
                      <a:pt x="523" y="27"/>
                    </a:lnTo>
                    <a:lnTo>
                      <a:pt x="576" y="17"/>
                    </a:lnTo>
                    <a:lnTo>
                      <a:pt x="631" y="10"/>
                    </a:lnTo>
                    <a:lnTo>
                      <a:pt x="688" y="4"/>
                    </a:lnTo>
                    <a:lnTo>
                      <a:pt x="748" y="1"/>
                    </a:lnTo>
                    <a:lnTo>
                      <a:pt x="809" y="0"/>
                    </a:lnTo>
                    <a:close/>
                  </a:path>
                </a:pathLst>
              </a:custGeom>
              <a:solidFill>
                <a:srgbClr val="FFC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ar-SA"/>
              </a:p>
            </p:txBody>
          </p:sp>
          <p:sp>
            <p:nvSpPr>
              <p:cNvPr id="19472" name="Freeform 11"/>
              <p:cNvSpPr>
                <a:spLocks/>
              </p:cNvSpPr>
              <p:nvPr/>
            </p:nvSpPr>
            <p:spPr bwMode="auto">
              <a:xfrm>
                <a:off x="5895975" y="3377334"/>
                <a:ext cx="2257425" cy="2347913"/>
              </a:xfrm>
              <a:custGeom>
                <a:avLst/>
                <a:gdLst>
                  <a:gd name="T0" fmla="*/ 2147483647 w 1422"/>
                  <a:gd name="T1" fmla="*/ 2147483647 h 1479"/>
                  <a:gd name="T2" fmla="*/ 2147483647 w 1422"/>
                  <a:gd name="T3" fmla="*/ 2147483647 h 1479"/>
                  <a:gd name="T4" fmla="*/ 2147483647 w 1422"/>
                  <a:gd name="T5" fmla="*/ 2147483647 h 1479"/>
                  <a:gd name="T6" fmla="*/ 2147483647 w 1422"/>
                  <a:gd name="T7" fmla="*/ 2147483647 h 1479"/>
                  <a:gd name="T8" fmla="*/ 2147483647 w 1422"/>
                  <a:gd name="T9" fmla="*/ 2147483647 h 1479"/>
                  <a:gd name="T10" fmla="*/ 2147483647 w 1422"/>
                  <a:gd name="T11" fmla="*/ 2147483647 h 1479"/>
                  <a:gd name="T12" fmla="*/ 2147483647 w 1422"/>
                  <a:gd name="T13" fmla="*/ 2147483647 h 1479"/>
                  <a:gd name="T14" fmla="*/ 2147483647 w 1422"/>
                  <a:gd name="T15" fmla="*/ 2147483647 h 1479"/>
                  <a:gd name="T16" fmla="*/ 2147483647 w 1422"/>
                  <a:gd name="T17" fmla="*/ 2147483647 h 1479"/>
                  <a:gd name="T18" fmla="*/ 2147483647 w 1422"/>
                  <a:gd name="T19" fmla="*/ 2147483647 h 1479"/>
                  <a:gd name="T20" fmla="*/ 2147483647 w 1422"/>
                  <a:gd name="T21" fmla="*/ 2147483647 h 1479"/>
                  <a:gd name="T22" fmla="*/ 2147483647 w 1422"/>
                  <a:gd name="T23" fmla="*/ 2147483647 h 1479"/>
                  <a:gd name="T24" fmla="*/ 2147483647 w 1422"/>
                  <a:gd name="T25" fmla="*/ 2147483647 h 1479"/>
                  <a:gd name="T26" fmla="*/ 2147483647 w 1422"/>
                  <a:gd name="T27" fmla="*/ 2147483647 h 1479"/>
                  <a:gd name="T28" fmla="*/ 2147483647 w 1422"/>
                  <a:gd name="T29" fmla="*/ 2147483647 h 1479"/>
                  <a:gd name="T30" fmla="*/ 2147483647 w 1422"/>
                  <a:gd name="T31" fmla="*/ 2147483647 h 1479"/>
                  <a:gd name="T32" fmla="*/ 2147483647 w 1422"/>
                  <a:gd name="T33" fmla="*/ 2147483647 h 1479"/>
                  <a:gd name="T34" fmla="*/ 2147483647 w 1422"/>
                  <a:gd name="T35" fmla="*/ 2147483647 h 1479"/>
                  <a:gd name="T36" fmla="*/ 2147483647 w 1422"/>
                  <a:gd name="T37" fmla="*/ 2147483647 h 1479"/>
                  <a:gd name="T38" fmla="*/ 2147483647 w 1422"/>
                  <a:gd name="T39" fmla="*/ 2147483647 h 1479"/>
                  <a:gd name="T40" fmla="*/ 2147483647 w 1422"/>
                  <a:gd name="T41" fmla="*/ 2147483647 h 1479"/>
                  <a:gd name="T42" fmla="*/ 2147483647 w 1422"/>
                  <a:gd name="T43" fmla="*/ 2147483647 h 1479"/>
                  <a:gd name="T44" fmla="*/ 2147483647 w 1422"/>
                  <a:gd name="T45" fmla="*/ 2147483647 h 1479"/>
                  <a:gd name="T46" fmla="*/ 2147483647 w 1422"/>
                  <a:gd name="T47" fmla="*/ 2147483647 h 1479"/>
                  <a:gd name="T48" fmla="*/ 2147483647 w 1422"/>
                  <a:gd name="T49" fmla="*/ 2147483647 h 1479"/>
                  <a:gd name="T50" fmla="*/ 2147483647 w 1422"/>
                  <a:gd name="T51" fmla="*/ 2147483647 h 1479"/>
                  <a:gd name="T52" fmla="*/ 2147483647 w 1422"/>
                  <a:gd name="T53" fmla="*/ 2147483647 h 1479"/>
                  <a:gd name="T54" fmla="*/ 2147483647 w 1422"/>
                  <a:gd name="T55" fmla="*/ 2147483647 h 1479"/>
                  <a:gd name="T56" fmla="*/ 2147483647 w 1422"/>
                  <a:gd name="T57" fmla="*/ 2147483647 h 1479"/>
                  <a:gd name="T58" fmla="*/ 2147483647 w 1422"/>
                  <a:gd name="T59" fmla="*/ 2147483647 h 1479"/>
                  <a:gd name="T60" fmla="*/ 2147483647 w 1422"/>
                  <a:gd name="T61" fmla="*/ 2147483647 h 1479"/>
                  <a:gd name="T62" fmla="*/ 2147483647 w 1422"/>
                  <a:gd name="T63" fmla="*/ 2147483647 h 1479"/>
                  <a:gd name="T64" fmla="*/ 2147483647 w 1422"/>
                  <a:gd name="T65" fmla="*/ 2147483647 h 1479"/>
                  <a:gd name="T66" fmla="*/ 2147483647 w 1422"/>
                  <a:gd name="T67" fmla="*/ 2147483647 h 1479"/>
                  <a:gd name="T68" fmla="*/ 2147483647 w 1422"/>
                  <a:gd name="T69" fmla="*/ 2147483647 h 1479"/>
                  <a:gd name="T70" fmla="*/ 2147483647 w 1422"/>
                  <a:gd name="T71" fmla="*/ 2147483647 h 1479"/>
                  <a:gd name="T72" fmla="*/ 2147483647 w 1422"/>
                  <a:gd name="T73" fmla="*/ 2147483647 h 1479"/>
                  <a:gd name="T74" fmla="*/ 2147483647 w 1422"/>
                  <a:gd name="T75" fmla="*/ 2147483647 h 1479"/>
                  <a:gd name="T76" fmla="*/ 2147483647 w 1422"/>
                  <a:gd name="T77" fmla="*/ 2147483647 h 1479"/>
                  <a:gd name="T78" fmla="*/ 2147483647 w 1422"/>
                  <a:gd name="T79" fmla="*/ 2147483647 h 1479"/>
                  <a:gd name="T80" fmla="*/ 2147483647 w 1422"/>
                  <a:gd name="T81" fmla="*/ 2147483647 h 1479"/>
                  <a:gd name="T82" fmla="*/ 2147483647 w 1422"/>
                  <a:gd name="T83" fmla="*/ 2147483647 h 1479"/>
                  <a:gd name="T84" fmla="*/ 2147483647 w 1422"/>
                  <a:gd name="T85" fmla="*/ 2147483647 h 1479"/>
                  <a:gd name="T86" fmla="*/ 2147483647 w 1422"/>
                  <a:gd name="T87" fmla="*/ 2147483647 h 1479"/>
                  <a:gd name="T88" fmla="*/ 2147483647 w 1422"/>
                  <a:gd name="T89" fmla="*/ 2147483647 h 1479"/>
                  <a:gd name="T90" fmla="*/ 2147483647 w 1422"/>
                  <a:gd name="T91" fmla="*/ 2147483647 h 1479"/>
                  <a:gd name="T92" fmla="*/ 2147483647 w 1422"/>
                  <a:gd name="T93" fmla="*/ 2147483647 h 1479"/>
                  <a:gd name="T94" fmla="*/ 2147483647 w 1422"/>
                  <a:gd name="T95" fmla="*/ 2147483647 h 1479"/>
                  <a:gd name="T96" fmla="*/ 2147483647 w 1422"/>
                  <a:gd name="T97" fmla="*/ 2147483647 h 1479"/>
                  <a:gd name="T98" fmla="*/ 2147483647 w 1422"/>
                  <a:gd name="T99" fmla="*/ 2147483647 h 1479"/>
                  <a:gd name="T100" fmla="*/ 2147483647 w 1422"/>
                  <a:gd name="T101" fmla="*/ 2147483647 h 1479"/>
                  <a:gd name="T102" fmla="*/ 2147483647 w 1422"/>
                  <a:gd name="T103" fmla="*/ 2147483647 h 1479"/>
                  <a:gd name="T104" fmla="*/ 2147483647 w 1422"/>
                  <a:gd name="T105" fmla="*/ 2147483647 h 1479"/>
                  <a:gd name="T106" fmla="*/ 2147483647 w 1422"/>
                  <a:gd name="T107" fmla="*/ 2147483647 h 1479"/>
                  <a:gd name="T108" fmla="*/ 2147483647 w 1422"/>
                  <a:gd name="T109" fmla="*/ 2147483647 h 1479"/>
                  <a:gd name="T110" fmla="*/ 2147483647 w 1422"/>
                  <a:gd name="T111" fmla="*/ 2147483647 h 1479"/>
                  <a:gd name="T112" fmla="*/ 2147483647 w 1422"/>
                  <a:gd name="T113" fmla="*/ 2147483647 h 1479"/>
                  <a:gd name="T114" fmla="*/ 2147483647 w 1422"/>
                  <a:gd name="T115" fmla="*/ 2147483647 h 1479"/>
                  <a:gd name="T116" fmla="*/ 2147483647 w 1422"/>
                  <a:gd name="T117" fmla="*/ 2147483647 h 1479"/>
                  <a:gd name="T118" fmla="*/ 2147483647 w 1422"/>
                  <a:gd name="T119" fmla="*/ 2147483647 h 1479"/>
                  <a:gd name="T120" fmla="*/ 2147483647 w 1422"/>
                  <a:gd name="T121" fmla="*/ 2147483647 h 1479"/>
                  <a:gd name="T122" fmla="*/ 2147483647 w 1422"/>
                  <a:gd name="T123" fmla="*/ 0 h 14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2"/>
                  <a:gd name="T187" fmla="*/ 0 h 1479"/>
                  <a:gd name="T188" fmla="*/ 1422 w 1422"/>
                  <a:gd name="T189" fmla="*/ 1479 h 14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2" h="1479">
                    <a:moveTo>
                      <a:pt x="1399" y="0"/>
                    </a:moveTo>
                    <a:lnTo>
                      <a:pt x="1400" y="3"/>
                    </a:lnTo>
                    <a:lnTo>
                      <a:pt x="1402" y="9"/>
                    </a:lnTo>
                    <a:lnTo>
                      <a:pt x="1404" y="20"/>
                    </a:lnTo>
                    <a:lnTo>
                      <a:pt x="1407" y="36"/>
                    </a:lnTo>
                    <a:lnTo>
                      <a:pt x="1410" y="55"/>
                    </a:lnTo>
                    <a:lnTo>
                      <a:pt x="1414" y="78"/>
                    </a:lnTo>
                    <a:lnTo>
                      <a:pt x="1417" y="104"/>
                    </a:lnTo>
                    <a:lnTo>
                      <a:pt x="1419" y="133"/>
                    </a:lnTo>
                    <a:lnTo>
                      <a:pt x="1421" y="167"/>
                    </a:lnTo>
                    <a:lnTo>
                      <a:pt x="1422" y="203"/>
                    </a:lnTo>
                    <a:lnTo>
                      <a:pt x="1421" y="242"/>
                    </a:lnTo>
                    <a:lnTo>
                      <a:pt x="1419" y="284"/>
                    </a:lnTo>
                    <a:lnTo>
                      <a:pt x="1415" y="328"/>
                    </a:lnTo>
                    <a:lnTo>
                      <a:pt x="1409" y="374"/>
                    </a:lnTo>
                    <a:lnTo>
                      <a:pt x="1400" y="423"/>
                    </a:lnTo>
                    <a:lnTo>
                      <a:pt x="1390" y="474"/>
                    </a:lnTo>
                    <a:lnTo>
                      <a:pt x="1376" y="527"/>
                    </a:lnTo>
                    <a:lnTo>
                      <a:pt x="1359" y="581"/>
                    </a:lnTo>
                    <a:lnTo>
                      <a:pt x="1339" y="637"/>
                    </a:lnTo>
                    <a:lnTo>
                      <a:pt x="1315" y="695"/>
                    </a:lnTo>
                    <a:lnTo>
                      <a:pt x="1288" y="754"/>
                    </a:lnTo>
                    <a:lnTo>
                      <a:pt x="1256" y="813"/>
                    </a:lnTo>
                    <a:lnTo>
                      <a:pt x="1220" y="873"/>
                    </a:lnTo>
                    <a:lnTo>
                      <a:pt x="1179" y="934"/>
                    </a:lnTo>
                    <a:lnTo>
                      <a:pt x="1133" y="995"/>
                    </a:lnTo>
                    <a:lnTo>
                      <a:pt x="1082" y="1057"/>
                    </a:lnTo>
                    <a:lnTo>
                      <a:pt x="1026" y="1119"/>
                    </a:lnTo>
                    <a:lnTo>
                      <a:pt x="978" y="1166"/>
                    </a:lnTo>
                    <a:lnTo>
                      <a:pt x="930" y="1209"/>
                    </a:lnTo>
                    <a:lnTo>
                      <a:pt x="879" y="1248"/>
                    </a:lnTo>
                    <a:lnTo>
                      <a:pt x="829" y="1283"/>
                    </a:lnTo>
                    <a:lnTo>
                      <a:pt x="778" y="1315"/>
                    </a:lnTo>
                    <a:lnTo>
                      <a:pt x="726" y="1342"/>
                    </a:lnTo>
                    <a:lnTo>
                      <a:pt x="674" y="1367"/>
                    </a:lnTo>
                    <a:lnTo>
                      <a:pt x="623" y="1389"/>
                    </a:lnTo>
                    <a:lnTo>
                      <a:pt x="572" y="1408"/>
                    </a:lnTo>
                    <a:lnTo>
                      <a:pt x="521" y="1424"/>
                    </a:lnTo>
                    <a:lnTo>
                      <a:pt x="472" y="1437"/>
                    </a:lnTo>
                    <a:lnTo>
                      <a:pt x="424" y="1448"/>
                    </a:lnTo>
                    <a:lnTo>
                      <a:pt x="376" y="1458"/>
                    </a:lnTo>
                    <a:lnTo>
                      <a:pt x="332" y="1465"/>
                    </a:lnTo>
                    <a:lnTo>
                      <a:pt x="288" y="1470"/>
                    </a:lnTo>
                    <a:lnTo>
                      <a:pt x="247" y="1474"/>
                    </a:lnTo>
                    <a:lnTo>
                      <a:pt x="208" y="1478"/>
                    </a:lnTo>
                    <a:lnTo>
                      <a:pt x="172" y="1478"/>
                    </a:lnTo>
                    <a:lnTo>
                      <a:pt x="138" y="1479"/>
                    </a:lnTo>
                    <a:lnTo>
                      <a:pt x="107" y="1479"/>
                    </a:lnTo>
                    <a:lnTo>
                      <a:pt x="81" y="1478"/>
                    </a:lnTo>
                    <a:lnTo>
                      <a:pt x="57" y="1477"/>
                    </a:lnTo>
                    <a:lnTo>
                      <a:pt x="37" y="1475"/>
                    </a:lnTo>
                    <a:lnTo>
                      <a:pt x="21" y="1474"/>
                    </a:lnTo>
                    <a:lnTo>
                      <a:pt x="9" y="1473"/>
                    </a:lnTo>
                    <a:lnTo>
                      <a:pt x="2" y="1471"/>
                    </a:lnTo>
                    <a:lnTo>
                      <a:pt x="0" y="1471"/>
                    </a:lnTo>
                    <a:lnTo>
                      <a:pt x="1" y="1470"/>
                    </a:lnTo>
                    <a:lnTo>
                      <a:pt x="5" y="1465"/>
                    </a:lnTo>
                    <a:lnTo>
                      <a:pt x="11" y="1457"/>
                    </a:lnTo>
                    <a:lnTo>
                      <a:pt x="20" y="1446"/>
                    </a:lnTo>
                    <a:lnTo>
                      <a:pt x="30" y="1433"/>
                    </a:lnTo>
                    <a:lnTo>
                      <a:pt x="42" y="1416"/>
                    </a:lnTo>
                    <a:lnTo>
                      <a:pt x="55" y="1397"/>
                    </a:lnTo>
                    <a:lnTo>
                      <a:pt x="70" y="1375"/>
                    </a:lnTo>
                    <a:lnTo>
                      <a:pt x="85" y="1351"/>
                    </a:lnTo>
                    <a:lnTo>
                      <a:pt x="100" y="1324"/>
                    </a:lnTo>
                    <a:lnTo>
                      <a:pt x="115" y="1295"/>
                    </a:lnTo>
                    <a:lnTo>
                      <a:pt x="131" y="1264"/>
                    </a:lnTo>
                    <a:lnTo>
                      <a:pt x="146" y="1231"/>
                    </a:lnTo>
                    <a:lnTo>
                      <a:pt x="160" y="1197"/>
                    </a:lnTo>
                    <a:lnTo>
                      <a:pt x="173" y="1160"/>
                    </a:lnTo>
                    <a:lnTo>
                      <a:pt x="186" y="1121"/>
                    </a:lnTo>
                    <a:lnTo>
                      <a:pt x="196" y="1081"/>
                    </a:lnTo>
                    <a:lnTo>
                      <a:pt x="205" y="1039"/>
                    </a:lnTo>
                    <a:lnTo>
                      <a:pt x="212" y="996"/>
                    </a:lnTo>
                    <a:lnTo>
                      <a:pt x="217" y="951"/>
                    </a:lnTo>
                    <a:lnTo>
                      <a:pt x="218" y="905"/>
                    </a:lnTo>
                    <a:lnTo>
                      <a:pt x="218" y="858"/>
                    </a:lnTo>
                    <a:lnTo>
                      <a:pt x="214" y="810"/>
                    </a:lnTo>
                    <a:lnTo>
                      <a:pt x="206" y="761"/>
                    </a:lnTo>
                    <a:lnTo>
                      <a:pt x="194" y="712"/>
                    </a:lnTo>
                    <a:lnTo>
                      <a:pt x="179" y="662"/>
                    </a:lnTo>
                    <a:lnTo>
                      <a:pt x="159" y="610"/>
                    </a:lnTo>
                    <a:lnTo>
                      <a:pt x="161" y="611"/>
                    </a:lnTo>
                    <a:lnTo>
                      <a:pt x="166" y="612"/>
                    </a:lnTo>
                    <a:lnTo>
                      <a:pt x="173" y="614"/>
                    </a:lnTo>
                    <a:lnTo>
                      <a:pt x="184" y="616"/>
                    </a:lnTo>
                    <a:lnTo>
                      <a:pt x="198" y="619"/>
                    </a:lnTo>
                    <a:lnTo>
                      <a:pt x="214" y="622"/>
                    </a:lnTo>
                    <a:lnTo>
                      <a:pt x="232" y="625"/>
                    </a:lnTo>
                    <a:lnTo>
                      <a:pt x="253" y="629"/>
                    </a:lnTo>
                    <a:lnTo>
                      <a:pt x="276" y="632"/>
                    </a:lnTo>
                    <a:lnTo>
                      <a:pt x="301" y="636"/>
                    </a:lnTo>
                    <a:lnTo>
                      <a:pt x="328" y="639"/>
                    </a:lnTo>
                    <a:lnTo>
                      <a:pt x="357" y="641"/>
                    </a:lnTo>
                    <a:lnTo>
                      <a:pt x="387" y="643"/>
                    </a:lnTo>
                    <a:lnTo>
                      <a:pt x="420" y="645"/>
                    </a:lnTo>
                    <a:lnTo>
                      <a:pt x="453" y="647"/>
                    </a:lnTo>
                    <a:lnTo>
                      <a:pt x="488" y="647"/>
                    </a:lnTo>
                    <a:lnTo>
                      <a:pt x="524" y="646"/>
                    </a:lnTo>
                    <a:lnTo>
                      <a:pt x="561" y="644"/>
                    </a:lnTo>
                    <a:lnTo>
                      <a:pt x="598" y="641"/>
                    </a:lnTo>
                    <a:lnTo>
                      <a:pt x="637" y="637"/>
                    </a:lnTo>
                    <a:lnTo>
                      <a:pt x="676" y="632"/>
                    </a:lnTo>
                    <a:lnTo>
                      <a:pt x="716" y="625"/>
                    </a:lnTo>
                    <a:lnTo>
                      <a:pt x="756" y="616"/>
                    </a:lnTo>
                    <a:lnTo>
                      <a:pt x="796" y="606"/>
                    </a:lnTo>
                    <a:lnTo>
                      <a:pt x="836" y="593"/>
                    </a:lnTo>
                    <a:lnTo>
                      <a:pt x="876" y="579"/>
                    </a:lnTo>
                    <a:lnTo>
                      <a:pt x="916" y="563"/>
                    </a:lnTo>
                    <a:lnTo>
                      <a:pt x="956" y="545"/>
                    </a:lnTo>
                    <a:lnTo>
                      <a:pt x="995" y="525"/>
                    </a:lnTo>
                    <a:lnTo>
                      <a:pt x="1033" y="501"/>
                    </a:lnTo>
                    <a:lnTo>
                      <a:pt x="1071" y="476"/>
                    </a:lnTo>
                    <a:lnTo>
                      <a:pt x="1108" y="448"/>
                    </a:lnTo>
                    <a:lnTo>
                      <a:pt x="1144" y="418"/>
                    </a:lnTo>
                    <a:lnTo>
                      <a:pt x="1178" y="384"/>
                    </a:lnTo>
                    <a:lnTo>
                      <a:pt x="1212" y="348"/>
                    </a:lnTo>
                    <a:lnTo>
                      <a:pt x="1244" y="308"/>
                    </a:lnTo>
                    <a:lnTo>
                      <a:pt x="1274" y="265"/>
                    </a:lnTo>
                    <a:lnTo>
                      <a:pt x="1303" y="219"/>
                    </a:lnTo>
                    <a:lnTo>
                      <a:pt x="1330" y="170"/>
                    </a:lnTo>
                    <a:lnTo>
                      <a:pt x="1355" y="117"/>
                    </a:lnTo>
                    <a:lnTo>
                      <a:pt x="1379" y="60"/>
                    </a:lnTo>
                    <a:lnTo>
                      <a:pt x="1399" y="0"/>
                    </a:lnTo>
                    <a:close/>
                  </a:path>
                </a:pathLst>
              </a:custGeom>
              <a:solidFill>
                <a:srgbClr val="CCC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ar-SA"/>
              </a:p>
            </p:txBody>
          </p:sp>
          <p:sp>
            <p:nvSpPr>
              <p:cNvPr id="19473" name="TextBox 16"/>
              <p:cNvSpPr txBox="1">
                <a:spLocks noChangeArrowheads="1"/>
              </p:cNvSpPr>
              <p:nvPr/>
            </p:nvSpPr>
            <p:spPr bwMode="auto">
              <a:xfrm rot="820656">
                <a:off x="5973445" y="1934295"/>
                <a:ext cx="1486873" cy="60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a:solidFill>
                      <a:schemeClr val="bg1"/>
                    </a:solidFill>
                    <a:ea typeface="Montserrat"/>
                    <a:cs typeface="Montserrat"/>
                  </a:rPr>
                  <a:t>المكون الأول</a:t>
                </a:r>
                <a:endParaRPr lang="en-US" altLang="ar-SA" sz="3200" b="1">
                  <a:solidFill>
                    <a:schemeClr val="bg1"/>
                  </a:solidFill>
                  <a:ea typeface="Montserrat"/>
                  <a:cs typeface="Montserrat"/>
                </a:endParaRPr>
              </a:p>
            </p:txBody>
          </p:sp>
          <p:sp>
            <p:nvSpPr>
              <p:cNvPr id="19474" name="TextBox 17"/>
              <p:cNvSpPr txBox="1">
                <a:spLocks noChangeArrowheads="1"/>
              </p:cNvSpPr>
              <p:nvPr/>
            </p:nvSpPr>
            <p:spPr bwMode="auto">
              <a:xfrm rot="-1258175">
                <a:off x="6325400" y="4460578"/>
                <a:ext cx="1551785" cy="60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a:solidFill>
                      <a:schemeClr val="bg1"/>
                    </a:solidFill>
                    <a:ea typeface="Montserrat"/>
                    <a:cs typeface="Montserrat"/>
                  </a:rPr>
                  <a:t>المكون الثاني</a:t>
                </a:r>
                <a:endParaRPr lang="en-US" altLang="ar-SA" sz="3200" b="1">
                  <a:solidFill>
                    <a:schemeClr val="bg1"/>
                  </a:solidFill>
                  <a:ea typeface="Montserrat"/>
                  <a:cs typeface="Montserrat"/>
                </a:endParaRPr>
              </a:p>
            </p:txBody>
          </p:sp>
          <p:sp>
            <p:nvSpPr>
              <p:cNvPr id="19475" name="TextBox 18"/>
              <p:cNvSpPr txBox="1">
                <a:spLocks noChangeArrowheads="1"/>
              </p:cNvSpPr>
              <p:nvPr/>
            </p:nvSpPr>
            <p:spPr bwMode="auto">
              <a:xfrm rot="-1096798">
                <a:off x="4104512" y="3247716"/>
                <a:ext cx="870842" cy="11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a:solidFill>
                      <a:schemeClr val="bg1"/>
                    </a:solidFill>
                    <a:ea typeface="Montserrat"/>
                    <a:cs typeface="Montserrat"/>
                  </a:rPr>
                  <a:t>المكون</a:t>
                </a:r>
              </a:p>
              <a:p>
                <a:pPr eaLnBrk="1" hangingPunct="1"/>
                <a:r>
                  <a:rPr lang="ar-SA" altLang="ar-SA" sz="3200" b="1">
                    <a:solidFill>
                      <a:schemeClr val="bg1"/>
                    </a:solidFill>
                    <a:ea typeface="Montserrat"/>
                    <a:cs typeface="Montserrat"/>
                  </a:rPr>
                  <a:t> الثالث</a:t>
                </a:r>
                <a:endParaRPr lang="en-US" altLang="ar-SA" sz="3200" b="1">
                  <a:solidFill>
                    <a:schemeClr val="bg1"/>
                  </a:solidFill>
                  <a:ea typeface="Montserrat"/>
                  <a:cs typeface="Montserrat"/>
                </a:endParaRPr>
              </a:p>
            </p:txBody>
          </p:sp>
        </p:grpSp>
      </p:grpSp>
      <p:sp>
        <p:nvSpPr>
          <p:cNvPr id="37" name="مستطيل 36"/>
          <p:cNvSpPr/>
          <p:nvPr/>
        </p:nvSpPr>
        <p:spPr>
          <a:xfrm>
            <a:off x="2051720" y="653787"/>
            <a:ext cx="5640627" cy="830997"/>
          </a:xfrm>
          <a:prstGeom prst="rect">
            <a:avLst/>
          </a:prstGeom>
          <a:noFill/>
        </p:spPr>
        <p:txBody>
          <a:bodyPr wrap="square">
            <a:spAutoFit/>
          </a:bodyPr>
          <a:lstStyle/>
          <a:p>
            <a:pPr algn="ctr">
              <a:defRPr/>
            </a:pPr>
            <a:r>
              <a:rPr lang="ar-SA" sz="4800" b="1" dirty="0">
                <a:solidFill>
                  <a:srgbClr val="006600"/>
                </a:solidFill>
                <a:cs typeface="Fanan" pitchFamily="2" charset="-78"/>
              </a:rPr>
              <a:t>المدرسة والأسرة والمجتمع</a:t>
            </a:r>
            <a:endParaRPr lang="ar-SA" sz="4800" b="1" dirty="0">
              <a:ln w="10541" cmpd="sng">
                <a:solidFill>
                  <a:sysClr val="windowText" lastClr="000000"/>
                </a:solidFill>
                <a:prstDash val="solid"/>
              </a:ln>
              <a:solidFill>
                <a:srgbClr val="006600"/>
              </a:solidFill>
              <a:cs typeface="Fanan" pitchFamily="2" charset="-78"/>
            </a:endParaRPr>
          </a:p>
        </p:txBody>
      </p:sp>
      <p:sp>
        <p:nvSpPr>
          <p:cNvPr id="38" name="مستطيل 37"/>
          <p:cNvSpPr/>
          <p:nvPr/>
        </p:nvSpPr>
        <p:spPr>
          <a:xfrm>
            <a:off x="6228184" y="4811668"/>
            <a:ext cx="2408032" cy="1569660"/>
          </a:xfrm>
          <a:prstGeom prst="rect">
            <a:avLst/>
          </a:prstGeom>
          <a:noFill/>
        </p:spPr>
        <p:txBody>
          <a:bodyPr wrap="none">
            <a:spAutoFit/>
          </a:bodyPr>
          <a:lstStyle/>
          <a:p>
            <a:pPr algn="ctr">
              <a:defRPr/>
            </a:pPr>
            <a:r>
              <a:rPr lang="ar-SA" sz="4800" b="1" dirty="0">
                <a:solidFill>
                  <a:srgbClr val="C00000"/>
                </a:solidFill>
                <a:cs typeface="Fanan" pitchFamily="2" charset="-78"/>
              </a:rPr>
              <a:t>مستوى الطالب</a:t>
            </a:r>
          </a:p>
          <a:p>
            <a:pPr algn="ctr">
              <a:defRPr/>
            </a:pPr>
            <a:r>
              <a:rPr lang="ar-SA" sz="4800" b="1" dirty="0">
                <a:solidFill>
                  <a:srgbClr val="C00000"/>
                </a:solidFill>
                <a:cs typeface="Fanan" pitchFamily="2" charset="-78"/>
              </a:rPr>
              <a:t> </a:t>
            </a:r>
            <a:r>
              <a:rPr lang="ar-SA" sz="4800" b="1" dirty="0" err="1">
                <a:solidFill>
                  <a:srgbClr val="C00000"/>
                </a:solidFill>
                <a:cs typeface="Fanan" pitchFamily="2" charset="-78"/>
              </a:rPr>
              <a:t>التعلمي</a:t>
            </a:r>
            <a:endParaRPr lang="ar-SA" sz="3200" b="1" dirty="0">
              <a:ln w="10541" cmpd="sng">
                <a:solidFill>
                  <a:sysClr val="windowText" lastClr="000000"/>
                </a:solidFill>
                <a:prstDash val="solid"/>
              </a:ln>
              <a:solidFill>
                <a:srgbClr val="C00000"/>
              </a:solidFill>
              <a:cs typeface="Fanan" pitchFamily="2" charset="-78"/>
            </a:endParaRPr>
          </a:p>
        </p:txBody>
      </p:sp>
      <p:sp>
        <p:nvSpPr>
          <p:cNvPr id="39" name="مستطيل 38"/>
          <p:cNvSpPr/>
          <p:nvPr/>
        </p:nvSpPr>
        <p:spPr>
          <a:xfrm>
            <a:off x="467544" y="4653136"/>
            <a:ext cx="1568058" cy="1754326"/>
          </a:xfrm>
          <a:prstGeom prst="rect">
            <a:avLst/>
          </a:prstGeom>
          <a:noFill/>
        </p:spPr>
        <p:txBody>
          <a:bodyPr wrap="none">
            <a:spAutoFit/>
          </a:bodyPr>
          <a:lstStyle/>
          <a:p>
            <a:pPr algn="ctr">
              <a:defRPr/>
            </a:pPr>
            <a:r>
              <a:rPr lang="ar-SA" sz="5400" b="1" dirty="0">
                <a:cs typeface="Fanan" pitchFamily="2" charset="-78"/>
              </a:rPr>
              <a:t>الصلات </a:t>
            </a:r>
          </a:p>
          <a:p>
            <a:pPr algn="ctr">
              <a:defRPr/>
            </a:pPr>
            <a:r>
              <a:rPr lang="ar-SA" sz="5400" b="1" dirty="0">
                <a:cs typeface="Fanan" pitchFamily="2" charset="-78"/>
              </a:rPr>
              <a:t>الفاعلة</a:t>
            </a:r>
            <a:endParaRPr lang="ar-SA" sz="5400" b="1" dirty="0">
              <a:ln w="10541" cmpd="sng">
                <a:solidFill>
                  <a:sysClr val="windowText" lastClr="000000"/>
                </a:solidFill>
                <a:prstDash val="solid"/>
              </a:ln>
              <a:cs typeface="Fanan" pitchFamily="2" charset="-78"/>
            </a:endParaRPr>
          </a:p>
        </p:txBody>
      </p:sp>
      <p:sp>
        <p:nvSpPr>
          <p:cNvPr id="40" name="مستطيل 39"/>
          <p:cNvSpPr/>
          <p:nvPr/>
        </p:nvSpPr>
        <p:spPr>
          <a:xfrm rot="20133098">
            <a:off x="2915816" y="2708920"/>
            <a:ext cx="2628784"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ar-SA" sz="4000" b="1" cap="all" dirty="0">
                <a:ln w="0"/>
                <a:solidFill>
                  <a:schemeClr val="accent2">
                    <a:lumMod val="50000"/>
                  </a:schemeClr>
                </a:solidFill>
                <a:effectLst>
                  <a:reflection blurRad="12700" stA="50000" endPos="50000" dist="5000" dir="5400000" sy="-100000" rotWithShape="0"/>
                </a:effectLst>
                <a:cs typeface="AGA Dimnah Regular" pitchFamily="2" charset="-78"/>
              </a:rPr>
              <a:t>المكونات الأساسية في مفهوم الشراكة</a:t>
            </a:r>
          </a:p>
        </p:txBody>
      </p:sp>
      <p:pic>
        <p:nvPicPr>
          <p:cNvPr id="18"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03" y="260648"/>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45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2000"/>
                                        <p:tgtEl>
                                          <p:spTgt spid="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20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2000"/>
                                        <p:tgtEl>
                                          <p:spTgt spid="39"/>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2000" fill="hold"/>
                                        <p:tgtEl>
                                          <p:spTgt spid="40"/>
                                        </p:tgtEl>
                                        <p:attrNameLst>
                                          <p:attrName>ppt_w</p:attrName>
                                        </p:attrNameLst>
                                      </p:cBhvr>
                                      <p:tavLst>
                                        <p:tav tm="0">
                                          <p:val>
                                            <p:fltVal val="0"/>
                                          </p:val>
                                        </p:tav>
                                        <p:tav tm="100000">
                                          <p:val>
                                            <p:strVal val="#ppt_w"/>
                                          </p:val>
                                        </p:tav>
                                      </p:tavLst>
                                    </p:anim>
                                    <p:anim calcmode="lin" valueType="num">
                                      <p:cBhvr>
                                        <p:cTn id="30" dur="2000" fill="hold"/>
                                        <p:tgtEl>
                                          <p:spTgt spid="40"/>
                                        </p:tgtEl>
                                        <p:attrNameLst>
                                          <p:attrName>ppt_h</p:attrName>
                                        </p:attrNameLst>
                                      </p:cBhvr>
                                      <p:tavLst>
                                        <p:tav tm="0">
                                          <p:val>
                                            <p:fltVal val="0"/>
                                          </p:val>
                                        </p:tav>
                                        <p:tav tm="100000">
                                          <p:val>
                                            <p:strVal val="#ppt_h"/>
                                          </p:val>
                                        </p:tav>
                                      </p:tavLst>
                                    </p:anim>
                                    <p:animEffect transition="in" filter="fade">
                                      <p:cBhvr>
                                        <p:cTn id="3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العنوان 1"/>
          <p:cNvSpPr txBox="1">
            <a:spLocks/>
          </p:cNvSpPr>
          <p:nvPr/>
        </p:nvSpPr>
        <p:spPr bwMode="auto">
          <a:xfrm>
            <a:off x="3059113" y="5300663"/>
            <a:ext cx="31845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endParaRPr lang="ar-SA" altLang="ar-SA" sz="4400" b="1" u="sng">
              <a:latin typeface="GE SS Text Medium" pitchFamily="18" charset="-78"/>
              <a:ea typeface="GE SS Text Medium" pitchFamily="18" charset="-78"/>
              <a:cs typeface="Akhbar MT" pitchFamily="2" charset="-78"/>
              <a:sym typeface="Playfair Display"/>
            </a:endParaRPr>
          </a:p>
        </p:txBody>
      </p:sp>
      <p:sp>
        <p:nvSpPr>
          <p:cNvPr id="21507" name="مستطيل 7"/>
          <p:cNvSpPr>
            <a:spLocks noChangeArrowheads="1"/>
          </p:cNvSpPr>
          <p:nvPr/>
        </p:nvSpPr>
        <p:spPr bwMode="auto">
          <a:xfrm>
            <a:off x="395536" y="395947"/>
            <a:ext cx="842506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solidFill>
                  <a:srgbClr val="006600"/>
                </a:solidFill>
                <a:cs typeface="Fanan" pitchFamily="2" charset="-78"/>
              </a:rPr>
              <a:t>1.تقوية المناهج المدرسية، وتحديد ونشر المعلومات حول </a:t>
            </a:r>
            <a:r>
              <a:rPr lang="ar-SA" altLang="ar-SA" sz="2800" b="1" dirty="0" smtClean="0">
                <a:solidFill>
                  <a:srgbClr val="006600"/>
                </a:solidFill>
                <a:cs typeface="Fanan" pitchFamily="2" charset="-78"/>
              </a:rPr>
              <a:t>موارد</a:t>
            </a:r>
          </a:p>
          <a:p>
            <a:pPr eaLnBrk="1" hangingPunct="1"/>
            <a:r>
              <a:rPr lang="ar-SA" altLang="ar-SA" sz="2800" b="1" dirty="0" smtClean="0">
                <a:solidFill>
                  <a:srgbClr val="006600"/>
                </a:solidFill>
                <a:cs typeface="Fanan" pitchFamily="2" charset="-78"/>
              </a:rPr>
              <a:t> </a:t>
            </a:r>
            <a:r>
              <a:rPr lang="ar-SA" altLang="ar-SA" sz="2800" b="1" dirty="0">
                <a:solidFill>
                  <a:srgbClr val="006600"/>
                </a:solidFill>
                <a:cs typeface="Fanan" pitchFamily="2" charset="-78"/>
              </a:rPr>
              <a:t>المجتمع المحلي، ودعم جهود تطوير هذا المجتمع.</a:t>
            </a:r>
          </a:p>
          <a:p>
            <a:pPr eaLnBrk="1" hangingPunct="1"/>
            <a:r>
              <a:rPr lang="ar-SA" altLang="ar-SA" sz="2800" b="1" dirty="0">
                <a:solidFill>
                  <a:srgbClr val="006600"/>
                </a:solidFill>
                <a:cs typeface="Fanan" pitchFamily="2" charset="-78"/>
              </a:rPr>
              <a:t>.2 تحسين اتجاهات الطلاب نحو المقررات المدرسية.</a:t>
            </a:r>
          </a:p>
          <a:p>
            <a:pPr eaLnBrk="1" hangingPunct="1"/>
            <a:r>
              <a:rPr lang="ar-SA" altLang="ar-SA" sz="2800" b="1" dirty="0">
                <a:solidFill>
                  <a:srgbClr val="006600"/>
                </a:solidFill>
                <a:cs typeface="Fanan" pitchFamily="2" charset="-78"/>
              </a:rPr>
              <a:t>.3 تحسين المستوى الدراسي للطلاب </a:t>
            </a:r>
            <a:r>
              <a:rPr lang="ar-SA" altLang="ar-SA" sz="2800" b="1" dirty="0" err="1">
                <a:solidFill>
                  <a:srgbClr val="006600"/>
                </a:solidFill>
                <a:cs typeface="Fanan" pitchFamily="2" charset="-78"/>
              </a:rPr>
              <a:t>ومواظبتهم</a:t>
            </a:r>
            <a:r>
              <a:rPr lang="ar-SA" altLang="ar-SA" sz="2800" b="1" dirty="0">
                <a:solidFill>
                  <a:srgbClr val="006600"/>
                </a:solidFill>
                <a:cs typeface="Fanan" pitchFamily="2" charset="-78"/>
              </a:rPr>
              <a:t>، </a:t>
            </a:r>
            <a:r>
              <a:rPr lang="ar-SA" altLang="ar-SA" sz="2800" b="1" dirty="0" smtClean="0">
                <a:solidFill>
                  <a:srgbClr val="006600"/>
                </a:solidFill>
                <a:cs typeface="Fanan" pitchFamily="2" charset="-78"/>
              </a:rPr>
              <a:t>ومثابرتهم</a:t>
            </a:r>
          </a:p>
          <a:p>
            <a:pPr eaLnBrk="1" hangingPunct="1"/>
            <a:r>
              <a:rPr lang="ar-SA" altLang="ar-SA" sz="2800" b="1" dirty="0" smtClean="0">
                <a:solidFill>
                  <a:srgbClr val="006600"/>
                </a:solidFill>
                <a:cs typeface="Fanan" pitchFamily="2" charset="-78"/>
              </a:rPr>
              <a:t> </a:t>
            </a:r>
            <a:r>
              <a:rPr lang="ar-SA" altLang="ar-SA" sz="2800" b="1" dirty="0">
                <a:solidFill>
                  <a:srgbClr val="006600"/>
                </a:solidFill>
                <a:cs typeface="Fanan" pitchFamily="2" charset="-78"/>
              </a:rPr>
              <a:t>في المدرسة.</a:t>
            </a:r>
          </a:p>
          <a:p>
            <a:pPr eaLnBrk="1" hangingPunct="1"/>
            <a:r>
              <a:rPr lang="ar-SA" altLang="ar-SA" sz="2800" b="1" dirty="0">
                <a:solidFill>
                  <a:srgbClr val="006600"/>
                </a:solidFill>
                <a:cs typeface="Fanan" pitchFamily="2" charset="-78"/>
              </a:rPr>
              <a:t>.4 الإسهام في دعم وتطوير القيادة المدرسية، ودعم إنجاز الطلاب الأكاديمي.</a:t>
            </a:r>
          </a:p>
          <a:p>
            <a:pPr eaLnBrk="1" hangingPunct="1"/>
            <a:r>
              <a:rPr lang="ar-SA" altLang="ar-SA" sz="2800" b="1" dirty="0">
                <a:solidFill>
                  <a:srgbClr val="006600"/>
                </a:solidFill>
                <a:cs typeface="Fanan" pitchFamily="2" charset="-78"/>
              </a:rPr>
              <a:t>.5 خلق بيئة تعليمية تسهم في تطوير مهارات المعلمين وأولياء الأمور وقدراتهم على العمل التعاوني وزيادة المعرفة.</a:t>
            </a:r>
          </a:p>
          <a:p>
            <a:pPr eaLnBrk="1" hangingPunct="1"/>
            <a:r>
              <a:rPr lang="ar-SA" altLang="ar-SA" sz="2800" b="1" dirty="0">
                <a:solidFill>
                  <a:srgbClr val="006600"/>
                </a:solidFill>
                <a:cs typeface="Fanan" pitchFamily="2" charset="-78"/>
              </a:rPr>
              <a:t>.6 تقوية العلاقة بين المجتمع المدرسي ومؤسسات المجتمع المحلي.</a:t>
            </a:r>
          </a:p>
          <a:p>
            <a:pPr eaLnBrk="1" hangingPunct="1"/>
            <a:r>
              <a:rPr lang="ar-SA" altLang="ar-SA" sz="2800" b="1" dirty="0">
                <a:solidFill>
                  <a:srgbClr val="006600"/>
                </a:solidFill>
                <a:cs typeface="Fanan" pitchFamily="2" charset="-78"/>
              </a:rPr>
              <a:t>.7 تسهم الشراكة الفاعلة في مواجهة المدرسة للتحديات التي تواجهها والتغلب عليها</a:t>
            </a:r>
          </a:p>
        </p:txBody>
      </p:sp>
      <p:sp>
        <p:nvSpPr>
          <p:cNvPr id="9" name="وسيلة شرح مع سهم إلى الأعلى 8"/>
          <p:cNvSpPr/>
          <p:nvPr/>
        </p:nvSpPr>
        <p:spPr>
          <a:xfrm>
            <a:off x="3131840" y="4724599"/>
            <a:ext cx="4608512" cy="1152128"/>
          </a:xfrm>
          <a:prstGeom prst="upArrow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defRPr/>
            </a:pPr>
            <a:r>
              <a:rPr lang="ar-SA" sz="4400" dirty="0">
                <a:cs typeface="Akhbar MT" pitchFamily="2" charset="-78"/>
              </a:rPr>
              <a:t>أهمية الشراكة</a:t>
            </a:r>
          </a:p>
        </p:txBody>
      </p:sp>
      <p:pic>
        <p:nvPicPr>
          <p:cNvPr id="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19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ppt_x"/>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slide(fromLeft)">
                                      <p:cBhvr>
                                        <p:cTn id="19" dur="3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العنوان 1"/>
          <p:cNvSpPr txBox="1">
            <a:spLocks/>
          </p:cNvSpPr>
          <p:nvPr/>
        </p:nvSpPr>
        <p:spPr bwMode="auto">
          <a:xfrm>
            <a:off x="3059113" y="5300663"/>
            <a:ext cx="31845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endParaRPr lang="ar-SA" altLang="ar-SA" sz="4400" b="1" u="sng">
              <a:latin typeface="GE SS Text Medium" pitchFamily="18" charset="-78"/>
              <a:ea typeface="GE SS Text Medium" pitchFamily="18" charset="-78"/>
              <a:cs typeface="Akhbar MT" pitchFamily="2" charset="-78"/>
              <a:sym typeface="Playfair Display"/>
            </a:endParaRPr>
          </a:p>
        </p:txBody>
      </p:sp>
      <p:sp>
        <p:nvSpPr>
          <p:cNvPr id="21507" name="مستطيل 7"/>
          <p:cNvSpPr>
            <a:spLocks noChangeArrowheads="1"/>
          </p:cNvSpPr>
          <p:nvPr/>
        </p:nvSpPr>
        <p:spPr bwMode="auto">
          <a:xfrm>
            <a:off x="179388" y="188913"/>
            <a:ext cx="878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ar-SA" sz="2400" b="1">
              <a:solidFill>
                <a:schemeClr val="bg1"/>
              </a:solidFill>
              <a:cs typeface="Akhbar MT" pitchFamily="2" charset="-78"/>
            </a:endParaRPr>
          </a:p>
        </p:txBody>
      </p:sp>
      <p:sp>
        <p:nvSpPr>
          <p:cNvPr id="9" name="وسيلة شرح مع سهم إلى الأعلى 8"/>
          <p:cNvSpPr/>
          <p:nvPr/>
        </p:nvSpPr>
        <p:spPr>
          <a:xfrm>
            <a:off x="3203848" y="4544579"/>
            <a:ext cx="3960440" cy="1512168"/>
          </a:xfrm>
          <a:prstGeom prst="upArrow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defRPr/>
            </a:pPr>
            <a:r>
              <a:rPr lang="ar-SA" sz="3600" dirty="0">
                <a:cs typeface="Akhbar MT" pitchFamily="2" charset="-78"/>
              </a:rPr>
              <a:t>أهمية الشراكة</a:t>
            </a:r>
          </a:p>
        </p:txBody>
      </p:sp>
      <p:sp>
        <p:nvSpPr>
          <p:cNvPr id="22535" name="مستطيل 4"/>
          <p:cNvSpPr>
            <a:spLocks noChangeArrowheads="1"/>
          </p:cNvSpPr>
          <p:nvPr/>
        </p:nvSpPr>
        <p:spPr bwMode="auto">
          <a:xfrm>
            <a:off x="395536" y="283289"/>
            <a:ext cx="860444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400" b="1" dirty="0">
                <a:solidFill>
                  <a:srgbClr val="006600"/>
                </a:solidFill>
                <a:cs typeface="Fanan" pitchFamily="2" charset="-78"/>
              </a:rPr>
              <a:t>.8 تتيح الفرصة لصقل مهارات الأسر والعاملين بالمدارس، وتحديد الشراكات </a:t>
            </a:r>
            <a:endParaRPr lang="ar-SA" altLang="ar-SA" sz="2400" b="1" dirty="0" smtClean="0">
              <a:solidFill>
                <a:srgbClr val="006600"/>
              </a:solidFill>
              <a:cs typeface="Fanan" pitchFamily="2" charset="-78"/>
            </a:endParaRPr>
          </a:p>
          <a:p>
            <a:pPr eaLnBrk="1" hangingPunct="1"/>
            <a:r>
              <a:rPr lang="ar-SA" altLang="ar-SA" sz="2400" b="1" dirty="0" smtClean="0">
                <a:solidFill>
                  <a:srgbClr val="006600"/>
                </a:solidFill>
                <a:cs typeface="Fanan" pitchFamily="2" charset="-78"/>
              </a:rPr>
              <a:t>الأكثر </a:t>
            </a:r>
            <a:r>
              <a:rPr lang="ar-SA" altLang="ar-SA" sz="2400" b="1" dirty="0">
                <a:solidFill>
                  <a:srgbClr val="006600"/>
                </a:solidFill>
                <a:cs typeface="Fanan" pitchFamily="2" charset="-78"/>
              </a:rPr>
              <a:t>أهمية لتحقيق أهداف المؤسسات التعليمية.</a:t>
            </a:r>
          </a:p>
          <a:p>
            <a:pPr eaLnBrk="1" hangingPunct="1"/>
            <a:r>
              <a:rPr lang="ar-SA" altLang="ar-SA" sz="2800" dirty="0">
                <a:solidFill>
                  <a:srgbClr val="006600"/>
                </a:solidFill>
                <a:cs typeface="Fanan" pitchFamily="2" charset="-78"/>
              </a:rPr>
              <a:t>.</a:t>
            </a:r>
            <a:r>
              <a:rPr lang="ar-SA" altLang="ar-SA" sz="2400" b="1" dirty="0">
                <a:solidFill>
                  <a:srgbClr val="006600"/>
                </a:solidFill>
                <a:cs typeface="Fanan" pitchFamily="2" charset="-78"/>
              </a:rPr>
              <a:t>9 تحقيق التوافق ومنع التعارض بين البيئة المدرسية والبيئة العائلية؛ وهذا </a:t>
            </a:r>
            <a:endParaRPr lang="ar-SA" altLang="ar-SA" sz="2400" b="1" dirty="0" smtClean="0">
              <a:solidFill>
                <a:srgbClr val="006600"/>
              </a:solidFill>
              <a:cs typeface="Fanan" pitchFamily="2" charset="-78"/>
            </a:endParaRPr>
          </a:p>
          <a:p>
            <a:pPr eaLnBrk="1" hangingPunct="1"/>
            <a:r>
              <a:rPr lang="ar-SA" altLang="ar-SA" sz="2400" b="1" dirty="0" smtClean="0">
                <a:solidFill>
                  <a:srgbClr val="006600"/>
                </a:solidFill>
                <a:cs typeface="Fanan" pitchFamily="2" charset="-78"/>
              </a:rPr>
              <a:t>يساعد </a:t>
            </a:r>
            <a:r>
              <a:rPr lang="ar-SA" altLang="ar-SA" sz="2400" b="1" dirty="0">
                <a:solidFill>
                  <a:srgbClr val="006600"/>
                </a:solidFill>
                <a:cs typeface="Fanan" pitchFamily="2" charset="-78"/>
              </a:rPr>
              <a:t>على حماية شخصية الطفل من الصراع بين قيم وطموحات متنافره.</a:t>
            </a:r>
          </a:p>
          <a:p>
            <a:pPr eaLnBrk="1" hangingPunct="1"/>
            <a:r>
              <a:rPr lang="ar-SA" altLang="ar-SA" sz="2400" b="1" dirty="0">
                <a:solidFill>
                  <a:srgbClr val="006600"/>
                </a:solidFill>
                <a:cs typeface="Fanan" pitchFamily="2" charset="-78"/>
              </a:rPr>
              <a:t>.10 تطوير وتنمية المهارات الأساسية للطلاب في مختلف التخصصات.</a:t>
            </a:r>
          </a:p>
          <a:p>
            <a:pPr eaLnBrk="1" hangingPunct="1"/>
            <a:r>
              <a:rPr lang="ar-SA" altLang="ar-SA" sz="2400" b="1" dirty="0">
                <a:solidFill>
                  <a:srgbClr val="006600"/>
                </a:solidFill>
                <a:cs typeface="Fanan" pitchFamily="2" charset="-78"/>
              </a:rPr>
              <a:t>.11 المساهمة في دعم الأسر في التعرف على أساليب تمكن الطلاب من زيادة الاستيعاب وتقوية علاقتهم بالأبناء.</a:t>
            </a:r>
          </a:p>
          <a:p>
            <a:pPr eaLnBrk="1" hangingPunct="1"/>
            <a:r>
              <a:rPr lang="ar-SA" altLang="ar-SA" sz="2400" b="1" dirty="0">
                <a:solidFill>
                  <a:srgbClr val="006600"/>
                </a:solidFill>
                <a:cs typeface="Fanan" pitchFamily="2" charset="-78"/>
              </a:rPr>
              <a:t>.12 توفير مناخ أكثر إيجابية داخل المدارس مما يساعد الطلاب على الإنجاز والتفوق.</a:t>
            </a:r>
          </a:p>
          <a:p>
            <a:pPr eaLnBrk="1" hangingPunct="1"/>
            <a:r>
              <a:rPr lang="ar-SA" altLang="ar-SA" sz="2400" b="1" dirty="0">
                <a:solidFill>
                  <a:srgbClr val="006600"/>
                </a:solidFill>
                <a:cs typeface="Fanan" pitchFamily="2" charset="-78"/>
              </a:rPr>
              <a:t>.13 مساعدة الأسر في توجيه الطلاب في تحديد أهدافهم التعليمية.</a:t>
            </a:r>
          </a:p>
          <a:p>
            <a:pPr eaLnBrk="1" hangingPunct="1"/>
            <a:r>
              <a:rPr lang="ar-SA" altLang="ar-SA" sz="2400" b="1" dirty="0">
                <a:solidFill>
                  <a:srgbClr val="006600"/>
                </a:solidFill>
                <a:cs typeface="Fanan" pitchFamily="2" charset="-78"/>
              </a:rPr>
              <a:t>.14 تساعد المدارس على أن تصبح أكثر أمنًا، وتركز أكثر على تحقيق الأهداف التعليمية.</a:t>
            </a:r>
          </a:p>
          <a:p>
            <a:pPr eaLnBrk="1" hangingPunct="1"/>
            <a:r>
              <a:rPr lang="ar-SA" altLang="ar-SA" sz="2400" b="1" dirty="0">
                <a:solidFill>
                  <a:srgbClr val="006600"/>
                </a:solidFill>
                <a:cs typeface="Fanan" pitchFamily="2" charset="-78"/>
              </a:rPr>
              <a:t>.15 تبعث الشراكة برسالة للطالب حول أهمية تعلمه، و أن المجتمع داعم له ومنتظر منه المزيد من الإنجاز.</a:t>
            </a: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52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3000" fill="hold"/>
                                        <p:tgtEl>
                                          <p:spTgt spid="9"/>
                                        </p:tgtEl>
                                        <p:attrNameLst>
                                          <p:attrName>ppt_x</p:attrName>
                                        </p:attrNameLst>
                                      </p:cBhvr>
                                      <p:tavLst>
                                        <p:tav tm="0">
                                          <p:val>
                                            <p:strVal val="#ppt_x"/>
                                          </p:val>
                                        </p:tav>
                                        <p:tav tm="100000">
                                          <p:val>
                                            <p:strVal val="#ppt_x"/>
                                          </p:val>
                                        </p:tav>
                                      </p:tavLst>
                                    </p:anim>
                                    <p:anim calcmode="lin" valueType="num">
                                      <p:cBhvr additive="base">
                                        <p:cTn id="1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3000" fill="hold"/>
                                        <p:tgtEl>
                                          <p:spTgt spid="22535"/>
                                        </p:tgtEl>
                                        <p:attrNameLst>
                                          <p:attrName>ppt_x</p:attrName>
                                        </p:attrNameLst>
                                      </p:cBhvr>
                                      <p:tavLst>
                                        <p:tav tm="0">
                                          <p:val>
                                            <p:strVal val="0-#ppt_w/2"/>
                                          </p:val>
                                        </p:tav>
                                        <p:tav tm="100000">
                                          <p:val>
                                            <p:strVal val="#ppt_x"/>
                                          </p:val>
                                        </p:tav>
                                      </p:tavLst>
                                    </p:anim>
                                    <p:anim calcmode="lin" valueType="num">
                                      <p:cBhvr additive="base">
                                        <p:cTn id="20" dur="3000" fill="hold"/>
                                        <p:tgtEl>
                                          <p:spTgt spid="22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5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صورة 3" descr="3.JPG"/>
          <p:cNvPicPr>
            <a:picLocks noChangeAspect="1"/>
          </p:cNvPicPr>
          <p:nvPr/>
        </p:nvPicPr>
        <p:blipFill>
          <a:blip r:embed="rId2">
            <a:extLst>
              <a:ext uri="{28A0092B-C50C-407E-A947-70E740481C1C}">
                <a14:useLocalDpi xmlns:a14="http://schemas.microsoft.com/office/drawing/2010/main" val="0"/>
              </a:ext>
            </a:extLst>
          </a:blip>
          <a:srcRect t="57938"/>
          <a:stretch>
            <a:fillRect/>
          </a:stretch>
        </p:blipFill>
        <p:spPr bwMode="auto">
          <a:xfrm>
            <a:off x="682625" y="2060848"/>
            <a:ext cx="7993063" cy="345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مربع نص 4"/>
          <p:cNvSpPr txBox="1">
            <a:spLocks noChangeArrowheads="1"/>
          </p:cNvSpPr>
          <p:nvPr/>
        </p:nvSpPr>
        <p:spPr bwMode="auto">
          <a:xfrm>
            <a:off x="1259632" y="982687"/>
            <a:ext cx="698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006600"/>
                </a:solidFill>
                <a:latin typeface="Calibri" pitchFamily="34" charset="0"/>
                <a:ea typeface="Calibri" pitchFamily="34" charset="0"/>
                <a:cs typeface="Fanan" pitchFamily="2" charset="-78"/>
              </a:rPr>
              <a:t>واقع الشراكة من خلال الدراسات العلمية:</a:t>
            </a:r>
          </a:p>
        </p:txBody>
      </p:sp>
      <p:sp>
        <p:nvSpPr>
          <p:cNvPr id="6" name="نجمة ذات 5 نقاط 5"/>
          <p:cNvSpPr/>
          <p:nvPr/>
        </p:nvSpPr>
        <p:spPr>
          <a:xfrm>
            <a:off x="8459788" y="1052538"/>
            <a:ext cx="360362"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pic>
        <p:nvPicPr>
          <p:cNvPr id="7"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17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fltVal val="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2000" fill="hold"/>
                                        <p:tgtEl>
                                          <p:spTgt spid="23555"/>
                                        </p:tgtEl>
                                        <p:attrNameLst>
                                          <p:attrName>ppt_x</p:attrName>
                                        </p:attrNameLst>
                                      </p:cBhvr>
                                      <p:tavLst>
                                        <p:tav tm="0">
                                          <p:val>
                                            <p:strVal val="1+#ppt_w/2"/>
                                          </p:val>
                                        </p:tav>
                                        <p:tav tm="100000">
                                          <p:val>
                                            <p:strVal val="#ppt_x"/>
                                          </p:val>
                                        </p:tav>
                                      </p:tavLst>
                                    </p:anim>
                                    <p:anim calcmode="lin" valueType="num">
                                      <p:cBhvr additive="base">
                                        <p:cTn id="13" dur="20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صورة 3" descr="4.JPG"/>
          <p:cNvPicPr>
            <a:picLocks noChangeAspect="1"/>
          </p:cNvPicPr>
          <p:nvPr/>
        </p:nvPicPr>
        <p:blipFill>
          <a:blip r:embed="rId2">
            <a:extLst>
              <a:ext uri="{28A0092B-C50C-407E-A947-70E740481C1C}">
                <a14:useLocalDpi xmlns:a14="http://schemas.microsoft.com/office/drawing/2010/main" val="0"/>
              </a:ext>
            </a:extLst>
          </a:blip>
          <a:srcRect t="14577" b="3304"/>
          <a:stretch>
            <a:fillRect/>
          </a:stretch>
        </p:blipFill>
        <p:spPr bwMode="auto">
          <a:xfrm>
            <a:off x="0" y="1125538"/>
            <a:ext cx="91440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نجمة ذات 5 نقاط 4"/>
          <p:cNvSpPr/>
          <p:nvPr/>
        </p:nvSpPr>
        <p:spPr>
          <a:xfrm>
            <a:off x="7524750" y="404813"/>
            <a:ext cx="360363"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6" name="نجمة ذات 5 نقاط 5"/>
          <p:cNvSpPr/>
          <p:nvPr/>
        </p:nvSpPr>
        <p:spPr>
          <a:xfrm>
            <a:off x="8101013" y="404813"/>
            <a:ext cx="358775"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23557" name="مربع نص 6"/>
          <p:cNvSpPr txBox="1">
            <a:spLocks noChangeArrowheads="1"/>
          </p:cNvSpPr>
          <p:nvPr/>
        </p:nvSpPr>
        <p:spPr bwMode="auto">
          <a:xfrm>
            <a:off x="611188" y="333375"/>
            <a:ext cx="698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006600"/>
                </a:solidFill>
                <a:latin typeface="Calibri" pitchFamily="34" charset="0"/>
                <a:ea typeface="Calibri" pitchFamily="34" charset="0"/>
                <a:cs typeface="Akhbar MT" pitchFamily="2" charset="-78"/>
              </a:rPr>
              <a:t>واقع الشراكة من خلال الدراسات العلمية:</a:t>
            </a:r>
          </a:p>
        </p:txBody>
      </p:sp>
      <p:pic>
        <p:nvPicPr>
          <p:cNvPr id="7"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216"/>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91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2000" fill="hold"/>
                                        <p:tgtEl>
                                          <p:spTgt spid="24578"/>
                                        </p:tgtEl>
                                        <p:attrNameLst>
                                          <p:attrName>ppt_x</p:attrName>
                                        </p:attrNameLst>
                                      </p:cBhvr>
                                      <p:tavLst>
                                        <p:tav tm="0">
                                          <p:val>
                                            <p:strVal val="1+#ppt_w/2"/>
                                          </p:val>
                                        </p:tav>
                                        <p:tav tm="100000">
                                          <p:val>
                                            <p:strVal val="#ppt_x"/>
                                          </p:val>
                                        </p:tav>
                                      </p:tavLst>
                                    </p:anim>
                                    <p:anim calcmode="lin" valueType="num">
                                      <p:cBhvr additive="base">
                                        <p:cTn id="8" dur="20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اهلا وسهلا"/>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6324" y="-6942"/>
            <a:ext cx="5692180" cy="3826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صورة ذات صلة"/>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9965" y="3717032"/>
            <a:ext cx="486416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P\Desktop\شعار ارتقاء\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88640"/>
            <a:ext cx="3778477" cy="3414804"/>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4078" t="34673" r="42519" b="33596"/>
          <a:stretch/>
        </p:blipFill>
        <p:spPr bwMode="auto">
          <a:xfrm>
            <a:off x="5724128" y="3068960"/>
            <a:ext cx="2880320" cy="2952328"/>
          </a:xfrm>
          <a:prstGeom prst="rect">
            <a:avLst/>
          </a:prstGeom>
          <a:noFill/>
          <a:ln>
            <a:noFill/>
          </a:ln>
        </p:spPr>
      </p:pic>
    </p:spTree>
    <p:extLst>
      <p:ext uri="{BB962C8B-B14F-4D97-AF65-F5344CB8AC3E}">
        <p14:creationId xmlns:p14="http://schemas.microsoft.com/office/powerpoint/2010/main" val="3144272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صورة 3" descr="5.JPG"/>
          <p:cNvPicPr>
            <a:picLocks noChangeAspect="1"/>
          </p:cNvPicPr>
          <p:nvPr/>
        </p:nvPicPr>
        <p:blipFill>
          <a:blip r:embed="rId2">
            <a:extLst>
              <a:ext uri="{28A0092B-C50C-407E-A947-70E740481C1C}">
                <a14:useLocalDpi xmlns:a14="http://schemas.microsoft.com/office/drawing/2010/main" val="0"/>
              </a:ext>
            </a:extLst>
          </a:blip>
          <a:srcRect t="24037" r="4401"/>
          <a:stretch>
            <a:fillRect/>
          </a:stretch>
        </p:blipFill>
        <p:spPr bwMode="auto">
          <a:xfrm>
            <a:off x="71438" y="1196975"/>
            <a:ext cx="907256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نجمة ذات 5 نقاط 4"/>
          <p:cNvSpPr/>
          <p:nvPr/>
        </p:nvSpPr>
        <p:spPr>
          <a:xfrm>
            <a:off x="8101013" y="404813"/>
            <a:ext cx="358775"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6" name="نجمة ذات 5 نقاط 5"/>
          <p:cNvSpPr/>
          <p:nvPr/>
        </p:nvSpPr>
        <p:spPr>
          <a:xfrm>
            <a:off x="8532813" y="404813"/>
            <a:ext cx="360362"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7" name="نجمة ذات 5 نقاط 6"/>
          <p:cNvSpPr/>
          <p:nvPr/>
        </p:nvSpPr>
        <p:spPr>
          <a:xfrm>
            <a:off x="7667625" y="404813"/>
            <a:ext cx="360363" cy="576262"/>
          </a:xfrm>
          <a:prstGeom prst="star5">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24582" name="مربع نص 7"/>
          <p:cNvSpPr txBox="1">
            <a:spLocks noChangeArrowheads="1"/>
          </p:cNvSpPr>
          <p:nvPr/>
        </p:nvSpPr>
        <p:spPr bwMode="auto">
          <a:xfrm>
            <a:off x="611188" y="333375"/>
            <a:ext cx="698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006600"/>
                </a:solidFill>
                <a:latin typeface="Calibri" pitchFamily="34" charset="0"/>
                <a:ea typeface="Calibri" pitchFamily="34" charset="0"/>
                <a:cs typeface="Akhbar MT" pitchFamily="2" charset="-78"/>
              </a:rPr>
              <a:t>واقع الشراكة من خلال الدراسات العلمية:</a:t>
            </a:r>
          </a:p>
        </p:txBody>
      </p:sp>
      <p:pic>
        <p:nvPicPr>
          <p:cNvPr id="8"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99" y="44624"/>
            <a:ext cx="1296144" cy="117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76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2000" fill="hold"/>
                                        <p:tgtEl>
                                          <p:spTgt spid="25602"/>
                                        </p:tgtEl>
                                        <p:attrNameLst>
                                          <p:attrName>ppt_x</p:attrName>
                                        </p:attrNameLst>
                                      </p:cBhvr>
                                      <p:tavLst>
                                        <p:tav tm="0">
                                          <p:val>
                                            <p:strVal val="1+#ppt_w/2"/>
                                          </p:val>
                                        </p:tav>
                                        <p:tav tm="100000">
                                          <p:val>
                                            <p:strVal val="#ppt_x"/>
                                          </p:val>
                                        </p:tav>
                                      </p:tavLst>
                                    </p:anim>
                                    <p:anim calcmode="lin" valueType="num">
                                      <p:cBhvr additive="base">
                                        <p:cTn id="8" dur="20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صورة 3" desc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6423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58212"/>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358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صورة 3" descr="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64235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567" y="188640"/>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60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outHorizontal)">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صورة 3" descr="8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4963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88640"/>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16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Horizontal)">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4"/>
          <p:cNvSpPr>
            <a:spLocks noChangeArrowheads="1"/>
          </p:cNvSpPr>
          <p:nvPr/>
        </p:nvSpPr>
        <p:spPr bwMode="auto">
          <a:xfrm>
            <a:off x="1114921" y="2924944"/>
            <a:ext cx="705747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solidFill>
                  <a:srgbClr val="7030A0"/>
                </a:solidFill>
                <a:latin typeface="Calibri" pitchFamily="34" charset="0"/>
                <a:ea typeface="Calibri" pitchFamily="34" charset="0"/>
                <a:cs typeface="Fanan" pitchFamily="2" charset="-78"/>
              </a:rPr>
              <a:t>عنوان النشاط : التعرف على واقع الشراكة بين المدرسة والأسرة والمجتمع.</a:t>
            </a:r>
          </a:p>
          <a:p>
            <a:pPr algn="ctr" eaLnBrk="1" hangingPunct="1"/>
            <a:r>
              <a:rPr lang="ar-SA" altLang="ar-SA" sz="4000" b="1" dirty="0">
                <a:solidFill>
                  <a:srgbClr val="7030A0"/>
                </a:solidFill>
                <a:latin typeface="Calibri" pitchFamily="34" charset="0"/>
                <a:ea typeface="Calibri" pitchFamily="34" charset="0"/>
                <a:cs typeface="Fanan" pitchFamily="2" charset="-78"/>
              </a:rPr>
              <a:t>سؤال النشاط: اجب عن قائمة الأسئلة، وناقش نتائجها مع أفراد مجموعتك</a:t>
            </a:r>
            <a:r>
              <a:rPr lang="ar-SA" altLang="ar-SA" dirty="0">
                <a:solidFill>
                  <a:srgbClr val="7030A0"/>
                </a:solidFill>
                <a:latin typeface="Georgia" pitchFamily="18" charset="0"/>
                <a:ea typeface="Calibri" pitchFamily="34" charset="0"/>
                <a:cs typeface="Fanan" pitchFamily="2" charset="-78"/>
              </a:rPr>
              <a:t>.</a:t>
            </a:r>
          </a:p>
        </p:txBody>
      </p:sp>
      <p:sp>
        <p:nvSpPr>
          <p:cNvPr id="3" name="مستطيل 4"/>
          <p:cNvSpPr>
            <a:spLocks noChangeArrowheads="1"/>
          </p:cNvSpPr>
          <p:nvPr/>
        </p:nvSpPr>
        <p:spPr bwMode="auto">
          <a:xfrm>
            <a:off x="2483768" y="2237110"/>
            <a:ext cx="422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4800" b="1" dirty="0">
                <a:solidFill>
                  <a:srgbClr val="FF0000"/>
                </a:solidFill>
                <a:latin typeface="David" pitchFamily="34" charset="-79"/>
                <a:cs typeface="Fanan" pitchFamily="2" charset="-78"/>
              </a:rPr>
              <a:t>النشاط  ( 1  - 1 - 1 )</a:t>
            </a:r>
          </a:p>
        </p:txBody>
      </p:sp>
      <p:pic>
        <p:nvPicPr>
          <p:cNvPr id="4"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50453"/>
            <a:ext cx="2184941" cy="197464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3779912" y="5498068"/>
            <a:ext cx="1633781" cy="523220"/>
          </a:xfrm>
          <a:prstGeom prst="rect">
            <a:avLst/>
          </a:prstGeom>
        </p:spPr>
        <p:txBody>
          <a:bodyPr wrap="none">
            <a:spAutoFit/>
          </a:bodyPr>
          <a:lstStyle/>
          <a:p>
            <a:r>
              <a:rPr lang="ar-SA" altLang="ar-SA" sz="2800" b="1" dirty="0" smtClean="0">
                <a:solidFill>
                  <a:srgbClr val="006600"/>
                </a:solidFill>
                <a:latin typeface="Calibri" pitchFamily="34" charset="0"/>
                <a:ea typeface="Calibri" pitchFamily="34" charset="0"/>
                <a:cs typeface="Fanan" pitchFamily="2" charset="-78"/>
              </a:rPr>
              <a:t>صفحة 16-22</a:t>
            </a:r>
            <a:endParaRPr lang="ar-SA" sz="2800" dirty="0">
              <a:solidFill>
                <a:srgbClr val="006600"/>
              </a:solidFill>
            </a:endParaRPr>
          </a:p>
        </p:txBody>
      </p:sp>
    </p:spTree>
    <p:extLst>
      <p:ext uri="{BB962C8B-B14F-4D97-AF65-F5344CB8AC3E}">
        <p14:creationId xmlns:p14="http://schemas.microsoft.com/office/powerpoint/2010/main" val="35681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مستطيل 3"/>
          <p:cNvSpPr>
            <a:spLocks noChangeArrowheads="1"/>
          </p:cNvSpPr>
          <p:nvPr/>
        </p:nvSpPr>
        <p:spPr bwMode="auto">
          <a:xfrm>
            <a:off x="2555874" y="836712"/>
            <a:ext cx="44643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solidFill>
                  <a:srgbClr val="C00000"/>
                </a:solidFill>
                <a:latin typeface="Calibri" pitchFamily="34" charset="0"/>
                <a:ea typeface="Calibri" pitchFamily="34" charset="0"/>
                <a:cs typeface="Fanan" pitchFamily="2" charset="-78"/>
              </a:rPr>
              <a:t>النشرة التعريفية ( 1 - 1 -1 )</a:t>
            </a:r>
          </a:p>
        </p:txBody>
      </p:sp>
      <p:sp>
        <p:nvSpPr>
          <p:cNvPr id="19460" name="مستطيل 4"/>
          <p:cNvSpPr>
            <a:spLocks noChangeArrowheads="1"/>
          </p:cNvSpPr>
          <p:nvPr/>
        </p:nvSpPr>
        <p:spPr bwMode="auto">
          <a:xfrm>
            <a:off x="606746" y="2206605"/>
            <a:ext cx="7997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600" b="1" dirty="0">
                <a:solidFill>
                  <a:srgbClr val="006600"/>
                </a:solidFill>
                <a:latin typeface="Calibri" pitchFamily="34" charset="0"/>
                <a:ea typeface="Calibri" pitchFamily="34" charset="0"/>
                <a:cs typeface="Fanan" pitchFamily="2" charset="-78"/>
              </a:rPr>
              <a:t>مفهوم الشراكة بين المدرسة والأسرة والمجتمع وأهميتها.</a:t>
            </a:r>
          </a:p>
        </p:txBody>
      </p:sp>
      <p:sp>
        <p:nvSpPr>
          <p:cNvPr id="19461" name="مستطيل 5"/>
          <p:cNvSpPr>
            <a:spLocks noChangeArrowheads="1"/>
          </p:cNvSpPr>
          <p:nvPr/>
        </p:nvSpPr>
        <p:spPr bwMode="auto">
          <a:xfrm>
            <a:off x="179388" y="2948751"/>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600" b="1" dirty="0">
                <a:solidFill>
                  <a:srgbClr val="002060"/>
                </a:solidFill>
                <a:latin typeface="Calibri" pitchFamily="34" charset="0"/>
                <a:ea typeface="Calibri" pitchFamily="34" charset="0"/>
                <a:cs typeface="Fanan" pitchFamily="2" charset="-78"/>
              </a:rPr>
              <a:t>هي الصلات الفاعلة بين المدرسة والأسرة والمجتمع، بهدف </a:t>
            </a:r>
            <a:r>
              <a:rPr lang="ar-SA" altLang="ar-SA" sz="3600" b="1" dirty="0" smtClean="0">
                <a:solidFill>
                  <a:srgbClr val="002060"/>
                </a:solidFill>
                <a:latin typeface="Calibri" pitchFamily="34" charset="0"/>
                <a:ea typeface="Calibri" pitchFamily="34" charset="0"/>
                <a:cs typeface="Fanan" pitchFamily="2" charset="-78"/>
              </a:rPr>
              <a:t>الارتقاء بمستوى </a:t>
            </a:r>
            <a:r>
              <a:rPr lang="ar-SA" altLang="ar-SA" sz="3600" b="1" dirty="0">
                <a:solidFill>
                  <a:srgbClr val="002060"/>
                </a:solidFill>
                <a:latin typeface="Calibri" pitchFamily="34" charset="0"/>
                <a:ea typeface="Calibri" pitchFamily="34" charset="0"/>
                <a:cs typeface="Fanan" pitchFamily="2" charset="-78"/>
              </a:rPr>
              <a:t>الطالب </a:t>
            </a:r>
            <a:r>
              <a:rPr lang="ar-SA" altLang="ar-SA" sz="3600" b="1" dirty="0" err="1">
                <a:solidFill>
                  <a:srgbClr val="002060"/>
                </a:solidFill>
                <a:latin typeface="Calibri" pitchFamily="34" charset="0"/>
                <a:ea typeface="Calibri" pitchFamily="34" charset="0"/>
                <a:cs typeface="Fanan" pitchFamily="2" charset="-78"/>
              </a:rPr>
              <a:t>التعلمي</a:t>
            </a:r>
            <a:r>
              <a:rPr lang="ar-SA" altLang="ar-SA" dirty="0">
                <a:solidFill>
                  <a:srgbClr val="002060"/>
                </a:solidFill>
                <a:ea typeface="Calibri" pitchFamily="34" charset="0"/>
                <a:cs typeface="Fanan" pitchFamily="2" charset="-78"/>
              </a:rPr>
              <a:t>.</a:t>
            </a:r>
          </a:p>
        </p:txBody>
      </p:sp>
      <p:sp>
        <p:nvSpPr>
          <p:cNvPr id="19462" name="مستطيل 6"/>
          <p:cNvSpPr>
            <a:spLocks noChangeArrowheads="1"/>
          </p:cNvSpPr>
          <p:nvPr/>
        </p:nvSpPr>
        <p:spPr bwMode="auto">
          <a:xfrm>
            <a:off x="2527143" y="5445224"/>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23</a:t>
            </a:r>
            <a:endParaRPr lang="ar-SA" altLang="ar-SA" sz="3600" b="1" dirty="0">
              <a:solidFill>
                <a:srgbClr val="7030A0"/>
              </a:solidFill>
              <a:latin typeface="Calibri" pitchFamily="34" charset="0"/>
              <a:ea typeface="Calibri" pitchFamily="34" charset="0"/>
              <a:cs typeface="Fanan" pitchFamily="2" charset="-78"/>
            </a:endParaRPr>
          </a:p>
        </p:txBody>
      </p:sp>
      <p:sp>
        <p:nvSpPr>
          <p:cNvPr id="19463" name="مستطيل 7"/>
          <p:cNvSpPr>
            <a:spLocks noChangeArrowheads="1"/>
          </p:cNvSpPr>
          <p:nvPr/>
        </p:nvSpPr>
        <p:spPr bwMode="auto">
          <a:xfrm>
            <a:off x="755576" y="4293096"/>
            <a:ext cx="7561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u="sng" dirty="0">
                <a:latin typeface="Calibri" pitchFamily="34" charset="0"/>
                <a:ea typeface="Calibri" pitchFamily="34" charset="0"/>
                <a:cs typeface="Fanan" pitchFamily="2" charset="-78"/>
              </a:rPr>
              <a:t>حلل مفهوم الشراكة موضحاً محاوره الأساسية</a:t>
            </a:r>
          </a:p>
        </p:txBody>
      </p:sp>
      <p:pic>
        <p:nvPicPr>
          <p:cNvPr id="8"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01" y="203333"/>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95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randombar(horizontal)">
                                      <p:cBhvr>
                                        <p:cTn id="7" dur="2000"/>
                                        <p:tgtEl>
                                          <p:spTgt spid="19459"/>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randombar(horizontal)">
                                      <p:cBhvr>
                                        <p:cTn id="11" dur="2000"/>
                                        <p:tgtEl>
                                          <p:spTgt spid="194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461"/>
                                        </p:tgtEl>
                                        <p:attrNameLst>
                                          <p:attrName>style.visibility</p:attrName>
                                        </p:attrNameLst>
                                      </p:cBhvr>
                                      <p:to>
                                        <p:strVal val="visible"/>
                                      </p:to>
                                    </p:set>
                                    <p:anim calcmode="lin" valueType="num">
                                      <p:cBhvr additive="base">
                                        <p:cTn id="16" dur="2000" fill="hold"/>
                                        <p:tgtEl>
                                          <p:spTgt spid="19461"/>
                                        </p:tgtEl>
                                        <p:attrNameLst>
                                          <p:attrName>ppt_x</p:attrName>
                                        </p:attrNameLst>
                                      </p:cBhvr>
                                      <p:tavLst>
                                        <p:tav tm="0">
                                          <p:val>
                                            <p:strVal val="#ppt_x"/>
                                          </p:val>
                                        </p:tav>
                                        <p:tav tm="100000">
                                          <p:val>
                                            <p:strVal val="#ppt_x"/>
                                          </p:val>
                                        </p:tav>
                                      </p:tavLst>
                                    </p:anim>
                                    <p:anim calcmode="lin" valueType="num">
                                      <p:cBhvr additive="base">
                                        <p:cTn id="17" dur="2000" fill="hold"/>
                                        <p:tgtEl>
                                          <p:spTgt spid="19461"/>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5" presetClass="entr" presetSubtype="0" fill="hold" grpId="0" nodeType="after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p:cTn id="21" dur="1000" decel="50000" fill="hold">
                                          <p:stCondLst>
                                            <p:cond delay="0"/>
                                          </p:stCondLst>
                                        </p:cTn>
                                        <p:tgtEl>
                                          <p:spTgt spid="19462"/>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19462"/>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19462"/>
                                        </p:tgtEl>
                                        <p:attrNameLst>
                                          <p:attrName>ppt_w</p:attrName>
                                        </p:attrNameLst>
                                      </p:cBhvr>
                                      <p:tavLst>
                                        <p:tav tm="0">
                                          <p:val>
                                            <p:strVal val="#ppt_w*.05"/>
                                          </p:val>
                                        </p:tav>
                                        <p:tav tm="100000">
                                          <p:val>
                                            <p:strVal val="#ppt_w"/>
                                          </p:val>
                                        </p:tav>
                                      </p:tavLst>
                                    </p:anim>
                                    <p:anim calcmode="lin" valueType="num">
                                      <p:cBhvr>
                                        <p:cTn id="24" dur="2000" fill="hold"/>
                                        <p:tgtEl>
                                          <p:spTgt spid="19462"/>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19462"/>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19462"/>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19462"/>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19462"/>
                                        </p:tgtEl>
                                      </p:cBhvr>
                                    </p:animEffect>
                                  </p:childTnLst>
                                </p:cTn>
                              </p:par>
                            </p:childTnLst>
                          </p:cTn>
                        </p:par>
                        <p:par>
                          <p:cTn id="29" fill="hold" nodeType="afterGroup">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9463"/>
                                        </p:tgtEl>
                                        <p:attrNameLst>
                                          <p:attrName>style.visibility</p:attrName>
                                        </p:attrNameLst>
                                      </p:cBhvr>
                                      <p:to>
                                        <p:strVal val="visible"/>
                                      </p:to>
                                    </p:set>
                                    <p:animEffect transition="in" filter="randombar(horizontal)">
                                      <p:cBhvr>
                                        <p:cTn id="32"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635341871"/>
              </p:ext>
            </p:extLst>
          </p:nvPr>
        </p:nvGraphicFramePr>
        <p:xfrm>
          <a:off x="1599874" y="332656"/>
          <a:ext cx="7040070" cy="2103309"/>
        </p:xfrm>
        <a:graphic>
          <a:graphicData uri="http://schemas.openxmlformats.org/drawingml/2006/table">
            <a:tbl>
              <a:tblPr rtl="1"/>
              <a:tblGrid>
                <a:gridCol w="7040070"/>
              </a:tblGrid>
              <a:tr h="420687">
                <a:tc>
                  <a:txBody>
                    <a:bodyPr/>
                    <a:lstStyle/>
                    <a:p>
                      <a:pPr algn="r" rtl="1">
                        <a:lnSpc>
                          <a:spcPct val="115000"/>
                        </a:lnSpc>
                        <a:spcAft>
                          <a:spcPts val="0"/>
                        </a:spcAft>
                      </a:pPr>
                      <a:r>
                        <a:rPr lang="ar-SA" sz="2400" b="1" kern="1200" dirty="0">
                          <a:solidFill>
                            <a:srgbClr val="006600"/>
                          </a:solidFill>
                          <a:latin typeface="Calibri" pitchFamily="34" charset="0"/>
                          <a:ea typeface="Calibri" pitchFamily="34" charset="0"/>
                          <a:cs typeface="Fanan" pitchFamily="2" charset="-78"/>
                        </a:rPr>
                        <a:t>رقم النشاط(2-1-1) عنوان النشاط</a:t>
                      </a:r>
                      <a:r>
                        <a:rPr lang="en-US" sz="2400" b="1" kern="1200" dirty="0">
                          <a:solidFill>
                            <a:srgbClr val="006600"/>
                          </a:solidFill>
                          <a:latin typeface="Calibri" pitchFamily="34" charset="0"/>
                          <a:ea typeface="Calibri" pitchFamily="34" charset="0"/>
                          <a:cs typeface="Fanan" pitchFamily="2" charset="-78"/>
                        </a:rPr>
                        <a:t> : </a:t>
                      </a:r>
                      <a:r>
                        <a:rPr lang="ar-SA" sz="2400" b="1" kern="1200" dirty="0">
                          <a:solidFill>
                            <a:srgbClr val="006600"/>
                          </a:solidFill>
                          <a:latin typeface="Calibri" pitchFamily="34" charset="0"/>
                          <a:ea typeface="Calibri" pitchFamily="34" charset="0"/>
                          <a:cs typeface="Fanan" pitchFamily="2" charset="-78"/>
                        </a:rPr>
                        <a:t>تجارب المدارس في الشراكة مع الأسرة والمجتمع</a:t>
                      </a:r>
                      <a:endParaRPr lang="en-US" sz="2400" b="1" kern="1200" dirty="0">
                        <a:solidFill>
                          <a:srgbClr val="006600"/>
                        </a:solidFill>
                        <a:latin typeface="Calibri" pitchFamily="34" charset="0"/>
                        <a:ea typeface="Calibri" pitchFamily="34" charset="0"/>
                        <a:cs typeface="Fanan" pitchFamily="2" charset="-78"/>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87">
                <a:tc>
                  <a:txBody>
                    <a:bodyPr/>
                    <a:lstStyle/>
                    <a:p>
                      <a:pPr algn="r" rtl="1">
                        <a:lnSpc>
                          <a:spcPct val="115000"/>
                        </a:lnSpc>
                        <a:spcAft>
                          <a:spcPts val="0"/>
                        </a:spcAft>
                      </a:pPr>
                      <a:r>
                        <a:rPr lang="ar-SA" sz="2400" b="1" kern="1200" dirty="0">
                          <a:solidFill>
                            <a:srgbClr val="006600"/>
                          </a:solidFill>
                          <a:latin typeface="Calibri" pitchFamily="34" charset="0"/>
                          <a:ea typeface="Calibri" pitchFamily="34" charset="0"/>
                          <a:cs typeface="Fanan" pitchFamily="2" charset="-78"/>
                        </a:rPr>
                        <a:t>مدة </a:t>
                      </a:r>
                      <a:r>
                        <a:rPr lang="ar-SA" sz="2400" b="1" kern="1200" dirty="0" err="1">
                          <a:solidFill>
                            <a:srgbClr val="006600"/>
                          </a:solidFill>
                          <a:latin typeface="Calibri" pitchFamily="34" charset="0"/>
                          <a:ea typeface="Calibri" pitchFamily="34" charset="0"/>
                          <a:cs typeface="Fanan" pitchFamily="2" charset="-78"/>
                        </a:rPr>
                        <a:t>النشاط </a:t>
                      </a:r>
                      <a:r>
                        <a:rPr lang="ar-SA" sz="2400" b="1" kern="1200" dirty="0" err="1" smtClean="0">
                          <a:solidFill>
                            <a:srgbClr val="006600"/>
                          </a:solidFill>
                          <a:latin typeface="Calibri" pitchFamily="34" charset="0"/>
                          <a:ea typeface="Calibri" pitchFamily="34" charset="0"/>
                          <a:cs typeface="Fanan" pitchFamily="2" charset="-78"/>
                        </a:rPr>
                        <a:t>: </a:t>
                      </a:r>
                      <a:r>
                        <a:rPr lang="ar-SA" sz="2400" b="1" kern="1200" dirty="0" smtClean="0">
                          <a:solidFill>
                            <a:srgbClr val="006600"/>
                          </a:solidFill>
                          <a:latin typeface="Calibri" pitchFamily="34" charset="0"/>
                          <a:ea typeface="Calibri" pitchFamily="34" charset="0"/>
                          <a:cs typeface="Fanan" pitchFamily="2" charset="-78"/>
                        </a:rPr>
                        <a:t>(10 </a:t>
                      </a:r>
                      <a:r>
                        <a:rPr lang="ar-SA" sz="2400" b="1" kern="1200" dirty="0" err="1">
                          <a:solidFill>
                            <a:srgbClr val="006600"/>
                          </a:solidFill>
                          <a:latin typeface="Calibri" pitchFamily="34" charset="0"/>
                          <a:ea typeface="Calibri" pitchFamily="34" charset="0"/>
                          <a:cs typeface="Fanan" pitchFamily="2" charset="-78"/>
                        </a:rPr>
                        <a:t>د )</a:t>
                      </a:r>
                      <a:endParaRPr lang="en-US" sz="2400" b="1" kern="1200" dirty="0">
                        <a:solidFill>
                          <a:srgbClr val="006600"/>
                        </a:solidFill>
                        <a:latin typeface="Calibri" pitchFamily="34" charset="0"/>
                        <a:ea typeface="Calibri" pitchFamily="34" charset="0"/>
                        <a:cs typeface="Fanan" pitchFamily="2" charset="-78"/>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87">
                <a:tc>
                  <a:txBody>
                    <a:bodyPr/>
                    <a:lstStyle/>
                    <a:p>
                      <a:pPr algn="r" rtl="1">
                        <a:lnSpc>
                          <a:spcPct val="115000"/>
                        </a:lnSpc>
                        <a:spcAft>
                          <a:spcPts val="0"/>
                        </a:spcAft>
                      </a:pPr>
                      <a:r>
                        <a:rPr lang="ar-SA" sz="2400" b="1" kern="1200" dirty="0">
                          <a:solidFill>
                            <a:srgbClr val="006600"/>
                          </a:solidFill>
                          <a:latin typeface="Calibri" pitchFamily="34" charset="0"/>
                          <a:ea typeface="Calibri" pitchFamily="34" charset="0"/>
                          <a:cs typeface="Fanan" pitchFamily="2" charset="-78"/>
                        </a:rPr>
                        <a:t>هدف </a:t>
                      </a:r>
                      <a:r>
                        <a:rPr lang="ar-SA" sz="2400" b="1" kern="1200" dirty="0" err="1">
                          <a:solidFill>
                            <a:srgbClr val="006600"/>
                          </a:solidFill>
                          <a:latin typeface="Calibri" pitchFamily="34" charset="0"/>
                          <a:ea typeface="Calibri" pitchFamily="34" charset="0"/>
                          <a:cs typeface="Fanan" pitchFamily="2" charset="-78"/>
                        </a:rPr>
                        <a:t>النشاط </a:t>
                      </a:r>
                      <a:r>
                        <a:rPr lang="ar-SA" sz="2400" b="1" kern="1200" dirty="0">
                          <a:solidFill>
                            <a:srgbClr val="006600"/>
                          </a:solidFill>
                          <a:latin typeface="Calibri" pitchFamily="34" charset="0"/>
                          <a:ea typeface="Calibri" pitchFamily="34" charset="0"/>
                          <a:cs typeface="Fanan" pitchFamily="2" charset="-78"/>
                        </a:rPr>
                        <a:t>:معرفة أهمية الشراكة بين المدرسة والأسرة والمجتمع</a:t>
                      </a:r>
                      <a:endParaRPr lang="en-US" sz="2400" b="1" kern="1200" dirty="0">
                        <a:solidFill>
                          <a:srgbClr val="006600"/>
                        </a:solidFill>
                        <a:latin typeface="Calibri" pitchFamily="34" charset="0"/>
                        <a:ea typeface="Calibri" pitchFamily="34" charset="0"/>
                        <a:cs typeface="Fanan" pitchFamily="2" charset="-78"/>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87">
                <a:tc>
                  <a:txBody>
                    <a:bodyPr/>
                    <a:lstStyle/>
                    <a:p>
                      <a:pPr algn="r" rtl="1">
                        <a:lnSpc>
                          <a:spcPct val="115000"/>
                        </a:lnSpc>
                        <a:spcAft>
                          <a:spcPts val="0"/>
                        </a:spcAft>
                      </a:pPr>
                      <a:r>
                        <a:rPr lang="ar-SA" sz="2400" b="1" kern="1200" dirty="0">
                          <a:solidFill>
                            <a:srgbClr val="006600"/>
                          </a:solidFill>
                          <a:latin typeface="Calibri" pitchFamily="34" charset="0"/>
                          <a:ea typeface="Calibri" pitchFamily="34" charset="0"/>
                          <a:cs typeface="Fanan" pitchFamily="2" charset="-78"/>
                        </a:rPr>
                        <a:t>سؤال </a:t>
                      </a:r>
                      <a:r>
                        <a:rPr lang="ar-SA" sz="2400" b="1" kern="1200" dirty="0" err="1">
                          <a:solidFill>
                            <a:srgbClr val="006600"/>
                          </a:solidFill>
                          <a:latin typeface="Calibri" pitchFamily="34" charset="0"/>
                          <a:ea typeface="Calibri" pitchFamily="34" charset="0"/>
                          <a:cs typeface="Fanan" pitchFamily="2" charset="-78"/>
                        </a:rPr>
                        <a:t>النشاط </a:t>
                      </a:r>
                      <a:r>
                        <a:rPr lang="ar-SA" sz="2400" b="1" kern="1200" dirty="0" smtClean="0">
                          <a:solidFill>
                            <a:srgbClr val="006600"/>
                          </a:solidFill>
                          <a:latin typeface="Calibri" pitchFamily="34" charset="0"/>
                          <a:ea typeface="Calibri" pitchFamily="34" charset="0"/>
                          <a:cs typeface="Fanan" pitchFamily="2" charset="-78"/>
                        </a:rPr>
                        <a:t>:توقع </a:t>
                      </a:r>
                      <a:r>
                        <a:rPr lang="ar-SA" sz="2400" b="1" kern="1200" dirty="0">
                          <a:solidFill>
                            <a:srgbClr val="006600"/>
                          </a:solidFill>
                          <a:latin typeface="Calibri" pitchFamily="34" charset="0"/>
                          <a:ea typeface="Calibri" pitchFamily="34" charset="0"/>
                          <a:cs typeface="Fanan" pitchFamily="2" charset="-78"/>
                        </a:rPr>
                        <a:t>نتائج التجربتين التاليتين</a:t>
                      </a:r>
                      <a:r>
                        <a:rPr lang="en-US" sz="2400" b="1" kern="1200" dirty="0">
                          <a:solidFill>
                            <a:srgbClr val="006600"/>
                          </a:solidFill>
                          <a:latin typeface="Calibri" pitchFamily="34" charset="0"/>
                          <a:ea typeface="Calibri" pitchFamily="34" charset="0"/>
                          <a:cs typeface="Fanan" pitchFamily="2" charset="-78"/>
                        </a:rPr>
                        <a:t> ) </a:t>
                      </a:r>
                      <a:r>
                        <a:rPr lang="ar-SA" sz="2400" b="1" kern="1200" dirty="0">
                          <a:solidFill>
                            <a:srgbClr val="006600"/>
                          </a:solidFill>
                          <a:latin typeface="Calibri" pitchFamily="34" charset="0"/>
                          <a:ea typeface="Calibri" pitchFamily="34" charset="0"/>
                          <a:cs typeface="Fanan" pitchFamily="2" charset="-78"/>
                        </a:rPr>
                        <a:t>ابستين </a:t>
                      </a:r>
                      <a:r>
                        <a:rPr lang="ar-SA" sz="2400" b="1" kern="1200" dirty="0" err="1">
                          <a:solidFill>
                            <a:srgbClr val="006600"/>
                          </a:solidFill>
                          <a:latin typeface="Calibri" pitchFamily="34" charset="0"/>
                          <a:ea typeface="Calibri" pitchFamily="34" charset="0"/>
                          <a:cs typeface="Fanan" pitchFamily="2" charset="-78"/>
                        </a:rPr>
                        <a:t>وآخرون ،</a:t>
                      </a:r>
                      <a:r>
                        <a:rPr lang="en-US" sz="2400" b="1" kern="1200" dirty="0">
                          <a:solidFill>
                            <a:srgbClr val="006600"/>
                          </a:solidFill>
                          <a:latin typeface="Calibri" pitchFamily="34" charset="0"/>
                          <a:ea typeface="Calibri" pitchFamily="34" charset="0"/>
                          <a:cs typeface="Fanan" pitchFamily="2" charset="-78"/>
                        </a:rPr>
                        <a:t> 2016 </a:t>
                      </a:r>
                      <a:r>
                        <a:rPr lang="en-US" sz="2400" b="1" kern="1200" dirty="0" smtClean="0">
                          <a:solidFill>
                            <a:srgbClr val="006600"/>
                          </a:solidFill>
                          <a:latin typeface="Calibri" pitchFamily="34" charset="0"/>
                          <a:ea typeface="Calibri" pitchFamily="34" charset="0"/>
                          <a:cs typeface="Fanan" pitchFamily="2" charset="-78"/>
                        </a:rPr>
                        <a:t>:</a:t>
                      </a:r>
                      <a:r>
                        <a:rPr lang="ar-SA" sz="2400" b="1" kern="1200" dirty="0" err="1" smtClean="0">
                          <a:solidFill>
                            <a:srgbClr val="006600"/>
                          </a:solidFill>
                          <a:latin typeface="Calibri" pitchFamily="34" charset="0"/>
                          <a:ea typeface="Calibri" pitchFamily="34" charset="0"/>
                          <a:cs typeface="Fanan" pitchFamily="2" charset="-78"/>
                        </a:rPr>
                        <a:t>)</a:t>
                      </a:r>
                      <a:endParaRPr lang="en-US" sz="2400" b="1" kern="1200" dirty="0">
                        <a:solidFill>
                          <a:srgbClr val="006600"/>
                        </a:solidFill>
                        <a:latin typeface="Calibri" pitchFamily="34" charset="0"/>
                        <a:ea typeface="Calibri" pitchFamily="34" charset="0"/>
                        <a:cs typeface="Fanan" pitchFamily="2" charset="-78"/>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10" name="Rectangle 4"/>
          <p:cNvSpPr>
            <a:spLocks noChangeArrowheads="1"/>
          </p:cNvSpPr>
          <p:nvPr/>
        </p:nvSpPr>
        <p:spPr bwMode="auto">
          <a:xfrm>
            <a:off x="504056" y="2492891"/>
            <a:ext cx="81724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047750" algn="l"/>
              </a:tabLst>
              <a:defRPr>
                <a:solidFill>
                  <a:schemeClr val="tx1"/>
                </a:solidFill>
                <a:latin typeface="Arial" pitchFamily="34" charset="0"/>
                <a:cs typeface="Arial" pitchFamily="34" charset="0"/>
              </a:defRPr>
            </a:lvl1pPr>
            <a:lvl2pPr marL="742950" indent="-285750" eaLnBrk="0" hangingPunct="0">
              <a:tabLst>
                <a:tab pos="1047750" algn="l"/>
              </a:tabLst>
              <a:defRPr>
                <a:solidFill>
                  <a:schemeClr val="tx1"/>
                </a:solidFill>
                <a:latin typeface="Arial" pitchFamily="34" charset="0"/>
                <a:cs typeface="Arial" pitchFamily="34" charset="0"/>
              </a:defRPr>
            </a:lvl2pPr>
            <a:lvl3pPr marL="1143000" indent="-228600" eaLnBrk="0" hangingPunct="0">
              <a:tabLst>
                <a:tab pos="1047750" algn="l"/>
              </a:tabLst>
              <a:defRPr>
                <a:solidFill>
                  <a:schemeClr val="tx1"/>
                </a:solidFill>
                <a:latin typeface="Arial" pitchFamily="34" charset="0"/>
                <a:cs typeface="Arial" pitchFamily="34" charset="0"/>
              </a:defRPr>
            </a:lvl3pPr>
            <a:lvl4pPr marL="1600200" indent="-228600" eaLnBrk="0" hangingPunct="0">
              <a:tabLst>
                <a:tab pos="1047750" algn="l"/>
              </a:tabLst>
              <a:defRPr>
                <a:solidFill>
                  <a:schemeClr val="tx1"/>
                </a:solidFill>
                <a:latin typeface="Arial" pitchFamily="34" charset="0"/>
                <a:cs typeface="Arial" pitchFamily="34" charset="0"/>
              </a:defRPr>
            </a:lvl4pPr>
            <a:lvl5pPr marL="2057400" indent="-228600" eaLnBrk="0" hangingPunct="0">
              <a:tabLst>
                <a:tab pos="10477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0477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0477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0477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047750" algn="l"/>
              </a:tabLst>
              <a:defRPr>
                <a:solidFill>
                  <a:schemeClr val="tx1"/>
                </a:solidFill>
                <a:latin typeface="Arial" pitchFamily="34" charset="0"/>
                <a:cs typeface="Arial" pitchFamily="34" charset="0"/>
              </a:defRPr>
            </a:lvl9pPr>
          </a:lstStyle>
          <a:p>
            <a:r>
              <a:rPr lang="ar-SA" altLang="ar-SA" sz="2800" b="1" dirty="0">
                <a:solidFill>
                  <a:srgbClr val="C00000"/>
                </a:solidFill>
                <a:latin typeface="Calibri" pitchFamily="34" charset="0"/>
                <a:ea typeface="Calibri" pitchFamily="34" charset="0"/>
                <a:cs typeface="Fanan" pitchFamily="2" charset="-78"/>
              </a:rPr>
              <a:t>التجربة الأولى</a:t>
            </a:r>
            <a:r>
              <a:rPr lang="ar-SA" altLang="ar-SA" sz="2800" b="1" dirty="0" smtClean="0">
                <a:solidFill>
                  <a:srgbClr val="C00000"/>
                </a:solidFill>
                <a:latin typeface="Calibri" pitchFamily="34" charset="0"/>
                <a:ea typeface="Calibri" pitchFamily="34" charset="0"/>
                <a:cs typeface="Fanan" pitchFamily="2" charset="-78"/>
              </a:rPr>
              <a:t>: </a:t>
            </a:r>
          </a:p>
          <a:p>
            <a:r>
              <a:rPr lang="ar-SA" altLang="ar-SA" sz="2800" b="1" dirty="0" smtClean="0">
                <a:solidFill>
                  <a:srgbClr val="002060"/>
                </a:solidFill>
                <a:latin typeface="Calibri" pitchFamily="34" charset="0"/>
                <a:ea typeface="Calibri" pitchFamily="34" charset="0"/>
                <a:cs typeface="Fanan" pitchFamily="2" charset="-78"/>
              </a:rPr>
              <a:t>مشاركة </a:t>
            </a:r>
            <a:r>
              <a:rPr lang="ar-SA" altLang="ar-SA" sz="2800" b="1" dirty="0">
                <a:solidFill>
                  <a:srgbClr val="002060"/>
                </a:solidFill>
                <a:latin typeface="Calibri" pitchFamily="34" charset="0"/>
                <a:ea typeface="Calibri" pitchFamily="34" charset="0"/>
                <a:cs typeface="Fanan" pitchFamily="2" charset="-78"/>
              </a:rPr>
              <a:t>أولياء الأمور في تعليم أبنائهم:</a:t>
            </a:r>
            <a:endParaRPr lang="en-US" altLang="ar-SA" sz="2800" b="1" dirty="0">
              <a:solidFill>
                <a:srgbClr val="002060"/>
              </a:solidFill>
              <a:latin typeface="Calibri" pitchFamily="34" charset="0"/>
              <a:ea typeface="Calibri" pitchFamily="34" charset="0"/>
              <a:cs typeface="Fanan" pitchFamily="2" charset="-78"/>
            </a:endParaRPr>
          </a:p>
          <a:p>
            <a:r>
              <a:rPr lang="ar-SA" altLang="ar-SA" sz="2800" b="1" dirty="0">
                <a:solidFill>
                  <a:srgbClr val="002060"/>
                </a:solidFill>
                <a:latin typeface="Calibri" pitchFamily="34" charset="0"/>
                <a:ea typeface="Calibri" pitchFamily="34" charset="0"/>
                <a:cs typeface="Fanan" pitchFamily="2" charset="-78"/>
              </a:rPr>
              <a:t>في برنامج ‘‘هيد ستارت المبكر‘‘ وهو برنامج فيدرالي متخصص في فترة الروضة  للأسر ذات الدخل المنخفض ، أجري البرنامج في دراسة طبقت على مجموعتين "مجموعة ضابطة وأخرى تجريبية حول تفعيل مشاركة الاباء مع الاطفال في مرحلة الروضة من خلال تزويد الاباء وتدريبهم على المهارات الاساسية ومساعدتهم في الانشطة المتصلة بالكتاب المدرسي. </a:t>
            </a:r>
            <a:endParaRPr lang="ar-SA" altLang="ar-SA" sz="2800" b="1" dirty="0" smtClean="0">
              <a:solidFill>
                <a:srgbClr val="002060"/>
              </a:solidFill>
              <a:latin typeface="Calibri" pitchFamily="34" charset="0"/>
              <a:ea typeface="Calibri" pitchFamily="34" charset="0"/>
              <a:cs typeface="Fanan" pitchFamily="2" charset="-78"/>
            </a:endParaRPr>
          </a:p>
          <a:p>
            <a:r>
              <a:rPr lang="ar-SA" altLang="ar-SA" sz="2800" b="1" dirty="0" smtClean="0">
                <a:solidFill>
                  <a:srgbClr val="002060"/>
                </a:solidFill>
                <a:latin typeface="Calibri" pitchFamily="34" charset="0"/>
                <a:ea typeface="Calibri" pitchFamily="34" charset="0"/>
                <a:cs typeface="Fanan" pitchFamily="2" charset="-78"/>
              </a:rPr>
              <a:t>وكانت </a:t>
            </a:r>
            <a:r>
              <a:rPr lang="ar-SA" altLang="ar-SA" sz="2800" b="1" dirty="0">
                <a:solidFill>
                  <a:srgbClr val="002060"/>
                </a:solidFill>
                <a:latin typeface="Calibri" pitchFamily="34" charset="0"/>
                <a:ea typeface="Calibri" pitchFamily="34" charset="0"/>
                <a:cs typeface="Fanan" pitchFamily="2" charset="-78"/>
              </a:rPr>
              <a:t>النتائج المتوقعة من وجهة نظرك هي</a:t>
            </a:r>
          </a:p>
          <a:p>
            <a:pPr rtl="0"/>
            <a:r>
              <a:rPr lang="ar-SA" altLang="ar-SA" dirty="0">
                <a:solidFill>
                  <a:srgbClr val="002060"/>
                </a:solidFill>
                <a:latin typeface="Sakkal Majalla" pitchFamily="2" charset="-78"/>
                <a:cs typeface="Fanan" pitchFamily="2" charset="-78"/>
              </a:rPr>
              <a:t>:</a:t>
            </a:r>
            <a:r>
              <a:rPr lang="en-US" altLang="ar-SA" sz="1050" dirty="0">
                <a:solidFill>
                  <a:srgbClr val="002060"/>
                </a:solidFill>
                <a:cs typeface="Fanan" pitchFamily="2" charset="-78"/>
              </a:rPr>
              <a:t> </a:t>
            </a:r>
            <a:endParaRPr lang="en-US" altLang="ar-SA" sz="2800" dirty="0">
              <a:solidFill>
                <a:srgbClr val="002060"/>
              </a:solidFill>
              <a:cs typeface="Fanan" pitchFamily="2" charset="-78"/>
            </a:endParaRPr>
          </a:p>
        </p:txBody>
      </p:sp>
      <p:pic>
        <p:nvPicPr>
          <p:cNvPr id="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84941" cy="1974644"/>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6"/>
          <p:cNvSpPr>
            <a:spLocks noChangeArrowheads="1"/>
          </p:cNvSpPr>
          <p:nvPr/>
        </p:nvSpPr>
        <p:spPr bwMode="auto">
          <a:xfrm>
            <a:off x="-396552" y="5518973"/>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25</a:t>
            </a:r>
            <a:endParaRPr lang="ar-SA" altLang="ar-SA" sz="3600" b="1" dirty="0">
              <a:solidFill>
                <a:srgbClr val="7030A0"/>
              </a:solidFill>
              <a:latin typeface="Calibri" pitchFamily="34" charset="0"/>
              <a:ea typeface="Calibri" pitchFamily="34" charset="0"/>
              <a:cs typeface="Fanan" pitchFamily="2" charset="-78"/>
            </a:endParaRPr>
          </a:p>
        </p:txBody>
      </p:sp>
    </p:spTree>
    <p:extLst>
      <p:ext uri="{BB962C8B-B14F-4D97-AF65-F5344CB8AC3E}">
        <p14:creationId xmlns:p14="http://schemas.microsoft.com/office/powerpoint/2010/main" val="2457039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29710"/>
                                        </p:tgtEl>
                                        <p:attrNameLst>
                                          <p:attrName>style.visibility</p:attrName>
                                        </p:attrNameLst>
                                      </p:cBhvr>
                                      <p:to>
                                        <p:strVal val="visible"/>
                                      </p:to>
                                    </p:set>
                                    <p:animEffect transition="in" filter="randombar(horizontal)">
                                      <p:cBhvr>
                                        <p:cTn id="11" dur="2000"/>
                                        <p:tgtEl>
                                          <p:spTgt spid="29710"/>
                                        </p:tgtEl>
                                      </p:cBhvr>
                                    </p:animEffect>
                                  </p:childTnLst>
                                </p:cTn>
                              </p:par>
                            </p:childTnLst>
                          </p:cTn>
                        </p:par>
                        <p:par>
                          <p:cTn id="12" fill="hold">
                            <p:stCondLst>
                              <p:cond delay="4000"/>
                            </p:stCondLst>
                            <p:childTnLst>
                              <p:par>
                                <p:cTn id="13" presetID="2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1" name="صورة 3" descr="y.JPG"/>
          <p:cNvPicPr>
            <a:picLocks noChangeAspect="1"/>
          </p:cNvPicPr>
          <p:nvPr/>
        </p:nvPicPr>
        <p:blipFill>
          <a:blip r:embed="rId2">
            <a:extLst>
              <a:ext uri="{28A0092B-C50C-407E-A947-70E740481C1C}">
                <a14:useLocalDpi xmlns:a14="http://schemas.microsoft.com/office/drawing/2010/main" val="0"/>
              </a:ext>
            </a:extLst>
          </a:blip>
          <a:srcRect t="30457"/>
          <a:stretch>
            <a:fillRect/>
          </a:stretch>
        </p:blipFill>
        <p:spPr bwMode="auto">
          <a:xfrm>
            <a:off x="323528" y="1050995"/>
            <a:ext cx="8604448" cy="468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6"/>
          <p:cNvSpPr txBox="1">
            <a:spLocks noChangeArrowheads="1"/>
          </p:cNvSpPr>
          <p:nvPr/>
        </p:nvSpPr>
        <p:spPr bwMode="auto">
          <a:xfrm>
            <a:off x="5292724" y="260648"/>
            <a:ext cx="352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C00000"/>
                </a:solidFill>
                <a:cs typeface="Fanan" pitchFamily="2" charset="-78"/>
              </a:rPr>
              <a:t>نتائج </a:t>
            </a:r>
            <a:r>
              <a:rPr lang="ar-SA" altLang="ar-SA" sz="3600" b="1" dirty="0" smtClean="0">
                <a:solidFill>
                  <a:srgbClr val="C00000"/>
                </a:solidFill>
                <a:cs typeface="Fanan" pitchFamily="2" charset="-78"/>
              </a:rPr>
              <a:t>التجربة:</a:t>
            </a:r>
            <a:endParaRPr lang="ar-SA" altLang="ar-SA" sz="3600" b="1" dirty="0">
              <a:solidFill>
                <a:srgbClr val="C00000"/>
              </a:solidFill>
              <a:cs typeface="Fanan" pitchFamily="2" charset="-78"/>
            </a:endParaRPr>
          </a:p>
        </p:txBody>
      </p:sp>
      <p:pic>
        <p:nvPicPr>
          <p:cNvPr id="6"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72" y="0"/>
            <a:ext cx="1513858"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4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11"/>
                                        </p:tgtEl>
                                        <p:attrNameLst>
                                          <p:attrName>style.visibility</p:attrName>
                                        </p:attrNameLst>
                                      </p:cBhvr>
                                      <p:to>
                                        <p:strVal val="visible"/>
                                      </p:to>
                                    </p:set>
                                    <p:anim calcmode="lin" valueType="num">
                                      <p:cBhvr additive="base">
                                        <p:cTn id="13" dur="2000" fill="hold"/>
                                        <p:tgtEl>
                                          <p:spTgt spid="29711"/>
                                        </p:tgtEl>
                                        <p:attrNameLst>
                                          <p:attrName>ppt_x</p:attrName>
                                        </p:attrNameLst>
                                      </p:cBhvr>
                                      <p:tavLst>
                                        <p:tav tm="0">
                                          <p:val>
                                            <p:strVal val="#ppt_x"/>
                                          </p:val>
                                        </p:tav>
                                        <p:tav tm="100000">
                                          <p:val>
                                            <p:strVal val="#ppt_x"/>
                                          </p:val>
                                        </p:tav>
                                      </p:tavLst>
                                    </p:anim>
                                    <p:anim calcmode="lin" valueType="num">
                                      <p:cBhvr additive="base">
                                        <p:cTn id="14" dur="2000" fill="hold"/>
                                        <p:tgtEl>
                                          <p:spTgt spid="29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ربع نص 2"/>
          <p:cNvSpPr txBox="1">
            <a:spLocks noChangeArrowheads="1"/>
          </p:cNvSpPr>
          <p:nvPr/>
        </p:nvSpPr>
        <p:spPr bwMode="auto">
          <a:xfrm>
            <a:off x="395536" y="116632"/>
            <a:ext cx="860444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u="sng" dirty="0">
                <a:solidFill>
                  <a:srgbClr val="FF0000"/>
                </a:solidFill>
                <a:cs typeface="Fanan" pitchFamily="2" charset="-78"/>
              </a:rPr>
              <a:t>التجربة الثانية:</a:t>
            </a:r>
          </a:p>
          <a:p>
            <a:pPr eaLnBrk="1" hangingPunct="1"/>
            <a:r>
              <a:rPr lang="ar-SA" altLang="ar-SA" sz="2800" b="1" dirty="0">
                <a:solidFill>
                  <a:srgbClr val="002060"/>
                </a:solidFill>
                <a:cs typeface="Fanan" pitchFamily="2" charset="-78"/>
              </a:rPr>
              <a:t>برنامج شراكة بين مدرسة </a:t>
            </a:r>
            <a:r>
              <a:rPr lang="ar-SA" altLang="ar-SA" sz="2800" b="1" dirty="0" err="1">
                <a:solidFill>
                  <a:srgbClr val="002060"/>
                </a:solidFill>
                <a:cs typeface="Fanan" pitchFamily="2" charset="-78"/>
              </a:rPr>
              <a:t>أروهيد</a:t>
            </a:r>
            <a:r>
              <a:rPr lang="ar-SA" altLang="ar-SA" sz="2800" b="1" dirty="0">
                <a:solidFill>
                  <a:srgbClr val="002060"/>
                </a:solidFill>
                <a:cs typeface="Fanan" pitchFamily="2" charset="-78"/>
              </a:rPr>
              <a:t> الابتدائية مع بحارة من السفينة </a:t>
            </a:r>
            <a:r>
              <a:rPr lang="ar-SA" altLang="ar-SA" sz="2800" b="1" dirty="0" err="1">
                <a:solidFill>
                  <a:srgbClr val="002060"/>
                </a:solidFill>
                <a:cs typeface="Fanan" pitchFamily="2" charset="-78"/>
              </a:rPr>
              <a:t>الامريكية“سان</a:t>
            </a:r>
            <a:r>
              <a:rPr lang="ar-SA" altLang="ar-SA" sz="2800" b="1" dirty="0">
                <a:solidFill>
                  <a:srgbClr val="002060"/>
                </a:solidFill>
                <a:cs typeface="Fanan" pitchFamily="2" charset="-78"/>
              </a:rPr>
              <a:t> </a:t>
            </a:r>
            <a:r>
              <a:rPr lang="ar-SA" altLang="ar-SA" sz="2800" b="1" dirty="0" err="1" smtClean="0">
                <a:solidFill>
                  <a:srgbClr val="002060"/>
                </a:solidFill>
                <a:cs typeface="Fanan" pitchFamily="2" charset="-78"/>
              </a:rPr>
              <a:t>جاستون“أسست</a:t>
            </a:r>
            <a:r>
              <a:rPr lang="ar-SA" altLang="ar-SA" sz="2800" b="1" dirty="0" smtClean="0">
                <a:solidFill>
                  <a:srgbClr val="002060"/>
                </a:solidFill>
                <a:cs typeface="Fanan" pitchFamily="2" charset="-78"/>
              </a:rPr>
              <a:t> </a:t>
            </a:r>
            <a:r>
              <a:rPr lang="ar-SA" altLang="ar-SA" sz="2800" b="1" dirty="0">
                <a:solidFill>
                  <a:srgbClr val="002060"/>
                </a:solidFill>
                <a:cs typeface="Fanan" pitchFamily="2" charset="-78"/>
              </a:rPr>
              <a:t>المدرسة في عام 2005 م شراكة مع سان </a:t>
            </a:r>
            <a:r>
              <a:rPr lang="ar-SA" altLang="ar-SA" sz="2800" b="1" dirty="0" err="1">
                <a:solidFill>
                  <a:srgbClr val="002060"/>
                </a:solidFill>
                <a:cs typeface="Fanan" pitchFamily="2" charset="-78"/>
              </a:rPr>
              <a:t>جاسنتو</a:t>
            </a:r>
            <a:r>
              <a:rPr lang="ar-SA" altLang="ar-SA" sz="2800" b="1" dirty="0">
                <a:solidFill>
                  <a:srgbClr val="002060"/>
                </a:solidFill>
                <a:cs typeface="Fanan" pitchFamily="2" charset="-78"/>
              </a:rPr>
              <a:t> وهي سفينة تابعة لسلاح البحرية </a:t>
            </a:r>
            <a:r>
              <a:rPr lang="ar-SA" altLang="ar-SA" sz="2800" b="1" dirty="0" smtClean="0">
                <a:solidFill>
                  <a:srgbClr val="002060"/>
                </a:solidFill>
                <a:cs typeface="Fanan" pitchFamily="2" charset="-78"/>
              </a:rPr>
              <a:t>ترسو  </a:t>
            </a:r>
            <a:r>
              <a:rPr lang="ar-SA" altLang="ar-SA" sz="2800" b="1" dirty="0">
                <a:solidFill>
                  <a:srgbClr val="002060"/>
                </a:solidFill>
                <a:cs typeface="Fanan" pitchFamily="2" charset="-78"/>
              </a:rPr>
              <a:t>في (</a:t>
            </a:r>
            <a:r>
              <a:rPr lang="ar-SA" altLang="ar-SA" sz="2800" b="1" dirty="0" err="1">
                <a:solidFill>
                  <a:srgbClr val="002060"/>
                </a:solidFill>
                <a:cs typeface="Fanan" pitchFamily="2" charset="-78"/>
              </a:rPr>
              <a:t>نورفولك</a:t>
            </a:r>
            <a:r>
              <a:rPr lang="ar-SA" altLang="ar-SA" sz="2800" b="1" dirty="0">
                <a:solidFill>
                  <a:srgbClr val="002060"/>
                </a:solidFill>
                <a:cs typeface="Fanan" pitchFamily="2" charset="-78"/>
              </a:rPr>
              <a:t>)القريبة وكان يحضر بحارة إلى المدرسة ليساعدوا المعلمين في طباعة الأوراق أو التدريس الفردي أو تعليم الأطفال القراءة والكتابة وإنشاء برنامج مراسلة مع البحارة وتعليمهم أموراً تتصل بحياة البحارة اليومية وقد أسست المدرسة بالتعاون مع ممثلين عن الشبكة الوطنية والبحرية برنامجاً يتناول فيه البحارة الغداء       مع الأطفال على نحو منتظم أسبوعياً وتعليمهم وسمي هذا البرنامج بـ“نادي سان </a:t>
            </a:r>
            <a:r>
              <a:rPr lang="ar-SA" altLang="ar-SA" sz="2800" b="1" dirty="0" err="1">
                <a:solidFill>
                  <a:srgbClr val="002060"/>
                </a:solidFill>
                <a:cs typeface="Fanan" pitchFamily="2" charset="-78"/>
              </a:rPr>
              <a:t>جاسنتو</a:t>
            </a:r>
            <a:r>
              <a:rPr lang="ar-SA" altLang="ar-SA" sz="2800" b="1" dirty="0">
                <a:solidFill>
                  <a:srgbClr val="002060"/>
                </a:solidFill>
                <a:cs typeface="Fanan" pitchFamily="2" charset="-78"/>
              </a:rPr>
              <a:t> لصحبة السفن“ </a:t>
            </a:r>
            <a:r>
              <a:rPr lang="ar-SA" altLang="ar-SA" sz="2800" b="1" dirty="0" smtClean="0">
                <a:solidFill>
                  <a:srgbClr val="002060"/>
                </a:solidFill>
                <a:cs typeface="Fanan" pitchFamily="2" charset="-78"/>
              </a:rPr>
              <a:t>وكان </a:t>
            </a:r>
            <a:r>
              <a:rPr lang="ar-SA" altLang="ar-SA" sz="2800" b="1" dirty="0">
                <a:solidFill>
                  <a:srgbClr val="002060"/>
                </a:solidFill>
                <a:cs typeface="Fanan" pitchFamily="2" charset="-78"/>
              </a:rPr>
              <a:t>البحارة يحضرون إلى المدرسة كل أسبوع لتناول الغداء مع رفقائهم من الأطفال ثم كانوا بعد ذلك يقرأون لهم ويدرسونهم في بعض الأحيان يلتقي أولياء أمور الطلاب مع أبنائهم والبحارة الذين يعلمونهم من فترة لأخرى</a:t>
            </a:r>
            <a:r>
              <a:rPr lang="ar-SA" altLang="ar-SA" sz="2800" b="1" dirty="0" smtClean="0">
                <a:solidFill>
                  <a:srgbClr val="002060"/>
                </a:solidFill>
                <a:cs typeface="Fanan" pitchFamily="2" charset="-78"/>
              </a:rPr>
              <a:t>. وكانت </a:t>
            </a:r>
            <a:r>
              <a:rPr lang="ar-SA" altLang="ar-SA" sz="2800" b="1" dirty="0">
                <a:solidFill>
                  <a:srgbClr val="002060"/>
                </a:solidFill>
                <a:cs typeface="Fanan" pitchFamily="2" charset="-78"/>
              </a:rPr>
              <a:t>النتائج المتوقعة  من وجهة نظرك :</a:t>
            </a:r>
          </a:p>
        </p:txBody>
      </p:sp>
      <p:sp>
        <p:nvSpPr>
          <p:cNvPr id="5" name="مستطيل 6"/>
          <p:cNvSpPr>
            <a:spLocks noChangeArrowheads="1"/>
          </p:cNvSpPr>
          <p:nvPr/>
        </p:nvSpPr>
        <p:spPr bwMode="auto">
          <a:xfrm>
            <a:off x="-540568" y="5445224"/>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26</a:t>
            </a:r>
            <a:endParaRPr lang="ar-SA" altLang="ar-SA" sz="3600" b="1" dirty="0">
              <a:solidFill>
                <a:srgbClr val="7030A0"/>
              </a:solidFill>
              <a:latin typeface="Calibri" pitchFamily="34" charset="0"/>
              <a:ea typeface="Calibri" pitchFamily="34" charset="0"/>
              <a:cs typeface="Fanan" pitchFamily="2" charset="-78"/>
            </a:endParaRPr>
          </a:p>
        </p:txBody>
      </p:sp>
    </p:spTree>
    <p:extLst>
      <p:ext uri="{BB962C8B-B14F-4D97-AF65-F5344CB8AC3E}">
        <p14:creationId xmlns:p14="http://schemas.microsoft.com/office/powerpoint/2010/main" val="2550752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2000"/>
                                        <p:tgtEl>
                                          <p:spTgt spid="30722"/>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4"/>
          <p:cNvSpPr>
            <a:spLocks noChangeArrowheads="1"/>
          </p:cNvSpPr>
          <p:nvPr/>
        </p:nvSpPr>
        <p:spPr bwMode="auto">
          <a:xfrm>
            <a:off x="396999" y="1484784"/>
            <a:ext cx="849548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ar-SA" altLang="ar-SA" sz="3200" b="1" dirty="0">
                <a:cs typeface="Fanan" pitchFamily="2" charset="-78"/>
              </a:rPr>
              <a:t>ساعد برنامج "سان </a:t>
            </a:r>
            <a:r>
              <a:rPr lang="ar-SA" altLang="ar-SA" sz="3200" b="1" dirty="0" err="1">
                <a:cs typeface="Fanan" pitchFamily="2" charset="-78"/>
              </a:rPr>
              <a:t>جاسنتو</a:t>
            </a:r>
            <a:r>
              <a:rPr lang="ar-SA" altLang="ar-SA" sz="3200" b="1" dirty="0">
                <a:cs typeface="Fanan" pitchFamily="2" charset="-78"/>
              </a:rPr>
              <a:t> ” ١٤٠ طالباً مشاركاً </a:t>
            </a:r>
            <a:endParaRPr lang="ar-SA" altLang="ar-SA" sz="3200" b="1" dirty="0" smtClean="0">
              <a:cs typeface="Fanan" pitchFamily="2" charset="-78"/>
            </a:endParaRPr>
          </a:p>
          <a:p>
            <a:pPr eaLnBrk="1" hangingPunct="1"/>
            <a:r>
              <a:rPr lang="ar-SA" altLang="ar-SA" sz="3200" b="1" dirty="0" smtClean="0">
                <a:cs typeface="Fanan" pitchFamily="2" charset="-78"/>
              </a:rPr>
              <a:t>أكاديمياً </a:t>
            </a:r>
            <a:r>
              <a:rPr lang="ar-SA" altLang="ar-SA" sz="3200" b="1" dirty="0">
                <a:cs typeface="Fanan" pitchFamily="2" charset="-78"/>
              </a:rPr>
              <a:t>وسلوكي. </a:t>
            </a:r>
          </a:p>
          <a:p>
            <a:pPr eaLnBrk="1" hangingPunct="1">
              <a:buFont typeface="Arial" pitchFamily="34" charset="0"/>
              <a:buChar char="•"/>
            </a:pPr>
            <a:r>
              <a:rPr lang="ar-SA" altLang="ar-SA" sz="3200" b="1" dirty="0">
                <a:cs typeface="Fanan" pitchFamily="2" charset="-78"/>
              </a:rPr>
              <a:t>أتاح نشاط المراسلة للأطفال ممارسة مهاراتهم الكتابية بطريقة ارتبطت بحياتهم الواقعية.</a:t>
            </a:r>
          </a:p>
          <a:p>
            <a:pPr eaLnBrk="1" hangingPunct="1">
              <a:buFont typeface="Arial" pitchFamily="34" charset="0"/>
              <a:buChar char="•"/>
            </a:pPr>
            <a:r>
              <a:rPr lang="ar-SA" altLang="ar-SA" sz="3200" b="1" dirty="0">
                <a:cs typeface="Fanan" pitchFamily="2" charset="-78"/>
              </a:rPr>
              <a:t>عمل الطلاب بجد لتحسين أدائهم الأكاديمي إرضاءً لمعلميهم البحارة. </a:t>
            </a:r>
          </a:p>
          <a:p>
            <a:pPr eaLnBrk="1" hangingPunct="1">
              <a:buFont typeface="Arial" pitchFamily="34" charset="0"/>
              <a:buChar char="•"/>
            </a:pPr>
            <a:r>
              <a:rPr lang="ar-SA" altLang="ar-SA" sz="3200" b="1" dirty="0">
                <a:cs typeface="Fanan" pitchFamily="2" charset="-78"/>
              </a:rPr>
              <a:t>لاحظ المعلمون تحسناً في مهارات الكتابة ودرجات </a:t>
            </a:r>
            <a:r>
              <a:rPr lang="ar-SA" altLang="ar-SA" sz="3200" b="1" dirty="0" err="1">
                <a:cs typeface="Fanan" pitchFamily="2" charset="-78"/>
              </a:rPr>
              <a:t>الإختبارات</a:t>
            </a:r>
            <a:r>
              <a:rPr lang="ar-SA" altLang="ar-SA" sz="3200" b="1" dirty="0">
                <a:cs typeface="Fanan" pitchFamily="2" charset="-78"/>
              </a:rPr>
              <a:t>. </a:t>
            </a:r>
          </a:p>
          <a:p>
            <a:pPr eaLnBrk="1" hangingPunct="1">
              <a:buFont typeface="Arial" pitchFamily="34" charset="0"/>
              <a:buChar char="•"/>
            </a:pPr>
            <a:r>
              <a:rPr lang="ar-SA" altLang="ar-SA" sz="3200" b="1" dirty="0">
                <a:cs typeface="Fanan" pitchFamily="2" charset="-78"/>
              </a:rPr>
              <a:t>ساعد وجود معلم فردي للأطفال المضطربين سلوكياً على المحافظة علي ضبط الذات وبذل قصارى جهدهم في المدرسة.</a:t>
            </a:r>
          </a:p>
        </p:txBody>
      </p:sp>
      <p:sp>
        <p:nvSpPr>
          <p:cNvPr id="5" name="مستطيل 5"/>
          <p:cNvSpPr>
            <a:spLocks noChangeArrowheads="1"/>
          </p:cNvSpPr>
          <p:nvPr/>
        </p:nvSpPr>
        <p:spPr bwMode="auto">
          <a:xfrm>
            <a:off x="5364088" y="694437"/>
            <a:ext cx="3672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600" b="1" dirty="0">
                <a:solidFill>
                  <a:srgbClr val="C00000"/>
                </a:solidFill>
                <a:cs typeface="Fanan" pitchFamily="2" charset="-78"/>
              </a:rPr>
              <a:t>نتائج التجربة الثانية :</a:t>
            </a:r>
          </a:p>
        </p:txBody>
      </p:sp>
      <p:pic>
        <p:nvPicPr>
          <p:cNvPr id="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69812"/>
            <a:ext cx="1800200" cy="176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صورة ذات صلة"/>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8909"/>
          <a:stretch/>
        </p:blipFill>
        <p:spPr bwMode="auto">
          <a:xfrm>
            <a:off x="127993" y="1"/>
            <a:ext cx="5380111" cy="6309320"/>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499992" y="980728"/>
            <a:ext cx="4464496"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solidFill>
                  <a:srgbClr val="C00000"/>
                </a:solidFill>
                <a:cs typeface="AGA Dimnah Regular" pitchFamily="2" charset="-78"/>
              </a:rPr>
              <a:t>كلمة مدير التعليم</a:t>
            </a:r>
          </a:p>
          <a:p>
            <a:pPr algn="ctr"/>
            <a:r>
              <a:rPr lang="ar-SA" sz="4800" dirty="0" smtClean="0">
                <a:solidFill>
                  <a:srgbClr val="C00000"/>
                </a:solidFill>
                <a:cs typeface="AGA Dimnah Regular" pitchFamily="2" charset="-78"/>
              </a:rPr>
              <a:t>نايف بن سلطان الهاجري</a:t>
            </a:r>
          </a:p>
          <a:p>
            <a:pPr algn="ctr"/>
            <a:r>
              <a:rPr lang="ar-SA" sz="4800" dirty="0" smtClean="0">
                <a:solidFill>
                  <a:srgbClr val="C00000"/>
                </a:solidFill>
                <a:cs typeface="AGA Dimnah Regular" pitchFamily="2" charset="-78"/>
              </a:rPr>
              <a:t>لتدشين </a:t>
            </a:r>
          </a:p>
          <a:p>
            <a:pPr algn="ctr"/>
            <a:r>
              <a:rPr lang="ar-SA" sz="4800" dirty="0" smtClean="0">
                <a:solidFill>
                  <a:srgbClr val="C00000"/>
                </a:solidFill>
                <a:cs typeface="AGA Dimnah Regular" pitchFamily="2" charset="-78"/>
              </a:rPr>
              <a:t>البرنامج التدريبي </a:t>
            </a:r>
          </a:p>
          <a:p>
            <a:pPr algn="ctr"/>
            <a:r>
              <a:rPr lang="ar-SA" sz="4800" dirty="0" smtClean="0">
                <a:solidFill>
                  <a:srgbClr val="C00000"/>
                </a:solidFill>
                <a:cs typeface="AGA Dimnah Regular" pitchFamily="2" charset="-78"/>
              </a:rPr>
              <a:t>شراكات المدرسة والأسرة والمجتمع</a:t>
            </a:r>
          </a:p>
          <a:p>
            <a:pPr algn="ctr"/>
            <a:r>
              <a:rPr lang="ar-SA" sz="4800" dirty="0" smtClean="0">
                <a:solidFill>
                  <a:srgbClr val="C00000"/>
                </a:solidFill>
                <a:cs typeface="AGA Dimnah Regular" pitchFamily="2" charset="-78"/>
              </a:rPr>
              <a:t>(</a:t>
            </a:r>
            <a:r>
              <a:rPr lang="ar-SA" sz="4800" dirty="0" smtClean="0">
                <a:solidFill>
                  <a:srgbClr val="002060"/>
                </a:solidFill>
                <a:cs typeface="AGA Dimnah Regular" pitchFamily="2" charset="-78"/>
              </a:rPr>
              <a:t>ارتقاء</a:t>
            </a:r>
            <a:r>
              <a:rPr lang="ar-SA" sz="4800" dirty="0" smtClean="0">
                <a:solidFill>
                  <a:srgbClr val="C00000"/>
                </a:solidFill>
                <a:cs typeface="AGA Dimnah Regular" pitchFamily="2" charset="-78"/>
              </a:rPr>
              <a:t>)</a:t>
            </a:r>
            <a:endParaRPr lang="ar-SA" sz="4800" dirty="0">
              <a:solidFill>
                <a:srgbClr val="C00000"/>
              </a:solidFill>
              <a:cs typeface="AGA Dimnah Regular" pitchFamily="2" charset="-78"/>
            </a:endParaRPr>
          </a:p>
        </p:txBody>
      </p:sp>
      <p:pic>
        <p:nvPicPr>
          <p:cNvPr id="4" name="Picture 5" descr="C:\Users\HP\Desktop\شعار ارتقاء\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188640"/>
            <a:ext cx="23762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17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ll.jpg"/>
          <p:cNvPicPr>
            <a:picLocks noChangeAspect="1"/>
          </p:cNvPicPr>
          <p:nvPr/>
        </p:nvPicPr>
        <p:blipFill>
          <a:blip r:embed="rId2" cstate="print"/>
          <a:stretch>
            <a:fillRect/>
          </a:stretch>
        </p:blipFill>
        <p:spPr>
          <a:xfrm>
            <a:off x="395536" y="1852276"/>
            <a:ext cx="3743236" cy="4169012"/>
          </a:xfrm>
          <a:prstGeom prst="rect">
            <a:avLst/>
          </a:prstGeom>
          <a:ln>
            <a:noFill/>
          </a:ln>
          <a:effectLst>
            <a:softEdge rad="317500"/>
          </a:effectLst>
        </p:spPr>
      </p:pic>
      <p:sp>
        <p:nvSpPr>
          <p:cNvPr id="31748" name="مربع نص 9"/>
          <p:cNvSpPr txBox="1">
            <a:spLocks noChangeArrowheads="1"/>
          </p:cNvSpPr>
          <p:nvPr/>
        </p:nvSpPr>
        <p:spPr bwMode="auto">
          <a:xfrm>
            <a:off x="1691307" y="764704"/>
            <a:ext cx="59770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6000" b="1" dirty="0" smtClean="0">
                <a:solidFill>
                  <a:srgbClr val="C00000"/>
                </a:solidFill>
                <a:latin typeface="David" pitchFamily="34" charset="-79"/>
                <a:cs typeface="DecoType Thuluth" pitchFamily="2" charset="-78"/>
              </a:rPr>
              <a:t>استراحة نصف ساعة</a:t>
            </a:r>
            <a:endParaRPr lang="ar-SA" altLang="ar-SA" sz="6000" b="1" dirty="0">
              <a:solidFill>
                <a:srgbClr val="C00000"/>
              </a:solidFill>
              <a:latin typeface="David" pitchFamily="34" charset="-79"/>
              <a:cs typeface="DecoType Thuluth" pitchFamily="2" charset="-78"/>
            </a:endParaRPr>
          </a:p>
        </p:txBody>
      </p:sp>
      <p:pic>
        <p:nvPicPr>
          <p:cNvPr id="6"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69813"/>
            <a:ext cx="2743981"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3922748" y="1909117"/>
            <a:ext cx="4897724" cy="4256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ysClr val="windowText" lastClr="000000"/>
                </a:solidFill>
                <a:cs typeface="AGA Dimnah Regular" pitchFamily="2" charset="-78"/>
              </a:rPr>
              <a:t>السكر حين يوضع في كوب الشاي دون أن يحرك يصبح مر , فلا تكن مثل كوب الشاي ! حرك ما بداخلك كي تظهر للناس من إبداع وحلاوة وحسن مظهر .</a:t>
            </a:r>
            <a:endParaRPr lang="ar-SA" sz="4000" b="1" dirty="0">
              <a:solidFill>
                <a:sysClr val="windowText" lastClr="000000"/>
              </a:solidFill>
              <a:cs typeface="AGA Dimnah Regular" pitchFamily="2" charset="-78"/>
            </a:endParaRPr>
          </a:p>
        </p:txBody>
      </p:sp>
    </p:spTree>
    <p:extLst>
      <p:ext uri="{BB962C8B-B14F-4D97-AF65-F5344CB8AC3E}">
        <p14:creationId xmlns:p14="http://schemas.microsoft.com/office/powerpoint/2010/main" val="461965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repeatCount="indefinite" fill="hold" grpId="0" nodeType="clickEffect">
                                  <p:stCondLst>
                                    <p:cond delay="0"/>
                                  </p:stCondLst>
                                  <p:childTnLst>
                                    <p:set>
                                      <p:cBhvr>
                                        <p:cTn id="14" dur="1" fill="hold">
                                          <p:stCondLst>
                                            <p:cond delay="0"/>
                                          </p:stCondLst>
                                        </p:cTn>
                                        <p:tgtEl>
                                          <p:spTgt spid="31748"/>
                                        </p:tgtEl>
                                        <p:attrNameLst>
                                          <p:attrName>style.visibility</p:attrName>
                                        </p:attrNameLst>
                                      </p:cBhvr>
                                      <p:to>
                                        <p:strVal val="visible"/>
                                      </p:to>
                                    </p:set>
                                    <p:anim calcmode="lin" valueType="num">
                                      <p:cBhvr>
                                        <p:cTn id="15" dur="2000" fill="hold"/>
                                        <p:tgtEl>
                                          <p:spTgt spid="31748"/>
                                        </p:tgtEl>
                                        <p:attrNameLst>
                                          <p:attrName>ppt_w</p:attrName>
                                        </p:attrNameLst>
                                      </p:cBhvr>
                                      <p:tavLst>
                                        <p:tav tm="0">
                                          <p:val>
                                            <p:fltVal val="0"/>
                                          </p:val>
                                        </p:tav>
                                        <p:tav tm="100000">
                                          <p:val>
                                            <p:strVal val="#ppt_w"/>
                                          </p:val>
                                        </p:tav>
                                      </p:tavLst>
                                    </p:anim>
                                    <p:anim calcmode="lin" valueType="num">
                                      <p:cBhvr>
                                        <p:cTn id="16" dur="2000" fill="hold"/>
                                        <p:tgtEl>
                                          <p:spTgt spid="31748"/>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7">
                                            <p:txEl>
                                              <p:pRg st="0" end="0"/>
                                            </p:txEl>
                                          </p:spTgt>
                                        </p:tgtEl>
                                      </p:cBhvr>
                                    </p:animEffect>
                                    <p:animScale>
                                      <p:cBhvr>
                                        <p:cTn id="20"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مستطيل 3"/>
          <p:cNvSpPr>
            <a:spLocks noChangeArrowheads="1"/>
          </p:cNvSpPr>
          <p:nvPr/>
        </p:nvSpPr>
        <p:spPr bwMode="auto">
          <a:xfrm>
            <a:off x="323528" y="2564904"/>
            <a:ext cx="78488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Akhbar MT" pitchFamily="2" charset="-78"/>
              </a:rPr>
              <a:t>الإطار العام للشراكة وأنماطها.</a:t>
            </a:r>
          </a:p>
        </p:txBody>
      </p:sp>
      <p:sp>
        <p:nvSpPr>
          <p:cNvPr id="32771" name="مستطيل 4"/>
          <p:cNvSpPr>
            <a:spLocks noChangeArrowheads="1"/>
          </p:cNvSpPr>
          <p:nvPr/>
        </p:nvSpPr>
        <p:spPr bwMode="auto">
          <a:xfrm>
            <a:off x="2601550" y="1412776"/>
            <a:ext cx="49227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الجلسة الثانية</a:t>
            </a:r>
          </a:p>
        </p:txBody>
      </p:sp>
      <p:sp>
        <p:nvSpPr>
          <p:cNvPr id="32773" name="مستطيل 1"/>
          <p:cNvSpPr>
            <a:spLocks noChangeArrowheads="1"/>
          </p:cNvSpPr>
          <p:nvPr/>
        </p:nvSpPr>
        <p:spPr bwMode="auto">
          <a:xfrm>
            <a:off x="611063" y="3998674"/>
            <a:ext cx="83534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4400" b="1" dirty="0">
                <a:solidFill>
                  <a:srgbClr val="002060"/>
                </a:solidFill>
                <a:latin typeface="Georgia" pitchFamily="18" charset="0"/>
                <a:ea typeface="Times New Roman" pitchFamily="18" charset="0"/>
                <a:cs typeface="Fanan" pitchFamily="2" charset="-78"/>
              </a:rPr>
              <a:t>فلسفة التغير لدى غاندي : </a:t>
            </a:r>
            <a:endParaRPr lang="ar-SA" altLang="en-US" sz="4400" b="1" dirty="0" smtClean="0">
              <a:solidFill>
                <a:srgbClr val="002060"/>
              </a:solidFill>
              <a:latin typeface="Georgia" pitchFamily="18" charset="0"/>
              <a:ea typeface="Times New Roman" pitchFamily="18" charset="0"/>
              <a:cs typeface="Fanan" pitchFamily="2" charset="-78"/>
            </a:endParaRPr>
          </a:p>
          <a:p>
            <a:pPr algn="ctr" eaLnBrk="1" hangingPunct="1"/>
            <a:r>
              <a:rPr lang="ar-SA" altLang="en-US" sz="4400" b="1" dirty="0" smtClean="0">
                <a:solidFill>
                  <a:srgbClr val="002060"/>
                </a:solidFill>
                <a:latin typeface="Georgia" pitchFamily="18" charset="0"/>
                <a:ea typeface="Times New Roman" pitchFamily="18" charset="0"/>
                <a:cs typeface="Fanan" pitchFamily="2" charset="-78"/>
              </a:rPr>
              <a:t>كن </a:t>
            </a:r>
            <a:r>
              <a:rPr lang="ar-SA" altLang="en-US" sz="4400" b="1" dirty="0">
                <a:solidFill>
                  <a:srgbClr val="002060"/>
                </a:solidFill>
                <a:latin typeface="Georgia" pitchFamily="18" charset="0"/>
                <a:ea typeface="Times New Roman" pitchFamily="18" charset="0"/>
                <a:cs typeface="Fanan" pitchFamily="2" charset="-78"/>
              </a:rPr>
              <a:t>أنت التغير الذي تريده في العالم</a:t>
            </a: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862" y="546667"/>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03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decel="50000" fill="hold">
                                          <p:stCondLst>
                                            <p:cond delay="0"/>
                                          </p:stCondLst>
                                        </p:cTn>
                                        <p:tgtEl>
                                          <p:spTgt spid="3277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77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71"/>
                                        </p:tgtEl>
                                        <p:attrNameLst>
                                          <p:attrName>ppt_w</p:attrName>
                                        </p:attrNameLst>
                                      </p:cBhvr>
                                      <p:tavLst>
                                        <p:tav tm="0">
                                          <p:val>
                                            <p:strVal val="#ppt_w*.05"/>
                                          </p:val>
                                        </p:tav>
                                        <p:tav tm="100000">
                                          <p:val>
                                            <p:strVal val="#ppt_w"/>
                                          </p:val>
                                        </p:tav>
                                      </p:tavLst>
                                    </p:anim>
                                    <p:anim calcmode="lin" valueType="num">
                                      <p:cBhvr>
                                        <p:cTn id="10" dur="1000" fill="hold"/>
                                        <p:tgtEl>
                                          <p:spTgt spid="3277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7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7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7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71"/>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randombar(horizontal)">
                                      <p:cBhvr>
                                        <p:cTn id="18" dur="2000"/>
                                        <p:tgtEl>
                                          <p:spTgt spid="32770"/>
                                        </p:tgtEl>
                                      </p:cBhvr>
                                    </p:animEffect>
                                  </p:childTnLst>
                                </p:cTn>
                              </p:par>
                            </p:childTnLst>
                          </p:cTn>
                        </p:par>
                        <p:par>
                          <p:cTn id="19" fill="hold" nodeType="afterGroup">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p:cTn id="22" dur="2000" fill="hold"/>
                                        <p:tgtEl>
                                          <p:spTgt spid="32773"/>
                                        </p:tgtEl>
                                        <p:attrNameLst>
                                          <p:attrName>ppt_w</p:attrName>
                                        </p:attrNameLst>
                                      </p:cBhvr>
                                      <p:tavLst>
                                        <p:tav tm="0">
                                          <p:val>
                                            <p:fltVal val="0"/>
                                          </p:val>
                                        </p:tav>
                                        <p:tav tm="100000">
                                          <p:val>
                                            <p:strVal val="#ppt_w"/>
                                          </p:val>
                                        </p:tav>
                                      </p:tavLst>
                                    </p:anim>
                                    <p:anim calcmode="lin" valueType="num">
                                      <p:cBhvr>
                                        <p:cTn id="23" dur="2000" fill="hold"/>
                                        <p:tgtEl>
                                          <p:spTgt spid="327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bwMode="auto">
          <a:xfrm>
            <a:off x="2175048" y="188913"/>
            <a:ext cx="8229600" cy="1143000"/>
          </a:xfrm>
          <a:prstGeom prst="rect">
            <a:avLst/>
          </a:prstGeom>
          <a:noFill/>
          <a:ln w="9525">
            <a:noFill/>
            <a:miter lim="800000"/>
            <a:headEnd/>
            <a:tailEnd/>
          </a:ln>
        </p:spPr>
        <p:txBody>
          <a:bodyPr anchor="b">
            <a:normAutofit/>
          </a:bodyPr>
          <a:lstStyle/>
          <a:p>
            <a:pPr algn="ctr" eaLnBrk="0" hangingPunct="0">
              <a:defRPr/>
            </a:pPr>
            <a:r>
              <a:rPr lang="ar-SA" sz="4400" u="sng" dirty="0">
                <a:solidFill>
                  <a:srgbClr val="006600"/>
                </a:solidFill>
                <a:latin typeface="+mj-lt"/>
                <a:ea typeface="+mj-ea"/>
                <a:cs typeface="Fanan" pitchFamily="2" charset="-78"/>
              </a:rPr>
              <a:t>نشاط  ( فردي</a:t>
            </a:r>
            <a:r>
              <a:rPr lang="ar-SA" sz="4400" u="sng" dirty="0" smtClean="0">
                <a:solidFill>
                  <a:srgbClr val="006600"/>
                </a:solidFill>
                <a:latin typeface="+mj-lt"/>
                <a:ea typeface="+mj-ea"/>
                <a:cs typeface="Fanan" pitchFamily="2" charset="-78"/>
              </a:rPr>
              <a:t>) </a:t>
            </a:r>
            <a:r>
              <a:rPr lang="ar-SA" sz="4400" u="sng" dirty="0">
                <a:solidFill>
                  <a:srgbClr val="006600"/>
                </a:solidFill>
                <a:latin typeface="+mj-lt"/>
                <a:ea typeface="+mj-ea"/>
                <a:cs typeface="Fanan" pitchFamily="2" charset="-78"/>
              </a:rPr>
              <a:t>الزمن </a:t>
            </a:r>
            <a:r>
              <a:rPr lang="ar-SA" sz="4400" u="sng" dirty="0" smtClean="0">
                <a:solidFill>
                  <a:srgbClr val="006600"/>
                </a:solidFill>
                <a:latin typeface="+mj-lt"/>
                <a:ea typeface="+mj-ea"/>
                <a:cs typeface="Fanan" pitchFamily="2" charset="-78"/>
              </a:rPr>
              <a:t>3د/</a:t>
            </a:r>
            <a:endParaRPr lang="ar-SA" sz="4400" u="sng" dirty="0">
              <a:solidFill>
                <a:srgbClr val="006600"/>
              </a:solidFill>
              <a:latin typeface="+mj-lt"/>
              <a:ea typeface="+mj-ea"/>
              <a:cs typeface="Fanan" pitchFamily="2" charset="-78"/>
            </a:endParaRPr>
          </a:p>
        </p:txBody>
      </p:sp>
      <p:sp>
        <p:nvSpPr>
          <p:cNvPr id="7" name="عنصر نائب للمحتوى 2"/>
          <p:cNvSpPr txBox="1">
            <a:spLocks/>
          </p:cNvSpPr>
          <p:nvPr/>
        </p:nvSpPr>
        <p:spPr>
          <a:xfrm>
            <a:off x="395289" y="4005263"/>
            <a:ext cx="8424862" cy="1295400"/>
          </a:xfrm>
          <a:prstGeom prst="rect">
            <a:avLst/>
          </a:prstGeom>
        </p:spPr>
        <p:txBody>
          <a:bodyPr/>
          <a:lstStyle/>
          <a:p>
            <a:pPr marL="365760" indent="-256032">
              <a:spcBef>
                <a:spcPts val="400"/>
              </a:spcBef>
              <a:buClr>
                <a:schemeClr val="accent1"/>
              </a:buClr>
              <a:buSzPct val="68000"/>
              <a:defRPr/>
            </a:pPr>
            <a:r>
              <a:rPr lang="ar-SA" sz="44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 </a:t>
            </a:r>
            <a:r>
              <a:rPr lang="ar-SA" sz="3200" b="1" u="sng" dirty="0">
                <a:solidFill>
                  <a:schemeClr val="accent6">
                    <a:lumMod val="50000"/>
                  </a:schemeClr>
                </a:solidFill>
                <a:effectLst>
                  <a:outerShdw blurRad="31750" dist="25400" dir="5400000" algn="tl" rotWithShape="0">
                    <a:srgbClr val="000000">
                      <a:alpha val="25000"/>
                    </a:srgbClr>
                  </a:outerShdw>
                </a:effectLst>
                <a:latin typeface="+mj-lt"/>
                <a:ea typeface="+mj-ea"/>
                <a:cs typeface="Fanan" pitchFamily="2" charset="-78"/>
              </a:rPr>
              <a:t>الهدف من اللعبة</a:t>
            </a:r>
            <a:endParaRPr lang="ar-SA" sz="2800" dirty="0">
              <a:solidFill>
                <a:schemeClr val="accent6">
                  <a:lumMod val="50000"/>
                </a:schemeClr>
              </a:solidFill>
              <a:cs typeface="Fanan" pitchFamily="2" charset="-78"/>
            </a:endParaRPr>
          </a:p>
          <a:p>
            <a:pPr marL="365760" indent="-256032">
              <a:spcBef>
                <a:spcPts val="400"/>
              </a:spcBef>
              <a:buClr>
                <a:schemeClr val="accent1"/>
              </a:buClr>
              <a:buSzPct val="68000"/>
              <a:buFont typeface="Arial" pitchFamily="34" charset="0"/>
              <a:buChar char="•"/>
              <a:defRPr/>
            </a:pPr>
            <a:r>
              <a:rPr lang="ar-SA" sz="3200" b="1" dirty="0">
                <a:solidFill>
                  <a:srgbClr val="002060"/>
                </a:solidFill>
                <a:cs typeface="Fanan" pitchFamily="2" charset="-78"/>
              </a:rPr>
              <a:t>ا</a:t>
            </a:r>
            <a:r>
              <a:rPr lang="ar-SA" sz="32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ثارة العقل</a:t>
            </a:r>
            <a:r>
              <a:rPr lang="en-US" sz="32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 </a:t>
            </a:r>
            <a:r>
              <a:rPr lang="ar-SA" sz="3200" b="1" dirty="0" smtClean="0">
                <a:solidFill>
                  <a:srgbClr val="002060"/>
                </a:solidFill>
                <a:effectLst>
                  <a:outerShdw blurRad="31750" dist="25400" dir="5400000" algn="tl" rotWithShape="0">
                    <a:srgbClr val="000000">
                      <a:alpha val="25000"/>
                    </a:srgbClr>
                  </a:outerShdw>
                </a:effectLst>
                <a:latin typeface="+mj-lt"/>
                <a:ea typeface="+mj-ea"/>
                <a:cs typeface="Fanan" pitchFamily="2" charset="-78"/>
              </a:rPr>
              <a:t>   ...      خلق </a:t>
            </a:r>
            <a:r>
              <a:rPr lang="ar-SA" sz="32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جو من المتعة</a:t>
            </a:r>
          </a:p>
          <a:p>
            <a:pPr marL="365760" indent="-256032">
              <a:spcBef>
                <a:spcPts val="400"/>
              </a:spcBef>
              <a:buClr>
                <a:schemeClr val="accent1"/>
              </a:buClr>
              <a:buSzPct val="68000"/>
              <a:buFont typeface="Arial" pitchFamily="34" charset="0"/>
              <a:buChar char="•"/>
              <a:defRPr/>
            </a:pPr>
            <a:r>
              <a:rPr lang="ar-SA" sz="32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التفكير بطريقة </a:t>
            </a:r>
            <a:r>
              <a:rPr lang="ar-SA" sz="3200" b="1" dirty="0" smtClean="0">
                <a:solidFill>
                  <a:srgbClr val="002060"/>
                </a:solidFill>
                <a:effectLst>
                  <a:outerShdw blurRad="31750" dist="25400" dir="5400000" algn="tl" rotWithShape="0">
                    <a:srgbClr val="000000">
                      <a:alpha val="25000"/>
                    </a:srgbClr>
                  </a:outerShdw>
                </a:effectLst>
                <a:latin typeface="+mj-lt"/>
                <a:ea typeface="+mj-ea"/>
                <a:cs typeface="Fanan" pitchFamily="2" charset="-78"/>
              </a:rPr>
              <a:t>التحليل      ...     التفكير </a:t>
            </a:r>
            <a:r>
              <a:rPr lang="ar-SA" sz="32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خارج الصندوق</a:t>
            </a:r>
            <a:r>
              <a:rPr lang="en-US" sz="28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
            </a:r>
            <a:br>
              <a:rPr lang="en-US" sz="28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br>
            <a:endParaRPr lang="ar-SA" sz="4400" b="1" dirty="0">
              <a:solidFill>
                <a:srgbClr val="002060"/>
              </a:solidFill>
              <a:effectLst>
                <a:outerShdw blurRad="31750" dist="25400" dir="5400000" algn="tl" rotWithShape="0">
                  <a:srgbClr val="000000">
                    <a:alpha val="25000"/>
                  </a:srgbClr>
                </a:outerShdw>
              </a:effectLst>
              <a:latin typeface="+mj-lt"/>
              <a:ea typeface="+mj-ea"/>
              <a:cs typeface="Fanan" pitchFamily="2" charset="-78"/>
            </a:endParaRPr>
          </a:p>
        </p:txBody>
      </p:sp>
      <p:sp>
        <p:nvSpPr>
          <p:cNvPr id="8" name="عنصر نائب للمحتوى 2"/>
          <p:cNvSpPr txBox="1">
            <a:spLocks/>
          </p:cNvSpPr>
          <p:nvPr/>
        </p:nvSpPr>
        <p:spPr>
          <a:xfrm>
            <a:off x="988566" y="1691258"/>
            <a:ext cx="7903914" cy="2601838"/>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64008">
              <a:spcBef>
                <a:spcPts val="300"/>
              </a:spcBef>
              <a:buClr>
                <a:srgbClr val="A04DA3"/>
              </a:buClr>
              <a:buFontTx/>
              <a:buNone/>
              <a:defRPr/>
            </a:pPr>
            <a:r>
              <a:rPr lang="ar-SA" b="1" dirty="0" smtClean="0">
                <a:solidFill>
                  <a:srgbClr val="C00000"/>
                </a:solidFill>
                <a:effectLst>
                  <a:outerShdw blurRad="31750" dist="25400" dir="5400000" algn="tl" rotWithShape="0">
                    <a:srgbClr val="000000">
                      <a:alpha val="25000"/>
                    </a:srgbClr>
                  </a:outerShdw>
                </a:effectLst>
                <a:latin typeface="Trebuchet MS"/>
                <a:cs typeface="Fanan" pitchFamily="2" charset="-78"/>
              </a:rPr>
              <a:t> لعبة حروف الاسم المتباعدة</a:t>
            </a:r>
          </a:p>
          <a:p>
            <a:pPr marL="64008">
              <a:spcBef>
                <a:spcPts val="300"/>
              </a:spcBef>
              <a:buClr>
                <a:srgbClr val="A04DA3"/>
              </a:buClr>
              <a:buFontTx/>
              <a:buNone/>
              <a:defRPr/>
            </a:pPr>
            <a:r>
              <a:rPr lang="ar-SA" b="1" dirty="0" smtClean="0">
                <a:solidFill>
                  <a:srgbClr val="C00000"/>
                </a:solidFill>
                <a:effectLst>
                  <a:outerShdw blurRad="31750" dist="25400" dir="5400000" algn="tl" rotWithShape="0">
                    <a:srgbClr val="000000">
                      <a:alpha val="25000"/>
                    </a:srgbClr>
                  </a:outerShdw>
                </a:effectLst>
                <a:latin typeface="Trebuchet MS"/>
                <a:cs typeface="Fanan" pitchFamily="2" charset="-78"/>
              </a:rPr>
              <a:t>المطلوب:</a:t>
            </a:r>
            <a:r>
              <a:rPr lang="en-US" b="1" dirty="0" smtClean="0">
                <a:solidFill>
                  <a:srgbClr val="C00000"/>
                </a:solidFill>
                <a:effectLst>
                  <a:outerShdw blurRad="31750" dist="25400" dir="5400000" algn="tl" rotWithShape="0">
                    <a:srgbClr val="000000">
                      <a:alpha val="25000"/>
                    </a:srgbClr>
                  </a:outerShdw>
                </a:effectLst>
                <a:latin typeface="Georgia"/>
                <a:cs typeface="Fanan" pitchFamily="2" charset="-78"/>
              </a:rPr>
              <a:t> - </a:t>
            </a:r>
            <a:r>
              <a:rPr lang="ar-SA" b="1" dirty="0" smtClean="0">
                <a:solidFill>
                  <a:srgbClr val="C00000"/>
                </a:solidFill>
                <a:effectLst>
                  <a:outerShdw blurRad="31750" dist="25400" dir="5400000" algn="tl" rotWithShape="0">
                    <a:srgbClr val="000000">
                      <a:alpha val="25000"/>
                    </a:srgbClr>
                  </a:outerShdw>
                </a:effectLst>
                <a:latin typeface="Georgia"/>
                <a:cs typeface="Fanan" pitchFamily="2" charset="-78"/>
              </a:rPr>
              <a:t>تستنج كل متدربة اسماء –صفات- افعال من حروف اسمها</a:t>
            </a:r>
          </a:p>
          <a:p>
            <a:pPr marL="64008">
              <a:spcBef>
                <a:spcPts val="300"/>
              </a:spcBef>
              <a:buClr>
                <a:srgbClr val="A04DA3"/>
              </a:buClr>
              <a:buFontTx/>
              <a:buNone/>
              <a:defRPr/>
            </a:pPr>
            <a:r>
              <a:rPr lang="ar-SA" b="1" dirty="0" smtClean="0">
                <a:solidFill>
                  <a:schemeClr val="tx1"/>
                </a:solidFill>
                <a:effectLst>
                  <a:outerShdw blurRad="31750" dist="25400" dir="5400000" algn="tl" rotWithShape="0">
                    <a:srgbClr val="000000">
                      <a:alpha val="25000"/>
                    </a:srgbClr>
                  </a:outerShdw>
                </a:effectLst>
                <a:latin typeface="Georgia"/>
                <a:cs typeface="Fanan" pitchFamily="2" charset="-78"/>
              </a:rPr>
              <a:t>مثلاً ابتسام = اب – ابتسم–بسام – تام – سام – ام</a:t>
            </a:r>
            <a:endParaRPr lang="ar-SA" b="1" dirty="0" smtClean="0">
              <a:solidFill>
                <a:srgbClr val="C00000"/>
              </a:solidFill>
              <a:effectLst>
                <a:outerShdw blurRad="31750" dist="25400" dir="5400000" algn="tl" rotWithShape="0">
                  <a:srgbClr val="000000">
                    <a:alpha val="25000"/>
                  </a:srgbClr>
                </a:outerShdw>
              </a:effectLst>
              <a:latin typeface="Trebuchet MS"/>
              <a:cs typeface="Fanan" pitchFamily="2" charset="-78"/>
            </a:endParaRPr>
          </a:p>
          <a:p>
            <a:pPr>
              <a:defRPr/>
            </a:pPr>
            <a:endParaRPr lang="ar-SA" dirty="0">
              <a:solidFill>
                <a:srgbClr val="C00000"/>
              </a:solidFill>
              <a:cs typeface="Fanan" pitchFamily="2" charset="-78"/>
            </a:endParaRPr>
          </a:p>
        </p:txBody>
      </p:sp>
      <p:pic>
        <p:nvPicPr>
          <p:cNvPr id="9"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4591"/>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96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ppt_x</p:attrName>
                                        </p:attrNameLst>
                                      </p:cBhvr>
                                      <p:tavLst>
                                        <p:tav tm="0">
                                          <p:val>
                                            <p:strVal val="#ppt_x-.2"/>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مستطيل 4"/>
          <p:cNvSpPr>
            <a:spLocks noChangeArrowheads="1"/>
          </p:cNvSpPr>
          <p:nvPr/>
        </p:nvSpPr>
        <p:spPr bwMode="auto">
          <a:xfrm>
            <a:off x="2483768" y="404664"/>
            <a:ext cx="640940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الفرضيات التي انطلق منها الفريق في بناء إطار الشراكة </a:t>
            </a:r>
            <a:r>
              <a:rPr lang="ar-SA" alt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التالية </a:t>
            </a:r>
          </a:p>
          <a:p>
            <a:pPr algn="ctr" eaLnBrk="1" hangingPunct="1"/>
            <a:r>
              <a:rPr lang="ar-SA" alt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a:t>
            </a:r>
            <a:r>
              <a:rPr lang="ar-SA" altLang="ar-SA"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ابستين</a:t>
            </a:r>
            <a:r>
              <a:rPr lang="ar-SA" alt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Fanan" pitchFamily="2" charset="-78"/>
              </a:rPr>
              <a:t> وأخرون، ١٤٣٦ هـ)  هي:</a:t>
            </a:r>
          </a:p>
        </p:txBody>
      </p:sp>
      <p:sp>
        <p:nvSpPr>
          <p:cNvPr id="34819" name="مستطيل 5"/>
          <p:cNvSpPr>
            <a:spLocks noChangeArrowheads="1"/>
          </p:cNvSpPr>
          <p:nvPr/>
        </p:nvSpPr>
        <p:spPr bwMode="auto">
          <a:xfrm>
            <a:off x="323850" y="2440047"/>
            <a:ext cx="853211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ar-SA" altLang="ar-SA" sz="3200" b="1" dirty="0">
                <a:solidFill>
                  <a:srgbClr val="FF0000"/>
                </a:solidFill>
                <a:latin typeface="Calibri" pitchFamily="34" charset="0"/>
                <a:ea typeface="Calibri" pitchFamily="34" charset="0"/>
                <a:cs typeface="Fanan" pitchFamily="2" charset="-78"/>
              </a:rPr>
              <a:t>كل الأسر تهتم وترغب في نجاح أبنائهم</a:t>
            </a:r>
          </a:p>
          <a:p>
            <a:pPr eaLnBrk="1" hangingPunct="1">
              <a:lnSpc>
                <a:spcPct val="150000"/>
              </a:lnSpc>
            </a:pPr>
            <a:r>
              <a:rPr lang="ar-SA" altLang="ar-SA" sz="3200" b="1" dirty="0">
                <a:solidFill>
                  <a:srgbClr val="006600"/>
                </a:solidFill>
                <a:latin typeface="Calibri" pitchFamily="34" charset="0"/>
                <a:ea typeface="Calibri" pitchFamily="34" charset="0"/>
                <a:cs typeface="Fanan" pitchFamily="2" charset="-78"/>
              </a:rPr>
              <a:t>• يرغب العاملون في المدارس والأسر في الانخراط في شراكة فاعلة ولكن لا يعلمون كيف تبنى الشراكة.</a:t>
            </a:r>
          </a:p>
          <a:p>
            <a:pPr eaLnBrk="1" hangingPunct="1"/>
            <a:r>
              <a:rPr lang="ar-SA" altLang="ar-SA" sz="3200" b="1" dirty="0" smtClean="0">
                <a:solidFill>
                  <a:srgbClr val="006600"/>
                </a:solidFill>
                <a:latin typeface="Calibri" pitchFamily="34" charset="0"/>
                <a:ea typeface="Calibri" pitchFamily="34" charset="0"/>
                <a:cs typeface="Fanan" pitchFamily="2" charset="-78"/>
              </a:rPr>
              <a:t>• </a:t>
            </a:r>
            <a:r>
              <a:rPr lang="ar-SA" altLang="ar-SA" sz="3200" b="1" dirty="0">
                <a:solidFill>
                  <a:srgbClr val="006600"/>
                </a:solidFill>
                <a:latin typeface="Calibri" pitchFamily="34" charset="0"/>
                <a:ea typeface="Calibri" pitchFamily="34" charset="0"/>
                <a:cs typeface="Fanan" pitchFamily="2" charset="-78"/>
              </a:rPr>
              <a:t>كل الطلاب تقريبا وفي كل المراحل يرغبون في وجود شراكة بين أسرهم والمدرسة</a:t>
            </a:r>
            <a:r>
              <a:rPr lang="ar-SA" altLang="ar-SA" sz="3200" b="1" dirty="0" smtClean="0">
                <a:solidFill>
                  <a:srgbClr val="006600"/>
                </a:solidFill>
                <a:latin typeface="Calibri" pitchFamily="34" charset="0"/>
                <a:ea typeface="Calibri" pitchFamily="34" charset="0"/>
                <a:cs typeface="Fanan" pitchFamily="2" charset="-78"/>
              </a:rPr>
              <a:t>.</a:t>
            </a:r>
            <a:endParaRPr lang="ar-SA" altLang="ar-SA" sz="3200" b="1" dirty="0">
              <a:solidFill>
                <a:srgbClr val="006600"/>
              </a:solidFill>
              <a:latin typeface="Calibri" pitchFamily="34" charset="0"/>
              <a:ea typeface="Calibri" pitchFamily="34" charset="0"/>
              <a:cs typeface="Fanan" pitchFamily="2" charset="-78"/>
            </a:endParaRPr>
          </a:p>
        </p:txBody>
      </p:sp>
      <p:pic>
        <p:nvPicPr>
          <p:cNvPr id="4"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27" y="551933"/>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579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randombar(horizontal)">
                                      <p:cBhvr>
                                        <p:cTn id="7" dur="2000"/>
                                        <p:tgtEl>
                                          <p:spTgt spid="34818"/>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randombar(horizontal)">
                                      <p:cBhvr>
                                        <p:cTn id="11"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مستطيل 5"/>
          <p:cNvSpPr>
            <a:spLocks noChangeArrowheads="1"/>
          </p:cNvSpPr>
          <p:nvPr/>
        </p:nvSpPr>
        <p:spPr bwMode="auto">
          <a:xfrm>
            <a:off x="971600" y="2276872"/>
            <a:ext cx="7200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dirty="0" smtClean="0">
                <a:solidFill>
                  <a:srgbClr val="002060"/>
                </a:solidFill>
                <a:latin typeface="Calibri" pitchFamily="34" charset="0"/>
                <a:ea typeface="Calibri" pitchFamily="34" charset="0"/>
                <a:cs typeface="Fanan" pitchFamily="2" charset="-78"/>
              </a:rPr>
              <a:t>• </a:t>
            </a:r>
            <a:r>
              <a:rPr lang="ar-SA" altLang="ar-SA" sz="3200" b="1" dirty="0">
                <a:solidFill>
                  <a:srgbClr val="002060"/>
                </a:solidFill>
                <a:latin typeface="Calibri" pitchFamily="34" charset="0"/>
                <a:ea typeface="Calibri" pitchFamily="34" charset="0"/>
                <a:cs typeface="Fanan" pitchFamily="2" charset="-78"/>
              </a:rPr>
              <a:t>تميل الشراكات إلى التناقص عبر المراحل، مالم تعمل </a:t>
            </a:r>
            <a:r>
              <a:rPr lang="ar-SA" altLang="ar-SA" sz="3200" b="1" dirty="0" smtClean="0">
                <a:solidFill>
                  <a:srgbClr val="002060"/>
                </a:solidFill>
                <a:latin typeface="Calibri" pitchFamily="34" charset="0"/>
                <a:ea typeface="Calibri" pitchFamily="34" charset="0"/>
                <a:cs typeface="Fanan" pitchFamily="2" charset="-78"/>
              </a:rPr>
              <a:t>المدارس على </a:t>
            </a:r>
            <a:r>
              <a:rPr lang="ar-SA" altLang="ar-SA" sz="3200" b="1" dirty="0">
                <a:solidFill>
                  <a:srgbClr val="002060"/>
                </a:solidFill>
                <a:latin typeface="Calibri" pitchFamily="34" charset="0"/>
                <a:ea typeface="Calibri" pitchFamily="34" charset="0"/>
                <a:cs typeface="Fanan" pitchFamily="2" charset="-78"/>
              </a:rPr>
              <a:t>تطوير وتنفيذ ممارسات ملائمة لاستمرار الشراكة.</a:t>
            </a:r>
          </a:p>
          <a:p>
            <a:pPr eaLnBrk="1" hangingPunct="1"/>
            <a:r>
              <a:rPr lang="ar-SA" altLang="ar-SA" sz="3200" b="1" dirty="0">
                <a:solidFill>
                  <a:srgbClr val="002060"/>
                </a:solidFill>
                <a:latin typeface="Calibri" pitchFamily="34" charset="0"/>
                <a:ea typeface="Calibri" pitchFamily="34" charset="0"/>
                <a:cs typeface="Fanan" pitchFamily="2" charset="-78"/>
              </a:rPr>
              <a:t>• يتزايد في المجتمعات الثرية – بصورة عامة – الانخراط الأسري الإيجابي.</a:t>
            </a:r>
          </a:p>
          <a:p>
            <a:pPr eaLnBrk="1" hangingPunct="1"/>
            <a:r>
              <a:rPr lang="ar-SA" altLang="ar-SA" sz="3200" b="1" dirty="0">
                <a:solidFill>
                  <a:srgbClr val="002060"/>
                </a:solidFill>
                <a:latin typeface="Calibri" pitchFamily="34" charset="0"/>
                <a:ea typeface="Calibri" pitchFamily="34" charset="0"/>
                <a:cs typeface="Fanan" pitchFamily="2" charset="-78"/>
              </a:rPr>
              <a:t>• الطلاب الناجحون يحظون بدعم أكاديمي وانخراط قوي من أفراد اسرهم</a:t>
            </a:r>
            <a:r>
              <a:rPr lang="ar-SA" altLang="ar-SA" sz="2000" dirty="0">
                <a:solidFill>
                  <a:srgbClr val="002060"/>
                </a:solidFill>
                <a:ea typeface="Calibri" pitchFamily="34" charset="0"/>
                <a:cs typeface="Fanan" pitchFamily="2" charset="-78"/>
              </a:rPr>
              <a:t>.</a:t>
            </a:r>
          </a:p>
        </p:txBody>
      </p:sp>
      <p:pic>
        <p:nvPicPr>
          <p:cNvPr id="4"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75138"/>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0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randombar(horizontal)">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مستطيل 3"/>
          <p:cNvSpPr>
            <a:spLocks noChangeArrowheads="1"/>
          </p:cNvSpPr>
          <p:nvPr/>
        </p:nvSpPr>
        <p:spPr bwMode="auto">
          <a:xfrm>
            <a:off x="2380343" y="476672"/>
            <a:ext cx="63683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khbar MT" pitchFamily="2" charset="-78"/>
              </a:rPr>
              <a:t>من  الفرضيات تم تحديد ستة أنماط للانخراط في </a:t>
            </a:r>
            <a:r>
              <a:rPr lang="ar-SA" altLang="ar-S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khbar MT" pitchFamily="2" charset="-78"/>
              </a:rPr>
              <a:t>الشراكة بين </a:t>
            </a:r>
            <a:r>
              <a:rPr lang="ar-SA" altLang="ar-SA"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khbar MT" pitchFamily="2" charset="-78"/>
              </a:rPr>
              <a:t>المدرسة والأسرة والمجتمع </a:t>
            </a:r>
          </a:p>
        </p:txBody>
      </p:sp>
      <p:graphicFrame>
        <p:nvGraphicFramePr>
          <p:cNvPr id="5" name="رسم تخطيطي 4"/>
          <p:cNvGraphicFramePr/>
          <p:nvPr>
            <p:extLst>
              <p:ext uri="{D42A27DB-BD31-4B8C-83A1-F6EECF244321}">
                <p14:modId xmlns:p14="http://schemas.microsoft.com/office/powerpoint/2010/main" val="2064692476"/>
              </p:ext>
            </p:extLst>
          </p:nvPr>
        </p:nvGraphicFramePr>
        <p:xfrm>
          <a:off x="323528" y="1988840"/>
          <a:ext cx="856895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مربع نص 5"/>
          <p:cNvSpPr txBox="1">
            <a:spLocks noChangeArrowheads="1"/>
          </p:cNvSpPr>
          <p:nvPr/>
        </p:nvSpPr>
        <p:spPr bwMode="auto">
          <a:xfrm>
            <a:off x="2339975" y="4993357"/>
            <a:ext cx="4319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2800" b="1" dirty="0">
                <a:cs typeface="Akhbar MT" pitchFamily="2" charset="-78"/>
              </a:rPr>
              <a:t>أنماط الشراكة</a:t>
            </a:r>
          </a:p>
        </p:txBody>
      </p:sp>
      <p:pic>
        <p:nvPicPr>
          <p:cNvPr id="6" name="Picture 5" descr="C:\Users\HP\Desktop\شعار ارتقاء\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257515"/>
            <a:ext cx="1706880" cy="154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83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2000"/>
                                        <p:tgtEl>
                                          <p:spTgt spid="35842"/>
                                        </p:tgtEl>
                                      </p:cBhvr>
                                    </p:animEffec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2000" fill="hold"/>
                                        <p:tgtEl>
                                          <p:spTgt spid="35844"/>
                                        </p:tgtEl>
                                        <p:attrNameLst>
                                          <p:attrName>ppt_x</p:attrName>
                                        </p:attrNameLst>
                                      </p:cBhvr>
                                      <p:tavLst>
                                        <p:tav tm="0">
                                          <p:val>
                                            <p:strVal val="#ppt_x"/>
                                          </p:val>
                                        </p:tav>
                                        <p:tav tm="100000">
                                          <p:val>
                                            <p:strVal val="#ppt_x"/>
                                          </p:val>
                                        </p:tav>
                                      </p:tavLst>
                                    </p:anim>
                                    <p:anim calcmode="lin" valueType="num">
                                      <p:cBhvr additive="base">
                                        <p:cTn id="20" dur="20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Graphic spid="5" grpId="0">
        <p:bldAsOne/>
      </p:bldGraphic>
      <p:bldGraphic spid="5" grpId="1">
        <p:bldAsOne/>
      </p:bldGraphic>
      <p:bldP spid="358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صورة 3" descr="hhh.JPG"/>
          <p:cNvPicPr>
            <a:picLocks noChangeAspect="1"/>
          </p:cNvPicPr>
          <p:nvPr/>
        </p:nvPicPr>
        <p:blipFill rotWithShape="1">
          <a:blip r:embed="rId2">
            <a:extLst>
              <a:ext uri="{28A0092B-C50C-407E-A947-70E740481C1C}">
                <a14:useLocalDpi xmlns:a14="http://schemas.microsoft.com/office/drawing/2010/main" val="0"/>
              </a:ext>
            </a:extLst>
          </a:blip>
          <a:srcRect r="2714"/>
          <a:stretch/>
        </p:blipFill>
        <p:spPr bwMode="auto">
          <a:xfrm>
            <a:off x="539552" y="188640"/>
            <a:ext cx="7878734" cy="58772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832" y="476672"/>
            <a:ext cx="1388173" cy="125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01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Horizontal)">
                                      <p:cBhvr>
                                        <p:cTn id="7" dur="3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569550679"/>
              </p:ext>
            </p:extLst>
          </p:nvPr>
        </p:nvGraphicFramePr>
        <p:xfrm>
          <a:off x="180976" y="165088"/>
          <a:ext cx="8748712" cy="6504272"/>
        </p:xfrm>
        <a:graphic>
          <a:graphicData uri="http://schemas.openxmlformats.org/drawingml/2006/table">
            <a:tbl>
              <a:tblPr rtl="1" firstRow="1" bandRow="1">
                <a:tableStyleId>{9DCAF9ED-07DC-4A11-8D7F-57B35C25682E}</a:tableStyleId>
              </a:tblPr>
              <a:tblGrid>
                <a:gridCol w="1080212"/>
                <a:gridCol w="2068889"/>
                <a:gridCol w="2854817"/>
                <a:gridCol w="2744794"/>
              </a:tblGrid>
              <a:tr h="47184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txBody>
                  <a:tcPr marL="91432" marR="91432" marT="45716" marB="45716"/>
                </a:tc>
                <a:tc gridSpan="3">
                  <a:txBody>
                    <a:bodyPr/>
                    <a:lstStyle/>
                    <a:p>
                      <a:pPr rtl="1"/>
                      <a:r>
                        <a:rPr lang="ar-SA" sz="2000" b="1" dirty="0" err="1" smtClean="0">
                          <a:cs typeface="Akhbar MT" pitchFamily="2" charset="-78"/>
                        </a:rPr>
                        <a:t>الأسرة   </a:t>
                      </a:r>
                      <a:r>
                        <a:rPr lang="ar-SA" sz="2000" b="1" dirty="0" smtClean="0">
                          <a:cs typeface="Akhbar MT" pitchFamily="2" charset="-78"/>
                        </a:rPr>
                        <a:t>( </a:t>
                      </a:r>
                      <a:r>
                        <a:rPr lang="ar-SA" sz="2000" b="1" dirty="0" err="1" smtClean="0">
                          <a:cs typeface="Akhbar MT" pitchFamily="2" charset="-78"/>
                        </a:rPr>
                        <a:t>الوالدية)</a:t>
                      </a:r>
                      <a:endParaRPr lang="ar-SA" sz="2000" b="1" dirty="0">
                        <a:cs typeface="Akhbar MT" pitchFamily="2" charset="-78"/>
                      </a:endParaRPr>
                    </a:p>
                  </a:txBody>
                  <a:tcPr marL="91432" marR="91432" marT="45716" marB="45716"/>
                </a:tc>
                <a:tc hMerge="1">
                  <a:txBody>
                    <a:bodyPr/>
                    <a:lstStyle/>
                    <a:p>
                      <a:pPr rtl="1"/>
                      <a:endParaRPr lang="ar-SA" sz="2000" b="1" dirty="0">
                        <a:cs typeface="Akhbar MT" pitchFamily="2" charset="-78"/>
                      </a:endParaRPr>
                    </a:p>
                  </a:txBody>
                  <a:tcPr/>
                </a:tc>
                <a:tc hMerge="1">
                  <a:txBody>
                    <a:bodyPr/>
                    <a:lstStyle/>
                    <a:p>
                      <a:pPr rtl="1"/>
                      <a:endParaRPr lang="ar-SA" sz="2000" b="1" dirty="0">
                        <a:cs typeface="Akhbar MT" pitchFamily="2" charset="-78"/>
                      </a:endParaRPr>
                    </a:p>
                  </a:txBody>
                  <a:tcPr/>
                </a:tc>
              </a:tr>
              <a:tr h="51811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b="1" dirty="0" smtClean="0">
                          <a:cs typeface="Akhbar MT" pitchFamily="2" charset="-78"/>
                        </a:rPr>
                        <a:t>مفهومه</a:t>
                      </a:r>
                    </a:p>
                  </a:txBody>
                  <a:tcPr marL="91432" marR="91432" marT="45716" marB="45716"/>
                </a:tc>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المساهمة في بناء أسر تدعم تعلم الطالب</a:t>
                      </a:r>
                    </a:p>
                  </a:txBody>
                  <a:tcPr marL="91432" marR="91432" marT="45716" marB="45716"/>
                </a:tc>
                <a:tc hMerge="1">
                  <a:txBody>
                    <a:bodyPr/>
                    <a:lstStyle/>
                    <a:p>
                      <a:endParaRPr lang="ar-SA" dirty="0"/>
                    </a:p>
                  </a:txBody>
                  <a:tcPr/>
                </a:tc>
                <a:tc hMerge="1">
                  <a:txBody>
                    <a:bodyPr/>
                    <a:lstStyle/>
                    <a:p>
                      <a:endParaRPr lang="ar-SA" dirty="0"/>
                    </a:p>
                  </a:txBody>
                  <a:tcPr/>
                </a:tc>
              </a:tr>
              <a:tr h="1981746">
                <a:tc>
                  <a:txBody>
                    <a:bodyPr/>
                    <a:lstStyle/>
                    <a:p>
                      <a:pPr algn="ct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32" marR="91432" marT="45716" marB="45716" anchor="ctr"/>
                </a:tc>
                <a:tc gridSpan="3">
                  <a:txBody>
                    <a:bodyPr/>
                    <a:lstStyle/>
                    <a:p>
                      <a:pPr>
                        <a:buFontTx/>
                        <a:buChar char="-"/>
                      </a:pPr>
                      <a:r>
                        <a:rPr kumimoji="0" lang="ar-SA" sz="2400" b="1" kern="1200" dirty="0" smtClean="0">
                          <a:solidFill>
                            <a:schemeClr val="dk1"/>
                          </a:solidFill>
                          <a:latin typeface="+mn-lt"/>
                          <a:ea typeface="+mn-ea"/>
                          <a:cs typeface="Akhbar MT" pitchFamily="2" charset="-78"/>
                        </a:rPr>
                        <a:t>مساعدة كافة الاسر على تأسيس بيئات منزلية تدعم الاطفال بوصفهم طلاباً</a:t>
                      </a:r>
                    </a:p>
                    <a:p>
                      <a:pPr>
                        <a:buFontTx/>
                        <a:buChar char="-"/>
                      </a:pPr>
                      <a:r>
                        <a:rPr kumimoji="0" lang="ar-SA" sz="2400" b="1" kern="1200" dirty="0" smtClean="0">
                          <a:solidFill>
                            <a:schemeClr val="dk1"/>
                          </a:solidFill>
                          <a:latin typeface="+mn-lt"/>
                          <a:ea typeface="+mn-ea"/>
                          <a:cs typeface="Akhbar MT" pitchFamily="2" charset="-78"/>
                        </a:rPr>
                        <a:t> </a:t>
                      </a:r>
                      <a:r>
                        <a:rPr kumimoji="0" lang="ar-SA" sz="2400" b="1" kern="1200" dirty="0" smtClean="0">
                          <a:solidFill>
                            <a:schemeClr val="dk1"/>
                          </a:solidFill>
                          <a:latin typeface="+mn-lt"/>
                          <a:ea typeface="+mn-ea"/>
                          <a:cs typeface="Akhbar MT" pitchFamily="2" charset="-78"/>
                        </a:rPr>
                        <a:t>اجتماعات الجيران لمساعدة الاسر على فهم المدارس ومساعدة المدارس </a:t>
                      </a:r>
                    </a:p>
                    <a:p>
                      <a:pPr>
                        <a:buFontTx/>
                        <a:buNone/>
                      </a:pPr>
                      <a:r>
                        <a:rPr kumimoji="0" lang="ar-SA" sz="2400" b="1" kern="1200" dirty="0" smtClean="0">
                          <a:solidFill>
                            <a:schemeClr val="dk1"/>
                          </a:solidFill>
                          <a:latin typeface="+mn-lt"/>
                          <a:ea typeface="+mn-ea"/>
                          <a:cs typeface="Akhbar MT" pitchFamily="2" charset="-78"/>
                        </a:rPr>
                        <a:t>على فهم  </a:t>
                      </a:r>
                      <a:r>
                        <a:rPr kumimoji="0" lang="ar-SA" sz="2400" b="1" kern="1200" dirty="0" err="1" smtClean="0">
                          <a:solidFill>
                            <a:schemeClr val="dk1"/>
                          </a:solidFill>
                          <a:latin typeface="+mn-lt"/>
                          <a:ea typeface="+mn-ea"/>
                          <a:cs typeface="Akhbar MT" pitchFamily="2" charset="-78"/>
                        </a:rPr>
                        <a:t>الأسر </a:t>
                      </a:r>
                      <a:r>
                        <a:rPr kumimoji="0" lang="ar-SA" sz="2400" b="1" kern="1200" dirty="0" smtClean="0">
                          <a:solidFill>
                            <a:schemeClr val="dk1"/>
                          </a:solidFill>
                          <a:latin typeface="+mn-lt"/>
                          <a:ea typeface="+mn-ea"/>
                          <a:cs typeface="Akhbar MT" pitchFamily="2" charset="-78"/>
                        </a:rPr>
                        <a:t>/ورش  </a:t>
                      </a:r>
                      <a:r>
                        <a:rPr kumimoji="0" lang="ar-SA" sz="2400" b="1" kern="1200" dirty="0" err="1" smtClean="0">
                          <a:solidFill>
                            <a:schemeClr val="dk1"/>
                          </a:solidFill>
                          <a:latin typeface="+mn-lt"/>
                          <a:ea typeface="+mn-ea"/>
                          <a:cs typeface="Akhbar MT" pitchFamily="2" charset="-78"/>
                        </a:rPr>
                        <a:t>عمل </a:t>
                      </a:r>
                      <a:r>
                        <a:rPr kumimoji="0" lang="ar-SA" sz="2400" b="1" kern="1200" dirty="0" smtClean="0">
                          <a:solidFill>
                            <a:schemeClr val="dk1"/>
                          </a:solidFill>
                          <a:latin typeface="+mn-lt"/>
                          <a:ea typeface="+mn-ea"/>
                          <a:cs typeface="Akhbar MT" pitchFamily="2" charset="-78"/>
                        </a:rPr>
                        <a:t>/ اشرطة فيديو/ رسائل هاتف </a:t>
                      </a:r>
                      <a:r>
                        <a:rPr kumimoji="0" lang="ar-SA" sz="2400" b="1" kern="1200" dirty="0" err="1" smtClean="0">
                          <a:solidFill>
                            <a:schemeClr val="dk1"/>
                          </a:solidFill>
                          <a:latin typeface="+mn-lt"/>
                          <a:ea typeface="+mn-ea"/>
                          <a:cs typeface="Akhbar MT" pitchFamily="2" charset="-78"/>
                        </a:rPr>
                        <a:t>محوسبة</a:t>
                      </a:r>
                      <a:r>
                        <a:rPr kumimoji="0" lang="ar-SA" sz="2400" b="1" kern="1200" dirty="0" smtClean="0">
                          <a:solidFill>
                            <a:schemeClr val="dk1"/>
                          </a:solidFill>
                          <a:latin typeface="+mn-lt"/>
                          <a:ea typeface="+mn-ea"/>
                          <a:cs typeface="Akhbar MT" pitchFamily="2" charset="-78"/>
                        </a:rPr>
                        <a:t> عن الو الدية لكل </a:t>
                      </a:r>
                    </a:p>
                    <a:p>
                      <a:pPr>
                        <a:buFontTx/>
                        <a:buNone/>
                      </a:pPr>
                      <a:r>
                        <a:rPr kumimoji="0" lang="ar-SA" sz="2400" b="1" kern="1200" dirty="0" smtClean="0">
                          <a:solidFill>
                            <a:schemeClr val="dk1"/>
                          </a:solidFill>
                          <a:latin typeface="+mn-lt"/>
                          <a:ea typeface="+mn-ea"/>
                          <a:cs typeface="Akhbar MT" pitchFamily="2" charset="-78"/>
                        </a:rPr>
                        <a:t>عمر ومرحلة/ برامج لدعم الأسر من خلال خدمات صحية وغذائية وتطويرية </a:t>
                      </a:r>
                    </a:p>
                    <a:p>
                      <a:pPr>
                        <a:buFontTx/>
                        <a:buNone/>
                      </a:pPr>
                      <a:r>
                        <a:rPr kumimoji="0" lang="ar-SA" sz="2400" b="1" kern="1200" dirty="0" smtClean="0">
                          <a:solidFill>
                            <a:schemeClr val="dk1"/>
                          </a:solidFill>
                          <a:latin typeface="+mn-lt"/>
                          <a:ea typeface="+mn-ea"/>
                          <a:cs typeface="Akhbar MT" pitchFamily="2" charset="-78"/>
                        </a:rPr>
                        <a:t>-تقديم ورش عمل للوالدين أو الأسرة عن مهارات تعزيز القراءة عند الطلاب في المراحل المبكرة</a:t>
                      </a:r>
                    </a:p>
                  </a:txBody>
                  <a:tcPr marL="91432" marR="91432" marT="45716" marB="45716"/>
                </a:tc>
                <a:tc hMerge="1">
                  <a:txBody>
                    <a:bodyPr/>
                    <a:lstStyle/>
                    <a:p>
                      <a:pPr rtl="1"/>
                      <a:endParaRPr lang="ar-SA"/>
                    </a:p>
                  </a:txBody>
                  <a:tcPr/>
                </a:tc>
                <a:tc hMerge="1">
                  <a:txBody>
                    <a:bodyPr/>
                    <a:lstStyle/>
                    <a:p>
                      <a:pPr rtl="1"/>
                      <a:endParaRPr lang="ar-SA"/>
                    </a:p>
                  </a:txBody>
                  <a:tcPr/>
                </a:tc>
              </a:tr>
              <a:tr h="471845">
                <a:tc gridSpan="4">
                  <a:txBody>
                    <a:bodyPr/>
                    <a:lstStyle/>
                    <a:p>
                      <a:pPr algn="ctr"/>
                      <a:r>
                        <a:rPr kumimoji="0" lang="ar-SA" sz="2400" b="1" kern="1200" dirty="0" smtClean="0">
                          <a:solidFill>
                            <a:srgbClr val="C00000"/>
                          </a:solidFill>
                          <a:latin typeface="+mn-lt"/>
                          <a:ea typeface="+mn-ea"/>
                          <a:cs typeface="Akhbar MT" pitchFamily="2" charset="-78"/>
                          <a:sym typeface="Montserrat"/>
                        </a:rPr>
                        <a:t>النتائج المتوقعة من الانخراط </a:t>
                      </a:r>
                      <a:r>
                        <a:rPr kumimoji="0" lang="ar-SA" sz="2400" b="1" kern="1200" dirty="0" smtClean="0">
                          <a:solidFill>
                            <a:srgbClr val="C00000"/>
                          </a:solidFill>
                          <a:latin typeface="+mn-lt"/>
                          <a:ea typeface="+mn-ea"/>
                          <a:cs typeface="Akhbar MT" pitchFamily="2" charset="-78"/>
                          <a:sym typeface="Montserrat"/>
                        </a:rPr>
                        <a:t>في </a:t>
                      </a:r>
                      <a:r>
                        <a:rPr kumimoji="0" lang="ar-SA" sz="2400" b="1" kern="1200" dirty="0" smtClean="0">
                          <a:solidFill>
                            <a:srgbClr val="C00000"/>
                          </a:solidFill>
                          <a:latin typeface="+mn-lt"/>
                          <a:ea typeface="+mn-ea"/>
                          <a:cs typeface="Akhbar MT" pitchFamily="2" charset="-78"/>
                          <a:sym typeface="Montserrat"/>
                        </a:rPr>
                        <a:t>النمط  للطلاب والآباء والمعلمين</a:t>
                      </a:r>
                    </a:p>
                  </a:txBody>
                  <a:tcPr marL="91432" marR="91432" marT="45716" marB="45716"/>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08932">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32" marR="91432" marT="45716" marB="45716"/>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32" marR="91432" marT="45716" marB="45716"/>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32" marR="91432" marT="45716" marB="45716"/>
                </a:tc>
              </a:tr>
              <a:tr h="2651511">
                <a:tc gridSpan="2">
                  <a:txBody>
                    <a:bodyPr/>
                    <a:lstStyle/>
                    <a:p>
                      <a:pPr algn="r"/>
                      <a:r>
                        <a:rPr kumimoji="0" lang="ar-SA" sz="2400" b="1" kern="1200" baseline="0" dirty="0" smtClean="0">
                          <a:solidFill>
                            <a:schemeClr val="dk1"/>
                          </a:solidFill>
                          <a:latin typeface="+mn-lt"/>
                          <a:ea typeface="+mn-ea"/>
                          <a:cs typeface="Akhbar MT" pitchFamily="2" charset="-78"/>
                        </a:rPr>
                        <a:t>-وعي بإشراف الاسرة واحترام الاباء</a:t>
                      </a:r>
                    </a:p>
                    <a:p>
                      <a:pPr algn="r">
                        <a:buFontTx/>
                        <a:buChar char="-"/>
                      </a:pPr>
                      <a:r>
                        <a:rPr kumimoji="0" lang="ar-SA" sz="2400" b="1" kern="1200" baseline="0" dirty="0" smtClean="0">
                          <a:solidFill>
                            <a:schemeClr val="dk1"/>
                          </a:solidFill>
                          <a:latin typeface="+mn-lt"/>
                          <a:ea typeface="+mn-ea"/>
                          <a:cs typeface="Akhbar MT" pitchFamily="2" charset="-78"/>
                        </a:rPr>
                        <a:t>صفات شخصية وعادات وقيم ايجابية </a:t>
                      </a:r>
                      <a:r>
                        <a:rPr kumimoji="0" lang="ar-SA" sz="2400" b="1" kern="1200" baseline="0" dirty="0" smtClean="0">
                          <a:solidFill>
                            <a:schemeClr val="dk1"/>
                          </a:solidFill>
                          <a:latin typeface="+mn-lt"/>
                          <a:ea typeface="+mn-ea"/>
                          <a:cs typeface="Akhbar MT" pitchFamily="2" charset="-78"/>
                        </a:rPr>
                        <a:t>تتعلمها </a:t>
                      </a:r>
                      <a:r>
                        <a:rPr kumimoji="0" lang="ar-SA" sz="2400" b="1" kern="1200" baseline="0" dirty="0" smtClean="0">
                          <a:solidFill>
                            <a:schemeClr val="dk1"/>
                          </a:solidFill>
                          <a:latin typeface="+mn-lt"/>
                          <a:ea typeface="+mn-ea"/>
                          <a:cs typeface="Akhbar MT" pitchFamily="2" charset="-78"/>
                        </a:rPr>
                        <a:t>الاسرة</a:t>
                      </a:r>
                    </a:p>
                    <a:p>
                      <a:pPr algn="r">
                        <a:buFontTx/>
                        <a:buChar char="-"/>
                      </a:pPr>
                      <a:r>
                        <a:rPr kumimoji="0" lang="ar-SA" sz="2400" b="1" kern="1200" baseline="0" dirty="0" smtClean="0">
                          <a:solidFill>
                            <a:schemeClr val="dk1"/>
                          </a:solidFill>
                          <a:latin typeface="+mn-lt"/>
                          <a:ea typeface="+mn-ea"/>
                          <a:cs typeface="Akhbar MT" pitchFamily="2" charset="-78"/>
                        </a:rPr>
                        <a:t>توازن بين الوقت </a:t>
                      </a:r>
                      <a:r>
                        <a:rPr kumimoji="0" lang="ar-SA" sz="2400" b="1" kern="1200" baseline="0" dirty="0" smtClean="0">
                          <a:solidFill>
                            <a:schemeClr val="dk1"/>
                          </a:solidFill>
                          <a:latin typeface="+mn-lt"/>
                          <a:ea typeface="+mn-ea"/>
                          <a:cs typeface="Akhbar MT" pitchFamily="2" charset="-78"/>
                        </a:rPr>
                        <a:t>الذي </a:t>
                      </a:r>
                      <a:r>
                        <a:rPr kumimoji="0" lang="ar-SA" sz="2400" b="1" kern="1200" baseline="0" dirty="0" smtClean="0">
                          <a:solidFill>
                            <a:schemeClr val="dk1"/>
                          </a:solidFill>
                          <a:latin typeface="+mn-lt"/>
                          <a:ea typeface="+mn-ea"/>
                          <a:cs typeface="Akhbar MT" pitchFamily="2" charset="-78"/>
                        </a:rPr>
                        <a:t>يصرف في الاعمال الروتينية وغيرها من النشاطات</a:t>
                      </a:r>
                    </a:p>
                    <a:p>
                      <a:pPr algn="r">
                        <a:buFontTx/>
                        <a:buChar char="-"/>
                      </a:pPr>
                      <a:r>
                        <a:rPr kumimoji="0" lang="ar-SA" sz="2400" b="1" kern="1200" baseline="0" dirty="0" smtClean="0">
                          <a:solidFill>
                            <a:schemeClr val="dk1"/>
                          </a:solidFill>
                          <a:latin typeface="+mn-lt"/>
                          <a:ea typeface="+mn-ea"/>
                          <a:cs typeface="Akhbar MT" pitchFamily="2" charset="-78"/>
                        </a:rPr>
                        <a:t>وعي بأهمية المدرسة</a:t>
                      </a:r>
                    </a:p>
                  </a:txBody>
                  <a:tcPr marL="91432" marR="91432" marT="45716" marB="45716"/>
                </a:tc>
                <a:tc hMerge="1">
                  <a:txBody>
                    <a:bodyPr/>
                    <a:lstStyle/>
                    <a:p>
                      <a:pPr rtl="1"/>
                      <a:endParaRPr lang="ar-SA"/>
                    </a:p>
                  </a:txBody>
                  <a:tcPr/>
                </a:tc>
                <a:tc>
                  <a:txBody>
                    <a:bodyPr/>
                    <a:lstStyle/>
                    <a:p>
                      <a:pPr algn="r" rtl="1">
                        <a:buFontTx/>
                        <a:buChar char="-"/>
                      </a:pPr>
                      <a:r>
                        <a:rPr lang="ar-SA" sz="2400" b="1" dirty="0" smtClean="0">
                          <a:cs typeface="Akhbar MT" pitchFamily="2" charset="-78"/>
                        </a:rPr>
                        <a:t>تطور</a:t>
                      </a:r>
                      <a:r>
                        <a:rPr lang="ar-SA" sz="2400" b="1" baseline="0" dirty="0" smtClean="0">
                          <a:cs typeface="Akhbar MT" pitchFamily="2" charset="-78"/>
                        </a:rPr>
                        <a:t> للطفل والفتى وتغيرات في ظروف البيت </a:t>
                      </a:r>
                    </a:p>
                    <a:p>
                      <a:pPr algn="r" rtl="1">
                        <a:buFontTx/>
                        <a:buChar char="-"/>
                      </a:pPr>
                      <a:r>
                        <a:rPr lang="ar-SA" sz="2400" b="1" baseline="0" dirty="0" smtClean="0">
                          <a:cs typeface="Akhbar MT" pitchFamily="2" charset="-78"/>
                        </a:rPr>
                        <a:t>وعي بالتحديات التي تواجه الوالد والآخرين </a:t>
                      </a:r>
                    </a:p>
                    <a:p>
                      <a:pPr algn="r" rtl="1">
                        <a:buFontTx/>
                        <a:buChar char="-"/>
                      </a:pPr>
                      <a:r>
                        <a:rPr lang="ar-SA" sz="2400" b="1" baseline="0" dirty="0" smtClean="0">
                          <a:cs typeface="Akhbar MT" pitchFamily="2" charset="-78"/>
                        </a:rPr>
                        <a:t>الشعور بالدعم من المدرسة والآباء الاخرين</a:t>
                      </a:r>
                      <a:endParaRPr lang="ar-SA" sz="2400" b="1" dirty="0">
                        <a:cs typeface="Akhbar MT" pitchFamily="2" charset="-78"/>
                      </a:endParaRPr>
                    </a:p>
                  </a:txBody>
                  <a:tcPr marL="91432" marR="91432" marT="45716" marB="45716"/>
                </a:tc>
                <a:tc>
                  <a:txBody>
                    <a:bodyPr/>
                    <a:lstStyle/>
                    <a:p>
                      <a:pPr algn="r" rtl="1">
                        <a:buFontTx/>
                        <a:buChar char="-"/>
                      </a:pPr>
                      <a:r>
                        <a:rPr lang="ar-SA" sz="2400" b="1" dirty="0" smtClean="0">
                          <a:cs typeface="Akhbar MT" pitchFamily="2" charset="-78"/>
                        </a:rPr>
                        <a:t>فهم خلفيات الاسر وثقافتها وشواغلها وآرائها عن اطفالها</a:t>
                      </a:r>
                    </a:p>
                    <a:p>
                      <a:pPr algn="r" rtl="1">
                        <a:buFontTx/>
                        <a:buChar char="-"/>
                      </a:pPr>
                      <a:r>
                        <a:rPr lang="ar-SA" sz="2400" b="1" dirty="0" smtClean="0">
                          <a:cs typeface="Akhbar MT" pitchFamily="2" charset="-78"/>
                        </a:rPr>
                        <a:t>احترام </a:t>
                      </a:r>
                      <a:r>
                        <a:rPr lang="ar-SA" sz="2400" b="1" dirty="0" smtClean="0">
                          <a:cs typeface="Akhbar MT" pitchFamily="2" charset="-78"/>
                        </a:rPr>
                        <a:t>الاسرة </a:t>
                      </a:r>
                      <a:r>
                        <a:rPr lang="ar-SA" sz="2400" b="1" dirty="0" smtClean="0">
                          <a:cs typeface="Akhbar MT" pitchFamily="2" charset="-78"/>
                        </a:rPr>
                        <a:t>وجهودها</a:t>
                      </a:r>
                    </a:p>
                    <a:p>
                      <a:pPr algn="r" rtl="1">
                        <a:buFontTx/>
                        <a:buChar char="-"/>
                      </a:pPr>
                      <a:r>
                        <a:rPr lang="ar-SA" sz="2400" b="1" dirty="0" smtClean="0">
                          <a:cs typeface="Akhbar MT" pitchFamily="2" charset="-78"/>
                        </a:rPr>
                        <a:t>فهم لتنوع </a:t>
                      </a:r>
                      <a:r>
                        <a:rPr lang="ar-SA" sz="2400" b="1" dirty="0" smtClean="0">
                          <a:cs typeface="Akhbar MT" pitchFamily="2" charset="-78"/>
                        </a:rPr>
                        <a:t>بيئات الطلاب</a:t>
                      </a:r>
                      <a:endParaRPr lang="ar-SA" sz="2400" b="1" dirty="0" smtClean="0">
                        <a:cs typeface="Akhbar MT" pitchFamily="2" charset="-78"/>
                      </a:endParaRPr>
                    </a:p>
                    <a:p>
                      <a:pPr algn="r" rtl="1">
                        <a:buFontTx/>
                        <a:buNone/>
                      </a:pPr>
                      <a:endParaRPr lang="ar-SA" sz="2400" b="1" dirty="0">
                        <a:cs typeface="Akhbar MT" pitchFamily="2" charset="-78"/>
                      </a:endParaRPr>
                    </a:p>
                  </a:txBody>
                  <a:tcPr marL="91432" marR="91432" marT="45716" marB="45716"/>
                </a:tc>
              </a:tr>
            </a:tbl>
          </a:graphicData>
        </a:graphic>
      </p:graphicFrame>
    </p:spTree>
    <p:extLst>
      <p:ext uri="{BB962C8B-B14F-4D97-AF65-F5344CB8AC3E}">
        <p14:creationId xmlns:p14="http://schemas.microsoft.com/office/powerpoint/2010/main" val="3155358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8902433"/>
              </p:ext>
            </p:extLst>
          </p:nvPr>
        </p:nvGraphicFramePr>
        <p:xfrm>
          <a:off x="179388" y="260350"/>
          <a:ext cx="8785225" cy="6492876"/>
        </p:xfrm>
        <a:graphic>
          <a:graphicData uri="http://schemas.openxmlformats.org/drawingml/2006/table">
            <a:tbl>
              <a:tblPr rtl="1" firstRow="1" bandRow="1">
                <a:tableStyleId>{9DCAF9ED-07DC-4A11-8D7F-57B35C25682E}</a:tableStyleId>
              </a:tblPr>
              <a:tblGrid>
                <a:gridCol w="1248567"/>
                <a:gridCol w="1404710"/>
                <a:gridCol w="2678164"/>
                <a:gridCol w="3453784"/>
              </a:tblGrid>
              <a:tr h="60966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p>
                      <a:pPr algn="ctr" rtl="1"/>
                      <a:endParaRPr lang="ar-SA" sz="1000" b="1" dirty="0">
                        <a:cs typeface="Akhbar MT" pitchFamily="2" charset="-78"/>
                      </a:endParaRPr>
                    </a:p>
                  </a:txBody>
                  <a:tcPr marL="91443" marR="91443" marT="45724" marB="45724"/>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التواصل</a:t>
                      </a:r>
                    </a:p>
                  </a:txBody>
                  <a:tcPr marL="91443" marR="91443" marT="45724" marB="45724"/>
                </a:tc>
                <a:tc hMerge="1">
                  <a:txBody>
                    <a:bodyPr/>
                    <a:lstStyle/>
                    <a:p>
                      <a:pPr rtl="1"/>
                      <a:endParaRPr lang="ar-SA"/>
                    </a:p>
                  </a:txBody>
                  <a:tcPr/>
                </a:tc>
                <a:tc hMerge="1">
                  <a:txBody>
                    <a:bodyPr/>
                    <a:lstStyle/>
                    <a:p>
                      <a:pPr rtl="1"/>
                      <a:endParaRPr lang="ar-SA"/>
                    </a:p>
                  </a:txBody>
                  <a:tcPr/>
                </a:tc>
              </a:tr>
              <a:tr h="45724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dirty="0" smtClean="0">
                          <a:cs typeface="Akhbar MT" pitchFamily="2" charset="-78"/>
                        </a:rPr>
                        <a:t>مفهومه</a:t>
                      </a:r>
                    </a:p>
                    <a:p>
                      <a:endParaRPr lang="ar-SA" sz="200" dirty="0"/>
                    </a:p>
                  </a:txBody>
                  <a:tcPr marL="91443" marR="91443" marT="45724" marB="45724"/>
                </a:tc>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تصميم اشكال متنوعة وفاعلة من التواصل بين المدرسة والأسرة</a:t>
                      </a:r>
                      <a:r>
                        <a:rPr lang="ar-SA" sz="2400" b="1" baseline="0" dirty="0" smtClean="0">
                          <a:cs typeface="Akhbar MT" pitchFamily="2" charset="-78"/>
                        </a:rPr>
                        <a:t> والمجتمع المحلي</a:t>
                      </a:r>
                      <a:endParaRPr lang="ar-SA" sz="2400" b="1" dirty="0" smtClean="0">
                        <a:cs typeface="Akhbar MT" pitchFamily="2" charset="-78"/>
                      </a:endParaRPr>
                    </a:p>
                  </a:txBody>
                  <a:tcPr marL="91443" marR="91443" marT="45724" marB="45724"/>
                </a:tc>
                <a:tc hMerge="1">
                  <a:txBody>
                    <a:bodyPr/>
                    <a:lstStyle/>
                    <a:p>
                      <a:pPr rtl="1"/>
                      <a:endParaRPr lang="ar-SA"/>
                    </a:p>
                  </a:txBody>
                  <a:tcPr/>
                </a:tc>
                <a:tc hMerge="1">
                  <a:txBody>
                    <a:bodyPr/>
                    <a:lstStyle/>
                    <a:p>
                      <a:pPr rtl="1"/>
                      <a:endParaRPr lang="ar-SA"/>
                    </a:p>
                  </a:txBody>
                  <a:tcPr/>
                </a:tc>
              </a:tr>
              <a:tr h="1920428">
                <a:tc>
                  <a:txBody>
                    <a:bodyPr/>
                    <a:lstStyle/>
                    <a:p>
                      <a:pPr algn="ct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43" marR="91443" marT="45724" marB="45724" anchor="ctr"/>
                </a:tc>
                <a:tc gridSpan="3">
                  <a:txBody>
                    <a:bodyPr/>
                    <a:lstStyle/>
                    <a:p>
                      <a:r>
                        <a:rPr kumimoji="0" lang="ar-SA" sz="2000" b="1" kern="1200" baseline="0" dirty="0" smtClean="0">
                          <a:solidFill>
                            <a:schemeClr val="dk1"/>
                          </a:solidFill>
                          <a:latin typeface="+mn-lt"/>
                          <a:ea typeface="+mn-ea"/>
                          <a:cs typeface="Akhbar MT" pitchFamily="2" charset="-78"/>
                        </a:rPr>
                        <a:t>تصمم اشكال فعالة من التواصل بين المدرسة والبيت/جدول منظم للملاحظات المفيدة والمذكرات والمكالمات الهاتفية والنشرات على موقع المدرسة الالكتروني ووسائط الاتصال/ملفات الكترونية عن كل طالب ترسل إلى الأسرة في كل </a:t>
                      </a:r>
                      <a:r>
                        <a:rPr kumimoji="0" lang="ar-SA" sz="2000" b="1" kern="1200" baseline="0" dirty="0" err="1" smtClean="0">
                          <a:solidFill>
                            <a:schemeClr val="dk1"/>
                          </a:solidFill>
                          <a:latin typeface="+mn-lt"/>
                          <a:ea typeface="+mn-ea"/>
                          <a:cs typeface="Akhbar MT" pitchFamily="2" charset="-78"/>
                        </a:rPr>
                        <a:t>شهر.</a:t>
                      </a:r>
                      <a:r>
                        <a:rPr kumimoji="0" lang="ar-SA" sz="2000" b="1" kern="1200" baseline="0" dirty="0" smtClean="0">
                          <a:solidFill>
                            <a:schemeClr val="dk1"/>
                          </a:solidFill>
                          <a:latin typeface="+mn-lt"/>
                          <a:ea typeface="+mn-ea"/>
                          <a:cs typeface="Akhbar MT" pitchFamily="2" charset="-78"/>
                        </a:rPr>
                        <a:t> /معلومات واضحة حول اختيار المدارس أو المسافات أو البرامج والنشاطات للمدرسة/ معلومات حول سياسات المدرسة و برامجها  / اجتماعات مرة على الاقل مع اولياء الأمور / ملفات اسبوعية وشهرية لأعمال الطلاب ترسل الى البيت للمراجعة والتعليق/ </a:t>
                      </a:r>
                      <a:r>
                        <a:rPr kumimoji="0" lang="ar-SA" sz="2000" b="1" kern="1200" baseline="0" dirty="0" smtClean="0">
                          <a:solidFill>
                            <a:schemeClr val="dk1"/>
                          </a:solidFill>
                          <a:latin typeface="+mn-lt"/>
                          <a:ea typeface="+mn-ea"/>
                          <a:cs typeface="Akhbar MT" pitchFamily="2" charset="-78"/>
                        </a:rPr>
                        <a:t>يسلم </a:t>
                      </a:r>
                      <a:r>
                        <a:rPr kumimoji="0" lang="ar-SA" sz="2000" b="1" kern="1200" baseline="0" dirty="0" smtClean="0">
                          <a:solidFill>
                            <a:schemeClr val="dk1"/>
                          </a:solidFill>
                          <a:latin typeface="+mn-lt"/>
                          <a:ea typeface="+mn-ea"/>
                          <a:cs typeface="Akhbar MT" pitchFamily="2" charset="-78"/>
                        </a:rPr>
                        <a:t>الوالد والطالب </a:t>
                      </a:r>
                      <a:r>
                        <a:rPr kumimoji="0" lang="ar-SA" sz="2000" b="1" kern="1200" baseline="0" dirty="0" smtClean="0">
                          <a:solidFill>
                            <a:schemeClr val="dk1"/>
                          </a:solidFill>
                          <a:latin typeface="+mn-lt"/>
                          <a:ea typeface="+mn-ea"/>
                          <a:cs typeface="Akhbar MT" pitchFamily="2" charset="-78"/>
                        </a:rPr>
                        <a:t>صحائف </a:t>
                      </a:r>
                      <a:r>
                        <a:rPr kumimoji="0" lang="ar-SA" sz="2000" b="1" kern="1200" baseline="0" dirty="0" smtClean="0">
                          <a:solidFill>
                            <a:schemeClr val="dk1"/>
                          </a:solidFill>
                          <a:latin typeface="+mn-lt"/>
                          <a:ea typeface="+mn-ea"/>
                          <a:cs typeface="Akhbar MT" pitchFamily="2" charset="-78"/>
                        </a:rPr>
                        <a:t>الدرجات مع </a:t>
                      </a:r>
                      <a:r>
                        <a:rPr kumimoji="0" lang="ar-SA" sz="2000" b="1" kern="1200" baseline="0" dirty="0" smtClean="0">
                          <a:solidFill>
                            <a:schemeClr val="dk1"/>
                          </a:solidFill>
                          <a:latin typeface="+mn-lt"/>
                          <a:ea typeface="+mn-ea"/>
                          <a:cs typeface="Akhbar MT" pitchFamily="2" charset="-78"/>
                        </a:rPr>
                        <a:t>عقد اجتماعات </a:t>
                      </a:r>
                      <a:r>
                        <a:rPr kumimoji="0" lang="ar-SA" sz="2000" b="1" kern="1200" baseline="0" dirty="0" smtClean="0">
                          <a:solidFill>
                            <a:schemeClr val="dk1"/>
                          </a:solidFill>
                          <a:latin typeface="+mn-lt"/>
                          <a:ea typeface="+mn-ea"/>
                          <a:cs typeface="Akhbar MT" pitchFamily="2" charset="-78"/>
                        </a:rPr>
                        <a:t>لتحسين الدرجات</a:t>
                      </a:r>
                    </a:p>
                  </a:txBody>
                  <a:tcPr marL="91443" marR="91443" marT="45724" marB="45724"/>
                </a:tc>
                <a:tc hMerge="1">
                  <a:txBody>
                    <a:bodyPr/>
                    <a:lstStyle/>
                    <a:p>
                      <a:pPr rtl="1"/>
                      <a:endParaRPr lang="ar-SA"/>
                    </a:p>
                  </a:txBody>
                  <a:tcPr/>
                </a:tc>
                <a:tc hMerge="1">
                  <a:txBody>
                    <a:bodyPr/>
                    <a:lstStyle/>
                    <a:p>
                      <a:pPr rtl="1"/>
                      <a:endParaRPr lang="ar-SA"/>
                    </a:p>
                  </a:txBody>
                  <a:tcPr/>
                </a:tc>
              </a:tr>
              <a:tr h="457245">
                <a:tc gridSpan="4">
                  <a:txBody>
                    <a:bodyPr/>
                    <a:lstStyle/>
                    <a:p>
                      <a:pPr algn="ctr"/>
                      <a:r>
                        <a:rPr kumimoji="0" lang="ar-SA" sz="2400" b="1" kern="1200" dirty="0" smtClean="0">
                          <a:solidFill>
                            <a:srgbClr val="C00000"/>
                          </a:solidFill>
                          <a:latin typeface="+mn-lt"/>
                          <a:ea typeface="+mn-ea"/>
                          <a:cs typeface="Akhbar MT" pitchFamily="2" charset="-78"/>
                          <a:sym typeface="Montserrat"/>
                        </a:rPr>
                        <a:t>النتائج المتوقعة من الانخراط في</a:t>
                      </a:r>
                      <a:r>
                        <a:rPr kumimoji="0" lang="ar-SA" sz="2400" b="1" kern="1200" baseline="0" dirty="0" smtClean="0">
                          <a:solidFill>
                            <a:srgbClr val="C00000"/>
                          </a:solidFill>
                          <a:latin typeface="+mn-lt"/>
                          <a:ea typeface="+mn-ea"/>
                          <a:cs typeface="Akhbar MT" pitchFamily="2" charset="-78"/>
                          <a:sym typeface="Montserrat"/>
                        </a:rPr>
                        <a:t> النمط </a:t>
                      </a:r>
                      <a:r>
                        <a:rPr kumimoji="0" lang="ar-SA" sz="2400" b="1" kern="1200" dirty="0" smtClean="0">
                          <a:solidFill>
                            <a:srgbClr val="C00000"/>
                          </a:solidFill>
                          <a:latin typeface="+mn-lt"/>
                          <a:ea typeface="+mn-ea"/>
                          <a:cs typeface="Akhbar MT" pitchFamily="2" charset="-78"/>
                          <a:sym typeface="Montserrat"/>
                        </a:rPr>
                        <a:t>للطلاب والآباء والمعلمين</a:t>
                      </a:r>
                    </a:p>
                  </a:txBody>
                  <a:tcPr marL="91443" marR="91443" marT="45724" marB="45724"/>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96279">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43" marR="91443" marT="45724" marB="45724"/>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43" marR="91443" marT="45724" marB="45724"/>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43" marR="91443" marT="45724" marB="45724"/>
                </a:tc>
              </a:tr>
              <a:tr h="2652019">
                <a:tc gridSpan="2">
                  <a:txBody>
                    <a:bodyPr/>
                    <a:lstStyle/>
                    <a:p>
                      <a:pPr algn="r"/>
                      <a:r>
                        <a:rPr kumimoji="0" lang="ar-SA" sz="2400" b="1" kern="1200" baseline="0" dirty="0" smtClean="0">
                          <a:solidFill>
                            <a:schemeClr val="dk1"/>
                          </a:solidFill>
                          <a:latin typeface="+mn-lt"/>
                          <a:ea typeface="+mn-ea"/>
                          <a:cs typeface="Akhbar MT" pitchFamily="2" charset="-78"/>
                        </a:rPr>
                        <a:t>-وعي بالتقدم الشخصي وبالأعمال اللازمة للمحافظة على الدرجات وتحسينها</a:t>
                      </a:r>
                    </a:p>
                    <a:p>
                      <a:pPr algn="r"/>
                      <a:r>
                        <a:rPr kumimoji="0" lang="ar-SA" sz="2400" b="1" kern="1200" baseline="0" dirty="0" smtClean="0">
                          <a:solidFill>
                            <a:schemeClr val="dk1"/>
                          </a:solidFill>
                          <a:latin typeface="+mn-lt"/>
                          <a:ea typeface="+mn-ea"/>
                          <a:cs typeface="Akhbar MT" pitchFamily="2" charset="-78"/>
                        </a:rPr>
                        <a:t>-فهم سياسات المدرسة في السلوك والمواظبة ومجالات السلوك</a:t>
                      </a:r>
                    </a:p>
                    <a:p>
                      <a:pPr algn="r"/>
                      <a:r>
                        <a:rPr kumimoji="0" lang="ar-SA" sz="2400" b="1" kern="1200" baseline="0" dirty="0" smtClean="0">
                          <a:solidFill>
                            <a:schemeClr val="dk1"/>
                          </a:solidFill>
                          <a:latin typeface="+mn-lt"/>
                          <a:ea typeface="+mn-ea"/>
                          <a:cs typeface="Akhbar MT" pitchFamily="2" charset="-78"/>
                        </a:rPr>
                        <a:t>-وعي بالدور الشخصي</a:t>
                      </a:r>
                    </a:p>
                  </a:txBody>
                  <a:tcPr marL="91443" marR="91443" marT="45724" marB="45724"/>
                </a:tc>
                <a:tc hMerge="1">
                  <a:txBody>
                    <a:bodyPr/>
                    <a:lstStyle/>
                    <a:p>
                      <a:pPr rtl="1"/>
                      <a:endParaRPr lang="ar-SA"/>
                    </a:p>
                  </a:txBody>
                  <a:tcPr/>
                </a:tc>
                <a:tc>
                  <a:txBody>
                    <a:bodyPr/>
                    <a:lstStyle/>
                    <a:p>
                      <a:pPr algn="r" rtl="1"/>
                      <a:r>
                        <a:rPr lang="ar-SA" sz="2400" b="1" dirty="0" smtClean="0">
                          <a:cs typeface="Akhbar MT" pitchFamily="2" charset="-78"/>
                        </a:rPr>
                        <a:t>فهم</a:t>
                      </a:r>
                      <a:r>
                        <a:rPr lang="ar-SA" sz="2400" b="1" baseline="0" dirty="0" smtClean="0">
                          <a:cs typeface="Akhbar MT" pitchFamily="2" charset="-78"/>
                        </a:rPr>
                        <a:t> لبرامج وسياسات المدرسة </a:t>
                      </a:r>
                    </a:p>
                    <a:p>
                      <a:pPr algn="r" rtl="1">
                        <a:buFontTx/>
                        <a:buChar char="-"/>
                      </a:pPr>
                      <a:r>
                        <a:rPr lang="ar-SA" sz="2400" b="1" baseline="0" dirty="0" smtClean="0">
                          <a:cs typeface="Akhbar MT" pitchFamily="2" charset="-78"/>
                        </a:rPr>
                        <a:t>رصد تقدم الطالب والوعي به</a:t>
                      </a:r>
                    </a:p>
                    <a:p>
                      <a:pPr algn="r" rtl="1">
                        <a:buFontTx/>
                        <a:buChar char="-"/>
                      </a:pPr>
                      <a:r>
                        <a:rPr lang="ar-SA" sz="2400" b="1" baseline="0" dirty="0" smtClean="0">
                          <a:cs typeface="Akhbar MT" pitchFamily="2" charset="-78"/>
                        </a:rPr>
                        <a:t>-استجابة فعالة لمشكلات الطالب</a:t>
                      </a:r>
                    </a:p>
                    <a:p>
                      <a:pPr algn="r" rtl="1">
                        <a:buFontTx/>
                        <a:buChar char="-"/>
                      </a:pPr>
                      <a:r>
                        <a:rPr lang="ar-SA" sz="2400" b="1" baseline="0" dirty="0" smtClean="0">
                          <a:cs typeface="Akhbar MT" pitchFamily="2" charset="-78"/>
                        </a:rPr>
                        <a:t>- تفاعل مع المعلمين </a:t>
                      </a:r>
                      <a:r>
                        <a:rPr lang="ar-SA" sz="2400" b="1" baseline="0" dirty="0" smtClean="0">
                          <a:cs typeface="Akhbar MT" pitchFamily="2" charset="-78"/>
                        </a:rPr>
                        <a:t>وتواصل مريح </a:t>
                      </a:r>
                      <a:r>
                        <a:rPr lang="ar-SA" sz="2400" b="1" baseline="0" dirty="0" smtClean="0">
                          <a:cs typeface="Akhbar MT" pitchFamily="2" charset="-78"/>
                        </a:rPr>
                        <a:t>مع المدرسة</a:t>
                      </a:r>
                      <a:endParaRPr lang="ar-SA" sz="2400" b="1" dirty="0">
                        <a:cs typeface="Akhbar MT" pitchFamily="2" charset="-78"/>
                      </a:endParaRPr>
                    </a:p>
                  </a:txBody>
                  <a:tcPr marL="91443" marR="91443" marT="45724" marB="45724"/>
                </a:tc>
                <a:tc>
                  <a:txBody>
                    <a:bodyPr/>
                    <a:lstStyle/>
                    <a:p>
                      <a:pPr algn="r" rtl="1"/>
                      <a:r>
                        <a:rPr lang="ar-SA" sz="2400" b="1" dirty="0" smtClean="0">
                          <a:cs typeface="Akhbar MT" pitchFamily="2" charset="-78"/>
                        </a:rPr>
                        <a:t>-تنوع</a:t>
                      </a:r>
                      <a:r>
                        <a:rPr lang="ar-SA" sz="2400" b="1" baseline="0" dirty="0" smtClean="0">
                          <a:cs typeface="Akhbar MT" pitchFamily="2" charset="-78"/>
                        </a:rPr>
                        <a:t> واستخدام متزايد مع الاسر ووعي بالقدرة الذاتية على التواصل بوضوح</a:t>
                      </a:r>
                    </a:p>
                    <a:p>
                      <a:pPr algn="r" rtl="1"/>
                      <a:r>
                        <a:rPr lang="ar-SA" sz="2400" b="1" baseline="0" dirty="0" smtClean="0">
                          <a:cs typeface="Akhbar MT" pitchFamily="2" charset="-78"/>
                        </a:rPr>
                        <a:t>-تقدير واستخدام شبكات التواصل مع الاباء مما يؤدي الى قدرة متزايدة على الوصول لآراء الاسر حول برامج وتقدم الطلاب وفهم اراء الاباء</a:t>
                      </a:r>
                      <a:endParaRPr lang="ar-SA" sz="2400" b="1" dirty="0">
                        <a:cs typeface="Akhbar MT" pitchFamily="2" charset="-78"/>
                      </a:endParaRPr>
                    </a:p>
                  </a:txBody>
                  <a:tcPr marL="91443" marR="91443" marT="45724" marB="45724"/>
                </a:tc>
              </a:tr>
            </a:tbl>
          </a:graphicData>
        </a:graphic>
      </p:graphicFrame>
    </p:spTree>
    <p:extLst>
      <p:ext uri="{BB962C8B-B14F-4D97-AF65-F5344CB8AC3E}">
        <p14:creationId xmlns:p14="http://schemas.microsoft.com/office/powerpoint/2010/main" val="4008523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050848692"/>
              </p:ext>
            </p:extLst>
          </p:nvPr>
        </p:nvGraphicFramePr>
        <p:xfrm>
          <a:off x="107505" y="0"/>
          <a:ext cx="8920608" cy="6888580"/>
        </p:xfrm>
        <a:graphic>
          <a:graphicData uri="http://schemas.openxmlformats.org/drawingml/2006/table">
            <a:tbl>
              <a:tblPr rtl="1" firstRow="1" bandRow="1">
                <a:tableStyleId>{9DCAF9ED-07DC-4A11-8D7F-57B35C25682E}</a:tableStyleId>
              </a:tblPr>
              <a:tblGrid>
                <a:gridCol w="1060316"/>
                <a:gridCol w="2257749"/>
                <a:gridCol w="2818690"/>
                <a:gridCol w="2783853"/>
              </a:tblGrid>
              <a:tr h="45715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txBody>
                  <a:tcPr marL="91436" marR="91436" marT="45715" marB="45715"/>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التعلم في البيت</a:t>
                      </a:r>
                    </a:p>
                  </a:txBody>
                  <a:tcPr marL="91436" marR="91436" marT="45715" marB="45715"/>
                </a:tc>
                <a:tc hMerge="1">
                  <a:txBody>
                    <a:bodyPr/>
                    <a:lstStyle/>
                    <a:p>
                      <a:pPr rtl="1"/>
                      <a:endParaRPr lang="ar-SA"/>
                    </a:p>
                  </a:txBody>
                  <a:tcPr/>
                </a:tc>
                <a:tc hMerge="1">
                  <a:txBody>
                    <a:bodyPr/>
                    <a:lstStyle/>
                    <a:p>
                      <a:pPr rtl="1"/>
                      <a:endParaRPr lang="ar-SA"/>
                    </a:p>
                  </a:txBody>
                  <a:tcPr/>
                </a:tc>
              </a:tr>
              <a:tr h="3962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cs typeface="Akhbar MT" pitchFamily="2" charset="-78"/>
                        </a:rPr>
                        <a:t>مفهومه</a:t>
                      </a:r>
                    </a:p>
                  </a:txBody>
                  <a:tcPr marL="91436" marR="91436" marT="45715" marB="45715"/>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cs typeface="Akhbar MT" pitchFamily="2" charset="-78"/>
                        </a:rPr>
                        <a:t>تقديم معلومات وأفكار للأسر والوالدين على وجه التحديد حول كيفية مساعدة الطلاب في تعليمهم</a:t>
                      </a:r>
                    </a:p>
                  </a:txBody>
                  <a:tcPr marL="91436" marR="91436" marT="45715" marB="45715"/>
                </a:tc>
                <a:tc hMerge="1">
                  <a:txBody>
                    <a:bodyPr/>
                    <a:lstStyle/>
                    <a:p>
                      <a:pPr rtl="1"/>
                      <a:endParaRPr lang="ar-SA"/>
                    </a:p>
                  </a:txBody>
                  <a:tcPr/>
                </a:tc>
                <a:tc hMerge="1">
                  <a:txBody>
                    <a:bodyPr/>
                    <a:lstStyle/>
                    <a:p>
                      <a:pPr rtl="1"/>
                      <a:endParaRPr lang="ar-SA"/>
                    </a:p>
                  </a:txBody>
                  <a:tcPr/>
                </a:tc>
              </a:tr>
              <a:tr h="3017218">
                <a:tc>
                  <a:txBody>
                    <a:bodyPr/>
                    <a:lstStyle/>
                    <a:p>
                      <a:pPr algn="ctr"/>
                      <a:r>
                        <a:rPr kumimoji="0" lang="ar-SA" sz="24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36" marR="91436" marT="45715" marB="45715" anchor="ctr"/>
                </a:tc>
                <a:tc gridSpan="3">
                  <a:txBody>
                    <a:bodyPr/>
                    <a:lstStyle/>
                    <a:p>
                      <a:r>
                        <a:rPr kumimoji="0" lang="ar-SA" sz="2400" b="1" kern="1200" baseline="0" dirty="0" smtClean="0">
                          <a:solidFill>
                            <a:schemeClr val="tx1">
                              <a:lumMod val="95000"/>
                              <a:lumOff val="5000"/>
                            </a:schemeClr>
                          </a:solidFill>
                          <a:latin typeface="GE SS Text Medium" pitchFamily="18" charset="-78"/>
                          <a:ea typeface="+mn-ea"/>
                          <a:cs typeface="Akhbar MT" pitchFamily="2" charset="-78"/>
                          <a:sym typeface="Montserrat"/>
                        </a:rPr>
                        <a:t>تحديد أدوار الوالدين في كل واجب منزلي ، وتحديد المهارات اللازمة معرفتها من قبل الوالدين لمساعدة الطالب على حل الواجب/اعداد جدول </a:t>
                      </a:r>
                      <a:r>
                        <a:rPr kumimoji="0" lang="ar-SA" sz="2400" b="1" kern="1200" baseline="0" dirty="0" smtClean="0">
                          <a:solidFill>
                            <a:schemeClr val="tx1">
                              <a:lumMod val="95000"/>
                              <a:lumOff val="5000"/>
                            </a:schemeClr>
                          </a:solidFill>
                          <a:latin typeface="GE SS Text Medium" pitchFamily="18" charset="-78"/>
                          <a:ea typeface="+mn-ea"/>
                          <a:cs typeface="Akhbar MT" pitchFamily="2" charset="-78"/>
                          <a:sym typeface="Montserrat"/>
                        </a:rPr>
                        <a:t>منظم </a:t>
                      </a:r>
                      <a:r>
                        <a:rPr kumimoji="0" lang="ar-SA" sz="2400" b="1" kern="1200" baseline="0" dirty="0" smtClean="0">
                          <a:solidFill>
                            <a:schemeClr val="tx1">
                              <a:lumMod val="95000"/>
                              <a:lumOff val="5000"/>
                            </a:schemeClr>
                          </a:solidFill>
                          <a:latin typeface="GE SS Text Medium" pitchFamily="18" charset="-78"/>
                          <a:ea typeface="+mn-ea"/>
                          <a:cs typeface="Akhbar MT" pitchFamily="2" charset="-78"/>
                          <a:sym typeface="Montserrat"/>
                        </a:rPr>
                        <a:t>للواجبات المنزلية يتطلب من الطلاب مناقشة الأسر والتفاعل معها حول ما يتعلمونه في الفصل / نشاطات للطلاب والآباء يقومون بها في البيت او في المجتمع المحلي/ معلومات للأسر حول المعارف والمهارات المطلوبة من الطلاب في كل مرحلة دراسية/ معلومات حول سياسات الواجبات المنزلية وكيفية رصد ومناقشة العمل المدرسي في البيت/معلومات عن كيفية مساعدة الطلاب على تحسين المهارات في تقويمات صفية ومدرسية متنوعة/حزم أو نشاطات تعلم صفية/ مشاركات أسرية في رسم أهداف الطلاب كل عام وفي التخطيط للجامعة أو العمل</a:t>
                      </a:r>
                    </a:p>
                  </a:txBody>
                  <a:tcPr marL="91436" marR="91436" marT="45715" marB="45715"/>
                </a:tc>
                <a:tc hMerge="1">
                  <a:txBody>
                    <a:bodyPr/>
                    <a:lstStyle/>
                    <a:p>
                      <a:pPr rtl="1"/>
                      <a:endParaRPr lang="ar-SA"/>
                    </a:p>
                  </a:txBody>
                  <a:tcPr/>
                </a:tc>
                <a:tc hMerge="1">
                  <a:txBody>
                    <a:bodyPr/>
                    <a:lstStyle/>
                    <a:p>
                      <a:pPr rtl="1"/>
                      <a:endParaRPr lang="ar-SA"/>
                    </a:p>
                  </a:txBody>
                  <a:tcPr/>
                </a:tc>
              </a:tr>
              <a:tr h="396200">
                <a:tc gridSpan="4">
                  <a:txBody>
                    <a:bodyPr/>
                    <a:lstStyle/>
                    <a:p>
                      <a:pPr algn="ctr"/>
                      <a:r>
                        <a:rPr kumimoji="0" lang="ar-SA" sz="2000" b="1" kern="1200" dirty="0" smtClean="0">
                          <a:solidFill>
                            <a:srgbClr val="C00000"/>
                          </a:solidFill>
                          <a:latin typeface="+mn-lt"/>
                          <a:ea typeface="+mn-ea"/>
                          <a:cs typeface="Akhbar MT" pitchFamily="2" charset="-78"/>
                          <a:sym typeface="Montserrat"/>
                        </a:rPr>
                        <a:t>النتائج المتوقعة من الانخراط </a:t>
                      </a:r>
                      <a:r>
                        <a:rPr kumimoji="0" lang="ar-SA" sz="2000" b="1" kern="1200" baseline="0" dirty="0" smtClean="0">
                          <a:solidFill>
                            <a:srgbClr val="C00000"/>
                          </a:solidFill>
                          <a:latin typeface="+mn-lt"/>
                          <a:ea typeface="+mn-ea"/>
                          <a:cs typeface="Akhbar MT" pitchFamily="2" charset="-78"/>
                          <a:sym typeface="Montserrat"/>
                        </a:rPr>
                        <a:t> </a:t>
                      </a:r>
                      <a:r>
                        <a:rPr kumimoji="0" lang="ar-SA" sz="2000" b="1" kern="1200" dirty="0" smtClean="0">
                          <a:solidFill>
                            <a:srgbClr val="C00000"/>
                          </a:solidFill>
                          <a:latin typeface="+mn-lt"/>
                          <a:ea typeface="+mn-ea"/>
                          <a:cs typeface="Akhbar MT" pitchFamily="2" charset="-78"/>
                          <a:sym typeface="Montserrat"/>
                        </a:rPr>
                        <a:t>في </a:t>
                      </a:r>
                      <a:r>
                        <a:rPr kumimoji="0" lang="ar-SA" sz="2000" b="1" kern="1200" dirty="0" smtClean="0">
                          <a:solidFill>
                            <a:srgbClr val="C00000"/>
                          </a:solidFill>
                          <a:latin typeface="+mn-lt"/>
                          <a:ea typeface="+mn-ea"/>
                          <a:cs typeface="Akhbar MT" pitchFamily="2" charset="-78"/>
                          <a:sym typeface="Montserrat"/>
                        </a:rPr>
                        <a:t>النمط  للطلاب والآباء والمعلمين</a:t>
                      </a:r>
                    </a:p>
                  </a:txBody>
                  <a:tcPr marL="91436" marR="91436" marT="45715" marB="45715"/>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96200">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36" marR="91436" marT="45715" marB="45715"/>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36" marR="91436" marT="45715" marB="45715"/>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36" marR="91436" marT="45715" marB="45715"/>
                </a:tc>
              </a:tr>
              <a:tr h="2225190">
                <a:tc gridSpan="2">
                  <a:txBody>
                    <a:bodyPr/>
                    <a:lstStyle/>
                    <a:p>
                      <a:pPr algn="r">
                        <a:buFontTx/>
                        <a:buChar char="-"/>
                      </a:pPr>
                      <a:r>
                        <a:rPr kumimoji="0" lang="ar-SA" sz="2000" b="1" kern="1200" baseline="0" dirty="0" smtClean="0">
                          <a:solidFill>
                            <a:schemeClr val="dk1"/>
                          </a:solidFill>
                          <a:latin typeface="+mn-lt"/>
                          <a:ea typeface="+mn-ea"/>
                          <a:cs typeface="Akhbar MT" pitchFamily="2" charset="-78"/>
                        </a:rPr>
                        <a:t>مكاسب في المهارات والقدرات ودرجات الاختبارات المرتبطة بالواجب المنزلي والعمل الصفي</a:t>
                      </a:r>
                    </a:p>
                    <a:p>
                      <a:pPr algn="r">
                        <a:buFontTx/>
                        <a:buChar char="-"/>
                      </a:pPr>
                      <a:r>
                        <a:rPr kumimoji="0" lang="ar-SA" sz="2000" b="1" kern="1200" baseline="0" dirty="0" smtClean="0">
                          <a:solidFill>
                            <a:schemeClr val="dk1"/>
                          </a:solidFill>
                          <a:latin typeface="+mn-lt"/>
                          <a:ea typeface="+mn-ea"/>
                          <a:cs typeface="Akhbar MT" pitchFamily="2" charset="-78"/>
                        </a:rPr>
                        <a:t>إتمام الواجبات المنزلية</a:t>
                      </a:r>
                    </a:p>
                    <a:p>
                      <a:pPr algn="r">
                        <a:buFontTx/>
                        <a:buChar char="-"/>
                      </a:pPr>
                      <a:r>
                        <a:rPr kumimoji="0" lang="ar-SA" sz="2000" b="1" kern="1200" baseline="0" dirty="0" smtClean="0">
                          <a:solidFill>
                            <a:schemeClr val="dk1"/>
                          </a:solidFill>
                          <a:latin typeface="+mn-lt"/>
                          <a:ea typeface="+mn-ea"/>
                          <a:cs typeface="Akhbar MT" pitchFamily="2" charset="-78"/>
                        </a:rPr>
                        <a:t>اتجاه ايجابي نحو العمل المدرسي</a:t>
                      </a:r>
                    </a:p>
                    <a:p>
                      <a:pPr algn="r">
                        <a:buFontTx/>
                        <a:buChar char="-"/>
                      </a:pPr>
                      <a:r>
                        <a:rPr kumimoji="0" lang="ar-SA" sz="2000" b="1" kern="1200" baseline="0" dirty="0" smtClean="0">
                          <a:solidFill>
                            <a:schemeClr val="dk1"/>
                          </a:solidFill>
                          <a:latin typeface="+mn-lt"/>
                          <a:ea typeface="+mn-ea"/>
                          <a:cs typeface="Akhbar MT" pitchFamily="2" charset="-78"/>
                        </a:rPr>
                        <a:t>النظر إلى الاباء بوصفهم أكثر شبهاً بالمعلمين وإلى المدرسة أنها أكثر شبهاً بالمدرسة </a:t>
                      </a:r>
                    </a:p>
                  </a:txBody>
                  <a:tcPr marL="91436" marR="91436" marT="45715" marB="45715"/>
                </a:tc>
                <a:tc hMerge="1">
                  <a:txBody>
                    <a:bodyPr/>
                    <a:lstStyle/>
                    <a:p>
                      <a:pPr rtl="1"/>
                      <a:endParaRPr lang="ar-SA"/>
                    </a:p>
                  </a:txBody>
                  <a:tcPr/>
                </a:tc>
                <a:tc>
                  <a:txBody>
                    <a:bodyPr/>
                    <a:lstStyle/>
                    <a:p>
                      <a:pPr algn="r" rtl="1"/>
                      <a:r>
                        <a:rPr lang="ar-SA" sz="2000" b="1" dirty="0" smtClean="0">
                          <a:cs typeface="Akhbar MT" pitchFamily="2" charset="-78"/>
                        </a:rPr>
                        <a:t>-المعرفة </a:t>
                      </a:r>
                      <a:r>
                        <a:rPr lang="ar-SA" sz="2000" b="1" dirty="0" smtClean="0">
                          <a:cs typeface="Akhbar MT" pitchFamily="2" charset="-78"/>
                        </a:rPr>
                        <a:t>بكيفية دعم وتشجيع الطالب في البيت </a:t>
                      </a:r>
                    </a:p>
                    <a:p>
                      <a:pPr algn="r" rtl="1"/>
                      <a:r>
                        <a:rPr lang="ar-SA" sz="2000" b="1" dirty="0" smtClean="0">
                          <a:cs typeface="Akhbar MT" pitchFamily="2" charset="-78"/>
                        </a:rPr>
                        <a:t>-مناقشات للمدرسة والعمل الصفي والواجب المنزلي</a:t>
                      </a:r>
                    </a:p>
                    <a:p>
                      <a:pPr algn="r" rtl="1">
                        <a:buFontTx/>
                        <a:buChar char="-"/>
                      </a:pPr>
                      <a:r>
                        <a:rPr lang="ar-SA" sz="2000" b="1" dirty="0" smtClean="0">
                          <a:cs typeface="Akhbar MT" pitchFamily="2" charset="-78"/>
                        </a:rPr>
                        <a:t>فهم لبرامج التدريس كل عام ولما يتعلمه الطفل في كل مقرر</a:t>
                      </a:r>
                    </a:p>
                    <a:p>
                      <a:pPr algn="r" rtl="1">
                        <a:buFontTx/>
                        <a:buChar char="-"/>
                      </a:pPr>
                      <a:r>
                        <a:rPr lang="ar-SA" sz="2000" b="1" dirty="0" smtClean="0">
                          <a:cs typeface="Akhbar MT" pitchFamily="2" charset="-78"/>
                        </a:rPr>
                        <a:t>تقدير</a:t>
                      </a:r>
                      <a:r>
                        <a:rPr lang="ar-SA" sz="2000" b="1" baseline="0" dirty="0" smtClean="0">
                          <a:cs typeface="Akhbar MT" pitchFamily="2" charset="-78"/>
                        </a:rPr>
                        <a:t> لمهارات التعلم</a:t>
                      </a:r>
                      <a:endParaRPr lang="ar-SA" sz="2000" b="1" dirty="0">
                        <a:cs typeface="Akhbar MT" pitchFamily="2" charset="-78"/>
                      </a:endParaRPr>
                    </a:p>
                  </a:txBody>
                  <a:tcPr marL="91436" marR="91436" marT="45715" marB="45715"/>
                </a:tc>
                <a:tc>
                  <a:txBody>
                    <a:bodyPr/>
                    <a:lstStyle/>
                    <a:p>
                      <a:pPr algn="r" rtl="1"/>
                      <a:r>
                        <a:rPr lang="ar-SA" sz="2000" b="1" dirty="0" smtClean="0">
                          <a:cs typeface="Akhbar MT" pitchFamily="2" charset="-78"/>
                        </a:rPr>
                        <a:t>-تصميم أفضل</a:t>
                      </a:r>
                      <a:r>
                        <a:rPr lang="ar-SA" sz="2000" b="1" baseline="0" dirty="0" smtClean="0">
                          <a:cs typeface="Akhbar MT" pitchFamily="2" charset="-78"/>
                        </a:rPr>
                        <a:t> للواجبات المدرسية</a:t>
                      </a:r>
                    </a:p>
                    <a:p>
                      <a:pPr algn="r" rtl="1"/>
                      <a:r>
                        <a:rPr lang="ar-SA" sz="2000" b="1" baseline="0" dirty="0" smtClean="0">
                          <a:cs typeface="Akhbar MT" pitchFamily="2" charset="-78"/>
                        </a:rPr>
                        <a:t>-احترام وقت الأسرة</a:t>
                      </a:r>
                    </a:p>
                    <a:p>
                      <a:pPr algn="r" rtl="1"/>
                      <a:r>
                        <a:rPr lang="ar-SA" sz="2000" b="1" baseline="0" dirty="0" smtClean="0">
                          <a:cs typeface="Akhbar MT" pitchFamily="2" charset="-78"/>
                        </a:rPr>
                        <a:t>-مشاركة الأسر في دفع وتعزيز تعلم الطلاب</a:t>
                      </a:r>
                      <a:endParaRPr lang="ar-SA" sz="2000" b="1" dirty="0">
                        <a:cs typeface="Akhbar MT" pitchFamily="2" charset="-78"/>
                      </a:endParaRPr>
                    </a:p>
                  </a:txBody>
                  <a:tcPr marL="91436" marR="91436" marT="45715" marB="45715"/>
                </a:tc>
              </a:tr>
            </a:tbl>
          </a:graphicData>
        </a:graphic>
      </p:graphicFrame>
    </p:spTree>
    <p:extLst>
      <p:ext uri="{BB962C8B-B14F-4D97-AF65-F5344CB8AC3E}">
        <p14:creationId xmlns:p14="http://schemas.microsoft.com/office/powerpoint/2010/main" val="1668448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شعار اليوم الوطني 87"/>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17974" y="44624"/>
            <a:ext cx="297856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نتيجة بحث الصور عن  اليوم الوطني 8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85"/>
          <a:stretch/>
        </p:blipFill>
        <p:spPr bwMode="auto">
          <a:xfrm>
            <a:off x="-396552" y="0"/>
            <a:ext cx="4839072" cy="594835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شكل بيضاوي 8"/>
          <p:cNvSpPr/>
          <p:nvPr/>
        </p:nvSpPr>
        <p:spPr>
          <a:xfrm rot="20335592">
            <a:off x="-256759" y="2726262"/>
            <a:ext cx="1791497" cy="151131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252536" y="2708920"/>
            <a:ext cx="3096344" cy="139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solidFill>
                  <a:srgbClr val="004800"/>
                </a:solidFill>
                <a:latin typeface="Andalus" panose="02020603050405020304" pitchFamily="18" charset="-78"/>
                <a:cs typeface="Andalus" panose="02020603050405020304" pitchFamily="18" charset="-78"/>
              </a:rPr>
              <a:t>بمناسبة</a:t>
            </a:r>
          </a:p>
          <a:p>
            <a:pPr algn="ctr"/>
            <a:r>
              <a:rPr lang="ar-SA" sz="4000" dirty="0" smtClean="0">
                <a:solidFill>
                  <a:srgbClr val="004800"/>
                </a:solidFill>
                <a:latin typeface="Andalus" panose="02020603050405020304" pitchFamily="18" charset="-78"/>
                <a:cs typeface="Andalus" panose="02020603050405020304" pitchFamily="18" charset="-78"/>
              </a:rPr>
              <a:t>اليوم </a:t>
            </a:r>
            <a:r>
              <a:rPr lang="ar-SA" sz="4000" dirty="0" smtClean="0">
                <a:solidFill>
                  <a:srgbClr val="004800"/>
                </a:solidFill>
                <a:latin typeface="Andalus" panose="02020603050405020304" pitchFamily="18" charset="-78"/>
                <a:cs typeface="Andalus" panose="02020603050405020304" pitchFamily="18" charset="-78"/>
              </a:rPr>
              <a:t>الوطني</a:t>
            </a:r>
            <a:endParaRPr lang="ar-SA" sz="4000" dirty="0">
              <a:solidFill>
                <a:srgbClr val="004800"/>
              </a:solidFill>
              <a:latin typeface="Andalus" panose="02020603050405020304" pitchFamily="18" charset="-78"/>
              <a:cs typeface="Andalus" panose="02020603050405020304" pitchFamily="18" charset="-78"/>
            </a:endParaRPr>
          </a:p>
        </p:txBody>
      </p:sp>
      <p:pic>
        <p:nvPicPr>
          <p:cNvPr id="10" name="Picture 26" descr="نتيجة بحث الصور عن كل عام ووطني بخير"/>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563888" y="4453720"/>
            <a:ext cx="5400600" cy="1783592"/>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3275856" y="2060848"/>
            <a:ext cx="6048672"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7200" b="1" dirty="0" smtClean="0">
                <a:ln>
                  <a:prstDash val="solid"/>
                </a:ln>
                <a:solidFill>
                  <a:srgbClr val="002060"/>
                </a:solidFill>
                <a:effectLst>
                  <a:outerShdw blurRad="88000" dist="50800" dir="5040000" algn="tl">
                    <a:schemeClr val="accent4">
                      <a:tint val="80000"/>
                      <a:satMod val="250000"/>
                      <a:alpha val="45000"/>
                    </a:schemeClr>
                  </a:outerShdw>
                </a:effectLst>
                <a:latin typeface="Aldhabi" panose="01000000000000000000" pitchFamily="2" charset="-78"/>
                <a:cs typeface="Aldhabi" panose="01000000000000000000" pitchFamily="2" charset="-78"/>
              </a:rPr>
              <a:t>تهنئة</a:t>
            </a:r>
            <a:endParaRPr lang="ar-SA" sz="5400" b="1" dirty="0" smtClean="0">
              <a:ln>
                <a:prstDash val="solid"/>
              </a:ln>
              <a:solidFill>
                <a:srgbClr val="002060"/>
              </a:solidFill>
              <a:effectLst>
                <a:outerShdw blurRad="88000" dist="50800" dir="5040000" algn="tl">
                  <a:schemeClr val="accent4">
                    <a:tint val="80000"/>
                    <a:satMod val="250000"/>
                    <a:alpha val="45000"/>
                  </a:schemeClr>
                </a:outerShdw>
              </a:effectLst>
              <a:latin typeface="Aldhabi" panose="01000000000000000000" pitchFamily="2" charset="-78"/>
              <a:cs typeface="Aldhabi" panose="01000000000000000000" pitchFamily="2" charset="-78"/>
            </a:endParaRPr>
          </a:p>
          <a:p>
            <a:pPr algn="ctr"/>
            <a:r>
              <a:rPr lang="ar-SA" sz="5400" b="1" dirty="0" smtClean="0">
                <a:ln>
                  <a:prstDash val="solid"/>
                </a:ln>
                <a:solidFill>
                  <a:srgbClr val="C00000"/>
                </a:solidFill>
                <a:effectLst>
                  <a:outerShdw blurRad="88000" dist="50800" dir="5040000" algn="tl">
                    <a:schemeClr val="accent4">
                      <a:tint val="80000"/>
                      <a:satMod val="250000"/>
                      <a:alpha val="45000"/>
                    </a:schemeClr>
                  </a:outerShdw>
                </a:effectLst>
                <a:cs typeface="AGA Dimnah Regular" pitchFamily="2" charset="-78"/>
              </a:rPr>
              <a:t>وحدة ارتقاء شراكة </a:t>
            </a:r>
            <a:endParaRPr lang="ar-SA" sz="5400" b="1" dirty="0" smtClean="0">
              <a:ln>
                <a:prstDash val="solid"/>
              </a:ln>
              <a:solidFill>
                <a:srgbClr val="C00000"/>
              </a:solidFill>
              <a:effectLst>
                <a:outerShdw blurRad="88000" dist="50800" dir="5040000" algn="tl">
                  <a:schemeClr val="accent4">
                    <a:tint val="80000"/>
                    <a:satMod val="250000"/>
                    <a:alpha val="45000"/>
                  </a:schemeClr>
                </a:outerShdw>
              </a:effectLst>
              <a:cs typeface="AGA Dimnah Regular" pitchFamily="2" charset="-78"/>
            </a:endParaRPr>
          </a:p>
          <a:p>
            <a:pPr algn="ctr"/>
            <a:r>
              <a:rPr lang="ar-SA" sz="5400" b="1" dirty="0" smtClean="0">
                <a:ln>
                  <a:prstDash val="solid"/>
                </a:ln>
                <a:solidFill>
                  <a:srgbClr val="C00000"/>
                </a:solidFill>
                <a:effectLst>
                  <a:outerShdw blurRad="88000" dist="50800" dir="5040000" algn="tl">
                    <a:schemeClr val="accent4">
                      <a:tint val="80000"/>
                      <a:satMod val="250000"/>
                      <a:alpha val="45000"/>
                    </a:schemeClr>
                  </a:outerShdw>
                </a:effectLst>
                <a:cs typeface="AGA Dimnah Regular" pitchFamily="2" charset="-78"/>
              </a:rPr>
              <a:t>المدرسة مع الأسرة والمجتمع </a:t>
            </a:r>
            <a:endParaRPr lang="ar-SA" sz="5400" b="1" dirty="0">
              <a:ln>
                <a:prstDash val="solid"/>
              </a:ln>
              <a:solidFill>
                <a:srgbClr val="C00000"/>
              </a:solidFill>
              <a:effectLst>
                <a:outerShdw blurRad="88000" dist="50800" dir="5040000" algn="tl">
                  <a:schemeClr val="accent4">
                    <a:tint val="80000"/>
                    <a:satMod val="250000"/>
                    <a:alpha val="45000"/>
                  </a:schemeClr>
                </a:outerShdw>
              </a:effectLst>
              <a:cs typeface="AGA Dimnah Regular" pitchFamily="2" charset="-78"/>
            </a:endParaRPr>
          </a:p>
        </p:txBody>
      </p:sp>
      <p:pic>
        <p:nvPicPr>
          <p:cNvPr id="12" name="Picture 5" descr="C:\Users\HP\Desktop\شعار ارتقاء\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2540" y="188640"/>
            <a:ext cx="1821668" cy="16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01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738345597"/>
              </p:ext>
            </p:extLst>
          </p:nvPr>
        </p:nvGraphicFramePr>
        <p:xfrm>
          <a:off x="180976" y="94880"/>
          <a:ext cx="8748712" cy="6718496"/>
        </p:xfrm>
        <a:graphic>
          <a:graphicData uri="http://schemas.openxmlformats.org/drawingml/2006/table">
            <a:tbl>
              <a:tblPr rtl="1" firstRow="1" bandRow="1">
                <a:tableStyleId>{9DCAF9ED-07DC-4A11-8D7F-57B35C25682E}</a:tableStyleId>
              </a:tblPr>
              <a:tblGrid>
                <a:gridCol w="1080212"/>
                <a:gridCol w="1294084"/>
                <a:gridCol w="3721572"/>
                <a:gridCol w="2652844"/>
              </a:tblGrid>
              <a:tr h="45724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txBody>
                  <a:tcPr marL="91432" marR="91432" marT="45724" marB="45724"/>
                </a:tc>
                <a:tc gridSpan="3">
                  <a:txBody>
                    <a:bodyPr/>
                    <a:lstStyle/>
                    <a:p>
                      <a:pPr algn="ctr" rtl="1"/>
                      <a:r>
                        <a:rPr lang="ar-SA" sz="2400" b="1" dirty="0" smtClean="0">
                          <a:cs typeface="Akhbar MT" pitchFamily="2" charset="-78"/>
                        </a:rPr>
                        <a:t>صنع القرارات</a:t>
                      </a:r>
                      <a:endParaRPr lang="ar-SA" sz="2400" b="1" dirty="0">
                        <a:cs typeface="Akhbar MT" pitchFamily="2" charset="-78"/>
                      </a:endParaRPr>
                    </a:p>
                  </a:txBody>
                  <a:tcPr marL="91432" marR="91432" marT="45724" marB="45724"/>
                </a:tc>
                <a:tc hMerge="1">
                  <a:txBody>
                    <a:bodyPr/>
                    <a:lstStyle/>
                    <a:p>
                      <a:pPr rtl="1"/>
                      <a:endParaRPr lang="ar-SA"/>
                    </a:p>
                  </a:txBody>
                  <a:tcPr/>
                </a:tc>
                <a:tc hMerge="1">
                  <a:txBody>
                    <a:bodyPr/>
                    <a:lstStyle/>
                    <a:p>
                      <a:pPr rtl="1"/>
                      <a:endParaRPr lang="ar-SA"/>
                    </a:p>
                  </a:txBody>
                  <a:tcPr/>
                </a:tc>
              </a:tr>
              <a:tr h="45724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2400" b="1" kern="1200" dirty="0" smtClean="0">
                          <a:solidFill>
                            <a:schemeClr val="dk1"/>
                          </a:solidFill>
                          <a:latin typeface="+mn-lt"/>
                          <a:ea typeface="+mn-ea"/>
                          <a:cs typeface="Akhbar MT" pitchFamily="2" charset="-78"/>
                        </a:rPr>
                        <a:t>مفهومه</a:t>
                      </a:r>
                    </a:p>
                  </a:txBody>
                  <a:tcPr marL="91432" marR="91432" marT="45724" marB="45724"/>
                </a:tc>
                <a:tc gridSpan="3">
                  <a:txBody>
                    <a:bodyPr/>
                    <a:lstStyle/>
                    <a:p>
                      <a:pPr algn="ctr" rtl="1"/>
                      <a:r>
                        <a:rPr kumimoji="0" lang="ar-SA" sz="2400" b="1" kern="1200" dirty="0" smtClean="0">
                          <a:solidFill>
                            <a:schemeClr val="dk1"/>
                          </a:solidFill>
                          <a:latin typeface="+mn-lt"/>
                          <a:ea typeface="+mn-ea"/>
                          <a:cs typeface="Akhbar MT" pitchFamily="2" charset="-78"/>
                        </a:rPr>
                        <a:t>مشاركة الأسرة والمجتمع المحلي في صنع قرارات المدرسة</a:t>
                      </a:r>
                      <a:endParaRPr kumimoji="0" lang="ar-SA" sz="2400" b="1" kern="1200" dirty="0">
                        <a:solidFill>
                          <a:schemeClr val="dk1"/>
                        </a:solidFill>
                        <a:latin typeface="+mn-lt"/>
                        <a:ea typeface="+mn-ea"/>
                        <a:cs typeface="Akhbar MT" pitchFamily="2" charset="-78"/>
                      </a:endParaRPr>
                    </a:p>
                  </a:txBody>
                  <a:tcPr marL="91432" marR="91432" marT="45724" marB="45724"/>
                </a:tc>
                <a:tc hMerge="1">
                  <a:txBody>
                    <a:bodyPr/>
                    <a:lstStyle/>
                    <a:p>
                      <a:pPr rtl="1"/>
                      <a:endParaRPr lang="ar-SA"/>
                    </a:p>
                  </a:txBody>
                  <a:tcPr/>
                </a:tc>
                <a:tc hMerge="1">
                  <a:txBody>
                    <a:bodyPr/>
                    <a:lstStyle/>
                    <a:p>
                      <a:pPr rtl="1"/>
                      <a:endParaRPr lang="ar-SA"/>
                    </a:p>
                  </a:txBody>
                  <a:tcPr/>
                </a:tc>
              </a:tr>
              <a:tr h="2298492">
                <a:tc>
                  <a:txBody>
                    <a:bodyPr/>
                    <a:lstStyle/>
                    <a:p>
                      <a:pPr algn="ct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32" marR="91432" marT="45724" marB="45724" anchor="ctr"/>
                </a:tc>
                <a:tc gridSpan="3">
                  <a:txBody>
                    <a:bodyPr/>
                    <a:lstStyle/>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مشاركة الاباء في قرارات المدرسة وتطوير اباء قادة وممثلين المجتمع المحلي</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معلومات حول الانتخابات المدرسية أو المحلية لممثلي المدرسة</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شبكات لربط كافة الاسر مع ممثلي الاباء</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روابط </a:t>
                      </a:r>
                      <a:r>
                        <a:rPr kumimoji="0" lang="ar-SA" sz="2000" b="1" kern="1200" baseline="0" dirty="0" err="1" smtClean="0">
                          <a:solidFill>
                            <a:schemeClr val="tx1">
                              <a:lumMod val="95000"/>
                              <a:lumOff val="5000"/>
                            </a:schemeClr>
                          </a:solidFill>
                          <a:latin typeface="GE SS Text Medium" pitchFamily="18" charset="-78"/>
                          <a:ea typeface="+mn-ea"/>
                          <a:cs typeface="Akhbar MT" pitchFamily="2" charset="-78"/>
                          <a:sym typeface="Montserrat"/>
                        </a:rPr>
                        <a:t>للأباء</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 والمعلمين /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منظمات للآباء و المعلمين / مجالس أو لجان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استشارية للقيادة ومشاركة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الو الدية</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مجتمعات محلية مناصرة مستقلة لحشد الدعم والعمل من أجل الاصلاح والتحسين المدرسي</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مجالس على مستوى المنطقة التعليمية لانخراط الاسرة والمجتمع المحلي</a:t>
                      </a:r>
                    </a:p>
                    <a:p>
                      <a:pPr algn="r">
                        <a:buFontTx/>
                        <a:buChar cha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تشكيل مجموعات على مستوى المناطق التعليمية لدعم أنشطة الشراكة بين المدرسة والأسرة والمجتمع</a:t>
                      </a:r>
                    </a:p>
                  </a:txBody>
                  <a:tcPr marL="91432" marR="91432" marT="45724" marB="45724"/>
                </a:tc>
                <a:tc hMerge="1">
                  <a:txBody>
                    <a:bodyPr/>
                    <a:lstStyle/>
                    <a:p>
                      <a:pPr rtl="1"/>
                      <a:endParaRPr lang="ar-SA"/>
                    </a:p>
                  </a:txBody>
                  <a:tcPr/>
                </a:tc>
                <a:tc hMerge="1">
                  <a:txBody>
                    <a:bodyPr/>
                    <a:lstStyle/>
                    <a:p>
                      <a:pPr rtl="1"/>
                      <a:endParaRPr lang="ar-SA"/>
                    </a:p>
                  </a:txBody>
                  <a:tcPr/>
                </a:tc>
              </a:tr>
              <a:tr h="457242">
                <a:tc gridSpan="4">
                  <a:txBody>
                    <a:bodyPr/>
                    <a:lstStyle/>
                    <a:p>
                      <a:pPr algn="ctr"/>
                      <a:r>
                        <a:rPr kumimoji="0" lang="ar-SA" sz="2400" b="1" kern="1200" dirty="0" smtClean="0">
                          <a:solidFill>
                            <a:srgbClr val="C00000"/>
                          </a:solidFill>
                          <a:latin typeface="+mn-lt"/>
                          <a:ea typeface="+mn-ea"/>
                          <a:cs typeface="Akhbar MT" pitchFamily="2" charset="-78"/>
                          <a:sym typeface="Montserrat"/>
                        </a:rPr>
                        <a:t>النتائج المتوقعة من الانخراط </a:t>
                      </a:r>
                      <a:r>
                        <a:rPr kumimoji="0" lang="ar-SA" sz="2400" b="1" kern="1200" dirty="0" smtClean="0">
                          <a:solidFill>
                            <a:srgbClr val="C00000"/>
                          </a:solidFill>
                          <a:latin typeface="+mn-lt"/>
                          <a:ea typeface="+mn-ea"/>
                          <a:cs typeface="Akhbar MT" pitchFamily="2" charset="-78"/>
                          <a:sym typeface="Montserrat"/>
                        </a:rPr>
                        <a:t>في </a:t>
                      </a:r>
                      <a:r>
                        <a:rPr kumimoji="0" lang="ar-SA" sz="2400" b="1" kern="1200" dirty="0" smtClean="0">
                          <a:solidFill>
                            <a:srgbClr val="C00000"/>
                          </a:solidFill>
                          <a:latin typeface="+mn-lt"/>
                          <a:ea typeface="+mn-ea"/>
                          <a:cs typeface="Akhbar MT" pitchFamily="2" charset="-78"/>
                          <a:sym typeface="Montserrat"/>
                        </a:rPr>
                        <a:t>النمط  للطلاب والآباء والمعلمين</a:t>
                      </a:r>
                    </a:p>
                  </a:txBody>
                  <a:tcPr marL="91432" marR="91432" marT="45724" marB="45724"/>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96276">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32" marR="91432" marT="45724" marB="45724"/>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32" marR="91432" marT="45724" marB="45724"/>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32" marR="91432" marT="45724" marB="45724"/>
                </a:tc>
              </a:tr>
              <a:tr h="2652002">
                <a:tc gridSpan="2">
                  <a:txBody>
                    <a:bodyPr/>
                    <a:lstStyle/>
                    <a:p>
                      <a:pPr algn="r">
                        <a:buFontTx/>
                        <a:buChar char="-"/>
                      </a:pPr>
                      <a:r>
                        <a:rPr kumimoji="0" lang="ar-SA" sz="2400" b="1" kern="1200" baseline="0" dirty="0" smtClean="0">
                          <a:solidFill>
                            <a:schemeClr val="dk1"/>
                          </a:solidFill>
                          <a:latin typeface="+mn-lt"/>
                          <a:ea typeface="+mn-ea"/>
                          <a:cs typeface="Akhbar MT" pitchFamily="2" charset="-78"/>
                        </a:rPr>
                        <a:t>وعي بتمثيل الأسر في قرارات المدرسة </a:t>
                      </a:r>
                    </a:p>
                    <a:p>
                      <a:pPr algn="r">
                        <a:buFontTx/>
                        <a:buNone/>
                      </a:pPr>
                      <a:r>
                        <a:rPr kumimoji="0" lang="ar-SA" sz="2400" b="1" kern="1200" baseline="0" dirty="0" smtClean="0">
                          <a:solidFill>
                            <a:schemeClr val="dk1"/>
                          </a:solidFill>
                          <a:latin typeface="+mn-lt"/>
                          <a:ea typeface="+mn-ea"/>
                          <a:cs typeface="Akhbar MT" pitchFamily="2" charset="-78"/>
                        </a:rPr>
                        <a:t>- فهم أن حقوق الطلاب محمية</a:t>
                      </a:r>
                    </a:p>
                    <a:p>
                      <a:pPr algn="r">
                        <a:buFontTx/>
                        <a:buNone/>
                      </a:pPr>
                      <a:r>
                        <a:rPr kumimoji="0" lang="ar-SA" sz="2400" b="1" kern="1200" baseline="0" dirty="0" smtClean="0">
                          <a:solidFill>
                            <a:schemeClr val="dk1"/>
                          </a:solidFill>
                          <a:latin typeface="+mn-lt"/>
                          <a:ea typeface="+mn-ea"/>
                          <a:cs typeface="Akhbar MT" pitchFamily="2" charset="-78"/>
                        </a:rPr>
                        <a:t>- فوائد محدودة مرتبطة بسياسات تمثلها منظمات الاباء </a:t>
                      </a:r>
                    </a:p>
                  </a:txBody>
                  <a:tcPr marL="91432" marR="91432" marT="45724" marB="45724"/>
                </a:tc>
                <a:tc hMerge="1">
                  <a:txBody>
                    <a:bodyPr/>
                    <a:lstStyle/>
                    <a:p>
                      <a:pPr rtl="1"/>
                      <a:endParaRPr lang="ar-SA"/>
                    </a:p>
                  </a:txBody>
                  <a:tcPr/>
                </a:tc>
                <a:tc>
                  <a:txBody>
                    <a:bodyPr/>
                    <a:lstStyle/>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مداخلات </a:t>
                      </a:r>
                      <a:r>
                        <a:rPr kumimoji="0" lang="ar-SA" sz="2400" b="1" kern="1200" dirty="0" smtClean="0">
                          <a:solidFill>
                            <a:schemeClr val="dk1"/>
                          </a:solidFill>
                          <a:latin typeface="+mn-lt"/>
                          <a:ea typeface="+mn-ea"/>
                          <a:cs typeface="Akhbar MT" pitchFamily="2" charset="-78"/>
                        </a:rPr>
                        <a:t>في السياسات التي تؤثر في تعليم الطفل </a:t>
                      </a:r>
                    </a:p>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الشعور بملكية المدرسة </a:t>
                      </a:r>
                    </a:p>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وعي بأصوات الاباء في قرارات المدرسة </a:t>
                      </a:r>
                    </a:p>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خبرات وصلات مشتركة مع الاسر الاخرى</a:t>
                      </a:r>
                    </a:p>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وعي بسياسات المدرسة والمنطقة </a:t>
                      </a:r>
                      <a:endParaRPr kumimoji="0" lang="ar-SA" sz="2400" b="1" kern="1200" dirty="0">
                        <a:solidFill>
                          <a:schemeClr val="dk1"/>
                        </a:solidFill>
                        <a:latin typeface="+mn-lt"/>
                        <a:ea typeface="+mn-ea"/>
                        <a:cs typeface="Akhbar MT" pitchFamily="2" charset="-78"/>
                      </a:endParaRPr>
                    </a:p>
                  </a:txBody>
                  <a:tcPr marL="91432" marR="91432" marT="45724" marB="45724"/>
                </a:tc>
                <a:tc>
                  <a:txBody>
                    <a:bodyPr/>
                    <a:lstStyle/>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وعي بوجهات نظر الاباء كعامل في تطوير السياسات والقرارات</a:t>
                      </a:r>
                    </a:p>
                    <a:p>
                      <a:pPr marL="0" algn="r" rtl="1" eaLnBrk="1" latinLnBrk="0" hangingPunct="1">
                        <a:buFontTx/>
                        <a:buChar char="-"/>
                      </a:pPr>
                      <a:r>
                        <a:rPr kumimoji="0" lang="ar-SA" sz="2400" b="1" kern="1200" dirty="0" smtClean="0">
                          <a:solidFill>
                            <a:schemeClr val="dk1"/>
                          </a:solidFill>
                          <a:latin typeface="+mn-lt"/>
                          <a:ea typeface="+mn-ea"/>
                          <a:cs typeface="Akhbar MT" pitchFamily="2" charset="-78"/>
                        </a:rPr>
                        <a:t>نظرة الى التساوي  في مكانة ممثلي الاسر في اللجان والأدوار القيادية</a:t>
                      </a:r>
                      <a:endParaRPr kumimoji="0" lang="ar-SA" sz="2400" b="1" kern="1200" dirty="0">
                        <a:solidFill>
                          <a:schemeClr val="dk1"/>
                        </a:solidFill>
                        <a:latin typeface="+mn-lt"/>
                        <a:ea typeface="+mn-ea"/>
                        <a:cs typeface="Akhbar MT" pitchFamily="2" charset="-78"/>
                      </a:endParaRPr>
                    </a:p>
                  </a:txBody>
                  <a:tcPr marL="91432" marR="91432" marT="45724" marB="45724"/>
                </a:tc>
              </a:tr>
            </a:tbl>
          </a:graphicData>
        </a:graphic>
      </p:graphicFrame>
    </p:spTree>
    <p:extLst>
      <p:ext uri="{BB962C8B-B14F-4D97-AF65-F5344CB8AC3E}">
        <p14:creationId xmlns:p14="http://schemas.microsoft.com/office/powerpoint/2010/main" val="2963348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02665535"/>
              </p:ext>
            </p:extLst>
          </p:nvPr>
        </p:nvGraphicFramePr>
        <p:xfrm>
          <a:off x="179387" y="188640"/>
          <a:ext cx="8785226" cy="6553200"/>
        </p:xfrm>
        <a:graphic>
          <a:graphicData uri="http://schemas.openxmlformats.org/drawingml/2006/table">
            <a:tbl>
              <a:tblPr rtl="1" firstRow="1" bandRow="1">
                <a:tableStyleId>{9DCAF9ED-07DC-4A11-8D7F-57B35C25682E}</a:tableStyleId>
              </a:tblPr>
              <a:tblGrid>
                <a:gridCol w="1248567"/>
                <a:gridCol w="1135638"/>
                <a:gridCol w="3111083"/>
                <a:gridCol w="3289938"/>
              </a:tblGrid>
              <a:tr h="50405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p>
                      <a:pPr algn="ctr" rtl="1"/>
                      <a:endParaRPr lang="ar-SA" sz="1000" b="1" dirty="0">
                        <a:cs typeface="Akhbar MT" pitchFamily="2" charset="-78"/>
                      </a:endParaRPr>
                    </a:p>
                  </a:txBody>
                  <a:tcPr marL="91443" marR="91443"/>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العمل</a:t>
                      </a:r>
                      <a:r>
                        <a:rPr lang="ar-SA" sz="2400" b="1" baseline="0" dirty="0" smtClean="0">
                          <a:cs typeface="Akhbar MT" pitchFamily="2" charset="-78"/>
                        </a:rPr>
                        <a:t> التطوعي</a:t>
                      </a:r>
                      <a:endParaRPr lang="ar-SA" sz="2400" b="1" dirty="0" smtClean="0">
                        <a:cs typeface="Akhbar MT" pitchFamily="2" charset="-78"/>
                      </a:endParaRPr>
                    </a:p>
                  </a:txBody>
                  <a:tcPr marL="91443" marR="91443"/>
                </a:tc>
                <a:tc hMerge="1">
                  <a:txBody>
                    <a:bodyPr/>
                    <a:lstStyle/>
                    <a:p>
                      <a:pPr rtl="1"/>
                      <a:endParaRPr lang="ar-SA"/>
                    </a:p>
                  </a:txBody>
                  <a:tcPr/>
                </a:tc>
                <a:tc hMerge="1">
                  <a:txBody>
                    <a:bodyPr/>
                    <a:lstStyle/>
                    <a:p>
                      <a:pPr rtl="1"/>
                      <a:endParaRPr lang="ar-SA"/>
                    </a:p>
                  </a:txBody>
                  <a:tcPr/>
                </a:tc>
              </a:tr>
              <a:tr h="3070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smtClean="0">
                          <a:cs typeface="Akhbar MT" pitchFamily="2" charset="-78"/>
                        </a:rPr>
                        <a:t>مفهومه</a:t>
                      </a:r>
                    </a:p>
                    <a:p>
                      <a:endParaRPr lang="ar-SA" sz="400" dirty="0"/>
                    </a:p>
                  </a:txBody>
                  <a:tcPr marL="91443" marR="91443"/>
                </a:tc>
                <a:tc gridSpan="3">
                  <a:txBody>
                    <a:bodyPr/>
                    <a:lstStyle/>
                    <a:p>
                      <a:pPr rtl="1"/>
                      <a:r>
                        <a:rPr lang="ar-SA" sz="2800" b="1" dirty="0" smtClean="0">
                          <a:cs typeface="Akhbar MT" pitchFamily="2" charset="-78"/>
                        </a:rPr>
                        <a:t>تنظيم وتوجيه القدرات التطوعية في المجتمع والأسر لخدمة</a:t>
                      </a:r>
                      <a:r>
                        <a:rPr lang="ar-SA" sz="2800" b="1" baseline="0" dirty="0" smtClean="0">
                          <a:cs typeface="Akhbar MT" pitchFamily="2" charset="-78"/>
                        </a:rPr>
                        <a:t> برامج وأنشطة تعليمية وتربوية</a:t>
                      </a:r>
                      <a:endParaRPr lang="ar-SA" sz="2800" b="1" dirty="0">
                        <a:cs typeface="Akhbar MT" pitchFamily="2" charset="-78"/>
                      </a:endParaRPr>
                    </a:p>
                  </a:txBody>
                  <a:tcPr marL="91443" marR="91443"/>
                </a:tc>
                <a:tc hMerge="1">
                  <a:txBody>
                    <a:bodyPr/>
                    <a:lstStyle/>
                    <a:p>
                      <a:pPr rtl="1"/>
                      <a:endParaRPr lang="ar-SA"/>
                    </a:p>
                  </a:txBody>
                  <a:tcPr/>
                </a:tc>
                <a:tc hMerge="1">
                  <a:txBody>
                    <a:bodyPr/>
                    <a:lstStyle/>
                    <a:p>
                      <a:pPr rtl="1"/>
                      <a:endParaRPr lang="ar-SA"/>
                    </a:p>
                  </a:txBody>
                  <a:tcPr/>
                </a:tc>
              </a:tr>
              <a:tr h="741680">
                <a:tc>
                  <a:txBody>
                    <a:bodyPr/>
                    <a:lstStyle/>
                    <a:p>
                      <a:pPr algn="ct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43" marR="91443"/>
                </a:tc>
                <a:tc gridSpan="3">
                  <a:txBody>
                    <a:bodyPr/>
                    <a:lstStyle/>
                    <a:p>
                      <a:r>
                        <a:rPr kumimoji="0" lang="ar-SA" sz="2000" b="1" kern="1200" baseline="0" dirty="0" smtClean="0">
                          <a:solidFill>
                            <a:schemeClr val="dk1"/>
                          </a:solidFill>
                          <a:latin typeface="+mn-lt"/>
                          <a:ea typeface="+mn-ea"/>
                          <a:cs typeface="Akhbar MT" pitchFamily="2" charset="-78"/>
                        </a:rPr>
                        <a:t>برنامج تطوع في المدرسة او الفصل الدراسي  لمساعدة المعلمين والإداريين و الطلاب / غرفة للآباء أو مركز للأسرة للعمل التطوعي والاجتماعات  وموارد  الأسرة / </a:t>
                      </a:r>
                      <a:r>
                        <a:rPr kumimoji="0" lang="ar-SA" sz="2000" b="1" kern="1200" baseline="0" dirty="0" smtClean="0">
                          <a:solidFill>
                            <a:schemeClr val="dk1"/>
                          </a:solidFill>
                          <a:latin typeface="+mn-lt"/>
                          <a:ea typeface="+mn-ea"/>
                          <a:cs typeface="Akhbar MT" pitchFamily="2" charset="-78"/>
                        </a:rPr>
                        <a:t>لقاءات </a:t>
                      </a:r>
                      <a:r>
                        <a:rPr kumimoji="0" lang="ar-SA" sz="2000" b="1" kern="1200" baseline="0" dirty="0" smtClean="0">
                          <a:solidFill>
                            <a:schemeClr val="dk1"/>
                          </a:solidFill>
                          <a:latin typeface="+mn-lt"/>
                          <a:ea typeface="+mn-ea"/>
                          <a:cs typeface="Akhbar MT" pitchFamily="2" charset="-78"/>
                        </a:rPr>
                        <a:t>سنوية لتحديد كافة مواهب </a:t>
                      </a:r>
                      <a:r>
                        <a:rPr kumimoji="0" lang="ar-SA" sz="2000" b="1" kern="1200" baseline="0" dirty="0" smtClean="0">
                          <a:solidFill>
                            <a:schemeClr val="dk1"/>
                          </a:solidFill>
                          <a:latin typeface="+mn-lt"/>
                          <a:ea typeface="+mn-ea"/>
                          <a:cs typeface="Akhbar MT" pitchFamily="2" charset="-78"/>
                        </a:rPr>
                        <a:t>وامكانيات ومواقع </a:t>
                      </a:r>
                      <a:r>
                        <a:rPr kumimoji="0" lang="ar-SA" sz="2000" b="1" kern="1200" baseline="0" dirty="0" smtClean="0">
                          <a:solidFill>
                            <a:schemeClr val="dk1"/>
                          </a:solidFill>
                          <a:latin typeface="+mn-lt"/>
                          <a:ea typeface="+mn-ea"/>
                          <a:cs typeface="Akhbar MT" pitchFamily="2" charset="-78"/>
                        </a:rPr>
                        <a:t>المتطوعين / إعداد مسح ميداني عن المتطوعين وقدراتهم وتخصصاتهم وطبيعة الأنشطة التطوعية التي يقدمونها لدعم تعلم الطلاب</a:t>
                      </a:r>
                    </a:p>
                    <a:p>
                      <a:pPr>
                        <a:buFontTx/>
                        <a:buChar char="-"/>
                      </a:pPr>
                      <a:r>
                        <a:rPr kumimoji="0" lang="ar-SA" sz="2000" b="1" kern="1200" baseline="0" dirty="0" smtClean="0">
                          <a:solidFill>
                            <a:schemeClr val="dk1"/>
                          </a:solidFill>
                          <a:latin typeface="+mn-lt"/>
                          <a:ea typeface="+mn-ea"/>
                          <a:cs typeface="Akhbar MT" pitchFamily="2" charset="-78"/>
                        </a:rPr>
                        <a:t>اعداد قائمة بالفئات التطوعية وطبيعة العمل </a:t>
                      </a:r>
                      <a:r>
                        <a:rPr kumimoji="0" lang="ar-SA" sz="2000" b="1" kern="1200" baseline="0" dirty="0" err="1" smtClean="0">
                          <a:solidFill>
                            <a:schemeClr val="dk1"/>
                          </a:solidFill>
                          <a:latin typeface="+mn-lt"/>
                          <a:ea typeface="+mn-ea"/>
                          <a:cs typeface="Akhbar MT" pitchFamily="2" charset="-78"/>
                        </a:rPr>
                        <a:t>التطوعي </a:t>
                      </a:r>
                      <a:r>
                        <a:rPr kumimoji="0" lang="ar-SA" sz="2000" b="1" kern="1200" baseline="0" dirty="0" smtClean="0">
                          <a:solidFill>
                            <a:schemeClr val="dk1"/>
                          </a:solidFill>
                          <a:latin typeface="+mn-lt"/>
                          <a:ea typeface="+mn-ea"/>
                          <a:cs typeface="Akhbar MT" pitchFamily="2" charset="-78"/>
                        </a:rPr>
                        <a:t>/ عقد شراكة مجتمعية مع المتطوعين من الاسر.</a:t>
                      </a:r>
                    </a:p>
                    <a:p>
                      <a:pPr>
                        <a:buFontTx/>
                        <a:buChar char="-"/>
                      </a:pPr>
                      <a:r>
                        <a:rPr kumimoji="0" lang="ar-SA" sz="2000" b="1" kern="1200" baseline="0" dirty="0" smtClean="0">
                          <a:solidFill>
                            <a:schemeClr val="dk1"/>
                          </a:solidFill>
                          <a:latin typeface="+mn-lt"/>
                          <a:ea typeface="+mn-ea"/>
                          <a:cs typeface="Akhbar MT" pitchFamily="2" charset="-78"/>
                        </a:rPr>
                        <a:t> دوريات والدية أو غير ذلك من الأنشطة للمساعدة في توفير سلامة وعمل برامج المدرسة.</a:t>
                      </a:r>
                    </a:p>
                  </a:txBody>
                  <a:tcPr marL="91443" marR="91443"/>
                </a:tc>
                <a:tc hMerge="1">
                  <a:txBody>
                    <a:bodyPr/>
                    <a:lstStyle/>
                    <a:p>
                      <a:pPr rtl="1"/>
                      <a:endParaRPr lang="ar-SA"/>
                    </a:p>
                  </a:txBody>
                  <a:tcPr/>
                </a:tc>
                <a:tc hMerge="1">
                  <a:txBody>
                    <a:bodyPr/>
                    <a:lstStyle/>
                    <a:p>
                      <a:pPr rtl="1"/>
                      <a:endParaRPr lang="ar-SA"/>
                    </a:p>
                  </a:txBody>
                  <a:tcPr/>
                </a:tc>
              </a:tr>
              <a:tr h="370840">
                <a:tc gridSpan="4">
                  <a:txBody>
                    <a:bodyPr/>
                    <a:lstStyle/>
                    <a:p>
                      <a:pPr algn="ctr"/>
                      <a:r>
                        <a:rPr kumimoji="0" lang="ar-SA" sz="2400" b="1" kern="1200" dirty="0" smtClean="0">
                          <a:solidFill>
                            <a:srgbClr val="C00000"/>
                          </a:solidFill>
                          <a:latin typeface="+mn-lt"/>
                          <a:ea typeface="+mn-ea"/>
                          <a:cs typeface="Akhbar MT" pitchFamily="2" charset="-78"/>
                          <a:sym typeface="Montserrat"/>
                        </a:rPr>
                        <a:t>النتائج المتوقعة من الانخراط في النمط  للطلاب والآباء والمعلمين</a:t>
                      </a:r>
                    </a:p>
                  </a:txBody>
                  <a:tcPr marL="91443" marR="91443"/>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70840">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43" marR="91443"/>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43" marR="91443"/>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43" marR="91443"/>
                </a:tc>
              </a:tr>
              <a:tr h="370840">
                <a:tc gridSpan="2">
                  <a:txBody>
                    <a:bodyPr/>
                    <a:lstStyle/>
                    <a:p>
                      <a:pPr algn="r"/>
                      <a:r>
                        <a:rPr kumimoji="0" lang="ar-SA" sz="2000" b="1" kern="1200" baseline="0" dirty="0" smtClean="0">
                          <a:solidFill>
                            <a:schemeClr val="dk1"/>
                          </a:solidFill>
                          <a:latin typeface="+mn-lt"/>
                          <a:ea typeface="+mn-ea"/>
                          <a:cs typeface="Akhbar MT" pitchFamily="2" charset="-78"/>
                        </a:rPr>
                        <a:t>مهارة التواصل مع الراشدين</a:t>
                      </a:r>
                    </a:p>
                    <a:p>
                      <a:pPr algn="r">
                        <a:buFontTx/>
                        <a:buChar char="-"/>
                      </a:pPr>
                      <a:r>
                        <a:rPr kumimoji="0" lang="ar-SA" sz="2000" b="1" kern="1200" baseline="0" dirty="0" smtClean="0">
                          <a:solidFill>
                            <a:schemeClr val="dk1"/>
                          </a:solidFill>
                          <a:latin typeface="+mn-lt"/>
                          <a:ea typeface="+mn-ea"/>
                          <a:cs typeface="Akhbar MT" pitchFamily="2" charset="-78"/>
                        </a:rPr>
                        <a:t>تعلم متزايد للمهارات التي يتلقى الطلاب فيها تعلماً خاصاً </a:t>
                      </a:r>
                    </a:p>
                    <a:p>
                      <a:pPr algn="r">
                        <a:buFontTx/>
                        <a:buChar char="-"/>
                      </a:pPr>
                      <a:r>
                        <a:rPr kumimoji="0" lang="ar-SA" sz="2000" b="1" kern="1200" baseline="0" dirty="0" smtClean="0">
                          <a:solidFill>
                            <a:schemeClr val="dk1"/>
                          </a:solidFill>
                          <a:latin typeface="+mn-lt"/>
                          <a:ea typeface="+mn-ea"/>
                          <a:cs typeface="Akhbar MT" pitchFamily="2" charset="-78"/>
                        </a:rPr>
                        <a:t> وعي بكثير من مهارات ومواهب ومهن وإسهامات الاباء وغيرهم من المتطوعين</a:t>
                      </a:r>
                    </a:p>
                  </a:txBody>
                  <a:tcPr marL="91443" marR="91443"/>
                </a:tc>
                <a:tc hMerge="1">
                  <a:txBody>
                    <a:bodyPr/>
                    <a:lstStyle/>
                    <a:p>
                      <a:pPr rtl="1"/>
                      <a:endParaRPr lang="ar-SA"/>
                    </a:p>
                  </a:txBody>
                  <a:tcPr/>
                </a:tc>
                <a:tc>
                  <a:txBody>
                    <a:bodyPr/>
                    <a:lstStyle/>
                    <a:p>
                      <a:pPr algn="r" rtl="1">
                        <a:buFontTx/>
                        <a:buChar char="-"/>
                      </a:pPr>
                      <a:r>
                        <a:rPr lang="ar-SA" sz="2000" b="1" dirty="0" smtClean="0">
                          <a:cs typeface="Akhbar MT" pitchFamily="2" charset="-78"/>
                        </a:rPr>
                        <a:t>فهم لعمل المعلم وراحة متزايدة في المدرسة ونقل نشاطات المدرسة إلى البيت</a:t>
                      </a:r>
                    </a:p>
                    <a:p>
                      <a:pPr algn="r" rtl="1">
                        <a:buFontTx/>
                        <a:buChar char="-"/>
                      </a:pPr>
                      <a:r>
                        <a:rPr lang="ar-SA" sz="2000" b="1" dirty="0" smtClean="0">
                          <a:cs typeface="Akhbar MT" pitchFamily="2" charset="-78"/>
                        </a:rPr>
                        <a:t>ثقة بالنفس بشأن القدرة على العمل في المدرسة لتحسين التعلم الشخصي</a:t>
                      </a:r>
                    </a:p>
                    <a:p>
                      <a:pPr algn="r" rtl="1">
                        <a:buFontTx/>
                        <a:buChar char="-"/>
                      </a:pPr>
                      <a:r>
                        <a:rPr lang="ar-SA" sz="2000" b="1" dirty="0" smtClean="0">
                          <a:cs typeface="Akhbar MT" pitchFamily="2" charset="-78"/>
                        </a:rPr>
                        <a:t>الوعي بأن الأسر موضع ترحيب وتثمين في المدرسة</a:t>
                      </a:r>
                    </a:p>
                    <a:p>
                      <a:pPr algn="r" rtl="1">
                        <a:buFontTx/>
                        <a:buChar char="-"/>
                      </a:pPr>
                      <a:r>
                        <a:rPr lang="ar-SA" sz="2000" b="1" dirty="0" smtClean="0">
                          <a:cs typeface="Akhbar MT" pitchFamily="2" charset="-78"/>
                        </a:rPr>
                        <a:t>مكاسب في مهارات محددة من عمل </a:t>
                      </a:r>
                      <a:r>
                        <a:rPr lang="ar-SA" sz="2000" b="1" dirty="0" smtClean="0">
                          <a:cs typeface="Akhbar MT" pitchFamily="2" charset="-78"/>
                        </a:rPr>
                        <a:t>التطوع</a:t>
                      </a:r>
                      <a:endParaRPr lang="ar-SA" sz="2000" b="1" dirty="0">
                        <a:cs typeface="Akhbar MT" pitchFamily="2" charset="-78"/>
                      </a:endParaRPr>
                    </a:p>
                  </a:txBody>
                  <a:tcPr marL="91443" marR="91443"/>
                </a:tc>
                <a:tc>
                  <a:txBody>
                    <a:bodyPr/>
                    <a:lstStyle/>
                    <a:p>
                      <a:pPr algn="r" rtl="1">
                        <a:buFontTx/>
                        <a:buChar char="-"/>
                      </a:pPr>
                      <a:r>
                        <a:rPr lang="ar-SA" sz="2000" b="1" dirty="0" smtClean="0">
                          <a:cs typeface="Akhbar MT" pitchFamily="2" charset="-78"/>
                        </a:rPr>
                        <a:t>الاستعداد لجعل الاسر تنخرط بطرق جديدة بالعمل التطوعي</a:t>
                      </a:r>
                    </a:p>
                    <a:p>
                      <a:pPr algn="r" rtl="1">
                        <a:buFontTx/>
                        <a:buChar char="-"/>
                      </a:pPr>
                      <a:r>
                        <a:rPr lang="ar-SA" sz="2000" b="1" dirty="0" smtClean="0">
                          <a:cs typeface="Akhbar MT" pitchFamily="2" charset="-78"/>
                        </a:rPr>
                        <a:t>وعي بمواهب وقدرات الاسر واهتمامات الاباء </a:t>
                      </a:r>
                    </a:p>
                    <a:p>
                      <a:pPr algn="r" rtl="1">
                        <a:buFontTx/>
                        <a:buChar char="-"/>
                      </a:pPr>
                      <a:r>
                        <a:rPr lang="ar-SA" sz="2000" b="1" dirty="0" smtClean="0">
                          <a:cs typeface="Akhbar MT" pitchFamily="2" charset="-78"/>
                        </a:rPr>
                        <a:t>انتباه</a:t>
                      </a:r>
                      <a:r>
                        <a:rPr lang="ar-SA" sz="2000" b="1" baseline="0" dirty="0" smtClean="0">
                          <a:cs typeface="Akhbar MT" pitchFamily="2" charset="-78"/>
                        </a:rPr>
                        <a:t> فردي اكبر للأطفال </a:t>
                      </a:r>
                      <a:r>
                        <a:rPr lang="ar-SA" sz="2000" b="1" baseline="0" dirty="0" smtClean="0">
                          <a:cs typeface="Akhbar MT" pitchFamily="2" charset="-78"/>
                        </a:rPr>
                        <a:t>بمساعدة </a:t>
                      </a:r>
                      <a:r>
                        <a:rPr lang="ar-SA" sz="2000" b="1" baseline="0" dirty="0" smtClean="0">
                          <a:cs typeface="Akhbar MT" pitchFamily="2" charset="-78"/>
                        </a:rPr>
                        <a:t>المتطوعين</a:t>
                      </a:r>
                      <a:endParaRPr lang="ar-SA" sz="2000" b="1" dirty="0">
                        <a:cs typeface="Akhbar MT" pitchFamily="2" charset="-78"/>
                      </a:endParaRPr>
                    </a:p>
                  </a:txBody>
                  <a:tcPr marL="91443" marR="91443"/>
                </a:tc>
              </a:tr>
            </a:tbl>
          </a:graphicData>
        </a:graphic>
      </p:graphicFrame>
    </p:spTree>
    <p:extLst>
      <p:ext uri="{BB962C8B-B14F-4D97-AF65-F5344CB8AC3E}">
        <p14:creationId xmlns:p14="http://schemas.microsoft.com/office/powerpoint/2010/main" val="3681693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581826276"/>
              </p:ext>
            </p:extLst>
          </p:nvPr>
        </p:nvGraphicFramePr>
        <p:xfrm>
          <a:off x="179388" y="260350"/>
          <a:ext cx="8785225" cy="5821652"/>
        </p:xfrm>
        <a:graphic>
          <a:graphicData uri="http://schemas.openxmlformats.org/drawingml/2006/table">
            <a:tbl>
              <a:tblPr rtl="1" firstRow="1" bandRow="1">
                <a:tableStyleId>{9DCAF9ED-07DC-4A11-8D7F-57B35C25682E}</a:tableStyleId>
              </a:tblPr>
              <a:tblGrid>
                <a:gridCol w="1248567"/>
                <a:gridCol w="1135638"/>
                <a:gridCol w="2717209"/>
                <a:gridCol w="3683811"/>
              </a:tblGrid>
              <a:tr h="60956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النمط</a:t>
                      </a:r>
                    </a:p>
                    <a:p>
                      <a:pPr algn="ctr" rtl="1"/>
                      <a:endParaRPr lang="ar-SA" sz="1000" b="1" dirty="0">
                        <a:cs typeface="Akhbar MT" pitchFamily="2" charset="-78"/>
                      </a:endParaRPr>
                    </a:p>
                  </a:txBody>
                  <a:tcPr marL="91443" marR="91443" marT="45718" marB="45718"/>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cs typeface="Akhbar MT" pitchFamily="2" charset="-78"/>
                        </a:rPr>
                        <a:t>المجتمع المحلي</a:t>
                      </a:r>
                    </a:p>
                  </a:txBody>
                  <a:tcPr marL="91443" marR="91443" marT="45718" marB="45718"/>
                </a:tc>
                <a:tc hMerge="1">
                  <a:txBody>
                    <a:bodyPr/>
                    <a:lstStyle/>
                    <a:p>
                      <a:pPr rtl="1"/>
                      <a:endParaRPr lang="ar-SA"/>
                    </a:p>
                  </a:txBody>
                  <a:tcPr/>
                </a:tc>
                <a:tc hMerge="1">
                  <a:txBody>
                    <a:bodyPr/>
                    <a:lstStyle/>
                    <a:p>
                      <a:pPr rtl="1"/>
                      <a:endParaRPr lang="ar-SA"/>
                    </a:p>
                  </a:txBody>
                  <a:tcPr/>
                </a:tc>
              </a:tr>
              <a:tr h="42669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dirty="0" smtClean="0">
                          <a:cs typeface="Akhbar MT" pitchFamily="2" charset="-78"/>
                        </a:rPr>
                        <a:t>مفهومه</a:t>
                      </a:r>
                    </a:p>
                    <a:p>
                      <a:endParaRPr lang="ar-SA" sz="200" dirty="0"/>
                    </a:p>
                  </a:txBody>
                  <a:tcPr marL="91443" marR="91443" marT="45718" marB="45718"/>
                </a:tc>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dirty="0" smtClean="0">
                          <a:cs typeface="Akhbar MT" pitchFamily="2" charset="-78"/>
                        </a:rPr>
                        <a:t>بناء موارد للمدرسة من خلال</a:t>
                      </a:r>
                      <a:r>
                        <a:rPr lang="ar-SA" sz="2000" b="1" baseline="0" dirty="0" smtClean="0">
                          <a:cs typeface="Akhbar MT" pitchFamily="2" charset="-78"/>
                        </a:rPr>
                        <a:t> الشراكة مع المجتمع المحلي وتشكيل بيئة محلية داعمة لأهداف المدرسة </a:t>
                      </a:r>
                      <a:endParaRPr lang="ar-SA" sz="2000" b="1" dirty="0" smtClean="0">
                        <a:cs typeface="Akhbar MT" pitchFamily="2" charset="-78"/>
                      </a:endParaRPr>
                    </a:p>
                  </a:txBody>
                  <a:tcPr marL="91443" marR="91443" marT="45718" marB="45718"/>
                </a:tc>
                <a:tc hMerge="1">
                  <a:txBody>
                    <a:bodyPr/>
                    <a:lstStyle/>
                    <a:p>
                      <a:pPr rtl="1"/>
                      <a:endParaRPr lang="ar-SA"/>
                    </a:p>
                  </a:txBody>
                  <a:tcPr/>
                </a:tc>
                <a:tc hMerge="1">
                  <a:txBody>
                    <a:bodyPr/>
                    <a:lstStyle/>
                    <a:p>
                      <a:pPr rtl="1"/>
                      <a:endParaRPr lang="ar-SA"/>
                    </a:p>
                  </a:txBody>
                  <a:tcPr/>
                </a:tc>
              </a:tr>
              <a:tr h="1310569">
                <a:tc rowSpan="2">
                  <a:txBody>
                    <a:bodyPr/>
                    <a:lstStyle/>
                    <a:p>
                      <a:pPr algn="ct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نماذج من الممارسات لبرامج الشراكة الشاملة</a:t>
                      </a:r>
                    </a:p>
                  </a:txBody>
                  <a:tcPr marL="91443" marR="91443" marT="45718" marB="45718" anchor="ctr"/>
                </a:tc>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-مخاطبة المؤسسات التعليمية والحكومية والأهلية لمعرفة ماذا يمكن أن يقدموا لنا، وما يمكن أن نقدم لهم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ar-SA" sz="2000" b="1" kern="1200" baseline="0" dirty="0" err="1" smtClean="0">
                          <a:solidFill>
                            <a:schemeClr val="tx1">
                              <a:lumMod val="95000"/>
                              <a:lumOff val="5000"/>
                            </a:schemeClr>
                          </a:solidFill>
                          <a:latin typeface="GE SS Text Medium" pitchFamily="18" charset="-78"/>
                          <a:ea typeface="+mn-ea"/>
                          <a:cs typeface="Akhbar MT" pitchFamily="2" charset="-78"/>
                          <a:sym typeface="Montserrat"/>
                        </a:rPr>
                        <a:t>-</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(إعداد قائمة بالمتقرحات والخدمات للطالب والأسرة مثل: تقديم برامج المهارات الحياتية، تعليم اللغة الانجليزية، القدرات والتحصيلي] معلومات للطالب والأسر حول المجتمع المحلي تتصل بالصحة والثقافة والترويح والدعم </a:t>
                      </a:r>
                      <a:r>
                        <a:rPr kumimoji="0" lang="ar-SA" sz="2000" b="1" kern="1200" baseline="0" dirty="0" err="1" smtClean="0">
                          <a:solidFill>
                            <a:schemeClr val="tx1">
                              <a:lumMod val="95000"/>
                              <a:lumOff val="5000"/>
                            </a:schemeClr>
                          </a:solidFill>
                          <a:latin typeface="GE SS Text Medium" pitchFamily="18" charset="-78"/>
                          <a:ea typeface="+mn-ea"/>
                          <a:cs typeface="Akhbar MT" pitchFamily="2" charset="-78"/>
                          <a:sym typeface="Montserrat"/>
                        </a:rPr>
                        <a:t>الاجتماعي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 معلومات حول نشاطات المجتمع التي ترتبط بمهارات ومواهب الطلاب</a:t>
                      </a:r>
                    </a:p>
                  </a:txBody>
                  <a:tcPr marL="91443" marR="91443" marT="45718" marB="45718"/>
                </a:tc>
                <a:tc hMerge="1">
                  <a:txBody>
                    <a:bodyPr/>
                    <a:lstStyle/>
                    <a:p>
                      <a:pPr rtl="1"/>
                      <a:endParaRPr lang="ar-SA"/>
                    </a:p>
                  </a:txBody>
                  <a:tcPr/>
                </a:tc>
                <a:tc hMerge="1">
                  <a:txBody>
                    <a:bodyPr/>
                    <a:lstStyle/>
                    <a:p>
                      <a:pPr rtl="1"/>
                      <a:endParaRPr lang="ar-SA"/>
                    </a:p>
                  </a:txBody>
                  <a:tcPr/>
                </a:tc>
              </a:tr>
              <a:tr h="701002">
                <a:tc vMerge="1">
                  <a:txBody>
                    <a:bodyPr/>
                    <a:lstStyle/>
                    <a:p>
                      <a:endParaRPr lang="ar-SA" dirty="0"/>
                    </a:p>
                  </a:txBody>
                  <a:tcPr/>
                </a:tc>
                <a:tc gridSpan="3">
                  <a:txBody>
                    <a:bodyPr/>
                    <a:lstStyle/>
                    <a:p>
                      <a:pPr rtl="1"/>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خدمات للمجتمع المحلي يقدمها طلاب واسر ومدارس مثل: اعادة التدوير/ المسرح / المشاركة في نوادي المدارس كمعلمين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في التخطيط </a:t>
                      </a:r>
                      <a:r>
                        <a:rPr kumimoji="0" lang="ar-SA" sz="2000" b="1" kern="1200" baseline="0" dirty="0" smtClean="0">
                          <a:solidFill>
                            <a:schemeClr val="tx1">
                              <a:lumMod val="95000"/>
                              <a:lumOff val="5000"/>
                            </a:schemeClr>
                          </a:solidFill>
                          <a:latin typeface="GE SS Text Medium" pitchFamily="18" charset="-78"/>
                          <a:ea typeface="+mn-ea"/>
                          <a:cs typeface="Akhbar MT" pitchFamily="2" charset="-78"/>
                          <a:sym typeface="Montserrat"/>
                        </a:rPr>
                        <a:t>للجامعة أو العمل</a:t>
                      </a:r>
                    </a:p>
                  </a:txBody>
                  <a:tcPr marL="91443" marR="91443" marT="45718" marB="45718"/>
                </a:tc>
                <a:tc hMerge="1">
                  <a:txBody>
                    <a:bodyPr/>
                    <a:lstStyle/>
                    <a:p>
                      <a:pPr rtl="1"/>
                      <a:endParaRPr lang="ar-SA"/>
                    </a:p>
                  </a:txBody>
                  <a:tcPr/>
                </a:tc>
                <a:tc hMerge="1">
                  <a:txBody>
                    <a:bodyPr/>
                    <a:lstStyle/>
                    <a:p>
                      <a:pPr rtl="1"/>
                      <a:endParaRPr lang="ar-SA"/>
                    </a:p>
                  </a:txBody>
                  <a:tcPr/>
                </a:tc>
              </a:tr>
              <a:tr h="457175">
                <a:tc gridSpan="4">
                  <a:txBody>
                    <a:bodyPr/>
                    <a:lstStyle/>
                    <a:p>
                      <a:pPr algn="ctr"/>
                      <a:r>
                        <a:rPr kumimoji="0" lang="ar-SA" sz="2400" b="1" kern="1200" dirty="0" smtClean="0">
                          <a:solidFill>
                            <a:srgbClr val="C00000"/>
                          </a:solidFill>
                          <a:latin typeface="+mn-lt"/>
                          <a:ea typeface="+mn-ea"/>
                          <a:cs typeface="Akhbar MT" pitchFamily="2" charset="-78"/>
                          <a:sym typeface="Montserrat"/>
                        </a:rPr>
                        <a:t>النتائج المتوقعة من الانخراط افي النمط</a:t>
                      </a:r>
                      <a:r>
                        <a:rPr kumimoji="0" lang="ar-SA" sz="2400" b="1" kern="1200" baseline="0" dirty="0" smtClean="0">
                          <a:solidFill>
                            <a:srgbClr val="C00000"/>
                          </a:solidFill>
                          <a:latin typeface="+mn-lt"/>
                          <a:ea typeface="+mn-ea"/>
                          <a:cs typeface="Akhbar MT" pitchFamily="2" charset="-78"/>
                          <a:sym typeface="Montserrat"/>
                        </a:rPr>
                        <a:t> </a:t>
                      </a:r>
                      <a:r>
                        <a:rPr kumimoji="0" lang="ar-SA" sz="2400" b="1" kern="1200" dirty="0" smtClean="0">
                          <a:solidFill>
                            <a:srgbClr val="C00000"/>
                          </a:solidFill>
                          <a:latin typeface="+mn-lt"/>
                          <a:ea typeface="+mn-ea"/>
                          <a:cs typeface="Akhbar MT" pitchFamily="2" charset="-78"/>
                          <a:sym typeface="Montserrat"/>
                        </a:rPr>
                        <a:t> للطلاب والآباء والمعلمين</a:t>
                      </a:r>
                    </a:p>
                  </a:txBody>
                  <a:tcPr marL="91443" marR="91443" marT="45718" marB="45718"/>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96218">
                <a:tc gridSpan="2">
                  <a:txBody>
                    <a:bodyPr/>
                    <a:lstStyle/>
                    <a:p>
                      <a:pPr algn="ctr"/>
                      <a:r>
                        <a:rPr kumimoji="0" lang="ar-SA" sz="2000" b="1" kern="1200" baseline="0" dirty="0" smtClean="0">
                          <a:solidFill>
                            <a:schemeClr val="dk1"/>
                          </a:solidFill>
                          <a:latin typeface="+mn-lt"/>
                          <a:ea typeface="+mn-ea"/>
                          <a:cs typeface="Akhbar MT" pitchFamily="2" charset="-78"/>
                        </a:rPr>
                        <a:t>الطلاب</a:t>
                      </a:r>
                    </a:p>
                  </a:txBody>
                  <a:tcPr marL="91443" marR="91443" marT="45718" marB="45718"/>
                </a:tc>
                <a:tc hMerge="1">
                  <a:txBody>
                    <a:bodyPr/>
                    <a:lstStyle/>
                    <a:p>
                      <a:pPr rtl="1"/>
                      <a:endParaRPr lang="ar-SA"/>
                    </a:p>
                  </a:txBody>
                  <a:tcPr/>
                </a:tc>
                <a:tc>
                  <a:txBody>
                    <a:bodyPr/>
                    <a:lstStyle/>
                    <a:p>
                      <a:pPr algn="ctr" rtl="1"/>
                      <a:r>
                        <a:rPr lang="ar-SA" sz="2000" b="1" dirty="0" smtClean="0">
                          <a:cs typeface="Akhbar MT" pitchFamily="2" charset="-78"/>
                        </a:rPr>
                        <a:t>الاباء</a:t>
                      </a:r>
                      <a:endParaRPr lang="ar-SA" sz="2000" b="1" dirty="0">
                        <a:cs typeface="Akhbar MT" pitchFamily="2" charset="-78"/>
                      </a:endParaRPr>
                    </a:p>
                  </a:txBody>
                  <a:tcPr marL="91443" marR="91443" marT="45718" marB="45718"/>
                </a:tc>
                <a:tc>
                  <a:txBody>
                    <a:bodyPr/>
                    <a:lstStyle/>
                    <a:p>
                      <a:pPr algn="ctr" rtl="1"/>
                      <a:r>
                        <a:rPr lang="ar-SA" sz="2000" b="1" dirty="0" smtClean="0">
                          <a:cs typeface="Akhbar MT" pitchFamily="2" charset="-78"/>
                        </a:rPr>
                        <a:t>المعلمين</a:t>
                      </a:r>
                      <a:endParaRPr lang="ar-SA" sz="2000" b="1" dirty="0">
                        <a:cs typeface="Akhbar MT" pitchFamily="2" charset="-78"/>
                      </a:endParaRPr>
                    </a:p>
                  </a:txBody>
                  <a:tcPr marL="91443" marR="91443" marT="45718" marB="45718"/>
                </a:tc>
              </a:tr>
              <a:tr h="1920135">
                <a:tc gridSpan="2">
                  <a:txBody>
                    <a:bodyPr/>
                    <a:lstStyle/>
                    <a:p>
                      <a:pPr algn="ctr"/>
                      <a:r>
                        <a:rPr kumimoji="0" lang="ar-SA" sz="2000" b="1" kern="1200" baseline="0" dirty="0" smtClean="0">
                          <a:solidFill>
                            <a:schemeClr val="dk1"/>
                          </a:solidFill>
                          <a:latin typeface="+mn-lt"/>
                          <a:ea typeface="+mn-ea"/>
                          <a:cs typeface="Akhbar MT" pitchFamily="2" charset="-78"/>
                        </a:rPr>
                        <a:t>زيادة الخبرات المنهجية والغير </a:t>
                      </a:r>
                      <a:r>
                        <a:rPr kumimoji="0" lang="ar-SA" sz="2000" b="1" kern="1200" baseline="0" dirty="0" err="1" smtClean="0">
                          <a:solidFill>
                            <a:schemeClr val="dk1"/>
                          </a:solidFill>
                          <a:latin typeface="+mn-lt"/>
                          <a:ea typeface="+mn-ea"/>
                          <a:cs typeface="Akhbar MT" pitchFamily="2" charset="-78"/>
                        </a:rPr>
                        <a:t>منهجية </a:t>
                      </a:r>
                      <a:r>
                        <a:rPr kumimoji="0" lang="ar-SA" sz="2000" b="1" kern="1200" baseline="0" dirty="0" smtClean="0">
                          <a:solidFill>
                            <a:schemeClr val="dk1"/>
                          </a:solidFill>
                          <a:latin typeface="+mn-lt"/>
                          <a:ea typeface="+mn-ea"/>
                          <a:cs typeface="Akhbar MT" pitchFamily="2" charset="-78"/>
                        </a:rPr>
                        <a:t>/ وعي بالمهن والبدائل من أجل التعليم أو العمل</a:t>
                      </a:r>
                    </a:p>
                  </a:txBody>
                  <a:tcPr marL="91443" marR="91443" marT="45718" marB="45718"/>
                </a:tc>
                <a:tc hMerge="1">
                  <a:txBody>
                    <a:bodyPr/>
                    <a:lstStyle/>
                    <a:p>
                      <a:pPr rtl="1"/>
                      <a:endParaRPr lang="ar-SA"/>
                    </a:p>
                  </a:txBody>
                  <a:tcPr/>
                </a:tc>
                <a:tc>
                  <a:txBody>
                    <a:bodyPr/>
                    <a:lstStyle/>
                    <a:p>
                      <a:pPr algn="ctr" rtl="1"/>
                      <a:r>
                        <a:rPr lang="ar-SA" sz="2000" b="1" dirty="0" smtClean="0">
                          <a:cs typeface="Akhbar MT" pitchFamily="2" charset="-78"/>
                        </a:rPr>
                        <a:t>معرفة الاسرة</a:t>
                      </a:r>
                      <a:r>
                        <a:rPr lang="ar-SA" sz="2000" b="1" baseline="0" dirty="0" smtClean="0">
                          <a:cs typeface="Akhbar MT" pitchFamily="2" charset="-78"/>
                        </a:rPr>
                        <a:t> والطفل بالموارد المحلية واستخدامها لزيادة المهارة والمواهب والتفاعل مع الاسر الاخرى في المجتمع المحلي </a:t>
                      </a:r>
                      <a:endParaRPr lang="ar-SA" sz="2000" b="1" dirty="0">
                        <a:cs typeface="Akhbar MT" pitchFamily="2" charset="-78"/>
                      </a:endParaRPr>
                    </a:p>
                  </a:txBody>
                  <a:tcPr marL="91443" marR="91443" marT="45718" marB="45718"/>
                </a:tc>
                <a:tc>
                  <a:txBody>
                    <a:bodyPr/>
                    <a:lstStyle/>
                    <a:p>
                      <a:pPr algn="ctr" rtl="1"/>
                      <a:r>
                        <a:rPr lang="ar-SA" sz="2000" b="1" dirty="0" smtClean="0">
                          <a:cs typeface="Akhbar MT" pitchFamily="2" charset="-78"/>
                        </a:rPr>
                        <a:t>الوعي بموارد المجتمع المحلي لإثراء المناهج والتدريس/ استخدام المعلمين المساعدين وشركاء الأعمال التجارية ومتطوعي</a:t>
                      </a:r>
                      <a:r>
                        <a:rPr lang="ar-SA" sz="2000" b="1" baseline="0" dirty="0" smtClean="0">
                          <a:cs typeface="Akhbar MT" pitchFamily="2" charset="-78"/>
                        </a:rPr>
                        <a:t> المجتمع المحلي لمساعدة الطلاب وتقوية ممارسات التعليم/ القيام </a:t>
                      </a:r>
                      <a:r>
                        <a:rPr lang="ar-SA" sz="2000" b="1" baseline="0" dirty="0" err="1" smtClean="0">
                          <a:cs typeface="Akhbar MT" pitchFamily="2" charset="-78"/>
                        </a:rPr>
                        <a:t>بالافادة</a:t>
                      </a:r>
                      <a:r>
                        <a:rPr lang="ar-SA" sz="2000" b="1" baseline="0" dirty="0" smtClean="0">
                          <a:cs typeface="Akhbar MT" pitchFamily="2" charset="-78"/>
                        </a:rPr>
                        <a:t> الواعية والمفيدة </a:t>
                      </a:r>
                      <a:r>
                        <a:rPr lang="ar-SA" sz="2000" b="1" baseline="0" dirty="0" smtClean="0">
                          <a:cs typeface="Akhbar MT" pitchFamily="2" charset="-78"/>
                        </a:rPr>
                        <a:t>للأطفال والأسر الذين يحتاجون إلى خدمات </a:t>
                      </a:r>
                      <a:endParaRPr lang="ar-SA" sz="2000" b="1" dirty="0">
                        <a:cs typeface="Akhbar MT" pitchFamily="2" charset="-78"/>
                      </a:endParaRPr>
                    </a:p>
                  </a:txBody>
                  <a:tcPr marL="91443" marR="91443" marT="45718" marB="45718"/>
                </a:tc>
              </a:tr>
            </a:tbl>
          </a:graphicData>
        </a:graphic>
      </p:graphicFrame>
    </p:spTree>
    <p:extLst>
      <p:ext uri="{BB962C8B-B14F-4D97-AF65-F5344CB8AC3E}">
        <p14:creationId xmlns:p14="http://schemas.microsoft.com/office/powerpoint/2010/main" val="2705125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252413" y="203200"/>
          <a:ext cx="8712200" cy="5067300"/>
        </p:xfrm>
        <a:graphic>
          <a:graphicData uri="http://schemas.openxmlformats.org/drawingml/2006/table">
            <a:tbl>
              <a:tblPr rtl="1">
                <a:tableStyleId>{D7AC3CCA-C797-4891-BE02-D94E43425B78}</a:tableStyleId>
              </a:tblPr>
              <a:tblGrid>
                <a:gridCol w="8712200"/>
              </a:tblGrid>
              <a:tr h="1409242">
                <a:tc>
                  <a:txBody>
                    <a:bodyPr/>
                    <a:lstStyle/>
                    <a:p>
                      <a:pPr marL="0" marR="0" lvl="0" indent="0" algn="r" defTabSz="457200" rtl="1" eaLnBrk="1" fontAlgn="base" latinLnBrk="0" hangingPunct="1">
                        <a:lnSpc>
                          <a:spcPct val="115000"/>
                        </a:lnSpc>
                        <a:spcBef>
                          <a:spcPct val="0"/>
                        </a:spcBef>
                        <a:spcAft>
                          <a:spcPts val="1000"/>
                        </a:spcAft>
                        <a:buClrTx/>
                        <a:buSzTx/>
                        <a:buFontTx/>
                        <a:buNone/>
                        <a:tabLst/>
                      </a:pPr>
                      <a:r>
                        <a:rPr kumimoji="0" lang="ar-SA" sz="2800" b="1" u="none" strike="noStrike" cap="none" normalizeH="0" baseline="0" dirty="0" smtClean="0">
                          <a:ln>
                            <a:noFill/>
                          </a:ln>
                          <a:effectLst/>
                          <a:cs typeface="Akhbar MT" pitchFamily="2" charset="-78"/>
                          <a:sym typeface="Montserrat"/>
                        </a:rPr>
                        <a:t>رقم النشاط ( 1-2 -1) بعدي           </a:t>
                      </a:r>
                    </a:p>
                    <a:p>
                      <a:pPr marL="0" marR="0" lvl="0" indent="0" algn="ctr" defTabSz="457200" rtl="1" eaLnBrk="1" fontAlgn="base" latinLnBrk="0" hangingPunct="1">
                        <a:lnSpc>
                          <a:spcPct val="115000"/>
                        </a:lnSpc>
                        <a:spcBef>
                          <a:spcPct val="0"/>
                        </a:spcBef>
                        <a:spcAft>
                          <a:spcPts val="1000"/>
                        </a:spcAft>
                        <a:buClrTx/>
                        <a:buSzTx/>
                        <a:buFontTx/>
                        <a:buNone/>
                        <a:tabLst/>
                      </a:pPr>
                      <a:r>
                        <a:rPr kumimoji="0" lang="ar-SA" sz="3200" b="1" u="none" strike="noStrike" cap="none" normalizeH="0" baseline="0" dirty="0" smtClean="0">
                          <a:ln>
                            <a:noFill/>
                          </a:ln>
                          <a:effectLst/>
                          <a:cs typeface="Akhbar MT" pitchFamily="2" charset="-78"/>
                          <a:sym typeface="Montserrat"/>
                        </a:rPr>
                        <a:t>عنوان النشاط : أنشطة أنماط الانخراط.</a:t>
                      </a:r>
                      <a:endParaRPr kumimoji="0" lang="en-US" sz="3200" b="1" i="0" u="none" strike="noStrike" cap="none" normalizeH="0" baseline="0" dirty="0" smtClean="0">
                        <a:ln>
                          <a:noFill/>
                        </a:ln>
                        <a:solidFill>
                          <a:srgbClr val="FFFFFF"/>
                        </a:solidFill>
                        <a:effectLst/>
                        <a:latin typeface="GE SS Text Medium" pitchFamily="18" charset="-78"/>
                        <a:ea typeface="Montserrat"/>
                        <a:cs typeface="Akhbar MT" pitchFamily="2" charset="-78"/>
                        <a:sym typeface="Montserrat"/>
                      </a:endParaRPr>
                    </a:p>
                  </a:txBody>
                  <a:tcPr marL="68568" marR="68568" marT="0" marB="0" horzOverflow="overflow"/>
                </a:tc>
              </a:tr>
              <a:tr h="700446">
                <a:tc>
                  <a:txBody>
                    <a:bodyPr/>
                    <a:lstStyle/>
                    <a:p>
                      <a:pPr marL="342900" marR="0" lvl="0" indent="-342900" algn="r" defTabSz="457200" rtl="1" eaLnBrk="1" fontAlgn="base" latinLnBrk="0" hangingPunct="1">
                        <a:lnSpc>
                          <a:spcPct val="115000"/>
                        </a:lnSpc>
                        <a:spcBef>
                          <a:spcPct val="0"/>
                        </a:spcBef>
                        <a:spcAft>
                          <a:spcPts val="1000"/>
                        </a:spcAft>
                        <a:buClrTx/>
                        <a:buSzTx/>
                        <a:buFontTx/>
                        <a:buBlip>
                          <a:blip r:embed="rId2"/>
                        </a:buBlip>
                        <a:tabLst/>
                      </a:pPr>
                      <a:r>
                        <a:rPr kumimoji="0" lang="ar-SA" sz="3200" b="1" u="none" strike="noStrike" cap="none" normalizeH="0" baseline="0" dirty="0" smtClean="0">
                          <a:ln>
                            <a:noFill/>
                          </a:ln>
                          <a:solidFill>
                            <a:schemeClr val="accent2">
                              <a:lumMod val="50000"/>
                            </a:schemeClr>
                          </a:solidFill>
                          <a:effectLst/>
                          <a:cs typeface="Akhbar MT" pitchFamily="2" charset="-78"/>
                          <a:sym typeface="Montserrat"/>
                        </a:rPr>
                        <a:t>مدة النشاط: 30 دقيقة</a:t>
                      </a:r>
                      <a:endParaRPr kumimoji="0" lang="en-US" sz="3200" b="1" i="0" u="none" strike="noStrike" cap="none" normalizeH="0" baseline="0" dirty="0" smtClean="0">
                        <a:ln>
                          <a:noFill/>
                        </a:ln>
                        <a:solidFill>
                          <a:schemeClr val="accent2">
                            <a:lumMod val="50000"/>
                          </a:schemeClr>
                        </a:solidFill>
                        <a:effectLst/>
                        <a:latin typeface="GE SS Text Medium" pitchFamily="18" charset="-78"/>
                        <a:ea typeface="Montserrat"/>
                        <a:cs typeface="Akhbar MT" pitchFamily="2" charset="-78"/>
                        <a:sym typeface="Montserrat"/>
                      </a:endParaRPr>
                    </a:p>
                  </a:txBody>
                  <a:tcPr marL="68568" marR="68568" marT="0" marB="0" horzOverflow="overflow"/>
                </a:tc>
              </a:tr>
              <a:tr h="1331786">
                <a:tc>
                  <a:txBody>
                    <a:bodyPr/>
                    <a:lstStyle/>
                    <a:p>
                      <a:pPr marL="342900" marR="0" lvl="0" indent="-342900" algn="r" defTabSz="457200" rtl="1" eaLnBrk="1" fontAlgn="base" latinLnBrk="0" hangingPunct="1">
                        <a:lnSpc>
                          <a:spcPct val="115000"/>
                        </a:lnSpc>
                        <a:spcBef>
                          <a:spcPct val="0"/>
                        </a:spcBef>
                        <a:spcAft>
                          <a:spcPts val="1000"/>
                        </a:spcAft>
                        <a:buClrTx/>
                        <a:buSzTx/>
                        <a:buFontTx/>
                        <a:buBlip>
                          <a:blip r:embed="rId2"/>
                        </a:buBlip>
                        <a:tabLst/>
                      </a:pPr>
                      <a:r>
                        <a:rPr kumimoji="0" lang="ar-SA" sz="3200" b="1" u="none" strike="noStrike" cap="none" normalizeH="0" baseline="0" dirty="0" smtClean="0">
                          <a:ln>
                            <a:noFill/>
                          </a:ln>
                          <a:effectLst/>
                          <a:cs typeface="Akhbar MT" pitchFamily="2" charset="-78"/>
                          <a:sym typeface="Montserrat"/>
                        </a:rPr>
                        <a:t>هدف النشاط: اقتراح أنشطة أو مبادرات لتعزيز الشراكة بين المدرسة والأسرة </a:t>
                      </a:r>
                      <a:r>
                        <a:rPr kumimoji="0" lang="ar-SA" sz="3200" b="1" u="none" strike="noStrike" cap="none" normalizeH="0" baseline="0" smtClean="0">
                          <a:ln>
                            <a:noFill/>
                          </a:ln>
                          <a:effectLst/>
                          <a:cs typeface="Akhbar MT" pitchFamily="2" charset="-78"/>
                          <a:sym typeface="Montserrat"/>
                        </a:rPr>
                        <a:t>و المجتمع</a:t>
                      </a:r>
                      <a:r>
                        <a:rPr kumimoji="0" lang="ar-SA" sz="3200" b="1" u="none" strike="noStrike" cap="none" normalizeH="0" baseline="0" dirty="0" err="1" smtClean="0">
                          <a:ln>
                            <a:noFill/>
                          </a:ln>
                          <a:effectLst/>
                          <a:cs typeface="Akhbar MT" pitchFamily="2" charset="-78"/>
                          <a:sym typeface="Montserrat"/>
                        </a:rPr>
                        <a:t>.</a:t>
                      </a:r>
                      <a:r>
                        <a:rPr kumimoji="0" lang="ar-SA" sz="3200" b="1" u="none" strike="noStrike" cap="none" normalizeH="0" baseline="0" dirty="0" smtClean="0">
                          <a:ln>
                            <a:noFill/>
                          </a:ln>
                          <a:effectLst/>
                          <a:cs typeface="Akhbar MT" pitchFamily="2" charset="-78"/>
                          <a:sym typeface="Montserrat"/>
                        </a:rPr>
                        <a:t> </a:t>
                      </a:r>
                    </a:p>
                  </a:txBody>
                  <a:tcPr marL="68568" marR="68568" marT="0" marB="0" horzOverflow="overflow"/>
                </a:tc>
              </a:tr>
              <a:tr h="1625826">
                <a:tc>
                  <a:txBody>
                    <a:bodyPr/>
                    <a:lstStyle/>
                    <a:p>
                      <a:pPr marL="342900" marR="0" lvl="0" indent="-342900" algn="r" defTabSz="457200" rtl="1" eaLnBrk="1" fontAlgn="base" latinLnBrk="0" hangingPunct="1">
                        <a:lnSpc>
                          <a:spcPct val="115000"/>
                        </a:lnSpc>
                        <a:spcBef>
                          <a:spcPct val="0"/>
                        </a:spcBef>
                        <a:spcAft>
                          <a:spcPts val="1000"/>
                        </a:spcAft>
                        <a:buClrTx/>
                        <a:buSzTx/>
                        <a:buFontTx/>
                        <a:buBlip>
                          <a:blip r:embed="rId2"/>
                        </a:buBlip>
                        <a:tabLst/>
                      </a:pPr>
                      <a:r>
                        <a:rPr kumimoji="0" lang="ar-SA" sz="3200" b="1" u="none" strike="noStrike" cap="none" normalizeH="0" baseline="0" dirty="0" smtClean="0">
                          <a:ln>
                            <a:noFill/>
                          </a:ln>
                          <a:solidFill>
                            <a:srgbClr val="C00000"/>
                          </a:solidFill>
                          <a:effectLst/>
                          <a:cs typeface="Akhbar MT" pitchFamily="2" charset="-78"/>
                          <a:sym typeface="Montserrat"/>
                        </a:rPr>
                        <a:t>سؤال النشاط: </a:t>
                      </a:r>
                      <a:r>
                        <a:rPr kumimoji="0" lang="ar-SA" sz="2800" b="1" u="none" strike="noStrike" cap="none" normalizeH="0" baseline="0" dirty="0" smtClean="0">
                          <a:ln>
                            <a:noFill/>
                          </a:ln>
                          <a:solidFill>
                            <a:srgbClr val="C00000"/>
                          </a:solidFill>
                          <a:effectLst/>
                          <a:cs typeface="Akhbar MT" pitchFamily="2" charset="-78"/>
                          <a:sym typeface="Montserrat"/>
                        </a:rPr>
                        <a:t>اقترح مع أفراد مجموعتك ممارسات وأنشطة تحت كل نمط من أنماط الانخراط تقوم به المدرسة لتحقيق هدف الشراكة وهو تحسين تعلم الطالب.</a:t>
                      </a:r>
                      <a:endParaRPr kumimoji="0" lang="en-US" sz="3200" b="1" i="0" u="none" strike="noStrike" cap="none" normalizeH="0" baseline="0" dirty="0" smtClean="0">
                        <a:ln>
                          <a:noFill/>
                        </a:ln>
                        <a:solidFill>
                          <a:srgbClr val="C00000"/>
                        </a:solidFill>
                        <a:effectLst/>
                        <a:latin typeface="GE SS Text Medium" pitchFamily="18" charset="-78"/>
                        <a:ea typeface="Montserrat"/>
                        <a:cs typeface="Akhbar MT" pitchFamily="2" charset="-78"/>
                        <a:sym typeface="Montserrat"/>
                      </a:endParaRPr>
                    </a:p>
                  </a:txBody>
                  <a:tcPr marL="68568" marR="68568" marT="0" marB="0" horzOverflow="overflow"/>
                </a:tc>
              </a:tr>
            </a:tbl>
          </a:graphicData>
        </a:graphic>
      </p:graphicFrame>
      <p:sp>
        <p:nvSpPr>
          <p:cNvPr id="38926" name="مربع نص 3"/>
          <p:cNvSpPr txBox="1">
            <a:spLocks noChangeArrowheads="1"/>
          </p:cNvSpPr>
          <p:nvPr/>
        </p:nvSpPr>
        <p:spPr bwMode="auto">
          <a:xfrm>
            <a:off x="143321" y="5271591"/>
            <a:ext cx="8893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400" b="1" dirty="0">
                <a:latin typeface="GE SS Text Medium" pitchFamily="18" charset="-78"/>
                <a:ea typeface="Montserrat"/>
                <a:cs typeface="Fanan" pitchFamily="2" charset="-78"/>
                <a:sym typeface="Montserrat"/>
              </a:rPr>
              <a:t>الهدف من النشاط/ عملية عصف ذهني للمجموعات والخروج بأفكار ومقترحات لمبادرات وأنشطة </a:t>
            </a:r>
          </a:p>
        </p:txBody>
      </p:sp>
      <p:pic>
        <p:nvPicPr>
          <p:cNvPr id="4"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20" y="332656"/>
            <a:ext cx="1593535"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6"/>
          <p:cNvSpPr>
            <a:spLocks noChangeArrowheads="1"/>
          </p:cNvSpPr>
          <p:nvPr/>
        </p:nvSpPr>
        <p:spPr bwMode="auto">
          <a:xfrm>
            <a:off x="1403648" y="5662989"/>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31</a:t>
            </a:r>
            <a:endParaRPr lang="ar-SA" altLang="ar-SA" sz="3600" b="1" dirty="0">
              <a:solidFill>
                <a:srgbClr val="7030A0"/>
              </a:solidFill>
              <a:latin typeface="Calibri" pitchFamily="34" charset="0"/>
              <a:ea typeface="Calibri" pitchFamily="34" charset="0"/>
              <a:cs typeface="Fanan" pitchFamily="2" charset="-78"/>
            </a:endParaRPr>
          </a:p>
        </p:txBody>
      </p:sp>
    </p:spTree>
    <p:extLst>
      <p:ext uri="{BB962C8B-B14F-4D97-AF65-F5344CB8AC3E}">
        <p14:creationId xmlns:p14="http://schemas.microsoft.com/office/powerpoint/2010/main" val="519074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26"/>
                                        </p:tgtEl>
                                        <p:attrNameLst>
                                          <p:attrName>style.visibility</p:attrName>
                                        </p:attrNameLst>
                                      </p:cBhvr>
                                      <p:to>
                                        <p:strVal val="visible"/>
                                      </p:to>
                                    </p:set>
                                    <p:anim calcmode="lin" valueType="num">
                                      <p:cBhvr additive="base">
                                        <p:cTn id="13" dur="500" fill="hold"/>
                                        <p:tgtEl>
                                          <p:spTgt spid="38926"/>
                                        </p:tgtEl>
                                        <p:attrNameLst>
                                          <p:attrName>ppt_x</p:attrName>
                                        </p:attrNameLst>
                                      </p:cBhvr>
                                      <p:tavLst>
                                        <p:tav tm="0">
                                          <p:val>
                                            <p:strVal val="#ppt_x"/>
                                          </p:val>
                                        </p:tav>
                                        <p:tav tm="100000">
                                          <p:val>
                                            <p:strVal val="#ppt_x"/>
                                          </p:val>
                                        </p:tav>
                                      </p:tavLst>
                                    </p:anim>
                                    <p:anim calcmode="lin" valueType="num">
                                      <p:cBhvr additive="base">
                                        <p:cTn id="14" dur="500" fill="hold"/>
                                        <p:tgtEl>
                                          <p:spTgt spid="389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مستطيل 4"/>
          <p:cNvSpPr>
            <a:spLocks noChangeArrowheads="1"/>
          </p:cNvSpPr>
          <p:nvPr/>
        </p:nvSpPr>
        <p:spPr bwMode="auto">
          <a:xfrm>
            <a:off x="2388062" y="620688"/>
            <a:ext cx="60003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Fanan" pitchFamily="2" charset="-78"/>
                <a:sym typeface="Montserrat"/>
              </a:rPr>
              <a:t>مفاهيم جديدة </a:t>
            </a:r>
            <a:endParaRPr lang="ar-SA" alt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Fanan" pitchFamily="2" charset="-78"/>
              <a:sym typeface="Montserrat"/>
            </a:endParaRPr>
          </a:p>
          <a:p>
            <a:pPr algn="ctr" eaLnBrk="1" hangingPunct="1"/>
            <a:r>
              <a:rPr lang="ar-SA" alt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Fanan" pitchFamily="2" charset="-78"/>
                <a:sym typeface="Montserrat"/>
              </a:rPr>
              <a:t>نحتاجها </a:t>
            </a:r>
            <a:r>
              <a:rPr lang="ar-SA" alt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Fanan" pitchFamily="2" charset="-78"/>
                <a:sym typeface="Montserrat"/>
              </a:rPr>
              <a:t>لتنظيم برامج شراكة فعالة</a:t>
            </a:r>
            <a:endParaRPr lang="ar-SA" alt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Fanan" pitchFamily="2" charset="-78"/>
            </a:endParaRPr>
          </a:p>
        </p:txBody>
      </p:sp>
      <p:sp>
        <p:nvSpPr>
          <p:cNvPr id="10" name="Slide Number Placeholder 4"/>
          <p:cNvSpPr>
            <a:spLocks noGrp="1"/>
          </p:cNvSpPr>
          <p:nvPr>
            <p:ph type="sldNum" sz="quarter" idx="12"/>
          </p:nvPr>
        </p:nvSpPr>
        <p:spPr>
          <a:xfrm>
            <a:off x="5980113" y="6540500"/>
            <a:ext cx="225425" cy="234950"/>
          </a:xfrm>
          <a:ln w="12700">
            <a:miter lim="400000"/>
            <a:headEnd/>
            <a:tailEnd/>
          </a:ln>
        </p:spPr>
        <p:txBody>
          <a:bodyPr/>
          <a:lstStyle/>
          <a:p>
            <a:pPr algn="l">
              <a:defRPr/>
            </a:pPr>
            <a:fld id="{5C65CF2F-ADE5-448B-AA05-647858C679BC}" type="slidenum">
              <a:rPr lang="en-US" sz="800" smtClean="0">
                <a:solidFill>
                  <a:schemeClr val="accent2"/>
                </a:solidFill>
              </a:rPr>
              <a:pPr algn="l">
                <a:defRPr/>
              </a:pPr>
              <a:t>44</a:t>
            </a:fld>
            <a:endParaRPr lang="en-US" sz="800" smtClean="0">
              <a:solidFill>
                <a:schemeClr val="accent2"/>
              </a:solidFill>
            </a:endParaRPr>
          </a:p>
        </p:txBody>
      </p:sp>
      <p:sp>
        <p:nvSpPr>
          <p:cNvPr id="11" name="عنصر نائب للمحتوى 2"/>
          <p:cNvSpPr txBox="1">
            <a:spLocks/>
          </p:cNvSpPr>
          <p:nvPr/>
        </p:nvSpPr>
        <p:spPr bwMode="auto">
          <a:xfrm>
            <a:off x="513838" y="2420912"/>
            <a:ext cx="83063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000"/>
              </a:spcBef>
              <a:buClr>
                <a:srgbClr val="A53010"/>
              </a:buClr>
              <a:buFontTx/>
              <a:buBlip>
                <a:blip r:embed="rId2"/>
              </a:buBlip>
            </a:pPr>
            <a:r>
              <a:rPr lang="ar-SA" altLang="ar-SA" sz="3200" b="1" dirty="0">
                <a:solidFill>
                  <a:srgbClr val="006600"/>
                </a:solidFill>
                <a:latin typeface="GE SS Text Medium" pitchFamily="18" charset="-78"/>
                <a:cs typeface="Fanan" pitchFamily="2" charset="-78"/>
              </a:rPr>
              <a:t> </a:t>
            </a:r>
            <a:r>
              <a:rPr lang="ar-SA" altLang="ar-SA" sz="3200" b="1" dirty="0">
                <a:solidFill>
                  <a:srgbClr val="006600"/>
                </a:solidFill>
                <a:latin typeface="GE SS Text Medium" pitchFamily="18" charset="-78"/>
                <a:cs typeface="Fanan" pitchFamily="2" charset="-78"/>
                <a:sym typeface="Playfair Display"/>
              </a:rPr>
              <a:t>إن مصطلح شراكات المدرسة والأسرة والمجتمع المحلي، أفضل من مصطلح (الانخراط الوالدي)، فمفهوم «الشراكة» يُقر بأن الآباء والمربين والمجتمع المحلي يتشاركون المسؤولية.</a:t>
            </a:r>
            <a:endParaRPr lang="en-US" altLang="ar-SA" sz="3200" b="1" dirty="0">
              <a:solidFill>
                <a:srgbClr val="006600"/>
              </a:solidFill>
              <a:latin typeface="GE SS Text Medium" pitchFamily="18" charset="-78"/>
              <a:cs typeface="Fanan" pitchFamily="2" charset="-78"/>
              <a:sym typeface="Playfair Display"/>
            </a:endParaRPr>
          </a:p>
        </p:txBody>
      </p:sp>
      <p:sp>
        <p:nvSpPr>
          <p:cNvPr id="12" name="عنصر نائب للمحتوى 2"/>
          <p:cNvSpPr txBox="1">
            <a:spLocks/>
          </p:cNvSpPr>
          <p:nvPr/>
        </p:nvSpPr>
        <p:spPr bwMode="auto">
          <a:xfrm>
            <a:off x="344220" y="4077369"/>
            <a:ext cx="854895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marL="317500" indent="-3175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000"/>
              </a:spcBef>
              <a:buClr>
                <a:srgbClr val="A53010"/>
              </a:buClr>
              <a:buFontTx/>
              <a:buBlip>
                <a:blip r:embed="rId2"/>
              </a:buBlip>
            </a:pPr>
            <a:r>
              <a:rPr lang="ar-SA" altLang="ar-SA" sz="4400" b="1" dirty="0">
                <a:solidFill>
                  <a:srgbClr val="006600"/>
                </a:solidFill>
                <a:latin typeface="GE SS Text Medium" pitchFamily="18" charset="-78"/>
                <a:cs typeface="Fanan" pitchFamily="2" charset="-78"/>
                <a:sym typeface="Montserrat"/>
              </a:rPr>
              <a:t> </a:t>
            </a:r>
            <a:r>
              <a:rPr lang="ar-SA" altLang="ar-SA" sz="3200" b="1" dirty="0">
                <a:solidFill>
                  <a:srgbClr val="006600"/>
                </a:solidFill>
                <a:latin typeface="GE SS Text Medium" pitchFamily="18" charset="-78"/>
                <a:cs typeface="Fanan" pitchFamily="2" charset="-78"/>
                <a:sym typeface="Playfair Display"/>
              </a:rPr>
              <a:t>شراكة المدرسة والأسرة والمجتمع المحلي مفهوم متعدد الأبعاد ضمن إطار يتألف من ستة أنماط من الانخراط يُساعد المدارس على تطوير برامج تتضمن الأسر بطرق متعددة مختلفة.</a:t>
            </a:r>
            <a:endParaRPr lang="en-US" altLang="ar-SA" sz="3200" b="1" dirty="0">
              <a:solidFill>
                <a:srgbClr val="006600"/>
              </a:solidFill>
              <a:latin typeface="GE SS Text Medium" pitchFamily="18" charset="-78"/>
              <a:cs typeface="Fanan" pitchFamily="2" charset="-78"/>
              <a:sym typeface="Playfair Display"/>
            </a:endParaRPr>
          </a:p>
        </p:txBody>
      </p:sp>
      <p:sp>
        <p:nvSpPr>
          <p:cNvPr id="44038" name="Line 8"/>
          <p:cNvSpPr>
            <a:spLocks noChangeShapeType="1"/>
          </p:cNvSpPr>
          <p:nvPr/>
        </p:nvSpPr>
        <p:spPr bwMode="auto">
          <a:xfrm>
            <a:off x="11860213" y="3328988"/>
            <a:ext cx="2079625" cy="0"/>
          </a:xfrm>
          <a:prstGeom prst="line">
            <a:avLst/>
          </a:prstGeom>
          <a:noFill/>
          <a:ln w="12700">
            <a:solidFill>
              <a:srgbClr val="E3F2D8"/>
            </a:solidFill>
            <a:round/>
            <a:headEnd/>
            <a:tailEnd/>
          </a:ln>
          <a:extLst>
            <a:ext uri="{909E8E84-426E-40DD-AFC4-6F175D3DCCD1}">
              <a14:hiddenFill xmlns:a14="http://schemas.microsoft.com/office/drawing/2010/main">
                <a:noFill/>
              </a14:hiddenFill>
            </a:ext>
          </a:extLst>
        </p:spPr>
        <p:txBody>
          <a:bodyPr lIns="25400" tIns="25400" rIns="25400" bIns="25400" anchor="ctr"/>
          <a:lstStyle/>
          <a:p>
            <a:endParaRPr lang="ar-SA"/>
          </a:p>
        </p:txBody>
      </p:sp>
      <p:sp>
        <p:nvSpPr>
          <p:cNvPr id="17" name="Slide Number Placeholder 4"/>
          <p:cNvSpPr txBox="1">
            <a:spLocks noGrp="1"/>
          </p:cNvSpPr>
          <p:nvPr/>
        </p:nvSpPr>
        <p:spPr>
          <a:xfrm>
            <a:off x="5980113" y="6540500"/>
            <a:ext cx="225425" cy="234950"/>
          </a:xfrm>
          <a:prstGeom prst="rect">
            <a:avLst/>
          </a:prstGeom>
          <a:noFill/>
          <a:ln w="12700">
            <a:miter lim="400000"/>
            <a:headEnd/>
            <a:tailEnd/>
          </a:ln>
        </p:spPr>
        <p:txBody>
          <a:bodyPr/>
          <a:lstStyle/>
          <a:p>
            <a:pPr algn="l" fontAlgn="auto">
              <a:spcBef>
                <a:spcPts val="0"/>
              </a:spcBef>
              <a:spcAft>
                <a:spcPts val="0"/>
              </a:spcAft>
              <a:defRPr/>
            </a:pPr>
            <a:fld id="{85687268-7837-4442-98D3-683EBEB6C368}" type="slidenum">
              <a:rPr lang="en-US" sz="800">
                <a:solidFill>
                  <a:schemeClr val="accent2"/>
                </a:solidFill>
                <a:latin typeface="+mn-lt"/>
                <a:cs typeface="+mn-cs"/>
              </a:rPr>
              <a:pPr algn="l" fontAlgn="auto">
                <a:spcBef>
                  <a:spcPts val="0"/>
                </a:spcBef>
                <a:spcAft>
                  <a:spcPts val="0"/>
                </a:spcAft>
                <a:defRPr/>
              </a:pPr>
              <a:t>44</a:t>
            </a:fld>
            <a:endParaRPr lang="en-US" sz="800">
              <a:solidFill>
                <a:schemeClr val="accent2"/>
              </a:solidFill>
              <a:latin typeface="+mn-lt"/>
              <a:cs typeface="+mn-cs"/>
            </a:endParaRPr>
          </a:p>
        </p:txBody>
      </p:sp>
      <p:pic>
        <p:nvPicPr>
          <p:cNvPr id="1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5085"/>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0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anim calcmode="lin" valueType="num">
                                      <p:cBhvr>
                                        <p:cTn id="8"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anim calcmode="lin" valueType="num">
                                      <p:cBhvr>
                                        <p:cTn id="15"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5980113" y="6540500"/>
            <a:ext cx="225425" cy="234950"/>
          </a:xfrm>
          <a:ln w="12700">
            <a:miter lim="400000"/>
            <a:headEnd/>
            <a:tailEnd/>
          </a:ln>
        </p:spPr>
        <p:txBody>
          <a:bodyPr/>
          <a:lstStyle/>
          <a:p>
            <a:pPr algn="l">
              <a:defRPr/>
            </a:pPr>
            <a:fld id="{5C65CF2F-ADE5-448B-AA05-647858C679BC}" type="slidenum">
              <a:rPr lang="en-US" sz="800" smtClean="0">
                <a:solidFill>
                  <a:schemeClr val="accent2"/>
                </a:solidFill>
              </a:rPr>
              <a:pPr algn="l">
                <a:defRPr/>
              </a:pPr>
              <a:t>45</a:t>
            </a:fld>
            <a:endParaRPr lang="en-US" sz="800" smtClean="0">
              <a:solidFill>
                <a:schemeClr val="accent2"/>
              </a:solidFill>
            </a:endParaRPr>
          </a:p>
        </p:txBody>
      </p:sp>
      <p:sp>
        <p:nvSpPr>
          <p:cNvPr id="44038" name="Line 8"/>
          <p:cNvSpPr>
            <a:spLocks noChangeShapeType="1"/>
          </p:cNvSpPr>
          <p:nvPr/>
        </p:nvSpPr>
        <p:spPr bwMode="auto">
          <a:xfrm>
            <a:off x="11860213" y="3328988"/>
            <a:ext cx="2079625" cy="0"/>
          </a:xfrm>
          <a:prstGeom prst="line">
            <a:avLst/>
          </a:prstGeom>
          <a:noFill/>
          <a:ln w="12700">
            <a:solidFill>
              <a:srgbClr val="E3F2D8"/>
            </a:solidFill>
            <a:round/>
            <a:headEnd/>
            <a:tailEnd/>
          </a:ln>
          <a:extLst>
            <a:ext uri="{909E8E84-426E-40DD-AFC4-6F175D3DCCD1}">
              <a14:hiddenFill xmlns:a14="http://schemas.microsoft.com/office/drawing/2010/main">
                <a:noFill/>
              </a14:hiddenFill>
            </a:ext>
          </a:extLst>
        </p:spPr>
        <p:txBody>
          <a:bodyPr lIns="25400" tIns="25400" rIns="25400" bIns="25400" anchor="ctr"/>
          <a:lstStyle/>
          <a:p>
            <a:endParaRPr lang="ar-SA"/>
          </a:p>
        </p:txBody>
      </p:sp>
      <p:sp>
        <p:nvSpPr>
          <p:cNvPr id="17" name="Slide Number Placeholder 4"/>
          <p:cNvSpPr txBox="1">
            <a:spLocks noGrp="1"/>
          </p:cNvSpPr>
          <p:nvPr/>
        </p:nvSpPr>
        <p:spPr>
          <a:xfrm>
            <a:off x="5980113" y="6540500"/>
            <a:ext cx="225425" cy="234950"/>
          </a:xfrm>
          <a:prstGeom prst="rect">
            <a:avLst/>
          </a:prstGeom>
          <a:noFill/>
          <a:ln w="12700">
            <a:miter lim="400000"/>
            <a:headEnd/>
            <a:tailEnd/>
          </a:ln>
        </p:spPr>
        <p:txBody>
          <a:bodyPr/>
          <a:lstStyle/>
          <a:p>
            <a:pPr algn="l" fontAlgn="auto">
              <a:spcBef>
                <a:spcPts val="0"/>
              </a:spcBef>
              <a:spcAft>
                <a:spcPts val="0"/>
              </a:spcAft>
              <a:defRPr/>
            </a:pPr>
            <a:fld id="{85687268-7837-4442-98D3-683EBEB6C368}" type="slidenum">
              <a:rPr lang="en-US" sz="800">
                <a:solidFill>
                  <a:schemeClr val="accent2"/>
                </a:solidFill>
                <a:latin typeface="+mn-lt"/>
                <a:cs typeface="+mn-cs"/>
              </a:rPr>
              <a:pPr algn="l" fontAlgn="auto">
                <a:spcBef>
                  <a:spcPts val="0"/>
                </a:spcBef>
                <a:spcAft>
                  <a:spcPts val="0"/>
                </a:spcAft>
                <a:defRPr/>
              </a:pPr>
              <a:t>45</a:t>
            </a:fld>
            <a:endParaRPr lang="en-US" sz="800">
              <a:solidFill>
                <a:schemeClr val="accent2"/>
              </a:solidFill>
              <a:latin typeface="+mn-lt"/>
              <a:cs typeface="+mn-cs"/>
            </a:endParaRPr>
          </a:p>
        </p:txBody>
      </p:sp>
      <p:sp>
        <p:nvSpPr>
          <p:cNvPr id="18" name="عنصر نائب للمحتوى 2"/>
          <p:cNvSpPr txBox="1">
            <a:spLocks/>
          </p:cNvSpPr>
          <p:nvPr/>
        </p:nvSpPr>
        <p:spPr bwMode="auto">
          <a:xfrm>
            <a:off x="1979712" y="476672"/>
            <a:ext cx="6984901"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000"/>
              </a:spcBef>
              <a:buClr>
                <a:srgbClr val="A53010"/>
              </a:buClr>
              <a:buFontTx/>
              <a:buBlip>
                <a:blip r:embed="rId2"/>
              </a:buBlip>
            </a:pPr>
            <a:r>
              <a:rPr lang="ar-SA" altLang="ar-SA" sz="4800" b="1" dirty="0">
                <a:solidFill>
                  <a:srgbClr val="7030A0"/>
                </a:solidFill>
                <a:latin typeface="GE SS Text Medium" pitchFamily="18" charset="-78"/>
                <a:cs typeface="Fanan" pitchFamily="2" charset="-78"/>
              </a:rPr>
              <a:t> </a:t>
            </a:r>
            <a:r>
              <a:rPr lang="ar-SA" altLang="ar-SA" sz="3600" b="1" dirty="0">
                <a:solidFill>
                  <a:srgbClr val="7030A0"/>
                </a:solidFill>
                <a:latin typeface="GE SS Text Medium" pitchFamily="18" charset="-78"/>
                <a:cs typeface="Fanan" pitchFamily="2" charset="-78"/>
                <a:sym typeface="Playfair Display"/>
              </a:rPr>
              <a:t>إن برنامجًا للشراكات بين المدرسة والأسرة والمجتمع المحلي هو مكون أساسي لتنظيم المدرسة والصف الدراسي. فما عاد انخراط الأسرة والمجتمع المحلي مسألة على الهامش، وإنما يجب أن يُخطط لها وتُقوم </a:t>
            </a:r>
            <a:r>
              <a:rPr lang="ar-SA" altLang="ar-SA" sz="2800" b="1" dirty="0">
                <a:solidFill>
                  <a:srgbClr val="C00000"/>
                </a:solidFill>
                <a:latin typeface="GE SS Text Medium" pitchFamily="18" charset="-78"/>
                <a:cs typeface="Fanan" pitchFamily="2" charset="-78"/>
                <a:sym typeface="Playfair Display"/>
              </a:rPr>
              <a:t>«شأنها في ذلك شأن أي جانب من التحسن المدرسي»</a:t>
            </a:r>
            <a:r>
              <a:rPr lang="ar-SA" altLang="ar-SA" sz="4800" b="1" dirty="0">
                <a:solidFill>
                  <a:srgbClr val="C00000"/>
                </a:solidFill>
                <a:latin typeface="GE SS Text Medium" pitchFamily="18" charset="-78"/>
                <a:cs typeface="Fanan" pitchFamily="2" charset="-78"/>
                <a:sym typeface="Playfair Display"/>
              </a:rPr>
              <a:t> </a:t>
            </a:r>
            <a:endParaRPr lang="en-US" altLang="ar-SA" sz="4800" b="1" dirty="0">
              <a:solidFill>
                <a:srgbClr val="C00000"/>
              </a:solidFill>
              <a:latin typeface="GE SS Text Medium" pitchFamily="18" charset="-78"/>
              <a:cs typeface="Fanan" pitchFamily="2" charset="-78"/>
              <a:sym typeface="Playfair Display"/>
            </a:endParaRPr>
          </a:p>
        </p:txBody>
      </p:sp>
      <p:sp>
        <p:nvSpPr>
          <p:cNvPr id="19" name="عنصر نائب للمحتوى 2"/>
          <p:cNvSpPr txBox="1">
            <a:spLocks/>
          </p:cNvSpPr>
          <p:nvPr/>
        </p:nvSpPr>
        <p:spPr bwMode="auto">
          <a:xfrm>
            <a:off x="395536" y="4437286"/>
            <a:ext cx="8497639"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marL="317500" indent="-3175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000"/>
              </a:spcBef>
              <a:buClr>
                <a:srgbClr val="A53010"/>
              </a:buClr>
              <a:buFontTx/>
              <a:buBlip>
                <a:blip r:embed="rId2"/>
              </a:buBlip>
            </a:pPr>
            <a:r>
              <a:rPr lang="ar-SA" altLang="ar-SA" sz="3600" b="1" dirty="0">
                <a:latin typeface="GE SS Text Medium" pitchFamily="18" charset="-78"/>
                <a:cs typeface="Fanan" pitchFamily="2" charset="-78"/>
                <a:sym typeface="Playfair Display"/>
              </a:rPr>
              <a:t>تتطلب برامج شراكات المدرسة والأسرة والمجتمع المحلي «قيادة متعددة المستويات» لتأسيس ثقافة الشراكات وتطوير برامج الانخراط ودعم سياسات الشراكة . </a:t>
            </a:r>
            <a:endParaRPr lang="en-US" altLang="ar-SA" sz="3600" b="1" dirty="0">
              <a:latin typeface="GE SS Text Medium" pitchFamily="18" charset="-78"/>
              <a:cs typeface="Fanan" pitchFamily="2" charset="-78"/>
              <a:sym typeface="Playfair Display"/>
            </a:endParaRPr>
          </a:p>
        </p:txBody>
      </p:sp>
      <p:pic>
        <p:nvPicPr>
          <p:cNvPr id="13"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32656"/>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13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anim calcmode="lin" valueType="num">
                                      <p:cBhvr>
                                        <p:cTn id="8" dur="2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2000"/>
                                        <p:tgtEl>
                                          <p:spTgt spid="19">
                                            <p:txEl>
                                              <p:pRg st="0" end="0"/>
                                            </p:txEl>
                                          </p:spTgt>
                                        </p:tgtEl>
                                      </p:cBhvr>
                                    </p:animEffect>
                                    <p:anim calcmode="lin" valueType="num">
                                      <p:cBhvr>
                                        <p:cTn id="15" dur="2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8"/>
          <p:cNvSpPr>
            <a:spLocks noChangeShapeType="1"/>
          </p:cNvSpPr>
          <p:nvPr/>
        </p:nvSpPr>
        <p:spPr bwMode="auto">
          <a:xfrm>
            <a:off x="11860213" y="3328988"/>
            <a:ext cx="2079625" cy="0"/>
          </a:xfrm>
          <a:prstGeom prst="line">
            <a:avLst/>
          </a:prstGeom>
          <a:noFill/>
          <a:ln w="12700">
            <a:solidFill>
              <a:srgbClr val="E3F2D8"/>
            </a:solidFill>
            <a:round/>
            <a:headEnd/>
            <a:tailEnd/>
          </a:ln>
          <a:extLst>
            <a:ext uri="{909E8E84-426E-40DD-AFC4-6F175D3DCCD1}">
              <a14:hiddenFill xmlns:a14="http://schemas.microsoft.com/office/drawing/2010/main">
                <a:noFill/>
              </a14:hiddenFill>
            </a:ext>
          </a:extLst>
        </p:spPr>
        <p:txBody>
          <a:bodyPr lIns="25400" tIns="25400" rIns="25400" bIns="25400" anchor="ctr"/>
          <a:lstStyle/>
          <a:p>
            <a:endParaRPr lang="ar-SA"/>
          </a:p>
        </p:txBody>
      </p:sp>
      <p:sp>
        <p:nvSpPr>
          <p:cNvPr id="13" name="عنوان 2"/>
          <p:cNvSpPr txBox="1">
            <a:spLocks/>
          </p:cNvSpPr>
          <p:nvPr/>
        </p:nvSpPr>
        <p:spPr bwMode="auto">
          <a:xfrm>
            <a:off x="827088" y="989856"/>
            <a:ext cx="7150100" cy="1143000"/>
          </a:xfrm>
          <a:prstGeom prst="rect">
            <a:avLst/>
          </a:prstGeom>
          <a:noFill/>
          <a:ln w="9525">
            <a:noFill/>
            <a:miter lim="800000"/>
            <a:headEnd/>
            <a:tailEnd/>
          </a:ln>
        </p:spPr>
        <p:txBody>
          <a:bodyPr anchor="b"/>
          <a:lstStyle/>
          <a:p>
            <a:pPr algn="ctr" eaLnBrk="0" hangingPunct="0">
              <a:defRPr/>
            </a:pPr>
            <a:r>
              <a:rPr lang="ar-SA" sz="2800" dirty="0">
                <a:solidFill>
                  <a:srgbClr val="FF0000"/>
                </a:solidFill>
                <a:latin typeface="+mj-lt"/>
                <a:ea typeface="+mj-ea"/>
                <a:cs typeface="Fanan" pitchFamily="2" charset="-78"/>
              </a:rPr>
              <a:t>لعبة صيد الحيوانات</a:t>
            </a:r>
          </a:p>
        </p:txBody>
      </p:sp>
      <p:sp>
        <p:nvSpPr>
          <p:cNvPr id="14" name="مربع نص 13"/>
          <p:cNvSpPr txBox="1"/>
          <p:nvPr/>
        </p:nvSpPr>
        <p:spPr>
          <a:xfrm>
            <a:off x="576585" y="2628201"/>
            <a:ext cx="8243887" cy="584775"/>
          </a:xfrm>
          <a:prstGeom prst="rect">
            <a:avLst/>
          </a:prstGeom>
          <a:noFill/>
        </p:spPr>
        <p:txBody>
          <a:bodyPr wrap="square" rtlCol="1">
            <a:spAutoFit/>
          </a:bodyPr>
          <a:lstStyle/>
          <a:p>
            <a:pPr algn="ctr">
              <a:defRPr/>
            </a:pPr>
            <a:r>
              <a:rPr lang="ar-SA" sz="3200" b="1" dirty="0">
                <a:solidFill>
                  <a:srgbClr val="006600"/>
                </a:solidFill>
                <a:effectLst>
                  <a:outerShdw blurRad="31750" dist="25400" dir="5400000" algn="tl" rotWithShape="0">
                    <a:srgbClr val="000000">
                      <a:alpha val="25000"/>
                    </a:srgbClr>
                  </a:outerShdw>
                </a:effectLst>
                <a:latin typeface="+mj-lt"/>
                <a:ea typeface="+mj-ea"/>
                <a:cs typeface="Fanan" pitchFamily="2" charset="-78"/>
              </a:rPr>
              <a:t>من الأدوات  المتوفرة لديكِ حاولي صيد الحيوان الذي امامك</a:t>
            </a:r>
          </a:p>
        </p:txBody>
      </p:sp>
      <p:pic>
        <p:nvPicPr>
          <p:cNvPr id="15" name="صورة 14" descr="غزال.jpg"/>
          <p:cNvPicPr>
            <a:picLocks noChangeAspect="1"/>
          </p:cNvPicPr>
          <p:nvPr/>
        </p:nvPicPr>
        <p:blipFill>
          <a:blip r:embed="rId2" cstate="print"/>
          <a:stretch>
            <a:fillRect/>
          </a:stretch>
        </p:blipFill>
        <p:spPr>
          <a:xfrm>
            <a:off x="395536" y="404664"/>
            <a:ext cx="2664296" cy="18763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pic>
      <p:pic>
        <p:nvPicPr>
          <p:cNvPr id="16" name="صورة 15" descr="بقرة.jpg"/>
          <p:cNvPicPr>
            <a:picLocks noChangeAspect="1"/>
          </p:cNvPicPr>
          <p:nvPr/>
        </p:nvPicPr>
        <p:blipFill>
          <a:blip r:embed="rId3" cstate="print"/>
          <a:stretch>
            <a:fillRect/>
          </a:stretch>
        </p:blipFill>
        <p:spPr>
          <a:xfrm>
            <a:off x="5724128" y="620688"/>
            <a:ext cx="3024336" cy="1695538"/>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prst="convex"/>
          </a:sp3d>
        </p:spPr>
      </p:pic>
      <p:sp>
        <p:nvSpPr>
          <p:cNvPr id="20" name="عنوان 2"/>
          <p:cNvSpPr txBox="1">
            <a:spLocks/>
          </p:cNvSpPr>
          <p:nvPr/>
        </p:nvSpPr>
        <p:spPr bwMode="auto">
          <a:xfrm>
            <a:off x="683568" y="3342630"/>
            <a:ext cx="7704137" cy="806450"/>
          </a:xfrm>
          <a:prstGeom prst="rect">
            <a:avLst/>
          </a:prstGeom>
          <a:noFill/>
          <a:ln w="9525">
            <a:noFill/>
            <a:miter lim="800000"/>
            <a:headEnd/>
            <a:tailEnd/>
          </a:ln>
        </p:spPr>
        <p:txBody>
          <a:bodyPr anchor="b"/>
          <a:lstStyle/>
          <a:p>
            <a:pPr eaLnBrk="0" hangingPunct="0">
              <a:defRPr/>
            </a:pPr>
            <a:r>
              <a:rPr lang="ar-SA" sz="4400" dirty="0">
                <a:solidFill>
                  <a:srgbClr val="C00000"/>
                </a:solidFill>
                <a:latin typeface="+mj-lt"/>
                <a:ea typeface="+mj-ea"/>
                <a:cs typeface="Fanan" pitchFamily="2" charset="-78"/>
              </a:rPr>
              <a:t>ماهو الهدف من </a:t>
            </a:r>
            <a:r>
              <a:rPr lang="ar-SA" sz="4400" dirty="0" err="1">
                <a:solidFill>
                  <a:srgbClr val="C00000"/>
                </a:solidFill>
                <a:latin typeface="+mj-lt"/>
                <a:ea typeface="+mj-ea"/>
                <a:cs typeface="Fanan" pitchFamily="2" charset="-78"/>
              </a:rPr>
              <a:t>اللعبة؟</a:t>
            </a:r>
            <a:endParaRPr lang="ar-SA" sz="4400" dirty="0">
              <a:solidFill>
                <a:srgbClr val="C00000"/>
              </a:solidFill>
              <a:latin typeface="+mj-lt"/>
              <a:ea typeface="+mj-ea"/>
              <a:cs typeface="Fanan" pitchFamily="2" charset="-78"/>
            </a:endParaRPr>
          </a:p>
        </p:txBody>
      </p:sp>
      <p:sp>
        <p:nvSpPr>
          <p:cNvPr id="21" name="مربع نص 20"/>
          <p:cNvSpPr txBox="1"/>
          <p:nvPr/>
        </p:nvSpPr>
        <p:spPr>
          <a:xfrm>
            <a:off x="468313" y="4293096"/>
            <a:ext cx="7991475" cy="523875"/>
          </a:xfrm>
          <a:prstGeom prst="rect">
            <a:avLst/>
          </a:prstGeom>
          <a:noFill/>
        </p:spPr>
        <p:txBody>
          <a:bodyPr rtlCol="1">
            <a:spAutoFit/>
          </a:bodyPr>
          <a:lstStyle/>
          <a:p>
            <a:pPr>
              <a:defRPr/>
            </a:pPr>
            <a:r>
              <a:rPr lang="ar-SA" sz="2800" b="1" dirty="0">
                <a:solidFill>
                  <a:srgbClr val="002060"/>
                </a:solidFill>
                <a:effectLst>
                  <a:outerShdw blurRad="31750" dist="25400" dir="5400000" algn="tl" rotWithShape="0">
                    <a:srgbClr val="000000">
                      <a:alpha val="25000"/>
                    </a:srgbClr>
                  </a:outerShdw>
                </a:effectLst>
                <a:latin typeface="+mj-lt"/>
                <a:ea typeface="+mj-ea"/>
                <a:cs typeface="Fanan" pitchFamily="2" charset="-78"/>
              </a:rPr>
              <a:t>1- الهدف هو الانتقال من التمني إلى الانجاز رغبةً في تحقيق الغاية</a:t>
            </a:r>
          </a:p>
        </p:txBody>
      </p:sp>
      <p:sp>
        <p:nvSpPr>
          <p:cNvPr id="22" name="مربع نص 21"/>
          <p:cNvSpPr txBox="1"/>
          <p:nvPr/>
        </p:nvSpPr>
        <p:spPr>
          <a:xfrm>
            <a:off x="107504" y="4941366"/>
            <a:ext cx="8322121" cy="523220"/>
          </a:xfrm>
          <a:prstGeom prst="rect">
            <a:avLst/>
          </a:prstGeom>
          <a:noFill/>
        </p:spPr>
        <p:txBody>
          <a:bodyPr wrap="square" rtlCol="1">
            <a:spAutoFit/>
          </a:bodyPr>
          <a:lstStyle/>
          <a:p>
            <a:pPr>
              <a:defRPr/>
            </a:pPr>
            <a:r>
              <a:rPr lang="ar-SA" sz="2800" b="1" dirty="0">
                <a:effectLst>
                  <a:outerShdw blurRad="31750" dist="25400" dir="5400000" algn="tl" rotWithShape="0">
                    <a:srgbClr val="000000">
                      <a:alpha val="25000"/>
                    </a:srgbClr>
                  </a:outerShdw>
                </a:effectLst>
                <a:latin typeface="+mj-lt"/>
                <a:ea typeface="+mj-ea"/>
                <a:cs typeface="Fanan" pitchFamily="2" charset="-78"/>
              </a:rPr>
              <a:t>2- هو تركيز الطاقات والأفكار والسلوكيات لتحقيق نتيجة مراد تحقيقها</a:t>
            </a:r>
          </a:p>
        </p:txBody>
      </p:sp>
      <p:sp>
        <p:nvSpPr>
          <p:cNvPr id="24" name="مربع نص 23"/>
          <p:cNvSpPr txBox="1"/>
          <p:nvPr/>
        </p:nvSpPr>
        <p:spPr>
          <a:xfrm>
            <a:off x="1476375" y="5516563"/>
            <a:ext cx="6983413" cy="523875"/>
          </a:xfrm>
          <a:prstGeom prst="rect">
            <a:avLst/>
          </a:prstGeom>
          <a:noFill/>
        </p:spPr>
        <p:txBody>
          <a:bodyPr rtlCol="1">
            <a:spAutoFit/>
          </a:bodyPr>
          <a:lstStyle/>
          <a:p>
            <a:pPr>
              <a:defRPr/>
            </a:pPr>
            <a:r>
              <a:rPr lang="ar-SA" sz="2800" b="1" dirty="0">
                <a:solidFill>
                  <a:srgbClr val="7030A0"/>
                </a:solidFill>
                <a:cs typeface="Fanan" pitchFamily="2" charset="-78"/>
              </a:rPr>
              <a:t>3- </a:t>
            </a:r>
            <a:r>
              <a:rPr lang="ar-SA" sz="2800" b="1" dirty="0">
                <a:solidFill>
                  <a:srgbClr val="7030A0"/>
                </a:solidFill>
                <a:effectLst>
                  <a:outerShdw blurRad="31750" dist="25400" dir="5400000" algn="tl" rotWithShape="0">
                    <a:srgbClr val="000000">
                      <a:alpha val="25000"/>
                    </a:srgbClr>
                  </a:outerShdw>
                </a:effectLst>
                <a:latin typeface="+mj-lt"/>
                <a:ea typeface="+mj-ea"/>
                <a:cs typeface="Fanan" pitchFamily="2" charset="-78"/>
              </a:rPr>
              <a:t>تحديد  الغاية المطلوب الوصول إليها</a:t>
            </a:r>
            <a:r>
              <a:rPr lang="ar-SA" dirty="0">
                <a:solidFill>
                  <a:srgbClr val="7030A0"/>
                </a:solidFill>
                <a:cs typeface="Fanan" pitchFamily="2" charset="-78"/>
              </a:rPr>
              <a:t> </a:t>
            </a:r>
          </a:p>
        </p:txBody>
      </p:sp>
      <p:pic>
        <p:nvPicPr>
          <p:cNvPr id="11" name="Picture 5" descr="C:\Users\HP\Desktop\شعار ارتقاء\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370" y="102719"/>
            <a:ext cx="159353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09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17"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20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2000" fill="hold"/>
                                        <p:tgtEl>
                                          <p:spTgt spid="21"/>
                                        </p:tgtEl>
                                        <p:attrNameLst>
                                          <p:attrName>ppt_w</p:attrName>
                                        </p:attrNameLst>
                                      </p:cBhvr>
                                      <p:tavLst>
                                        <p:tav tm="0">
                                          <p:val>
                                            <p:fltVal val="0"/>
                                          </p:val>
                                        </p:tav>
                                        <p:tav tm="100000">
                                          <p:val>
                                            <p:strVal val="#ppt_w"/>
                                          </p:val>
                                        </p:tav>
                                      </p:tavLst>
                                    </p:anim>
                                    <p:anim calcmode="lin" valueType="num">
                                      <p:cBhvr>
                                        <p:cTn id="24" dur="2000" fill="hold"/>
                                        <p:tgtEl>
                                          <p:spTgt spid="21"/>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000"/>
                            </p:stCondLst>
                            <p:childTnLst>
                              <p:par>
                                <p:cTn id="26" presetID="17" presetClass="entr" presetSubtype="1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2000" fill="hold"/>
                                        <p:tgtEl>
                                          <p:spTgt spid="22"/>
                                        </p:tgtEl>
                                        <p:attrNameLst>
                                          <p:attrName>ppt_w</p:attrName>
                                        </p:attrNameLst>
                                      </p:cBhvr>
                                      <p:tavLst>
                                        <p:tav tm="0">
                                          <p:val>
                                            <p:fltVal val="0"/>
                                          </p:val>
                                        </p:tav>
                                        <p:tav tm="100000">
                                          <p:val>
                                            <p:strVal val="#ppt_w"/>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000" fill="hold"/>
                                        <p:tgtEl>
                                          <p:spTgt spid="24"/>
                                        </p:tgtEl>
                                        <p:attrNameLst>
                                          <p:attrName>ppt_w</p:attrName>
                                        </p:attrNameLst>
                                      </p:cBhvr>
                                      <p:tavLst>
                                        <p:tav tm="0">
                                          <p:val>
                                            <p:fltVal val="0"/>
                                          </p:val>
                                        </p:tav>
                                        <p:tav tm="100000">
                                          <p:val>
                                            <p:strVal val="#ppt_w"/>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1" grpId="0"/>
      <p:bldP spid="22"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مستطيل 2"/>
          <p:cNvSpPr>
            <a:spLocks noChangeArrowheads="1"/>
          </p:cNvSpPr>
          <p:nvPr/>
        </p:nvSpPr>
        <p:spPr bwMode="auto">
          <a:xfrm>
            <a:off x="538732" y="404664"/>
            <a:ext cx="8713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u="sng" dirty="0">
                <a:solidFill>
                  <a:srgbClr val="006600"/>
                </a:solidFill>
                <a:latin typeface="Calibri" pitchFamily="34" charset="0"/>
                <a:ea typeface="Calibri" pitchFamily="34" charset="0"/>
                <a:cs typeface="Fanan" pitchFamily="2" charset="-78"/>
              </a:rPr>
              <a:t>رقم النشاط ( 2 - 2 - 1 </a:t>
            </a:r>
            <a:r>
              <a:rPr lang="ar-SA" altLang="ar-SA" sz="4000" b="1" u="sng" dirty="0" smtClean="0">
                <a:solidFill>
                  <a:srgbClr val="006600"/>
                </a:solidFill>
                <a:latin typeface="Calibri" pitchFamily="34" charset="0"/>
                <a:ea typeface="Calibri" pitchFamily="34" charset="0"/>
                <a:cs typeface="Fanan" pitchFamily="2" charset="-78"/>
              </a:rPr>
              <a:t>)</a:t>
            </a:r>
          </a:p>
          <a:p>
            <a:pPr algn="ctr" eaLnBrk="1" hangingPunct="1"/>
            <a:r>
              <a:rPr lang="ar-SA" altLang="ar-SA" sz="4000" b="1" dirty="0" smtClean="0">
                <a:solidFill>
                  <a:srgbClr val="006600"/>
                </a:solidFill>
                <a:latin typeface="Calibri" pitchFamily="34" charset="0"/>
                <a:ea typeface="Calibri" pitchFamily="34" charset="0"/>
                <a:cs typeface="Fanan" pitchFamily="2" charset="-78"/>
              </a:rPr>
              <a:t>عنوان </a:t>
            </a:r>
            <a:r>
              <a:rPr lang="ar-SA" altLang="ar-SA" sz="4000" b="1" dirty="0">
                <a:solidFill>
                  <a:srgbClr val="006600"/>
                </a:solidFill>
                <a:latin typeface="Calibri" pitchFamily="34" charset="0"/>
                <a:ea typeface="Calibri" pitchFamily="34" charset="0"/>
                <a:cs typeface="Fanan" pitchFamily="2" charset="-78"/>
              </a:rPr>
              <a:t>النشاط : تحديات </a:t>
            </a:r>
            <a:r>
              <a:rPr lang="ar-SA" altLang="ar-SA" sz="4000" b="1" dirty="0" smtClean="0">
                <a:solidFill>
                  <a:srgbClr val="006600"/>
                </a:solidFill>
                <a:latin typeface="Calibri" pitchFamily="34" charset="0"/>
                <a:ea typeface="Calibri" pitchFamily="34" charset="0"/>
                <a:cs typeface="Fanan" pitchFamily="2" charset="-78"/>
              </a:rPr>
              <a:t>تطبيق</a:t>
            </a:r>
          </a:p>
          <a:p>
            <a:pPr algn="ctr" eaLnBrk="1" hangingPunct="1"/>
            <a:r>
              <a:rPr lang="ar-SA" altLang="ar-SA" sz="4000" b="1" dirty="0" smtClean="0">
                <a:solidFill>
                  <a:srgbClr val="006600"/>
                </a:solidFill>
                <a:latin typeface="Calibri" pitchFamily="34" charset="0"/>
                <a:ea typeface="Calibri" pitchFamily="34" charset="0"/>
                <a:cs typeface="Fanan" pitchFamily="2" charset="-78"/>
              </a:rPr>
              <a:t> </a:t>
            </a:r>
            <a:r>
              <a:rPr lang="ar-SA" altLang="ar-SA" sz="4000" b="1" dirty="0">
                <a:solidFill>
                  <a:srgbClr val="006600"/>
                </a:solidFill>
                <a:latin typeface="Calibri" pitchFamily="34" charset="0"/>
                <a:ea typeface="Calibri" pitchFamily="34" charset="0"/>
                <a:cs typeface="Fanan" pitchFamily="2" charset="-78"/>
              </a:rPr>
              <a:t>أنشطة </a:t>
            </a:r>
            <a:r>
              <a:rPr lang="ar-SA" altLang="ar-SA" sz="4000" b="1" dirty="0" smtClean="0">
                <a:solidFill>
                  <a:srgbClr val="006600"/>
                </a:solidFill>
                <a:latin typeface="Calibri" pitchFamily="34" charset="0"/>
                <a:ea typeface="Calibri" pitchFamily="34" charset="0"/>
                <a:cs typeface="Fanan" pitchFamily="2" charset="-78"/>
              </a:rPr>
              <a:t>ومبادرات </a:t>
            </a:r>
            <a:r>
              <a:rPr lang="ar-SA" altLang="ar-SA" sz="4000" b="1" dirty="0">
                <a:solidFill>
                  <a:srgbClr val="006600"/>
                </a:solidFill>
                <a:latin typeface="Calibri" pitchFamily="34" charset="0"/>
                <a:ea typeface="Calibri" pitchFamily="34" charset="0"/>
                <a:cs typeface="Fanan" pitchFamily="2" charset="-78"/>
              </a:rPr>
              <a:t>الانخراط</a:t>
            </a:r>
          </a:p>
        </p:txBody>
      </p:sp>
      <p:sp>
        <p:nvSpPr>
          <p:cNvPr id="47107" name="مستطيل 3"/>
          <p:cNvSpPr>
            <a:spLocks noChangeArrowheads="1"/>
          </p:cNvSpPr>
          <p:nvPr/>
        </p:nvSpPr>
        <p:spPr bwMode="auto">
          <a:xfrm>
            <a:off x="216346" y="2322885"/>
            <a:ext cx="8820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600" b="1" u="sng" dirty="0">
                <a:solidFill>
                  <a:srgbClr val="002060"/>
                </a:solidFill>
                <a:latin typeface="Calibri" pitchFamily="34" charset="0"/>
                <a:ea typeface="Calibri" pitchFamily="34" charset="0"/>
                <a:cs typeface="Fanan" pitchFamily="2" charset="-78"/>
              </a:rPr>
              <a:t>مدة النشاط: 30 دقيقة</a:t>
            </a:r>
          </a:p>
          <a:p>
            <a:pPr algn="ctr" eaLnBrk="1" hangingPunct="1"/>
            <a:r>
              <a:rPr lang="ar-SA" altLang="ar-SA" sz="3600" b="1" dirty="0">
                <a:solidFill>
                  <a:srgbClr val="002060"/>
                </a:solidFill>
                <a:latin typeface="Calibri" pitchFamily="34" charset="0"/>
                <a:ea typeface="Calibri" pitchFamily="34" charset="0"/>
                <a:cs typeface="Fanan" pitchFamily="2" charset="-78"/>
              </a:rPr>
              <a:t>هدف النشاط: تحديد سبل مواجهة التحديات والمشكلات التي تواجه تطبيق أنشطة ومبادرات الانخراط</a:t>
            </a:r>
          </a:p>
        </p:txBody>
      </p:sp>
      <p:sp>
        <p:nvSpPr>
          <p:cNvPr id="47108" name="مستطيل 4"/>
          <p:cNvSpPr>
            <a:spLocks noChangeArrowheads="1"/>
          </p:cNvSpPr>
          <p:nvPr/>
        </p:nvSpPr>
        <p:spPr bwMode="auto">
          <a:xfrm>
            <a:off x="683568" y="4031193"/>
            <a:ext cx="795637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3200" b="1" u="sng" dirty="0">
                <a:solidFill>
                  <a:srgbClr val="C00000"/>
                </a:solidFill>
                <a:latin typeface="Calibri" pitchFamily="34" charset="0"/>
                <a:ea typeface="Calibri" pitchFamily="34" charset="0"/>
                <a:cs typeface="Fanan" pitchFamily="2" charset="-78"/>
              </a:rPr>
              <a:t>سؤال النشاط:</a:t>
            </a:r>
          </a:p>
          <a:p>
            <a:pPr eaLnBrk="1" hangingPunct="1"/>
            <a:r>
              <a:rPr lang="ar-SA" altLang="ar-SA" sz="3200" b="1" dirty="0">
                <a:solidFill>
                  <a:srgbClr val="C00000"/>
                </a:solidFill>
                <a:latin typeface="Calibri" pitchFamily="34" charset="0"/>
                <a:ea typeface="Calibri" pitchFamily="34" charset="0"/>
                <a:cs typeface="Fanan" pitchFamily="2" charset="-78"/>
              </a:rPr>
              <a:t>1. حدد مع أفراد مجموعتك التحديات التي تواجه تطبيق أنشطة كل نمط من </a:t>
            </a:r>
            <a:r>
              <a:rPr lang="ar-SA" altLang="ar-SA" sz="3200" b="1" dirty="0">
                <a:solidFill>
                  <a:srgbClr val="C00000"/>
                </a:solidFill>
                <a:latin typeface="Calibri" pitchFamily="34" charset="0"/>
                <a:ea typeface="Calibri" pitchFamily="34" charset="0"/>
                <a:cs typeface="Fanan" pitchFamily="2" charset="-78"/>
              </a:rPr>
              <a:t>أنماط الانخراط .</a:t>
            </a:r>
          </a:p>
          <a:p>
            <a:pPr eaLnBrk="1" hangingPunct="1"/>
            <a:r>
              <a:rPr lang="ar-SA" altLang="ar-SA" sz="3200" b="1" dirty="0">
                <a:solidFill>
                  <a:srgbClr val="C00000"/>
                </a:solidFill>
                <a:latin typeface="Calibri" pitchFamily="34" charset="0"/>
                <a:ea typeface="Calibri" pitchFamily="34" charset="0"/>
                <a:cs typeface="Fanan" pitchFamily="2" charset="-78"/>
              </a:rPr>
              <a:t>2 .اقترح حلولاً وأفكاراً للحد من التحديات.</a:t>
            </a:r>
          </a:p>
        </p:txBody>
      </p:sp>
      <p:pic>
        <p:nvPicPr>
          <p:cNvPr id="5"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08" y="574983"/>
            <a:ext cx="2184941" cy="1974644"/>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6"/>
          <p:cNvSpPr>
            <a:spLocks noChangeArrowheads="1"/>
          </p:cNvSpPr>
          <p:nvPr/>
        </p:nvSpPr>
        <p:spPr bwMode="auto">
          <a:xfrm>
            <a:off x="-828600" y="5445224"/>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32</a:t>
            </a:r>
            <a:endParaRPr lang="ar-SA" altLang="ar-SA" sz="3600" b="1" dirty="0">
              <a:solidFill>
                <a:srgbClr val="7030A0"/>
              </a:solidFill>
              <a:latin typeface="Calibri" pitchFamily="34" charset="0"/>
              <a:ea typeface="Calibri" pitchFamily="34" charset="0"/>
              <a:cs typeface="Fanan" pitchFamily="2" charset="-78"/>
            </a:endParaRPr>
          </a:p>
        </p:txBody>
      </p:sp>
    </p:spTree>
    <p:extLst>
      <p:ext uri="{BB962C8B-B14F-4D97-AF65-F5344CB8AC3E}">
        <p14:creationId xmlns:p14="http://schemas.microsoft.com/office/powerpoint/2010/main" val="3645707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arn(inHorizontal)">
                                      <p:cBhvr>
                                        <p:cTn id="7" dur="2000"/>
                                        <p:tgtEl>
                                          <p:spTgt spid="47106"/>
                                        </p:tgtEl>
                                      </p:cBhvr>
                                    </p:animEffect>
                                  </p:child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47107"/>
                                        </p:tgtEl>
                                        <p:attrNameLst>
                                          <p:attrName>style.visibility</p:attrName>
                                        </p:attrNameLst>
                                      </p:cBhvr>
                                      <p:to>
                                        <p:strVal val="visible"/>
                                      </p:to>
                                    </p:set>
                                    <p:animEffect transition="in" filter="barn(inHorizontal)">
                                      <p:cBhvr>
                                        <p:cTn id="11" dur="2000"/>
                                        <p:tgtEl>
                                          <p:spTgt spid="47107"/>
                                        </p:tgtEl>
                                      </p:cBhvr>
                                    </p:animEffect>
                                  </p:childTnLst>
                                </p:cTn>
                              </p:par>
                            </p:childTnLst>
                          </p:cTn>
                        </p:par>
                        <p:par>
                          <p:cTn id="12" fill="hold" nodeType="afterGroup">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randombar(horizontal)">
                                      <p:cBhvr>
                                        <p:cTn id="15" dur="2000"/>
                                        <p:tgtEl>
                                          <p:spTgt spid="47108"/>
                                        </p:tgtEl>
                                      </p:cBhvr>
                                    </p:animEffect>
                                  </p:childTnLst>
                                </p:cTn>
                              </p:par>
                            </p:childTnLst>
                          </p:cTn>
                        </p:par>
                        <p:par>
                          <p:cTn id="16" fill="hold">
                            <p:stCondLst>
                              <p:cond delay="6000"/>
                            </p:stCondLst>
                            <p:childTnLst>
                              <p:par>
                                <p:cTn id="17" presetID="2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8"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صورة 2" descr="ttttt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64235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98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2000" fill="hold"/>
                                        <p:tgtEl>
                                          <p:spTgt spid="48130"/>
                                        </p:tgtEl>
                                        <p:attrNameLst>
                                          <p:attrName>ppt_x</p:attrName>
                                        </p:attrNameLst>
                                      </p:cBhvr>
                                      <p:tavLst>
                                        <p:tav tm="0">
                                          <p:val>
                                            <p:strVal val="#ppt_x"/>
                                          </p:val>
                                        </p:tav>
                                        <p:tav tm="100000">
                                          <p:val>
                                            <p:strVal val="#ppt_x"/>
                                          </p:val>
                                        </p:tav>
                                      </p:tavLst>
                                    </p:anim>
                                    <p:anim calcmode="lin" valueType="num">
                                      <p:cBhvr additive="base">
                                        <p:cTn id="8" dur="20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3"/>
          <p:cNvSpPr>
            <a:spLocks noChangeArrowheads="1"/>
          </p:cNvSpPr>
          <p:nvPr/>
        </p:nvSpPr>
        <p:spPr bwMode="auto">
          <a:xfrm>
            <a:off x="2970213" y="1465263"/>
            <a:ext cx="2579687" cy="3757612"/>
          </a:xfrm>
          <a:prstGeom prst="ellipse">
            <a:avLst/>
          </a:prstGeom>
          <a:solidFill>
            <a:srgbClr val="7F7F7F">
              <a:alpha val="10196"/>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ar-SA" altLang="ar-SA" sz="2800">
              <a:solidFill>
                <a:srgbClr val="FFFF00"/>
              </a:solidFill>
              <a:cs typeface="Akhbar MT" pitchFamily="2" charset="-78"/>
            </a:endParaRPr>
          </a:p>
        </p:txBody>
      </p:sp>
      <p:sp>
        <p:nvSpPr>
          <p:cNvPr id="48131" name="Oval 4"/>
          <p:cNvSpPr>
            <a:spLocks noChangeArrowheads="1"/>
          </p:cNvSpPr>
          <p:nvPr/>
        </p:nvSpPr>
        <p:spPr bwMode="auto">
          <a:xfrm>
            <a:off x="3297238" y="1941513"/>
            <a:ext cx="1925637" cy="2805112"/>
          </a:xfrm>
          <a:prstGeom prst="ellipse">
            <a:avLst/>
          </a:prstGeom>
          <a:solidFill>
            <a:srgbClr val="7F7F7F">
              <a:alpha val="10196"/>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ar-SA" altLang="ar-SA" sz="2800">
              <a:solidFill>
                <a:srgbClr val="FFFF00"/>
              </a:solidFill>
              <a:cs typeface="Akhbar MT" pitchFamily="2" charset="-78"/>
            </a:endParaRPr>
          </a:p>
        </p:txBody>
      </p:sp>
      <p:cxnSp>
        <p:nvCxnSpPr>
          <p:cNvPr id="48132" name="Straight Connector 13"/>
          <p:cNvCxnSpPr>
            <a:cxnSpLocks noChangeShapeType="1"/>
          </p:cNvCxnSpPr>
          <p:nvPr/>
        </p:nvCxnSpPr>
        <p:spPr bwMode="auto">
          <a:xfrm flipH="1">
            <a:off x="4556125" y="1828800"/>
            <a:ext cx="1008063" cy="0"/>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cxnSp>
        <p:nvCxnSpPr>
          <p:cNvPr id="48133" name="Straight Connector 15"/>
          <p:cNvCxnSpPr>
            <a:cxnSpLocks noChangeShapeType="1"/>
          </p:cNvCxnSpPr>
          <p:nvPr/>
        </p:nvCxnSpPr>
        <p:spPr bwMode="auto">
          <a:xfrm flipH="1" flipV="1">
            <a:off x="5060950" y="2589213"/>
            <a:ext cx="1212850" cy="9525"/>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cxnSp>
        <p:nvCxnSpPr>
          <p:cNvPr id="48134" name="Straight Connector 16"/>
          <p:cNvCxnSpPr>
            <a:cxnSpLocks noChangeShapeType="1"/>
          </p:cNvCxnSpPr>
          <p:nvPr/>
        </p:nvCxnSpPr>
        <p:spPr bwMode="auto">
          <a:xfrm flipH="1" flipV="1">
            <a:off x="5083175" y="4637088"/>
            <a:ext cx="677863" cy="180975"/>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cxnSp>
        <p:nvCxnSpPr>
          <p:cNvPr id="48135" name="Straight Connector 17"/>
          <p:cNvCxnSpPr>
            <a:cxnSpLocks noChangeShapeType="1"/>
          </p:cNvCxnSpPr>
          <p:nvPr/>
        </p:nvCxnSpPr>
        <p:spPr bwMode="auto">
          <a:xfrm flipV="1">
            <a:off x="3143250" y="5040313"/>
            <a:ext cx="630238" cy="592137"/>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cxnSp>
        <p:nvCxnSpPr>
          <p:cNvPr id="48136" name="Straight Connector 18"/>
          <p:cNvCxnSpPr>
            <a:cxnSpLocks noChangeShapeType="1"/>
          </p:cNvCxnSpPr>
          <p:nvPr/>
        </p:nvCxnSpPr>
        <p:spPr bwMode="auto">
          <a:xfrm>
            <a:off x="2289175" y="4184650"/>
            <a:ext cx="1212850" cy="11113"/>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grpSp>
        <p:nvGrpSpPr>
          <p:cNvPr id="48137" name="Group 31"/>
          <p:cNvGrpSpPr>
            <a:grpSpLocks/>
          </p:cNvGrpSpPr>
          <p:nvPr/>
        </p:nvGrpSpPr>
        <p:grpSpPr bwMode="auto">
          <a:xfrm>
            <a:off x="3598863" y="2595563"/>
            <a:ext cx="1323975" cy="1506537"/>
            <a:chOff x="3720099" y="2252888"/>
            <a:chExt cx="4858935" cy="3797966"/>
          </a:xfrm>
        </p:grpSpPr>
        <p:sp>
          <p:nvSpPr>
            <p:cNvPr id="48176" name="Freeform 32"/>
            <p:cNvSpPr>
              <a:spLocks/>
            </p:cNvSpPr>
            <p:nvPr/>
          </p:nvSpPr>
          <p:spPr bwMode="auto">
            <a:xfrm>
              <a:off x="6125403" y="4227655"/>
              <a:ext cx="1034611" cy="1823199"/>
            </a:xfrm>
            <a:custGeom>
              <a:avLst/>
              <a:gdLst>
                <a:gd name="T0" fmla="*/ 2147483647 w 199"/>
                <a:gd name="T1" fmla="*/ 2147483647 h 350"/>
                <a:gd name="T2" fmla="*/ 2147483647 w 199"/>
                <a:gd name="T3" fmla="*/ 2147483647 h 350"/>
                <a:gd name="T4" fmla="*/ 2147483647 w 199"/>
                <a:gd name="T5" fmla="*/ 2147483647 h 350"/>
                <a:gd name="T6" fmla="*/ 2147483647 w 199"/>
                <a:gd name="T7" fmla="*/ 0 h 350"/>
                <a:gd name="T8" fmla="*/ 2147483647 w 199"/>
                <a:gd name="T9" fmla="*/ 0 h 350"/>
                <a:gd name="T10" fmla="*/ 0 w 199"/>
                <a:gd name="T11" fmla="*/ 0 h 350"/>
                <a:gd name="T12" fmla="*/ 0 w 199"/>
                <a:gd name="T13" fmla="*/ 2147483647 h 350"/>
                <a:gd name="T14" fmla="*/ 2147483647 w 199"/>
                <a:gd name="T15" fmla="*/ 2147483647 h 350"/>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350"/>
                <a:gd name="T26" fmla="*/ 199 w 199"/>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350">
                  <a:moveTo>
                    <a:pt x="149" y="350"/>
                  </a:moveTo>
                  <a:cubicBezTo>
                    <a:pt x="150" y="189"/>
                    <a:pt x="150" y="189"/>
                    <a:pt x="150" y="189"/>
                  </a:cubicBezTo>
                  <a:cubicBezTo>
                    <a:pt x="199" y="56"/>
                    <a:pt x="199" y="56"/>
                    <a:pt x="199" y="56"/>
                  </a:cubicBezTo>
                  <a:cubicBezTo>
                    <a:pt x="179" y="35"/>
                    <a:pt x="146" y="18"/>
                    <a:pt x="90" y="0"/>
                  </a:cubicBezTo>
                  <a:cubicBezTo>
                    <a:pt x="30" y="0"/>
                    <a:pt x="30" y="0"/>
                    <a:pt x="30" y="0"/>
                  </a:cubicBezTo>
                  <a:cubicBezTo>
                    <a:pt x="0" y="0"/>
                    <a:pt x="0" y="0"/>
                    <a:pt x="0" y="0"/>
                  </a:cubicBezTo>
                  <a:cubicBezTo>
                    <a:pt x="0" y="350"/>
                    <a:pt x="0" y="350"/>
                    <a:pt x="0" y="350"/>
                  </a:cubicBezTo>
                  <a:lnTo>
                    <a:pt x="149" y="350"/>
                  </a:lnTo>
                  <a:close/>
                </a:path>
              </a:pathLst>
            </a:custGeom>
            <a:solidFill>
              <a:srgbClr val="24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77" name="Freeform 33"/>
            <p:cNvSpPr>
              <a:spLocks/>
            </p:cNvSpPr>
            <p:nvPr/>
          </p:nvSpPr>
          <p:spPr bwMode="auto">
            <a:xfrm>
              <a:off x="6656986" y="4436334"/>
              <a:ext cx="876454" cy="1370694"/>
            </a:xfrm>
            <a:custGeom>
              <a:avLst/>
              <a:gdLst>
                <a:gd name="T0" fmla="*/ 2147483647 w 169"/>
                <a:gd name="T1" fmla="*/ 2147483647 h 263"/>
                <a:gd name="T2" fmla="*/ 2147483647 w 169"/>
                <a:gd name="T3" fmla="*/ 2147483647 h 263"/>
                <a:gd name="T4" fmla="*/ 2147483647 w 169"/>
                <a:gd name="T5" fmla="*/ 2147483647 h 263"/>
                <a:gd name="T6" fmla="*/ 2147483647 w 169"/>
                <a:gd name="T7" fmla="*/ 2147483647 h 263"/>
                <a:gd name="T8" fmla="*/ 2147483647 w 169"/>
                <a:gd name="T9" fmla="*/ 2147483647 h 263"/>
                <a:gd name="T10" fmla="*/ 2147483647 w 169"/>
                <a:gd name="T11" fmla="*/ 2147483647 h 263"/>
                <a:gd name="T12" fmla="*/ 2147483647 w 169"/>
                <a:gd name="T13" fmla="*/ 2147483647 h 263"/>
                <a:gd name="T14" fmla="*/ 2147483647 w 169"/>
                <a:gd name="T15" fmla="*/ 2147483647 h 263"/>
                <a:gd name="T16" fmla="*/ 2147483647 w 169"/>
                <a:gd name="T17" fmla="*/ 2147483647 h 263"/>
                <a:gd name="T18" fmla="*/ 2147483647 w 169"/>
                <a:gd name="T19" fmla="*/ 2147483647 h 263"/>
                <a:gd name="T20" fmla="*/ 2147483647 w 169"/>
                <a:gd name="T21" fmla="*/ 2147483647 h 263"/>
                <a:gd name="T22" fmla="*/ 2147483647 w 169"/>
                <a:gd name="T23" fmla="*/ 2147483647 h 263"/>
                <a:gd name="T24" fmla="*/ 2147483647 w 169"/>
                <a:gd name="T25" fmla="*/ 2147483647 h 263"/>
                <a:gd name="T26" fmla="*/ 0 w 169"/>
                <a:gd name="T27" fmla="*/ 2147483647 h 263"/>
                <a:gd name="T28" fmla="*/ 2147483647 w 169"/>
                <a:gd name="T29" fmla="*/ 2147483647 h 2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263"/>
                <a:gd name="T47" fmla="*/ 169 w 169"/>
                <a:gd name="T48" fmla="*/ 263 h 2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263">
                  <a:moveTo>
                    <a:pt x="4" y="15"/>
                  </a:moveTo>
                  <a:cubicBezTo>
                    <a:pt x="8" y="14"/>
                    <a:pt x="8" y="14"/>
                    <a:pt x="8" y="14"/>
                  </a:cubicBezTo>
                  <a:cubicBezTo>
                    <a:pt x="13" y="12"/>
                    <a:pt x="13" y="12"/>
                    <a:pt x="13" y="12"/>
                  </a:cubicBezTo>
                  <a:cubicBezTo>
                    <a:pt x="13" y="12"/>
                    <a:pt x="13" y="12"/>
                    <a:pt x="13" y="12"/>
                  </a:cubicBezTo>
                  <a:cubicBezTo>
                    <a:pt x="53" y="2"/>
                    <a:pt x="53" y="2"/>
                    <a:pt x="53" y="2"/>
                  </a:cubicBezTo>
                  <a:cubicBezTo>
                    <a:pt x="64" y="0"/>
                    <a:pt x="74" y="2"/>
                    <a:pt x="84" y="6"/>
                  </a:cubicBezTo>
                  <a:cubicBezTo>
                    <a:pt x="94" y="11"/>
                    <a:pt x="101" y="17"/>
                    <a:pt x="104" y="27"/>
                  </a:cubicBezTo>
                  <a:cubicBezTo>
                    <a:pt x="120" y="74"/>
                    <a:pt x="120" y="74"/>
                    <a:pt x="120" y="74"/>
                  </a:cubicBezTo>
                  <a:cubicBezTo>
                    <a:pt x="119" y="74"/>
                    <a:pt x="119" y="74"/>
                    <a:pt x="119" y="74"/>
                  </a:cubicBezTo>
                  <a:cubicBezTo>
                    <a:pt x="162" y="204"/>
                    <a:pt x="162" y="204"/>
                    <a:pt x="162" y="204"/>
                  </a:cubicBezTo>
                  <a:cubicBezTo>
                    <a:pt x="169" y="226"/>
                    <a:pt x="155" y="250"/>
                    <a:pt x="129" y="257"/>
                  </a:cubicBezTo>
                  <a:cubicBezTo>
                    <a:pt x="129" y="257"/>
                    <a:pt x="129" y="257"/>
                    <a:pt x="129" y="257"/>
                  </a:cubicBezTo>
                  <a:cubicBezTo>
                    <a:pt x="104" y="263"/>
                    <a:pt x="77" y="250"/>
                    <a:pt x="69" y="227"/>
                  </a:cubicBezTo>
                  <a:cubicBezTo>
                    <a:pt x="0" y="16"/>
                    <a:pt x="0" y="16"/>
                    <a:pt x="0" y="16"/>
                  </a:cubicBezTo>
                  <a:cubicBezTo>
                    <a:pt x="4" y="15"/>
                    <a:pt x="4" y="15"/>
                    <a:pt x="4" y="15"/>
                  </a:cubicBezTo>
                  <a:close/>
                </a:path>
              </a:pathLst>
            </a:custGeom>
            <a:solidFill>
              <a:srgbClr val="24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78" name="Freeform 34"/>
            <p:cNvSpPr>
              <a:spLocks/>
            </p:cNvSpPr>
            <p:nvPr/>
          </p:nvSpPr>
          <p:spPr bwMode="auto">
            <a:xfrm>
              <a:off x="6977693" y="5180990"/>
              <a:ext cx="1096117" cy="610662"/>
            </a:xfrm>
            <a:custGeom>
              <a:avLst/>
              <a:gdLst>
                <a:gd name="T0" fmla="*/ 2147483647 w 211"/>
                <a:gd name="T1" fmla="*/ 2147483647 h 117"/>
                <a:gd name="T2" fmla="*/ 2147483647 w 211"/>
                <a:gd name="T3" fmla="*/ 2147483647 h 117"/>
                <a:gd name="T4" fmla="*/ 2147483647 w 211"/>
                <a:gd name="T5" fmla="*/ 2147483647 h 117"/>
                <a:gd name="T6" fmla="*/ 2147483647 w 211"/>
                <a:gd name="T7" fmla="*/ 2147483647 h 117"/>
                <a:gd name="T8" fmla="*/ 2147483647 w 211"/>
                <a:gd name="T9" fmla="*/ 2147483647 h 117"/>
                <a:gd name="T10" fmla="*/ 2147483647 w 211"/>
                <a:gd name="T11" fmla="*/ 2147483647 h 117"/>
                <a:gd name="T12" fmla="*/ 2147483647 w 211"/>
                <a:gd name="T13" fmla="*/ 2147483647 h 117"/>
                <a:gd name="T14" fmla="*/ 2147483647 w 211"/>
                <a:gd name="T15" fmla="*/ 2147483647 h 117"/>
                <a:gd name="T16" fmla="*/ 2147483647 w 211"/>
                <a:gd name="T17" fmla="*/ 2147483647 h 117"/>
                <a:gd name="T18" fmla="*/ 2147483647 w 211"/>
                <a:gd name="T19" fmla="*/ 2147483647 h 117"/>
                <a:gd name="T20" fmla="*/ 2147483647 w 211"/>
                <a:gd name="T21" fmla="*/ 0 h 117"/>
                <a:gd name="T22" fmla="*/ 0 w 211"/>
                <a:gd name="T23" fmla="*/ 2147483647 h 117"/>
                <a:gd name="T24" fmla="*/ 2147483647 w 211"/>
                <a:gd name="T25" fmla="*/ 2147483647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17"/>
                <a:gd name="T41" fmla="*/ 211 w 211"/>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17">
                  <a:moveTo>
                    <a:pt x="1" y="31"/>
                  </a:moveTo>
                  <a:cubicBezTo>
                    <a:pt x="1" y="35"/>
                    <a:pt x="1" y="35"/>
                    <a:pt x="1" y="35"/>
                  </a:cubicBezTo>
                  <a:cubicBezTo>
                    <a:pt x="2" y="40"/>
                    <a:pt x="2" y="40"/>
                    <a:pt x="2" y="40"/>
                  </a:cubicBezTo>
                  <a:cubicBezTo>
                    <a:pt x="2" y="40"/>
                    <a:pt x="2" y="40"/>
                    <a:pt x="2" y="40"/>
                  </a:cubicBezTo>
                  <a:cubicBezTo>
                    <a:pt x="8" y="80"/>
                    <a:pt x="8" y="80"/>
                    <a:pt x="8" y="80"/>
                  </a:cubicBezTo>
                  <a:cubicBezTo>
                    <a:pt x="11" y="91"/>
                    <a:pt x="16" y="100"/>
                    <a:pt x="24" y="106"/>
                  </a:cubicBezTo>
                  <a:cubicBezTo>
                    <a:pt x="32" y="114"/>
                    <a:pt x="40" y="117"/>
                    <a:pt x="51" y="116"/>
                  </a:cubicBezTo>
                  <a:cubicBezTo>
                    <a:pt x="100" y="109"/>
                    <a:pt x="100" y="109"/>
                    <a:pt x="100" y="109"/>
                  </a:cubicBezTo>
                  <a:cubicBezTo>
                    <a:pt x="100" y="109"/>
                    <a:pt x="100" y="109"/>
                    <a:pt x="100" y="109"/>
                  </a:cubicBezTo>
                  <a:cubicBezTo>
                    <a:pt x="211" y="94"/>
                    <a:pt x="211" y="94"/>
                    <a:pt x="211" y="94"/>
                  </a:cubicBezTo>
                  <a:cubicBezTo>
                    <a:pt x="194" y="0"/>
                    <a:pt x="194" y="0"/>
                    <a:pt x="194" y="0"/>
                  </a:cubicBezTo>
                  <a:cubicBezTo>
                    <a:pt x="0" y="26"/>
                    <a:pt x="0" y="26"/>
                    <a:pt x="0" y="26"/>
                  </a:cubicBezTo>
                  <a:cubicBezTo>
                    <a:pt x="1" y="31"/>
                    <a:pt x="1" y="31"/>
                    <a:pt x="1" y="31"/>
                  </a:cubicBezTo>
                  <a:close/>
                </a:path>
              </a:pathLst>
            </a:custGeom>
            <a:solidFill>
              <a:srgbClr val="24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79" name="Freeform 35"/>
            <p:cNvSpPr>
              <a:spLocks/>
            </p:cNvSpPr>
            <p:nvPr/>
          </p:nvSpPr>
          <p:spPr bwMode="auto">
            <a:xfrm>
              <a:off x="6136387" y="2252888"/>
              <a:ext cx="887436" cy="1853952"/>
            </a:xfrm>
            <a:custGeom>
              <a:avLst/>
              <a:gdLst>
                <a:gd name="T0" fmla="*/ 0 w 171"/>
                <a:gd name="T1" fmla="*/ 2147483647 h 356"/>
                <a:gd name="T2" fmla="*/ 2147483647 w 171"/>
                <a:gd name="T3" fmla="*/ 2147483647 h 356"/>
                <a:gd name="T4" fmla="*/ 2147483647 w 171"/>
                <a:gd name="T5" fmla="*/ 2147483647 h 356"/>
                <a:gd name="T6" fmla="*/ 0 w 171"/>
                <a:gd name="T7" fmla="*/ 0 h 356"/>
                <a:gd name="T8" fmla="*/ 0 w 171"/>
                <a:gd name="T9" fmla="*/ 2147483647 h 356"/>
                <a:gd name="T10" fmla="*/ 0 60000 65536"/>
                <a:gd name="T11" fmla="*/ 0 60000 65536"/>
                <a:gd name="T12" fmla="*/ 0 60000 65536"/>
                <a:gd name="T13" fmla="*/ 0 60000 65536"/>
                <a:gd name="T14" fmla="*/ 0 60000 65536"/>
                <a:gd name="T15" fmla="*/ 0 w 171"/>
                <a:gd name="T16" fmla="*/ 0 h 356"/>
                <a:gd name="T17" fmla="*/ 171 w 171"/>
                <a:gd name="T18" fmla="*/ 356 h 356"/>
              </a:gdLst>
              <a:ahLst/>
              <a:cxnLst>
                <a:cxn ang="T10">
                  <a:pos x="T0" y="T1"/>
                </a:cxn>
                <a:cxn ang="T11">
                  <a:pos x="T2" y="T3"/>
                </a:cxn>
                <a:cxn ang="T12">
                  <a:pos x="T4" y="T5"/>
                </a:cxn>
                <a:cxn ang="T13">
                  <a:pos x="T6" y="T7"/>
                </a:cxn>
                <a:cxn ang="T14">
                  <a:pos x="T8" y="T9"/>
                </a:cxn>
              </a:cxnLst>
              <a:rect l="T15" t="T16" r="T17" b="T18"/>
              <a:pathLst>
                <a:path w="171" h="356">
                  <a:moveTo>
                    <a:pt x="0" y="356"/>
                  </a:moveTo>
                  <a:cubicBezTo>
                    <a:pt x="69" y="348"/>
                    <a:pt x="135" y="294"/>
                    <a:pt x="156" y="203"/>
                  </a:cubicBezTo>
                  <a:cubicBezTo>
                    <a:pt x="169" y="145"/>
                    <a:pt x="171" y="93"/>
                    <a:pt x="150" y="59"/>
                  </a:cubicBezTo>
                  <a:cubicBezTo>
                    <a:pt x="122" y="11"/>
                    <a:pt x="59" y="1"/>
                    <a:pt x="0" y="0"/>
                  </a:cubicBezTo>
                  <a:lnTo>
                    <a:pt x="0" y="356"/>
                  </a:lnTo>
                  <a:close/>
                </a:path>
              </a:pathLst>
            </a:custGeom>
            <a:solidFill>
              <a:srgbClr val="7552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0" name="Freeform 36"/>
            <p:cNvSpPr>
              <a:spLocks/>
            </p:cNvSpPr>
            <p:nvPr/>
          </p:nvSpPr>
          <p:spPr bwMode="auto">
            <a:xfrm>
              <a:off x="5139119" y="4227655"/>
              <a:ext cx="1034611" cy="1823199"/>
            </a:xfrm>
            <a:custGeom>
              <a:avLst/>
              <a:gdLst>
                <a:gd name="T0" fmla="*/ 2147483647 w 199"/>
                <a:gd name="T1" fmla="*/ 2147483647 h 350"/>
                <a:gd name="T2" fmla="*/ 2147483647 w 199"/>
                <a:gd name="T3" fmla="*/ 2147483647 h 350"/>
                <a:gd name="T4" fmla="*/ 0 w 199"/>
                <a:gd name="T5" fmla="*/ 2147483647 h 350"/>
                <a:gd name="T6" fmla="*/ 2147483647 w 199"/>
                <a:gd name="T7" fmla="*/ 0 h 350"/>
                <a:gd name="T8" fmla="*/ 2147483647 w 199"/>
                <a:gd name="T9" fmla="*/ 0 h 350"/>
                <a:gd name="T10" fmla="*/ 2147483647 w 199"/>
                <a:gd name="T11" fmla="*/ 0 h 350"/>
                <a:gd name="T12" fmla="*/ 2147483647 w 199"/>
                <a:gd name="T13" fmla="*/ 2147483647 h 350"/>
                <a:gd name="T14" fmla="*/ 2147483647 w 199"/>
                <a:gd name="T15" fmla="*/ 2147483647 h 350"/>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350"/>
                <a:gd name="T26" fmla="*/ 199 w 199"/>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350">
                  <a:moveTo>
                    <a:pt x="51" y="350"/>
                  </a:moveTo>
                  <a:cubicBezTo>
                    <a:pt x="49" y="189"/>
                    <a:pt x="49" y="189"/>
                    <a:pt x="49" y="189"/>
                  </a:cubicBezTo>
                  <a:cubicBezTo>
                    <a:pt x="0" y="56"/>
                    <a:pt x="0" y="56"/>
                    <a:pt x="0" y="56"/>
                  </a:cubicBezTo>
                  <a:cubicBezTo>
                    <a:pt x="20" y="35"/>
                    <a:pt x="54" y="18"/>
                    <a:pt x="109" y="0"/>
                  </a:cubicBezTo>
                  <a:cubicBezTo>
                    <a:pt x="170" y="0"/>
                    <a:pt x="170" y="0"/>
                    <a:pt x="170" y="0"/>
                  </a:cubicBezTo>
                  <a:cubicBezTo>
                    <a:pt x="199" y="0"/>
                    <a:pt x="199" y="0"/>
                    <a:pt x="199" y="0"/>
                  </a:cubicBezTo>
                  <a:cubicBezTo>
                    <a:pt x="199" y="350"/>
                    <a:pt x="199" y="350"/>
                    <a:pt x="199" y="350"/>
                  </a:cubicBezTo>
                  <a:lnTo>
                    <a:pt x="51" y="35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1" name="Freeform 37"/>
            <p:cNvSpPr>
              <a:spLocks/>
            </p:cNvSpPr>
            <p:nvPr/>
          </p:nvSpPr>
          <p:spPr bwMode="auto">
            <a:xfrm>
              <a:off x="5710242" y="3889375"/>
              <a:ext cx="872061" cy="1546424"/>
            </a:xfrm>
            <a:custGeom>
              <a:avLst/>
              <a:gdLst>
                <a:gd name="T0" fmla="*/ 2147483647 w 397"/>
                <a:gd name="T1" fmla="*/ 2147483647 h 704"/>
                <a:gd name="T2" fmla="*/ 2147483647 w 397"/>
                <a:gd name="T3" fmla="*/ 2147483647 h 704"/>
                <a:gd name="T4" fmla="*/ 0 w 397"/>
                <a:gd name="T5" fmla="*/ 2147483647 h 704"/>
                <a:gd name="T6" fmla="*/ 2147483647 w 397"/>
                <a:gd name="T7" fmla="*/ 2147483647 h 704"/>
                <a:gd name="T8" fmla="*/ 2147483647 w 397"/>
                <a:gd name="T9" fmla="*/ 0 h 704"/>
                <a:gd name="T10" fmla="*/ 2147483647 w 397"/>
                <a:gd name="T11" fmla="*/ 0 h 704"/>
                <a:gd name="T12" fmla="*/ 2147483647 w 397"/>
                <a:gd name="T13" fmla="*/ 2147483647 h 704"/>
                <a:gd name="T14" fmla="*/ 2147483647 w 397"/>
                <a:gd name="T15" fmla="*/ 2147483647 h 704"/>
                <a:gd name="T16" fmla="*/ 0 60000 65536"/>
                <a:gd name="T17" fmla="*/ 0 60000 65536"/>
                <a:gd name="T18" fmla="*/ 0 60000 65536"/>
                <a:gd name="T19" fmla="*/ 0 60000 65536"/>
                <a:gd name="T20" fmla="*/ 0 60000 65536"/>
                <a:gd name="T21" fmla="*/ 0 60000 65536"/>
                <a:gd name="T22" fmla="*/ 0 60000 65536"/>
                <a:gd name="T23" fmla="*/ 0 60000 65536"/>
                <a:gd name="T24" fmla="*/ 0 w 397"/>
                <a:gd name="T25" fmla="*/ 0 h 704"/>
                <a:gd name="T26" fmla="*/ 397 w 397"/>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 h="704">
                  <a:moveTo>
                    <a:pt x="397" y="154"/>
                  </a:moveTo>
                  <a:lnTo>
                    <a:pt x="203" y="704"/>
                  </a:lnTo>
                  <a:lnTo>
                    <a:pt x="0" y="154"/>
                  </a:lnTo>
                  <a:lnTo>
                    <a:pt x="71" y="152"/>
                  </a:lnTo>
                  <a:lnTo>
                    <a:pt x="71" y="0"/>
                  </a:lnTo>
                  <a:lnTo>
                    <a:pt x="331" y="0"/>
                  </a:lnTo>
                  <a:lnTo>
                    <a:pt x="331" y="152"/>
                  </a:lnTo>
                  <a:lnTo>
                    <a:pt x="397" y="15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2" name="Freeform 38"/>
            <p:cNvSpPr>
              <a:spLocks/>
            </p:cNvSpPr>
            <p:nvPr/>
          </p:nvSpPr>
          <p:spPr bwMode="auto">
            <a:xfrm>
              <a:off x="5846432" y="3889375"/>
              <a:ext cx="601875" cy="509617"/>
            </a:xfrm>
            <a:custGeom>
              <a:avLst/>
              <a:gdLst>
                <a:gd name="T0" fmla="*/ 0 w 116"/>
                <a:gd name="T1" fmla="*/ 2147483647 h 98"/>
                <a:gd name="T2" fmla="*/ 2147483647 w 116"/>
                <a:gd name="T3" fmla="*/ 2147483647 h 98"/>
                <a:gd name="T4" fmla="*/ 2147483647 w 116"/>
                <a:gd name="T5" fmla="*/ 0 h 98"/>
                <a:gd name="T6" fmla="*/ 2147483647 w 116"/>
                <a:gd name="T7" fmla="*/ 0 h 98"/>
                <a:gd name="T8" fmla="*/ 2147483647 w 116"/>
                <a:gd name="T9" fmla="*/ 2147483647 h 98"/>
                <a:gd name="T10" fmla="*/ 2147483647 w 116"/>
                <a:gd name="T11" fmla="*/ 2147483647 h 98"/>
                <a:gd name="T12" fmla="*/ 2147483647 w 116"/>
                <a:gd name="T13" fmla="*/ 2147483647 h 98"/>
                <a:gd name="T14" fmla="*/ 0 w 116"/>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8"/>
                <a:gd name="T26" fmla="*/ 116 w 116"/>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8">
                  <a:moveTo>
                    <a:pt x="0" y="64"/>
                  </a:moveTo>
                  <a:cubicBezTo>
                    <a:pt x="4" y="64"/>
                    <a:pt x="4" y="64"/>
                    <a:pt x="4" y="64"/>
                  </a:cubicBezTo>
                  <a:cubicBezTo>
                    <a:pt x="4" y="0"/>
                    <a:pt x="4" y="0"/>
                    <a:pt x="4" y="0"/>
                  </a:cubicBezTo>
                  <a:cubicBezTo>
                    <a:pt x="114" y="0"/>
                    <a:pt x="114" y="0"/>
                    <a:pt x="114" y="0"/>
                  </a:cubicBezTo>
                  <a:cubicBezTo>
                    <a:pt x="114" y="64"/>
                    <a:pt x="114" y="64"/>
                    <a:pt x="114" y="64"/>
                  </a:cubicBezTo>
                  <a:cubicBezTo>
                    <a:pt x="116" y="64"/>
                    <a:pt x="116" y="64"/>
                    <a:pt x="116" y="64"/>
                  </a:cubicBezTo>
                  <a:cubicBezTo>
                    <a:pt x="103" y="81"/>
                    <a:pt x="83" y="98"/>
                    <a:pt x="60" y="98"/>
                  </a:cubicBezTo>
                  <a:cubicBezTo>
                    <a:pt x="36" y="98"/>
                    <a:pt x="14" y="81"/>
                    <a:pt x="0" y="64"/>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3" name="Freeform 39"/>
            <p:cNvSpPr>
              <a:spLocks/>
            </p:cNvSpPr>
            <p:nvPr/>
          </p:nvSpPr>
          <p:spPr bwMode="auto">
            <a:xfrm>
              <a:off x="5866201" y="3889375"/>
              <a:ext cx="571122" cy="364640"/>
            </a:xfrm>
            <a:custGeom>
              <a:avLst/>
              <a:gdLst>
                <a:gd name="T0" fmla="*/ 0 w 110"/>
                <a:gd name="T1" fmla="*/ 2147483647 h 70"/>
                <a:gd name="T2" fmla="*/ 0 w 110"/>
                <a:gd name="T3" fmla="*/ 0 h 70"/>
                <a:gd name="T4" fmla="*/ 2147483647 w 110"/>
                <a:gd name="T5" fmla="*/ 0 h 70"/>
                <a:gd name="T6" fmla="*/ 2147483647 w 110"/>
                <a:gd name="T7" fmla="*/ 2147483647 h 70"/>
                <a:gd name="T8" fmla="*/ 2147483647 w 110"/>
                <a:gd name="T9" fmla="*/ 2147483647 h 70"/>
                <a:gd name="T10" fmla="*/ 0 w 110"/>
                <a:gd name="T11" fmla="*/ 2147483647 h 70"/>
                <a:gd name="T12" fmla="*/ 0 60000 65536"/>
                <a:gd name="T13" fmla="*/ 0 60000 65536"/>
                <a:gd name="T14" fmla="*/ 0 60000 65536"/>
                <a:gd name="T15" fmla="*/ 0 60000 65536"/>
                <a:gd name="T16" fmla="*/ 0 60000 65536"/>
                <a:gd name="T17" fmla="*/ 0 60000 65536"/>
                <a:gd name="T18" fmla="*/ 0 w 110"/>
                <a:gd name="T19" fmla="*/ 0 h 70"/>
                <a:gd name="T20" fmla="*/ 110 w 11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10" h="70">
                  <a:moveTo>
                    <a:pt x="0" y="62"/>
                  </a:moveTo>
                  <a:cubicBezTo>
                    <a:pt x="0" y="0"/>
                    <a:pt x="0" y="0"/>
                    <a:pt x="0" y="0"/>
                  </a:cubicBezTo>
                  <a:cubicBezTo>
                    <a:pt x="110" y="0"/>
                    <a:pt x="110" y="0"/>
                    <a:pt x="110" y="0"/>
                  </a:cubicBezTo>
                  <a:cubicBezTo>
                    <a:pt x="110" y="62"/>
                    <a:pt x="110" y="62"/>
                    <a:pt x="110" y="62"/>
                  </a:cubicBezTo>
                  <a:cubicBezTo>
                    <a:pt x="93" y="67"/>
                    <a:pt x="74" y="70"/>
                    <a:pt x="55" y="70"/>
                  </a:cubicBezTo>
                  <a:cubicBezTo>
                    <a:pt x="36" y="70"/>
                    <a:pt x="18" y="67"/>
                    <a:pt x="0" y="6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4" name="Freeform 40"/>
            <p:cNvSpPr>
              <a:spLocks/>
            </p:cNvSpPr>
            <p:nvPr/>
          </p:nvSpPr>
          <p:spPr bwMode="auto">
            <a:xfrm>
              <a:off x="5789320" y="3889375"/>
              <a:ext cx="358051" cy="812751"/>
            </a:xfrm>
            <a:custGeom>
              <a:avLst/>
              <a:gdLst>
                <a:gd name="T0" fmla="*/ 2147483647 w 163"/>
                <a:gd name="T1" fmla="*/ 2147483647 h 370"/>
                <a:gd name="T2" fmla="*/ 0 w 163"/>
                <a:gd name="T3" fmla="*/ 2147483647 h 370"/>
                <a:gd name="T4" fmla="*/ 2147483647 w 163"/>
                <a:gd name="T5" fmla="*/ 2147483647 h 370"/>
                <a:gd name="T6" fmla="*/ 2147483647 w 163"/>
                <a:gd name="T7" fmla="*/ 0 h 370"/>
                <a:gd name="T8" fmla="*/ 2147483647 w 163"/>
                <a:gd name="T9" fmla="*/ 0 h 370"/>
                <a:gd name="T10" fmla="*/ 2147483647 w 163"/>
                <a:gd name="T11" fmla="*/ 2147483647 h 370"/>
                <a:gd name="T12" fmla="*/ 0 60000 65536"/>
                <a:gd name="T13" fmla="*/ 0 60000 65536"/>
                <a:gd name="T14" fmla="*/ 0 60000 65536"/>
                <a:gd name="T15" fmla="*/ 0 60000 65536"/>
                <a:gd name="T16" fmla="*/ 0 60000 65536"/>
                <a:gd name="T17" fmla="*/ 0 60000 65536"/>
                <a:gd name="T18" fmla="*/ 0 w 163"/>
                <a:gd name="T19" fmla="*/ 0 h 370"/>
                <a:gd name="T20" fmla="*/ 163 w 163"/>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163" h="370">
                  <a:moveTo>
                    <a:pt x="163" y="370"/>
                  </a:moveTo>
                  <a:lnTo>
                    <a:pt x="0" y="154"/>
                  </a:lnTo>
                  <a:lnTo>
                    <a:pt x="35" y="152"/>
                  </a:lnTo>
                  <a:lnTo>
                    <a:pt x="35" y="0"/>
                  </a:lnTo>
                  <a:lnTo>
                    <a:pt x="163" y="0"/>
                  </a:lnTo>
                  <a:lnTo>
                    <a:pt x="163" y="37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5" name="Freeform 41"/>
            <p:cNvSpPr>
              <a:spLocks/>
            </p:cNvSpPr>
            <p:nvPr/>
          </p:nvSpPr>
          <p:spPr bwMode="auto">
            <a:xfrm>
              <a:off x="5846432" y="3889375"/>
              <a:ext cx="300938" cy="516208"/>
            </a:xfrm>
            <a:custGeom>
              <a:avLst/>
              <a:gdLst>
                <a:gd name="T0" fmla="*/ 0 w 58"/>
                <a:gd name="T1" fmla="*/ 2147483647 h 99"/>
                <a:gd name="T2" fmla="*/ 2147483647 w 58"/>
                <a:gd name="T3" fmla="*/ 2147483647 h 99"/>
                <a:gd name="T4" fmla="*/ 2147483647 w 58"/>
                <a:gd name="T5" fmla="*/ 0 h 99"/>
                <a:gd name="T6" fmla="*/ 2147483647 w 58"/>
                <a:gd name="T7" fmla="*/ 0 h 99"/>
                <a:gd name="T8" fmla="*/ 2147483647 w 58"/>
                <a:gd name="T9" fmla="*/ 2147483647 h 99"/>
                <a:gd name="T10" fmla="*/ 2147483647 w 58"/>
                <a:gd name="T11" fmla="*/ 2147483647 h 99"/>
                <a:gd name="T12" fmla="*/ 0 w 58"/>
                <a:gd name="T13" fmla="*/ 2147483647 h 99"/>
                <a:gd name="T14" fmla="*/ 0 60000 65536"/>
                <a:gd name="T15" fmla="*/ 0 60000 65536"/>
                <a:gd name="T16" fmla="*/ 0 60000 65536"/>
                <a:gd name="T17" fmla="*/ 0 60000 65536"/>
                <a:gd name="T18" fmla="*/ 0 60000 65536"/>
                <a:gd name="T19" fmla="*/ 0 60000 65536"/>
                <a:gd name="T20" fmla="*/ 0 60000 65536"/>
                <a:gd name="T21" fmla="*/ 0 w 58"/>
                <a:gd name="T22" fmla="*/ 0 h 99"/>
                <a:gd name="T23" fmla="*/ 58 w 58"/>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9">
                  <a:moveTo>
                    <a:pt x="0" y="64"/>
                  </a:moveTo>
                  <a:cubicBezTo>
                    <a:pt x="4" y="64"/>
                    <a:pt x="4" y="64"/>
                    <a:pt x="4" y="64"/>
                  </a:cubicBezTo>
                  <a:cubicBezTo>
                    <a:pt x="4" y="0"/>
                    <a:pt x="4" y="0"/>
                    <a:pt x="4" y="0"/>
                  </a:cubicBezTo>
                  <a:cubicBezTo>
                    <a:pt x="58" y="0"/>
                    <a:pt x="58" y="0"/>
                    <a:pt x="58" y="0"/>
                  </a:cubicBezTo>
                  <a:cubicBezTo>
                    <a:pt x="58" y="98"/>
                    <a:pt x="58" y="98"/>
                    <a:pt x="58" y="98"/>
                  </a:cubicBezTo>
                  <a:cubicBezTo>
                    <a:pt x="58" y="98"/>
                    <a:pt x="58" y="98"/>
                    <a:pt x="58" y="98"/>
                  </a:cubicBezTo>
                  <a:cubicBezTo>
                    <a:pt x="35" y="99"/>
                    <a:pt x="14" y="81"/>
                    <a:pt x="0" y="64"/>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6" name="Freeform 42"/>
            <p:cNvSpPr>
              <a:spLocks/>
            </p:cNvSpPr>
            <p:nvPr/>
          </p:nvSpPr>
          <p:spPr bwMode="auto">
            <a:xfrm>
              <a:off x="5866201" y="3889375"/>
              <a:ext cx="281168" cy="364640"/>
            </a:xfrm>
            <a:custGeom>
              <a:avLst/>
              <a:gdLst>
                <a:gd name="T0" fmla="*/ 0 w 54"/>
                <a:gd name="T1" fmla="*/ 2147483647 h 70"/>
                <a:gd name="T2" fmla="*/ 0 w 54"/>
                <a:gd name="T3" fmla="*/ 0 h 70"/>
                <a:gd name="T4" fmla="*/ 2147483647 w 54"/>
                <a:gd name="T5" fmla="*/ 0 h 70"/>
                <a:gd name="T6" fmla="*/ 2147483647 w 54"/>
                <a:gd name="T7" fmla="*/ 2147483647 h 70"/>
                <a:gd name="T8" fmla="*/ 0 w 54"/>
                <a:gd name="T9" fmla="*/ 2147483647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62"/>
                  </a:moveTo>
                  <a:cubicBezTo>
                    <a:pt x="0" y="0"/>
                    <a:pt x="0" y="0"/>
                    <a:pt x="0" y="0"/>
                  </a:cubicBezTo>
                  <a:cubicBezTo>
                    <a:pt x="54" y="0"/>
                    <a:pt x="54" y="0"/>
                    <a:pt x="54" y="0"/>
                  </a:cubicBezTo>
                  <a:cubicBezTo>
                    <a:pt x="54" y="70"/>
                    <a:pt x="54" y="70"/>
                    <a:pt x="54" y="70"/>
                  </a:cubicBezTo>
                  <a:cubicBezTo>
                    <a:pt x="36" y="70"/>
                    <a:pt x="17" y="67"/>
                    <a:pt x="0" y="6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7" name="Freeform 43"/>
            <p:cNvSpPr>
              <a:spLocks/>
            </p:cNvSpPr>
            <p:nvPr/>
          </p:nvSpPr>
          <p:spPr bwMode="auto">
            <a:xfrm>
              <a:off x="5918920" y="4398992"/>
              <a:ext cx="461291" cy="292152"/>
            </a:xfrm>
            <a:custGeom>
              <a:avLst/>
              <a:gdLst>
                <a:gd name="T0" fmla="*/ 0 w 210"/>
                <a:gd name="T1" fmla="*/ 2147483647 h 133"/>
                <a:gd name="T2" fmla="*/ 2147483647 w 210"/>
                <a:gd name="T3" fmla="*/ 2147483647 h 133"/>
                <a:gd name="T4" fmla="*/ 2147483647 w 210"/>
                <a:gd name="T5" fmla="*/ 2147483647 h 133"/>
                <a:gd name="T6" fmla="*/ 2147483647 w 210"/>
                <a:gd name="T7" fmla="*/ 0 h 133"/>
                <a:gd name="T8" fmla="*/ 0 w 210"/>
                <a:gd name="T9" fmla="*/ 2147483647 h 133"/>
                <a:gd name="T10" fmla="*/ 0 60000 65536"/>
                <a:gd name="T11" fmla="*/ 0 60000 65536"/>
                <a:gd name="T12" fmla="*/ 0 60000 65536"/>
                <a:gd name="T13" fmla="*/ 0 60000 65536"/>
                <a:gd name="T14" fmla="*/ 0 60000 65536"/>
                <a:gd name="T15" fmla="*/ 0 w 210"/>
                <a:gd name="T16" fmla="*/ 0 h 133"/>
                <a:gd name="T17" fmla="*/ 210 w 210"/>
                <a:gd name="T18" fmla="*/ 133 h 133"/>
              </a:gdLst>
              <a:ahLst/>
              <a:cxnLst>
                <a:cxn ang="T10">
                  <a:pos x="T0" y="T1"/>
                </a:cxn>
                <a:cxn ang="T11">
                  <a:pos x="T2" y="T3"/>
                </a:cxn>
                <a:cxn ang="T12">
                  <a:pos x="T4" y="T5"/>
                </a:cxn>
                <a:cxn ang="T13">
                  <a:pos x="T6" y="T7"/>
                </a:cxn>
                <a:cxn ang="T14">
                  <a:pos x="T8" y="T9"/>
                </a:cxn>
              </a:cxnLst>
              <a:rect l="T15" t="T16" r="T17" b="T18"/>
              <a:pathLst>
                <a:path w="210" h="133">
                  <a:moveTo>
                    <a:pt x="0" y="26"/>
                  </a:moveTo>
                  <a:lnTo>
                    <a:pt x="106" y="133"/>
                  </a:lnTo>
                  <a:lnTo>
                    <a:pt x="210" y="22"/>
                  </a:lnTo>
                  <a:lnTo>
                    <a:pt x="106" y="0"/>
                  </a:lnTo>
                  <a:lnTo>
                    <a:pt x="0" y="2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8" name="Freeform 44"/>
            <p:cNvSpPr>
              <a:spLocks/>
            </p:cNvSpPr>
            <p:nvPr/>
          </p:nvSpPr>
          <p:spPr bwMode="auto">
            <a:xfrm>
              <a:off x="6041931" y="4504430"/>
              <a:ext cx="213073" cy="984088"/>
            </a:xfrm>
            <a:custGeom>
              <a:avLst/>
              <a:gdLst>
                <a:gd name="T0" fmla="*/ 0 w 97"/>
                <a:gd name="T1" fmla="*/ 2147483647 h 448"/>
                <a:gd name="T2" fmla="*/ 2147483647 w 97"/>
                <a:gd name="T3" fmla="*/ 0 h 448"/>
                <a:gd name="T4" fmla="*/ 2147483647 w 97"/>
                <a:gd name="T5" fmla="*/ 2147483647 h 448"/>
                <a:gd name="T6" fmla="*/ 2147483647 w 97"/>
                <a:gd name="T7" fmla="*/ 2147483647 h 448"/>
                <a:gd name="T8" fmla="*/ 0 w 97"/>
                <a:gd name="T9" fmla="*/ 2147483647 h 448"/>
                <a:gd name="T10" fmla="*/ 0 60000 65536"/>
                <a:gd name="T11" fmla="*/ 0 60000 65536"/>
                <a:gd name="T12" fmla="*/ 0 60000 65536"/>
                <a:gd name="T13" fmla="*/ 0 60000 65536"/>
                <a:gd name="T14" fmla="*/ 0 60000 65536"/>
                <a:gd name="T15" fmla="*/ 0 w 97"/>
                <a:gd name="T16" fmla="*/ 0 h 448"/>
                <a:gd name="T17" fmla="*/ 97 w 97"/>
                <a:gd name="T18" fmla="*/ 448 h 448"/>
              </a:gdLst>
              <a:ahLst/>
              <a:cxnLst>
                <a:cxn ang="T10">
                  <a:pos x="T0" y="T1"/>
                </a:cxn>
                <a:cxn ang="T11">
                  <a:pos x="T2" y="T3"/>
                </a:cxn>
                <a:cxn ang="T12">
                  <a:pos x="T4" y="T5"/>
                </a:cxn>
                <a:cxn ang="T13">
                  <a:pos x="T6" y="T7"/>
                </a:cxn>
                <a:cxn ang="T14">
                  <a:pos x="T8" y="T9"/>
                </a:cxn>
              </a:cxnLst>
              <a:rect l="T15" t="T16" r="T17" b="T18"/>
              <a:pathLst>
                <a:path w="97" h="448">
                  <a:moveTo>
                    <a:pt x="0" y="273"/>
                  </a:moveTo>
                  <a:lnTo>
                    <a:pt x="50" y="0"/>
                  </a:lnTo>
                  <a:lnTo>
                    <a:pt x="97" y="282"/>
                  </a:lnTo>
                  <a:lnTo>
                    <a:pt x="52" y="448"/>
                  </a:lnTo>
                  <a:lnTo>
                    <a:pt x="0" y="27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89" name="Freeform 45"/>
            <p:cNvSpPr>
              <a:spLocks/>
            </p:cNvSpPr>
            <p:nvPr/>
          </p:nvSpPr>
          <p:spPr bwMode="auto">
            <a:xfrm>
              <a:off x="5268719" y="2252888"/>
              <a:ext cx="887436" cy="1853952"/>
            </a:xfrm>
            <a:custGeom>
              <a:avLst/>
              <a:gdLst>
                <a:gd name="T0" fmla="*/ 2147483647 w 171"/>
                <a:gd name="T1" fmla="*/ 2147483647 h 356"/>
                <a:gd name="T2" fmla="*/ 2147483647 w 171"/>
                <a:gd name="T3" fmla="*/ 2147483647 h 356"/>
                <a:gd name="T4" fmla="*/ 2147483647 w 171"/>
                <a:gd name="T5" fmla="*/ 2147483647 h 356"/>
                <a:gd name="T6" fmla="*/ 2147483647 w 171"/>
                <a:gd name="T7" fmla="*/ 0 h 356"/>
                <a:gd name="T8" fmla="*/ 2147483647 w 171"/>
                <a:gd name="T9" fmla="*/ 2147483647 h 356"/>
                <a:gd name="T10" fmla="*/ 0 60000 65536"/>
                <a:gd name="T11" fmla="*/ 0 60000 65536"/>
                <a:gd name="T12" fmla="*/ 0 60000 65536"/>
                <a:gd name="T13" fmla="*/ 0 60000 65536"/>
                <a:gd name="T14" fmla="*/ 0 60000 65536"/>
                <a:gd name="T15" fmla="*/ 0 w 171"/>
                <a:gd name="T16" fmla="*/ 0 h 356"/>
                <a:gd name="T17" fmla="*/ 171 w 171"/>
                <a:gd name="T18" fmla="*/ 356 h 356"/>
              </a:gdLst>
              <a:ahLst/>
              <a:cxnLst>
                <a:cxn ang="T10">
                  <a:pos x="T0" y="T1"/>
                </a:cxn>
                <a:cxn ang="T11">
                  <a:pos x="T2" y="T3"/>
                </a:cxn>
                <a:cxn ang="T12">
                  <a:pos x="T4" y="T5"/>
                </a:cxn>
                <a:cxn ang="T13">
                  <a:pos x="T6" y="T7"/>
                </a:cxn>
                <a:cxn ang="T14">
                  <a:pos x="T8" y="T9"/>
                </a:cxn>
              </a:cxnLst>
              <a:rect l="T15" t="T16" r="T17" b="T18"/>
              <a:pathLst>
                <a:path w="171" h="356">
                  <a:moveTo>
                    <a:pt x="171" y="356"/>
                  </a:moveTo>
                  <a:cubicBezTo>
                    <a:pt x="102" y="348"/>
                    <a:pt x="37" y="294"/>
                    <a:pt x="16" y="203"/>
                  </a:cubicBezTo>
                  <a:cubicBezTo>
                    <a:pt x="2" y="145"/>
                    <a:pt x="0" y="93"/>
                    <a:pt x="21" y="59"/>
                  </a:cubicBezTo>
                  <a:cubicBezTo>
                    <a:pt x="50" y="11"/>
                    <a:pt x="112" y="1"/>
                    <a:pt x="171" y="0"/>
                  </a:cubicBezTo>
                  <a:lnTo>
                    <a:pt x="171" y="356"/>
                  </a:lnTo>
                  <a:close/>
                </a:path>
              </a:pathLst>
            </a:custGeom>
            <a:solidFill>
              <a:srgbClr val="7552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0" name="Freeform 46"/>
            <p:cNvSpPr>
              <a:spLocks/>
            </p:cNvSpPr>
            <p:nvPr/>
          </p:nvSpPr>
          <p:spPr bwMode="auto">
            <a:xfrm>
              <a:off x="5402714" y="2690017"/>
              <a:ext cx="1471739" cy="1761693"/>
            </a:xfrm>
            <a:custGeom>
              <a:avLst/>
              <a:gdLst>
                <a:gd name="T0" fmla="*/ 2147483647 w 283"/>
                <a:gd name="T1" fmla="*/ 0 h 338"/>
                <a:gd name="T2" fmla="*/ 2147483647 w 283"/>
                <a:gd name="T3" fmla="*/ 0 h 338"/>
                <a:gd name="T4" fmla="*/ 2147483647 w 283"/>
                <a:gd name="T5" fmla="*/ 0 h 338"/>
                <a:gd name="T6" fmla="*/ 2147483647 w 283"/>
                <a:gd name="T7" fmla="*/ 2147483647 h 338"/>
                <a:gd name="T8" fmla="*/ 2147483647 w 283"/>
                <a:gd name="T9" fmla="*/ 2147483647 h 338"/>
                <a:gd name="T10" fmla="*/ 2147483647 w 283"/>
                <a:gd name="T11" fmla="*/ 2147483647 h 338"/>
                <a:gd name="T12" fmla="*/ 2147483647 w 283"/>
                <a:gd name="T13" fmla="*/ 2147483647 h 338"/>
                <a:gd name="T14" fmla="*/ 2147483647 w 283"/>
                <a:gd name="T15" fmla="*/ 2147483647 h 338"/>
                <a:gd name="T16" fmla="*/ 2147483647 w 283"/>
                <a:gd name="T17" fmla="*/ 0 h 338"/>
                <a:gd name="T18" fmla="*/ 2147483647 w 283"/>
                <a:gd name="T19" fmla="*/ 0 h 338"/>
                <a:gd name="T20" fmla="*/ 2147483647 w 283"/>
                <a:gd name="T21" fmla="*/ 0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338"/>
                <a:gd name="T35" fmla="*/ 283 w 283"/>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338">
                  <a:moveTo>
                    <a:pt x="142" y="0"/>
                  </a:moveTo>
                  <a:cubicBezTo>
                    <a:pt x="145" y="0"/>
                    <a:pt x="148" y="0"/>
                    <a:pt x="151" y="0"/>
                  </a:cubicBezTo>
                  <a:cubicBezTo>
                    <a:pt x="246" y="0"/>
                    <a:pt x="246" y="0"/>
                    <a:pt x="246" y="0"/>
                  </a:cubicBezTo>
                  <a:cubicBezTo>
                    <a:pt x="253" y="33"/>
                    <a:pt x="253" y="33"/>
                    <a:pt x="253" y="33"/>
                  </a:cubicBezTo>
                  <a:cubicBezTo>
                    <a:pt x="282" y="67"/>
                    <a:pt x="282" y="67"/>
                    <a:pt x="282" y="67"/>
                  </a:cubicBezTo>
                  <a:cubicBezTo>
                    <a:pt x="282" y="93"/>
                    <a:pt x="283" y="118"/>
                    <a:pt x="282" y="143"/>
                  </a:cubicBezTo>
                  <a:cubicBezTo>
                    <a:pt x="268" y="338"/>
                    <a:pt x="21" y="336"/>
                    <a:pt x="3" y="141"/>
                  </a:cubicBezTo>
                  <a:cubicBezTo>
                    <a:pt x="0" y="105"/>
                    <a:pt x="4" y="67"/>
                    <a:pt x="4" y="32"/>
                  </a:cubicBezTo>
                  <a:cubicBezTo>
                    <a:pt x="25" y="0"/>
                    <a:pt x="25" y="0"/>
                    <a:pt x="25" y="0"/>
                  </a:cubicBezTo>
                  <a:cubicBezTo>
                    <a:pt x="133" y="0"/>
                    <a:pt x="133" y="0"/>
                    <a:pt x="133" y="0"/>
                  </a:cubicBezTo>
                  <a:cubicBezTo>
                    <a:pt x="136" y="0"/>
                    <a:pt x="139" y="0"/>
                    <a:pt x="142" y="0"/>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1" name="Freeform 47"/>
            <p:cNvSpPr>
              <a:spLocks/>
            </p:cNvSpPr>
            <p:nvPr/>
          </p:nvSpPr>
          <p:spPr bwMode="auto">
            <a:xfrm>
              <a:off x="5402714" y="2690017"/>
              <a:ext cx="753443" cy="1506885"/>
            </a:xfrm>
            <a:custGeom>
              <a:avLst/>
              <a:gdLst>
                <a:gd name="T0" fmla="*/ 2147483647 w 145"/>
                <a:gd name="T1" fmla="*/ 0 h 289"/>
                <a:gd name="T2" fmla="*/ 2147483647 w 145"/>
                <a:gd name="T3" fmla="*/ 0 h 289"/>
                <a:gd name="T4" fmla="*/ 2147483647 w 145"/>
                <a:gd name="T5" fmla="*/ 2147483647 h 289"/>
                <a:gd name="T6" fmla="*/ 2147483647 w 145"/>
                <a:gd name="T7" fmla="*/ 2147483647 h 289"/>
                <a:gd name="T8" fmla="*/ 2147483647 w 145"/>
                <a:gd name="T9" fmla="*/ 2147483647 h 289"/>
                <a:gd name="T10" fmla="*/ 2147483647 w 145"/>
                <a:gd name="T11" fmla="*/ 0 h 289"/>
                <a:gd name="T12" fmla="*/ 2147483647 w 145"/>
                <a:gd name="T13" fmla="*/ 0 h 289"/>
                <a:gd name="T14" fmla="*/ 2147483647 w 145"/>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289"/>
                <a:gd name="T26" fmla="*/ 145 w 145"/>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289">
                  <a:moveTo>
                    <a:pt x="142" y="0"/>
                  </a:moveTo>
                  <a:cubicBezTo>
                    <a:pt x="143" y="0"/>
                    <a:pt x="144" y="0"/>
                    <a:pt x="145" y="0"/>
                  </a:cubicBezTo>
                  <a:cubicBezTo>
                    <a:pt x="145" y="288"/>
                    <a:pt x="145" y="288"/>
                    <a:pt x="145" y="288"/>
                  </a:cubicBezTo>
                  <a:cubicBezTo>
                    <a:pt x="79" y="289"/>
                    <a:pt x="12" y="239"/>
                    <a:pt x="3" y="141"/>
                  </a:cubicBezTo>
                  <a:cubicBezTo>
                    <a:pt x="0" y="105"/>
                    <a:pt x="4" y="67"/>
                    <a:pt x="4" y="32"/>
                  </a:cubicBezTo>
                  <a:cubicBezTo>
                    <a:pt x="25" y="0"/>
                    <a:pt x="25" y="0"/>
                    <a:pt x="25" y="0"/>
                  </a:cubicBezTo>
                  <a:cubicBezTo>
                    <a:pt x="133" y="0"/>
                    <a:pt x="133" y="0"/>
                    <a:pt x="133" y="0"/>
                  </a:cubicBezTo>
                  <a:cubicBezTo>
                    <a:pt x="136" y="0"/>
                    <a:pt x="139" y="0"/>
                    <a:pt x="142" y="0"/>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2" name="Freeform 48"/>
            <p:cNvSpPr>
              <a:spLocks/>
            </p:cNvSpPr>
            <p:nvPr/>
          </p:nvSpPr>
          <p:spPr bwMode="auto">
            <a:xfrm>
              <a:off x="5306063" y="2549433"/>
              <a:ext cx="1629896" cy="656792"/>
            </a:xfrm>
            <a:custGeom>
              <a:avLst/>
              <a:gdLst>
                <a:gd name="T0" fmla="*/ 2147483647 w 314"/>
                <a:gd name="T1" fmla="*/ 2147483647 h 126"/>
                <a:gd name="T2" fmla="*/ 2147483647 w 314"/>
                <a:gd name="T3" fmla="*/ 2147483647 h 126"/>
                <a:gd name="T4" fmla="*/ 2147483647 w 314"/>
                <a:gd name="T5" fmla="*/ 2147483647 h 126"/>
                <a:gd name="T6" fmla="*/ 2147483647 w 314"/>
                <a:gd name="T7" fmla="*/ 2147483647 h 126"/>
                <a:gd name="T8" fmla="*/ 2147483647 w 314"/>
                <a:gd name="T9" fmla="*/ 2147483647 h 126"/>
                <a:gd name="T10" fmla="*/ 2147483647 w 314"/>
                <a:gd name="T11" fmla="*/ 2147483647 h 126"/>
                <a:gd name="T12" fmla="*/ 2147483647 w 314"/>
                <a:gd name="T13" fmla="*/ 2147483647 h 126"/>
                <a:gd name="T14" fmla="*/ 2147483647 w 314"/>
                <a:gd name="T15" fmla="*/ 2147483647 h 126"/>
                <a:gd name="T16" fmla="*/ 2147483647 w 314"/>
                <a:gd name="T17" fmla="*/ 2147483647 h 126"/>
                <a:gd name="T18" fmla="*/ 2147483647 w 314"/>
                <a:gd name="T19" fmla="*/ 2147483647 h 126"/>
                <a:gd name="T20" fmla="*/ 2147483647 w 314"/>
                <a:gd name="T21" fmla="*/ 2147483647 h 126"/>
                <a:gd name="T22" fmla="*/ 2147483647 w 314"/>
                <a:gd name="T23" fmla="*/ 2147483647 h 126"/>
                <a:gd name="T24" fmla="*/ 2147483647 w 314"/>
                <a:gd name="T25" fmla="*/ 21474836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126"/>
                <a:gd name="T41" fmla="*/ 314 w 314"/>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126">
                  <a:moveTo>
                    <a:pt x="314" y="75"/>
                  </a:moveTo>
                  <a:cubicBezTo>
                    <a:pt x="304" y="113"/>
                    <a:pt x="304" y="113"/>
                    <a:pt x="304" y="113"/>
                  </a:cubicBezTo>
                  <a:cubicBezTo>
                    <a:pt x="187" y="126"/>
                    <a:pt x="41" y="0"/>
                    <a:pt x="21" y="119"/>
                  </a:cubicBezTo>
                  <a:cubicBezTo>
                    <a:pt x="20" y="89"/>
                    <a:pt x="0" y="90"/>
                    <a:pt x="14" y="45"/>
                  </a:cubicBezTo>
                  <a:cubicBezTo>
                    <a:pt x="28" y="63"/>
                    <a:pt x="23" y="15"/>
                    <a:pt x="60" y="15"/>
                  </a:cubicBezTo>
                  <a:cubicBezTo>
                    <a:pt x="164" y="16"/>
                    <a:pt x="164" y="16"/>
                    <a:pt x="164" y="16"/>
                  </a:cubicBezTo>
                  <a:cubicBezTo>
                    <a:pt x="166" y="16"/>
                    <a:pt x="166" y="16"/>
                    <a:pt x="166" y="16"/>
                  </a:cubicBezTo>
                  <a:cubicBezTo>
                    <a:pt x="166" y="15"/>
                    <a:pt x="166" y="15"/>
                    <a:pt x="166" y="15"/>
                  </a:cubicBezTo>
                  <a:cubicBezTo>
                    <a:pt x="219" y="15"/>
                    <a:pt x="219" y="15"/>
                    <a:pt x="219" y="15"/>
                  </a:cubicBezTo>
                  <a:cubicBezTo>
                    <a:pt x="219" y="15"/>
                    <a:pt x="219" y="15"/>
                    <a:pt x="219" y="15"/>
                  </a:cubicBezTo>
                  <a:cubicBezTo>
                    <a:pt x="235" y="15"/>
                    <a:pt x="235" y="15"/>
                    <a:pt x="235" y="15"/>
                  </a:cubicBezTo>
                  <a:cubicBezTo>
                    <a:pt x="282" y="15"/>
                    <a:pt x="313" y="41"/>
                    <a:pt x="314" y="73"/>
                  </a:cubicBezTo>
                  <a:cubicBezTo>
                    <a:pt x="314" y="75"/>
                    <a:pt x="314" y="75"/>
                    <a:pt x="314" y="75"/>
                  </a:cubicBezTo>
                  <a:close/>
                </a:path>
              </a:pathLst>
            </a:custGeom>
            <a:solidFill>
              <a:srgbClr val="7552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3" name="Freeform 49"/>
            <p:cNvSpPr>
              <a:spLocks/>
            </p:cNvSpPr>
            <p:nvPr/>
          </p:nvSpPr>
          <p:spPr bwMode="auto">
            <a:xfrm>
              <a:off x="6026556" y="3175471"/>
              <a:ext cx="193303" cy="630432"/>
            </a:xfrm>
            <a:custGeom>
              <a:avLst/>
              <a:gdLst>
                <a:gd name="T0" fmla="*/ 2147483647 w 88"/>
                <a:gd name="T1" fmla="*/ 0 h 287"/>
                <a:gd name="T2" fmla="*/ 0 w 88"/>
                <a:gd name="T3" fmla="*/ 2147483647 h 287"/>
                <a:gd name="T4" fmla="*/ 2147483647 w 88"/>
                <a:gd name="T5" fmla="*/ 2147483647 h 287"/>
                <a:gd name="T6" fmla="*/ 2147483647 w 88"/>
                <a:gd name="T7" fmla="*/ 0 h 287"/>
                <a:gd name="T8" fmla="*/ 0 60000 65536"/>
                <a:gd name="T9" fmla="*/ 0 60000 65536"/>
                <a:gd name="T10" fmla="*/ 0 60000 65536"/>
                <a:gd name="T11" fmla="*/ 0 60000 65536"/>
                <a:gd name="T12" fmla="*/ 0 w 88"/>
                <a:gd name="T13" fmla="*/ 0 h 287"/>
                <a:gd name="T14" fmla="*/ 88 w 88"/>
                <a:gd name="T15" fmla="*/ 287 h 287"/>
              </a:gdLst>
              <a:ahLst/>
              <a:cxnLst>
                <a:cxn ang="T8">
                  <a:pos x="T0" y="T1"/>
                </a:cxn>
                <a:cxn ang="T9">
                  <a:pos x="T2" y="T3"/>
                </a:cxn>
                <a:cxn ang="T10">
                  <a:pos x="T4" y="T5"/>
                </a:cxn>
                <a:cxn ang="T11">
                  <a:pos x="T6" y="T7"/>
                </a:cxn>
              </a:cxnLst>
              <a:rect l="T12" t="T13" r="T14" b="T15"/>
              <a:pathLst>
                <a:path w="88" h="287">
                  <a:moveTo>
                    <a:pt x="62" y="0"/>
                  </a:moveTo>
                  <a:lnTo>
                    <a:pt x="0" y="287"/>
                  </a:lnTo>
                  <a:lnTo>
                    <a:pt x="88" y="275"/>
                  </a:lnTo>
                  <a:lnTo>
                    <a:pt x="62" y="0"/>
                  </a:ln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4" name="Freeform 50"/>
            <p:cNvSpPr>
              <a:spLocks/>
            </p:cNvSpPr>
            <p:nvPr/>
          </p:nvSpPr>
          <p:spPr bwMode="auto">
            <a:xfrm>
              <a:off x="4774479" y="4436334"/>
              <a:ext cx="878650" cy="1370694"/>
            </a:xfrm>
            <a:custGeom>
              <a:avLst/>
              <a:gdLst>
                <a:gd name="T0" fmla="*/ 2147483647 w 169"/>
                <a:gd name="T1" fmla="*/ 2147483647 h 263"/>
                <a:gd name="T2" fmla="*/ 2147483647 w 169"/>
                <a:gd name="T3" fmla="*/ 2147483647 h 263"/>
                <a:gd name="T4" fmla="*/ 2147483647 w 169"/>
                <a:gd name="T5" fmla="*/ 2147483647 h 263"/>
                <a:gd name="T6" fmla="*/ 2147483647 w 169"/>
                <a:gd name="T7" fmla="*/ 2147483647 h 263"/>
                <a:gd name="T8" fmla="*/ 2147483647 w 169"/>
                <a:gd name="T9" fmla="*/ 2147483647 h 263"/>
                <a:gd name="T10" fmla="*/ 2147483647 w 169"/>
                <a:gd name="T11" fmla="*/ 2147483647 h 263"/>
                <a:gd name="T12" fmla="*/ 2147483647 w 169"/>
                <a:gd name="T13" fmla="*/ 2147483647 h 263"/>
                <a:gd name="T14" fmla="*/ 2147483647 w 169"/>
                <a:gd name="T15" fmla="*/ 2147483647 h 263"/>
                <a:gd name="T16" fmla="*/ 2147483647 w 169"/>
                <a:gd name="T17" fmla="*/ 2147483647 h 263"/>
                <a:gd name="T18" fmla="*/ 2147483647 w 169"/>
                <a:gd name="T19" fmla="*/ 2147483647 h 263"/>
                <a:gd name="T20" fmla="*/ 2147483647 w 169"/>
                <a:gd name="T21" fmla="*/ 2147483647 h 263"/>
                <a:gd name="T22" fmla="*/ 2147483647 w 169"/>
                <a:gd name="T23" fmla="*/ 2147483647 h 263"/>
                <a:gd name="T24" fmla="*/ 2147483647 w 169"/>
                <a:gd name="T25" fmla="*/ 2147483647 h 263"/>
                <a:gd name="T26" fmla="*/ 2147483647 w 169"/>
                <a:gd name="T27" fmla="*/ 2147483647 h 263"/>
                <a:gd name="T28" fmla="*/ 2147483647 w 169"/>
                <a:gd name="T29" fmla="*/ 2147483647 h 2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263"/>
                <a:gd name="T47" fmla="*/ 169 w 169"/>
                <a:gd name="T48" fmla="*/ 263 h 2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263">
                  <a:moveTo>
                    <a:pt x="165" y="15"/>
                  </a:moveTo>
                  <a:cubicBezTo>
                    <a:pt x="161" y="14"/>
                    <a:pt x="161" y="14"/>
                    <a:pt x="161" y="14"/>
                  </a:cubicBezTo>
                  <a:cubicBezTo>
                    <a:pt x="156" y="12"/>
                    <a:pt x="156" y="12"/>
                    <a:pt x="156" y="12"/>
                  </a:cubicBezTo>
                  <a:cubicBezTo>
                    <a:pt x="156" y="12"/>
                    <a:pt x="156" y="12"/>
                    <a:pt x="156" y="12"/>
                  </a:cubicBezTo>
                  <a:cubicBezTo>
                    <a:pt x="116" y="2"/>
                    <a:pt x="116" y="2"/>
                    <a:pt x="116" y="2"/>
                  </a:cubicBezTo>
                  <a:cubicBezTo>
                    <a:pt x="105" y="0"/>
                    <a:pt x="95" y="2"/>
                    <a:pt x="85" y="6"/>
                  </a:cubicBezTo>
                  <a:cubicBezTo>
                    <a:pt x="75" y="11"/>
                    <a:pt x="68" y="17"/>
                    <a:pt x="65" y="27"/>
                  </a:cubicBezTo>
                  <a:cubicBezTo>
                    <a:pt x="49" y="74"/>
                    <a:pt x="49" y="74"/>
                    <a:pt x="49" y="74"/>
                  </a:cubicBezTo>
                  <a:cubicBezTo>
                    <a:pt x="50" y="74"/>
                    <a:pt x="50" y="74"/>
                    <a:pt x="50" y="74"/>
                  </a:cubicBezTo>
                  <a:cubicBezTo>
                    <a:pt x="7" y="204"/>
                    <a:pt x="7" y="204"/>
                    <a:pt x="7" y="204"/>
                  </a:cubicBezTo>
                  <a:cubicBezTo>
                    <a:pt x="0" y="226"/>
                    <a:pt x="15" y="250"/>
                    <a:pt x="40" y="257"/>
                  </a:cubicBezTo>
                  <a:cubicBezTo>
                    <a:pt x="40" y="257"/>
                    <a:pt x="40" y="257"/>
                    <a:pt x="40" y="257"/>
                  </a:cubicBezTo>
                  <a:cubicBezTo>
                    <a:pt x="65" y="263"/>
                    <a:pt x="92" y="250"/>
                    <a:pt x="100" y="227"/>
                  </a:cubicBezTo>
                  <a:cubicBezTo>
                    <a:pt x="169" y="16"/>
                    <a:pt x="169" y="16"/>
                    <a:pt x="169" y="16"/>
                  </a:cubicBezTo>
                  <a:cubicBezTo>
                    <a:pt x="165" y="15"/>
                    <a:pt x="165" y="15"/>
                    <a:pt x="165" y="15"/>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5" name="Freeform 51"/>
            <p:cNvSpPr>
              <a:spLocks/>
            </p:cNvSpPr>
            <p:nvPr/>
          </p:nvSpPr>
          <p:spPr bwMode="auto">
            <a:xfrm>
              <a:off x="4225323" y="5180990"/>
              <a:ext cx="1111492" cy="610662"/>
            </a:xfrm>
            <a:custGeom>
              <a:avLst/>
              <a:gdLst>
                <a:gd name="T0" fmla="*/ 2147483647 w 214"/>
                <a:gd name="T1" fmla="*/ 2147483647 h 117"/>
                <a:gd name="T2" fmla="*/ 2147483647 w 214"/>
                <a:gd name="T3" fmla="*/ 2147483647 h 117"/>
                <a:gd name="T4" fmla="*/ 2147483647 w 214"/>
                <a:gd name="T5" fmla="*/ 2147483647 h 117"/>
                <a:gd name="T6" fmla="*/ 2147483647 w 214"/>
                <a:gd name="T7" fmla="*/ 2147483647 h 117"/>
                <a:gd name="T8" fmla="*/ 2147483647 w 214"/>
                <a:gd name="T9" fmla="*/ 2147483647 h 117"/>
                <a:gd name="T10" fmla="*/ 2147483647 w 214"/>
                <a:gd name="T11" fmla="*/ 2147483647 h 117"/>
                <a:gd name="T12" fmla="*/ 2147483647 w 214"/>
                <a:gd name="T13" fmla="*/ 2147483647 h 117"/>
                <a:gd name="T14" fmla="*/ 2147483647 w 214"/>
                <a:gd name="T15" fmla="*/ 2147483647 h 117"/>
                <a:gd name="T16" fmla="*/ 2147483647 w 214"/>
                <a:gd name="T17" fmla="*/ 2147483647 h 117"/>
                <a:gd name="T18" fmla="*/ 0 w 214"/>
                <a:gd name="T19" fmla="*/ 2147483647 h 117"/>
                <a:gd name="T20" fmla="*/ 2147483647 w 214"/>
                <a:gd name="T21" fmla="*/ 0 h 117"/>
                <a:gd name="T22" fmla="*/ 2147483647 w 214"/>
                <a:gd name="T23" fmla="*/ 2147483647 h 117"/>
                <a:gd name="T24" fmla="*/ 2147483647 w 214"/>
                <a:gd name="T25" fmla="*/ 2147483647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117"/>
                <a:gd name="T41" fmla="*/ 214 w 21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117">
                  <a:moveTo>
                    <a:pt x="213" y="31"/>
                  </a:moveTo>
                  <a:cubicBezTo>
                    <a:pt x="212" y="35"/>
                    <a:pt x="212" y="35"/>
                    <a:pt x="212" y="35"/>
                  </a:cubicBezTo>
                  <a:cubicBezTo>
                    <a:pt x="212" y="40"/>
                    <a:pt x="212" y="40"/>
                    <a:pt x="212" y="40"/>
                  </a:cubicBezTo>
                  <a:cubicBezTo>
                    <a:pt x="212" y="40"/>
                    <a:pt x="212" y="40"/>
                    <a:pt x="212" y="40"/>
                  </a:cubicBezTo>
                  <a:cubicBezTo>
                    <a:pt x="206" y="80"/>
                    <a:pt x="206" y="80"/>
                    <a:pt x="206" y="80"/>
                  </a:cubicBezTo>
                  <a:cubicBezTo>
                    <a:pt x="203" y="91"/>
                    <a:pt x="198" y="100"/>
                    <a:pt x="190" y="106"/>
                  </a:cubicBezTo>
                  <a:cubicBezTo>
                    <a:pt x="181" y="114"/>
                    <a:pt x="173" y="117"/>
                    <a:pt x="163" y="116"/>
                  </a:cubicBezTo>
                  <a:cubicBezTo>
                    <a:pt x="114" y="109"/>
                    <a:pt x="114" y="109"/>
                    <a:pt x="114" y="109"/>
                  </a:cubicBezTo>
                  <a:cubicBezTo>
                    <a:pt x="114" y="109"/>
                    <a:pt x="114" y="109"/>
                    <a:pt x="114" y="109"/>
                  </a:cubicBezTo>
                  <a:cubicBezTo>
                    <a:pt x="0" y="93"/>
                    <a:pt x="0" y="93"/>
                    <a:pt x="0" y="93"/>
                  </a:cubicBezTo>
                  <a:cubicBezTo>
                    <a:pt x="17" y="0"/>
                    <a:pt x="17" y="0"/>
                    <a:pt x="17" y="0"/>
                  </a:cubicBezTo>
                  <a:cubicBezTo>
                    <a:pt x="214" y="26"/>
                    <a:pt x="214" y="26"/>
                    <a:pt x="214" y="26"/>
                  </a:cubicBezTo>
                  <a:cubicBezTo>
                    <a:pt x="213" y="31"/>
                    <a:pt x="213" y="31"/>
                    <a:pt x="213" y="31"/>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6" name="Freeform 52"/>
            <p:cNvSpPr>
              <a:spLocks/>
            </p:cNvSpPr>
            <p:nvPr/>
          </p:nvSpPr>
          <p:spPr bwMode="auto">
            <a:xfrm>
              <a:off x="5705848" y="4185918"/>
              <a:ext cx="445916" cy="401983"/>
            </a:xfrm>
            <a:custGeom>
              <a:avLst/>
              <a:gdLst>
                <a:gd name="T0" fmla="*/ 2147483647 w 203"/>
                <a:gd name="T1" fmla="*/ 0 h 183"/>
                <a:gd name="T2" fmla="*/ 0 w 203"/>
                <a:gd name="T3" fmla="*/ 2147483647 h 183"/>
                <a:gd name="T4" fmla="*/ 2147483647 w 203"/>
                <a:gd name="T5" fmla="*/ 2147483647 h 183"/>
                <a:gd name="T6" fmla="*/ 2147483647 w 203"/>
                <a:gd name="T7" fmla="*/ 2147483647 h 183"/>
                <a:gd name="T8" fmla="*/ 2147483647 w 203"/>
                <a:gd name="T9" fmla="*/ 0 h 183"/>
                <a:gd name="T10" fmla="*/ 0 60000 65536"/>
                <a:gd name="T11" fmla="*/ 0 60000 65536"/>
                <a:gd name="T12" fmla="*/ 0 60000 65536"/>
                <a:gd name="T13" fmla="*/ 0 60000 65536"/>
                <a:gd name="T14" fmla="*/ 0 60000 65536"/>
                <a:gd name="T15" fmla="*/ 0 w 203"/>
                <a:gd name="T16" fmla="*/ 0 h 183"/>
                <a:gd name="T17" fmla="*/ 203 w 203"/>
                <a:gd name="T18" fmla="*/ 183 h 183"/>
              </a:gdLst>
              <a:ahLst/>
              <a:cxnLst>
                <a:cxn ang="T10">
                  <a:pos x="T0" y="T1"/>
                </a:cxn>
                <a:cxn ang="T11">
                  <a:pos x="T2" y="T3"/>
                </a:cxn>
                <a:cxn ang="T12">
                  <a:pos x="T4" y="T5"/>
                </a:cxn>
                <a:cxn ang="T13">
                  <a:pos x="T6" y="T7"/>
                </a:cxn>
                <a:cxn ang="T14">
                  <a:pos x="T8" y="T9"/>
                </a:cxn>
              </a:cxnLst>
              <a:rect l="T15" t="T16" r="T17" b="T18"/>
              <a:pathLst>
                <a:path w="203" h="183">
                  <a:moveTo>
                    <a:pt x="71" y="0"/>
                  </a:moveTo>
                  <a:lnTo>
                    <a:pt x="0" y="21"/>
                  </a:lnTo>
                  <a:lnTo>
                    <a:pt x="64" y="183"/>
                  </a:lnTo>
                  <a:lnTo>
                    <a:pt x="203" y="97"/>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7" name="Freeform 53"/>
            <p:cNvSpPr>
              <a:spLocks/>
            </p:cNvSpPr>
            <p:nvPr/>
          </p:nvSpPr>
          <p:spPr bwMode="auto">
            <a:xfrm>
              <a:off x="6151762" y="4196902"/>
              <a:ext cx="441522" cy="380017"/>
            </a:xfrm>
            <a:custGeom>
              <a:avLst/>
              <a:gdLst>
                <a:gd name="T0" fmla="*/ 2147483647 w 201"/>
                <a:gd name="T1" fmla="*/ 0 h 173"/>
                <a:gd name="T2" fmla="*/ 2147483647 w 201"/>
                <a:gd name="T3" fmla="*/ 2147483647 h 173"/>
                <a:gd name="T4" fmla="*/ 2147483647 w 201"/>
                <a:gd name="T5" fmla="*/ 2147483647 h 173"/>
                <a:gd name="T6" fmla="*/ 0 w 201"/>
                <a:gd name="T7" fmla="*/ 2147483647 h 173"/>
                <a:gd name="T8" fmla="*/ 2147483647 w 201"/>
                <a:gd name="T9" fmla="*/ 0 h 173"/>
                <a:gd name="T10" fmla="*/ 0 60000 65536"/>
                <a:gd name="T11" fmla="*/ 0 60000 65536"/>
                <a:gd name="T12" fmla="*/ 0 60000 65536"/>
                <a:gd name="T13" fmla="*/ 0 60000 65536"/>
                <a:gd name="T14" fmla="*/ 0 60000 65536"/>
                <a:gd name="T15" fmla="*/ 0 w 201"/>
                <a:gd name="T16" fmla="*/ 0 h 173"/>
                <a:gd name="T17" fmla="*/ 201 w 201"/>
                <a:gd name="T18" fmla="*/ 173 h 173"/>
              </a:gdLst>
              <a:ahLst/>
              <a:cxnLst>
                <a:cxn ang="T10">
                  <a:pos x="T0" y="T1"/>
                </a:cxn>
                <a:cxn ang="T11">
                  <a:pos x="T2" y="T3"/>
                </a:cxn>
                <a:cxn ang="T12">
                  <a:pos x="T4" y="T5"/>
                </a:cxn>
                <a:cxn ang="T13">
                  <a:pos x="T6" y="T7"/>
                </a:cxn>
                <a:cxn ang="T14">
                  <a:pos x="T8" y="T9"/>
                </a:cxn>
              </a:cxnLst>
              <a:rect l="T15" t="T16" r="T17" b="T18"/>
              <a:pathLst>
                <a:path w="201" h="173">
                  <a:moveTo>
                    <a:pt x="133" y="0"/>
                  </a:moveTo>
                  <a:lnTo>
                    <a:pt x="201" y="16"/>
                  </a:lnTo>
                  <a:lnTo>
                    <a:pt x="137" y="173"/>
                  </a:lnTo>
                  <a:lnTo>
                    <a:pt x="0" y="92"/>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8" name="Freeform 54"/>
            <p:cNvSpPr>
              <a:spLocks/>
            </p:cNvSpPr>
            <p:nvPr/>
          </p:nvSpPr>
          <p:spPr bwMode="auto">
            <a:xfrm>
              <a:off x="6140780" y="4227655"/>
              <a:ext cx="612859" cy="1708974"/>
            </a:xfrm>
            <a:custGeom>
              <a:avLst/>
              <a:gdLst>
                <a:gd name="T0" fmla="*/ 2147483647 w 279"/>
                <a:gd name="T1" fmla="*/ 0 h 778"/>
                <a:gd name="T2" fmla="*/ 2147483647 w 279"/>
                <a:gd name="T3" fmla="*/ 2147483647 h 778"/>
                <a:gd name="T4" fmla="*/ 2147483647 w 279"/>
                <a:gd name="T5" fmla="*/ 2147483647 h 778"/>
                <a:gd name="T6" fmla="*/ 2147483647 w 279"/>
                <a:gd name="T7" fmla="*/ 2147483647 h 778"/>
                <a:gd name="T8" fmla="*/ 2147483647 w 279"/>
                <a:gd name="T9" fmla="*/ 2147483647 h 778"/>
                <a:gd name="T10" fmla="*/ 0 w 279"/>
                <a:gd name="T11" fmla="*/ 2147483647 h 778"/>
                <a:gd name="T12" fmla="*/ 2147483647 w 279"/>
                <a:gd name="T13" fmla="*/ 0 h 778"/>
                <a:gd name="T14" fmla="*/ 0 60000 65536"/>
                <a:gd name="T15" fmla="*/ 0 60000 65536"/>
                <a:gd name="T16" fmla="*/ 0 60000 65536"/>
                <a:gd name="T17" fmla="*/ 0 60000 65536"/>
                <a:gd name="T18" fmla="*/ 0 60000 65536"/>
                <a:gd name="T19" fmla="*/ 0 60000 65536"/>
                <a:gd name="T20" fmla="*/ 0 60000 65536"/>
                <a:gd name="T21" fmla="*/ 0 w 279"/>
                <a:gd name="T22" fmla="*/ 0 h 778"/>
                <a:gd name="T23" fmla="*/ 279 w 279"/>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778">
                  <a:moveTo>
                    <a:pt x="206" y="0"/>
                  </a:moveTo>
                  <a:lnTo>
                    <a:pt x="279" y="259"/>
                  </a:lnTo>
                  <a:lnTo>
                    <a:pt x="159" y="249"/>
                  </a:lnTo>
                  <a:lnTo>
                    <a:pt x="251" y="399"/>
                  </a:lnTo>
                  <a:lnTo>
                    <a:pt x="3" y="778"/>
                  </a:lnTo>
                  <a:lnTo>
                    <a:pt x="0" y="522"/>
                  </a:lnTo>
                  <a:lnTo>
                    <a:pt x="20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199" name="Freeform 55"/>
            <p:cNvSpPr>
              <a:spLocks/>
            </p:cNvSpPr>
            <p:nvPr/>
          </p:nvSpPr>
          <p:spPr bwMode="auto">
            <a:xfrm>
              <a:off x="5543298" y="4227655"/>
              <a:ext cx="612859" cy="1708974"/>
            </a:xfrm>
            <a:custGeom>
              <a:avLst/>
              <a:gdLst>
                <a:gd name="T0" fmla="*/ 2147483647 w 279"/>
                <a:gd name="T1" fmla="*/ 0 h 778"/>
                <a:gd name="T2" fmla="*/ 0 w 279"/>
                <a:gd name="T3" fmla="*/ 2147483647 h 778"/>
                <a:gd name="T4" fmla="*/ 2147483647 w 279"/>
                <a:gd name="T5" fmla="*/ 2147483647 h 778"/>
                <a:gd name="T6" fmla="*/ 2147483647 w 279"/>
                <a:gd name="T7" fmla="*/ 2147483647 h 778"/>
                <a:gd name="T8" fmla="*/ 2147483647 w 279"/>
                <a:gd name="T9" fmla="*/ 2147483647 h 778"/>
                <a:gd name="T10" fmla="*/ 2147483647 w 279"/>
                <a:gd name="T11" fmla="*/ 2147483647 h 778"/>
                <a:gd name="T12" fmla="*/ 2147483647 w 279"/>
                <a:gd name="T13" fmla="*/ 0 h 778"/>
                <a:gd name="T14" fmla="*/ 0 60000 65536"/>
                <a:gd name="T15" fmla="*/ 0 60000 65536"/>
                <a:gd name="T16" fmla="*/ 0 60000 65536"/>
                <a:gd name="T17" fmla="*/ 0 60000 65536"/>
                <a:gd name="T18" fmla="*/ 0 60000 65536"/>
                <a:gd name="T19" fmla="*/ 0 60000 65536"/>
                <a:gd name="T20" fmla="*/ 0 60000 65536"/>
                <a:gd name="T21" fmla="*/ 0 w 279"/>
                <a:gd name="T22" fmla="*/ 0 h 778"/>
                <a:gd name="T23" fmla="*/ 279 w 279"/>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778">
                  <a:moveTo>
                    <a:pt x="74" y="0"/>
                  </a:moveTo>
                  <a:lnTo>
                    <a:pt x="0" y="259"/>
                  </a:lnTo>
                  <a:lnTo>
                    <a:pt x="121" y="249"/>
                  </a:lnTo>
                  <a:lnTo>
                    <a:pt x="29" y="399"/>
                  </a:lnTo>
                  <a:lnTo>
                    <a:pt x="275" y="778"/>
                  </a:lnTo>
                  <a:lnTo>
                    <a:pt x="279" y="522"/>
                  </a:lnTo>
                  <a:lnTo>
                    <a:pt x="74"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0" name="Freeform 56"/>
            <p:cNvSpPr>
              <a:spLocks/>
            </p:cNvSpPr>
            <p:nvPr/>
          </p:nvSpPr>
          <p:spPr bwMode="auto">
            <a:xfrm>
              <a:off x="3818947" y="5123878"/>
              <a:ext cx="478864" cy="505224"/>
            </a:xfrm>
            <a:custGeom>
              <a:avLst/>
              <a:gdLst>
                <a:gd name="T0" fmla="*/ 2147483647 w 92"/>
                <a:gd name="T1" fmla="*/ 2147483647 h 97"/>
                <a:gd name="T2" fmla="*/ 2147483647 w 92"/>
                <a:gd name="T3" fmla="*/ 2147483647 h 97"/>
                <a:gd name="T4" fmla="*/ 2147483647 w 92"/>
                <a:gd name="T5" fmla="*/ 2147483647 h 97"/>
                <a:gd name="T6" fmla="*/ 2147483647 w 92"/>
                <a:gd name="T7" fmla="*/ 2147483647 h 97"/>
                <a:gd name="T8" fmla="*/ 2147483647 w 92"/>
                <a:gd name="T9" fmla="*/ 2147483647 h 97"/>
                <a:gd name="T10" fmla="*/ 2147483647 w 92"/>
                <a:gd name="T11" fmla="*/ 2147483647 h 97"/>
                <a:gd name="T12" fmla="*/ 2147483647 w 92"/>
                <a:gd name="T13" fmla="*/ 2147483647 h 97"/>
                <a:gd name="T14" fmla="*/ 2147483647 w 92"/>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97"/>
                <a:gd name="T26" fmla="*/ 92 w 9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97">
                  <a:moveTo>
                    <a:pt x="8" y="25"/>
                  </a:moveTo>
                  <a:cubicBezTo>
                    <a:pt x="1" y="67"/>
                    <a:pt x="1" y="67"/>
                    <a:pt x="1" y="67"/>
                  </a:cubicBezTo>
                  <a:cubicBezTo>
                    <a:pt x="0" y="76"/>
                    <a:pt x="7" y="85"/>
                    <a:pt x="17" y="87"/>
                  </a:cubicBezTo>
                  <a:cubicBezTo>
                    <a:pt x="38" y="90"/>
                    <a:pt x="38" y="90"/>
                    <a:pt x="38" y="90"/>
                  </a:cubicBezTo>
                  <a:cubicBezTo>
                    <a:pt x="52" y="92"/>
                    <a:pt x="81" y="97"/>
                    <a:pt x="85" y="75"/>
                  </a:cubicBezTo>
                  <a:cubicBezTo>
                    <a:pt x="91" y="38"/>
                    <a:pt x="91" y="38"/>
                    <a:pt x="91" y="38"/>
                  </a:cubicBezTo>
                  <a:cubicBezTo>
                    <a:pt x="92" y="28"/>
                    <a:pt x="85" y="19"/>
                    <a:pt x="75" y="17"/>
                  </a:cubicBezTo>
                  <a:cubicBezTo>
                    <a:pt x="59" y="15"/>
                    <a:pt x="12" y="0"/>
                    <a:pt x="8" y="25"/>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1" name="Freeform 57"/>
            <p:cNvSpPr>
              <a:spLocks/>
            </p:cNvSpPr>
            <p:nvPr/>
          </p:nvSpPr>
          <p:spPr bwMode="auto">
            <a:xfrm>
              <a:off x="4115492" y="5161220"/>
              <a:ext cx="171337" cy="191107"/>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2147483647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6" y="4"/>
                  </a:moveTo>
                  <a:cubicBezTo>
                    <a:pt x="6" y="4"/>
                    <a:pt x="6" y="4"/>
                    <a:pt x="6" y="4"/>
                  </a:cubicBezTo>
                  <a:cubicBezTo>
                    <a:pt x="1" y="8"/>
                    <a:pt x="0" y="15"/>
                    <a:pt x="4" y="20"/>
                  </a:cubicBezTo>
                  <a:cubicBezTo>
                    <a:pt x="11" y="31"/>
                    <a:pt x="11" y="31"/>
                    <a:pt x="11" y="31"/>
                  </a:cubicBezTo>
                  <a:cubicBezTo>
                    <a:pt x="15" y="36"/>
                    <a:pt x="22" y="37"/>
                    <a:pt x="27" y="33"/>
                  </a:cubicBezTo>
                  <a:cubicBezTo>
                    <a:pt x="27" y="33"/>
                    <a:pt x="27" y="33"/>
                    <a:pt x="27" y="33"/>
                  </a:cubicBezTo>
                  <a:cubicBezTo>
                    <a:pt x="32" y="30"/>
                    <a:pt x="33" y="22"/>
                    <a:pt x="30" y="17"/>
                  </a:cubicBezTo>
                  <a:cubicBezTo>
                    <a:pt x="22" y="7"/>
                    <a:pt x="22" y="7"/>
                    <a:pt x="22" y="7"/>
                  </a:cubicBezTo>
                  <a:cubicBezTo>
                    <a:pt x="19" y="2"/>
                    <a:pt x="11" y="0"/>
                    <a:pt x="6" y="4"/>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2" name="Freeform 58"/>
            <p:cNvSpPr>
              <a:spLocks/>
            </p:cNvSpPr>
            <p:nvPr/>
          </p:nvSpPr>
          <p:spPr bwMode="auto">
            <a:xfrm>
              <a:off x="3849699" y="5185383"/>
              <a:ext cx="213073" cy="397590"/>
            </a:xfrm>
            <a:custGeom>
              <a:avLst/>
              <a:gdLst>
                <a:gd name="T0" fmla="*/ 2147483647 w 41"/>
                <a:gd name="T1" fmla="*/ 2147483647 h 76"/>
                <a:gd name="T2" fmla="*/ 2147483647 w 41"/>
                <a:gd name="T3" fmla="*/ 2147483647 h 76"/>
                <a:gd name="T4" fmla="*/ 2147483647 w 41"/>
                <a:gd name="T5" fmla="*/ 2147483647 h 76"/>
                <a:gd name="T6" fmla="*/ 2147483647 w 41"/>
                <a:gd name="T7" fmla="*/ 2147483647 h 76"/>
                <a:gd name="T8" fmla="*/ 2147483647 w 41"/>
                <a:gd name="T9" fmla="*/ 2147483647 h 76"/>
                <a:gd name="T10" fmla="*/ 2147483647 w 41"/>
                <a:gd name="T11" fmla="*/ 2147483647 h 76"/>
                <a:gd name="T12" fmla="*/ 2147483647 w 41"/>
                <a:gd name="T13" fmla="*/ 2147483647 h 76"/>
                <a:gd name="T14" fmla="*/ 2147483647 w 41"/>
                <a:gd name="T15" fmla="*/ 2147483647 h 76"/>
                <a:gd name="T16" fmla="*/ 2147483647 w 41"/>
                <a:gd name="T17" fmla="*/ 2147483647 h 76"/>
                <a:gd name="T18" fmla="*/ 2147483647 w 41"/>
                <a:gd name="T19" fmla="*/ 2147483647 h 76"/>
                <a:gd name="T20" fmla="*/ 2147483647 w 41"/>
                <a:gd name="T21" fmla="*/ 2147483647 h 76"/>
                <a:gd name="T22" fmla="*/ 2147483647 w 41"/>
                <a:gd name="T23" fmla="*/ 2147483647 h 76"/>
                <a:gd name="T24" fmla="*/ 2147483647 w 41"/>
                <a:gd name="T25" fmla="*/ 2147483647 h 76"/>
                <a:gd name="T26" fmla="*/ 2147483647 w 41"/>
                <a:gd name="T27" fmla="*/ 2147483647 h 76"/>
                <a:gd name="T28" fmla="*/ 2147483647 w 41"/>
                <a:gd name="T29" fmla="*/ 2147483647 h 76"/>
                <a:gd name="T30" fmla="*/ 2147483647 w 41"/>
                <a:gd name="T31" fmla="*/ 0 h 76"/>
                <a:gd name="T32" fmla="*/ 2147483647 w 41"/>
                <a:gd name="T33" fmla="*/ 2147483647 h 76"/>
                <a:gd name="T34" fmla="*/ 2147483647 w 41"/>
                <a:gd name="T35" fmla="*/ 2147483647 h 76"/>
                <a:gd name="T36" fmla="*/ 0 w 41"/>
                <a:gd name="T37" fmla="*/ 2147483647 h 76"/>
                <a:gd name="T38" fmla="*/ 0 w 41"/>
                <a:gd name="T39" fmla="*/ 2147483647 h 76"/>
                <a:gd name="T40" fmla="*/ 2147483647 w 41"/>
                <a:gd name="T41" fmla="*/ 2147483647 h 76"/>
                <a:gd name="T42" fmla="*/ 2147483647 w 41"/>
                <a:gd name="T43" fmla="*/ 2147483647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76"/>
                <a:gd name="T68" fmla="*/ 41 w 41"/>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76">
                  <a:moveTo>
                    <a:pt x="30" y="76"/>
                  </a:moveTo>
                  <a:cubicBezTo>
                    <a:pt x="30" y="76"/>
                    <a:pt x="30" y="75"/>
                    <a:pt x="30" y="74"/>
                  </a:cubicBezTo>
                  <a:cubicBezTo>
                    <a:pt x="30" y="74"/>
                    <a:pt x="30" y="74"/>
                    <a:pt x="30" y="74"/>
                  </a:cubicBezTo>
                  <a:cubicBezTo>
                    <a:pt x="31" y="69"/>
                    <a:pt x="27" y="65"/>
                    <a:pt x="22" y="63"/>
                  </a:cubicBezTo>
                  <a:cubicBezTo>
                    <a:pt x="24" y="63"/>
                    <a:pt x="24" y="63"/>
                    <a:pt x="24" y="63"/>
                  </a:cubicBezTo>
                  <a:cubicBezTo>
                    <a:pt x="31" y="64"/>
                    <a:pt x="36" y="60"/>
                    <a:pt x="37" y="54"/>
                  </a:cubicBezTo>
                  <a:cubicBezTo>
                    <a:pt x="37" y="54"/>
                    <a:pt x="37" y="54"/>
                    <a:pt x="37" y="54"/>
                  </a:cubicBezTo>
                  <a:cubicBezTo>
                    <a:pt x="37" y="49"/>
                    <a:pt x="34" y="45"/>
                    <a:pt x="29" y="43"/>
                  </a:cubicBezTo>
                  <a:cubicBezTo>
                    <a:pt x="35" y="43"/>
                    <a:pt x="40" y="39"/>
                    <a:pt x="40" y="34"/>
                  </a:cubicBezTo>
                  <a:cubicBezTo>
                    <a:pt x="40" y="34"/>
                    <a:pt x="40" y="34"/>
                    <a:pt x="40" y="34"/>
                  </a:cubicBezTo>
                  <a:cubicBezTo>
                    <a:pt x="41" y="28"/>
                    <a:pt x="36" y="23"/>
                    <a:pt x="29" y="22"/>
                  </a:cubicBezTo>
                  <a:cubicBezTo>
                    <a:pt x="28" y="22"/>
                    <a:pt x="28" y="22"/>
                    <a:pt x="28" y="22"/>
                  </a:cubicBezTo>
                  <a:cubicBezTo>
                    <a:pt x="33" y="21"/>
                    <a:pt x="37" y="18"/>
                    <a:pt x="37" y="13"/>
                  </a:cubicBezTo>
                  <a:cubicBezTo>
                    <a:pt x="37" y="13"/>
                    <a:pt x="37" y="13"/>
                    <a:pt x="37" y="13"/>
                  </a:cubicBezTo>
                  <a:cubicBezTo>
                    <a:pt x="38" y="7"/>
                    <a:pt x="33" y="2"/>
                    <a:pt x="27" y="1"/>
                  </a:cubicBezTo>
                  <a:cubicBezTo>
                    <a:pt x="18" y="0"/>
                    <a:pt x="18" y="0"/>
                    <a:pt x="18" y="0"/>
                  </a:cubicBezTo>
                  <a:cubicBezTo>
                    <a:pt x="15" y="0"/>
                    <a:pt x="13" y="1"/>
                    <a:pt x="11" y="2"/>
                  </a:cubicBezTo>
                  <a:cubicBezTo>
                    <a:pt x="7" y="5"/>
                    <a:pt x="4" y="9"/>
                    <a:pt x="4" y="15"/>
                  </a:cubicBezTo>
                  <a:cubicBezTo>
                    <a:pt x="0" y="56"/>
                    <a:pt x="0" y="56"/>
                    <a:pt x="0" y="56"/>
                  </a:cubicBezTo>
                  <a:cubicBezTo>
                    <a:pt x="0" y="57"/>
                    <a:pt x="0" y="57"/>
                    <a:pt x="0" y="58"/>
                  </a:cubicBezTo>
                  <a:cubicBezTo>
                    <a:pt x="1" y="66"/>
                    <a:pt x="9" y="74"/>
                    <a:pt x="19" y="75"/>
                  </a:cubicBezTo>
                  <a:lnTo>
                    <a:pt x="30" y="76"/>
                  </a:ln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3" name="Freeform 59"/>
            <p:cNvSpPr>
              <a:spLocks/>
            </p:cNvSpPr>
            <p:nvPr/>
          </p:nvSpPr>
          <p:spPr bwMode="auto">
            <a:xfrm>
              <a:off x="3761834" y="5154631"/>
              <a:ext cx="265792" cy="136191"/>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2147483647 w 51"/>
                <a:gd name="T11" fmla="*/ 2147483647 h 26"/>
                <a:gd name="T12" fmla="*/ 2147483647 w 51"/>
                <a:gd name="T13" fmla="*/ 2147483647 h 26"/>
                <a:gd name="T14" fmla="*/ 2147483647 w 51"/>
                <a:gd name="T15" fmla="*/ 2147483647 h 26"/>
                <a:gd name="T16" fmla="*/ 2147483647 w 51"/>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6"/>
                <a:gd name="T29" fmla="*/ 51 w 5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6">
                  <a:moveTo>
                    <a:pt x="1" y="10"/>
                  </a:moveTo>
                  <a:cubicBezTo>
                    <a:pt x="1" y="10"/>
                    <a:pt x="1" y="10"/>
                    <a:pt x="1" y="10"/>
                  </a:cubicBezTo>
                  <a:cubicBezTo>
                    <a:pt x="0" y="15"/>
                    <a:pt x="5" y="21"/>
                    <a:pt x="11" y="21"/>
                  </a:cubicBezTo>
                  <a:cubicBezTo>
                    <a:pt x="39" y="25"/>
                    <a:pt x="39" y="25"/>
                    <a:pt x="39" y="25"/>
                  </a:cubicBezTo>
                  <a:cubicBezTo>
                    <a:pt x="45" y="26"/>
                    <a:pt x="50" y="22"/>
                    <a:pt x="51" y="16"/>
                  </a:cubicBezTo>
                  <a:cubicBezTo>
                    <a:pt x="51" y="16"/>
                    <a:pt x="51" y="16"/>
                    <a:pt x="51" y="16"/>
                  </a:cubicBezTo>
                  <a:cubicBezTo>
                    <a:pt x="51" y="11"/>
                    <a:pt x="47" y="5"/>
                    <a:pt x="41" y="5"/>
                  </a:cubicBezTo>
                  <a:cubicBezTo>
                    <a:pt x="12" y="1"/>
                    <a:pt x="12" y="1"/>
                    <a:pt x="12" y="1"/>
                  </a:cubicBezTo>
                  <a:cubicBezTo>
                    <a:pt x="7" y="0"/>
                    <a:pt x="1" y="4"/>
                    <a:pt x="1" y="10"/>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4" name="Freeform 60"/>
            <p:cNvSpPr>
              <a:spLocks/>
            </p:cNvSpPr>
            <p:nvPr/>
          </p:nvSpPr>
          <p:spPr bwMode="auto">
            <a:xfrm>
              <a:off x="3720099" y="5260069"/>
              <a:ext cx="322905" cy="140584"/>
            </a:xfrm>
            <a:custGeom>
              <a:avLst/>
              <a:gdLst>
                <a:gd name="T0" fmla="*/ 2147483647 w 62"/>
                <a:gd name="T1" fmla="*/ 2147483647 h 27"/>
                <a:gd name="T2" fmla="*/ 2147483647 w 62"/>
                <a:gd name="T3" fmla="*/ 2147483647 h 27"/>
                <a:gd name="T4" fmla="*/ 2147483647 w 62"/>
                <a:gd name="T5" fmla="*/ 2147483647 h 27"/>
                <a:gd name="T6" fmla="*/ 2147483647 w 62"/>
                <a:gd name="T7" fmla="*/ 2147483647 h 27"/>
                <a:gd name="T8" fmla="*/ 2147483647 w 62"/>
                <a:gd name="T9" fmla="*/ 2147483647 h 27"/>
                <a:gd name="T10" fmla="*/ 2147483647 w 62"/>
                <a:gd name="T11" fmla="*/ 2147483647 h 27"/>
                <a:gd name="T12" fmla="*/ 2147483647 w 62"/>
                <a:gd name="T13" fmla="*/ 2147483647 h 27"/>
                <a:gd name="T14" fmla="*/ 2147483647 w 62"/>
                <a:gd name="T15" fmla="*/ 0 h 27"/>
                <a:gd name="T16" fmla="*/ 2147483647 w 62"/>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27"/>
                <a:gd name="T29" fmla="*/ 62 w 6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27">
                  <a:moveTo>
                    <a:pt x="1" y="9"/>
                  </a:moveTo>
                  <a:cubicBezTo>
                    <a:pt x="1" y="9"/>
                    <a:pt x="1" y="9"/>
                    <a:pt x="1" y="9"/>
                  </a:cubicBezTo>
                  <a:cubicBezTo>
                    <a:pt x="0" y="15"/>
                    <a:pt x="5" y="20"/>
                    <a:pt x="12" y="21"/>
                  </a:cubicBezTo>
                  <a:cubicBezTo>
                    <a:pt x="49" y="26"/>
                    <a:pt x="49" y="26"/>
                    <a:pt x="49" y="26"/>
                  </a:cubicBezTo>
                  <a:cubicBezTo>
                    <a:pt x="56" y="27"/>
                    <a:pt x="61" y="23"/>
                    <a:pt x="62" y="17"/>
                  </a:cubicBezTo>
                  <a:cubicBezTo>
                    <a:pt x="62" y="17"/>
                    <a:pt x="62" y="17"/>
                    <a:pt x="62" y="17"/>
                  </a:cubicBezTo>
                  <a:cubicBezTo>
                    <a:pt x="62" y="12"/>
                    <a:pt x="57" y="6"/>
                    <a:pt x="51" y="5"/>
                  </a:cubicBezTo>
                  <a:cubicBezTo>
                    <a:pt x="14" y="0"/>
                    <a:pt x="14" y="0"/>
                    <a:pt x="14" y="0"/>
                  </a:cubicBezTo>
                  <a:cubicBezTo>
                    <a:pt x="7" y="0"/>
                    <a:pt x="1" y="3"/>
                    <a:pt x="1" y="9"/>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5" name="Freeform 61"/>
            <p:cNvSpPr>
              <a:spLocks/>
            </p:cNvSpPr>
            <p:nvPr/>
          </p:nvSpPr>
          <p:spPr bwMode="auto">
            <a:xfrm>
              <a:off x="3731082" y="5363309"/>
              <a:ext cx="296545" cy="136191"/>
            </a:xfrm>
            <a:custGeom>
              <a:avLst/>
              <a:gdLst>
                <a:gd name="T0" fmla="*/ 2147483647 w 57"/>
                <a:gd name="T1" fmla="*/ 2147483647 h 26"/>
                <a:gd name="T2" fmla="*/ 2147483647 w 57"/>
                <a:gd name="T3" fmla="*/ 2147483647 h 26"/>
                <a:gd name="T4" fmla="*/ 2147483647 w 57"/>
                <a:gd name="T5" fmla="*/ 2147483647 h 26"/>
                <a:gd name="T6" fmla="*/ 2147483647 w 57"/>
                <a:gd name="T7" fmla="*/ 2147483647 h 26"/>
                <a:gd name="T8" fmla="*/ 2147483647 w 57"/>
                <a:gd name="T9" fmla="*/ 2147483647 h 26"/>
                <a:gd name="T10" fmla="*/ 2147483647 w 57"/>
                <a:gd name="T11" fmla="*/ 2147483647 h 26"/>
                <a:gd name="T12" fmla="*/ 2147483647 w 57"/>
                <a:gd name="T13" fmla="*/ 2147483647 h 26"/>
                <a:gd name="T14" fmla="*/ 2147483647 w 57"/>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6"/>
                <a:gd name="T26" fmla="*/ 57 w 5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6">
                  <a:moveTo>
                    <a:pt x="1" y="10"/>
                  </a:moveTo>
                  <a:cubicBezTo>
                    <a:pt x="1" y="10"/>
                    <a:pt x="1" y="10"/>
                    <a:pt x="1" y="10"/>
                  </a:cubicBezTo>
                  <a:cubicBezTo>
                    <a:pt x="0" y="25"/>
                    <a:pt x="28" y="22"/>
                    <a:pt x="38" y="24"/>
                  </a:cubicBezTo>
                  <a:cubicBezTo>
                    <a:pt x="48" y="26"/>
                    <a:pt x="56" y="25"/>
                    <a:pt x="57" y="18"/>
                  </a:cubicBezTo>
                  <a:cubicBezTo>
                    <a:pt x="57" y="18"/>
                    <a:pt x="57" y="18"/>
                    <a:pt x="57" y="18"/>
                  </a:cubicBezTo>
                  <a:cubicBezTo>
                    <a:pt x="57" y="12"/>
                    <a:pt x="52" y="7"/>
                    <a:pt x="46" y="6"/>
                  </a:cubicBezTo>
                  <a:cubicBezTo>
                    <a:pt x="13" y="1"/>
                    <a:pt x="13" y="1"/>
                    <a:pt x="13" y="1"/>
                  </a:cubicBezTo>
                  <a:cubicBezTo>
                    <a:pt x="7" y="0"/>
                    <a:pt x="2" y="4"/>
                    <a:pt x="1" y="10"/>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6" name="Freeform 62"/>
            <p:cNvSpPr>
              <a:spLocks/>
            </p:cNvSpPr>
            <p:nvPr/>
          </p:nvSpPr>
          <p:spPr bwMode="auto">
            <a:xfrm>
              <a:off x="3746459" y="5468747"/>
              <a:ext cx="243826" cy="114225"/>
            </a:xfrm>
            <a:custGeom>
              <a:avLst/>
              <a:gdLst>
                <a:gd name="T0" fmla="*/ 2147483647 w 47"/>
                <a:gd name="T1" fmla="*/ 2147483647 h 22"/>
                <a:gd name="T2" fmla="*/ 2147483647 w 47"/>
                <a:gd name="T3" fmla="*/ 2147483647 h 22"/>
                <a:gd name="T4" fmla="*/ 2147483647 w 47"/>
                <a:gd name="T5" fmla="*/ 2147483647 h 22"/>
                <a:gd name="T6" fmla="*/ 2147483647 w 47"/>
                <a:gd name="T7" fmla="*/ 2147483647 h 22"/>
                <a:gd name="T8" fmla="*/ 2147483647 w 47"/>
                <a:gd name="T9" fmla="*/ 2147483647 h 22"/>
                <a:gd name="T10" fmla="*/ 2147483647 w 47"/>
                <a:gd name="T11" fmla="*/ 2147483647 h 22"/>
                <a:gd name="T12" fmla="*/ 2147483647 w 47"/>
                <a:gd name="T13" fmla="*/ 2147483647 h 22"/>
                <a:gd name="T14" fmla="*/ 2147483647 w 47"/>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2"/>
                <a:gd name="T26" fmla="*/ 47 w 4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2">
                  <a:moveTo>
                    <a:pt x="1" y="9"/>
                  </a:moveTo>
                  <a:cubicBezTo>
                    <a:pt x="1" y="9"/>
                    <a:pt x="1" y="9"/>
                    <a:pt x="1" y="9"/>
                  </a:cubicBezTo>
                  <a:cubicBezTo>
                    <a:pt x="0" y="22"/>
                    <a:pt x="17" y="19"/>
                    <a:pt x="25" y="20"/>
                  </a:cubicBezTo>
                  <a:cubicBezTo>
                    <a:pt x="35" y="21"/>
                    <a:pt x="46" y="22"/>
                    <a:pt x="47" y="15"/>
                  </a:cubicBezTo>
                  <a:cubicBezTo>
                    <a:pt x="47" y="15"/>
                    <a:pt x="47" y="15"/>
                    <a:pt x="47" y="15"/>
                  </a:cubicBezTo>
                  <a:cubicBezTo>
                    <a:pt x="47" y="10"/>
                    <a:pt x="43" y="5"/>
                    <a:pt x="38" y="4"/>
                  </a:cubicBezTo>
                  <a:cubicBezTo>
                    <a:pt x="12" y="1"/>
                    <a:pt x="12" y="1"/>
                    <a:pt x="12" y="1"/>
                  </a:cubicBezTo>
                  <a:cubicBezTo>
                    <a:pt x="6" y="0"/>
                    <a:pt x="2" y="4"/>
                    <a:pt x="1" y="9"/>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7" name="Freeform 63"/>
            <p:cNvSpPr>
              <a:spLocks/>
            </p:cNvSpPr>
            <p:nvPr/>
          </p:nvSpPr>
          <p:spPr bwMode="auto">
            <a:xfrm>
              <a:off x="3955137" y="5185383"/>
              <a:ext cx="61505" cy="94456"/>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0 h 18"/>
                <a:gd name="T10" fmla="*/ 2147483647 w 12"/>
                <a:gd name="T11" fmla="*/ 0 h 18"/>
                <a:gd name="T12" fmla="*/ 0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1" y="17"/>
                  </a:moveTo>
                  <a:cubicBezTo>
                    <a:pt x="1" y="17"/>
                    <a:pt x="1" y="17"/>
                    <a:pt x="1" y="17"/>
                  </a:cubicBezTo>
                  <a:cubicBezTo>
                    <a:pt x="7" y="18"/>
                    <a:pt x="11" y="15"/>
                    <a:pt x="12" y="10"/>
                  </a:cubicBezTo>
                  <a:cubicBezTo>
                    <a:pt x="12" y="10"/>
                    <a:pt x="12" y="10"/>
                    <a:pt x="12" y="10"/>
                  </a:cubicBezTo>
                  <a:cubicBezTo>
                    <a:pt x="12" y="5"/>
                    <a:pt x="8" y="1"/>
                    <a:pt x="3" y="0"/>
                  </a:cubicBezTo>
                  <a:cubicBezTo>
                    <a:pt x="2" y="0"/>
                    <a:pt x="2" y="0"/>
                    <a:pt x="2" y="0"/>
                  </a:cubicBezTo>
                  <a:cubicBezTo>
                    <a:pt x="1" y="2"/>
                    <a:pt x="1" y="5"/>
                    <a:pt x="0" y="8"/>
                  </a:cubicBezTo>
                  <a:cubicBezTo>
                    <a:pt x="0" y="11"/>
                    <a:pt x="0" y="14"/>
                    <a:pt x="1" y="17"/>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8" name="Freeform 64"/>
            <p:cNvSpPr>
              <a:spLocks/>
            </p:cNvSpPr>
            <p:nvPr/>
          </p:nvSpPr>
          <p:spPr bwMode="auto">
            <a:xfrm>
              <a:off x="3970515" y="5295215"/>
              <a:ext cx="61505" cy="94456"/>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0 h 18"/>
                <a:gd name="T10" fmla="*/ 2147483647 w 12"/>
                <a:gd name="T11" fmla="*/ 0 h 18"/>
                <a:gd name="T12" fmla="*/ 0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1" y="18"/>
                  </a:moveTo>
                  <a:cubicBezTo>
                    <a:pt x="1" y="18"/>
                    <a:pt x="1" y="18"/>
                    <a:pt x="1" y="18"/>
                  </a:cubicBezTo>
                  <a:cubicBezTo>
                    <a:pt x="7" y="18"/>
                    <a:pt x="11" y="15"/>
                    <a:pt x="12" y="10"/>
                  </a:cubicBezTo>
                  <a:cubicBezTo>
                    <a:pt x="12" y="10"/>
                    <a:pt x="12" y="10"/>
                    <a:pt x="12" y="10"/>
                  </a:cubicBezTo>
                  <a:cubicBezTo>
                    <a:pt x="12" y="5"/>
                    <a:pt x="8" y="1"/>
                    <a:pt x="3" y="0"/>
                  </a:cubicBezTo>
                  <a:cubicBezTo>
                    <a:pt x="2" y="0"/>
                    <a:pt x="2" y="0"/>
                    <a:pt x="2" y="0"/>
                  </a:cubicBezTo>
                  <a:cubicBezTo>
                    <a:pt x="1" y="3"/>
                    <a:pt x="1" y="5"/>
                    <a:pt x="0" y="8"/>
                  </a:cubicBezTo>
                  <a:cubicBezTo>
                    <a:pt x="0" y="11"/>
                    <a:pt x="0" y="14"/>
                    <a:pt x="1" y="18"/>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09" name="Freeform 65"/>
            <p:cNvSpPr>
              <a:spLocks/>
            </p:cNvSpPr>
            <p:nvPr/>
          </p:nvSpPr>
          <p:spPr bwMode="auto">
            <a:xfrm>
              <a:off x="3955137" y="5400653"/>
              <a:ext cx="61505" cy="87865"/>
            </a:xfrm>
            <a:custGeom>
              <a:avLst/>
              <a:gdLst>
                <a:gd name="T0" fmla="*/ 2147483647 w 12"/>
                <a:gd name="T1" fmla="*/ 2147483647 h 17"/>
                <a:gd name="T2" fmla="*/ 2147483647 w 12"/>
                <a:gd name="T3" fmla="*/ 2147483647 h 17"/>
                <a:gd name="T4" fmla="*/ 2147483647 w 12"/>
                <a:gd name="T5" fmla="*/ 2147483647 h 17"/>
                <a:gd name="T6" fmla="*/ 2147483647 w 12"/>
                <a:gd name="T7" fmla="*/ 2147483647 h 17"/>
                <a:gd name="T8" fmla="*/ 2147483647 w 12"/>
                <a:gd name="T9" fmla="*/ 0 h 17"/>
                <a:gd name="T10" fmla="*/ 2147483647 w 12"/>
                <a:gd name="T11" fmla="*/ 0 h 17"/>
                <a:gd name="T12" fmla="*/ 0 w 12"/>
                <a:gd name="T13" fmla="*/ 2147483647 h 17"/>
                <a:gd name="T14" fmla="*/ 2147483647 w 12"/>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7"/>
                <a:gd name="T26" fmla="*/ 12 w 1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7">
                  <a:moveTo>
                    <a:pt x="1" y="16"/>
                  </a:moveTo>
                  <a:cubicBezTo>
                    <a:pt x="1" y="16"/>
                    <a:pt x="1" y="16"/>
                    <a:pt x="1" y="16"/>
                  </a:cubicBezTo>
                  <a:cubicBezTo>
                    <a:pt x="7" y="17"/>
                    <a:pt x="11" y="14"/>
                    <a:pt x="12" y="9"/>
                  </a:cubicBezTo>
                  <a:cubicBezTo>
                    <a:pt x="12" y="9"/>
                    <a:pt x="12" y="9"/>
                    <a:pt x="12" y="9"/>
                  </a:cubicBezTo>
                  <a:cubicBezTo>
                    <a:pt x="12" y="5"/>
                    <a:pt x="8" y="1"/>
                    <a:pt x="3" y="0"/>
                  </a:cubicBezTo>
                  <a:cubicBezTo>
                    <a:pt x="2" y="0"/>
                    <a:pt x="2" y="0"/>
                    <a:pt x="2" y="0"/>
                  </a:cubicBezTo>
                  <a:cubicBezTo>
                    <a:pt x="1" y="3"/>
                    <a:pt x="1" y="5"/>
                    <a:pt x="0" y="7"/>
                  </a:cubicBezTo>
                  <a:cubicBezTo>
                    <a:pt x="0" y="10"/>
                    <a:pt x="0" y="13"/>
                    <a:pt x="1" y="16"/>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0" name="Freeform 66"/>
            <p:cNvSpPr>
              <a:spLocks/>
            </p:cNvSpPr>
            <p:nvPr/>
          </p:nvSpPr>
          <p:spPr bwMode="auto">
            <a:xfrm>
              <a:off x="3922189" y="5499500"/>
              <a:ext cx="79078" cy="76883"/>
            </a:xfrm>
            <a:custGeom>
              <a:avLst/>
              <a:gdLst>
                <a:gd name="T0" fmla="*/ 2147483647 w 15"/>
                <a:gd name="T1" fmla="*/ 2147483647 h 15"/>
                <a:gd name="T2" fmla="*/ 2147483647 w 15"/>
                <a:gd name="T3" fmla="*/ 2147483647 h 15"/>
                <a:gd name="T4" fmla="*/ 2147483647 w 15"/>
                <a:gd name="T5" fmla="*/ 0 h 15"/>
                <a:gd name="T6" fmla="*/ 2147483647 w 15"/>
                <a:gd name="T7" fmla="*/ 0 h 15"/>
                <a:gd name="T8" fmla="*/ 0 w 15"/>
                <a:gd name="T9" fmla="*/ 2147483647 h 15"/>
                <a:gd name="T10" fmla="*/ 2147483647 w 15"/>
                <a:gd name="T11" fmla="*/ 2147483647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 y="13"/>
                  </a:moveTo>
                  <a:cubicBezTo>
                    <a:pt x="1" y="13"/>
                    <a:pt x="1" y="13"/>
                    <a:pt x="1" y="13"/>
                  </a:cubicBezTo>
                  <a:cubicBezTo>
                    <a:pt x="14" y="15"/>
                    <a:pt x="15" y="1"/>
                    <a:pt x="2" y="0"/>
                  </a:cubicBezTo>
                  <a:cubicBezTo>
                    <a:pt x="2" y="0"/>
                    <a:pt x="2" y="0"/>
                    <a:pt x="2" y="0"/>
                  </a:cubicBezTo>
                  <a:cubicBezTo>
                    <a:pt x="1" y="1"/>
                    <a:pt x="0" y="3"/>
                    <a:pt x="0" y="5"/>
                  </a:cubicBezTo>
                  <a:cubicBezTo>
                    <a:pt x="0" y="8"/>
                    <a:pt x="0" y="11"/>
                    <a:pt x="1" y="13"/>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1" name="Freeform 67"/>
            <p:cNvSpPr>
              <a:spLocks/>
            </p:cNvSpPr>
            <p:nvPr/>
          </p:nvSpPr>
          <p:spPr bwMode="auto">
            <a:xfrm>
              <a:off x="4016643" y="5066766"/>
              <a:ext cx="213073" cy="20868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0"/>
                <a:gd name="T29" fmla="*/ 41 w 4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0">
                  <a:moveTo>
                    <a:pt x="4" y="6"/>
                  </a:moveTo>
                  <a:cubicBezTo>
                    <a:pt x="4" y="6"/>
                    <a:pt x="4" y="6"/>
                    <a:pt x="4" y="6"/>
                  </a:cubicBezTo>
                  <a:cubicBezTo>
                    <a:pt x="0" y="11"/>
                    <a:pt x="1" y="18"/>
                    <a:pt x="6" y="23"/>
                  </a:cubicBezTo>
                  <a:cubicBezTo>
                    <a:pt x="21" y="36"/>
                    <a:pt x="21" y="36"/>
                    <a:pt x="21" y="36"/>
                  </a:cubicBezTo>
                  <a:cubicBezTo>
                    <a:pt x="26" y="40"/>
                    <a:pt x="33" y="39"/>
                    <a:pt x="37" y="34"/>
                  </a:cubicBezTo>
                  <a:cubicBezTo>
                    <a:pt x="37" y="34"/>
                    <a:pt x="37" y="34"/>
                    <a:pt x="37" y="34"/>
                  </a:cubicBezTo>
                  <a:cubicBezTo>
                    <a:pt x="41" y="29"/>
                    <a:pt x="40" y="22"/>
                    <a:pt x="35" y="18"/>
                  </a:cubicBezTo>
                  <a:cubicBezTo>
                    <a:pt x="20" y="4"/>
                    <a:pt x="20" y="4"/>
                    <a:pt x="20" y="4"/>
                  </a:cubicBezTo>
                  <a:cubicBezTo>
                    <a:pt x="15" y="0"/>
                    <a:pt x="8" y="1"/>
                    <a:pt x="4" y="6"/>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2" name="Freeform 68"/>
            <p:cNvSpPr>
              <a:spLocks/>
            </p:cNvSpPr>
            <p:nvPr/>
          </p:nvSpPr>
          <p:spPr bwMode="auto">
            <a:xfrm>
              <a:off x="3845306" y="5044799"/>
              <a:ext cx="296545" cy="131798"/>
            </a:xfrm>
            <a:custGeom>
              <a:avLst/>
              <a:gdLst>
                <a:gd name="T0" fmla="*/ 2147483647 w 57"/>
                <a:gd name="T1" fmla="*/ 2147483647 h 25"/>
                <a:gd name="T2" fmla="*/ 2147483647 w 57"/>
                <a:gd name="T3" fmla="*/ 2147483647 h 25"/>
                <a:gd name="T4" fmla="*/ 2147483647 w 57"/>
                <a:gd name="T5" fmla="*/ 2147483647 h 25"/>
                <a:gd name="T6" fmla="*/ 2147483647 w 57"/>
                <a:gd name="T7" fmla="*/ 2147483647 h 25"/>
                <a:gd name="T8" fmla="*/ 2147483647 w 57"/>
                <a:gd name="T9" fmla="*/ 2147483647 h 25"/>
                <a:gd name="T10" fmla="*/ 2147483647 w 57"/>
                <a:gd name="T11" fmla="*/ 2147483647 h 25"/>
                <a:gd name="T12" fmla="*/ 0 60000 65536"/>
                <a:gd name="T13" fmla="*/ 0 60000 65536"/>
                <a:gd name="T14" fmla="*/ 0 60000 65536"/>
                <a:gd name="T15" fmla="*/ 0 60000 65536"/>
                <a:gd name="T16" fmla="*/ 0 60000 65536"/>
                <a:gd name="T17" fmla="*/ 0 60000 65536"/>
                <a:gd name="T18" fmla="*/ 0 w 57"/>
                <a:gd name="T19" fmla="*/ 0 h 25"/>
                <a:gd name="T20" fmla="*/ 57 w 5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7" h="25">
                  <a:moveTo>
                    <a:pt x="45" y="25"/>
                  </a:moveTo>
                  <a:cubicBezTo>
                    <a:pt x="51" y="25"/>
                    <a:pt x="56" y="24"/>
                    <a:pt x="56" y="18"/>
                  </a:cubicBezTo>
                  <a:cubicBezTo>
                    <a:pt x="56" y="18"/>
                    <a:pt x="56" y="18"/>
                    <a:pt x="56" y="18"/>
                  </a:cubicBezTo>
                  <a:cubicBezTo>
                    <a:pt x="57" y="12"/>
                    <a:pt x="52" y="6"/>
                    <a:pt x="46" y="5"/>
                  </a:cubicBezTo>
                  <a:cubicBezTo>
                    <a:pt x="23" y="3"/>
                    <a:pt x="23" y="3"/>
                    <a:pt x="23" y="3"/>
                  </a:cubicBezTo>
                  <a:cubicBezTo>
                    <a:pt x="0" y="0"/>
                    <a:pt x="14" y="25"/>
                    <a:pt x="45" y="25"/>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3" name="Freeform 69"/>
            <p:cNvSpPr>
              <a:spLocks/>
            </p:cNvSpPr>
            <p:nvPr/>
          </p:nvSpPr>
          <p:spPr bwMode="auto">
            <a:xfrm>
              <a:off x="3906812" y="5055782"/>
              <a:ext cx="109831" cy="41737"/>
            </a:xfrm>
            <a:custGeom>
              <a:avLst/>
              <a:gdLst>
                <a:gd name="T0" fmla="*/ 2147483647 w 21"/>
                <a:gd name="T1" fmla="*/ 2147483647 h 8"/>
                <a:gd name="T2" fmla="*/ 2147483647 w 21"/>
                <a:gd name="T3" fmla="*/ 2147483647 h 8"/>
                <a:gd name="T4" fmla="*/ 2147483647 w 21"/>
                <a:gd name="T5" fmla="*/ 2147483647 h 8"/>
                <a:gd name="T6" fmla="*/ 2147483647 w 21"/>
                <a:gd name="T7" fmla="*/ 2147483647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21" y="2"/>
                  </a:moveTo>
                  <a:cubicBezTo>
                    <a:pt x="11" y="1"/>
                    <a:pt x="11" y="1"/>
                    <a:pt x="11" y="1"/>
                  </a:cubicBezTo>
                  <a:cubicBezTo>
                    <a:pt x="5" y="0"/>
                    <a:pt x="0" y="2"/>
                    <a:pt x="1" y="5"/>
                  </a:cubicBezTo>
                  <a:cubicBezTo>
                    <a:pt x="9" y="8"/>
                    <a:pt x="20" y="7"/>
                    <a:pt x="21" y="2"/>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4" name="Freeform 70"/>
            <p:cNvSpPr>
              <a:spLocks/>
            </p:cNvSpPr>
            <p:nvPr/>
          </p:nvSpPr>
          <p:spPr bwMode="auto">
            <a:xfrm>
              <a:off x="8001321" y="5123878"/>
              <a:ext cx="483257" cy="505224"/>
            </a:xfrm>
            <a:custGeom>
              <a:avLst/>
              <a:gdLst>
                <a:gd name="T0" fmla="*/ 2147483647 w 93"/>
                <a:gd name="T1" fmla="*/ 2147483647 h 97"/>
                <a:gd name="T2" fmla="*/ 2147483647 w 93"/>
                <a:gd name="T3" fmla="*/ 2147483647 h 97"/>
                <a:gd name="T4" fmla="*/ 2147483647 w 93"/>
                <a:gd name="T5" fmla="*/ 2147483647 h 97"/>
                <a:gd name="T6" fmla="*/ 2147483647 w 93"/>
                <a:gd name="T7" fmla="*/ 2147483647 h 97"/>
                <a:gd name="T8" fmla="*/ 2147483647 w 93"/>
                <a:gd name="T9" fmla="*/ 2147483647 h 97"/>
                <a:gd name="T10" fmla="*/ 2147483647 w 93"/>
                <a:gd name="T11" fmla="*/ 2147483647 h 97"/>
                <a:gd name="T12" fmla="*/ 2147483647 w 93"/>
                <a:gd name="T13" fmla="*/ 2147483647 h 97"/>
                <a:gd name="T14" fmla="*/ 2147483647 w 93"/>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97"/>
                <a:gd name="T26" fmla="*/ 93 w 9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97">
                  <a:moveTo>
                    <a:pt x="85" y="25"/>
                  </a:moveTo>
                  <a:cubicBezTo>
                    <a:pt x="91" y="67"/>
                    <a:pt x="91" y="67"/>
                    <a:pt x="91" y="67"/>
                  </a:cubicBezTo>
                  <a:cubicBezTo>
                    <a:pt x="93" y="76"/>
                    <a:pt x="85" y="85"/>
                    <a:pt x="75" y="87"/>
                  </a:cubicBezTo>
                  <a:cubicBezTo>
                    <a:pt x="55" y="90"/>
                    <a:pt x="55" y="90"/>
                    <a:pt x="55" y="90"/>
                  </a:cubicBezTo>
                  <a:cubicBezTo>
                    <a:pt x="40" y="92"/>
                    <a:pt x="11" y="97"/>
                    <a:pt x="8" y="75"/>
                  </a:cubicBezTo>
                  <a:cubicBezTo>
                    <a:pt x="2" y="38"/>
                    <a:pt x="2" y="38"/>
                    <a:pt x="2" y="38"/>
                  </a:cubicBezTo>
                  <a:cubicBezTo>
                    <a:pt x="0" y="28"/>
                    <a:pt x="8" y="19"/>
                    <a:pt x="18" y="17"/>
                  </a:cubicBezTo>
                  <a:cubicBezTo>
                    <a:pt x="34" y="15"/>
                    <a:pt x="81" y="0"/>
                    <a:pt x="85" y="25"/>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5" name="Freeform 71"/>
            <p:cNvSpPr>
              <a:spLocks/>
            </p:cNvSpPr>
            <p:nvPr/>
          </p:nvSpPr>
          <p:spPr bwMode="auto">
            <a:xfrm>
              <a:off x="8012304" y="5161220"/>
              <a:ext cx="171337" cy="191107"/>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2147483647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27" y="4"/>
                  </a:moveTo>
                  <a:cubicBezTo>
                    <a:pt x="27" y="4"/>
                    <a:pt x="27" y="4"/>
                    <a:pt x="27" y="4"/>
                  </a:cubicBezTo>
                  <a:cubicBezTo>
                    <a:pt x="32" y="8"/>
                    <a:pt x="33" y="15"/>
                    <a:pt x="30" y="20"/>
                  </a:cubicBezTo>
                  <a:cubicBezTo>
                    <a:pt x="22" y="31"/>
                    <a:pt x="22" y="31"/>
                    <a:pt x="22" y="31"/>
                  </a:cubicBezTo>
                  <a:cubicBezTo>
                    <a:pt x="19" y="36"/>
                    <a:pt x="11" y="37"/>
                    <a:pt x="6" y="33"/>
                  </a:cubicBezTo>
                  <a:cubicBezTo>
                    <a:pt x="6" y="33"/>
                    <a:pt x="6" y="33"/>
                    <a:pt x="6" y="33"/>
                  </a:cubicBezTo>
                  <a:cubicBezTo>
                    <a:pt x="1" y="30"/>
                    <a:pt x="0" y="22"/>
                    <a:pt x="4" y="17"/>
                  </a:cubicBezTo>
                  <a:cubicBezTo>
                    <a:pt x="11" y="7"/>
                    <a:pt x="11" y="7"/>
                    <a:pt x="11" y="7"/>
                  </a:cubicBezTo>
                  <a:cubicBezTo>
                    <a:pt x="15" y="2"/>
                    <a:pt x="22" y="0"/>
                    <a:pt x="27" y="4"/>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6" name="Freeform 72"/>
            <p:cNvSpPr>
              <a:spLocks/>
            </p:cNvSpPr>
            <p:nvPr/>
          </p:nvSpPr>
          <p:spPr bwMode="auto">
            <a:xfrm>
              <a:off x="8240753" y="5185383"/>
              <a:ext cx="208680" cy="39759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0 w 40"/>
                <a:gd name="T17" fmla="*/ 2147483647 h 76"/>
                <a:gd name="T18" fmla="*/ 0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0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76"/>
                <a:gd name="T68" fmla="*/ 40 w 40"/>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76">
                  <a:moveTo>
                    <a:pt x="11" y="76"/>
                  </a:moveTo>
                  <a:cubicBezTo>
                    <a:pt x="10" y="76"/>
                    <a:pt x="10" y="75"/>
                    <a:pt x="10" y="74"/>
                  </a:cubicBezTo>
                  <a:cubicBezTo>
                    <a:pt x="10" y="74"/>
                    <a:pt x="10" y="74"/>
                    <a:pt x="10" y="74"/>
                  </a:cubicBezTo>
                  <a:cubicBezTo>
                    <a:pt x="10" y="69"/>
                    <a:pt x="13" y="65"/>
                    <a:pt x="18" y="63"/>
                  </a:cubicBezTo>
                  <a:cubicBezTo>
                    <a:pt x="16" y="63"/>
                    <a:pt x="16" y="63"/>
                    <a:pt x="16" y="63"/>
                  </a:cubicBezTo>
                  <a:cubicBezTo>
                    <a:pt x="10" y="64"/>
                    <a:pt x="4" y="60"/>
                    <a:pt x="3" y="54"/>
                  </a:cubicBezTo>
                  <a:cubicBezTo>
                    <a:pt x="3" y="54"/>
                    <a:pt x="3" y="54"/>
                    <a:pt x="3" y="54"/>
                  </a:cubicBezTo>
                  <a:cubicBezTo>
                    <a:pt x="3" y="49"/>
                    <a:pt x="7" y="45"/>
                    <a:pt x="12" y="43"/>
                  </a:cubicBezTo>
                  <a:cubicBezTo>
                    <a:pt x="6" y="43"/>
                    <a:pt x="1" y="39"/>
                    <a:pt x="0" y="34"/>
                  </a:cubicBezTo>
                  <a:cubicBezTo>
                    <a:pt x="0" y="34"/>
                    <a:pt x="0" y="34"/>
                    <a:pt x="0" y="34"/>
                  </a:cubicBezTo>
                  <a:cubicBezTo>
                    <a:pt x="0" y="28"/>
                    <a:pt x="5" y="23"/>
                    <a:pt x="11" y="22"/>
                  </a:cubicBezTo>
                  <a:cubicBezTo>
                    <a:pt x="13" y="22"/>
                    <a:pt x="13" y="22"/>
                    <a:pt x="13" y="22"/>
                  </a:cubicBezTo>
                  <a:cubicBezTo>
                    <a:pt x="8" y="21"/>
                    <a:pt x="4" y="18"/>
                    <a:pt x="3" y="13"/>
                  </a:cubicBezTo>
                  <a:cubicBezTo>
                    <a:pt x="3" y="13"/>
                    <a:pt x="3" y="13"/>
                    <a:pt x="3" y="13"/>
                  </a:cubicBezTo>
                  <a:cubicBezTo>
                    <a:pt x="3" y="7"/>
                    <a:pt x="7" y="2"/>
                    <a:pt x="14" y="1"/>
                  </a:cubicBezTo>
                  <a:cubicBezTo>
                    <a:pt x="23" y="0"/>
                    <a:pt x="23" y="0"/>
                    <a:pt x="23" y="0"/>
                  </a:cubicBezTo>
                  <a:cubicBezTo>
                    <a:pt x="25" y="0"/>
                    <a:pt x="27" y="1"/>
                    <a:pt x="29" y="2"/>
                  </a:cubicBezTo>
                  <a:cubicBezTo>
                    <a:pt x="33" y="5"/>
                    <a:pt x="36" y="9"/>
                    <a:pt x="37" y="15"/>
                  </a:cubicBezTo>
                  <a:cubicBezTo>
                    <a:pt x="40" y="56"/>
                    <a:pt x="40" y="56"/>
                    <a:pt x="40" y="56"/>
                  </a:cubicBezTo>
                  <a:cubicBezTo>
                    <a:pt x="40" y="57"/>
                    <a:pt x="40" y="57"/>
                    <a:pt x="40" y="58"/>
                  </a:cubicBezTo>
                  <a:cubicBezTo>
                    <a:pt x="39" y="66"/>
                    <a:pt x="31" y="74"/>
                    <a:pt x="21" y="75"/>
                  </a:cubicBezTo>
                  <a:lnTo>
                    <a:pt x="11" y="76"/>
                  </a:ln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7" name="Freeform 73"/>
            <p:cNvSpPr>
              <a:spLocks/>
            </p:cNvSpPr>
            <p:nvPr/>
          </p:nvSpPr>
          <p:spPr bwMode="auto">
            <a:xfrm>
              <a:off x="8271506" y="5154631"/>
              <a:ext cx="265792" cy="136191"/>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0 w 51"/>
                <a:gd name="T9" fmla="*/ 2147483647 h 26"/>
                <a:gd name="T10" fmla="*/ 0 w 51"/>
                <a:gd name="T11" fmla="*/ 2147483647 h 26"/>
                <a:gd name="T12" fmla="*/ 2147483647 w 51"/>
                <a:gd name="T13" fmla="*/ 2147483647 h 26"/>
                <a:gd name="T14" fmla="*/ 2147483647 w 51"/>
                <a:gd name="T15" fmla="*/ 2147483647 h 26"/>
                <a:gd name="T16" fmla="*/ 2147483647 w 51"/>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6"/>
                <a:gd name="T29" fmla="*/ 51 w 5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6">
                  <a:moveTo>
                    <a:pt x="50" y="10"/>
                  </a:moveTo>
                  <a:cubicBezTo>
                    <a:pt x="50" y="10"/>
                    <a:pt x="50" y="10"/>
                    <a:pt x="50" y="10"/>
                  </a:cubicBezTo>
                  <a:cubicBezTo>
                    <a:pt x="51" y="15"/>
                    <a:pt x="47" y="21"/>
                    <a:pt x="41" y="21"/>
                  </a:cubicBezTo>
                  <a:cubicBezTo>
                    <a:pt x="12" y="25"/>
                    <a:pt x="12" y="25"/>
                    <a:pt x="12" y="25"/>
                  </a:cubicBezTo>
                  <a:cubicBezTo>
                    <a:pt x="6" y="26"/>
                    <a:pt x="1" y="22"/>
                    <a:pt x="0" y="16"/>
                  </a:cubicBezTo>
                  <a:cubicBezTo>
                    <a:pt x="0" y="16"/>
                    <a:pt x="0" y="16"/>
                    <a:pt x="0" y="16"/>
                  </a:cubicBezTo>
                  <a:cubicBezTo>
                    <a:pt x="0" y="11"/>
                    <a:pt x="4" y="5"/>
                    <a:pt x="10" y="5"/>
                  </a:cubicBezTo>
                  <a:cubicBezTo>
                    <a:pt x="39" y="1"/>
                    <a:pt x="39" y="1"/>
                    <a:pt x="39" y="1"/>
                  </a:cubicBezTo>
                  <a:cubicBezTo>
                    <a:pt x="45" y="0"/>
                    <a:pt x="50" y="4"/>
                    <a:pt x="50" y="10"/>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8" name="Freeform 74"/>
            <p:cNvSpPr>
              <a:spLocks/>
            </p:cNvSpPr>
            <p:nvPr/>
          </p:nvSpPr>
          <p:spPr bwMode="auto">
            <a:xfrm>
              <a:off x="8256129" y="5260069"/>
              <a:ext cx="322905" cy="140584"/>
            </a:xfrm>
            <a:custGeom>
              <a:avLst/>
              <a:gdLst>
                <a:gd name="T0" fmla="*/ 2147483647 w 62"/>
                <a:gd name="T1" fmla="*/ 2147483647 h 27"/>
                <a:gd name="T2" fmla="*/ 2147483647 w 62"/>
                <a:gd name="T3" fmla="*/ 2147483647 h 27"/>
                <a:gd name="T4" fmla="*/ 2147483647 w 62"/>
                <a:gd name="T5" fmla="*/ 2147483647 h 27"/>
                <a:gd name="T6" fmla="*/ 2147483647 w 62"/>
                <a:gd name="T7" fmla="*/ 2147483647 h 27"/>
                <a:gd name="T8" fmla="*/ 2147483647 w 62"/>
                <a:gd name="T9" fmla="*/ 2147483647 h 27"/>
                <a:gd name="T10" fmla="*/ 2147483647 w 62"/>
                <a:gd name="T11" fmla="*/ 2147483647 h 27"/>
                <a:gd name="T12" fmla="*/ 2147483647 w 62"/>
                <a:gd name="T13" fmla="*/ 2147483647 h 27"/>
                <a:gd name="T14" fmla="*/ 2147483647 w 62"/>
                <a:gd name="T15" fmla="*/ 0 h 27"/>
                <a:gd name="T16" fmla="*/ 2147483647 w 62"/>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27"/>
                <a:gd name="T29" fmla="*/ 62 w 6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27">
                  <a:moveTo>
                    <a:pt x="61" y="9"/>
                  </a:moveTo>
                  <a:cubicBezTo>
                    <a:pt x="61" y="9"/>
                    <a:pt x="61" y="9"/>
                    <a:pt x="61" y="9"/>
                  </a:cubicBezTo>
                  <a:cubicBezTo>
                    <a:pt x="62" y="15"/>
                    <a:pt x="57" y="20"/>
                    <a:pt x="50" y="21"/>
                  </a:cubicBezTo>
                  <a:cubicBezTo>
                    <a:pt x="13" y="26"/>
                    <a:pt x="13" y="26"/>
                    <a:pt x="13" y="26"/>
                  </a:cubicBezTo>
                  <a:cubicBezTo>
                    <a:pt x="7" y="27"/>
                    <a:pt x="1" y="23"/>
                    <a:pt x="1" y="17"/>
                  </a:cubicBezTo>
                  <a:cubicBezTo>
                    <a:pt x="1" y="17"/>
                    <a:pt x="1" y="17"/>
                    <a:pt x="1" y="17"/>
                  </a:cubicBezTo>
                  <a:cubicBezTo>
                    <a:pt x="0" y="12"/>
                    <a:pt x="5" y="6"/>
                    <a:pt x="12" y="5"/>
                  </a:cubicBezTo>
                  <a:cubicBezTo>
                    <a:pt x="49" y="0"/>
                    <a:pt x="49" y="0"/>
                    <a:pt x="49" y="0"/>
                  </a:cubicBezTo>
                  <a:cubicBezTo>
                    <a:pt x="55" y="0"/>
                    <a:pt x="61" y="3"/>
                    <a:pt x="61" y="9"/>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19" name="Freeform 75"/>
            <p:cNvSpPr>
              <a:spLocks/>
            </p:cNvSpPr>
            <p:nvPr/>
          </p:nvSpPr>
          <p:spPr bwMode="auto">
            <a:xfrm>
              <a:off x="8271506" y="5363309"/>
              <a:ext cx="300938" cy="136191"/>
            </a:xfrm>
            <a:custGeom>
              <a:avLst/>
              <a:gdLst>
                <a:gd name="T0" fmla="*/ 2147483647 w 58"/>
                <a:gd name="T1" fmla="*/ 2147483647 h 26"/>
                <a:gd name="T2" fmla="*/ 2147483647 w 58"/>
                <a:gd name="T3" fmla="*/ 2147483647 h 26"/>
                <a:gd name="T4" fmla="*/ 2147483647 w 58"/>
                <a:gd name="T5" fmla="*/ 2147483647 h 26"/>
                <a:gd name="T6" fmla="*/ 2147483647 w 58"/>
                <a:gd name="T7" fmla="*/ 2147483647 h 26"/>
                <a:gd name="T8" fmla="*/ 2147483647 w 58"/>
                <a:gd name="T9" fmla="*/ 2147483647 h 26"/>
                <a:gd name="T10" fmla="*/ 2147483647 w 58"/>
                <a:gd name="T11" fmla="*/ 2147483647 h 26"/>
                <a:gd name="T12" fmla="*/ 2147483647 w 58"/>
                <a:gd name="T13" fmla="*/ 2147483647 h 26"/>
                <a:gd name="T14" fmla="*/ 2147483647 w 58"/>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26"/>
                <a:gd name="T26" fmla="*/ 58 w 58"/>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26">
                  <a:moveTo>
                    <a:pt x="56" y="10"/>
                  </a:moveTo>
                  <a:cubicBezTo>
                    <a:pt x="56" y="10"/>
                    <a:pt x="56" y="10"/>
                    <a:pt x="56" y="10"/>
                  </a:cubicBezTo>
                  <a:cubicBezTo>
                    <a:pt x="58" y="25"/>
                    <a:pt x="30" y="22"/>
                    <a:pt x="20" y="24"/>
                  </a:cubicBezTo>
                  <a:cubicBezTo>
                    <a:pt x="10" y="26"/>
                    <a:pt x="1" y="25"/>
                    <a:pt x="1" y="18"/>
                  </a:cubicBezTo>
                  <a:cubicBezTo>
                    <a:pt x="1" y="18"/>
                    <a:pt x="1" y="18"/>
                    <a:pt x="1" y="18"/>
                  </a:cubicBezTo>
                  <a:cubicBezTo>
                    <a:pt x="0" y="12"/>
                    <a:pt x="5" y="7"/>
                    <a:pt x="11" y="6"/>
                  </a:cubicBezTo>
                  <a:cubicBezTo>
                    <a:pt x="44" y="1"/>
                    <a:pt x="44" y="1"/>
                    <a:pt x="44" y="1"/>
                  </a:cubicBezTo>
                  <a:cubicBezTo>
                    <a:pt x="50" y="0"/>
                    <a:pt x="56" y="4"/>
                    <a:pt x="56" y="10"/>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0" name="Freeform 76"/>
            <p:cNvSpPr>
              <a:spLocks/>
            </p:cNvSpPr>
            <p:nvPr/>
          </p:nvSpPr>
          <p:spPr bwMode="auto">
            <a:xfrm>
              <a:off x="8308848" y="5468747"/>
              <a:ext cx="243826" cy="114225"/>
            </a:xfrm>
            <a:custGeom>
              <a:avLst/>
              <a:gdLst>
                <a:gd name="T0" fmla="*/ 2147483647 w 47"/>
                <a:gd name="T1" fmla="*/ 2147483647 h 22"/>
                <a:gd name="T2" fmla="*/ 2147483647 w 47"/>
                <a:gd name="T3" fmla="*/ 2147483647 h 22"/>
                <a:gd name="T4" fmla="*/ 2147483647 w 47"/>
                <a:gd name="T5" fmla="*/ 2147483647 h 22"/>
                <a:gd name="T6" fmla="*/ 0 w 47"/>
                <a:gd name="T7" fmla="*/ 2147483647 h 22"/>
                <a:gd name="T8" fmla="*/ 0 w 47"/>
                <a:gd name="T9" fmla="*/ 2147483647 h 22"/>
                <a:gd name="T10" fmla="*/ 2147483647 w 47"/>
                <a:gd name="T11" fmla="*/ 2147483647 h 22"/>
                <a:gd name="T12" fmla="*/ 2147483647 w 47"/>
                <a:gd name="T13" fmla="*/ 2147483647 h 22"/>
                <a:gd name="T14" fmla="*/ 2147483647 w 47"/>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2"/>
                <a:gd name="T26" fmla="*/ 47 w 4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2">
                  <a:moveTo>
                    <a:pt x="46" y="9"/>
                  </a:moveTo>
                  <a:cubicBezTo>
                    <a:pt x="46" y="9"/>
                    <a:pt x="46" y="9"/>
                    <a:pt x="46" y="9"/>
                  </a:cubicBezTo>
                  <a:cubicBezTo>
                    <a:pt x="47" y="22"/>
                    <a:pt x="31" y="19"/>
                    <a:pt x="22" y="20"/>
                  </a:cubicBezTo>
                  <a:cubicBezTo>
                    <a:pt x="12" y="21"/>
                    <a:pt x="1" y="22"/>
                    <a:pt x="0" y="15"/>
                  </a:cubicBezTo>
                  <a:cubicBezTo>
                    <a:pt x="0" y="15"/>
                    <a:pt x="0" y="15"/>
                    <a:pt x="0" y="15"/>
                  </a:cubicBezTo>
                  <a:cubicBezTo>
                    <a:pt x="0" y="10"/>
                    <a:pt x="4" y="5"/>
                    <a:pt x="10" y="4"/>
                  </a:cubicBezTo>
                  <a:cubicBezTo>
                    <a:pt x="35" y="1"/>
                    <a:pt x="35" y="1"/>
                    <a:pt x="35" y="1"/>
                  </a:cubicBezTo>
                  <a:cubicBezTo>
                    <a:pt x="41" y="0"/>
                    <a:pt x="46" y="4"/>
                    <a:pt x="46" y="9"/>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1" name="Freeform 77"/>
            <p:cNvSpPr>
              <a:spLocks/>
            </p:cNvSpPr>
            <p:nvPr/>
          </p:nvSpPr>
          <p:spPr bwMode="auto">
            <a:xfrm>
              <a:off x="8282489" y="5185383"/>
              <a:ext cx="61505" cy="94456"/>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0 h 18"/>
                <a:gd name="T10" fmla="*/ 2147483647 w 12"/>
                <a:gd name="T11" fmla="*/ 0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11" y="17"/>
                  </a:moveTo>
                  <a:cubicBezTo>
                    <a:pt x="11" y="17"/>
                    <a:pt x="11" y="17"/>
                    <a:pt x="11" y="17"/>
                  </a:cubicBezTo>
                  <a:cubicBezTo>
                    <a:pt x="6" y="18"/>
                    <a:pt x="1" y="15"/>
                    <a:pt x="1" y="10"/>
                  </a:cubicBezTo>
                  <a:cubicBezTo>
                    <a:pt x="1" y="10"/>
                    <a:pt x="1" y="10"/>
                    <a:pt x="1" y="10"/>
                  </a:cubicBezTo>
                  <a:cubicBezTo>
                    <a:pt x="0" y="5"/>
                    <a:pt x="4" y="1"/>
                    <a:pt x="9" y="0"/>
                  </a:cubicBezTo>
                  <a:cubicBezTo>
                    <a:pt x="10" y="0"/>
                    <a:pt x="10" y="0"/>
                    <a:pt x="10" y="0"/>
                  </a:cubicBezTo>
                  <a:cubicBezTo>
                    <a:pt x="11" y="2"/>
                    <a:pt x="12" y="5"/>
                    <a:pt x="12" y="8"/>
                  </a:cubicBezTo>
                  <a:cubicBezTo>
                    <a:pt x="12" y="11"/>
                    <a:pt x="12" y="14"/>
                    <a:pt x="11" y="17"/>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2" name="Freeform 78"/>
            <p:cNvSpPr>
              <a:spLocks/>
            </p:cNvSpPr>
            <p:nvPr/>
          </p:nvSpPr>
          <p:spPr bwMode="auto">
            <a:xfrm>
              <a:off x="8267113" y="5295215"/>
              <a:ext cx="61505" cy="94456"/>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0 h 18"/>
                <a:gd name="T10" fmla="*/ 2147483647 w 12"/>
                <a:gd name="T11" fmla="*/ 0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11" y="18"/>
                  </a:moveTo>
                  <a:cubicBezTo>
                    <a:pt x="11" y="18"/>
                    <a:pt x="11" y="18"/>
                    <a:pt x="11" y="18"/>
                  </a:cubicBezTo>
                  <a:cubicBezTo>
                    <a:pt x="6" y="18"/>
                    <a:pt x="1" y="15"/>
                    <a:pt x="1" y="10"/>
                  </a:cubicBezTo>
                  <a:cubicBezTo>
                    <a:pt x="1" y="10"/>
                    <a:pt x="1" y="10"/>
                    <a:pt x="1" y="10"/>
                  </a:cubicBezTo>
                  <a:cubicBezTo>
                    <a:pt x="0" y="5"/>
                    <a:pt x="4" y="1"/>
                    <a:pt x="10" y="0"/>
                  </a:cubicBezTo>
                  <a:cubicBezTo>
                    <a:pt x="10" y="0"/>
                    <a:pt x="10" y="0"/>
                    <a:pt x="10" y="0"/>
                  </a:cubicBezTo>
                  <a:cubicBezTo>
                    <a:pt x="11" y="3"/>
                    <a:pt x="12" y="5"/>
                    <a:pt x="12" y="8"/>
                  </a:cubicBezTo>
                  <a:cubicBezTo>
                    <a:pt x="12" y="11"/>
                    <a:pt x="12" y="14"/>
                    <a:pt x="11" y="18"/>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3" name="Freeform 79"/>
            <p:cNvSpPr>
              <a:spLocks/>
            </p:cNvSpPr>
            <p:nvPr/>
          </p:nvSpPr>
          <p:spPr bwMode="auto">
            <a:xfrm>
              <a:off x="8282489" y="5400653"/>
              <a:ext cx="61505" cy="87865"/>
            </a:xfrm>
            <a:custGeom>
              <a:avLst/>
              <a:gdLst>
                <a:gd name="T0" fmla="*/ 2147483647 w 12"/>
                <a:gd name="T1" fmla="*/ 2147483647 h 17"/>
                <a:gd name="T2" fmla="*/ 2147483647 w 12"/>
                <a:gd name="T3" fmla="*/ 2147483647 h 17"/>
                <a:gd name="T4" fmla="*/ 2147483647 w 12"/>
                <a:gd name="T5" fmla="*/ 2147483647 h 17"/>
                <a:gd name="T6" fmla="*/ 2147483647 w 12"/>
                <a:gd name="T7" fmla="*/ 2147483647 h 17"/>
                <a:gd name="T8" fmla="*/ 2147483647 w 12"/>
                <a:gd name="T9" fmla="*/ 0 h 17"/>
                <a:gd name="T10" fmla="*/ 2147483647 w 12"/>
                <a:gd name="T11" fmla="*/ 0 h 17"/>
                <a:gd name="T12" fmla="*/ 2147483647 w 12"/>
                <a:gd name="T13" fmla="*/ 2147483647 h 17"/>
                <a:gd name="T14" fmla="*/ 2147483647 w 12"/>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7"/>
                <a:gd name="T26" fmla="*/ 12 w 1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7">
                  <a:moveTo>
                    <a:pt x="11" y="16"/>
                  </a:moveTo>
                  <a:cubicBezTo>
                    <a:pt x="11" y="16"/>
                    <a:pt x="11" y="16"/>
                    <a:pt x="11" y="16"/>
                  </a:cubicBezTo>
                  <a:cubicBezTo>
                    <a:pt x="6" y="17"/>
                    <a:pt x="1" y="14"/>
                    <a:pt x="1" y="9"/>
                  </a:cubicBezTo>
                  <a:cubicBezTo>
                    <a:pt x="1" y="9"/>
                    <a:pt x="1" y="9"/>
                    <a:pt x="1" y="9"/>
                  </a:cubicBezTo>
                  <a:cubicBezTo>
                    <a:pt x="0" y="5"/>
                    <a:pt x="4" y="1"/>
                    <a:pt x="9" y="0"/>
                  </a:cubicBezTo>
                  <a:cubicBezTo>
                    <a:pt x="10" y="0"/>
                    <a:pt x="10" y="0"/>
                    <a:pt x="10" y="0"/>
                  </a:cubicBezTo>
                  <a:cubicBezTo>
                    <a:pt x="11" y="3"/>
                    <a:pt x="12" y="5"/>
                    <a:pt x="12" y="7"/>
                  </a:cubicBezTo>
                  <a:cubicBezTo>
                    <a:pt x="12" y="10"/>
                    <a:pt x="12" y="13"/>
                    <a:pt x="11" y="16"/>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4" name="Freeform 80"/>
            <p:cNvSpPr>
              <a:spLocks/>
            </p:cNvSpPr>
            <p:nvPr/>
          </p:nvSpPr>
          <p:spPr bwMode="auto">
            <a:xfrm>
              <a:off x="8297866" y="5499500"/>
              <a:ext cx="83472" cy="76883"/>
            </a:xfrm>
            <a:custGeom>
              <a:avLst/>
              <a:gdLst>
                <a:gd name="T0" fmla="*/ 2147483647 w 16"/>
                <a:gd name="T1" fmla="*/ 2147483647 h 15"/>
                <a:gd name="T2" fmla="*/ 2147483647 w 16"/>
                <a:gd name="T3" fmla="*/ 2147483647 h 15"/>
                <a:gd name="T4" fmla="*/ 2147483647 w 16"/>
                <a:gd name="T5" fmla="*/ 0 h 15"/>
                <a:gd name="T6" fmla="*/ 2147483647 w 16"/>
                <a:gd name="T7" fmla="*/ 0 h 15"/>
                <a:gd name="T8" fmla="*/ 2147483647 w 16"/>
                <a:gd name="T9" fmla="*/ 2147483647 h 15"/>
                <a:gd name="T10" fmla="*/ 2147483647 w 16"/>
                <a:gd name="T11" fmla="*/ 2147483647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5" y="13"/>
                  </a:moveTo>
                  <a:cubicBezTo>
                    <a:pt x="14" y="13"/>
                    <a:pt x="14" y="13"/>
                    <a:pt x="14" y="13"/>
                  </a:cubicBezTo>
                  <a:cubicBezTo>
                    <a:pt x="1" y="15"/>
                    <a:pt x="0" y="1"/>
                    <a:pt x="13" y="0"/>
                  </a:cubicBezTo>
                  <a:cubicBezTo>
                    <a:pt x="14" y="0"/>
                    <a:pt x="14" y="0"/>
                    <a:pt x="14" y="0"/>
                  </a:cubicBezTo>
                  <a:cubicBezTo>
                    <a:pt x="15" y="1"/>
                    <a:pt x="15" y="3"/>
                    <a:pt x="15" y="5"/>
                  </a:cubicBezTo>
                  <a:cubicBezTo>
                    <a:pt x="16" y="8"/>
                    <a:pt x="16" y="11"/>
                    <a:pt x="15" y="13"/>
                  </a:cubicBezTo>
                  <a:close/>
                </a:path>
              </a:pathLst>
            </a:custGeom>
            <a:solidFill>
              <a:srgbClr val="FA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5" name="Freeform 81"/>
            <p:cNvSpPr>
              <a:spLocks/>
            </p:cNvSpPr>
            <p:nvPr/>
          </p:nvSpPr>
          <p:spPr bwMode="auto">
            <a:xfrm>
              <a:off x="8069417" y="5066766"/>
              <a:ext cx="213073" cy="20868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0"/>
                <a:gd name="T29" fmla="*/ 41 w 4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0">
                  <a:moveTo>
                    <a:pt x="38" y="6"/>
                  </a:moveTo>
                  <a:cubicBezTo>
                    <a:pt x="38" y="6"/>
                    <a:pt x="38" y="6"/>
                    <a:pt x="38" y="6"/>
                  </a:cubicBezTo>
                  <a:cubicBezTo>
                    <a:pt x="41" y="11"/>
                    <a:pt x="40" y="18"/>
                    <a:pt x="36" y="23"/>
                  </a:cubicBezTo>
                  <a:cubicBezTo>
                    <a:pt x="20" y="36"/>
                    <a:pt x="20" y="36"/>
                    <a:pt x="20" y="36"/>
                  </a:cubicBezTo>
                  <a:cubicBezTo>
                    <a:pt x="15" y="40"/>
                    <a:pt x="8" y="39"/>
                    <a:pt x="4" y="34"/>
                  </a:cubicBezTo>
                  <a:cubicBezTo>
                    <a:pt x="4" y="34"/>
                    <a:pt x="4" y="34"/>
                    <a:pt x="4" y="34"/>
                  </a:cubicBezTo>
                  <a:cubicBezTo>
                    <a:pt x="0" y="29"/>
                    <a:pt x="1" y="22"/>
                    <a:pt x="6" y="18"/>
                  </a:cubicBezTo>
                  <a:cubicBezTo>
                    <a:pt x="21" y="4"/>
                    <a:pt x="21" y="4"/>
                    <a:pt x="21" y="4"/>
                  </a:cubicBezTo>
                  <a:cubicBezTo>
                    <a:pt x="26" y="0"/>
                    <a:pt x="34" y="1"/>
                    <a:pt x="38" y="6"/>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6" name="Freeform 82"/>
            <p:cNvSpPr>
              <a:spLocks/>
            </p:cNvSpPr>
            <p:nvPr/>
          </p:nvSpPr>
          <p:spPr bwMode="auto">
            <a:xfrm>
              <a:off x="8157282" y="5044799"/>
              <a:ext cx="296545" cy="131798"/>
            </a:xfrm>
            <a:custGeom>
              <a:avLst/>
              <a:gdLst>
                <a:gd name="T0" fmla="*/ 2147483647 w 57"/>
                <a:gd name="T1" fmla="*/ 2147483647 h 25"/>
                <a:gd name="T2" fmla="*/ 2147483647 w 57"/>
                <a:gd name="T3" fmla="*/ 2147483647 h 25"/>
                <a:gd name="T4" fmla="*/ 2147483647 w 57"/>
                <a:gd name="T5" fmla="*/ 2147483647 h 25"/>
                <a:gd name="T6" fmla="*/ 2147483647 w 57"/>
                <a:gd name="T7" fmla="*/ 2147483647 h 25"/>
                <a:gd name="T8" fmla="*/ 2147483647 w 57"/>
                <a:gd name="T9" fmla="*/ 2147483647 h 25"/>
                <a:gd name="T10" fmla="*/ 2147483647 w 57"/>
                <a:gd name="T11" fmla="*/ 2147483647 h 25"/>
                <a:gd name="T12" fmla="*/ 0 60000 65536"/>
                <a:gd name="T13" fmla="*/ 0 60000 65536"/>
                <a:gd name="T14" fmla="*/ 0 60000 65536"/>
                <a:gd name="T15" fmla="*/ 0 60000 65536"/>
                <a:gd name="T16" fmla="*/ 0 60000 65536"/>
                <a:gd name="T17" fmla="*/ 0 60000 65536"/>
                <a:gd name="T18" fmla="*/ 0 w 57"/>
                <a:gd name="T19" fmla="*/ 0 h 25"/>
                <a:gd name="T20" fmla="*/ 57 w 5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7" h="25">
                  <a:moveTo>
                    <a:pt x="12" y="25"/>
                  </a:moveTo>
                  <a:cubicBezTo>
                    <a:pt x="6" y="25"/>
                    <a:pt x="2" y="24"/>
                    <a:pt x="1" y="18"/>
                  </a:cubicBezTo>
                  <a:cubicBezTo>
                    <a:pt x="1" y="18"/>
                    <a:pt x="1" y="18"/>
                    <a:pt x="1" y="18"/>
                  </a:cubicBezTo>
                  <a:cubicBezTo>
                    <a:pt x="0" y="12"/>
                    <a:pt x="5" y="6"/>
                    <a:pt x="11" y="5"/>
                  </a:cubicBezTo>
                  <a:cubicBezTo>
                    <a:pt x="34" y="3"/>
                    <a:pt x="34" y="3"/>
                    <a:pt x="34" y="3"/>
                  </a:cubicBezTo>
                  <a:cubicBezTo>
                    <a:pt x="57" y="0"/>
                    <a:pt x="44" y="25"/>
                    <a:pt x="12" y="25"/>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7" name="Freeform 83"/>
            <p:cNvSpPr>
              <a:spLocks/>
            </p:cNvSpPr>
            <p:nvPr/>
          </p:nvSpPr>
          <p:spPr bwMode="auto">
            <a:xfrm>
              <a:off x="8282489" y="5055782"/>
              <a:ext cx="114224" cy="41737"/>
            </a:xfrm>
            <a:custGeom>
              <a:avLst/>
              <a:gdLst>
                <a:gd name="T0" fmla="*/ 0 w 22"/>
                <a:gd name="T1" fmla="*/ 2147483647 h 8"/>
                <a:gd name="T2" fmla="*/ 2147483647 w 22"/>
                <a:gd name="T3" fmla="*/ 2147483647 h 8"/>
                <a:gd name="T4" fmla="*/ 2147483647 w 22"/>
                <a:gd name="T5" fmla="*/ 2147483647 h 8"/>
                <a:gd name="T6" fmla="*/ 0 w 22"/>
                <a:gd name="T7" fmla="*/ 2147483647 h 8"/>
                <a:gd name="T8" fmla="*/ 0 60000 65536"/>
                <a:gd name="T9" fmla="*/ 0 60000 65536"/>
                <a:gd name="T10" fmla="*/ 0 60000 65536"/>
                <a:gd name="T11" fmla="*/ 0 60000 65536"/>
                <a:gd name="T12" fmla="*/ 0 w 22"/>
                <a:gd name="T13" fmla="*/ 0 h 8"/>
                <a:gd name="T14" fmla="*/ 22 w 22"/>
                <a:gd name="T15" fmla="*/ 8 h 8"/>
              </a:gdLst>
              <a:ahLst/>
              <a:cxnLst>
                <a:cxn ang="T8">
                  <a:pos x="T0" y="T1"/>
                </a:cxn>
                <a:cxn ang="T9">
                  <a:pos x="T2" y="T3"/>
                </a:cxn>
                <a:cxn ang="T10">
                  <a:pos x="T4" y="T5"/>
                </a:cxn>
                <a:cxn ang="T11">
                  <a:pos x="T6" y="T7"/>
                </a:cxn>
              </a:cxnLst>
              <a:rect l="T12" t="T13" r="T14" b="T15"/>
              <a:pathLst>
                <a:path w="22" h="8">
                  <a:moveTo>
                    <a:pt x="0" y="2"/>
                  </a:moveTo>
                  <a:cubicBezTo>
                    <a:pt x="10" y="1"/>
                    <a:pt x="10" y="1"/>
                    <a:pt x="10" y="1"/>
                  </a:cubicBezTo>
                  <a:cubicBezTo>
                    <a:pt x="17" y="0"/>
                    <a:pt x="22" y="2"/>
                    <a:pt x="20" y="5"/>
                  </a:cubicBezTo>
                  <a:cubicBezTo>
                    <a:pt x="12" y="8"/>
                    <a:pt x="1" y="7"/>
                    <a:pt x="0" y="2"/>
                  </a:cubicBezTo>
                  <a:close/>
                </a:path>
              </a:pathLst>
            </a:custGeom>
            <a:solidFill>
              <a:srgbClr val="F7C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228" name="Freeform 84"/>
            <p:cNvSpPr>
              <a:spLocks/>
            </p:cNvSpPr>
            <p:nvPr/>
          </p:nvSpPr>
          <p:spPr bwMode="auto">
            <a:xfrm>
              <a:off x="6189106" y="2944826"/>
              <a:ext cx="680954" cy="215269"/>
            </a:xfrm>
            <a:custGeom>
              <a:avLst/>
              <a:gdLst>
                <a:gd name="T0" fmla="*/ 2147483647 w 131"/>
                <a:gd name="T1" fmla="*/ 2147483647 h 41"/>
                <a:gd name="T2" fmla="*/ 2147483647 w 131"/>
                <a:gd name="T3" fmla="*/ 2147483647 h 41"/>
                <a:gd name="T4" fmla="*/ 0 w 131"/>
                <a:gd name="T5" fmla="*/ 2147483647 h 41"/>
                <a:gd name="T6" fmla="*/ 2147483647 w 131"/>
                <a:gd name="T7" fmla="*/ 2147483647 h 41"/>
                <a:gd name="T8" fmla="*/ 2147483647 w 131"/>
                <a:gd name="T9" fmla="*/ 2147483647 h 41"/>
                <a:gd name="T10" fmla="*/ 2147483647 w 131"/>
                <a:gd name="T11" fmla="*/ 2147483647 h 41"/>
                <a:gd name="T12" fmla="*/ 0 60000 65536"/>
                <a:gd name="T13" fmla="*/ 0 60000 65536"/>
                <a:gd name="T14" fmla="*/ 0 60000 65536"/>
                <a:gd name="T15" fmla="*/ 0 60000 65536"/>
                <a:gd name="T16" fmla="*/ 0 60000 65536"/>
                <a:gd name="T17" fmla="*/ 0 60000 65536"/>
                <a:gd name="T18" fmla="*/ 0 w 131"/>
                <a:gd name="T19" fmla="*/ 0 h 41"/>
                <a:gd name="T20" fmla="*/ 131 w 1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1" h="41">
                  <a:moveTo>
                    <a:pt x="131" y="38"/>
                  </a:moveTo>
                  <a:cubicBezTo>
                    <a:pt x="125" y="41"/>
                    <a:pt x="120" y="38"/>
                    <a:pt x="114" y="37"/>
                  </a:cubicBezTo>
                  <a:cubicBezTo>
                    <a:pt x="75" y="32"/>
                    <a:pt x="26" y="4"/>
                    <a:pt x="0" y="3"/>
                  </a:cubicBezTo>
                  <a:cubicBezTo>
                    <a:pt x="14" y="0"/>
                    <a:pt x="35" y="5"/>
                    <a:pt x="53" y="11"/>
                  </a:cubicBezTo>
                  <a:cubicBezTo>
                    <a:pt x="79" y="20"/>
                    <a:pt x="101" y="29"/>
                    <a:pt x="131" y="29"/>
                  </a:cubicBezTo>
                  <a:lnTo>
                    <a:pt x="131" y="38"/>
                  </a:lnTo>
                  <a:close/>
                </a:path>
              </a:pathLst>
            </a:custGeom>
            <a:solidFill>
              <a:srgbClr val="F0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49163" name="Text Placeholder 2"/>
          <p:cNvSpPr txBox="1">
            <a:spLocks/>
          </p:cNvSpPr>
          <p:nvPr/>
        </p:nvSpPr>
        <p:spPr bwMode="auto">
          <a:xfrm>
            <a:off x="4619625" y="1201738"/>
            <a:ext cx="19796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ar-SA" altLang="ar-SA" sz="2800" b="1" dirty="0">
                <a:solidFill>
                  <a:srgbClr val="006600"/>
                </a:solidFill>
                <a:latin typeface="Coolvetica Rg"/>
                <a:cs typeface="Akhbar MT" pitchFamily="2" charset="-78"/>
              </a:rPr>
              <a:t>قيادة قوية</a:t>
            </a:r>
          </a:p>
        </p:txBody>
      </p:sp>
      <p:sp>
        <p:nvSpPr>
          <p:cNvPr id="49164" name="Text Placeholder 2"/>
          <p:cNvSpPr txBox="1">
            <a:spLocks/>
          </p:cNvSpPr>
          <p:nvPr/>
        </p:nvSpPr>
        <p:spPr bwMode="auto">
          <a:xfrm>
            <a:off x="6130925" y="1482725"/>
            <a:ext cx="18827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ar-SA" altLang="ar-SA" sz="2800" b="1" dirty="0">
                <a:solidFill>
                  <a:srgbClr val="C00000"/>
                </a:solidFill>
                <a:latin typeface="Coolvetica Rg"/>
                <a:cs typeface="Akhbar MT" pitchFamily="2" charset="-78"/>
              </a:rPr>
              <a:t>عمل مؤسسي</a:t>
            </a:r>
          </a:p>
          <a:p>
            <a:pPr algn="ctr" rtl="0" eaLnBrk="1" hangingPunct="1"/>
            <a:r>
              <a:rPr lang="ar-SA" altLang="ar-SA" sz="2800" b="1" dirty="0">
                <a:solidFill>
                  <a:srgbClr val="C00000"/>
                </a:solidFill>
                <a:latin typeface="Coolvetica Rg"/>
                <a:cs typeface="Akhbar MT" pitchFamily="2" charset="-78"/>
              </a:rPr>
              <a:t> (فرق عمل)</a:t>
            </a:r>
          </a:p>
        </p:txBody>
      </p:sp>
      <p:sp>
        <p:nvSpPr>
          <p:cNvPr id="49165" name="Text Placeholder 2"/>
          <p:cNvSpPr txBox="1">
            <a:spLocks/>
          </p:cNvSpPr>
          <p:nvPr/>
        </p:nvSpPr>
        <p:spPr bwMode="auto">
          <a:xfrm>
            <a:off x="4165600" y="5419874"/>
            <a:ext cx="23272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ar-SA" altLang="ar-SA" sz="2800" b="1" dirty="0">
                <a:solidFill>
                  <a:srgbClr val="C00000"/>
                </a:solidFill>
                <a:latin typeface="Coolvetica Rg"/>
                <a:cs typeface="Akhbar MT" pitchFamily="2" charset="-78"/>
              </a:rPr>
              <a:t>تمويل مُلائم</a:t>
            </a:r>
          </a:p>
        </p:txBody>
      </p:sp>
      <p:sp>
        <p:nvSpPr>
          <p:cNvPr id="49166" name="Text Placeholder 2"/>
          <p:cNvSpPr txBox="1">
            <a:spLocks/>
          </p:cNvSpPr>
          <p:nvPr/>
        </p:nvSpPr>
        <p:spPr bwMode="auto">
          <a:xfrm>
            <a:off x="5859463" y="4746625"/>
            <a:ext cx="2327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ar-SA" altLang="ar-SA" sz="2800" b="1">
                <a:latin typeface="Coolvetica Rg"/>
                <a:cs typeface="Akhbar MT" pitchFamily="2" charset="-78"/>
              </a:rPr>
              <a:t>نشاطات حسنة التطبيق</a:t>
            </a:r>
          </a:p>
        </p:txBody>
      </p:sp>
      <p:sp>
        <p:nvSpPr>
          <p:cNvPr id="71" name="Text Placeholder 2"/>
          <p:cNvSpPr txBox="1">
            <a:spLocks/>
          </p:cNvSpPr>
          <p:nvPr/>
        </p:nvSpPr>
        <p:spPr bwMode="auto">
          <a:xfrm>
            <a:off x="5564188" y="3430588"/>
            <a:ext cx="3255962" cy="777875"/>
          </a:xfrm>
          <a:prstGeom prst="rect">
            <a:avLst/>
          </a:prstGeom>
          <a:noFill/>
          <a:ln w="9525">
            <a:noFill/>
            <a:miter lim="800000"/>
            <a:headEnd/>
            <a:tailEnd/>
          </a:ln>
        </p:spPr>
        <p:txBody>
          <a:bodyPr anchor="ctr"/>
          <a:lstStyle/>
          <a:p>
            <a:pPr algn="ctr" rtl="0">
              <a:defRPr/>
            </a:pPr>
            <a:r>
              <a:rPr lang="ar-SA" sz="2800" b="1" dirty="0">
                <a:solidFill>
                  <a:schemeClr val="accent6">
                    <a:lumMod val="50000"/>
                  </a:schemeClr>
                </a:solidFill>
                <a:latin typeface="Coolvetica Rg"/>
                <a:cs typeface="Akhbar MT" pitchFamily="2" charset="-78"/>
              </a:rPr>
              <a:t>خطط سنوية مكتوبة</a:t>
            </a:r>
          </a:p>
        </p:txBody>
      </p:sp>
      <p:cxnSp>
        <p:nvCxnSpPr>
          <p:cNvPr id="48143" name="Straight Connector 17"/>
          <p:cNvCxnSpPr>
            <a:cxnSpLocks noChangeShapeType="1"/>
          </p:cNvCxnSpPr>
          <p:nvPr/>
        </p:nvCxnSpPr>
        <p:spPr bwMode="auto">
          <a:xfrm>
            <a:off x="2405063" y="2392363"/>
            <a:ext cx="896937" cy="581025"/>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sp>
        <p:nvSpPr>
          <p:cNvPr id="49176" name="Text Placeholder 2"/>
          <p:cNvSpPr txBox="1">
            <a:spLocks/>
          </p:cNvSpPr>
          <p:nvPr/>
        </p:nvSpPr>
        <p:spPr bwMode="auto">
          <a:xfrm>
            <a:off x="899592" y="3460105"/>
            <a:ext cx="18526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ar-SA" altLang="ar-SA" sz="2800" b="1" dirty="0">
                <a:solidFill>
                  <a:srgbClr val="7030A0"/>
                </a:solidFill>
                <a:latin typeface="Coolvetica Rg"/>
                <a:cs typeface="Akhbar MT" pitchFamily="2" charset="-78"/>
              </a:rPr>
              <a:t>تقويم متفكر </a:t>
            </a:r>
          </a:p>
          <a:p>
            <a:pPr algn="ctr" rtl="0" eaLnBrk="1" hangingPunct="1"/>
            <a:r>
              <a:rPr lang="ar-SA" altLang="ar-SA" sz="2800" b="1" dirty="0">
                <a:solidFill>
                  <a:srgbClr val="7030A0"/>
                </a:solidFill>
                <a:latin typeface="Coolvetica Rg"/>
                <a:cs typeface="Akhbar MT" pitchFamily="2" charset="-78"/>
              </a:rPr>
              <a:t>(تأمل الممارسات)</a:t>
            </a:r>
          </a:p>
        </p:txBody>
      </p:sp>
      <p:sp>
        <p:nvSpPr>
          <p:cNvPr id="93" name="Text Placeholder 2"/>
          <p:cNvSpPr txBox="1">
            <a:spLocks/>
          </p:cNvSpPr>
          <p:nvPr/>
        </p:nvSpPr>
        <p:spPr bwMode="auto">
          <a:xfrm>
            <a:off x="1187624" y="5157192"/>
            <a:ext cx="1979612" cy="688975"/>
          </a:xfrm>
          <a:prstGeom prst="rect">
            <a:avLst/>
          </a:prstGeom>
          <a:noFill/>
          <a:ln w="9525">
            <a:noFill/>
            <a:miter lim="800000"/>
            <a:headEnd/>
            <a:tailEnd/>
          </a:ln>
        </p:spPr>
        <p:txBody>
          <a:bodyPr anchor="ctr"/>
          <a:lstStyle/>
          <a:p>
            <a:pPr algn="ctr" rtl="0">
              <a:defRPr/>
            </a:pPr>
            <a:r>
              <a:rPr lang="ar-SA" sz="2800" b="1" dirty="0">
                <a:solidFill>
                  <a:srgbClr val="002060"/>
                </a:solidFill>
                <a:latin typeface="Coolvetica Rg"/>
                <a:cs typeface="Akhbar MT" pitchFamily="2" charset="-78"/>
              </a:rPr>
              <a:t>دعم قوي وشبكات تواصل مع الزملاء</a:t>
            </a:r>
          </a:p>
        </p:txBody>
      </p:sp>
      <p:cxnSp>
        <p:nvCxnSpPr>
          <p:cNvPr id="48146" name="Straight Connector 15"/>
          <p:cNvCxnSpPr>
            <a:cxnSpLocks noChangeShapeType="1"/>
          </p:cNvCxnSpPr>
          <p:nvPr/>
        </p:nvCxnSpPr>
        <p:spPr bwMode="auto">
          <a:xfrm flipH="1" flipV="1">
            <a:off x="5273675" y="3565525"/>
            <a:ext cx="1211263" cy="9525"/>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cxnSp>
        <p:nvCxnSpPr>
          <p:cNvPr id="48147" name="Straight Connector 16"/>
          <p:cNvCxnSpPr>
            <a:cxnSpLocks noChangeShapeType="1"/>
          </p:cNvCxnSpPr>
          <p:nvPr/>
        </p:nvCxnSpPr>
        <p:spPr bwMode="auto">
          <a:xfrm flipH="1" flipV="1">
            <a:off x="4603750" y="5160963"/>
            <a:ext cx="457200" cy="531812"/>
          </a:xfrm>
          <a:prstGeom prst="line">
            <a:avLst/>
          </a:prstGeom>
          <a:noFill/>
          <a:ln w="6350" algn="ctr">
            <a:solidFill>
              <a:srgbClr val="A6A6A6"/>
            </a:solidFill>
            <a:miter lim="800000"/>
            <a:headEnd type="oval" w="med" len="med"/>
            <a:tailEnd/>
          </a:ln>
          <a:extLst>
            <a:ext uri="{909E8E84-426E-40DD-AFC4-6F175D3DCCD1}">
              <a14:hiddenFill xmlns:a14="http://schemas.microsoft.com/office/drawing/2010/main">
                <a:noFill/>
              </a14:hiddenFill>
            </a:ext>
          </a:extLst>
        </p:spPr>
      </p:cxnSp>
      <p:grpSp>
        <p:nvGrpSpPr>
          <p:cNvPr id="3" name="مجموعة 132"/>
          <p:cNvGrpSpPr>
            <a:grpSpLocks/>
          </p:cNvGrpSpPr>
          <p:nvPr/>
        </p:nvGrpSpPr>
        <p:grpSpPr bwMode="auto">
          <a:xfrm>
            <a:off x="512762" y="116632"/>
            <a:ext cx="8213725" cy="5136406"/>
            <a:chOff x="512440" y="116939"/>
            <a:chExt cx="8213725" cy="5136099"/>
          </a:xfrm>
        </p:grpSpPr>
        <p:sp>
          <p:nvSpPr>
            <p:cNvPr id="48150" name="Oval 5"/>
            <p:cNvSpPr>
              <a:spLocks noChangeArrowheads="1"/>
            </p:cNvSpPr>
            <p:nvPr/>
          </p:nvSpPr>
          <p:spPr bwMode="auto">
            <a:xfrm>
              <a:off x="3606800" y="2392363"/>
              <a:ext cx="1306513" cy="1903412"/>
            </a:xfrm>
            <a:prstGeom prst="ellipse">
              <a:avLst/>
            </a:prstGeom>
            <a:solidFill>
              <a:srgbClr val="7F7F7F">
                <a:alpha val="10196"/>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ar-SA" altLang="ar-SA" sz="2800">
                <a:solidFill>
                  <a:srgbClr val="006600"/>
                </a:solidFill>
                <a:cs typeface="Akhbar MT" pitchFamily="2" charset="-78"/>
              </a:endParaRPr>
            </a:p>
          </p:txBody>
        </p:sp>
        <p:grpSp>
          <p:nvGrpSpPr>
            <p:cNvPr id="48151" name="Group 8"/>
            <p:cNvGrpSpPr>
              <a:grpSpLocks/>
            </p:cNvGrpSpPr>
            <p:nvPr/>
          </p:nvGrpSpPr>
          <p:grpSpPr bwMode="auto">
            <a:xfrm>
              <a:off x="4219575" y="1547813"/>
              <a:ext cx="384175" cy="560387"/>
              <a:chOff x="6688446" y="2837364"/>
              <a:chExt cx="531504" cy="531504"/>
            </a:xfrm>
          </p:grpSpPr>
          <p:sp>
            <p:nvSpPr>
              <p:cNvPr id="73" name="Oval 26"/>
              <p:cNvSpPr>
                <a:spLocks noChangeAspect="1"/>
              </p:cNvSpPr>
              <p:nvPr/>
            </p:nvSpPr>
            <p:spPr>
              <a:xfrm flipH="1">
                <a:off x="6688001" y="2837574"/>
                <a:ext cx="531504" cy="531473"/>
              </a:xfrm>
              <a:prstGeom prst="ellipse">
                <a:avLst/>
              </a:prstGeom>
              <a:solidFill>
                <a:srgbClr val="F49D15"/>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FontAwesome" pitchFamily="2" charset="0"/>
                  <a:cs typeface="Akhbar MT" pitchFamily="2" charset="-78"/>
                </a:endParaRPr>
              </a:p>
            </p:txBody>
          </p:sp>
          <p:sp>
            <p:nvSpPr>
              <p:cNvPr id="74" name="Shape 4385"/>
              <p:cNvSpPr/>
              <p:nvPr/>
            </p:nvSpPr>
            <p:spPr>
              <a:xfrm>
                <a:off x="6810993" y="2958021"/>
                <a:ext cx="307482" cy="272511"/>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2" name="Group 9"/>
            <p:cNvGrpSpPr>
              <a:grpSpLocks/>
            </p:cNvGrpSpPr>
            <p:nvPr/>
          </p:nvGrpSpPr>
          <p:grpSpPr bwMode="auto">
            <a:xfrm>
              <a:off x="4732338" y="2316163"/>
              <a:ext cx="384175" cy="557212"/>
              <a:chOff x="6688446" y="3803098"/>
              <a:chExt cx="531504" cy="531504"/>
            </a:xfrm>
          </p:grpSpPr>
          <p:sp>
            <p:nvSpPr>
              <p:cNvPr id="76" name="Oval 27"/>
              <p:cNvSpPr>
                <a:spLocks noChangeAspect="1"/>
              </p:cNvSpPr>
              <p:nvPr/>
            </p:nvSpPr>
            <p:spPr>
              <a:xfrm flipH="1">
                <a:off x="6688001" y="3803265"/>
                <a:ext cx="531504" cy="531473"/>
              </a:xfrm>
              <a:prstGeom prst="ellipse">
                <a:avLst/>
              </a:prstGeom>
              <a:solidFill>
                <a:srgbClr val="B2D235"/>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AU" sz="2800" kern="0" dirty="0">
                  <a:solidFill>
                    <a:srgbClr val="006600"/>
                  </a:solidFill>
                  <a:latin typeface="FontAwesome" pitchFamily="2" charset="0"/>
                  <a:cs typeface="Akhbar MT" pitchFamily="2" charset="-78"/>
                </a:endParaRPr>
              </a:p>
            </p:txBody>
          </p:sp>
          <p:sp>
            <p:nvSpPr>
              <p:cNvPr id="77" name="Shape 4443"/>
              <p:cNvSpPr/>
              <p:nvPr/>
            </p:nvSpPr>
            <p:spPr>
              <a:xfrm>
                <a:off x="6832956" y="3951653"/>
                <a:ext cx="241593" cy="2407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3" name="Group 11"/>
            <p:cNvGrpSpPr>
              <a:grpSpLocks/>
            </p:cNvGrpSpPr>
            <p:nvPr/>
          </p:nvGrpSpPr>
          <p:grpSpPr bwMode="auto">
            <a:xfrm>
              <a:off x="3251200" y="3929063"/>
              <a:ext cx="384175" cy="558800"/>
              <a:chOff x="5000820" y="3803098"/>
              <a:chExt cx="531504" cy="531504"/>
            </a:xfrm>
          </p:grpSpPr>
          <p:sp>
            <p:nvSpPr>
              <p:cNvPr id="79" name="Oval 28"/>
              <p:cNvSpPr>
                <a:spLocks noChangeAspect="1"/>
              </p:cNvSpPr>
              <p:nvPr/>
            </p:nvSpPr>
            <p:spPr>
              <a:xfrm flipH="1">
                <a:off x="5000375" y="3803173"/>
                <a:ext cx="531504" cy="531473"/>
              </a:xfrm>
              <a:prstGeom prst="ellipse">
                <a:avLst/>
              </a:prstGeom>
              <a:solidFill>
                <a:srgbClr val="B2D235"/>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FontAwesome" pitchFamily="2" charset="0"/>
                  <a:cs typeface="Akhbar MT" pitchFamily="2" charset="-78"/>
                </a:endParaRPr>
              </a:p>
            </p:txBody>
          </p:sp>
          <p:sp>
            <p:nvSpPr>
              <p:cNvPr id="80" name="Shape 4422"/>
              <p:cNvSpPr/>
              <p:nvPr/>
            </p:nvSpPr>
            <p:spPr>
              <a:xfrm>
                <a:off x="5123367" y="3951140"/>
                <a:ext cx="300893" cy="235539"/>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4" name="Group 12"/>
            <p:cNvGrpSpPr>
              <a:grpSpLocks/>
            </p:cNvGrpSpPr>
            <p:nvPr/>
          </p:nvGrpSpPr>
          <p:grpSpPr bwMode="auto">
            <a:xfrm>
              <a:off x="3635375" y="4622800"/>
              <a:ext cx="384175" cy="560388"/>
              <a:chOff x="4975385" y="4803381"/>
              <a:chExt cx="531504" cy="531504"/>
            </a:xfrm>
          </p:grpSpPr>
          <p:sp>
            <p:nvSpPr>
              <p:cNvPr id="82" name="Oval 30"/>
              <p:cNvSpPr>
                <a:spLocks noChangeAspect="1"/>
              </p:cNvSpPr>
              <p:nvPr/>
            </p:nvSpPr>
            <p:spPr>
              <a:xfrm flipH="1">
                <a:off x="4974940" y="4803417"/>
                <a:ext cx="531504" cy="531473"/>
              </a:xfrm>
              <a:prstGeom prst="ellipse">
                <a:avLst/>
              </a:prstGeom>
              <a:solidFill>
                <a:srgbClr val="F49D15"/>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FontAwesome" pitchFamily="2" charset="0"/>
                  <a:cs typeface="Akhbar MT" pitchFamily="2" charset="-78"/>
                </a:endParaRPr>
              </a:p>
            </p:txBody>
          </p:sp>
          <p:sp>
            <p:nvSpPr>
              <p:cNvPr id="83" name="Shape 4463"/>
              <p:cNvSpPr/>
              <p:nvPr/>
            </p:nvSpPr>
            <p:spPr>
              <a:xfrm>
                <a:off x="5111110" y="4964515"/>
                <a:ext cx="254771" cy="204760"/>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5" name="Group 14"/>
            <p:cNvGrpSpPr>
              <a:grpSpLocks/>
            </p:cNvGrpSpPr>
            <p:nvPr/>
          </p:nvGrpSpPr>
          <p:grpSpPr bwMode="auto">
            <a:xfrm>
              <a:off x="4887913" y="3282950"/>
              <a:ext cx="385762" cy="558800"/>
              <a:chOff x="5825706" y="5595399"/>
              <a:chExt cx="531504" cy="531504"/>
            </a:xfrm>
          </p:grpSpPr>
          <p:sp>
            <p:nvSpPr>
              <p:cNvPr id="85" name="Oval 29"/>
              <p:cNvSpPr>
                <a:spLocks noChangeAspect="1"/>
              </p:cNvSpPr>
              <p:nvPr/>
            </p:nvSpPr>
            <p:spPr>
              <a:xfrm flipH="1">
                <a:off x="5825262" y="5595511"/>
                <a:ext cx="531504" cy="531473"/>
              </a:xfrm>
              <a:prstGeom prst="ellipse">
                <a:avLst/>
              </a:prstGeom>
              <a:solidFill>
                <a:srgbClr val="F13B48"/>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Open Sans"/>
                  <a:cs typeface="Akhbar MT" pitchFamily="2" charset="-78"/>
                </a:endParaRPr>
              </a:p>
            </p:txBody>
          </p:sp>
          <p:sp>
            <p:nvSpPr>
              <p:cNvPr id="86" name="Shape 4498"/>
              <p:cNvSpPr/>
              <p:nvPr/>
            </p:nvSpPr>
            <p:spPr>
              <a:xfrm>
                <a:off x="5932438" y="5713281"/>
                <a:ext cx="264659" cy="209872"/>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sp>
          <p:nvSpPr>
            <p:cNvPr id="87" name="عنوان 1"/>
            <p:cNvSpPr txBox="1">
              <a:spLocks/>
            </p:cNvSpPr>
            <p:nvPr/>
          </p:nvSpPr>
          <p:spPr bwMode="auto">
            <a:xfrm>
              <a:off x="512440" y="116939"/>
              <a:ext cx="8213725" cy="792116"/>
            </a:xfrm>
            <a:prstGeom prst="rect">
              <a:avLst/>
            </a:prstGeom>
            <a:noFill/>
            <a:ln w="9525">
              <a:noFill/>
              <a:miter lim="800000"/>
              <a:headEnd/>
              <a:tailEnd/>
            </a:ln>
            <a:extLst>
              <a:ext uri="{FAA26D3D-D897-4be2-8F04-BA451C77F1D7}"/>
            </a:extLst>
          </p:spPr>
          <p:txBody>
            <a:bodyPr anchor="b"/>
            <a:lstStyle/>
            <a:p>
              <a:pPr algn="ctr" eaLnBrk="0" hangingPunct="0">
                <a:defRPr/>
              </a:pPr>
              <a:r>
                <a:rPr lang="ar-SA" sz="3600" b="1" u="sng" dirty="0" smtClean="0">
                  <a:solidFill>
                    <a:srgbClr val="FF0000"/>
                  </a:solidFill>
                  <a:latin typeface="+mj-lt"/>
                  <a:ea typeface="+mj-ea"/>
                  <a:cs typeface="Akhbar MT" pitchFamily="2" charset="-78"/>
                  <a:sym typeface="Montserrat" charset="0"/>
                </a:rPr>
                <a:t>(8) عناصر </a:t>
              </a:r>
              <a:r>
                <a:rPr lang="ar-SA" sz="3600" b="1" u="sng" dirty="0">
                  <a:solidFill>
                    <a:srgbClr val="FF0000"/>
                  </a:solidFill>
                  <a:latin typeface="+mj-lt"/>
                  <a:ea typeface="+mj-ea"/>
                  <a:cs typeface="Akhbar MT" pitchFamily="2" charset="-78"/>
                  <a:sym typeface="Montserrat" charset="0"/>
                </a:rPr>
                <a:t>أساسية تُسهم في </a:t>
              </a:r>
              <a:r>
                <a:rPr lang="ar-SA" sz="3600" b="1" u="sng" dirty="0" smtClean="0">
                  <a:solidFill>
                    <a:srgbClr val="FF0000"/>
                  </a:solidFill>
                  <a:latin typeface="+mj-lt"/>
                  <a:ea typeface="+mj-ea"/>
                  <a:cs typeface="Akhbar MT" pitchFamily="2" charset="-78"/>
                  <a:sym typeface="Montserrat" charset="0"/>
                </a:rPr>
                <a:t>تحسين </a:t>
              </a:r>
              <a:r>
                <a:rPr lang="ar-SA" sz="3600" b="1" u="sng" dirty="0">
                  <a:solidFill>
                    <a:srgbClr val="FF0000"/>
                  </a:solidFill>
                  <a:latin typeface="+mj-lt"/>
                  <a:ea typeface="+mj-ea"/>
                  <a:cs typeface="Akhbar MT" pitchFamily="2" charset="-78"/>
                  <a:sym typeface="Montserrat" charset="0"/>
                </a:rPr>
                <a:t>نوعية البرامج من عام إلى آخر</a:t>
              </a:r>
              <a:endParaRPr lang="ar-SA" sz="3600" u="sng" dirty="0">
                <a:solidFill>
                  <a:srgbClr val="FF0000"/>
                </a:solidFill>
                <a:latin typeface="+mj-lt"/>
                <a:ea typeface="+mj-ea"/>
                <a:cs typeface="Akhbar MT" pitchFamily="2" charset="-78"/>
              </a:endParaRPr>
            </a:p>
          </p:txBody>
        </p:sp>
        <p:grpSp>
          <p:nvGrpSpPr>
            <p:cNvPr id="48157" name="Group 14"/>
            <p:cNvGrpSpPr>
              <a:grpSpLocks/>
            </p:cNvGrpSpPr>
            <p:nvPr/>
          </p:nvGrpSpPr>
          <p:grpSpPr bwMode="auto">
            <a:xfrm>
              <a:off x="3281363" y="2681288"/>
              <a:ext cx="384175" cy="558800"/>
              <a:chOff x="5825706" y="5595399"/>
              <a:chExt cx="531504" cy="531504"/>
            </a:xfrm>
          </p:grpSpPr>
          <p:sp>
            <p:nvSpPr>
              <p:cNvPr id="90" name="Oval 29"/>
              <p:cNvSpPr>
                <a:spLocks noChangeAspect="1"/>
              </p:cNvSpPr>
              <p:nvPr/>
            </p:nvSpPr>
            <p:spPr>
              <a:xfrm flipH="1">
                <a:off x="5825261" y="5595545"/>
                <a:ext cx="531504" cy="531473"/>
              </a:xfrm>
              <a:prstGeom prst="ellipse">
                <a:avLst/>
              </a:prstGeom>
              <a:solidFill>
                <a:srgbClr val="F13B48"/>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Open Sans"/>
                  <a:cs typeface="Akhbar MT" pitchFamily="2" charset="-78"/>
                </a:endParaRPr>
              </a:p>
            </p:txBody>
          </p:sp>
          <p:sp>
            <p:nvSpPr>
              <p:cNvPr id="91" name="Shape 4498"/>
              <p:cNvSpPr/>
              <p:nvPr/>
            </p:nvSpPr>
            <p:spPr>
              <a:xfrm>
                <a:off x="5932878" y="5713315"/>
                <a:ext cx="265753" cy="209871"/>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8" name="Group 8"/>
            <p:cNvGrpSpPr>
              <a:grpSpLocks/>
            </p:cNvGrpSpPr>
            <p:nvPr/>
          </p:nvGrpSpPr>
          <p:grpSpPr bwMode="auto">
            <a:xfrm>
              <a:off x="4775200" y="4195763"/>
              <a:ext cx="384175" cy="558800"/>
              <a:chOff x="6688446" y="2837364"/>
              <a:chExt cx="531504" cy="531504"/>
            </a:xfrm>
          </p:grpSpPr>
          <p:sp>
            <p:nvSpPr>
              <p:cNvPr id="96" name="Oval 26"/>
              <p:cNvSpPr>
                <a:spLocks noChangeAspect="1"/>
              </p:cNvSpPr>
              <p:nvPr/>
            </p:nvSpPr>
            <p:spPr>
              <a:xfrm flipH="1">
                <a:off x="6688001" y="2837424"/>
                <a:ext cx="531504" cy="531473"/>
              </a:xfrm>
              <a:prstGeom prst="ellipse">
                <a:avLst/>
              </a:prstGeom>
              <a:solidFill>
                <a:srgbClr val="F49D15"/>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FontAwesome" pitchFamily="2" charset="0"/>
                  <a:cs typeface="Akhbar MT" pitchFamily="2" charset="-78"/>
                </a:endParaRPr>
              </a:p>
            </p:txBody>
          </p:sp>
          <p:sp>
            <p:nvSpPr>
              <p:cNvPr id="97" name="Shape 4385"/>
              <p:cNvSpPr/>
              <p:nvPr/>
            </p:nvSpPr>
            <p:spPr>
              <a:xfrm>
                <a:off x="6810993" y="2958213"/>
                <a:ext cx="307482" cy="27328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nvGrpSpPr>
            <p:cNvPr id="48159" name="Group 14"/>
            <p:cNvGrpSpPr>
              <a:grpSpLocks/>
            </p:cNvGrpSpPr>
            <p:nvPr/>
          </p:nvGrpSpPr>
          <p:grpSpPr bwMode="auto">
            <a:xfrm>
              <a:off x="4283075" y="4694238"/>
              <a:ext cx="384175" cy="558800"/>
              <a:chOff x="5825706" y="5595399"/>
              <a:chExt cx="531504" cy="531504"/>
            </a:xfrm>
          </p:grpSpPr>
          <p:sp>
            <p:nvSpPr>
              <p:cNvPr id="100" name="Oval 29"/>
              <p:cNvSpPr>
                <a:spLocks noChangeAspect="1"/>
              </p:cNvSpPr>
              <p:nvPr/>
            </p:nvSpPr>
            <p:spPr>
              <a:xfrm flipH="1">
                <a:off x="5825261" y="5595430"/>
                <a:ext cx="531504" cy="531473"/>
              </a:xfrm>
              <a:prstGeom prst="ellipse">
                <a:avLst/>
              </a:prstGeom>
              <a:solidFill>
                <a:srgbClr val="F13B48"/>
              </a:solidFill>
              <a:ln w="12700" cap="flat" cmpd="sng" algn="ctr">
                <a:noFill/>
                <a:prstDash val="solid"/>
                <a:miter lim="800000"/>
              </a:ln>
              <a:effectLst/>
            </p:spPr>
            <p:txBody>
              <a:bodyPr tIns="91440" bIns="91440" anchor="ctr"/>
              <a:lstStyle/>
              <a:p>
                <a:pPr algn="ctr" rtl="0" fontAlgn="auto">
                  <a:spcBef>
                    <a:spcPts val="0"/>
                  </a:spcBef>
                  <a:spcAft>
                    <a:spcPts val="0"/>
                  </a:spcAft>
                  <a:defRPr/>
                </a:pPr>
                <a:endParaRPr lang="en-US" sz="2800" kern="0" dirty="0">
                  <a:solidFill>
                    <a:srgbClr val="006600"/>
                  </a:solidFill>
                  <a:latin typeface="Open Sans"/>
                  <a:cs typeface="Akhbar MT" pitchFamily="2" charset="-78"/>
                </a:endParaRPr>
              </a:p>
            </p:txBody>
          </p:sp>
          <p:sp>
            <p:nvSpPr>
              <p:cNvPr id="101" name="Shape 4498"/>
              <p:cNvSpPr/>
              <p:nvPr/>
            </p:nvSpPr>
            <p:spPr>
              <a:xfrm>
                <a:off x="5932880" y="5713200"/>
                <a:ext cx="265751" cy="209871"/>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ysClr val="window" lastClr="FFFFFF"/>
              </a:solidFill>
              <a:ln w="12700">
                <a:miter lim="400000"/>
              </a:ln>
            </p:spPr>
            <p:txBody>
              <a:bodyPr lIns="38100" tIns="38100" rIns="38100" bIns="38100" anchor="ctr"/>
              <a:lstStyle/>
              <a:p>
                <a:pPr algn="ctr" rtl="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800" kern="0">
                  <a:solidFill>
                    <a:srgbClr val="006600"/>
                  </a:solidFill>
                  <a:effectLst>
                    <a:outerShdw blurRad="38100" dist="12700" dir="5400000" rotWithShape="0">
                      <a:srgbClr val="000000">
                        <a:alpha val="50000"/>
                      </a:srgbClr>
                    </a:outerShdw>
                  </a:effectLst>
                  <a:latin typeface="Sinkin Sans 400 Regular"/>
                  <a:ea typeface="Sinkin Sans 400 Regular"/>
                  <a:cs typeface="Akhbar MT" pitchFamily="2" charset="-78"/>
                  <a:sym typeface="Sinkin Sans 400 Regular"/>
                </a:endParaRPr>
              </a:p>
            </p:txBody>
          </p:sp>
        </p:grpSp>
      </p:grpSp>
      <p:sp>
        <p:nvSpPr>
          <p:cNvPr id="102" name="Text Placeholder 2"/>
          <p:cNvSpPr txBox="1">
            <a:spLocks/>
          </p:cNvSpPr>
          <p:nvPr/>
        </p:nvSpPr>
        <p:spPr bwMode="auto">
          <a:xfrm>
            <a:off x="1260475" y="1030288"/>
            <a:ext cx="1882775" cy="1636712"/>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ar-SA" sz="2800" b="1" dirty="0" smtClean="0">
                <a:solidFill>
                  <a:srgbClr val="006600"/>
                </a:solidFill>
                <a:latin typeface="Coolvetica Rg" panose="020B0603030602020004" pitchFamily="34" charset="0"/>
                <a:cs typeface="Akhbar MT" pitchFamily="2" charset="-78"/>
              </a:rPr>
              <a:t>تخطيط مستمر </a:t>
            </a:r>
            <a:r>
              <a:rPr lang="ar-SA" sz="2800" b="1" dirty="0" smtClean="0">
                <a:solidFill>
                  <a:srgbClr val="006600"/>
                </a:solidFill>
                <a:latin typeface="Coolvetica Rg" panose="020B0603030602020004" pitchFamily="34" charset="0"/>
                <a:cs typeface="Akhbar MT" pitchFamily="2" charset="-78"/>
              </a:rPr>
              <a:t>للتحسين</a:t>
            </a:r>
            <a:endParaRPr lang="ar-SA" sz="2800" b="1" dirty="0" smtClean="0">
              <a:solidFill>
                <a:srgbClr val="006600"/>
              </a:solidFill>
              <a:latin typeface="Coolvetica Rg" panose="020B0603030602020004" pitchFamily="34" charset="0"/>
              <a:cs typeface="Akhbar MT" pitchFamily="2" charset="-78"/>
            </a:endParaRPr>
          </a:p>
        </p:txBody>
      </p:sp>
      <p:pic>
        <p:nvPicPr>
          <p:cNvPr id="103"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839169"/>
            <a:ext cx="1200324" cy="141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2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63"/>
                                        </p:tgtEl>
                                        <p:attrNameLst>
                                          <p:attrName>style.visibility</p:attrName>
                                        </p:attrNameLst>
                                      </p:cBhvr>
                                      <p:to>
                                        <p:strVal val="visible"/>
                                      </p:to>
                                    </p:set>
                                    <p:anim calcmode="lin" valueType="num">
                                      <p:cBhvr additive="base">
                                        <p:cTn id="12" dur="2000" fill="hold"/>
                                        <p:tgtEl>
                                          <p:spTgt spid="49163"/>
                                        </p:tgtEl>
                                        <p:attrNameLst>
                                          <p:attrName>ppt_x</p:attrName>
                                        </p:attrNameLst>
                                      </p:cBhvr>
                                      <p:tavLst>
                                        <p:tav tm="0">
                                          <p:val>
                                            <p:strVal val="0-#ppt_w/2"/>
                                          </p:val>
                                        </p:tav>
                                        <p:tav tm="100000">
                                          <p:val>
                                            <p:strVal val="#ppt_x"/>
                                          </p:val>
                                        </p:tav>
                                      </p:tavLst>
                                    </p:anim>
                                    <p:anim calcmode="lin" valueType="num">
                                      <p:cBhvr additive="base">
                                        <p:cTn id="13" dur="2000" fill="hold"/>
                                        <p:tgtEl>
                                          <p:spTgt spid="4916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49164"/>
                                        </p:tgtEl>
                                        <p:attrNameLst>
                                          <p:attrName>style.visibility</p:attrName>
                                        </p:attrNameLst>
                                      </p:cBhvr>
                                      <p:to>
                                        <p:strVal val="visible"/>
                                      </p:to>
                                    </p:set>
                                    <p:anim calcmode="lin" valueType="num">
                                      <p:cBhvr additive="base">
                                        <p:cTn id="17" dur="2000" fill="hold"/>
                                        <p:tgtEl>
                                          <p:spTgt spid="49164"/>
                                        </p:tgtEl>
                                        <p:attrNameLst>
                                          <p:attrName>ppt_x</p:attrName>
                                        </p:attrNameLst>
                                      </p:cBhvr>
                                      <p:tavLst>
                                        <p:tav tm="0">
                                          <p:val>
                                            <p:strVal val="1+#ppt_w/2"/>
                                          </p:val>
                                        </p:tav>
                                        <p:tav tm="100000">
                                          <p:val>
                                            <p:strVal val="#ppt_x"/>
                                          </p:val>
                                        </p:tav>
                                      </p:tavLst>
                                    </p:anim>
                                    <p:anim calcmode="lin" valueType="num">
                                      <p:cBhvr additive="base">
                                        <p:cTn id="18" dur="2000" fill="hold"/>
                                        <p:tgtEl>
                                          <p:spTgt spid="4916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2000" fill="hold"/>
                                        <p:tgtEl>
                                          <p:spTgt spid="71"/>
                                        </p:tgtEl>
                                        <p:attrNameLst>
                                          <p:attrName>ppt_x</p:attrName>
                                        </p:attrNameLst>
                                      </p:cBhvr>
                                      <p:tavLst>
                                        <p:tav tm="0">
                                          <p:val>
                                            <p:strVal val="#ppt_x"/>
                                          </p:val>
                                        </p:tav>
                                        <p:tav tm="100000">
                                          <p:val>
                                            <p:strVal val="#ppt_x"/>
                                          </p:val>
                                        </p:tav>
                                      </p:tavLst>
                                    </p:anim>
                                    <p:anim calcmode="lin" valueType="num">
                                      <p:cBhvr additive="base">
                                        <p:cTn id="23" dur="2000" fill="hold"/>
                                        <p:tgtEl>
                                          <p:spTgt spid="7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000"/>
                            </p:stCondLst>
                            <p:childTnLst>
                              <p:par>
                                <p:cTn id="25" presetID="2" presetClass="entr" presetSubtype="1" fill="hold" grpId="0" nodeType="afterEffect">
                                  <p:stCondLst>
                                    <p:cond delay="0"/>
                                  </p:stCondLst>
                                  <p:childTnLst>
                                    <p:set>
                                      <p:cBhvr>
                                        <p:cTn id="26" dur="1" fill="hold">
                                          <p:stCondLst>
                                            <p:cond delay="0"/>
                                          </p:stCondLst>
                                        </p:cTn>
                                        <p:tgtEl>
                                          <p:spTgt spid="49166"/>
                                        </p:tgtEl>
                                        <p:attrNameLst>
                                          <p:attrName>style.visibility</p:attrName>
                                        </p:attrNameLst>
                                      </p:cBhvr>
                                      <p:to>
                                        <p:strVal val="visible"/>
                                      </p:to>
                                    </p:set>
                                    <p:anim calcmode="lin" valueType="num">
                                      <p:cBhvr additive="base">
                                        <p:cTn id="27" dur="2000" fill="hold"/>
                                        <p:tgtEl>
                                          <p:spTgt spid="49166"/>
                                        </p:tgtEl>
                                        <p:attrNameLst>
                                          <p:attrName>ppt_x</p:attrName>
                                        </p:attrNameLst>
                                      </p:cBhvr>
                                      <p:tavLst>
                                        <p:tav tm="0">
                                          <p:val>
                                            <p:strVal val="#ppt_x"/>
                                          </p:val>
                                        </p:tav>
                                        <p:tav tm="100000">
                                          <p:val>
                                            <p:strVal val="#ppt_x"/>
                                          </p:val>
                                        </p:tav>
                                      </p:tavLst>
                                    </p:anim>
                                    <p:anim calcmode="lin" valueType="num">
                                      <p:cBhvr additive="base">
                                        <p:cTn id="28" dur="2000" fill="hold"/>
                                        <p:tgtEl>
                                          <p:spTgt spid="4916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8000"/>
                            </p:stCondLst>
                            <p:childTnLst>
                              <p:par>
                                <p:cTn id="30" presetID="2" presetClass="entr" presetSubtype="1" fill="hold" grpId="0" nodeType="afterEffect">
                                  <p:stCondLst>
                                    <p:cond delay="0"/>
                                  </p:stCondLst>
                                  <p:childTnLst>
                                    <p:set>
                                      <p:cBhvr>
                                        <p:cTn id="31" dur="1" fill="hold">
                                          <p:stCondLst>
                                            <p:cond delay="0"/>
                                          </p:stCondLst>
                                        </p:cTn>
                                        <p:tgtEl>
                                          <p:spTgt spid="49165"/>
                                        </p:tgtEl>
                                        <p:attrNameLst>
                                          <p:attrName>style.visibility</p:attrName>
                                        </p:attrNameLst>
                                      </p:cBhvr>
                                      <p:to>
                                        <p:strVal val="visible"/>
                                      </p:to>
                                    </p:set>
                                    <p:anim calcmode="lin" valueType="num">
                                      <p:cBhvr additive="base">
                                        <p:cTn id="32" dur="2000" fill="hold"/>
                                        <p:tgtEl>
                                          <p:spTgt spid="49165"/>
                                        </p:tgtEl>
                                        <p:attrNameLst>
                                          <p:attrName>ppt_x</p:attrName>
                                        </p:attrNameLst>
                                      </p:cBhvr>
                                      <p:tavLst>
                                        <p:tav tm="0">
                                          <p:val>
                                            <p:strVal val="#ppt_x"/>
                                          </p:val>
                                        </p:tav>
                                        <p:tav tm="100000">
                                          <p:val>
                                            <p:strVal val="#ppt_x"/>
                                          </p:val>
                                        </p:tav>
                                      </p:tavLst>
                                    </p:anim>
                                    <p:anim calcmode="lin" valueType="num">
                                      <p:cBhvr additive="base">
                                        <p:cTn id="33" dur="2000" fill="hold"/>
                                        <p:tgtEl>
                                          <p:spTgt spid="49165"/>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10000"/>
                            </p:stCondLst>
                            <p:childTnLst>
                              <p:par>
                                <p:cTn id="35" presetID="2" presetClass="entr" presetSubtype="2"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2000" fill="hold"/>
                                        <p:tgtEl>
                                          <p:spTgt spid="93"/>
                                        </p:tgtEl>
                                        <p:attrNameLst>
                                          <p:attrName>ppt_x</p:attrName>
                                        </p:attrNameLst>
                                      </p:cBhvr>
                                      <p:tavLst>
                                        <p:tav tm="0">
                                          <p:val>
                                            <p:strVal val="1+#ppt_w/2"/>
                                          </p:val>
                                        </p:tav>
                                        <p:tav tm="100000">
                                          <p:val>
                                            <p:strVal val="#ppt_x"/>
                                          </p:val>
                                        </p:tav>
                                      </p:tavLst>
                                    </p:anim>
                                    <p:anim calcmode="lin" valueType="num">
                                      <p:cBhvr additive="base">
                                        <p:cTn id="38" dur="2000" fill="hold"/>
                                        <p:tgtEl>
                                          <p:spTgt spid="9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2000"/>
                            </p:stCondLst>
                            <p:childTnLst>
                              <p:par>
                                <p:cTn id="40" presetID="2" presetClass="entr" presetSubtype="2" fill="hold" grpId="0" nodeType="afterEffect">
                                  <p:stCondLst>
                                    <p:cond delay="0"/>
                                  </p:stCondLst>
                                  <p:childTnLst>
                                    <p:set>
                                      <p:cBhvr>
                                        <p:cTn id="41" dur="1" fill="hold">
                                          <p:stCondLst>
                                            <p:cond delay="0"/>
                                          </p:stCondLst>
                                        </p:cTn>
                                        <p:tgtEl>
                                          <p:spTgt spid="49176"/>
                                        </p:tgtEl>
                                        <p:attrNameLst>
                                          <p:attrName>style.visibility</p:attrName>
                                        </p:attrNameLst>
                                      </p:cBhvr>
                                      <p:to>
                                        <p:strVal val="visible"/>
                                      </p:to>
                                    </p:set>
                                    <p:anim calcmode="lin" valueType="num">
                                      <p:cBhvr additive="base">
                                        <p:cTn id="42" dur="2000" fill="hold"/>
                                        <p:tgtEl>
                                          <p:spTgt spid="49176"/>
                                        </p:tgtEl>
                                        <p:attrNameLst>
                                          <p:attrName>ppt_x</p:attrName>
                                        </p:attrNameLst>
                                      </p:cBhvr>
                                      <p:tavLst>
                                        <p:tav tm="0">
                                          <p:val>
                                            <p:strVal val="1+#ppt_w/2"/>
                                          </p:val>
                                        </p:tav>
                                        <p:tav tm="100000">
                                          <p:val>
                                            <p:strVal val="#ppt_x"/>
                                          </p:val>
                                        </p:tav>
                                      </p:tavLst>
                                    </p:anim>
                                    <p:anim calcmode="lin" valueType="num">
                                      <p:cBhvr additive="base">
                                        <p:cTn id="43" dur="2000" fill="hold"/>
                                        <p:tgtEl>
                                          <p:spTgt spid="4917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4000"/>
                            </p:stCondLst>
                            <p:childTnLst>
                              <p:par>
                                <p:cTn id="45" presetID="2" presetClass="entr" presetSubtype="4"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2000" fill="hold"/>
                                        <p:tgtEl>
                                          <p:spTgt spid="102"/>
                                        </p:tgtEl>
                                        <p:attrNameLst>
                                          <p:attrName>ppt_x</p:attrName>
                                        </p:attrNameLst>
                                      </p:cBhvr>
                                      <p:tavLst>
                                        <p:tav tm="0">
                                          <p:val>
                                            <p:strVal val="#ppt_x"/>
                                          </p:val>
                                        </p:tav>
                                        <p:tav tm="100000">
                                          <p:val>
                                            <p:strVal val="#ppt_x"/>
                                          </p:val>
                                        </p:tav>
                                      </p:tavLst>
                                    </p:anim>
                                    <p:anim calcmode="lin" valueType="num">
                                      <p:cBhvr additive="base">
                                        <p:cTn id="48" dur="20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4" grpId="0"/>
      <p:bldP spid="49165" grpId="0"/>
      <p:bldP spid="49166" grpId="0"/>
      <p:bldP spid="71" grpId="0"/>
      <p:bldP spid="49176" grpId="0"/>
      <p:bldP spid="93"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3778477" cy="3414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p:cNvSpPr>
          <p:nvPr/>
        </p:nvSpPr>
        <p:spPr bwMode="auto">
          <a:xfrm>
            <a:off x="2987824" y="1080413"/>
            <a:ext cx="5641359" cy="263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ar-SA" sz="2800" b="1" dirty="0">
                <a:solidFill>
                  <a:srgbClr val="FF0000"/>
                </a:solidFill>
                <a:latin typeface="GE SS Text Medium" pitchFamily="18" charset="-78"/>
                <a:cs typeface="Fanan" pitchFamily="2" charset="-78"/>
                <a:sym typeface="Montserrat"/>
              </a:rPr>
              <a:t>إعداد</a:t>
            </a:r>
          </a:p>
          <a:p>
            <a:pPr algn="ctr">
              <a:defRPr/>
            </a:pPr>
            <a:r>
              <a:rPr lang="ar-SA" sz="2800" b="1" dirty="0">
                <a:solidFill>
                  <a:srgbClr val="006600"/>
                </a:solidFill>
                <a:latin typeface="Geeza Pro"/>
                <a:ea typeface="Geeza Pro"/>
                <a:cs typeface="Fanan" pitchFamily="2" charset="-78"/>
                <a:sym typeface="Montserrat"/>
              </a:rPr>
              <a:t>الدكتور عمر بن مساعد </a:t>
            </a:r>
            <a:r>
              <a:rPr lang="ar-SA" sz="2800" b="1" dirty="0" err="1">
                <a:solidFill>
                  <a:srgbClr val="006600"/>
                </a:solidFill>
                <a:latin typeface="Geeza Pro"/>
                <a:ea typeface="Geeza Pro"/>
                <a:cs typeface="Fanan" pitchFamily="2" charset="-78"/>
                <a:sym typeface="Montserrat"/>
              </a:rPr>
              <a:t>الشريوفي</a:t>
            </a:r>
            <a:r>
              <a:rPr lang="ar-SA" sz="2800" b="1" dirty="0">
                <a:solidFill>
                  <a:srgbClr val="006600"/>
                </a:solidFill>
                <a:latin typeface="Geeza Pro"/>
                <a:ea typeface="Geeza Pro"/>
                <a:cs typeface="Fanan" pitchFamily="2" charset="-78"/>
                <a:sym typeface="Montserrat"/>
              </a:rPr>
              <a:t> </a:t>
            </a:r>
          </a:p>
          <a:p>
            <a:pPr algn="ctr">
              <a:defRPr/>
            </a:pPr>
            <a:r>
              <a:rPr lang="ar-SA" sz="2800" b="1" dirty="0">
                <a:solidFill>
                  <a:srgbClr val="002060"/>
                </a:solidFill>
                <a:latin typeface="GE SS Text Medium" pitchFamily="18" charset="-78"/>
                <a:cs typeface="Fanan" pitchFamily="2" charset="-78"/>
                <a:sym typeface="Montserrat"/>
              </a:rPr>
              <a:t>أستاذ الفلسفة الإسلامية المشارك بجامعة المجمعة </a:t>
            </a:r>
          </a:p>
          <a:p>
            <a:pPr algn="ctr">
              <a:defRPr/>
            </a:pPr>
            <a:r>
              <a:rPr lang="ar-SA" sz="2800" b="1" dirty="0">
                <a:solidFill>
                  <a:srgbClr val="002060"/>
                </a:solidFill>
                <a:latin typeface="GE SS Text Medium" pitchFamily="18" charset="-78"/>
                <a:cs typeface="Fanan" pitchFamily="2" charset="-78"/>
                <a:sym typeface="Montserrat"/>
              </a:rPr>
              <a:t>عميد خدمة المجتمع والتعليم المستمر</a:t>
            </a:r>
          </a:p>
          <a:p>
            <a:pPr algn="ctr">
              <a:defRPr/>
            </a:pPr>
            <a:r>
              <a:rPr lang="ar-SA" sz="2800" b="1" dirty="0" smtClean="0">
                <a:solidFill>
                  <a:srgbClr val="002060"/>
                </a:solidFill>
                <a:latin typeface="Ara Hamah 1982" pitchFamily="2" charset="-78"/>
                <a:cs typeface="Fanan" pitchFamily="2" charset="-78"/>
              </a:rPr>
              <a:t>١٤٣٧ </a:t>
            </a:r>
            <a:r>
              <a:rPr lang="mr-IN" sz="2800" b="1" dirty="0">
                <a:solidFill>
                  <a:srgbClr val="002060"/>
                </a:solidFill>
                <a:latin typeface="Ara Hamah 1982" pitchFamily="2" charset="-78"/>
                <a:cs typeface="Mangal" pitchFamily="18" charset="0"/>
              </a:rPr>
              <a:t>–</a:t>
            </a:r>
            <a:r>
              <a:rPr lang="ar-SA" sz="2800" b="1" dirty="0">
                <a:solidFill>
                  <a:srgbClr val="002060"/>
                </a:solidFill>
                <a:latin typeface="Ara Hamah 1982" pitchFamily="2" charset="-78"/>
                <a:cs typeface="Fanan" pitchFamily="2" charset="-78"/>
              </a:rPr>
              <a:t> ١٤٣٨ هـ</a:t>
            </a:r>
          </a:p>
          <a:p>
            <a:pPr algn="ctr">
              <a:defRPr/>
            </a:pPr>
            <a:r>
              <a:rPr lang="ar-SA" sz="2800" b="1" dirty="0">
                <a:solidFill>
                  <a:srgbClr val="002060"/>
                </a:solidFill>
                <a:latin typeface="Ara Hamah AlFidaa" pitchFamily="2" charset="-78"/>
                <a:cs typeface="Fanan" pitchFamily="2" charset="-78"/>
                <a:sym typeface="Montserrat"/>
              </a:rPr>
              <a:t> </a:t>
            </a:r>
            <a:endParaRPr lang="en-US" sz="2800" b="1" dirty="0">
              <a:solidFill>
                <a:srgbClr val="002060"/>
              </a:solidFill>
              <a:latin typeface="Ara Hamah AlFidaa" pitchFamily="2" charset="-78"/>
              <a:ea typeface="Montserrat"/>
              <a:cs typeface="Fanan" pitchFamily="2" charset="-78"/>
              <a:sym typeface="Montserrat"/>
            </a:endParaRPr>
          </a:p>
        </p:txBody>
      </p:sp>
      <p:sp>
        <p:nvSpPr>
          <p:cNvPr id="4" name="Rectangle 5"/>
          <p:cNvSpPr>
            <a:spLocks/>
          </p:cNvSpPr>
          <p:nvPr/>
        </p:nvSpPr>
        <p:spPr bwMode="auto">
          <a:xfrm>
            <a:off x="3153097" y="3598371"/>
            <a:ext cx="5667375" cy="1774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a:defRPr/>
            </a:pPr>
            <a:r>
              <a:rPr lang="ar-SA" sz="2800" b="1" dirty="0" smtClean="0">
                <a:solidFill>
                  <a:srgbClr val="FF0000"/>
                </a:solidFill>
                <a:latin typeface="Geeza Pro"/>
                <a:ea typeface="Geeza Pro"/>
                <a:cs typeface="Fanan" pitchFamily="2" charset="-78"/>
                <a:sym typeface="Montserrat"/>
              </a:rPr>
              <a:t>تقديم</a:t>
            </a:r>
          </a:p>
          <a:p>
            <a:pPr algn="ctr">
              <a:defRPr/>
            </a:pPr>
            <a:r>
              <a:rPr lang="ar-SA" sz="2800" b="1" dirty="0" smtClean="0">
                <a:solidFill>
                  <a:srgbClr val="002060"/>
                </a:solidFill>
                <a:latin typeface="Geeza Pro"/>
                <a:ea typeface="Geeza Pro"/>
                <a:cs typeface="Fanan" pitchFamily="2" charset="-78"/>
                <a:sym typeface="Montserrat"/>
              </a:rPr>
              <a:t>مدربة البرنامج :</a:t>
            </a:r>
            <a:endParaRPr lang="ar-SA" sz="2800" b="1" dirty="0">
              <a:solidFill>
                <a:srgbClr val="002060"/>
              </a:solidFill>
              <a:latin typeface="Geeza Pro"/>
              <a:ea typeface="Geeza Pro"/>
              <a:cs typeface="Fanan" pitchFamily="2" charset="-78"/>
              <a:sym typeface="Montserrat"/>
            </a:endParaRPr>
          </a:p>
          <a:p>
            <a:pPr algn="ctr">
              <a:defRPr/>
            </a:pPr>
            <a:r>
              <a:rPr lang="ar-SA" sz="2800" b="1" dirty="0">
                <a:solidFill>
                  <a:srgbClr val="006600"/>
                </a:solidFill>
                <a:latin typeface="Geeza Pro"/>
                <a:ea typeface="Geeza Pro"/>
                <a:cs typeface="Fanan" pitchFamily="2" charset="-78"/>
                <a:sym typeface="Montserrat"/>
              </a:rPr>
              <a:t>ابتسام عمير الشهراني</a:t>
            </a:r>
            <a:endParaRPr lang="ar-SA" sz="2800" b="1" dirty="0">
              <a:solidFill>
                <a:srgbClr val="006600"/>
              </a:solidFill>
              <a:latin typeface="Geeza Pro"/>
              <a:ea typeface="Geeza Pro"/>
              <a:cs typeface="Fanan" pitchFamily="2" charset="-78"/>
              <a:sym typeface="Montserrat"/>
            </a:endParaRPr>
          </a:p>
          <a:p>
            <a:pPr algn="ctr">
              <a:defRPr/>
            </a:pPr>
            <a:r>
              <a:rPr lang="ar-SA" sz="2800" b="1" dirty="0" smtClean="0">
                <a:solidFill>
                  <a:srgbClr val="002060"/>
                </a:solidFill>
                <a:latin typeface="Geeza Pro"/>
                <a:ea typeface="Geeza Pro"/>
                <a:cs typeface="Fanan" pitchFamily="2" charset="-78"/>
                <a:sym typeface="Montserrat"/>
              </a:rPr>
              <a:t>مديرة وحدة </a:t>
            </a:r>
            <a:r>
              <a:rPr lang="ar-SA" sz="2800" b="1" dirty="0">
                <a:solidFill>
                  <a:srgbClr val="002060"/>
                </a:solidFill>
                <a:latin typeface="Geeza Pro"/>
                <a:ea typeface="Geeza Pro"/>
                <a:cs typeface="Fanan" pitchFamily="2" charset="-78"/>
                <a:sym typeface="Montserrat"/>
              </a:rPr>
              <a:t>الشراكة </a:t>
            </a:r>
            <a:r>
              <a:rPr lang="ar-SA" sz="2800" b="1" dirty="0" smtClean="0">
                <a:solidFill>
                  <a:srgbClr val="002060"/>
                </a:solidFill>
                <a:latin typeface="Geeza Pro"/>
                <a:ea typeface="Geeza Pro"/>
                <a:cs typeface="Fanan" pitchFamily="2" charset="-78"/>
                <a:sym typeface="Montserrat"/>
              </a:rPr>
              <a:t>(ارتقاء) بإدارة </a:t>
            </a:r>
            <a:r>
              <a:rPr lang="ar-SA" sz="2800" b="1" dirty="0">
                <a:solidFill>
                  <a:srgbClr val="002060"/>
                </a:solidFill>
                <a:latin typeface="Geeza Pro"/>
                <a:ea typeface="Geeza Pro"/>
                <a:cs typeface="Fanan" pitchFamily="2" charset="-78"/>
                <a:sym typeface="Montserrat"/>
              </a:rPr>
              <a:t>تعليم </a:t>
            </a:r>
            <a:r>
              <a:rPr lang="ar-SA" sz="2800" b="1" dirty="0" smtClean="0">
                <a:solidFill>
                  <a:srgbClr val="002060"/>
                </a:solidFill>
                <a:latin typeface="Geeza Pro"/>
                <a:ea typeface="Geeza Pro"/>
                <a:cs typeface="Fanan" pitchFamily="2" charset="-78"/>
                <a:sym typeface="Montserrat"/>
              </a:rPr>
              <a:t>بيشة</a:t>
            </a:r>
            <a:endParaRPr lang="ar-SA" sz="2800" b="1" dirty="0">
              <a:solidFill>
                <a:srgbClr val="002060"/>
              </a:solidFill>
              <a:latin typeface="Geeza Pro"/>
              <a:ea typeface="Geeza Pro"/>
              <a:cs typeface="Fanan" pitchFamily="2" charset="-78"/>
              <a:sym typeface="Montserrat"/>
            </a:endParaRPr>
          </a:p>
        </p:txBody>
      </p:sp>
    </p:spTree>
    <p:extLst>
      <p:ext uri="{BB962C8B-B14F-4D97-AF65-F5344CB8AC3E}">
        <p14:creationId xmlns:p14="http://schemas.microsoft.com/office/powerpoint/2010/main" val="50436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مستطيل 2"/>
          <p:cNvSpPr>
            <a:spLocks noChangeArrowheads="1"/>
          </p:cNvSpPr>
          <p:nvPr/>
        </p:nvSpPr>
        <p:spPr bwMode="auto">
          <a:xfrm>
            <a:off x="1600320" y="98629"/>
            <a:ext cx="74361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2800" b="1" dirty="0">
                <a:solidFill>
                  <a:srgbClr val="002060"/>
                </a:solidFill>
                <a:latin typeface="Calibri" pitchFamily="34" charset="0"/>
                <a:ea typeface="Calibri" pitchFamily="34" charset="0"/>
                <a:cs typeface="Fanan" pitchFamily="2" charset="-78"/>
              </a:rPr>
              <a:t>الواجب المنزلي فرصة لبناء شراكة فاعلة بين المدرسة والأسرة والمجتمع. ) عبد الهادي ، 2011 </a:t>
            </a:r>
            <a:r>
              <a:rPr lang="ar-SA" altLang="ar-SA" sz="2800" b="1" dirty="0" smtClean="0">
                <a:solidFill>
                  <a:srgbClr val="002060"/>
                </a:solidFill>
                <a:latin typeface="Calibri" pitchFamily="34" charset="0"/>
                <a:ea typeface="Calibri" pitchFamily="34" charset="0"/>
                <a:cs typeface="Fanan" pitchFamily="2" charset="-78"/>
              </a:rPr>
              <a:t>.</a:t>
            </a:r>
            <a:endParaRPr lang="ar-SA" altLang="ar-SA" sz="2800" b="1" dirty="0">
              <a:solidFill>
                <a:srgbClr val="002060"/>
              </a:solidFill>
              <a:latin typeface="Calibri" pitchFamily="34" charset="0"/>
              <a:ea typeface="Calibri" pitchFamily="34" charset="0"/>
              <a:cs typeface="Fanan" pitchFamily="2" charset="-78"/>
            </a:endParaRPr>
          </a:p>
        </p:txBody>
      </p:sp>
      <p:sp>
        <p:nvSpPr>
          <p:cNvPr id="50179" name="مربع نص 2"/>
          <p:cNvSpPr txBox="1">
            <a:spLocks noChangeArrowheads="1"/>
          </p:cNvSpPr>
          <p:nvPr/>
        </p:nvSpPr>
        <p:spPr bwMode="auto">
          <a:xfrm>
            <a:off x="1645032" y="908720"/>
            <a:ext cx="72474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200" b="1" dirty="0">
                <a:solidFill>
                  <a:srgbClr val="FF0000"/>
                </a:solidFill>
                <a:latin typeface="Calibri" pitchFamily="34" charset="0"/>
                <a:ea typeface="Calibri" pitchFamily="34" charset="0"/>
                <a:cs typeface="Fanan" pitchFamily="2" charset="-78"/>
              </a:rPr>
              <a:t>ما الواجبات المنزلية:</a:t>
            </a:r>
          </a:p>
        </p:txBody>
      </p:sp>
      <p:sp>
        <p:nvSpPr>
          <p:cNvPr id="50180" name="مربع نص 3"/>
          <p:cNvSpPr txBox="1">
            <a:spLocks noChangeArrowheads="1"/>
          </p:cNvSpPr>
          <p:nvPr/>
        </p:nvSpPr>
        <p:spPr bwMode="auto">
          <a:xfrm>
            <a:off x="144016" y="1340768"/>
            <a:ext cx="882047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solidFill>
                  <a:srgbClr val="006600"/>
                </a:solidFill>
                <a:latin typeface="Calibri" pitchFamily="34" charset="0"/>
                <a:ea typeface="Calibri" pitchFamily="34" charset="0"/>
                <a:cs typeface="Fanan" pitchFamily="2" charset="-78"/>
              </a:rPr>
              <a:t>تُعرف الواجبات المنزلية بأنها المهمات التي يتعين على الطالب القيام بها خارج الصف الدراسي لاستمرار التعلم  وتثبيته وتعزيزه والتوسع فيه  وهناك ثلاث أنواع من الواجبات المنزلية:</a:t>
            </a:r>
          </a:p>
          <a:p>
            <a:pPr eaLnBrk="1" hangingPunct="1">
              <a:buFont typeface="Arial" pitchFamily="34" charset="0"/>
              <a:buChar char="•"/>
            </a:pPr>
            <a:r>
              <a:rPr lang="ar-SA" altLang="ar-SA" sz="2800" b="1" dirty="0">
                <a:solidFill>
                  <a:srgbClr val="006600"/>
                </a:solidFill>
                <a:latin typeface="Calibri" pitchFamily="34" charset="0"/>
                <a:ea typeface="Calibri" pitchFamily="34" charset="0"/>
                <a:cs typeface="Fanan" pitchFamily="2" charset="-78"/>
              </a:rPr>
              <a:t>واجبات التطبيق والتمرين: وهي التي تدعم تعلم مهارات جديدة مثلاً تعلم طرق جديدة لحل مسائل مادة ما </a:t>
            </a:r>
          </a:p>
          <a:p>
            <a:pPr eaLnBrk="1" hangingPunct="1">
              <a:buFont typeface="Arial" pitchFamily="34" charset="0"/>
              <a:buChar char="•"/>
            </a:pPr>
            <a:r>
              <a:rPr lang="ar-SA" altLang="ar-SA" sz="2800" b="1" dirty="0">
                <a:solidFill>
                  <a:srgbClr val="006600"/>
                </a:solidFill>
                <a:latin typeface="Calibri" pitchFamily="34" charset="0"/>
                <a:ea typeface="Calibri" pitchFamily="34" charset="0"/>
                <a:cs typeface="Fanan" pitchFamily="2" charset="-78"/>
              </a:rPr>
              <a:t>واجبات التحضير: هي الواجبات التي يطلب من خلالها  من الطالب أن يبحث عن معلومات حول موضوع معين ستتم مناقشته في الصف وهذه الواجبات  تجعل الطالب أكثر استعداداً للأنشطة الصفية وأكثر فاعلية وحيوية مما يعزز لديه مشاعر المبادرة والثقة بالنفس</a:t>
            </a:r>
          </a:p>
          <a:p>
            <a:pPr eaLnBrk="1" hangingPunct="1">
              <a:buFont typeface="Arial" pitchFamily="34" charset="0"/>
              <a:buChar char="•"/>
            </a:pPr>
            <a:r>
              <a:rPr lang="ar-SA" altLang="ar-SA" sz="2800" b="1" dirty="0">
                <a:solidFill>
                  <a:srgbClr val="006600"/>
                </a:solidFill>
                <a:latin typeface="Calibri" pitchFamily="34" charset="0"/>
                <a:ea typeface="Calibri" pitchFamily="34" charset="0"/>
                <a:cs typeface="Fanan" pitchFamily="2" charset="-78"/>
              </a:rPr>
              <a:t>واجبات التوسع: هي الأنشطة التي تحقق استمرارية التعلم والتوسع فيه خارج نطاق محتوى الكتاب المدرسي والأنشطة الصفية كإجراء البحوث ومشاريع التعلم</a:t>
            </a: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59" y="16897"/>
            <a:ext cx="1464861" cy="132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05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2000" fill="hold"/>
                                        <p:tgtEl>
                                          <p:spTgt spid="50178"/>
                                        </p:tgtEl>
                                        <p:attrNameLst>
                                          <p:attrName>ppt_w</p:attrName>
                                        </p:attrNameLst>
                                      </p:cBhvr>
                                      <p:tavLst>
                                        <p:tav tm="0">
                                          <p:val>
                                            <p:fltVal val="0"/>
                                          </p:val>
                                        </p:tav>
                                        <p:tav tm="100000">
                                          <p:val>
                                            <p:strVal val="#ppt_w"/>
                                          </p:val>
                                        </p:tav>
                                      </p:tavLst>
                                    </p:anim>
                                    <p:anim calcmode="lin" valueType="num">
                                      <p:cBhvr>
                                        <p:cTn id="8" dur="2000" fill="hold"/>
                                        <p:tgtEl>
                                          <p:spTgt spid="5017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17" presetClass="entr" presetSubtype="10" fill="hold" grpId="0" nodeType="afterEffect">
                                  <p:stCondLst>
                                    <p:cond delay="0"/>
                                  </p:stCondLst>
                                  <p:childTnLst>
                                    <p:set>
                                      <p:cBhvr>
                                        <p:cTn id="11" dur="1" fill="hold">
                                          <p:stCondLst>
                                            <p:cond delay="0"/>
                                          </p:stCondLst>
                                        </p:cTn>
                                        <p:tgtEl>
                                          <p:spTgt spid="50179"/>
                                        </p:tgtEl>
                                        <p:attrNameLst>
                                          <p:attrName>style.visibility</p:attrName>
                                        </p:attrNameLst>
                                      </p:cBhvr>
                                      <p:to>
                                        <p:strVal val="visible"/>
                                      </p:to>
                                    </p:set>
                                    <p:anim calcmode="lin" valueType="num">
                                      <p:cBhvr>
                                        <p:cTn id="12" dur="2000" fill="hold"/>
                                        <p:tgtEl>
                                          <p:spTgt spid="50179"/>
                                        </p:tgtEl>
                                        <p:attrNameLst>
                                          <p:attrName>ppt_w</p:attrName>
                                        </p:attrNameLst>
                                      </p:cBhvr>
                                      <p:tavLst>
                                        <p:tav tm="0">
                                          <p:val>
                                            <p:fltVal val="0"/>
                                          </p:val>
                                        </p:tav>
                                        <p:tav tm="100000">
                                          <p:val>
                                            <p:strVal val="#ppt_w"/>
                                          </p:val>
                                        </p:tav>
                                      </p:tavLst>
                                    </p:anim>
                                    <p:anim calcmode="lin" valueType="num">
                                      <p:cBhvr>
                                        <p:cTn id="13" dur="2000" fill="hold"/>
                                        <p:tgtEl>
                                          <p:spTgt spid="5017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0180"/>
                                        </p:tgtEl>
                                        <p:attrNameLst>
                                          <p:attrName>style.visibility</p:attrName>
                                        </p:attrNameLst>
                                      </p:cBhvr>
                                      <p:to>
                                        <p:strVal val="visible"/>
                                      </p:to>
                                    </p:set>
                                    <p:animEffect transition="in" filter="barn(inHorizontal)">
                                      <p:cBhvr>
                                        <p:cTn id="18"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P spid="5018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67544" y="1412776"/>
            <a:ext cx="8172400" cy="4585871"/>
          </a:xfrm>
          <a:prstGeom prst="rect">
            <a:avLst/>
          </a:prstGeom>
          <a:noFill/>
        </p:spPr>
        <p:txBody>
          <a:bodyPr wrap="square" rtlCol="1">
            <a:spAutoFit/>
          </a:bodyPr>
          <a:lstStyle/>
          <a:p>
            <a:pPr>
              <a:defRPr/>
            </a:pPr>
            <a:r>
              <a:rPr lang="ar-SA" sz="4000" b="1" dirty="0">
                <a:solidFill>
                  <a:srgbClr val="C00000"/>
                </a:solidFill>
                <a:cs typeface="Fanan" pitchFamily="2" charset="-78"/>
              </a:rPr>
              <a:t>كيف يمكن مشاركة الاباء في الواجبات المنزلية</a:t>
            </a:r>
            <a:r>
              <a:rPr lang="ar-SA" sz="4000" b="1" dirty="0" smtClean="0">
                <a:solidFill>
                  <a:srgbClr val="C00000"/>
                </a:solidFill>
                <a:cs typeface="Fanan" pitchFamily="2" charset="-78"/>
              </a:rPr>
              <a:t>؟</a:t>
            </a:r>
          </a:p>
          <a:p>
            <a:pPr>
              <a:defRPr/>
            </a:pPr>
            <a:endParaRPr lang="ar-SA" sz="2000" b="1" dirty="0">
              <a:solidFill>
                <a:srgbClr val="C00000"/>
              </a:solidFill>
              <a:cs typeface="Fanan" pitchFamily="2" charset="-78"/>
            </a:endParaRPr>
          </a:p>
          <a:p>
            <a:pPr>
              <a:defRPr/>
            </a:pPr>
            <a:r>
              <a:rPr lang="ar-SA" sz="3600" b="1" dirty="0">
                <a:cs typeface="Fanan" pitchFamily="2" charset="-78"/>
              </a:rPr>
              <a:t>-</a:t>
            </a:r>
            <a:r>
              <a:rPr lang="ar-SA" sz="3200" b="1" dirty="0">
                <a:cs typeface="Fanan" pitchFamily="2" charset="-78"/>
              </a:rPr>
              <a:t>مناقشة المعلمين في أمور الواجبات المنزلية من حيث نوعيتها وكميتها ودورهم </a:t>
            </a:r>
            <a:r>
              <a:rPr lang="ar-SA" sz="3200" b="1" dirty="0" smtClean="0">
                <a:cs typeface="Fanan" pitchFamily="2" charset="-78"/>
              </a:rPr>
              <a:t>فيها .</a:t>
            </a:r>
            <a:endParaRPr lang="ar-SA" sz="3200" b="1" dirty="0">
              <a:cs typeface="Fanan" pitchFamily="2" charset="-78"/>
            </a:endParaRPr>
          </a:p>
          <a:p>
            <a:pPr>
              <a:buFontTx/>
              <a:buChar char="-"/>
              <a:defRPr/>
            </a:pPr>
            <a:r>
              <a:rPr lang="ar-SA" sz="3200" b="1" dirty="0">
                <a:cs typeface="Fanan" pitchFamily="2" charset="-78"/>
              </a:rPr>
              <a:t>تشجيع الابناء على تسجيل ملاحظاتهم حول الواجبات في حال برزت أي اسئلة او استفسارات عند القيام بأداء الواجبات في </a:t>
            </a:r>
            <a:r>
              <a:rPr lang="ar-SA" sz="3200" b="1" dirty="0" smtClean="0">
                <a:cs typeface="Fanan" pitchFamily="2" charset="-78"/>
              </a:rPr>
              <a:t>المنزل .</a:t>
            </a:r>
            <a:endParaRPr lang="ar-SA" sz="3200" b="1" dirty="0">
              <a:cs typeface="Fanan" pitchFamily="2" charset="-78"/>
            </a:endParaRPr>
          </a:p>
          <a:p>
            <a:pPr>
              <a:buFontTx/>
              <a:buChar char="-"/>
              <a:defRPr/>
            </a:pPr>
            <a:r>
              <a:rPr lang="ar-SA" sz="3200" b="1" dirty="0">
                <a:cs typeface="Fanan" pitchFamily="2" charset="-78"/>
              </a:rPr>
              <a:t>توفير مكان وبيئة مناسبة في المنزل للقيام بأداء الواجبات </a:t>
            </a:r>
            <a:r>
              <a:rPr lang="ar-SA" sz="3200" b="1" dirty="0" smtClean="0">
                <a:cs typeface="Fanan" pitchFamily="2" charset="-78"/>
              </a:rPr>
              <a:t>.</a:t>
            </a:r>
            <a:endParaRPr lang="ar-SA" sz="3200" b="1" dirty="0">
              <a:cs typeface="Fanan" pitchFamily="2" charset="-78"/>
            </a:endParaRPr>
          </a:p>
          <a:p>
            <a:pPr marL="0" lvl="8" fontAlgn="base">
              <a:spcBef>
                <a:spcPct val="0"/>
              </a:spcBef>
              <a:spcAft>
                <a:spcPct val="0"/>
              </a:spcAft>
              <a:buFontTx/>
              <a:buChar char="-"/>
              <a:defRPr/>
            </a:pPr>
            <a:r>
              <a:rPr lang="ar-SA" sz="3200" b="1" dirty="0">
                <a:cs typeface="Fanan" pitchFamily="2" charset="-78"/>
              </a:rPr>
              <a:t>تخصيصي الوقت المناسب والأدوات اللازمة لأداء الواجب المنزلي  </a:t>
            </a:r>
            <a:r>
              <a:rPr lang="ar-SA" sz="3200" b="1" dirty="0" smtClean="0">
                <a:cs typeface="Fanan" pitchFamily="2" charset="-78"/>
              </a:rPr>
              <a:t>.                         </a:t>
            </a:r>
            <a:r>
              <a:rPr lang="ar-SA" sz="3200" b="1" dirty="0">
                <a:cs typeface="Fanan" pitchFamily="2" charset="-78"/>
              </a:rPr>
              <a:t>-الحرص على بقاء وقت مناسب للطالب لممارسة </a:t>
            </a:r>
            <a:r>
              <a:rPr lang="ar-SA" sz="3200" b="1" dirty="0" smtClean="0">
                <a:cs typeface="Fanan" pitchFamily="2" charset="-78"/>
              </a:rPr>
              <a:t>هوايته .</a:t>
            </a:r>
            <a:endParaRPr lang="ar-SA" sz="3200" b="1" dirty="0">
              <a:cs typeface="Fanan" pitchFamily="2" charset="-78"/>
            </a:endParaRP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8111"/>
            <a:ext cx="159353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20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مربع نص 5"/>
          <p:cNvSpPr txBox="1">
            <a:spLocks noChangeArrowheads="1"/>
          </p:cNvSpPr>
          <p:nvPr/>
        </p:nvSpPr>
        <p:spPr bwMode="auto">
          <a:xfrm>
            <a:off x="1043235" y="427311"/>
            <a:ext cx="8569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400" b="1" u="sng" dirty="0">
                <a:solidFill>
                  <a:srgbClr val="C00000"/>
                </a:solidFill>
                <a:cs typeface="Fanan" pitchFamily="2" charset="-78"/>
              </a:rPr>
              <a:t>لماذا تم التركيز على الواجب المنزلي؟</a:t>
            </a:r>
          </a:p>
        </p:txBody>
      </p:sp>
      <p:sp>
        <p:nvSpPr>
          <p:cNvPr id="51206" name="مربع نص 6"/>
          <p:cNvSpPr txBox="1">
            <a:spLocks noChangeArrowheads="1"/>
          </p:cNvSpPr>
          <p:nvPr/>
        </p:nvSpPr>
        <p:spPr bwMode="auto">
          <a:xfrm>
            <a:off x="899592" y="1280949"/>
            <a:ext cx="76683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7030A0"/>
                </a:solidFill>
                <a:cs typeface="Fanan" pitchFamily="2" charset="-78"/>
              </a:rPr>
              <a:t>-لأنه أصبح من المسلمات بها عند الأسر </a:t>
            </a:r>
            <a:endParaRPr lang="ar-SA" altLang="ar-SA" sz="3600" b="1" dirty="0" smtClean="0">
              <a:solidFill>
                <a:srgbClr val="7030A0"/>
              </a:solidFill>
              <a:cs typeface="Fanan" pitchFamily="2" charset="-78"/>
            </a:endParaRPr>
          </a:p>
          <a:p>
            <a:pPr eaLnBrk="1" hangingPunct="1"/>
            <a:r>
              <a:rPr lang="ar-SA" altLang="ar-SA" sz="3600" b="1" dirty="0" smtClean="0">
                <a:solidFill>
                  <a:srgbClr val="7030A0"/>
                </a:solidFill>
                <a:cs typeface="Fanan" pitchFamily="2" charset="-78"/>
              </a:rPr>
              <a:t>وأهميته </a:t>
            </a:r>
            <a:r>
              <a:rPr lang="ar-SA" altLang="ar-SA" sz="3600" b="1" dirty="0">
                <a:solidFill>
                  <a:srgbClr val="7030A0"/>
                </a:solidFill>
                <a:cs typeface="Fanan" pitchFamily="2" charset="-78"/>
              </a:rPr>
              <a:t>لذا لابد الاستفادة من هذه المسلمة</a:t>
            </a:r>
          </a:p>
          <a:p>
            <a:pPr eaLnBrk="1" hangingPunct="1"/>
            <a:r>
              <a:rPr lang="ar-SA" altLang="ar-SA" sz="3600" b="1" dirty="0">
                <a:solidFill>
                  <a:srgbClr val="7030A0"/>
                </a:solidFill>
                <a:cs typeface="Fanan" pitchFamily="2" charset="-78"/>
              </a:rPr>
              <a:t>-الانتقال من فكرة الواجبات التقليدية إلى واجبات تشاركيه مما يسهم في تقليص الفجوة بين المدرسة والأسرة ويساعد على تطبيق باقي الانماط  </a:t>
            </a:r>
          </a:p>
          <a:p>
            <a:pPr eaLnBrk="1" hangingPunct="1"/>
            <a:r>
              <a:rPr lang="ar-SA" altLang="ar-SA" sz="3600" b="1" dirty="0">
                <a:solidFill>
                  <a:srgbClr val="7030A0"/>
                </a:solidFill>
                <a:cs typeface="Fanan" pitchFamily="2" charset="-78"/>
              </a:rPr>
              <a:t>تشير البحوث أن هناك </a:t>
            </a:r>
            <a:r>
              <a:rPr lang="ar-SA" altLang="ar-SA" sz="3600" b="1" dirty="0" err="1">
                <a:solidFill>
                  <a:srgbClr val="7030A0"/>
                </a:solidFill>
                <a:cs typeface="Fanan" pitchFamily="2" charset="-78"/>
              </a:rPr>
              <a:t>طريقيتين</a:t>
            </a:r>
            <a:r>
              <a:rPr lang="ar-SA" altLang="ar-SA" sz="3600" b="1" dirty="0">
                <a:solidFill>
                  <a:srgbClr val="7030A0"/>
                </a:solidFill>
                <a:cs typeface="Fanan" pitchFamily="2" charset="-78"/>
              </a:rPr>
              <a:t> لزيادة فرص الطالب للتعلم ورفع التحصيل وهما زيادة زمن التعلم وزيادة المحتوى وترى الابحاث أن الواجبات تدعم الطريقتين</a:t>
            </a: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38" y="427311"/>
            <a:ext cx="1547527" cy="139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80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2000" fill="hold"/>
                                        <p:tgtEl>
                                          <p:spTgt spid="51205"/>
                                        </p:tgtEl>
                                        <p:attrNameLst>
                                          <p:attrName>ppt_w</p:attrName>
                                        </p:attrNameLst>
                                      </p:cBhvr>
                                      <p:tavLst>
                                        <p:tav tm="0">
                                          <p:val>
                                            <p:fltVal val="0"/>
                                          </p:val>
                                        </p:tav>
                                        <p:tav tm="100000">
                                          <p:val>
                                            <p:strVal val="#ppt_w"/>
                                          </p:val>
                                        </p:tav>
                                      </p:tavLst>
                                    </p:anim>
                                    <p:anim calcmode="lin" valueType="num">
                                      <p:cBhvr>
                                        <p:cTn id="8" dur="2000" fill="hold"/>
                                        <p:tgtEl>
                                          <p:spTgt spid="5120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51206"/>
                                        </p:tgtEl>
                                        <p:attrNameLst>
                                          <p:attrName>style.visibility</p:attrName>
                                        </p:attrNameLst>
                                      </p:cBhvr>
                                      <p:to>
                                        <p:strVal val="visible"/>
                                      </p:to>
                                    </p:set>
                                    <p:animEffect transition="in" filter="barn(inHorizontal)">
                                      <p:cBhvr>
                                        <p:cTn id="13"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مستطيل 2"/>
          <p:cNvSpPr>
            <a:spLocks noChangeArrowheads="1"/>
          </p:cNvSpPr>
          <p:nvPr/>
        </p:nvSpPr>
        <p:spPr bwMode="auto">
          <a:xfrm>
            <a:off x="533294" y="788511"/>
            <a:ext cx="7783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7030A0"/>
                </a:solidFill>
                <a:latin typeface="Calibri" pitchFamily="34" charset="0"/>
                <a:ea typeface="Calibri" pitchFamily="34" charset="0"/>
                <a:cs typeface="Fanan" pitchFamily="2" charset="-78"/>
              </a:rPr>
              <a:t>رقم النشاط ( 3 - 2 - 1 ) عنوان النشاط : </a:t>
            </a:r>
            <a:endParaRPr lang="ar-SA" altLang="ar-SA" sz="3600" b="1" dirty="0" smtClean="0">
              <a:solidFill>
                <a:srgbClr val="7030A0"/>
              </a:solidFill>
              <a:latin typeface="Calibri" pitchFamily="34" charset="0"/>
              <a:ea typeface="Calibri" pitchFamily="34" charset="0"/>
              <a:cs typeface="Fanan" pitchFamily="2" charset="-78"/>
            </a:endParaRPr>
          </a:p>
          <a:p>
            <a:pPr eaLnBrk="1" hangingPunct="1"/>
            <a:r>
              <a:rPr lang="ar-SA" altLang="ar-SA" sz="3600" b="1" dirty="0" smtClean="0">
                <a:solidFill>
                  <a:srgbClr val="7030A0"/>
                </a:solidFill>
                <a:latin typeface="Calibri" pitchFamily="34" charset="0"/>
                <a:ea typeface="Calibri" pitchFamily="34" charset="0"/>
                <a:cs typeface="Fanan" pitchFamily="2" charset="-78"/>
              </a:rPr>
              <a:t>الواجب </a:t>
            </a:r>
            <a:r>
              <a:rPr lang="ar-SA" altLang="ar-SA" sz="3600" b="1" dirty="0">
                <a:solidFill>
                  <a:srgbClr val="7030A0"/>
                </a:solidFill>
                <a:latin typeface="Calibri" pitchFamily="34" charset="0"/>
                <a:ea typeface="Calibri" pitchFamily="34" charset="0"/>
                <a:cs typeface="Fanan" pitchFamily="2" charset="-78"/>
              </a:rPr>
              <a:t>المنزلي وأنماط الانخراط في الشراكة</a:t>
            </a:r>
          </a:p>
        </p:txBody>
      </p:sp>
      <p:sp>
        <p:nvSpPr>
          <p:cNvPr id="51203" name="مستطيل 3"/>
          <p:cNvSpPr>
            <a:spLocks noChangeArrowheads="1"/>
          </p:cNvSpPr>
          <p:nvPr/>
        </p:nvSpPr>
        <p:spPr bwMode="auto">
          <a:xfrm>
            <a:off x="467544" y="2034714"/>
            <a:ext cx="79154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a:solidFill>
                  <a:srgbClr val="006600"/>
                </a:solidFill>
                <a:latin typeface="Calibri" pitchFamily="34" charset="0"/>
                <a:ea typeface="Calibri" pitchFamily="34" charset="0"/>
                <a:cs typeface="Fanan" pitchFamily="2" charset="-78"/>
              </a:rPr>
              <a:t>مدة النشاط: 25 دقيقة</a:t>
            </a:r>
          </a:p>
          <a:p>
            <a:pPr eaLnBrk="1" hangingPunct="1"/>
            <a:r>
              <a:rPr lang="ar-SA" altLang="ar-SA" sz="3600" b="1" dirty="0">
                <a:solidFill>
                  <a:srgbClr val="006600"/>
                </a:solidFill>
                <a:latin typeface="Calibri" pitchFamily="34" charset="0"/>
                <a:ea typeface="Calibri" pitchFamily="34" charset="0"/>
                <a:cs typeface="Fanan" pitchFamily="2" charset="-78"/>
              </a:rPr>
              <a:t>هدف النشاط: توظيف الأنشطة التعلمية </a:t>
            </a:r>
            <a:endParaRPr lang="ar-SA" altLang="ar-SA" sz="3600" b="1" dirty="0" smtClean="0">
              <a:solidFill>
                <a:srgbClr val="006600"/>
              </a:solidFill>
              <a:latin typeface="Calibri" pitchFamily="34" charset="0"/>
              <a:ea typeface="Calibri" pitchFamily="34" charset="0"/>
              <a:cs typeface="Fanan" pitchFamily="2" charset="-78"/>
            </a:endParaRPr>
          </a:p>
          <a:p>
            <a:pPr eaLnBrk="1" hangingPunct="1"/>
            <a:r>
              <a:rPr lang="ar-SA" altLang="ar-SA" sz="3600" b="1" dirty="0" smtClean="0">
                <a:solidFill>
                  <a:srgbClr val="006600"/>
                </a:solidFill>
                <a:latin typeface="Calibri" pitchFamily="34" charset="0"/>
                <a:ea typeface="Calibri" pitchFamily="34" charset="0"/>
                <a:cs typeface="Fanan" pitchFamily="2" charset="-78"/>
              </a:rPr>
              <a:t>في تعزيز </a:t>
            </a:r>
            <a:r>
              <a:rPr lang="ar-SA" altLang="ar-SA" sz="3600" b="1" dirty="0">
                <a:solidFill>
                  <a:srgbClr val="006600"/>
                </a:solidFill>
                <a:latin typeface="Calibri" pitchFamily="34" charset="0"/>
                <a:ea typeface="Calibri" pitchFamily="34" charset="0"/>
                <a:cs typeface="Fanan" pitchFamily="2" charset="-78"/>
              </a:rPr>
              <a:t>أنماط الانخراط في </a:t>
            </a:r>
            <a:r>
              <a:rPr lang="ar-SA" altLang="ar-SA" sz="3600" b="1" dirty="0" smtClean="0">
                <a:solidFill>
                  <a:srgbClr val="006600"/>
                </a:solidFill>
                <a:latin typeface="Calibri" pitchFamily="34" charset="0"/>
                <a:ea typeface="Calibri" pitchFamily="34" charset="0"/>
                <a:cs typeface="Fanan" pitchFamily="2" charset="-78"/>
              </a:rPr>
              <a:t>الشراكة .</a:t>
            </a:r>
            <a:endParaRPr lang="ar-SA" altLang="ar-SA" sz="3600" b="1" dirty="0">
              <a:solidFill>
                <a:srgbClr val="006600"/>
              </a:solidFill>
              <a:latin typeface="Calibri" pitchFamily="34" charset="0"/>
              <a:ea typeface="Calibri" pitchFamily="34" charset="0"/>
              <a:cs typeface="Fanan" pitchFamily="2" charset="-78"/>
            </a:endParaRPr>
          </a:p>
        </p:txBody>
      </p:sp>
      <p:sp>
        <p:nvSpPr>
          <p:cNvPr id="51204" name="مستطيل 4"/>
          <p:cNvSpPr>
            <a:spLocks noChangeArrowheads="1"/>
          </p:cNvSpPr>
          <p:nvPr/>
        </p:nvSpPr>
        <p:spPr bwMode="auto">
          <a:xfrm>
            <a:off x="611560" y="3938280"/>
            <a:ext cx="7848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solidFill>
                  <a:srgbClr val="C00000"/>
                </a:solidFill>
                <a:latin typeface="Calibri" pitchFamily="34" charset="0"/>
                <a:ea typeface="Calibri" pitchFamily="34" charset="0"/>
                <a:cs typeface="Fanan" pitchFamily="2" charset="-78"/>
              </a:rPr>
              <a:t>سؤال النشاط: من خلال النموذج التالي اقترح أفكاراً لتعزيز أنماط الشراكة من خلال الواجبات المنزلية.</a:t>
            </a:r>
          </a:p>
        </p:txBody>
      </p:sp>
      <p:pic>
        <p:nvPicPr>
          <p:cNvPr id="7"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2184941" cy="1974644"/>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6"/>
          <p:cNvSpPr>
            <a:spLocks noChangeArrowheads="1"/>
          </p:cNvSpPr>
          <p:nvPr/>
        </p:nvSpPr>
        <p:spPr bwMode="auto">
          <a:xfrm>
            <a:off x="-108520" y="5445224"/>
            <a:ext cx="34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3600" b="1" dirty="0" smtClean="0">
                <a:solidFill>
                  <a:srgbClr val="7030A0"/>
                </a:solidFill>
                <a:latin typeface="Calibri" pitchFamily="34" charset="0"/>
                <a:ea typeface="Calibri" pitchFamily="34" charset="0"/>
                <a:cs typeface="Fanan" pitchFamily="2" charset="-78"/>
              </a:rPr>
              <a:t>صفحة 36</a:t>
            </a:r>
            <a:endParaRPr lang="ar-SA" altLang="ar-SA" sz="3600" b="1" dirty="0">
              <a:solidFill>
                <a:srgbClr val="7030A0"/>
              </a:solidFill>
              <a:latin typeface="Calibri" pitchFamily="34" charset="0"/>
              <a:ea typeface="Calibri" pitchFamily="34" charset="0"/>
              <a:cs typeface="Fanan" pitchFamily="2" charset="-78"/>
            </a:endParaRPr>
          </a:p>
        </p:txBody>
      </p:sp>
    </p:spTree>
    <p:extLst>
      <p:ext uri="{BB962C8B-B14F-4D97-AF65-F5344CB8AC3E}">
        <p14:creationId xmlns:p14="http://schemas.microsoft.com/office/powerpoint/2010/main" val="190732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2000"/>
                                        <p:tgtEl>
                                          <p:spTgt spid="5120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randombar(horizontal)">
                                      <p:cBhvr>
                                        <p:cTn id="11" dur="2000"/>
                                        <p:tgtEl>
                                          <p:spTgt spid="51203"/>
                                        </p:tgtEl>
                                      </p:cBhvr>
                                    </p:animEffect>
                                  </p:childTnLst>
                                </p:cTn>
                              </p:par>
                            </p:childTnLst>
                          </p:cTn>
                        </p:par>
                        <p:par>
                          <p:cTn id="12" fill="hold" nodeType="afterGroup">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51204"/>
                                        </p:tgtEl>
                                        <p:attrNameLst>
                                          <p:attrName>style.visibility</p:attrName>
                                        </p:attrNameLst>
                                      </p:cBhvr>
                                      <p:to>
                                        <p:strVal val="visible"/>
                                      </p:to>
                                    </p:set>
                                    <p:animEffect transition="in" filter="randombar(horizontal)">
                                      <p:cBhvr>
                                        <p:cTn id="15" dur="2000"/>
                                        <p:tgtEl>
                                          <p:spTgt spid="51204"/>
                                        </p:tgtEl>
                                      </p:cBhvr>
                                    </p:animEffect>
                                  </p:childTnLst>
                                </p:cTn>
                              </p:par>
                            </p:childTnLst>
                          </p:cTn>
                        </p:par>
                        <p:par>
                          <p:cTn id="16" fill="hold">
                            <p:stCondLst>
                              <p:cond delay="6000"/>
                            </p:stCondLst>
                            <p:childTnLst>
                              <p:par>
                                <p:cTn id="17" presetID="2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4"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مستطيل 3"/>
          <p:cNvSpPr>
            <a:spLocks noChangeArrowheads="1"/>
          </p:cNvSpPr>
          <p:nvPr/>
        </p:nvSpPr>
        <p:spPr bwMode="auto">
          <a:xfrm>
            <a:off x="1259632" y="3573016"/>
            <a:ext cx="66246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7200" b="1" dirty="0">
                <a:ln w="11430"/>
                <a:solidFill>
                  <a:srgbClr val="002060"/>
                </a:solidFill>
                <a:effectLst>
                  <a:outerShdw blurRad="50800" dist="39000" dir="5460000" algn="tl">
                    <a:srgbClr val="000000">
                      <a:alpha val="38000"/>
                    </a:srgbClr>
                  </a:outerShdw>
                </a:effectLst>
                <a:latin typeface="Calibri" pitchFamily="34" charset="0"/>
                <a:ea typeface="Calibri" pitchFamily="34" charset="0"/>
                <a:cs typeface="Fanan" pitchFamily="2" charset="-78"/>
              </a:rPr>
              <a:t>خلاصة </a:t>
            </a:r>
            <a:endParaRPr lang="ar-SA" altLang="ar-SA" sz="7200" b="1" dirty="0" smtClean="0">
              <a:ln w="11430"/>
              <a:solidFill>
                <a:srgbClr val="002060"/>
              </a:solidFill>
              <a:effectLst>
                <a:outerShdw blurRad="50800" dist="39000" dir="5460000" algn="tl">
                  <a:srgbClr val="000000">
                    <a:alpha val="38000"/>
                  </a:srgbClr>
                </a:outerShdw>
              </a:effectLst>
              <a:latin typeface="Calibri" pitchFamily="34" charset="0"/>
              <a:ea typeface="Calibri" pitchFamily="34" charset="0"/>
              <a:cs typeface="Fanan" pitchFamily="2" charset="-78"/>
            </a:endParaRPr>
          </a:p>
          <a:p>
            <a:pPr algn="ctr" eaLnBrk="1" hangingPunct="1"/>
            <a:r>
              <a:rPr lang="ar-SA" altLang="ar-SA" sz="7200" b="1" dirty="0" smtClean="0">
                <a:ln w="11430"/>
                <a:solidFill>
                  <a:srgbClr val="002060"/>
                </a:solidFill>
                <a:effectLst>
                  <a:outerShdw blurRad="50800" dist="39000" dir="5460000" algn="tl">
                    <a:srgbClr val="000000">
                      <a:alpha val="38000"/>
                    </a:srgbClr>
                  </a:outerShdw>
                </a:effectLst>
                <a:latin typeface="Calibri" pitchFamily="34" charset="0"/>
                <a:ea typeface="Calibri" pitchFamily="34" charset="0"/>
                <a:cs typeface="Fanan" pitchFamily="2" charset="-78"/>
              </a:rPr>
              <a:t>اليوم </a:t>
            </a:r>
            <a:r>
              <a:rPr lang="ar-SA" altLang="ar-SA" sz="7200" b="1" dirty="0">
                <a:ln w="11430"/>
                <a:solidFill>
                  <a:srgbClr val="002060"/>
                </a:solidFill>
                <a:effectLst>
                  <a:outerShdw blurRad="50800" dist="39000" dir="5460000" algn="tl">
                    <a:srgbClr val="000000">
                      <a:alpha val="38000"/>
                    </a:srgbClr>
                  </a:outerShdw>
                </a:effectLst>
                <a:latin typeface="Calibri" pitchFamily="34" charset="0"/>
                <a:ea typeface="Calibri" pitchFamily="34" charset="0"/>
                <a:cs typeface="Fanan" pitchFamily="2" charset="-78"/>
              </a:rPr>
              <a:t>التدريبي الأول</a:t>
            </a:r>
          </a:p>
        </p:txBody>
      </p:sp>
      <p:pic>
        <p:nvPicPr>
          <p:cNvPr id="5"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6010" y="188640"/>
            <a:ext cx="3491881" cy="34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72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2000" fill="hold"/>
                                        <p:tgtEl>
                                          <p:spTgt spid="52226"/>
                                        </p:tgtEl>
                                        <p:attrNameLst>
                                          <p:attrName>ppt_w</p:attrName>
                                        </p:attrNameLst>
                                      </p:cBhvr>
                                      <p:tavLst>
                                        <p:tav tm="0">
                                          <p:val>
                                            <p:fltVal val="0"/>
                                          </p:val>
                                        </p:tav>
                                        <p:tav tm="100000">
                                          <p:val>
                                            <p:strVal val="#ppt_w"/>
                                          </p:val>
                                        </p:tav>
                                      </p:tavLst>
                                    </p:anim>
                                    <p:anim calcmode="lin" valueType="num">
                                      <p:cBhvr>
                                        <p:cTn id="8" dur="2000" fill="hold"/>
                                        <p:tgtEl>
                                          <p:spTgt spid="52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مربع نص 16"/>
          <p:cNvSpPr txBox="1">
            <a:spLocks noChangeArrowheads="1"/>
          </p:cNvSpPr>
          <p:nvPr/>
        </p:nvSpPr>
        <p:spPr bwMode="auto">
          <a:xfrm>
            <a:off x="35496" y="2019612"/>
            <a:ext cx="86407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6000" dirty="0">
                <a:solidFill>
                  <a:srgbClr val="C00000"/>
                </a:solidFill>
                <a:latin typeface="Calibri" pitchFamily="34" charset="0"/>
                <a:ea typeface="Calibri" pitchFamily="34" charset="0"/>
                <a:cs typeface="Fanan" pitchFamily="2" charset="-78"/>
              </a:rPr>
              <a:t>مفهوم الشراكة: </a:t>
            </a:r>
            <a:endParaRPr lang="ar-SA" altLang="ar-SA" sz="6000" dirty="0" smtClean="0">
              <a:solidFill>
                <a:srgbClr val="C00000"/>
              </a:solidFill>
              <a:latin typeface="Calibri" pitchFamily="34" charset="0"/>
              <a:ea typeface="Calibri" pitchFamily="34" charset="0"/>
              <a:cs typeface="Fanan" pitchFamily="2" charset="-78"/>
            </a:endParaRPr>
          </a:p>
          <a:p>
            <a:pPr eaLnBrk="1" hangingPunct="1"/>
            <a:r>
              <a:rPr lang="ar-SA" altLang="ar-SA" sz="6000" dirty="0" smtClean="0">
                <a:solidFill>
                  <a:srgbClr val="006600"/>
                </a:solidFill>
                <a:latin typeface="Calibri" pitchFamily="34" charset="0"/>
                <a:ea typeface="Calibri" pitchFamily="34" charset="0"/>
                <a:cs typeface="Fanan" pitchFamily="2" charset="-78"/>
              </a:rPr>
              <a:t>الصلات </a:t>
            </a:r>
            <a:r>
              <a:rPr lang="ar-SA" altLang="ar-SA" sz="6000" dirty="0">
                <a:solidFill>
                  <a:srgbClr val="006600"/>
                </a:solidFill>
                <a:latin typeface="Calibri" pitchFamily="34" charset="0"/>
                <a:ea typeface="Calibri" pitchFamily="34" charset="0"/>
                <a:cs typeface="Fanan" pitchFamily="2" charset="-78"/>
              </a:rPr>
              <a:t>الفاعلة بين المدرسة </a:t>
            </a:r>
            <a:endParaRPr lang="ar-SA" altLang="ar-SA" sz="6000" dirty="0" smtClean="0">
              <a:solidFill>
                <a:srgbClr val="006600"/>
              </a:solidFill>
              <a:latin typeface="Calibri" pitchFamily="34" charset="0"/>
              <a:ea typeface="Calibri" pitchFamily="34" charset="0"/>
              <a:cs typeface="Fanan" pitchFamily="2" charset="-78"/>
            </a:endParaRPr>
          </a:p>
          <a:p>
            <a:pPr eaLnBrk="1" hangingPunct="1"/>
            <a:r>
              <a:rPr lang="ar-SA" altLang="ar-SA" sz="6000" dirty="0" smtClean="0">
                <a:solidFill>
                  <a:srgbClr val="006600"/>
                </a:solidFill>
                <a:latin typeface="Calibri" pitchFamily="34" charset="0"/>
                <a:ea typeface="Calibri" pitchFamily="34" charset="0"/>
                <a:cs typeface="Fanan" pitchFamily="2" charset="-78"/>
              </a:rPr>
              <a:t>والأسرة </a:t>
            </a:r>
            <a:r>
              <a:rPr lang="ar-SA" altLang="ar-SA" sz="6000" dirty="0">
                <a:solidFill>
                  <a:srgbClr val="006600"/>
                </a:solidFill>
                <a:latin typeface="Calibri" pitchFamily="34" charset="0"/>
                <a:ea typeface="Calibri" pitchFamily="34" charset="0"/>
                <a:cs typeface="Fanan" pitchFamily="2" charset="-78"/>
              </a:rPr>
              <a:t>والمجتمع، بهدف الارتقاء بمستوى الطالب </a:t>
            </a:r>
            <a:r>
              <a:rPr lang="ar-SA" altLang="ar-SA" sz="6000" dirty="0" err="1" smtClean="0">
                <a:solidFill>
                  <a:srgbClr val="006600"/>
                </a:solidFill>
                <a:latin typeface="Calibri" pitchFamily="34" charset="0"/>
                <a:ea typeface="Calibri" pitchFamily="34" charset="0"/>
                <a:cs typeface="Fanan" pitchFamily="2" charset="-78"/>
              </a:rPr>
              <a:t>التعلمي</a:t>
            </a:r>
            <a:r>
              <a:rPr lang="ar-SA" altLang="ar-SA" sz="6000" dirty="0" smtClean="0">
                <a:solidFill>
                  <a:srgbClr val="006600"/>
                </a:solidFill>
                <a:latin typeface="Calibri" pitchFamily="34" charset="0"/>
                <a:ea typeface="Calibri" pitchFamily="34" charset="0"/>
                <a:cs typeface="Fanan" pitchFamily="2" charset="-78"/>
              </a:rPr>
              <a:t> .</a:t>
            </a:r>
            <a:endParaRPr lang="ar-SA" altLang="ar-SA" sz="6000" dirty="0">
              <a:solidFill>
                <a:srgbClr val="006600"/>
              </a:solidFill>
              <a:latin typeface="Calibri" pitchFamily="34" charset="0"/>
              <a:ea typeface="Calibri" pitchFamily="34" charset="0"/>
              <a:cs typeface="Fanan" pitchFamily="2" charset="-78"/>
            </a:endParaRPr>
          </a:p>
        </p:txBody>
      </p:sp>
      <p:pic>
        <p:nvPicPr>
          <p:cNvPr id="2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17" y="404664"/>
            <a:ext cx="2976996" cy="248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12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3"/>
          <p:cNvGrpSpPr>
            <a:grpSpLocks/>
          </p:cNvGrpSpPr>
          <p:nvPr/>
        </p:nvGrpSpPr>
        <p:grpSpPr bwMode="auto">
          <a:xfrm>
            <a:off x="4236119" y="938338"/>
            <a:ext cx="2424113" cy="5395788"/>
            <a:chOff x="3472716" y="1692370"/>
            <a:chExt cx="5246568" cy="4719524"/>
          </a:xfrm>
        </p:grpSpPr>
        <p:sp>
          <p:nvSpPr>
            <p:cNvPr id="4" name="Freeform 4"/>
            <p:cNvSpPr>
              <a:spLocks/>
            </p:cNvSpPr>
            <p:nvPr/>
          </p:nvSpPr>
          <p:spPr bwMode="auto">
            <a:xfrm flipH="1">
              <a:off x="5396801" y="4166698"/>
              <a:ext cx="1394961" cy="2245196"/>
            </a:xfrm>
            <a:custGeom>
              <a:avLst/>
              <a:gdLst>
                <a:gd name="T0" fmla="*/ 641357 w 1653886"/>
                <a:gd name="T1" fmla="*/ 718 h 2656618"/>
                <a:gd name="T2" fmla="*/ 645313 w 1653886"/>
                <a:gd name="T3" fmla="*/ 412963 h 2656618"/>
                <a:gd name="T4" fmla="*/ 388049 w 1653886"/>
                <a:gd name="T5" fmla="*/ 252062 h 2656618"/>
                <a:gd name="T6" fmla="*/ 197245 w 1653886"/>
                <a:gd name="T7" fmla="*/ 106179 h 2656618"/>
                <a:gd name="T8" fmla="*/ 424495 w 1653886"/>
                <a:gd name="T9" fmla="*/ 621060 h 2656618"/>
                <a:gd name="T10" fmla="*/ 47174 w 1653886"/>
                <a:gd name="T11" fmla="*/ 275661 h 2656618"/>
                <a:gd name="T12" fmla="*/ 40742 w 1653886"/>
                <a:gd name="T13" fmla="*/ 434416 h 2656618"/>
                <a:gd name="T14" fmla="*/ 347315 w 1653886"/>
                <a:gd name="T15" fmla="*/ 786252 h 2656618"/>
                <a:gd name="T16" fmla="*/ 55750 w 1653886"/>
                <a:gd name="T17" fmla="*/ 633932 h 2656618"/>
                <a:gd name="T18" fmla="*/ 143649 w 1653886"/>
                <a:gd name="T19" fmla="*/ 829158 h 2656618"/>
                <a:gd name="T20" fmla="*/ 611012 w 1653886"/>
                <a:gd name="T21" fmla="*/ 1386947 h 2656618"/>
                <a:gd name="T22" fmla="*/ 567065 w 1653886"/>
                <a:gd name="T23" fmla="*/ 2235205 h 2656618"/>
                <a:gd name="T24" fmla="*/ 566205 w 1653886"/>
                <a:gd name="T25" fmla="*/ 2244264 h 2656618"/>
                <a:gd name="T26" fmla="*/ 1088778 w 1653886"/>
                <a:gd name="T27" fmla="*/ 2244264 h 2656618"/>
                <a:gd name="T28" fmla="*/ 1079014 w 1653886"/>
                <a:gd name="T29" fmla="*/ 2182303 h 2656618"/>
                <a:gd name="T30" fmla="*/ 1069800 w 1653886"/>
                <a:gd name="T31" fmla="*/ 1125215 h 2656618"/>
                <a:gd name="T32" fmla="*/ 1395668 w 1653886"/>
                <a:gd name="T33" fmla="*/ 363620 h 2656618"/>
                <a:gd name="T34" fmla="*/ 1232734 w 1653886"/>
                <a:gd name="T35" fmla="*/ 397945 h 2656618"/>
                <a:gd name="T36" fmla="*/ 928304 w 1653886"/>
                <a:gd name="T37" fmla="*/ 618915 h 2656618"/>
                <a:gd name="T38" fmla="*/ 671040 w 1653886"/>
                <a:gd name="T39" fmla="*/ 7493 h 2656618"/>
                <a:gd name="T40" fmla="*/ 641357 w 1653886"/>
                <a:gd name="T41" fmla="*/ 718 h 26566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rgbClr val="404040"/>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sp>
          <p:nvSpPr>
            <p:cNvPr id="5" name="Freeform 67"/>
            <p:cNvSpPr>
              <a:spLocks/>
            </p:cNvSpPr>
            <p:nvPr/>
          </p:nvSpPr>
          <p:spPr bwMode="auto">
            <a:xfrm rot="1883109">
              <a:off x="3472716" y="3077932"/>
              <a:ext cx="1975624" cy="1969929"/>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BBD6"/>
            </a:solidFill>
            <a:ln>
              <a:noFill/>
            </a:ln>
            <a:extLst/>
          </p:spPr>
          <p:txBody>
            <a:bodyPr/>
            <a:lstStyle/>
            <a:p>
              <a:pPr algn="l" rtl="0" fontAlgn="auto">
                <a:spcBef>
                  <a:spcPts val="0"/>
                </a:spcBef>
                <a:spcAft>
                  <a:spcPts val="0"/>
                </a:spcAft>
                <a:defRPr/>
              </a:pPr>
              <a:endParaRPr lang="en-US" kern="0">
                <a:solidFill>
                  <a:prstClr val="black"/>
                </a:solidFill>
                <a:latin typeface="Open Sans"/>
                <a:cs typeface="Akhbar MT" pitchFamily="2" charset="-78"/>
              </a:endParaRPr>
            </a:p>
          </p:txBody>
        </p:sp>
        <p:sp>
          <p:nvSpPr>
            <p:cNvPr id="6" name="Freeform 67"/>
            <p:cNvSpPr>
              <a:spLocks/>
            </p:cNvSpPr>
            <p:nvPr/>
          </p:nvSpPr>
          <p:spPr bwMode="auto">
            <a:xfrm rot="4961872">
              <a:off x="4338952" y="2041414"/>
              <a:ext cx="2397439" cy="2391363"/>
            </a:xfrm>
            <a:custGeom>
              <a:avLst/>
              <a:gdLst>
                <a:gd name="T0" fmla="*/ 2397282 w 270"/>
                <a:gd name="T1" fmla="*/ 1226013 h 269"/>
                <a:gd name="T2" fmla="*/ 0 w 270"/>
                <a:gd name="T3" fmla="*/ 1661337 h 269"/>
                <a:gd name="T4" fmla="*/ 2326251 w 270"/>
                <a:gd name="T5" fmla="*/ 1039446 h 269"/>
                <a:gd name="T6" fmla="*/ 1056580 w 270"/>
                <a:gd name="T7" fmla="*/ 1350391 h 269"/>
                <a:gd name="T8" fmla="*/ 2397282 w 270"/>
                <a:gd name="T9" fmla="*/ 1226013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B2D235"/>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sp>
          <p:nvSpPr>
            <p:cNvPr id="7" name="Freeform 67"/>
            <p:cNvSpPr>
              <a:spLocks/>
            </p:cNvSpPr>
            <p:nvPr/>
          </p:nvSpPr>
          <p:spPr bwMode="auto">
            <a:xfrm rot="7696778">
              <a:off x="5820238" y="2185540"/>
              <a:ext cx="2111407" cy="210618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49D15"/>
            </a:solidFill>
            <a:ln>
              <a:noFill/>
            </a:ln>
            <a:extLst/>
          </p:spPr>
          <p:txBody>
            <a:bodyPr/>
            <a:lstStyle/>
            <a:p>
              <a:pPr algn="l" rtl="0" fontAlgn="auto">
                <a:spcBef>
                  <a:spcPts val="0"/>
                </a:spcBef>
                <a:spcAft>
                  <a:spcPts val="0"/>
                </a:spcAft>
                <a:defRPr/>
              </a:pPr>
              <a:endParaRPr lang="en-US" kern="0">
                <a:solidFill>
                  <a:prstClr val="black"/>
                </a:solidFill>
                <a:latin typeface="Open Sans"/>
                <a:cs typeface="Akhbar MT" pitchFamily="2" charset="-78"/>
              </a:endParaRPr>
            </a:p>
          </p:txBody>
        </p:sp>
        <p:sp>
          <p:nvSpPr>
            <p:cNvPr id="8" name="Freeform 67"/>
            <p:cNvSpPr>
              <a:spLocks/>
            </p:cNvSpPr>
            <p:nvPr/>
          </p:nvSpPr>
          <p:spPr bwMode="auto">
            <a:xfrm rot="10345882">
              <a:off x="6798634" y="3267083"/>
              <a:ext cx="1920650" cy="1914567"/>
            </a:xfrm>
            <a:custGeom>
              <a:avLst/>
              <a:gdLst>
                <a:gd name="T0" fmla="*/ 1921093 w 270"/>
                <a:gd name="T1" fmla="*/ 982482 h 269"/>
                <a:gd name="T2" fmla="*/ 0 w 270"/>
                <a:gd name="T3" fmla="*/ 1331334 h 269"/>
                <a:gd name="T4" fmla="*/ 1864172 w 270"/>
                <a:gd name="T5" fmla="*/ 832973 h 269"/>
                <a:gd name="T6" fmla="*/ 846704 w 270"/>
                <a:gd name="T7" fmla="*/ 1082154 h 269"/>
                <a:gd name="T8" fmla="*/ 1921093 w 270"/>
                <a:gd name="T9" fmla="*/ 982482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23B48"/>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sp>
          <p:nvSpPr>
            <p:cNvPr id="9" name="Freeform 67"/>
            <p:cNvSpPr>
              <a:spLocks/>
            </p:cNvSpPr>
            <p:nvPr/>
          </p:nvSpPr>
          <p:spPr bwMode="auto">
            <a:xfrm rot="12440007">
              <a:off x="6860480" y="4597284"/>
              <a:ext cx="1422448" cy="1419395"/>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49D15"/>
            </a:solidFill>
            <a:ln>
              <a:noFill/>
            </a:ln>
            <a:extLst/>
          </p:spPr>
          <p:txBody>
            <a:bodyPr/>
            <a:lstStyle/>
            <a:p>
              <a:pPr algn="l" rtl="0" fontAlgn="auto">
                <a:spcBef>
                  <a:spcPts val="0"/>
                </a:spcBef>
                <a:spcAft>
                  <a:spcPts val="0"/>
                </a:spcAft>
                <a:defRPr/>
              </a:pPr>
              <a:endParaRPr lang="en-US" kern="0">
                <a:solidFill>
                  <a:prstClr val="black"/>
                </a:solidFill>
                <a:latin typeface="Open Sans"/>
                <a:cs typeface="Akhbar MT" pitchFamily="2" charset="-78"/>
              </a:endParaRPr>
            </a:p>
          </p:txBody>
        </p:sp>
        <p:sp>
          <p:nvSpPr>
            <p:cNvPr id="10" name="Freeform 67"/>
            <p:cNvSpPr>
              <a:spLocks/>
            </p:cNvSpPr>
            <p:nvPr/>
          </p:nvSpPr>
          <p:spPr bwMode="auto">
            <a:xfrm rot="20954305">
              <a:off x="3964046" y="4428125"/>
              <a:ext cx="1422448" cy="1420932"/>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49D15"/>
            </a:solidFill>
            <a:ln>
              <a:noFill/>
            </a:ln>
            <a:extLst/>
          </p:spPr>
          <p:txBody>
            <a:bodyPr/>
            <a:lstStyle/>
            <a:p>
              <a:pPr algn="l" rtl="0" fontAlgn="auto">
                <a:spcBef>
                  <a:spcPts val="0"/>
                </a:spcBef>
                <a:spcAft>
                  <a:spcPts val="0"/>
                </a:spcAft>
                <a:defRPr/>
              </a:pPr>
              <a:endParaRPr lang="en-US" kern="0">
                <a:solidFill>
                  <a:prstClr val="black"/>
                </a:solidFill>
                <a:latin typeface="Open Sans"/>
                <a:cs typeface="Akhbar MT" pitchFamily="2" charset="-78"/>
              </a:endParaRPr>
            </a:p>
          </p:txBody>
        </p:sp>
        <p:sp>
          <p:nvSpPr>
            <p:cNvPr id="11" name="Freeform 67"/>
            <p:cNvSpPr>
              <a:spLocks/>
            </p:cNvSpPr>
            <p:nvPr/>
          </p:nvSpPr>
          <p:spPr bwMode="auto">
            <a:xfrm rot="2241606">
              <a:off x="3489896" y="2405912"/>
              <a:ext cx="1185373" cy="1184110"/>
            </a:xfrm>
            <a:custGeom>
              <a:avLst/>
              <a:gdLst>
                <a:gd name="T0" fmla="*/ 1187759 w 270"/>
                <a:gd name="T1" fmla="*/ 607441 h 269"/>
                <a:gd name="T2" fmla="*/ 0 w 270"/>
                <a:gd name="T3" fmla="*/ 823127 h 269"/>
                <a:gd name="T4" fmla="*/ 1152566 w 270"/>
                <a:gd name="T5" fmla="*/ 515004 h 269"/>
                <a:gd name="T6" fmla="*/ 523494 w 270"/>
                <a:gd name="T7" fmla="*/ 669066 h 269"/>
                <a:gd name="T8" fmla="*/ 1187759 w 270"/>
                <a:gd name="T9" fmla="*/ 607441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13B48"/>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sp>
          <p:nvSpPr>
            <p:cNvPr id="12" name="Freeform 67"/>
            <p:cNvSpPr>
              <a:spLocks/>
            </p:cNvSpPr>
            <p:nvPr/>
          </p:nvSpPr>
          <p:spPr bwMode="auto">
            <a:xfrm rot="6355571">
              <a:off x="5652817" y="1694045"/>
              <a:ext cx="1188723" cy="1185373"/>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BBD6"/>
            </a:solidFill>
            <a:ln>
              <a:noFill/>
            </a:ln>
            <a:extLst/>
          </p:spPr>
          <p:txBody>
            <a:bodyPr/>
            <a:lstStyle/>
            <a:p>
              <a:pPr algn="l" rtl="0" fontAlgn="auto">
                <a:spcBef>
                  <a:spcPts val="0"/>
                </a:spcBef>
                <a:spcAft>
                  <a:spcPts val="0"/>
                </a:spcAft>
                <a:defRPr/>
              </a:pPr>
              <a:endParaRPr lang="en-US" kern="0">
                <a:solidFill>
                  <a:prstClr val="black"/>
                </a:solidFill>
                <a:latin typeface="Open Sans"/>
                <a:cs typeface="Akhbar MT" pitchFamily="2" charset="-78"/>
              </a:endParaRPr>
            </a:p>
          </p:txBody>
        </p:sp>
        <p:sp>
          <p:nvSpPr>
            <p:cNvPr id="13" name="Freeform 67"/>
            <p:cNvSpPr>
              <a:spLocks/>
            </p:cNvSpPr>
            <p:nvPr/>
          </p:nvSpPr>
          <p:spPr bwMode="auto">
            <a:xfrm rot="9774375">
              <a:off x="7379296" y="2651961"/>
              <a:ext cx="1188810" cy="1184110"/>
            </a:xfrm>
            <a:custGeom>
              <a:avLst/>
              <a:gdLst>
                <a:gd name="T0" fmla="*/ 1187759 w 270"/>
                <a:gd name="T1" fmla="*/ 607441 h 269"/>
                <a:gd name="T2" fmla="*/ 0 w 270"/>
                <a:gd name="T3" fmla="*/ 823127 h 269"/>
                <a:gd name="T4" fmla="*/ 1152566 w 270"/>
                <a:gd name="T5" fmla="*/ 515004 h 269"/>
                <a:gd name="T6" fmla="*/ 523494 w 270"/>
                <a:gd name="T7" fmla="*/ 669066 h 269"/>
                <a:gd name="T8" fmla="*/ 1187759 w 270"/>
                <a:gd name="T9" fmla="*/ 607441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B2D235"/>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grpSp>
      <p:sp>
        <p:nvSpPr>
          <p:cNvPr id="52227" name="Text Placeholder 2"/>
          <p:cNvSpPr txBox="1">
            <a:spLocks/>
          </p:cNvSpPr>
          <p:nvPr/>
        </p:nvSpPr>
        <p:spPr bwMode="auto">
          <a:xfrm>
            <a:off x="6228184" y="1299086"/>
            <a:ext cx="2771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400" b="1" dirty="0">
                <a:solidFill>
                  <a:schemeClr val="accent6">
                    <a:lumMod val="50000"/>
                  </a:schemeClr>
                </a:solidFill>
                <a:latin typeface="GE SS Text Medium" pitchFamily="18" charset="-78"/>
                <a:cs typeface="Fanan" pitchFamily="2" charset="-78"/>
              </a:rPr>
              <a:t>الأسرة: المساهمة في بناء أسر تدعم تعلم الطالب.</a:t>
            </a:r>
            <a:endParaRPr lang="en-US" altLang="ar-SA" sz="2400" b="1" dirty="0">
              <a:solidFill>
                <a:schemeClr val="accent6">
                  <a:lumMod val="50000"/>
                </a:schemeClr>
              </a:solidFill>
              <a:latin typeface="GE SS Text Medium" pitchFamily="18" charset="-78"/>
              <a:cs typeface="Fanan" pitchFamily="2" charset="-78"/>
            </a:endParaRPr>
          </a:p>
        </p:txBody>
      </p:sp>
      <p:sp>
        <p:nvSpPr>
          <p:cNvPr id="52228" name="Text Placeholder 2"/>
          <p:cNvSpPr txBox="1">
            <a:spLocks/>
          </p:cNvSpPr>
          <p:nvPr/>
        </p:nvSpPr>
        <p:spPr bwMode="auto">
          <a:xfrm>
            <a:off x="6409184" y="2399531"/>
            <a:ext cx="26273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000" b="1" dirty="0">
                <a:solidFill>
                  <a:srgbClr val="006600"/>
                </a:solidFill>
                <a:latin typeface="GE SS Text Medium" pitchFamily="18" charset="-78"/>
                <a:cs typeface="Fanan" pitchFamily="2" charset="-78"/>
              </a:rPr>
              <a:t>التواصل: تصميم أشكال متنوعة وفاعلة من التواصل بين المدرسة والأسرة والمجتمع المحلي.</a:t>
            </a:r>
            <a:endParaRPr lang="en-US" altLang="ar-SA" sz="2000" b="1" dirty="0">
              <a:solidFill>
                <a:srgbClr val="006600"/>
              </a:solidFill>
              <a:latin typeface="GE SS Text Medium" pitchFamily="18" charset="-78"/>
              <a:cs typeface="Fanan" pitchFamily="2" charset="-78"/>
            </a:endParaRPr>
          </a:p>
        </p:txBody>
      </p:sp>
      <p:sp>
        <p:nvSpPr>
          <p:cNvPr id="52229" name="Text Placeholder 2"/>
          <p:cNvSpPr txBox="1">
            <a:spLocks/>
          </p:cNvSpPr>
          <p:nvPr/>
        </p:nvSpPr>
        <p:spPr bwMode="auto">
          <a:xfrm>
            <a:off x="143892" y="1370524"/>
            <a:ext cx="39290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400" b="1" dirty="0">
                <a:solidFill>
                  <a:srgbClr val="7030A0"/>
                </a:solidFill>
                <a:latin typeface="GE SS Text Medium" pitchFamily="18" charset="-78"/>
                <a:cs typeface="Fanan" pitchFamily="2" charset="-78"/>
              </a:rPr>
              <a:t>التعلم في البيت: تقديم معلومات وأفكار للأسر أو الوالدين على وجه التحديد عن كيفية مساعدة الطلاب في تعلمهم.</a:t>
            </a:r>
            <a:endParaRPr lang="en-US" altLang="ar-SA" sz="2400" b="1" dirty="0">
              <a:solidFill>
                <a:srgbClr val="7030A0"/>
              </a:solidFill>
              <a:latin typeface="GE SS Text Medium" pitchFamily="18" charset="-78"/>
              <a:cs typeface="Fanan" pitchFamily="2" charset="-78"/>
            </a:endParaRPr>
          </a:p>
        </p:txBody>
      </p:sp>
      <p:sp>
        <p:nvSpPr>
          <p:cNvPr id="52231" name="Text Placeholder 2"/>
          <p:cNvSpPr txBox="1">
            <a:spLocks/>
          </p:cNvSpPr>
          <p:nvPr/>
        </p:nvSpPr>
        <p:spPr bwMode="auto">
          <a:xfrm>
            <a:off x="6337746" y="4221088"/>
            <a:ext cx="2698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400" b="1" dirty="0">
                <a:solidFill>
                  <a:srgbClr val="002060"/>
                </a:solidFill>
                <a:latin typeface="GE SS Text Medium" pitchFamily="18" charset="-78"/>
                <a:cs typeface="Fanan" pitchFamily="2" charset="-78"/>
              </a:rPr>
              <a:t>التطوع: تنظيم وتوجيه القدرات التطوعية في المجتمع والأسر لخدمة برامج وأنشطة تعليمية وتربوية. </a:t>
            </a:r>
            <a:endParaRPr lang="en-US" altLang="ar-SA" sz="2400" b="1" dirty="0">
              <a:solidFill>
                <a:srgbClr val="002060"/>
              </a:solidFill>
              <a:latin typeface="GE SS Text Medium" pitchFamily="18" charset="-78"/>
              <a:cs typeface="Fanan" pitchFamily="2" charset="-78"/>
            </a:endParaRPr>
          </a:p>
        </p:txBody>
      </p:sp>
      <p:grpSp>
        <p:nvGrpSpPr>
          <p:cNvPr id="52232" name="Group 14"/>
          <p:cNvGrpSpPr>
            <a:grpSpLocks/>
          </p:cNvGrpSpPr>
          <p:nvPr/>
        </p:nvGrpSpPr>
        <p:grpSpPr bwMode="auto">
          <a:xfrm>
            <a:off x="1825625" y="6337300"/>
            <a:ext cx="7318375" cy="476250"/>
            <a:chOff x="0" y="5996110"/>
            <a:chExt cx="12224825" cy="1308102"/>
          </a:xfrm>
        </p:grpSpPr>
        <p:sp>
          <p:nvSpPr>
            <p:cNvPr id="20" name="Rectangle 1"/>
            <p:cNvSpPr/>
            <p:nvPr/>
          </p:nvSpPr>
          <p:spPr>
            <a:xfrm>
              <a:off x="0" y="6257730"/>
              <a:ext cx="12224825" cy="1046482"/>
            </a:xfrm>
            <a:custGeom>
              <a:avLst/>
              <a:gdLst>
                <a:gd name="connsiteX0" fmla="*/ 0 w 12192000"/>
                <a:gd name="connsiteY0" fmla="*/ 0 h 948519"/>
                <a:gd name="connsiteX1" fmla="*/ 12192000 w 12192000"/>
                <a:gd name="connsiteY1" fmla="*/ 0 h 948519"/>
                <a:gd name="connsiteX2" fmla="*/ 12192000 w 12192000"/>
                <a:gd name="connsiteY2" fmla="*/ 948519 h 948519"/>
                <a:gd name="connsiteX3" fmla="*/ 0 w 12192000"/>
                <a:gd name="connsiteY3" fmla="*/ 948519 h 948519"/>
                <a:gd name="connsiteX4" fmla="*/ 0 w 12192000"/>
                <a:gd name="connsiteY4" fmla="*/ 0 h 948519"/>
                <a:gd name="connsiteX0" fmla="*/ 0 w 12192000"/>
                <a:gd name="connsiteY0" fmla="*/ 0 h 948519"/>
                <a:gd name="connsiteX1" fmla="*/ 1337481 w 12192000"/>
                <a:gd name="connsiteY1" fmla="*/ 0 h 948519"/>
                <a:gd name="connsiteX2" fmla="*/ 12192000 w 12192000"/>
                <a:gd name="connsiteY2" fmla="*/ 0 h 948519"/>
                <a:gd name="connsiteX3" fmla="*/ 12192000 w 12192000"/>
                <a:gd name="connsiteY3" fmla="*/ 948519 h 948519"/>
                <a:gd name="connsiteX4" fmla="*/ 0 w 12192000"/>
                <a:gd name="connsiteY4" fmla="*/ 948519 h 948519"/>
                <a:gd name="connsiteX5" fmla="*/ 0 w 12192000"/>
                <a:gd name="connsiteY5" fmla="*/ 0 h 948519"/>
                <a:gd name="connsiteX0" fmla="*/ 0 w 12192000"/>
                <a:gd name="connsiteY0" fmla="*/ 286603 h 1235122"/>
                <a:gd name="connsiteX1" fmla="*/ 1023582 w 12192000"/>
                <a:gd name="connsiteY1" fmla="*/ 0 h 1235122"/>
                <a:gd name="connsiteX2" fmla="*/ 12192000 w 12192000"/>
                <a:gd name="connsiteY2" fmla="*/ 286603 h 1235122"/>
                <a:gd name="connsiteX3" fmla="*/ 12192000 w 12192000"/>
                <a:gd name="connsiteY3" fmla="*/ 1235122 h 1235122"/>
                <a:gd name="connsiteX4" fmla="*/ 0 w 12192000"/>
                <a:gd name="connsiteY4" fmla="*/ 1235122 h 1235122"/>
                <a:gd name="connsiteX5" fmla="*/ 0 w 12192000"/>
                <a:gd name="connsiteY5" fmla="*/ 286603 h 1235122"/>
                <a:gd name="connsiteX0" fmla="*/ 0 w 12192000"/>
                <a:gd name="connsiteY0" fmla="*/ 286603 h 1235122"/>
                <a:gd name="connsiteX1" fmla="*/ 1023582 w 12192000"/>
                <a:gd name="connsiteY1" fmla="*/ 0 h 1235122"/>
                <a:gd name="connsiteX2" fmla="*/ 12192000 w 12192000"/>
                <a:gd name="connsiteY2" fmla="*/ 286603 h 1235122"/>
                <a:gd name="connsiteX3" fmla="*/ 12192000 w 12192000"/>
                <a:gd name="connsiteY3" fmla="*/ 1235122 h 1235122"/>
                <a:gd name="connsiteX4" fmla="*/ 0 w 12192000"/>
                <a:gd name="connsiteY4" fmla="*/ 1235122 h 1235122"/>
                <a:gd name="connsiteX5" fmla="*/ 0 w 12192000"/>
                <a:gd name="connsiteY5" fmla="*/ 286603 h 1235122"/>
                <a:gd name="connsiteX0" fmla="*/ 0 w 12192000"/>
                <a:gd name="connsiteY0" fmla="*/ 286603 h 1235122"/>
                <a:gd name="connsiteX1" fmla="*/ 1023582 w 12192000"/>
                <a:gd name="connsiteY1" fmla="*/ 0 h 1235122"/>
                <a:gd name="connsiteX2" fmla="*/ 5336275 w 12192000"/>
                <a:gd name="connsiteY2" fmla="*/ 81886 h 1235122"/>
                <a:gd name="connsiteX3" fmla="*/ 12192000 w 12192000"/>
                <a:gd name="connsiteY3" fmla="*/ 286603 h 1235122"/>
                <a:gd name="connsiteX4" fmla="*/ 12192000 w 12192000"/>
                <a:gd name="connsiteY4" fmla="*/ 1235122 h 1235122"/>
                <a:gd name="connsiteX5" fmla="*/ 0 w 12192000"/>
                <a:gd name="connsiteY5" fmla="*/ 1235122 h 1235122"/>
                <a:gd name="connsiteX6" fmla="*/ 0 w 12192000"/>
                <a:gd name="connsiteY6" fmla="*/ 286603 h 1235122"/>
                <a:gd name="connsiteX0" fmla="*/ 0 w 12192000"/>
                <a:gd name="connsiteY0" fmla="*/ 382138 h 1330657"/>
                <a:gd name="connsiteX1" fmla="*/ 1023582 w 12192000"/>
                <a:gd name="connsiteY1" fmla="*/ 95535 h 1330657"/>
                <a:gd name="connsiteX2" fmla="*/ 5336275 w 12192000"/>
                <a:gd name="connsiteY2" fmla="*/ 0 h 1330657"/>
                <a:gd name="connsiteX3" fmla="*/ 12192000 w 12192000"/>
                <a:gd name="connsiteY3" fmla="*/ 382138 h 1330657"/>
                <a:gd name="connsiteX4" fmla="*/ 12192000 w 12192000"/>
                <a:gd name="connsiteY4" fmla="*/ 1330657 h 1330657"/>
                <a:gd name="connsiteX5" fmla="*/ 0 w 12192000"/>
                <a:gd name="connsiteY5" fmla="*/ 1330657 h 1330657"/>
                <a:gd name="connsiteX6" fmla="*/ 0 w 12192000"/>
                <a:gd name="connsiteY6" fmla="*/ 382138 h 1330657"/>
                <a:gd name="connsiteX0" fmla="*/ 0 w 12192000"/>
                <a:gd name="connsiteY0" fmla="*/ 383955 h 1332474"/>
                <a:gd name="connsiteX1" fmla="*/ 1023582 w 12192000"/>
                <a:gd name="connsiteY1" fmla="*/ 97352 h 1332474"/>
                <a:gd name="connsiteX2" fmla="*/ 5336275 w 12192000"/>
                <a:gd name="connsiteY2" fmla="*/ 1817 h 1332474"/>
                <a:gd name="connsiteX3" fmla="*/ 8434316 w 12192000"/>
                <a:gd name="connsiteY3" fmla="*/ 165591 h 1332474"/>
                <a:gd name="connsiteX4" fmla="*/ 12192000 w 12192000"/>
                <a:gd name="connsiteY4" fmla="*/ 383955 h 1332474"/>
                <a:gd name="connsiteX5" fmla="*/ 12192000 w 12192000"/>
                <a:gd name="connsiteY5" fmla="*/ 1332474 h 1332474"/>
                <a:gd name="connsiteX6" fmla="*/ 0 w 12192000"/>
                <a:gd name="connsiteY6" fmla="*/ 1332474 h 1332474"/>
                <a:gd name="connsiteX7" fmla="*/ 0 w 12192000"/>
                <a:gd name="connsiteY7" fmla="*/ 383955 h 1332474"/>
                <a:gd name="connsiteX0" fmla="*/ 0 w 12192000"/>
                <a:gd name="connsiteY0" fmla="*/ 423080 h 1371599"/>
                <a:gd name="connsiteX1" fmla="*/ 1023582 w 12192000"/>
                <a:gd name="connsiteY1" fmla="*/ 136477 h 1371599"/>
                <a:gd name="connsiteX2" fmla="*/ 5336275 w 12192000"/>
                <a:gd name="connsiteY2" fmla="*/ 40942 h 1371599"/>
                <a:gd name="connsiteX3" fmla="*/ 8284191 w 12192000"/>
                <a:gd name="connsiteY3" fmla="*/ 0 h 1371599"/>
                <a:gd name="connsiteX4" fmla="*/ 12192000 w 12192000"/>
                <a:gd name="connsiteY4" fmla="*/ 423080 h 1371599"/>
                <a:gd name="connsiteX5" fmla="*/ 12192000 w 12192000"/>
                <a:gd name="connsiteY5" fmla="*/ 1371599 h 1371599"/>
                <a:gd name="connsiteX6" fmla="*/ 0 w 12192000"/>
                <a:gd name="connsiteY6" fmla="*/ 1371599 h 1371599"/>
                <a:gd name="connsiteX7" fmla="*/ 0 w 12192000"/>
                <a:gd name="connsiteY7" fmla="*/ 423080 h 1371599"/>
                <a:gd name="connsiteX0" fmla="*/ 0 w 12192000"/>
                <a:gd name="connsiteY0" fmla="*/ 423080 h 1371599"/>
                <a:gd name="connsiteX1" fmla="*/ 1023582 w 12192000"/>
                <a:gd name="connsiteY1" fmla="*/ 136477 h 1371599"/>
                <a:gd name="connsiteX2" fmla="*/ 5336275 w 12192000"/>
                <a:gd name="connsiteY2" fmla="*/ 40942 h 1371599"/>
                <a:gd name="connsiteX3" fmla="*/ 8284191 w 12192000"/>
                <a:gd name="connsiteY3" fmla="*/ 0 h 1371599"/>
                <a:gd name="connsiteX4" fmla="*/ 10222173 w 12192000"/>
                <a:gd name="connsiteY4" fmla="*/ 218365 h 1371599"/>
                <a:gd name="connsiteX5" fmla="*/ 12192000 w 12192000"/>
                <a:gd name="connsiteY5" fmla="*/ 423080 h 1371599"/>
                <a:gd name="connsiteX6" fmla="*/ 12192000 w 12192000"/>
                <a:gd name="connsiteY6" fmla="*/ 1371599 h 1371599"/>
                <a:gd name="connsiteX7" fmla="*/ 0 w 12192000"/>
                <a:gd name="connsiteY7" fmla="*/ 1371599 h 1371599"/>
                <a:gd name="connsiteX8" fmla="*/ 0 w 12192000"/>
                <a:gd name="connsiteY8" fmla="*/ 423080 h 1371599"/>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92000 w 12192000"/>
                <a:gd name="connsiteY5" fmla="*/ 532261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78352 w 12192000"/>
                <a:gd name="connsiteY5" fmla="*/ 272953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78352 w 12192000"/>
                <a:gd name="connsiteY5" fmla="*/ 272953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78352 w 12192000"/>
                <a:gd name="connsiteY5" fmla="*/ 272953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78352 w 12192000"/>
                <a:gd name="connsiteY5" fmla="*/ 272953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2261 h 1480780"/>
                <a:gd name="connsiteX1" fmla="*/ 1023582 w 12192000"/>
                <a:gd name="connsiteY1" fmla="*/ 245658 h 1480780"/>
                <a:gd name="connsiteX2" fmla="*/ 5336275 w 12192000"/>
                <a:gd name="connsiteY2" fmla="*/ 150123 h 1480780"/>
                <a:gd name="connsiteX3" fmla="*/ 8284191 w 12192000"/>
                <a:gd name="connsiteY3" fmla="*/ 109181 h 1480780"/>
                <a:gd name="connsiteX4" fmla="*/ 11395880 w 12192000"/>
                <a:gd name="connsiteY4" fmla="*/ 0 h 1480780"/>
                <a:gd name="connsiteX5" fmla="*/ 12178352 w 12192000"/>
                <a:gd name="connsiteY5" fmla="*/ 272953 h 1480780"/>
                <a:gd name="connsiteX6" fmla="*/ 12192000 w 12192000"/>
                <a:gd name="connsiteY6" fmla="*/ 1480780 h 1480780"/>
                <a:gd name="connsiteX7" fmla="*/ 0 w 12192000"/>
                <a:gd name="connsiteY7" fmla="*/ 1480780 h 1480780"/>
                <a:gd name="connsiteX8" fmla="*/ 0 w 12192000"/>
                <a:gd name="connsiteY8" fmla="*/ 532261 h 1480780"/>
                <a:gd name="connsiteX0" fmla="*/ 0 w 12192000"/>
                <a:gd name="connsiteY0" fmla="*/ 533366 h 1481885"/>
                <a:gd name="connsiteX1" fmla="*/ 1023582 w 12192000"/>
                <a:gd name="connsiteY1" fmla="*/ 246763 h 1481885"/>
                <a:gd name="connsiteX2" fmla="*/ 5336275 w 12192000"/>
                <a:gd name="connsiteY2" fmla="*/ 151228 h 1481885"/>
                <a:gd name="connsiteX3" fmla="*/ 8284191 w 12192000"/>
                <a:gd name="connsiteY3" fmla="*/ 110286 h 1481885"/>
                <a:gd name="connsiteX4" fmla="*/ 11395880 w 12192000"/>
                <a:gd name="connsiteY4" fmla="*/ 1105 h 1481885"/>
                <a:gd name="connsiteX5" fmla="*/ 12178352 w 12192000"/>
                <a:gd name="connsiteY5" fmla="*/ 274058 h 1481885"/>
                <a:gd name="connsiteX6" fmla="*/ 12192000 w 12192000"/>
                <a:gd name="connsiteY6" fmla="*/ 1481885 h 1481885"/>
                <a:gd name="connsiteX7" fmla="*/ 0 w 12192000"/>
                <a:gd name="connsiteY7" fmla="*/ 1481885 h 1481885"/>
                <a:gd name="connsiteX8" fmla="*/ 0 w 12192000"/>
                <a:gd name="connsiteY8"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8284191 w 12192000"/>
                <a:gd name="connsiteY3" fmla="*/ 110286 h 1481885"/>
                <a:gd name="connsiteX4" fmla="*/ 11395880 w 12192000"/>
                <a:gd name="connsiteY4" fmla="*/ 1105 h 1481885"/>
                <a:gd name="connsiteX5" fmla="*/ 12178352 w 12192000"/>
                <a:gd name="connsiteY5" fmla="*/ 274058 h 1481885"/>
                <a:gd name="connsiteX6" fmla="*/ 12192000 w 12192000"/>
                <a:gd name="connsiteY6" fmla="*/ 1481885 h 1481885"/>
                <a:gd name="connsiteX7" fmla="*/ 0 w 12192000"/>
                <a:gd name="connsiteY7" fmla="*/ 1481885 h 1481885"/>
                <a:gd name="connsiteX8" fmla="*/ 0 w 12192000"/>
                <a:gd name="connsiteY8"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8448530 w 12192000"/>
                <a:gd name="connsiteY3" fmla="*/ 122927 h 1481885"/>
                <a:gd name="connsiteX4" fmla="*/ 11395880 w 12192000"/>
                <a:gd name="connsiteY4" fmla="*/ 1105 h 1481885"/>
                <a:gd name="connsiteX5" fmla="*/ 12178352 w 12192000"/>
                <a:gd name="connsiteY5" fmla="*/ 274058 h 1481885"/>
                <a:gd name="connsiteX6" fmla="*/ 12192000 w 12192000"/>
                <a:gd name="connsiteY6" fmla="*/ 1481885 h 1481885"/>
                <a:gd name="connsiteX7" fmla="*/ 0 w 12192000"/>
                <a:gd name="connsiteY7" fmla="*/ 1481885 h 1481885"/>
                <a:gd name="connsiteX8" fmla="*/ 0 w 12192000"/>
                <a:gd name="connsiteY8"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8448530 w 12192000"/>
                <a:gd name="connsiteY3" fmla="*/ 122927 h 1481885"/>
                <a:gd name="connsiteX4" fmla="*/ 11395880 w 12192000"/>
                <a:gd name="connsiteY4" fmla="*/ 1105 h 1481885"/>
                <a:gd name="connsiteX5" fmla="*/ 12178352 w 12192000"/>
                <a:gd name="connsiteY5" fmla="*/ 274058 h 1481885"/>
                <a:gd name="connsiteX6" fmla="*/ 12192000 w 12192000"/>
                <a:gd name="connsiteY6" fmla="*/ 1481885 h 1481885"/>
                <a:gd name="connsiteX7" fmla="*/ 0 w 12192000"/>
                <a:gd name="connsiteY7" fmla="*/ 1481885 h 1481885"/>
                <a:gd name="connsiteX8" fmla="*/ 0 w 12192000"/>
                <a:gd name="connsiteY8"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89917 w 12192000"/>
                <a:gd name="connsiteY3" fmla="*/ 85005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023582 w 12192000"/>
                <a:gd name="connsiteY1" fmla="*/ 246763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284839 w 12192000"/>
                <a:gd name="connsiteY1" fmla="*/ 221480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0 w 12192000"/>
                <a:gd name="connsiteY0" fmla="*/ 533366 h 1481885"/>
                <a:gd name="connsiteX1" fmla="*/ 1284839 w 12192000"/>
                <a:gd name="connsiteY1" fmla="*/ 221480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0 w 12192000"/>
                <a:gd name="connsiteY9" fmla="*/ 533366 h 1481885"/>
                <a:gd name="connsiteX0" fmla="*/ 4214 w 12192000"/>
                <a:gd name="connsiteY0" fmla="*/ 478586 h 1481885"/>
                <a:gd name="connsiteX1" fmla="*/ 1284839 w 12192000"/>
                <a:gd name="connsiteY1" fmla="*/ 221480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4214 w 12192000"/>
                <a:gd name="connsiteY9" fmla="*/ 478586 h 1481885"/>
                <a:gd name="connsiteX0" fmla="*/ 4214 w 12192000"/>
                <a:gd name="connsiteY0" fmla="*/ 478586 h 1481885"/>
                <a:gd name="connsiteX1" fmla="*/ 1284839 w 12192000"/>
                <a:gd name="connsiteY1" fmla="*/ 221480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4214 w 12192000"/>
                <a:gd name="connsiteY9" fmla="*/ 478586 h 148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81885">
                  <a:moveTo>
                    <a:pt x="4214" y="478586"/>
                  </a:moveTo>
                  <a:cubicBezTo>
                    <a:pt x="320126" y="332486"/>
                    <a:pt x="396162" y="276040"/>
                    <a:pt x="1284839" y="221480"/>
                  </a:cubicBezTo>
                  <a:cubicBezTo>
                    <a:pt x="2173516" y="166920"/>
                    <a:pt x="3756730" y="426804"/>
                    <a:pt x="5336275" y="151228"/>
                  </a:cubicBezTo>
                  <a:cubicBezTo>
                    <a:pt x="6102666" y="53304"/>
                    <a:pt x="6519312" y="212425"/>
                    <a:pt x="7205641" y="325193"/>
                  </a:cubicBezTo>
                  <a:cubicBezTo>
                    <a:pt x="7736991" y="392111"/>
                    <a:pt x="7764203" y="136910"/>
                    <a:pt x="8448530" y="122927"/>
                  </a:cubicBezTo>
                  <a:cubicBezTo>
                    <a:pt x="9397269" y="322507"/>
                    <a:pt x="9996261" y="117562"/>
                    <a:pt x="11395880" y="1105"/>
                  </a:cubicBezTo>
                  <a:cubicBezTo>
                    <a:pt x="11728339" y="-9043"/>
                    <a:pt x="11888031" y="48231"/>
                    <a:pt x="12178352" y="274058"/>
                  </a:cubicBezTo>
                  <a:lnTo>
                    <a:pt x="12192000" y="1481885"/>
                  </a:lnTo>
                  <a:lnTo>
                    <a:pt x="0" y="1481885"/>
                  </a:lnTo>
                  <a:cubicBezTo>
                    <a:pt x="1405" y="1147452"/>
                    <a:pt x="2809" y="813019"/>
                    <a:pt x="4214" y="478586"/>
                  </a:cubicBezTo>
                  <a:close/>
                </a:path>
              </a:pathLst>
            </a:custGeom>
            <a:solidFill>
              <a:srgbClr val="F4B183"/>
            </a:solidFill>
            <a:ln w="12700" cap="flat" cmpd="sng" algn="ctr">
              <a:noFill/>
              <a:prstDash val="solid"/>
              <a:miter lim="800000"/>
            </a:ln>
            <a:effectLst/>
          </p:spPr>
          <p:txBody>
            <a:bodyPr anchor="ctr"/>
            <a:lstStyle/>
            <a:p>
              <a:pPr algn="ctr" rtl="0" fontAlgn="auto">
                <a:spcBef>
                  <a:spcPts val="0"/>
                </a:spcBef>
                <a:spcAft>
                  <a:spcPts val="0"/>
                </a:spcAft>
                <a:defRPr/>
              </a:pPr>
              <a:endParaRPr lang="en-US" kern="0">
                <a:solidFill>
                  <a:prstClr val="white"/>
                </a:solidFill>
                <a:latin typeface="Open Sans"/>
                <a:cs typeface="Akhbar MT" pitchFamily="2" charset="-78"/>
              </a:endParaRPr>
            </a:p>
          </p:txBody>
        </p:sp>
        <p:grpSp>
          <p:nvGrpSpPr>
            <p:cNvPr id="52237" name="Group 16"/>
            <p:cNvGrpSpPr>
              <a:grpSpLocks/>
            </p:cNvGrpSpPr>
            <p:nvPr/>
          </p:nvGrpSpPr>
          <p:grpSpPr bwMode="auto">
            <a:xfrm>
              <a:off x="4633719" y="5996110"/>
              <a:ext cx="2735147" cy="728831"/>
              <a:chOff x="4750134" y="6144896"/>
              <a:chExt cx="2735147" cy="728831"/>
            </a:xfrm>
          </p:grpSpPr>
          <p:sp>
            <p:nvSpPr>
              <p:cNvPr id="22" name="Rectangle 16"/>
              <p:cNvSpPr/>
              <p:nvPr/>
            </p:nvSpPr>
            <p:spPr>
              <a:xfrm>
                <a:off x="4749120" y="6162337"/>
                <a:ext cx="2736664" cy="710736"/>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 fmla="*/ 0 w 2735460"/>
                  <a:gd name="connsiteY0" fmla="*/ 0 h 605118"/>
                  <a:gd name="connsiteX1" fmla="*/ 2735460 w 2735460"/>
                  <a:gd name="connsiteY1" fmla="*/ 605118 h 605118"/>
                  <a:gd name="connsiteX2" fmla="*/ 0 w 2735460"/>
                  <a:gd name="connsiteY2" fmla="*/ 605118 h 605118"/>
                  <a:gd name="connsiteX3" fmla="*/ 0 w 2735460"/>
                  <a:gd name="connsiteY3" fmla="*/ 0 h 605118"/>
                  <a:gd name="connsiteX0" fmla="*/ 0 w 2735460"/>
                  <a:gd name="connsiteY0" fmla="*/ 0 h 605118"/>
                  <a:gd name="connsiteX1" fmla="*/ 1344705 w 2735460"/>
                  <a:gd name="connsiteY1" fmla="*/ 282389 h 605118"/>
                  <a:gd name="connsiteX2" fmla="*/ 2735460 w 2735460"/>
                  <a:gd name="connsiteY2" fmla="*/ 605118 h 605118"/>
                  <a:gd name="connsiteX3" fmla="*/ 0 w 2735460"/>
                  <a:gd name="connsiteY3" fmla="*/ 605118 h 605118"/>
                  <a:gd name="connsiteX4" fmla="*/ 0 w 2735460"/>
                  <a:gd name="connsiteY4" fmla="*/ 0 h 605118"/>
                  <a:gd name="connsiteX0" fmla="*/ 0 w 2735460"/>
                  <a:gd name="connsiteY0" fmla="*/ 322729 h 322729"/>
                  <a:gd name="connsiteX1" fmla="*/ 1344705 w 2735460"/>
                  <a:gd name="connsiteY1" fmla="*/ 0 h 322729"/>
                  <a:gd name="connsiteX2" fmla="*/ 2735460 w 2735460"/>
                  <a:gd name="connsiteY2" fmla="*/ 322729 h 322729"/>
                  <a:gd name="connsiteX3" fmla="*/ 0 w 2735460"/>
                  <a:gd name="connsiteY3" fmla="*/ 322729 h 322729"/>
                  <a:gd name="connsiteX0" fmla="*/ 0 w 2735460"/>
                  <a:gd name="connsiteY0" fmla="*/ 510988 h 510988"/>
                  <a:gd name="connsiteX1" fmla="*/ 1492623 w 2735460"/>
                  <a:gd name="connsiteY1" fmla="*/ 0 h 510988"/>
                  <a:gd name="connsiteX2" fmla="*/ 2735460 w 2735460"/>
                  <a:gd name="connsiteY2" fmla="*/ 510988 h 510988"/>
                  <a:gd name="connsiteX3" fmla="*/ 0 w 2735460"/>
                  <a:gd name="connsiteY3" fmla="*/ 510988 h 510988"/>
                  <a:gd name="connsiteX0" fmla="*/ 0 w 2735460"/>
                  <a:gd name="connsiteY0" fmla="*/ 510988 h 510988"/>
                  <a:gd name="connsiteX1" fmla="*/ 1492623 w 2735460"/>
                  <a:gd name="connsiteY1" fmla="*/ 0 h 510988"/>
                  <a:gd name="connsiteX2" fmla="*/ 2735460 w 2735460"/>
                  <a:gd name="connsiteY2" fmla="*/ 510988 h 510988"/>
                  <a:gd name="connsiteX3" fmla="*/ 0 w 2735460"/>
                  <a:gd name="connsiteY3" fmla="*/ 510988 h 510988"/>
                  <a:gd name="connsiteX0" fmla="*/ 0 w 2735460"/>
                  <a:gd name="connsiteY0" fmla="*/ 511031 h 511031"/>
                  <a:gd name="connsiteX1" fmla="*/ 1492623 w 2735460"/>
                  <a:gd name="connsiteY1" fmla="*/ 43 h 511031"/>
                  <a:gd name="connsiteX2" fmla="*/ 2735460 w 2735460"/>
                  <a:gd name="connsiteY2" fmla="*/ 511031 h 511031"/>
                  <a:gd name="connsiteX3" fmla="*/ 0 w 2735460"/>
                  <a:gd name="connsiteY3" fmla="*/ 511031 h 511031"/>
                  <a:gd name="connsiteX0" fmla="*/ 0 w 2735460"/>
                  <a:gd name="connsiteY0" fmla="*/ 685828 h 685828"/>
                  <a:gd name="connsiteX1" fmla="*/ 1519517 w 2735460"/>
                  <a:gd name="connsiteY1" fmla="*/ 28 h 685828"/>
                  <a:gd name="connsiteX2" fmla="*/ 2735460 w 2735460"/>
                  <a:gd name="connsiteY2" fmla="*/ 685828 h 685828"/>
                  <a:gd name="connsiteX3" fmla="*/ 0 w 2735460"/>
                  <a:gd name="connsiteY3" fmla="*/ 685828 h 685828"/>
                  <a:gd name="connsiteX0" fmla="*/ 0 w 2735460"/>
                  <a:gd name="connsiteY0" fmla="*/ 712721 h 712721"/>
                  <a:gd name="connsiteX1" fmla="*/ 1519517 w 2735460"/>
                  <a:gd name="connsiteY1" fmla="*/ 27 h 712721"/>
                  <a:gd name="connsiteX2" fmla="*/ 2735460 w 2735460"/>
                  <a:gd name="connsiteY2" fmla="*/ 712721 h 712721"/>
                  <a:gd name="connsiteX3" fmla="*/ 0 w 2735460"/>
                  <a:gd name="connsiteY3" fmla="*/ 712721 h 712721"/>
                </a:gdLst>
                <a:ahLst/>
                <a:cxnLst>
                  <a:cxn ang="0">
                    <a:pos x="connsiteX0" y="connsiteY0"/>
                  </a:cxn>
                  <a:cxn ang="0">
                    <a:pos x="connsiteX1" y="connsiteY1"/>
                  </a:cxn>
                  <a:cxn ang="0">
                    <a:pos x="connsiteX2" y="connsiteY2"/>
                  </a:cxn>
                  <a:cxn ang="0">
                    <a:pos x="connsiteX3" y="connsiteY3"/>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F4B183"/>
              </a:solidFill>
              <a:ln w="12700" cap="flat" cmpd="sng" algn="ctr">
                <a:noFill/>
                <a:prstDash val="solid"/>
                <a:miter lim="800000"/>
              </a:ln>
              <a:effectLst/>
            </p:spPr>
            <p:txBody>
              <a:bodyPr anchor="ctr"/>
              <a:lstStyle/>
              <a:p>
                <a:pPr algn="ctr" rtl="0" fontAlgn="auto">
                  <a:spcBef>
                    <a:spcPts val="0"/>
                  </a:spcBef>
                  <a:spcAft>
                    <a:spcPts val="0"/>
                  </a:spcAft>
                  <a:defRPr/>
                </a:pPr>
                <a:endParaRPr lang="en-US" kern="0">
                  <a:solidFill>
                    <a:prstClr val="white"/>
                  </a:solidFill>
                  <a:latin typeface="Open Sans"/>
                  <a:cs typeface="Akhbar MT" pitchFamily="2" charset="-78"/>
                </a:endParaRPr>
              </a:p>
            </p:txBody>
          </p:sp>
          <p:sp>
            <p:nvSpPr>
              <p:cNvPr id="23" name="Freeform 57"/>
              <p:cNvSpPr>
                <a:spLocks/>
              </p:cNvSpPr>
              <p:nvPr/>
            </p:nvSpPr>
            <p:spPr bwMode="auto">
              <a:xfrm>
                <a:off x="5841664" y="6144896"/>
                <a:ext cx="612566" cy="710736"/>
              </a:xfrm>
              <a:custGeom>
                <a:avLst/>
                <a:gdLst>
                  <a:gd name="T0" fmla="*/ 164411 w 395"/>
                  <a:gd name="T1" fmla="*/ 19473 h 183"/>
                  <a:gd name="T2" fmla="*/ 162860 w 395"/>
                  <a:gd name="T3" fmla="*/ 19473 h 183"/>
                  <a:gd name="T4" fmla="*/ 131839 w 395"/>
                  <a:gd name="T5" fmla="*/ 81788 h 183"/>
                  <a:gd name="T6" fmla="*/ 71348 w 395"/>
                  <a:gd name="T7" fmla="*/ 241470 h 183"/>
                  <a:gd name="T8" fmla="*/ 162860 w 395"/>
                  <a:gd name="T9" fmla="*/ 109051 h 183"/>
                  <a:gd name="T10" fmla="*/ 245066 w 395"/>
                  <a:gd name="T11" fmla="*/ 46736 h 183"/>
                  <a:gd name="T12" fmla="*/ 196983 w 395"/>
                  <a:gd name="T13" fmla="*/ 237575 h 183"/>
                  <a:gd name="T14" fmla="*/ 179922 w 395"/>
                  <a:gd name="T15" fmla="*/ 288206 h 183"/>
                  <a:gd name="T16" fmla="*/ 108573 w 395"/>
                  <a:gd name="T17" fmla="*/ 338836 h 183"/>
                  <a:gd name="T18" fmla="*/ 27919 w 395"/>
                  <a:gd name="T19" fmla="*/ 440098 h 183"/>
                  <a:gd name="T20" fmla="*/ 131839 w 395"/>
                  <a:gd name="T21" fmla="*/ 362205 h 183"/>
                  <a:gd name="T22" fmla="*/ 152003 w 395"/>
                  <a:gd name="T23" fmla="*/ 358310 h 183"/>
                  <a:gd name="T24" fmla="*/ 0 w 395"/>
                  <a:gd name="T25" fmla="*/ 677673 h 183"/>
                  <a:gd name="T26" fmla="*/ 196983 w 395"/>
                  <a:gd name="T27" fmla="*/ 381678 h 183"/>
                  <a:gd name="T28" fmla="*/ 300903 w 395"/>
                  <a:gd name="T29" fmla="*/ 155787 h 183"/>
                  <a:gd name="T30" fmla="*/ 327271 w 395"/>
                  <a:gd name="T31" fmla="*/ 307679 h 183"/>
                  <a:gd name="T32" fmla="*/ 389313 w 395"/>
                  <a:gd name="T33" fmla="*/ 712725 h 183"/>
                  <a:gd name="T34" fmla="*/ 362945 w 395"/>
                  <a:gd name="T35" fmla="*/ 369994 h 183"/>
                  <a:gd name="T36" fmla="*/ 387762 w 395"/>
                  <a:gd name="T37" fmla="*/ 397257 h 183"/>
                  <a:gd name="T38" fmla="*/ 438947 w 395"/>
                  <a:gd name="T39" fmla="*/ 428414 h 183"/>
                  <a:gd name="T40" fmla="*/ 381558 w 395"/>
                  <a:gd name="T41" fmla="*/ 366099 h 183"/>
                  <a:gd name="T42" fmla="*/ 361394 w 395"/>
                  <a:gd name="T43" fmla="*/ 327152 h 183"/>
                  <a:gd name="T44" fmla="*/ 361394 w 395"/>
                  <a:gd name="T45" fmla="*/ 245364 h 183"/>
                  <a:gd name="T46" fmla="*/ 373803 w 395"/>
                  <a:gd name="T47" fmla="*/ 109051 h 183"/>
                  <a:gd name="T48" fmla="*/ 376905 w 395"/>
                  <a:gd name="T49" fmla="*/ 109051 h 183"/>
                  <a:gd name="T50" fmla="*/ 428089 w 395"/>
                  <a:gd name="T51" fmla="*/ 241470 h 183"/>
                  <a:gd name="T52" fmla="*/ 507193 w 395"/>
                  <a:gd name="T53" fmla="*/ 630937 h 183"/>
                  <a:gd name="T54" fmla="*/ 469968 w 395"/>
                  <a:gd name="T55" fmla="*/ 276522 h 183"/>
                  <a:gd name="T56" fmla="*/ 463763 w 395"/>
                  <a:gd name="T57" fmla="*/ 237575 h 183"/>
                  <a:gd name="T58" fmla="*/ 500989 w 395"/>
                  <a:gd name="T59" fmla="*/ 280416 h 183"/>
                  <a:gd name="T60" fmla="*/ 589398 w 395"/>
                  <a:gd name="T61" fmla="*/ 334942 h 183"/>
                  <a:gd name="T62" fmla="*/ 491682 w 395"/>
                  <a:gd name="T63" fmla="*/ 225891 h 183"/>
                  <a:gd name="T64" fmla="*/ 446702 w 395"/>
                  <a:gd name="T65" fmla="*/ 132419 h 183"/>
                  <a:gd name="T66" fmla="*/ 432742 w 395"/>
                  <a:gd name="T67" fmla="*/ 46736 h 183"/>
                  <a:gd name="T68" fmla="*/ 521152 w 395"/>
                  <a:gd name="T69" fmla="*/ 109051 h 183"/>
                  <a:gd name="T70" fmla="*/ 612664 w 395"/>
                  <a:gd name="T71" fmla="*/ 241470 h 183"/>
                  <a:gd name="T72" fmla="*/ 558377 w 395"/>
                  <a:gd name="T73" fmla="*/ 66209 h 183"/>
                  <a:gd name="T74" fmla="*/ 549071 w 395"/>
                  <a:gd name="T75" fmla="*/ 50631 h 183"/>
                  <a:gd name="T76" fmla="*/ 510295 w 395"/>
                  <a:gd name="T77" fmla="*/ 0 h 183"/>
                  <a:gd name="T78" fmla="*/ 173717 w 395"/>
                  <a:gd name="T79" fmla="*/ 0 h 183"/>
                  <a:gd name="T80" fmla="*/ 164411 w 395"/>
                  <a:gd name="T81" fmla="*/ 19473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ysClr val="window" lastClr="FFFFFF"/>
              </a:solidFill>
              <a:ln>
                <a:noFill/>
              </a:ln>
              <a:extLst/>
            </p:spPr>
            <p:txBody>
              <a:bodyPr/>
              <a:lstStyle/>
              <a:p>
                <a:pPr algn="l" rtl="0" eaLnBrk="0" hangingPunct="0">
                  <a:defRPr/>
                </a:pPr>
                <a:endParaRPr lang="ar-SA" kern="0">
                  <a:solidFill>
                    <a:prstClr val="black"/>
                  </a:solidFill>
                  <a:latin typeface="Open Sans"/>
                  <a:cs typeface="Akhbar MT" pitchFamily="2" charset="-78"/>
                </a:endParaRPr>
              </a:p>
            </p:txBody>
          </p:sp>
        </p:grpSp>
      </p:grpSp>
      <p:sp>
        <p:nvSpPr>
          <p:cNvPr id="52233" name="Text Placeholder 2"/>
          <p:cNvSpPr txBox="1">
            <a:spLocks/>
          </p:cNvSpPr>
          <p:nvPr/>
        </p:nvSpPr>
        <p:spPr bwMode="auto">
          <a:xfrm>
            <a:off x="179388" y="2924944"/>
            <a:ext cx="392287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400" b="1" dirty="0">
                <a:solidFill>
                  <a:srgbClr val="0070C0"/>
                </a:solidFill>
                <a:latin typeface="GE SS Text Medium" pitchFamily="18" charset="-78"/>
                <a:cs typeface="Fanan" pitchFamily="2" charset="-78"/>
              </a:rPr>
              <a:t>اتخاذ القرار: مشاركة الأسر والمجتمع المحلي في صناعة قرارات المدرسة.</a:t>
            </a:r>
            <a:endParaRPr lang="en-US" altLang="ar-SA" sz="2400" b="1" dirty="0">
              <a:solidFill>
                <a:srgbClr val="0070C0"/>
              </a:solidFill>
              <a:latin typeface="GE SS Text Medium" pitchFamily="18" charset="-78"/>
              <a:cs typeface="Fanan" pitchFamily="2" charset="-78"/>
            </a:endParaRPr>
          </a:p>
        </p:txBody>
      </p:sp>
      <p:sp>
        <p:nvSpPr>
          <p:cNvPr id="52234" name="Text Placeholder 2"/>
          <p:cNvSpPr txBox="1">
            <a:spLocks/>
          </p:cNvSpPr>
          <p:nvPr/>
        </p:nvSpPr>
        <p:spPr bwMode="auto">
          <a:xfrm>
            <a:off x="143892" y="4321686"/>
            <a:ext cx="43561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5000"/>
              </a:lnSpc>
            </a:pPr>
            <a:r>
              <a:rPr lang="ar-SA" altLang="ar-SA" sz="2400" b="1" dirty="0">
                <a:latin typeface="GE SS Text Medium" pitchFamily="18" charset="-78"/>
                <a:cs typeface="Fanan" pitchFamily="2" charset="-78"/>
              </a:rPr>
              <a:t>مشاركة المجتمع المحلي: بناء موارد للمدرسة من خلال الشراكة مع مؤسسات المجتمع المحلي، وتشكيل بيئة محلية داعمة لأهداف المدرسة.</a:t>
            </a:r>
            <a:endParaRPr lang="en-US" altLang="ar-SA" sz="2400" b="1" dirty="0">
              <a:latin typeface="GE SS Text Medium" pitchFamily="18" charset="-78"/>
              <a:cs typeface="Fanan" pitchFamily="2" charset="-78"/>
            </a:endParaRPr>
          </a:p>
        </p:txBody>
      </p:sp>
      <p:sp>
        <p:nvSpPr>
          <p:cNvPr id="27" name="مستطيل 26"/>
          <p:cNvSpPr/>
          <p:nvPr/>
        </p:nvSpPr>
        <p:spPr>
          <a:xfrm>
            <a:off x="611560" y="251937"/>
            <a:ext cx="8100392" cy="584775"/>
          </a:xfrm>
          <a:prstGeom prst="rect">
            <a:avLst/>
          </a:prstGeom>
        </p:spPr>
        <p:txBody>
          <a:bodyPr wrap="square">
            <a:spAutoFit/>
          </a:bodyPr>
          <a:lstStyle/>
          <a:p>
            <a:pPr algn="ctr">
              <a:defRPr/>
            </a:pPr>
            <a:r>
              <a:rPr lang="ar-SA" sz="3200" b="1" u="sng" dirty="0">
                <a:solidFill>
                  <a:srgbClr val="C00000"/>
                </a:solidFill>
                <a:latin typeface="Calibri" pitchFamily="34" charset="0"/>
                <a:ea typeface="Calibri" pitchFamily="34" charset="0"/>
                <a:cs typeface="Fanan" pitchFamily="2" charset="-78"/>
              </a:rPr>
              <a:t>أنماط الانخراط في الشراكة بين المدرسة والأسرة و المجتمع</a:t>
            </a:r>
            <a:endParaRPr lang="ar-SA" sz="3200" b="1" u="sng" dirty="0">
              <a:ln w="17780" cmpd="sng">
                <a:solidFill>
                  <a:srgbClr val="A04DA3">
                    <a:lumMod val="75000"/>
                  </a:srgbClr>
                </a:solidFill>
                <a:prstDash val="solid"/>
                <a:miter lim="800000"/>
              </a:ln>
              <a:solidFill>
                <a:srgbClr val="C00000"/>
              </a:solidFill>
              <a:effectLst>
                <a:glow rad="139700">
                  <a:srgbClr val="A04DA3">
                    <a:satMod val="175000"/>
                    <a:alpha val="40000"/>
                  </a:srgbClr>
                </a:glow>
                <a:outerShdw blurRad="55000" dist="50800" dir="5400000" algn="tl">
                  <a:srgbClr val="000000">
                    <a:alpha val="33000"/>
                  </a:srgbClr>
                </a:outerShdw>
              </a:effectLst>
              <a:cs typeface="Fanan" pitchFamily="2" charset="-78"/>
            </a:endParaRPr>
          </a:p>
        </p:txBody>
      </p:sp>
      <p:pic>
        <p:nvPicPr>
          <p:cNvPr id="2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6" y="158884"/>
            <a:ext cx="1207276" cy="118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75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مستطيل 28"/>
          <p:cNvSpPr>
            <a:spLocks noChangeArrowheads="1"/>
          </p:cNvSpPr>
          <p:nvPr/>
        </p:nvSpPr>
        <p:spPr bwMode="auto">
          <a:xfrm>
            <a:off x="2484494" y="1484313"/>
            <a:ext cx="561589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800" b="1" cap="all" dirty="0" smtClean="0">
                <a:ln w="0"/>
                <a:solidFill>
                  <a:srgbClr val="C00000"/>
                </a:solidFill>
                <a:effectLst>
                  <a:reflection blurRad="12700" stA="50000" endPos="50000" dist="5000" dir="5400000" sy="-100000" rotWithShape="0"/>
                </a:effectLst>
                <a:cs typeface="Fanan" pitchFamily="2" charset="-78"/>
              </a:rPr>
              <a:t>ختاماً</a:t>
            </a:r>
          </a:p>
          <a:p>
            <a:pPr algn="ctr" eaLnBrk="1" hangingPunct="1"/>
            <a:r>
              <a:rPr lang="ar-SA" alt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أرجو </a:t>
            </a:r>
            <a:r>
              <a:rPr lang="ar-SA" altLang="ar-SA"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أن نواصل بهممنا </a:t>
            </a:r>
            <a:endParaRPr lang="ar-SA" alt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endParaRPr>
          </a:p>
          <a:p>
            <a:pPr algn="ctr" eaLnBrk="1" hangingPunct="1"/>
            <a:r>
              <a:rPr lang="ar-SA" alt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حتى </a:t>
            </a:r>
            <a:r>
              <a:rPr lang="ar-SA" altLang="ar-SA"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نبلغ </a:t>
            </a:r>
            <a:r>
              <a:rPr lang="ar-SA" alt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المراد</a:t>
            </a:r>
            <a:endParaRPr lang="ar-SA" altLang="ar-SA"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endParaRPr>
          </a:p>
          <a:p>
            <a:pPr algn="ctr" eaLnBrk="1" hangingPunct="1"/>
            <a:r>
              <a:rPr lang="ar-SA" altLang="ar-SA"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وغدٍ أفضل </a:t>
            </a:r>
            <a:r>
              <a:rPr lang="ar-SA" alt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Fanan" pitchFamily="2" charset="-78"/>
              </a:rPr>
              <a:t>بمشيئة الله</a:t>
            </a:r>
          </a:p>
          <a:p>
            <a:pPr algn="ctr" eaLnBrk="1" hangingPunct="1"/>
            <a:r>
              <a:rPr lang="ar-SA" altLang="ar-SA" sz="4800" b="1" cap="all" dirty="0" smtClean="0">
                <a:ln w="0"/>
                <a:solidFill>
                  <a:srgbClr val="C00000"/>
                </a:solidFill>
                <a:effectLst>
                  <a:reflection blurRad="12700" stA="50000" endPos="50000" dist="5000" dir="5400000" sy="-100000" rotWithShape="0"/>
                </a:effectLst>
                <a:cs typeface="Fanan" pitchFamily="2" charset="-78"/>
              </a:rPr>
              <a:t>انتظرونا</a:t>
            </a:r>
            <a:endParaRPr lang="ar-SA" altLang="ar-SA" sz="4800" b="1" cap="all" dirty="0">
              <a:ln w="0"/>
              <a:solidFill>
                <a:srgbClr val="C00000"/>
              </a:solidFill>
              <a:effectLst>
                <a:reflection blurRad="12700" stA="50000" endPos="50000" dist="5000" dir="5400000" sy="-100000" rotWithShape="0"/>
              </a:effectLst>
              <a:cs typeface="Fanan" pitchFamily="2" charset="-78"/>
            </a:endParaRPr>
          </a:p>
        </p:txBody>
      </p:sp>
      <p:pic>
        <p:nvPicPr>
          <p:cNvPr id="4"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2"/>
            <a:ext cx="25008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54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randombar(horizontal)">
                                      <p:cBhvr>
                                        <p:cTn id="7"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763713" y="476250"/>
            <a:ext cx="6102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9600" b="1" dirty="0">
                <a:solidFill>
                  <a:srgbClr val="FF0000"/>
                </a:solidFill>
                <a:latin typeface="David" pitchFamily="34" charset="-79"/>
                <a:cs typeface="DecoType Thuluth" pitchFamily="2" charset="-78"/>
              </a:rPr>
              <a:t>جلسة  تعارف</a:t>
            </a:r>
            <a:endParaRPr lang="ar-SA" altLang="ar-SA" b="1" dirty="0">
              <a:solidFill>
                <a:srgbClr val="FF0000"/>
              </a:solidFill>
              <a:latin typeface="Georgia" pitchFamily="18" charset="0"/>
            </a:endParaRPr>
          </a:p>
        </p:txBody>
      </p:sp>
      <p:sp>
        <p:nvSpPr>
          <p:cNvPr id="4" name="مربع نص 3"/>
          <p:cNvSpPr txBox="1"/>
          <p:nvPr/>
        </p:nvSpPr>
        <p:spPr>
          <a:xfrm>
            <a:off x="2771775" y="2276475"/>
            <a:ext cx="4321175" cy="2308324"/>
          </a:xfrm>
          <a:prstGeom prst="rect">
            <a:avLst/>
          </a:prstGeom>
          <a:noFill/>
        </p:spPr>
        <p:txBody>
          <a:bodyPr rtlCol="1">
            <a:spAutoFit/>
          </a:bodyPr>
          <a:lstStyle/>
          <a:p>
            <a:pPr algn="ctr">
              <a:defRPr/>
            </a:pPr>
            <a:r>
              <a:rPr lang="ar-SA" sz="7200" b="1" dirty="0">
                <a:solidFill>
                  <a:srgbClr val="002060"/>
                </a:solidFill>
                <a:cs typeface="Fanan" pitchFamily="2" charset="-78"/>
              </a:rPr>
              <a:t>من </a:t>
            </a:r>
            <a:r>
              <a:rPr lang="ar-SA" sz="7200" b="1" dirty="0" smtClean="0">
                <a:solidFill>
                  <a:srgbClr val="002060"/>
                </a:solidFill>
                <a:cs typeface="Fanan" pitchFamily="2" charset="-78"/>
              </a:rPr>
              <a:t>أنا</a:t>
            </a:r>
          </a:p>
          <a:p>
            <a:pPr algn="ctr">
              <a:defRPr/>
            </a:pPr>
            <a:r>
              <a:rPr lang="ar-SA" sz="7200" b="1" dirty="0" smtClean="0">
                <a:solidFill>
                  <a:srgbClr val="002060"/>
                </a:solidFill>
                <a:cs typeface="Fanan" pitchFamily="2" charset="-78"/>
              </a:rPr>
              <a:t> </a:t>
            </a:r>
            <a:r>
              <a:rPr lang="ar-SA" sz="7200" b="1" dirty="0">
                <a:solidFill>
                  <a:srgbClr val="002060"/>
                </a:solidFill>
                <a:cs typeface="Fanan" pitchFamily="2" charset="-78"/>
              </a:rPr>
              <a:t>و بماذا أتميز؟</a:t>
            </a:r>
          </a:p>
        </p:txBody>
      </p:sp>
      <p:sp>
        <p:nvSpPr>
          <p:cNvPr id="5" name="مربع نص 3"/>
          <p:cNvSpPr txBox="1">
            <a:spLocks noChangeArrowheads="1"/>
          </p:cNvSpPr>
          <p:nvPr/>
        </p:nvSpPr>
        <p:spPr bwMode="auto">
          <a:xfrm>
            <a:off x="35496" y="4941168"/>
            <a:ext cx="6840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6000" dirty="0">
                <a:solidFill>
                  <a:srgbClr val="C00000"/>
                </a:solidFill>
                <a:latin typeface="Georgia" pitchFamily="18" charset="0"/>
                <a:cs typeface="Fanan" pitchFamily="2" charset="-78"/>
              </a:rPr>
              <a:t>فضلاً اغلاق اجهزة الجوال</a:t>
            </a:r>
          </a:p>
        </p:txBody>
      </p:sp>
      <p:pic>
        <p:nvPicPr>
          <p:cNvPr id="6" name="صورة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4871" y="4287805"/>
            <a:ext cx="1552575" cy="17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35" y="2462468"/>
            <a:ext cx="2184941" cy="19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8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par>
                                <p:cTn id="12" presetID="55" presetClass="entr" presetSubtype="0" repeatCount="indefinite" fill="hold" grpId="0" nodeType="withEffect">
                                  <p:stCondLst>
                                    <p:cond delay="0"/>
                                  </p:stCondLst>
                                  <p:endCondLst>
                                    <p:cond evt="onNext" delay="0">
                                      <p:tgtEl>
                                        <p:sldTgt/>
                                      </p:tgtEl>
                                    </p:cond>
                                  </p:end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a:spLocks noChangeArrowheads="1"/>
          </p:cNvSpPr>
          <p:nvPr/>
        </p:nvSpPr>
        <p:spPr bwMode="auto">
          <a:xfrm>
            <a:off x="1835150" y="188913"/>
            <a:ext cx="59293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David" pitchFamily="34" charset="-79"/>
                <a:cs typeface="Fanan" pitchFamily="2" charset="-78"/>
              </a:rPr>
              <a:t>عقد اتفاقية</a:t>
            </a:r>
          </a:p>
        </p:txBody>
      </p:sp>
      <p:sp>
        <p:nvSpPr>
          <p:cNvPr id="3" name="Rectangle 1"/>
          <p:cNvSpPr>
            <a:spLocks noChangeArrowheads="1"/>
          </p:cNvSpPr>
          <p:nvPr/>
        </p:nvSpPr>
        <p:spPr bwMode="auto">
          <a:xfrm>
            <a:off x="251520" y="1902519"/>
            <a:ext cx="87852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itchFamily="34" charset="0"/>
              <a:buChar char="•"/>
            </a:pPr>
            <a:r>
              <a:rPr lang="ar-SA" altLang="ar-SA" sz="2800" b="1" dirty="0">
                <a:solidFill>
                  <a:srgbClr val="002060"/>
                </a:solidFill>
                <a:latin typeface="Calibri" pitchFamily="34" charset="0"/>
                <a:ea typeface="Calibri" pitchFamily="34" charset="0"/>
                <a:cs typeface="Fanan" pitchFamily="2" charset="-78"/>
              </a:rPr>
              <a:t>هذه المادة ليست للمتعة الأدبية إنما للتغيير.</a:t>
            </a:r>
            <a:endParaRPr lang="en-US" altLang="ar-SA" sz="2800" b="1" dirty="0">
              <a:solidFill>
                <a:srgbClr val="002060"/>
              </a:solidFill>
              <a:latin typeface="Calibri" pitchFamily="34" charset="0"/>
              <a:ea typeface="Calibri" pitchFamily="34" charset="0"/>
              <a:cs typeface="Fanan" pitchFamily="2" charset="-78"/>
            </a:endParaRPr>
          </a:p>
          <a:p>
            <a:pPr>
              <a:buFont typeface="Arial" pitchFamily="34" charset="0"/>
              <a:buChar char="•"/>
            </a:pPr>
            <a:r>
              <a:rPr lang="ar-SA" altLang="ar-SA" sz="2800" b="1" dirty="0">
                <a:solidFill>
                  <a:srgbClr val="002060"/>
                </a:solidFill>
                <a:latin typeface="Calibri" pitchFamily="34" charset="0"/>
                <a:ea typeface="Calibri" pitchFamily="34" charset="0"/>
                <a:cs typeface="Fanan" pitchFamily="2" charset="-78"/>
              </a:rPr>
              <a:t>ناقشي الأفكار و أعيدي النظر فيها مراًرا و تكراراً.</a:t>
            </a:r>
            <a:endParaRPr lang="en-US" altLang="ar-SA" sz="2800" b="1" dirty="0">
              <a:solidFill>
                <a:srgbClr val="002060"/>
              </a:solidFill>
              <a:latin typeface="Calibri" pitchFamily="34" charset="0"/>
              <a:ea typeface="Calibri" pitchFamily="34" charset="0"/>
              <a:cs typeface="Fanan" pitchFamily="2" charset="-78"/>
            </a:endParaRPr>
          </a:p>
          <a:p>
            <a:pPr>
              <a:buFont typeface="Arial" pitchFamily="34" charset="0"/>
              <a:buChar char="•"/>
            </a:pPr>
            <a:r>
              <a:rPr lang="ar-SA" altLang="ar-SA" sz="2800" b="1" dirty="0">
                <a:solidFill>
                  <a:srgbClr val="002060"/>
                </a:solidFill>
                <a:latin typeface="Calibri" pitchFamily="34" charset="0"/>
                <a:ea typeface="Calibri" pitchFamily="34" charset="0"/>
                <a:cs typeface="Fanan" pitchFamily="2" charset="-78"/>
              </a:rPr>
              <a:t>لا تستعجلي في القراءة و إنهاء المادة بشكل سريع بل حاولي مناقشة المفاهيم مع الآخرين و تطبيق الأفكار المطروحة </a:t>
            </a:r>
            <a:r>
              <a:rPr lang="ar-SA" altLang="ar-SA" sz="2800" b="1" dirty="0" err="1">
                <a:solidFill>
                  <a:srgbClr val="002060"/>
                </a:solidFill>
                <a:latin typeface="Calibri" pitchFamily="34" charset="0"/>
                <a:ea typeface="Calibri" pitchFamily="34" charset="0"/>
                <a:cs typeface="Fanan" pitchFamily="2" charset="-78"/>
              </a:rPr>
              <a:t>لتستفيدين</a:t>
            </a:r>
            <a:r>
              <a:rPr lang="ar-SA" altLang="ar-SA" sz="2800" b="1" dirty="0">
                <a:solidFill>
                  <a:srgbClr val="002060"/>
                </a:solidFill>
                <a:latin typeface="Calibri" pitchFamily="34" charset="0"/>
                <a:ea typeface="Calibri" pitchFamily="34" charset="0"/>
                <a:cs typeface="Fanan" pitchFamily="2" charset="-78"/>
              </a:rPr>
              <a:t> بشكل أكبر.</a:t>
            </a:r>
            <a:endParaRPr lang="en-US" altLang="ar-SA" sz="2800" b="1" dirty="0">
              <a:solidFill>
                <a:srgbClr val="002060"/>
              </a:solidFill>
              <a:latin typeface="Calibri" pitchFamily="34" charset="0"/>
              <a:ea typeface="Calibri" pitchFamily="34" charset="0"/>
              <a:cs typeface="Fanan" pitchFamily="2" charset="-78"/>
            </a:endParaRPr>
          </a:p>
        </p:txBody>
      </p:sp>
      <p:sp>
        <p:nvSpPr>
          <p:cNvPr id="4" name="مستطيل 3"/>
          <p:cNvSpPr>
            <a:spLocks noChangeArrowheads="1"/>
          </p:cNvSpPr>
          <p:nvPr/>
        </p:nvSpPr>
        <p:spPr bwMode="auto">
          <a:xfrm>
            <a:off x="5056173" y="1196752"/>
            <a:ext cx="38363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solidFill>
                  <a:srgbClr val="C00000"/>
                </a:solidFill>
                <a:latin typeface="Calibri" pitchFamily="34" charset="0"/>
                <a:ea typeface="Calibri" pitchFamily="34" charset="0"/>
                <a:cs typeface="Fanan" pitchFamily="2" charset="-78"/>
              </a:rPr>
              <a:t>عزيزتي </a:t>
            </a:r>
            <a:r>
              <a:rPr lang="ar-SA" altLang="ar-SA" sz="2800" b="1" dirty="0" smtClean="0">
                <a:solidFill>
                  <a:srgbClr val="C00000"/>
                </a:solidFill>
                <a:latin typeface="Calibri" pitchFamily="34" charset="0"/>
                <a:ea typeface="Calibri" pitchFamily="34" charset="0"/>
                <a:cs typeface="Fanan" pitchFamily="2" charset="-78"/>
              </a:rPr>
              <a:t>المتدربة : لتحقيق </a:t>
            </a:r>
            <a:r>
              <a:rPr lang="ar-SA" altLang="ar-SA" sz="2800" b="1" dirty="0">
                <a:solidFill>
                  <a:srgbClr val="C00000"/>
                </a:solidFill>
                <a:latin typeface="Calibri" pitchFamily="34" charset="0"/>
                <a:ea typeface="Calibri" pitchFamily="34" charset="0"/>
                <a:cs typeface="Fanan" pitchFamily="2" charset="-78"/>
              </a:rPr>
              <a:t>الفائدة </a:t>
            </a:r>
            <a:endParaRPr lang="en-US" altLang="ar-SA" sz="1600" b="1" dirty="0">
              <a:solidFill>
                <a:srgbClr val="C00000"/>
              </a:solidFill>
              <a:ea typeface="Calibri" pitchFamily="34" charset="0"/>
              <a:cs typeface="Fanan" pitchFamily="2" charset="-78"/>
            </a:endParaRPr>
          </a:p>
        </p:txBody>
      </p:sp>
      <p:sp>
        <p:nvSpPr>
          <p:cNvPr id="5" name="مستطيل 4"/>
          <p:cNvSpPr>
            <a:spLocks noChangeArrowheads="1"/>
          </p:cNvSpPr>
          <p:nvPr/>
        </p:nvSpPr>
        <p:spPr bwMode="auto">
          <a:xfrm>
            <a:off x="358775" y="3702511"/>
            <a:ext cx="86058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itchFamily="34" charset="0"/>
              <a:buChar char="•"/>
            </a:pPr>
            <a:r>
              <a:rPr lang="ar-SA" altLang="ar-SA" sz="2800" b="1" dirty="0">
                <a:solidFill>
                  <a:srgbClr val="002060"/>
                </a:solidFill>
                <a:latin typeface="Calibri" pitchFamily="34" charset="0"/>
                <a:ea typeface="Calibri" pitchFamily="34" charset="0"/>
                <a:cs typeface="Fanan" pitchFamily="2" charset="-78"/>
              </a:rPr>
              <a:t>اختيار متحدثة  من كل مجموعة حتى تتسم المناقشة بهدوء </a:t>
            </a:r>
            <a:endParaRPr lang="en-US" altLang="ar-SA" sz="2800" b="1" dirty="0">
              <a:solidFill>
                <a:srgbClr val="002060"/>
              </a:solidFill>
              <a:latin typeface="Calibri" pitchFamily="34" charset="0"/>
              <a:ea typeface="Calibri" pitchFamily="34" charset="0"/>
              <a:cs typeface="Fanan" pitchFamily="2" charset="-78"/>
            </a:endParaRPr>
          </a:p>
          <a:p>
            <a:pPr>
              <a:buFont typeface="Arial" pitchFamily="34" charset="0"/>
              <a:buChar char="•"/>
            </a:pPr>
            <a:r>
              <a:rPr lang="ar-SA" altLang="ar-SA" sz="2800" b="1" dirty="0">
                <a:solidFill>
                  <a:srgbClr val="002060"/>
                </a:solidFill>
                <a:latin typeface="Calibri" pitchFamily="34" charset="0"/>
                <a:ea typeface="Calibri" pitchFamily="34" charset="0"/>
                <a:cs typeface="Fanan" pitchFamily="2" charset="-78"/>
              </a:rPr>
              <a:t>الالتزام بالوقت المحدد لكل ورقة عمل (تمرين- حوار)</a:t>
            </a:r>
            <a:endParaRPr lang="ar-SA" altLang="ar-SA" sz="2800" b="1" dirty="0">
              <a:solidFill>
                <a:srgbClr val="002060"/>
              </a:solidFill>
              <a:latin typeface="Calibri" pitchFamily="34" charset="0"/>
              <a:cs typeface="Fanan" pitchFamily="2" charset="-78"/>
            </a:endParaRPr>
          </a:p>
          <a:p>
            <a:pPr>
              <a:buFont typeface="Arial" pitchFamily="34" charset="0"/>
              <a:buChar char="•"/>
            </a:pPr>
            <a:r>
              <a:rPr lang="ar-SA" altLang="ar-SA" sz="2800" b="1" dirty="0">
                <a:solidFill>
                  <a:srgbClr val="002060"/>
                </a:solidFill>
                <a:latin typeface="Calibri" pitchFamily="34" charset="0"/>
                <a:cs typeface="Fanan" pitchFamily="2" charset="-78"/>
              </a:rPr>
              <a:t>المناقشة لتحقيق الهدف وتوضيح وجهة النظر وتقبل اراء الاخرين</a:t>
            </a:r>
          </a:p>
          <a:p>
            <a:pPr>
              <a:buFont typeface="Arial" pitchFamily="34" charset="0"/>
              <a:buChar char="•"/>
            </a:pPr>
            <a:r>
              <a:rPr lang="ar-SA" altLang="ar-SA" sz="2800" b="1" dirty="0">
                <a:solidFill>
                  <a:srgbClr val="002060"/>
                </a:solidFill>
                <a:latin typeface="Calibri" pitchFamily="34" charset="0"/>
                <a:cs typeface="Fanan" pitchFamily="2" charset="-78"/>
              </a:rPr>
              <a:t>استخدام الهاتف المتنقل خارج قاعة التدريب</a:t>
            </a:r>
          </a:p>
          <a:p>
            <a:pPr>
              <a:buFont typeface="Arial" pitchFamily="34" charset="0"/>
              <a:buChar char="•"/>
            </a:pPr>
            <a:r>
              <a:rPr lang="ar-SA" altLang="ar-SA" sz="2800" b="1" dirty="0">
                <a:solidFill>
                  <a:srgbClr val="002060"/>
                </a:solidFill>
                <a:latin typeface="Calibri" pitchFamily="34" charset="0"/>
                <a:cs typeface="Fanan" pitchFamily="2" charset="-78"/>
              </a:rPr>
              <a:t>الالتزام بزمن البرنامج التدريبي والحضور في الوقت المحدد للبرنامج</a:t>
            </a:r>
            <a:endParaRPr lang="ar-SA" altLang="ar-SA" b="1" dirty="0">
              <a:solidFill>
                <a:srgbClr val="002060"/>
              </a:solidFill>
              <a:latin typeface="Georgia" pitchFamily="18" charset="0"/>
              <a:cs typeface="Fanan" pitchFamily="2" charset="-78"/>
            </a:endParaRPr>
          </a:p>
        </p:txBody>
      </p:sp>
      <p:pic>
        <p:nvPicPr>
          <p:cNvPr id="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18" y="387915"/>
            <a:ext cx="2304256" cy="208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1000"/>
                                        <p:tgtEl>
                                          <p:spTgt spid="4"/>
                                        </p:tgtEl>
                                      </p:cBhvr>
                                    </p:animEffect>
                                  </p:childTnLst>
                                </p:cTn>
                              </p:par>
                            </p:childTnLst>
                          </p:cTn>
                        </p:par>
                        <p:par>
                          <p:cTn id="12" fill="hold">
                            <p:stCondLst>
                              <p:cond delay="3000"/>
                            </p:stCondLst>
                            <p:childTnLst>
                              <p:par>
                                <p:cTn id="13" presetID="17"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childTnLst>
                                </p:cTn>
                              </p:par>
                            </p:childTnLst>
                          </p:cTn>
                        </p:par>
                        <p:par>
                          <p:cTn id="17" fill="hold">
                            <p:stCondLst>
                              <p:cond delay="4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68291"/>
            <a:ext cx="8424936" cy="4708981"/>
          </a:xfrm>
          <a:prstGeom prst="rect">
            <a:avLst/>
          </a:prstGeom>
        </p:spPr>
        <p:txBody>
          <a:bodyPr wrap="square">
            <a:spAutoFit/>
          </a:bodyPr>
          <a:lstStyle/>
          <a:p>
            <a:pPr>
              <a:defRPr/>
            </a:pPr>
            <a:r>
              <a:rPr lang="ar-SA"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rPr>
              <a:t>مع إشراقة كل يوم ..</a:t>
            </a:r>
          </a:p>
          <a:p>
            <a:pPr algn="ctr">
              <a:defRPr/>
            </a:pPr>
            <a:r>
              <a:rPr lang="ar-SA"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rPr>
              <a:t>فكر جيدًا</a:t>
            </a:r>
          </a:p>
          <a:p>
            <a:pPr algn="ctr">
              <a:defRPr/>
            </a:pPr>
            <a:r>
              <a:rPr lang="ar-SA"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rPr>
              <a:t>ماذا سوف أصنع اليوم من فكرٍ جميل أو خُلقٍ نبيل أو من فعلٍ </a:t>
            </a:r>
            <a:r>
              <a:rPr lang="ar-SA"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rPr>
              <a:t>متقن </a:t>
            </a:r>
            <a:r>
              <a:rPr lang="ar-SA"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rPr>
              <a:t>يبقى أثره</a:t>
            </a:r>
            <a:endParaRPr lang="id-ID" altLang="id-ID" sz="6000" b="1" dirty="0">
              <a:ln w="17780" cmpd="sng">
                <a:solidFill>
                  <a:schemeClr val="accent3">
                    <a:lumMod val="75000"/>
                  </a:schemeClr>
                </a:solidFill>
                <a:prstDash val="solid"/>
                <a:miter lim="800000"/>
              </a:ln>
              <a:solidFill>
                <a:srgbClr val="002060"/>
              </a:solidFill>
              <a:effectLst>
                <a:glow rad="139700">
                  <a:schemeClr val="accent3">
                    <a:satMod val="175000"/>
                    <a:alpha val="40000"/>
                  </a:schemeClr>
                </a:glow>
                <a:outerShdw blurRad="55000" dist="50800" dir="5400000" algn="tl">
                  <a:srgbClr val="000000">
                    <a:alpha val="33000"/>
                  </a:srgbClr>
                </a:outerShdw>
              </a:effectLst>
            </a:endParaRPr>
          </a:p>
        </p:txBody>
      </p:sp>
      <p:pic>
        <p:nvPicPr>
          <p:cNvPr id="3" name="صورة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521" y="1218027"/>
            <a:ext cx="2234343" cy="199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Users\HP\Desktop\شعار ارتقاء\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2656"/>
            <a:ext cx="1584176" cy="143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93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5"/>
          <p:cNvSpPr txBox="1">
            <a:spLocks/>
          </p:cNvSpPr>
          <p:nvPr/>
        </p:nvSpPr>
        <p:spPr>
          <a:xfrm>
            <a:off x="4284538" y="260350"/>
            <a:ext cx="4679950" cy="842963"/>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ar-SA" sz="4000" b="1" dirty="0" smtClean="0">
                <a:solidFill>
                  <a:srgbClr val="FF0000"/>
                </a:solidFill>
                <a:latin typeface="David" pitchFamily="34" charset="-79"/>
                <a:ea typeface="+mn-ea"/>
                <a:cs typeface="Fanan" pitchFamily="2" charset="-78"/>
              </a:rPr>
              <a:t>نشاط (1)  جماعي     </a:t>
            </a:r>
            <a:r>
              <a:rPr lang="ar-SA" sz="3600" dirty="0" smtClean="0">
                <a:solidFill>
                  <a:srgbClr val="FF0000"/>
                </a:solidFill>
                <a:latin typeface="David" pitchFamily="34" charset="-79"/>
                <a:ea typeface="+mn-ea"/>
                <a:cs typeface="Fanan" pitchFamily="2" charset="-78"/>
              </a:rPr>
              <a:t>الزمن 5 د</a:t>
            </a:r>
            <a:endParaRPr lang="ar-SA" sz="3600" dirty="0">
              <a:solidFill>
                <a:srgbClr val="FF0000"/>
              </a:solidFill>
              <a:latin typeface="David" pitchFamily="34" charset="-79"/>
              <a:ea typeface="+mn-ea"/>
              <a:cs typeface="Fanan" pitchFamily="2" charset="-78"/>
            </a:endParaRPr>
          </a:p>
        </p:txBody>
      </p:sp>
      <p:sp>
        <p:nvSpPr>
          <p:cNvPr id="3" name="مستطيل 2"/>
          <p:cNvSpPr>
            <a:spLocks noChangeArrowheads="1"/>
          </p:cNvSpPr>
          <p:nvPr/>
        </p:nvSpPr>
        <p:spPr bwMode="auto">
          <a:xfrm>
            <a:off x="1187624" y="1052736"/>
            <a:ext cx="7776989"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ar-SA" altLang="ar-SA" sz="3200" b="1" dirty="0">
                <a:solidFill>
                  <a:srgbClr val="0070C0"/>
                </a:solidFill>
                <a:latin typeface="Calibri" pitchFamily="34" charset="0"/>
                <a:ea typeface="Calibri" pitchFamily="34" charset="0"/>
                <a:cs typeface="Fanan" pitchFamily="2" charset="-78"/>
              </a:rPr>
              <a:t>عزيزتي المتدربة: </a:t>
            </a:r>
          </a:p>
          <a:p>
            <a:pPr eaLnBrk="1" hangingPunct="1">
              <a:lnSpc>
                <a:spcPct val="150000"/>
              </a:lnSpc>
            </a:pPr>
            <a:r>
              <a:rPr lang="ar-SA" altLang="ar-SA" sz="3200" b="1" dirty="0">
                <a:solidFill>
                  <a:srgbClr val="006600"/>
                </a:solidFill>
                <a:latin typeface="Calibri" pitchFamily="34" charset="0"/>
                <a:ea typeface="Calibri" pitchFamily="34" charset="0"/>
                <a:cs typeface="Fanan" pitchFamily="2" charset="-78"/>
              </a:rPr>
              <a:t>ما توقعاتك من المشاركة في البرنامج التدريبي</a:t>
            </a:r>
            <a:r>
              <a:rPr lang="ar-SA" altLang="ar-SA" sz="3200" b="1" dirty="0" smtClean="0">
                <a:solidFill>
                  <a:srgbClr val="006600"/>
                </a:solidFill>
                <a:latin typeface="Calibri" pitchFamily="34" charset="0"/>
                <a:ea typeface="Calibri" pitchFamily="34" charset="0"/>
                <a:cs typeface="Fanan" pitchFamily="2" charset="-78"/>
              </a:rPr>
              <a:t>:</a:t>
            </a:r>
          </a:p>
          <a:p>
            <a:pPr eaLnBrk="1" hangingPunct="1">
              <a:lnSpc>
                <a:spcPct val="150000"/>
              </a:lnSpc>
            </a:pPr>
            <a:r>
              <a:rPr lang="ar-SA" altLang="ar-SA" sz="3200" b="1" dirty="0" smtClean="0">
                <a:solidFill>
                  <a:srgbClr val="006600"/>
                </a:solidFill>
                <a:latin typeface="Calibri" pitchFamily="34" charset="0"/>
                <a:ea typeface="Calibri" pitchFamily="34" charset="0"/>
                <a:cs typeface="Fanan" pitchFamily="2" charset="-78"/>
              </a:rPr>
              <a:t>شراكات </a:t>
            </a:r>
            <a:r>
              <a:rPr lang="ar-SA" altLang="ar-SA" sz="3200" b="1" dirty="0">
                <a:solidFill>
                  <a:srgbClr val="006600"/>
                </a:solidFill>
                <a:latin typeface="Calibri" pitchFamily="34" charset="0"/>
                <a:ea typeface="Calibri" pitchFamily="34" charset="0"/>
                <a:cs typeface="Fanan" pitchFamily="2" charset="-78"/>
              </a:rPr>
              <a:t>المدرسة والأسرة والمجتمع</a:t>
            </a:r>
          </a:p>
          <a:p>
            <a:pPr eaLnBrk="1" hangingPunct="1"/>
            <a:endParaRPr lang="ar-SA" altLang="ar-SA" sz="2800" b="1" dirty="0">
              <a:solidFill>
                <a:srgbClr val="006600"/>
              </a:solidFill>
              <a:latin typeface="Calibri" pitchFamily="34" charset="0"/>
              <a:ea typeface="Calibri" pitchFamily="34" charset="0"/>
              <a:cs typeface="Fanan"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97552185"/>
              </p:ext>
            </p:extLst>
          </p:nvPr>
        </p:nvGraphicFramePr>
        <p:xfrm>
          <a:off x="611188" y="3356992"/>
          <a:ext cx="8208962" cy="1446213"/>
        </p:xfrm>
        <a:graphic>
          <a:graphicData uri="http://schemas.openxmlformats.org/drawingml/2006/table">
            <a:tbl>
              <a:tblPr rtl="1" firstRow="1" bandRow="1">
                <a:tableStyleId>{BC89EF96-8CEA-46FF-86C4-4CE0E7609802}</a:tableStyleId>
              </a:tblPr>
              <a:tblGrid>
                <a:gridCol w="2736321"/>
                <a:gridCol w="3175803"/>
                <a:gridCol w="2296838"/>
              </a:tblGrid>
              <a:tr h="791615">
                <a:tc>
                  <a:txBody>
                    <a:bodyPr/>
                    <a:lstStyle/>
                    <a:p>
                      <a:pPr algn="ctr" rtl="1"/>
                      <a:r>
                        <a:rPr lang="ar-SA" sz="4000" b="1" kern="1200" dirty="0" smtClean="0">
                          <a:solidFill>
                            <a:schemeClr val="tx1"/>
                          </a:solidFill>
                          <a:latin typeface="Calibri" pitchFamily="34" charset="0"/>
                          <a:ea typeface="Calibri" pitchFamily="34" charset="0"/>
                          <a:cs typeface="Akhbar MT" pitchFamily="2" charset="-78"/>
                        </a:rPr>
                        <a:t>ماذا نعرف؟</a:t>
                      </a:r>
                      <a:endParaRPr lang="ar-SA" sz="4000" b="1" kern="1200" dirty="0">
                        <a:solidFill>
                          <a:schemeClr val="tx1"/>
                        </a:solidFill>
                        <a:latin typeface="Calibri" pitchFamily="34" charset="0"/>
                        <a:ea typeface="Calibri" pitchFamily="34" charset="0"/>
                        <a:cs typeface="Akhbar MT" pitchFamily="2" charset="-78"/>
                      </a:endParaRPr>
                    </a:p>
                  </a:txBody>
                  <a:tcPr marL="91441" marR="91441" marT="45723" marB="45723"/>
                </a:tc>
                <a:tc>
                  <a:txBody>
                    <a:bodyPr/>
                    <a:lstStyle/>
                    <a:p>
                      <a:pPr algn="ctr" rtl="1"/>
                      <a:r>
                        <a:rPr lang="ar-SA" sz="4000" b="1" kern="1200" dirty="0" smtClean="0">
                          <a:solidFill>
                            <a:schemeClr val="tx1"/>
                          </a:solidFill>
                          <a:latin typeface="Calibri" pitchFamily="34" charset="0"/>
                          <a:ea typeface="Calibri" pitchFamily="34" charset="0"/>
                          <a:cs typeface="Akhbar MT" pitchFamily="2" charset="-78"/>
                        </a:rPr>
                        <a:t>ماذا نريد أن نعرف؟</a:t>
                      </a:r>
                      <a:endParaRPr lang="ar-SA" sz="4000" b="1" kern="1200" dirty="0">
                        <a:solidFill>
                          <a:schemeClr val="tx1"/>
                        </a:solidFill>
                        <a:latin typeface="Calibri" pitchFamily="34" charset="0"/>
                        <a:ea typeface="Calibri" pitchFamily="34" charset="0"/>
                        <a:cs typeface="Akhbar MT" pitchFamily="2" charset="-78"/>
                      </a:endParaRPr>
                    </a:p>
                  </a:txBody>
                  <a:tcPr marL="91441" marR="91441" marT="45723" marB="45723"/>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4000" b="1" kern="1200" dirty="0" smtClean="0">
                          <a:solidFill>
                            <a:schemeClr val="tx1"/>
                          </a:solidFill>
                          <a:latin typeface="Calibri" pitchFamily="34" charset="0"/>
                          <a:ea typeface="Calibri" pitchFamily="34" charset="0"/>
                          <a:cs typeface="Akhbar MT" pitchFamily="2" charset="-78"/>
                        </a:rPr>
                        <a:t>ماذا </a:t>
                      </a:r>
                      <a:r>
                        <a:rPr kumimoji="0" lang="ar-SA" sz="4000" b="1" kern="1200" dirty="0" err="1" smtClean="0">
                          <a:solidFill>
                            <a:schemeClr val="tx1"/>
                          </a:solidFill>
                          <a:latin typeface="Calibri" pitchFamily="34" charset="0"/>
                          <a:ea typeface="Calibri" pitchFamily="34" charset="0"/>
                          <a:cs typeface="Akhbar MT" pitchFamily="2" charset="-78"/>
                        </a:rPr>
                        <a:t>تعلمنا ؟</a:t>
                      </a:r>
                      <a:endParaRPr kumimoji="0" lang="ar-SA" sz="4000" b="1" kern="1200" dirty="0" smtClean="0">
                        <a:solidFill>
                          <a:schemeClr val="tx1"/>
                        </a:solidFill>
                        <a:latin typeface="Calibri" pitchFamily="34" charset="0"/>
                        <a:ea typeface="Calibri" pitchFamily="34" charset="0"/>
                        <a:cs typeface="Akhbar MT" pitchFamily="2" charset="-78"/>
                      </a:endParaRPr>
                    </a:p>
                    <a:p>
                      <a:pPr algn="ctr" rtl="1"/>
                      <a:endParaRPr kumimoji="0" lang="ar-SA" sz="300" b="1" kern="1200" dirty="0">
                        <a:solidFill>
                          <a:schemeClr val="tx1"/>
                        </a:solidFill>
                        <a:latin typeface="Calibri" pitchFamily="34" charset="0"/>
                        <a:ea typeface="Calibri" pitchFamily="34" charset="0"/>
                        <a:cs typeface="Akhbar MT" pitchFamily="2" charset="-78"/>
                      </a:endParaRPr>
                    </a:p>
                  </a:txBody>
                  <a:tcPr marL="91441" marR="91441" marT="45723" marB="45723"/>
                </a:tc>
              </a:tr>
              <a:tr h="654598">
                <a:tc>
                  <a:txBody>
                    <a:bodyPr/>
                    <a:lstStyle/>
                    <a:p>
                      <a:pPr algn="ctr" rtl="1"/>
                      <a:endParaRPr lang="ar-SA" sz="3600" dirty="0">
                        <a:solidFill>
                          <a:schemeClr val="bg1"/>
                        </a:solidFill>
                        <a:cs typeface="Akhbar MT" pitchFamily="2" charset="-78"/>
                      </a:endParaRPr>
                    </a:p>
                  </a:txBody>
                  <a:tcPr marL="91441" marR="91441" marT="45723" marB="45723"/>
                </a:tc>
                <a:tc>
                  <a:txBody>
                    <a:bodyPr/>
                    <a:lstStyle/>
                    <a:p>
                      <a:pPr algn="ctr" rtl="1"/>
                      <a:endParaRPr lang="ar-SA" sz="3600" dirty="0">
                        <a:solidFill>
                          <a:schemeClr val="bg1"/>
                        </a:solidFill>
                        <a:cs typeface="Akhbar MT" pitchFamily="2" charset="-78"/>
                      </a:endParaRPr>
                    </a:p>
                  </a:txBody>
                  <a:tcPr marL="91441" marR="91441" marT="45723" marB="45723"/>
                </a:tc>
                <a:tc>
                  <a:txBody>
                    <a:bodyPr/>
                    <a:lstStyle/>
                    <a:p>
                      <a:pPr algn="ctr" rtl="1"/>
                      <a:endParaRPr lang="ar-SA" sz="3600" dirty="0">
                        <a:solidFill>
                          <a:schemeClr val="bg1"/>
                        </a:solidFill>
                        <a:cs typeface="Akhbar MT" pitchFamily="2" charset="-78"/>
                      </a:endParaRPr>
                    </a:p>
                  </a:txBody>
                  <a:tcPr marL="91441" marR="91441" marT="45723" marB="45723"/>
                </a:tc>
              </a:tr>
            </a:tbl>
          </a:graphicData>
        </a:graphic>
      </p:graphicFrame>
      <p:sp>
        <p:nvSpPr>
          <p:cNvPr id="5" name="مستطيل 4"/>
          <p:cNvSpPr/>
          <p:nvPr/>
        </p:nvSpPr>
        <p:spPr>
          <a:xfrm>
            <a:off x="611188" y="5013176"/>
            <a:ext cx="8137525" cy="1077218"/>
          </a:xfrm>
          <a:prstGeom prst="rect">
            <a:avLst/>
          </a:prstGeom>
        </p:spPr>
        <p:txBody>
          <a:bodyPr>
            <a:spAutoFit/>
          </a:bodyPr>
          <a:lstStyle/>
          <a:p>
            <a:pPr algn="ctr" fontAlgn="auto">
              <a:spcBef>
                <a:spcPts val="0"/>
              </a:spcBef>
              <a:spcAft>
                <a:spcPts val="0"/>
              </a:spcAft>
              <a:defRPr/>
            </a:pPr>
            <a:r>
              <a:rPr lang="ar-SA" altLang="en-US" sz="3200" b="1" dirty="0">
                <a:ln w="50800"/>
                <a:solidFill>
                  <a:srgbClr val="002060"/>
                </a:solidFill>
                <a:ea typeface="Times New Roman" pitchFamily="18" charset="0"/>
                <a:cs typeface="Fanan" pitchFamily="2" charset="-78"/>
              </a:rPr>
              <a:t>إن الأمر الأصعب على الإطلاق بالنسبة للمرء ليس تغيير العالم بل تغير المرء </a:t>
            </a:r>
            <a:r>
              <a:rPr lang="ar-SA" altLang="en-US" sz="3200" b="1" dirty="0" smtClean="0">
                <a:ln w="50800"/>
                <a:solidFill>
                  <a:srgbClr val="002060"/>
                </a:solidFill>
                <a:ea typeface="Times New Roman" pitchFamily="18" charset="0"/>
                <a:cs typeface="Fanan" pitchFamily="2" charset="-78"/>
              </a:rPr>
              <a:t>نفسه </a:t>
            </a:r>
            <a:r>
              <a:rPr lang="ar-SA" sz="2800" b="1" dirty="0" smtClean="0">
                <a:ln/>
                <a:solidFill>
                  <a:srgbClr val="002060"/>
                </a:solidFill>
                <a:latin typeface="David" pitchFamily="34" charset="-79"/>
                <a:cs typeface="Fanan" pitchFamily="2" charset="-78"/>
              </a:rPr>
              <a:t>- </a:t>
            </a:r>
            <a:r>
              <a:rPr lang="ar-SA" sz="2800" b="1" dirty="0">
                <a:ln/>
                <a:solidFill>
                  <a:srgbClr val="002060"/>
                </a:solidFill>
                <a:latin typeface="David" pitchFamily="34" charset="-79"/>
                <a:cs typeface="Fanan" pitchFamily="2" charset="-78"/>
              </a:rPr>
              <a:t>نيلسون مانديلا</a:t>
            </a:r>
          </a:p>
        </p:txBody>
      </p:sp>
      <p:pic>
        <p:nvPicPr>
          <p:cNvPr id="6" name="Picture 5" descr="C:\Users\HP\Desktop\شعار ارتقاء\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495" y="476672"/>
            <a:ext cx="2448272" cy="221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4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par>
                          <p:cTn id="12" fill="hold">
                            <p:stCondLst>
                              <p:cond delay="4000"/>
                            </p:stCondLst>
                            <p:childTnLst>
                              <p:par>
                                <p:cTn id="13" presetID="2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2"/>
                                        </p:tgtEl>
                                      </p:cBhvr>
                                    </p:animEffect>
                                  </p:childTnLst>
                                </p:cTn>
                              </p:par>
                            </p:childTnLst>
                          </p:cTn>
                        </p:par>
                        <p:par>
                          <p:cTn id="23" fill="hold">
                            <p:stCondLst>
                              <p:cond delay="6000"/>
                            </p:stCondLst>
                            <p:childTnLst>
                              <p:par>
                                <p:cTn id="24" presetID="14"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2000"/>
                                        <p:tgtEl>
                                          <p:spTgt spid="3"/>
                                        </p:tgtEl>
                                      </p:cBhvr>
                                    </p:animEffect>
                                  </p:childTnLst>
                                </p:cTn>
                              </p:par>
                            </p:childTnLst>
                          </p:cTn>
                        </p:par>
                        <p:par>
                          <p:cTn id="27" fill="hold">
                            <p:stCondLst>
                              <p:cond delay="8000"/>
                            </p:stCondLst>
                            <p:childTnLst>
                              <p:par>
                                <p:cTn id="28" presetID="16" presetClass="entr" presetSubtype="2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Horizontal)">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3312</Words>
  <Application>Microsoft Office PowerPoint</Application>
  <PresentationFormat>عرض على الشاشة (3:4)‏</PresentationFormat>
  <Paragraphs>393</Paragraphs>
  <Slides>57</Slides>
  <Notes>0</Notes>
  <HiddenSlides>0</HiddenSlides>
  <MMClips>0</MMClips>
  <ScaleCrop>false</ScaleCrop>
  <HeadingPairs>
    <vt:vector size="4" baseType="variant">
      <vt:variant>
        <vt:lpstr>نسق</vt:lpstr>
      </vt:variant>
      <vt:variant>
        <vt:i4>1</vt:i4>
      </vt:variant>
      <vt:variant>
        <vt:lpstr>عناوين الشرائح</vt:lpstr>
      </vt:variant>
      <vt:variant>
        <vt:i4>57</vt:i4>
      </vt:variant>
    </vt:vector>
  </HeadingPairs>
  <TitlesOfParts>
    <vt:vector size="5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33</cp:revision>
  <dcterms:created xsi:type="dcterms:W3CDTF">2017-09-25T13:28:40Z</dcterms:created>
  <dcterms:modified xsi:type="dcterms:W3CDTF">2017-09-25T18:24:43Z</dcterms:modified>
</cp:coreProperties>
</file>