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61" r:id="rId4"/>
    <p:sldId id="279" r:id="rId5"/>
    <p:sldId id="256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81" r:id="rId17"/>
    <p:sldId id="273" r:id="rId18"/>
    <p:sldId id="280" r:id="rId19"/>
    <p:sldId id="274" r:id="rId20"/>
    <p:sldId id="282" r:id="rId21"/>
    <p:sldId id="276" r:id="rId22"/>
    <p:sldId id="277" r:id="rId23"/>
    <p:sldId id="278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6" r:id="rId35"/>
    <p:sldId id="293" r:id="rId36"/>
    <p:sldId id="294" r:id="rId37"/>
    <p:sldId id="295" r:id="rId3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نمط ذو نسُق 1 - تميي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59" d="100"/>
          <a:sy n="59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6A8FA-E314-4943-9A62-54556E0E7098}" type="doc">
      <dgm:prSet loTypeId="urn:microsoft.com/office/officeart/2005/8/layout/process4" loCatId="process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02E781F1-C009-443E-96F0-E996AAD4E611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تشكيل فريق عمل الشراكات</a:t>
          </a:r>
          <a:endParaRPr lang="en-US" sz="28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17EE0AD3-C185-4D0A-9A74-14D8C5A73236}" type="parTrans" cxnId="{49A2382A-F963-44EA-AD43-69FB5303F79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CC055182-835C-44EA-B43A-8416C62FEDB8}" type="sibTrans" cxnId="{49A2382A-F963-44EA-AD43-69FB5303F793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C7D12B2F-8976-436B-A826-1CAB1A15672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الحصول على تمويل </a:t>
          </a:r>
          <a:r>
            <a:rPr lang="ar-SA" sz="2800" b="1" dirty="0" err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مالي</a:t>
          </a:r>
          <a:r>
            <a:rPr lang="ar-SA" sz="2400" b="1" dirty="0" err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.</a:t>
          </a:r>
          <a:r>
            <a:rPr lang="ar-SA" sz="24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</a:t>
          </a:r>
          <a:endParaRPr lang="en-US" sz="24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D7E96218-3527-4510-A719-DA5E04742C28}" type="parTrans" cxnId="{65355582-1625-411A-B168-57152BE4C09D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EC069FE8-5A97-4973-B06F-39756035F2BA}" type="sibTrans" cxnId="{65355582-1625-411A-B168-57152BE4C09D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4F601EA5-3412-46D9-B13E-5D9AA9303D1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تدريب فريق عمل الشراكات على أنماط الانخراط </a:t>
          </a:r>
          <a:r>
            <a:rPr lang="ar-SA" sz="2800" b="1" dirty="0" err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الستة</a:t>
          </a:r>
          <a:r>
            <a:rPr lang="ar-SA" sz="2400" b="1" dirty="0" err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.</a:t>
          </a:r>
          <a:r>
            <a:rPr lang="ar-SA" sz="24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</a:t>
          </a:r>
          <a:endParaRPr lang="en-US" sz="24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7220AE93-C081-4A3B-85B1-4A651C2F5199}" type="parTrans" cxnId="{9D937029-C2DA-41D1-9F7B-D829B3EA1EE5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6C566997-1DB3-4AF6-B085-37125413FAD4}" type="sibTrans" cxnId="{9D937029-C2DA-41D1-9F7B-D829B3EA1EE5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1C17A422-B1F5-4BAF-9124-524A34BB02D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تحليل واقع المدرسة في مجال الشراكة، وتحديد نقاط القوة والضعف والفرص والتهديدات   </a:t>
          </a:r>
        </a:p>
        <a:p>
          <a:pPr rtl="1"/>
          <a:r>
            <a:rPr lang="ar-SA" sz="24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  ( نموذج  </a:t>
          </a:r>
          <a:r>
            <a:rPr lang="en-US" sz="2400" b="1" dirty="0" err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SWOT</a:t>
          </a:r>
          <a:r>
            <a:rPr lang="ar-SA" sz="2400" b="1" dirty="0" err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)</a:t>
          </a:r>
          <a:r>
            <a:rPr lang="ar-SA" sz="24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  </a:t>
          </a:r>
          <a:endParaRPr lang="en-US" sz="24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7E2F514E-F1D6-4185-9865-F46EE5BDE974}" type="parTrans" cxnId="{D5011CBB-6C25-4FFB-92E6-ACADE120206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BE7512A0-30E9-46A3-A1D6-A9FBB67D1E63}" type="sibTrans" cxnId="{D5011CBB-6C25-4FFB-92E6-ACADE1202061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ACE356B4-8CD6-4F69-AA84-5532427E342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4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بناء خطة سنوية لأنشطة </a:t>
          </a:r>
          <a:r>
            <a:rPr lang="ar-SA" sz="2400" b="1" dirty="0" err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تشاركية</a:t>
          </a:r>
          <a:r>
            <a:rPr lang="ar-SA" sz="24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تستهدف تعزيز أنماط الانخراط الستة        </a:t>
          </a:r>
        </a:p>
        <a:p>
          <a:pPr rtl="1"/>
          <a:r>
            <a:rPr lang="ar-SA" sz="24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           (الأسرة، التواصل، التطوع، التعلم في البيت، صنع القرارات، التشارك مع المجتمع المحلي</a:t>
          </a:r>
          <a:r>
            <a:rPr lang="ar-SA" sz="2400" b="1" dirty="0" err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).</a:t>
          </a:r>
          <a:endParaRPr lang="en-US" sz="24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039A2B46-21D3-403C-BCFB-0BCC0955E92C}" type="parTrans" cxnId="{503BFB56-9D67-44D2-903F-0DB6A6E2BB9F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25021F7F-D5BA-45F7-91ED-CE5B96476521}" type="sibTrans" cxnId="{503BFB56-9D67-44D2-903F-0DB6A6E2BB9F}">
      <dgm:prSet/>
      <dgm:spPr/>
      <dgm:t>
        <a:bodyPr/>
        <a:lstStyle/>
        <a:p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366952CC-70CF-4B28-9C2C-2E10C1D85F44}" type="pres">
      <dgm:prSet presAssocID="{0176A8FA-E314-4943-9A62-54556E0E70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755CCE-88BB-41E5-ADA0-8C57C35FB591}" type="pres">
      <dgm:prSet presAssocID="{ACE356B4-8CD6-4F69-AA84-5532427E3428}" presName="boxAndChildren" presStyleCnt="0"/>
      <dgm:spPr/>
      <dgm:t>
        <a:bodyPr/>
        <a:lstStyle/>
        <a:p>
          <a:pPr rtl="1"/>
          <a:endParaRPr lang="ar-SA"/>
        </a:p>
      </dgm:t>
    </dgm:pt>
    <dgm:pt modelId="{51D834A5-D6ED-42FA-93E8-0A8B077B7586}" type="pres">
      <dgm:prSet presAssocID="{ACE356B4-8CD6-4F69-AA84-5532427E3428}" presName="parentTextBox" presStyleLbl="node1" presStyleIdx="0" presStyleCnt="5" custScaleY="147310"/>
      <dgm:spPr/>
      <dgm:t>
        <a:bodyPr/>
        <a:lstStyle/>
        <a:p>
          <a:endParaRPr lang="en-US"/>
        </a:p>
      </dgm:t>
    </dgm:pt>
    <dgm:pt modelId="{BCD31B45-2982-4306-9772-EA92CBAE1C75}" type="pres">
      <dgm:prSet presAssocID="{BE7512A0-30E9-46A3-A1D6-A9FBB67D1E63}" presName="sp" presStyleCnt="0"/>
      <dgm:spPr/>
      <dgm:t>
        <a:bodyPr/>
        <a:lstStyle/>
        <a:p>
          <a:pPr rtl="1"/>
          <a:endParaRPr lang="ar-SA"/>
        </a:p>
      </dgm:t>
    </dgm:pt>
    <dgm:pt modelId="{DDCF1E8C-5C83-4638-8A53-07A38F33337B}" type="pres">
      <dgm:prSet presAssocID="{1C17A422-B1F5-4BAF-9124-524A34BB02DD}" presName="arrowAndChildren" presStyleCnt="0"/>
      <dgm:spPr/>
      <dgm:t>
        <a:bodyPr/>
        <a:lstStyle/>
        <a:p>
          <a:pPr rtl="1"/>
          <a:endParaRPr lang="ar-SA"/>
        </a:p>
      </dgm:t>
    </dgm:pt>
    <dgm:pt modelId="{D222FC2B-1FC9-4751-AAD4-9FC8F191B9A9}" type="pres">
      <dgm:prSet presAssocID="{1C17A422-B1F5-4BAF-9124-524A34BB02DD}" presName="parentTextArrow" presStyleLbl="node1" presStyleIdx="1" presStyleCnt="5" custScaleY="155239"/>
      <dgm:spPr/>
      <dgm:t>
        <a:bodyPr/>
        <a:lstStyle/>
        <a:p>
          <a:endParaRPr lang="en-US"/>
        </a:p>
      </dgm:t>
    </dgm:pt>
    <dgm:pt modelId="{62FDB65B-0668-4DEA-9570-776089E03E80}" type="pres">
      <dgm:prSet presAssocID="{6C566997-1DB3-4AF6-B085-37125413FAD4}" presName="sp" presStyleCnt="0"/>
      <dgm:spPr/>
      <dgm:t>
        <a:bodyPr/>
        <a:lstStyle/>
        <a:p>
          <a:pPr rtl="1"/>
          <a:endParaRPr lang="ar-SA"/>
        </a:p>
      </dgm:t>
    </dgm:pt>
    <dgm:pt modelId="{B51975D3-90AD-4EED-BBA5-B554EBCC43D1}" type="pres">
      <dgm:prSet presAssocID="{4F601EA5-3412-46D9-B13E-5D9AA9303D13}" presName="arrowAndChildren" presStyleCnt="0"/>
      <dgm:spPr/>
      <dgm:t>
        <a:bodyPr/>
        <a:lstStyle/>
        <a:p>
          <a:pPr rtl="1"/>
          <a:endParaRPr lang="ar-SA"/>
        </a:p>
      </dgm:t>
    </dgm:pt>
    <dgm:pt modelId="{97346849-B62C-4655-8AB1-989B91299C04}" type="pres">
      <dgm:prSet presAssocID="{4F601EA5-3412-46D9-B13E-5D9AA9303D13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CB909F37-AD88-4608-8FFF-6AB3D9AF4BD2}" type="pres">
      <dgm:prSet presAssocID="{EC069FE8-5A97-4973-B06F-39756035F2BA}" presName="sp" presStyleCnt="0"/>
      <dgm:spPr/>
      <dgm:t>
        <a:bodyPr/>
        <a:lstStyle/>
        <a:p>
          <a:pPr rtl="1"/>
          <a:endParaRPr lang="ar-SA"/>
        </a:p>
      </dgm:t>
    </dgm:pt>
    <dgm:pt modelId="{A6E32F7A-E4E5-4DA7-B360-BDA30D55200E}" type="pres">
      <dgm:prSet presAssocID="{C7D12B2F-8976-436B-A826-1CAB1A156721}" presName="arrowAndChildren" presStyleCnt="0"/>
      <dgm:spPr/>
      <dgm:t>
        <a:bodyPr/>
        <a:lstStyle/>
        <a:p>
          <a:pPr rtl="1"/>
          <a:endParaRPr lang="ar-SA"/>
        </a:p>
      </dgm:t>
    </dgm:pt>
    <dgm:pt modelId="{340BB6CD-3A6F-4305-AD72-9B5C0881D725}" type="pres">
      <dgm:prSet presAssocID="{C7D12B2F-8976-436B-A826-1CAB1A156721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4CD0EE54-D125-40A4-B669-BE597514DA8B}" type="pres">
      <dgm:prSet presAssocID="{CC055182-835C-44EA-B43A-8416C62FEDB8}" presName="sp" presStyleCnt="0"/>
      <dgm:spPr/>
      <dgm:t>
        <a:bodyPr/>
        <a:lstStyle/>
        <a:p>
          <a:pPr rtl="1"/>
          <a:endParaRPr lang="ar-SA"/>
        </a:p>
      </dgm:t>
    </dgm:pt>
    <dgm:pt modelId="{4587B4BD-0AF0-41CB-88E0-E272CF254AC5}" type="pres">
      <dgm:prSet presAssocID="{02E781F1-C009-443E-96F0-E996AAD4E611}" presName="arrowAndChildren" presStyleCnt="0"/>
      <dgm:spPr/>
      <dgm:t>
        <a:bodyPr/>
        <a:lstStyle/>
        <a:p>
          <a:pPr rtl="1"/>
          <a:endParaRPr lang="ar-SA"/>
        </a:p>
      </dgm:t>
    </dgm:pt>
    <dgm:pt modelId="{04B26A6A-B366-4DD5-809E-6AC1141656BA}" type="pres">
      <dgm:prSet presAssocID="{02E781F1-C009-443E-96F0-E996AAD4E611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692EC5C4-4BFC-4A6C-BD46-F20AC5D185D0}" type="presOf" srcId="{C7D12B2F-8976-436B-A826-1CAB1A156721}" destId="{340BB6CD-3A6F-4305-AD72-9B5C0881D725}" srcOrd="0" destOrd="0" presId="urn:microsoft.com/office/officeart/2005/8/layout/process4"/>
    <dgm:cxn modelId="{9D937029-C2DA-41D1-9F7B-D829B3EA1EE5}" srcId="{0176A8FA-E314-4943-9A62-54556E0E7098}" destId="{4F601EA5-3412-46D9-B13E-5D9AA9303D13}" srcOrd="2" destOrd="0" parTransId="{7220AE93-C081-4A3B-85B1-4A651C2F5199}" sibTransId="{6C566997-1DB3-4AF6-B085-37125413FAD4}"/>
    <dgm:cxn modelId="{C4BDE73A-3320-4D5C-A9E4-9B101C0B6A8E}" type="presOf" srcId="{ACE356B4-8CD6-4F69-AA84-5532427E3428}" destId="{51D834A5-D6ED-42FA-93E8-0A8B077B7586}" srcOrd="0" destOrd="0" presId="urn:microsoft.com/office/officeart/2005/8/layout/process4"/>
    <dgm:cxn modelId="{49A2382A-F963-44EA-AD43-69FB5303F793}" srcId="{0176A8FA-E314-4943-9A62-54556E0E7098}" destId="{02E781F1-C009-443E-96F0-E996AAD4E611}" srcOrd="0" destOrd="0" parTransId="{17EE0AD3-C185-4D0A-9A74-14D8C5A73236}" sibTransId="{CC055182-835C-44EA-B43A-8416C62FEDB8}"/>
    <dgm:cxn modelId="{B58F0DC4-FFC6-404E-98CB-5D586F247E7F}" type="presOf" srcId="{1C17A422-B1F5-4BAF-9124-524A34BB02DD}" destId="{D222FC2B-1FC9-4751-AAD4-9FC8F191B9A9}" srcOrd="0" destOrd="0" presId="urn:microsoft.com/office/officeart/2005/8/layout/process4"/>
    <dgm:cxn modelId="{503BFB56-9D67-44D2-903F-0DB6A6E2BB9F}" srcId="{0176A8FA-E314-4943-9A62-54556E0E7098}" destId="{ACE356B4-8CD6-4F69-AA84-5532427E3428}" srcOrd="4" destOrd="0" parTransId="{039A2B46-21D3-403C-BCFB-0BCC0955E92C}" sibTransId="{25021F7F-D5BA-45F7-91ED-CE5B96476521}"/>
    <dgm:cxn modelId="{316FE8F6-86D7-4BCB-8C03-1D657DC2A182}" type="presOf" srcId="{4F601EA5-3412-46D9-B13E-5D9AA9303D13}" destId="{97346849-B62C-4655-8AB1-989B91299C04}" srcOrd="0" destOrd="0" presId="urn:microsoft.com/office/officeart/2005/8/layout/process4"/>
    <dgm:cxn modelId="{65355582-1625-411A-B168-57152BE4C09D}" srcId="{0176A8FA-E314-4943-9A62-54556E0E7098}" destId="{C7D12B2F-8976-436B-A826-1CAB1A156721}" srcOrd="1" destOrd="0" parTransId="{D7E96218-3527-4510-A719-DA5E04742C28}" sibTransId="{EC069FE8-5A97-4973-B06F-39756035F2BA}"/>
    <dgm:cxn modelId="{1DE02C5B-B5EE-4FBE-810C-2F367EE8C6C2}" type="presOf" srcId="{02E781F1-C009-443E-96F0-E996AAD4E611}" destId="{04B26A6A-B366-4DD5-809E-6AC1141656BA}" srcOrd="0" destOrd="0" presId="urn:microsoft.com/office/officeart/2005/8/layout/process4"/>
    <dgm:cxn modelId="{DB390A4B-28F3-48DD-A6F9-26D926CEC816}" type="presOf" srcId="{0176A8FA-E314-4943-9A62-54556E0E7098}" destId="{366952CC-70CF-4B28-9C2C-2E10C1D85F44}" srcOrd="0" destOrd="0" presId="urn:microsoft.com/office/officeart/2005/8/layout/process4"/>
    <dgm:cxn modelId="{D5011CBB-6C25-4FFB-92E6-ACADE1202061}" srcId="{0176A8FA-E314-4943-9A62-54556E0E7098}" destId="{1C17A422-B1F5-4BAF-9124-524A34BB02DD}" srcOrd="3" destOrd="0" parTransId="{7E2F514E-F1D6-4185-9865-F46EE5BDE974}" sibTransId="{BE7512A0-30E9-46A3-A1D6-A9FBB67D1E63}"/>
    <dgm:cxn modelId="{33C07BF4-90BD-45EE-9191-D7BD3F695774}" type="presParOf" srcId="{366952CC-70CF-4B28-9C2C-2E10C1D85F44}" destId="{ED755CCE-88BB-41E5-ADA0-8C57C35FB591}" srcOrd="0" destOrd="0" presId="urn:microsoft.com/office/officeart/2005/8/layout/process4"/>
    <dgm:cxn modelId="{6475896B-209E-46C9-B0C9-255A21EA5411}" type="presParOf" srcId="{ED755CCE-88BB-41E5-ADA0-8C57C35FB591}" destId="{51D834A5-D6ED-42FA-93E8-0A8B077B7586}" srcOrd="0" destOrd="0" presId="urn:microsoft.com/office/officeart/2005/8/layout/process4"/>
    <dgm:cxn modelId="{D14B33EB-583F-4D2E-99E2-EB8B1A6659C9}" type="presParOf" srcId="{366952CC-70CF-4B28-9C2C-2E10C1D85F44}" destId="{BCD31B45-2982-4306-9772-EA92CBAE1C75}" srcOrd="1" destOrd="0" presId="urn:microsoft.com/office/officeart/2005/8/layout/process4"/>
    <dgm:cxn modelId="{52B14E65-1B9D-45ED-8198-047D417DE38A}" type="presParOf" srcId="{366952CC-70CF-4B28-9C2C-2E10C1D85F44}" destId="{DDCF1E8C-5C83-4638-8A53-07A38F33337B}" srcOrd="2" destOrd="0" presId="urn:microsoft.com/office/officeart/2005/8/layout/process4"/>
    <dgm:cxn modelId="{069DEA2C-8971-491D-B56D-AADAF88DED5E}" type="presParOf" srcId="{DDCF1E8C-5C83-4638-8A53-07A38F33337B}" destId="{D222FC2B-1FC9-4751-AAD4-9FC8F191B9A9}" srcOrd="0" destOrd="0" presId="urn:microsoft.com/office/officeart/2005/8/layout/process4"/>
    <dgm:cxn modelId="{F40BC57B-1184-47ED-997D-955FB436AE0D}" type="presParOf" srcId="{366952CC-70CF-4B28-9C2C-2E10C1D85F44}" destId="{62FDB65B-0668-4DEA-9570-776089E03E80}" srcOrd="3" destOrd="0" presId="urn:microsoft.com/office/officeart/2005/8/layout/process4"/>
    <dgm:cxn modelId="{73F6BE4A-E998-4F5E-8A9E-4BB00728E3FE}" type="presParOf" srcId="{366952CC-70CF-4B28-9C2C-2E10C1D85F44}" destId="{B51975D3-90AD-4EED-BBA5-B554EBCC43D1}" srcOrd="4" destOrd="0" presId="urn:microsoft.com/office/officeart/2005/8/layout/process4"/>
    <dgm:cxn modelId="{2C398D46-A4CB-47A3-B113-186F65EC7F04}" type="presParOf" srcId="{B51975D3-90AD-4EED-BBA5-B554EBCC43D1}" destId="{97346849-B62C-4655-8AB1-989B91299C04}" srcOrd="0" destOrd="0" presId="urn:microsoft.com/office/officeart/2005/8/layout/process4"/>
    <dgm:cxn modelId="{5ED09FEA-4106-4026-A65C-FF5828DA33D3}" type="presParOf" srcId="{366952CC-70CF-4B28-9C2C-2E10C1D85F44}" destId="{CB909F37-AD88-4608-8FFF-6AB3D9AF4BD2}" srcOrd="5" destOrd="0" presId="urn:microsoft.com/office/officeart/2005/8/layout/process4"/>
    <dgm:cxn modelId="{C356BEAC-1D84-4E61-8500-8B8BBABE15C1}" type="presParOf" srcId="{366952CC-70CF-4B28-9C2C-2E10C1D85F44}" destId="{A6E32F7A-E4E5-4DA7-B360-BDA30D55200E}" srcOrd="6" destOrd="0" presId="urn:microsoft.com/office/officeart/2005/8/layout/process4"/>
    <dgm:cxn modelId="{FC0DCACF-AC13-4689-94A9-83F4C98D8307}" type="presParOf" srcId="{A6E32F7A-E4E5-4DA7-B360-BDA30D55200E}" destId="{340BB6CD-3A6F-4305-AD72-9B5C0881D725}" srcOrd="0" destOrd="0" presId="urn:microsoft.com/office/officeart/2005/8/layout/process4"/>
    <dgm:cxn modelId="{BC5D4222-34D4-4A0E-BCB2-5E29A1A34284}" type="presParOf" srcId="{366952CC-70CF-4B28-9C2C-2E10C1D85F44}" destId="{4CD0EE54-D125-40A4-B669-BE597514DA8B}" srcOrd="7" destOrd="0" presId="urn:microsoft.com/office/officeart/2005/8/layout/process4"/>
    <dgm:cxn modelId="{40A54B43-CE9B-4574-9B91-507CEF48EF37}" type="presParOf" srcId="{366952CC-70CF-4B28-9C2C-2E10C1D85F44}" destId="{4587B4BD-0AF0-41CB-88E0-E272CF254AC5}" srcOrd="8" destOrd="0" presId="urn:microsoft.com/office/officeart/2005/8/layout/process4"/>
    <dgm:cxn modelId="{ABB97E29-1FE5-4582-A528-17D7DCC17B9E}" type="presParOf" srcId="{4587B4BD-0AF0-41CB-88E0-E272CF254AC5}" destId="{04B26A6A-B366-4DD5-809E-6AC1141656B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C0F0AF-1C2C-4BCB-963B-D6BC36312F2A}" type="doc">
      <dgm:prSet loTypeId="urn:microsoft.com/office/officeart/2005/8/layout/process4" loCatId="process" qsTypeId="urn:microsoft.com/office/officeart/2005/8/quickstyle/3d2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1538C64D-C15B-4CB1-B58F-A99528E56ED3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تحديد أسماء الآباء وأعضاء المجتمع المحلي للمساعدة في إدارة أنشطة الخطة</a:t>
          </a:r>
          <a:endParaRPr lang="en-US" sz="2600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D182D123-5AAB-4F1D-B141-0E07020CEED5}" type="parTrans" cxnId="{DCAC8A63-4283-4414-9EC0-AA8275FB5164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36797C02-7A04-4114-9700-37565166C650}" type="sibTrans" cxnId="{DCAC8A63-4283-4414-9EC0-AA8275FB5164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92CC5F8F-65D1-48BB-9934-0D3EF2312A6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تنفيذ الخطة</a:t>
          </a:r>
          <a:r>
            <a:rPr lang="ar-SA" sz="260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</a:t>
          </a:r>
          <a:endParaRPr lang="en-US" sz="2600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91F40047-A6DD-402F-9B96-0F8A65B100B0}" type="parTrans" cxnId="{3F30317D-A1DC-47BC-A7EF-60B8CDF48334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0FD38F41-1D22-4D69-9E50-DF785271A5BD}" type="sibTrans" cxnId="{3F30317D-A1DC-47BC-A7EF-60B8CDF48334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59DA22D9-2E1A-4462-8161-DAD92BD713F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تقويم الخطة وتحسين جودتها، وقياس أثرها في تحقيق هدف الشراكة الأساسي                وهو تحسن تعلم الطالب</a:t>
          </a:r>
          <a:endParaRPr lang="en-US" sz="28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786BDFBE-14A3-409C-BC83-5604D5D66FAC}" type="parTrans" cxnId="{6B1B9972-42E7-4566-8C45-95280C5A993E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01363CB9-5EEA-465F-9057-BF84361684DD}" type="sibTrans" cxnId="{6B1B9972-42E7-4566-8C45-95280C5A993E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82099597-B42F-4E2B-AEED-C2BD6061731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الاحتفال السنوي لإعلان نتائج خطة الشراكة وتكريم المشاركين فيها                                 ومناقشة خطط الأعوام القادمة</a:t>
          </a:r>
          <a:r>
            <a:rPr lang="ar-SA" sz="2700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</a:t>
          </a:r>
          <a:endParaRPr lang="en-US" sz="2700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B76C9888-A164-476A-909B-3D854CFE3D39}" type="parTrans" cxnId="{4D2A52D4-E354-4146-9B81-24CA8FA9F2A7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BCE95139-62A0-4D1E-80CB-C5254A7094FF}" type="sibTrans" cxnId="{4D2A52D4-E354-4146-9B81-24CA8FA9F2A7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12AF8584-F6AD-455A-956D-23F43A8594F6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800" b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مواصلة العمل في تقديم أنشطة لشراكات ناجحة</a:t>
          </a:r>
          <a:r>
            <a:rPr lang="ar-SA" sz="270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  </a:t>
          </a:r>
          <a:endParaRPr lang="en-US" sz="2700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5ED5FFCE-E389-4171-8885-A0308D31AB04}" type="parTrans" cxnId="{C86C0786-2FB6-407F-B8D7-51E4D8DF680C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BD629A7A-19B8-40C2-A47C-F23E5255E0CB}" type="sibTrans" cxnId="{C86C0786-2FB6-407F-B8D7-51E4D8DF680C}">
      <dgm:prSet/>
      <dgm:spPr/>
      <dgm:t>
        <a:bodyPr/>
        <a:lstStyle/>
        <a:p>
          <a:endParaRPr lang="en-US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D259542D-61A7-4BB3-B7E0-B4FE52E8CB90}" type="pres">
      <dgm:prSet presAssocID="{04C0F0AF-1C2C-4BCB-963B-D6BC36312F2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3735C-FE70-4004-B468-04F86FE8AAEC}" type="pres">
      <dgm:prSet presAssocID="{12AF8584-F6AD-455A-956D-23F43A8594F6}" presName="boxAndChildren" presStyleCnt="0"/>
      <dgm:spPr/>
      <dgm:t>
        <a:bodyPr/>
        <a:lstStyle/>
        <a:p>
          <a:pPr rtl="1"/>
          <a:endParaRPr lang="ar-SA"/>
        </a:p>
      </dgm:t>
    </dgm:pt>
    <dgm:pt modelId="{8A1941A5-A2BE-4845-9A26-0D695E536782}" type="pres">
      <dgm:prSet presAssocID="{12AF8584-F6AD-455A-956D-23F43A8594F6}" presName="parentTextBox" presStyleLbl="node1" presStyleIdx="0" presStyleCnt="5"/>
      <dgm:spPr/>
      <dgm:t>
        <a:bodyPr/>
        <a:lstStyle/>
        <a:p>
          <a:endParaRPr lang="en-US"/>
        </a:p>
      </dgm:t>
    </dgm:pt>
    <dgm:pt modelId="{BEC077D2-446B-4A3C-AC69-88D2C3B7C54E}" type="pres">
      <dgm:prSet presAssocID="{BCE95139-62A0-4D1E-80CB-C5254A7094FF}" presName="sp" presStyleCnt="0"/>
      <dgm:spPr/>
      <dgm:t>
        <a:bodyPr/>
        <a:lstStyle/>
        <a:p>
          <a:pPr rtl="1"/>
          <a:endParaRPr lang="ar-SA"/>
        </a:p>
      </dgm:t>
    </dgm:pt>
    <dgm:pt modelId="{0B203778-CAFA-4EC5-876B-6D4D558B172F}" type="pres">
      <dgm:prSet presAssocID="{82099597-B42F-4E2B-AEED-C2BD60617314}" presName="arrowAndChildren" presStyleCnt="0"/>
      <dgm:spPr/>
      <dgm:t>
        <a:bodyPr/>
        <a:lstStyle/>
        <a:p>
          <a:pPr rtl="1"/>
          <a:endParaRPr lang="ar-SA"/>
        </a:p>
      </dgm:t>
    </dgm:pt>
    <dgm:pt modelId="{C4E9AA75-E04F-48A9-8EAC-B0BB91D9B784}" type="pres">
      <dgm:prSet presAssocID="{82099597-B42F-4E2B-AEED-C2BD60617314}" presName="parentTextArrow" presStyleLbl="node1" presStyleIdx="1" presStyleCnt="5" custScaleY="129581"/>
      <dgm:spPr/>
      <dgm:t>
        <a:bodyPr/>
        <a:lstStyle/>
        <a:p>
          <a:endParaRPr lang="en-US"/>
        </a:p>
      </dgm:t>
    </dgm:pt>
    <dgm:pt modelId="{D17DB37C-D494-46DD-A13F-8500B0400BA1}" type="pres">
      <dgm:prSet presAssocID="{01363CB9-5EEA-465F-9057-BF84361684DD}" presName="sp" presStyleCnt="0"/>
      <dgm:spPr/>
      <dgm:t>
        <a:bodyPr/>
        <a:lstStyle/>
        <a:p>
          <a:pPr rtl="1"/>
          <a:endParaRPr lang="ar-SA"/>
        </a:p>
      </dgm:t>
    </dgm:pt>
    <dgm:pt modelId="{53E3D630-FF02-4D0F-91E0-E2D698256852}" type="pres">
      <dgm:prSet presAssocID="{59DA22D9-2E1A-4462-8161-DAD92BD713F0}" presName="arrowAndChildren" presStyleCnt="0"/>
      <dgm:spPr/>
      <dgm:t>
        <a:bodyPr/>
        <a:lstStyle/>
        <a:p>
          <a:pPr rtl="1"/>
          <a:endParaRPr lang="ar-SA"/>
        </a:p>
      </dgm:t>
    </dgm:pt>
    <dgm:pt modelId="{D93230A8-EE05-4F5F-8B6A-D0D067CB2CAE}" type="pres">
      <dgm:prSet presAssocID="{59DA22D9-2E1A-4462-8161-DAD92BD713F0}" presName="parentTextArrow" presStyleLbl="node1" presStyleIdx="2" presStyleCnt="5" custScaleY="126993"/>
      <dgm:spPr/>
      <dgm:t>
        <a:bodyPr/>
        <a:lstStyle/>
        <a:p>
          <a:endParaRPr lang="en-US"/>
        </a:p>
      </dgm:t>
    </dgm:pt>
    <dgm:pt modelId="{83006EC3-2C02-4BBA-9EC8-A5B6C52863AB}" type="pres">
      <dgm:prSet presAssocID="{0FD38F41-1D22-4D69-9E50-DF785271A5BD}" presName="sp" presStyleCnt="0"/>
      <dgm:spPr/>
      <dgm:t>
        <a:bodyPr/>
        <a:lstStyle/>
        <a:p>
          <a:pPr rtl="1"/>
          <a:endParaRPr lang="ar-SA"/>
        </a:p>
      </dgm:t>
    </dgm:pt>
    <dgm:pt modelId="{3223AEED-BC3D-434D-A5D6-2C14CDC3F81D}" type="pres">
      <dgm:prSet presAssocID="{92CC5F8F-65D1-48BB-9934-0D3EF2312A62}" presName="arrowAndChildren" presStyleCnt="0"/>
      <dgm:spPr/>
      <dgm:t>
        <a:bodyPr/>
        <a:lstStyle/>
        <a:p>
          <a:pPr rtl="1"/>
          <a:endParaRPr lang="ar-SA"/>
        </a:p>
      </dgm:t>
    </dgm:pt>
    <dgm:pt modelId="{05FAE779-49B9-4C2B-B8AE-3C8878931715}" type="pres">
      <dgm:prSet presAssocID="{92CC5F8F-65D1-48BB-9934-0D3EF2312A62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90C51FF2-E73D-420D-B494-DE41E841E009}" type="pres">
      <dgm:prSet presAssocID="{36797C02-7A04-4114-9700-37565166C650}" presName="sp" presStyleCnt="0"/>
      <dgm:spPr/>
      <dgm:t>
        <a:bodyPr/>
        <a:lstStyle/>
        <a:p>
          <a:pPr rtl="1"/>
          <a:endParaRPr lang="ar-SA"/>
        </a:p>
      </dgm:t>
    </dgm:pt>
    <dgm:pt modelId="{BC72DB02-F5B2-4BAC-8DD0-BB5CD4CAB72D}" type="pres">
      <dgm:prSet presAssocID="{1538C64D-C15B-4CB1-B58F-A99528E56ED3}" presName="arrowAndChildren" presStyleCnt="0"/>
      <dgm:spPr/>
      <dgm:t>
        <a:bodyPr/>
        <a:lstStyle/>
        <a:p>
          <a:pPr rtl="1"/>
          <a:endParaRPr lang="ar-SA"/>
        </a:p>
      </dgm:t>
    </dgm:pt>
    <dgm:pt modelId="{917962AE-4FE7-4A04-BFE1-E672DDF975F6}" type="pres">
      <dgm:prSet presAssocID="{1538C64D-C15B-4CB1-B58F-A99528E56ED3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8F056922-BA62-49DF-9A1B-997169FB0FF1}" type="presOf" srcId="{1538C64D-C15B-4CB1-B58F-A99528E56ED3}" destId="{917962AE-4FE7-4A04-BFE1-E672DDF975F6}" srcOrd="0" destOrd="0" presId="urn:microsoft.com/office/officeart/2005/8/layout/process4"/>
    <dgm:cxn modelId="{6B1B9972-42E7-4566-8C45-95280C5A993E}" srcId="{04C0F0AF-1C2C-4BCB-963B-D6BC36312F2A}" destId="{59DA22D9-2E1A-4462-8161-DAD92BD713F0}" srcOrd="2" destOrd="0" parTransId="{786BDFBE-14A3-409C-BC83-5604D5D66FAC}" sibTransId="{01363CB9-5EEA-465F-9057-BF84361684DD}"/>
    <dgm:cxn modelId="{B8B8FCC1-B38A-4888-8CFA-B68D652FD8EA}" type="presOf" srcId="{59DA22D9-2E1A-4462-8161-DAD92BD713F0}" destId="{D93230A8-EE05-4F5F-8B6A-D0D067CB2CAE}" srcOrd="0" destOrd="0" presId="urn:microsoft.com/office/officeart/2005/8/layout/process4"/>
    <dgm:cxn modelId="{3F7B478D-6609-4D0B-8F4C-8F7E4F3C764C}" type="presOf" srcId="{92CC5F8F-65D1-48BB-9934-0D3EF2312A62}" destId="{05FAE779-49B9-4C2B-B8AE-3C8878931715}" srcOrd="0" destOrd="0" presId="urn:microsoft.com/office/officeart/2005/8/layout/process4"/>
    <dgm:cxn modelId="{3F30317D-A1DC-47BC-A7EF-60B8CDF48334}" srcId="{04C0F0AF-1C2C-4BCB-963B-D6BC36312F2A}" destId="{92CC5F8F-65D1-48BB-9934-0D3EF2312A62}" srcOrd="1" destOrd="0" parTransId="{91F40047-A6DD-402F-9B96-0F8A65B100B0}" sibTransId="{0FD38F41-1D22-4D69-9E50-DF785271A5BD}"/>
    <dgm:cxn modelId="{DBFECE06-108D-4D1F-BABA-0C3DB9393529}" type="presOf" srcId="{04C0F0AF-1C2C-4BCB-963B-D6BC36312F2A}" destId="{D259542D-61A7-4BB3-B7E0-B4FE52E8CB90}" srcOrd="0" destOrd="0" presId="urn:microsoft.com/office/officeart/2005/8/layout/process4"/>
    <dgm:cxn modelId="{DEED2567-38F3-4EF6-BE96-5E71E3C8AD84}" type="presOf" srcId="{12AF8584-F6AD-455A-956D-23F43A8594F6}" destId="{8A1941A5-A2BE-4845-9A26-0D695E536782}" srcOrd="0" destOrd="0" presId="urn:microsoft.com/office/officeart/2005/8/layout/process4"/>
    <dgm:cxn modelId="{4D2A52D4-E354-4146-9B81-24CA8FA9F2A7}" srcId="{04C0F0AF-1C2C-4BCB-963B-D6BC36312F2A}" destId="{82099597-B42F-4E2B-AEED-C2BD60617314}" srcOrd="3" destOrd="0" parTransId="{B76C9888-A164-476A-909B-3D854CFE3D39}" sibTransId="{BCE95139-62A0-4D1E-80CB-C5254A7094FF}"/>
    <dgm:cxn modelId="{C86C0786-2FB6-407F-B8D7-51E4D8DF680C}" srcId="{04C0F0AF-1C2C-4BCB-963B-D6BC36312F2A}" destId="{12AF8584-F6AD-455A-956D-23F43A8594F6}" srcOrd="4" destOrd="0" parTransId="{5ED5FFCE-E389-4171-8885-A0308D31AB04}" sibTransId="{BD629A7A-19B8-40C2-A47C-F23E5255E0CB}"/>
    <dgm:cxn modelId="{1993D110-EEF6-40B8-86EB-9DA38B4B99EB}" type="presOf" srcId="{82099597-B42F-4E2B-AEED-C2BD60617314}" destId="{C4E9AA75-E04F-48A9-8EAC-B0BB91D9B784}" srcOrd="0" destOrd="0" presId="urn:microsoft.com/office/officeart/2005/8/layout/process4"/>
    <dgm:cxn modelId="{DCAC8A63-4283-4414-9EC0-AA8275FB5164}" srcId="{04C0F0AF-1C2C-4BCB-963B-D6BC36312F2A}" destId="{1538C64D-C15B-4CB1-B58F-A99528E56ED3}" srcOrd="0" destOrd="0" parTransId="{D182D123-5AAB-4F1D-B141-0E07020CEED5}" sibTransId="{36797C02-7A04-4114-9700-37565166C650}"/>
    <dgm:cxn modelId="{8B7287E1-B194-4B1B-8A91-9B844225B0F9}" type="presParOf" srcId="{D259542D-61A7-4BB3-B7E0-B4FE52E8CB90}" destId="{DEC3735C-FE70-4004-B468-04F86FE8AAEC}" srcOrd="0" destOrd="0" presId="urn:microsoft.com/office/officeart/2005/8/layout/process4"/>
    <dgm:cxn modelId="{75219A7B-06F9-46D2-8247-33477FDA2239}" type="presParOf" srcId="{DEC3735C-FE70-4004-B468-04F86FE8AAEC}" destId="{8A1941A5-A2BE-4845-9A26-0D695E536782}" srcOrd="0" destOrd="0" presId="urn:microsoft.com/office/officeart/2005/8/layout/process4"/>
    <dgm:cxn modelId="{5B817AC4-6028-475B-AF7A-3212A0E9BFC8}" type="presParOf" srcId="{D259542D-61A7-4BB3-B7E0-B4FE52E8CB90}" destId="{BEC077D2-446B-4A3C-AC69-88D2C3B7C54E}" srcOrd="1" destOrd="0" presId="urn:microsoft.com/office/officeart/2005/8/layout/process4"/>
    <dgm:cxn modelId="{77088242-4035-4D28-8AF2-4319EEDF0D00}" type="presParOf" srcId="{D259542D-61A7-4BB3-B7E0-B4FE52E8CB90}" destId="{0B203778-CAFA-4EC5-876B-6D4D558B172F}" srcOrd="2" destOrd="0" presId="urn:microsoft.com/office/officeart/2005/8/layout/process4"/>
    <dgm:cxn modelId="{D5E18984-AC2F-4443-8580-898199E2E001}" type="presParOf" srcId="{0B203778-CAFA-4EC5-876B-6D4D558B172F}" destId="{C4E9AA75-E04F-48A9-8EAC-B0BB91D9B784}" srcOrd="0" destOrd="0" presId="urn:microsoft.com/office/officeart/2005/8/layout/process4"/>
    <dgm:cxn modelId="{E3A99B2D-C234-4262-A6D6-0F58CE9D11F0}" type="presParOf" srcId="{D259542D-61A7-4BB3-B7E0-B4FE52E8CB90}" destId="{D17DB37C-D494-46DD-A13F-8500B0400BA1}" srcOrd="3" destOrd="0" presId="urn:microsoft.com/office/officeart/2005/8/layout/process4"/>
    <dgm:cxn modelId="{CE92926D-C7C2-4889-A680-B9791FEE212B}" type="presParOf" srcId="{D259542D-61A7-4BB3-B7E0-B4FE52E8CB90}" destId="{53E3D630-FF02-4D0F-91E0-E2D698256852}" srcOrd="4" destOrd="0" presId="urn:microsoft.com/office/officeart/2005/8/layout/process4"/>
    <dgm:cxn modelId="{4F7CABF7-0E91-43DB-B391-69361A9E2338}" type="presParOf" srcId="{53E3D630-FF02-4D0F-91E0-E2D698256852}" destId="{D93230A8-EE05-4F5F-8B6A-D0D067CB2CAE}" srcOrd="0" destOrd="0" presId="urn:microsoft.com/office/officeart/2005/8/layout/process4"/>
    <dgm:cxn modelId="{BC65ECAD-7DA3-4FA0-9065-AC891EED86A8}" type="presParOf" srcId="{D259542D-61A7-4BB3-B7E0-B4FE52E8CB90}" destId="{83006EC3-2C02-4BBA-9EC8-A5B6C52863AB}" srcOrd="5" destOrd="0" presId="urn:microsoft.com/office/officeart/2005/8/layout/process4"/>
    <dgm:cxn modelId="{8FB54A65-2604-4CBE-B438-551138B9D51C}" type="presParOf" srcId="{D259542D-61A7-4BB3-B7E0-B4FE52E8CB90}" destId="{3223AEED-BC3D-434D-A5D6-2C14CDC3F81D}" srcOrd="6" destOrd="0" presId="urn:microsoft.com/office/officeart/2005/8/layout/process4"/>
    <dgm:cxn modelId="{F90A6AD8-889C-4C32-B034-00F6264B0D1B}" type="presParOf" srcId="{3223AEED-BC3D-434D-A5D6-2C14CDC3F81D}" destId="{05FAE779-49B9-4C2B-B8AE-3C8878931715}" srcOrd="0" destOrd="0" presId="urn:microsoft.com/office/officeart/2005/8/layout/process4"/>
    <dgm:cxn modelId="{4D22C3F6-2F64-413F-9422-D4CD6482A5E2}" type="presParOf" srcId="{D259542D-61A7-4BB3-B7E0-B4FE52E8CB90}" destId="{90C51FF2-E73D-420D-B494-DE41E841E009}" srcOrd="7" destOrd="0" presId="urn:microsoft.com/office/officeart/2005/8/layout/process4"/>
    <dgm:cxn modelId="{7DA18D1B-0418-40F0-BD55-11C7AA7B832B}" type="presParOf" srcId="{D259542D-61A7-4BB3-B7E0-B4FE52E8CB90}" destId="{BC72DB02-F5B2-4BAC-8DD0-BB5CD4CAB72D}" srcOrd="8" destOrd="0" presId="urn:microsoft.com/office/officeart/2005/8/layout/process4"/>
    <dgm:cxn modelId="{9346D715-0AA0-413A-9060-DB46FE97E0D7}" type="presParOf" srcId="{BC72DB02-F5B2-4BAC-8DD0-BB5CD4CAB72D}" destId="{917962AE-4FE7-4A04-BFE1-E672DDF975F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3F460-F373-487F-A960-BBC1FD370532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D27F53A8-A161-4493-B0F9-0588AAABCB9E}">
      <dgm:prSet phldrT="[Text]" custT="1"/>
      <dgm:spPr/>
      <dgm:t>
        <a:bodyPr/>
        <a:lstStyle/>
        <a:p>
          <a:pPr algn="ctr" rtl="1"/>
          <a:r>
            <a:rPr lang="ar-SA" sz="2800" b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إجادة التخصص، وقدرته على بناء أنشطة لتعزيز التخصص في المدرسة.</a:t>
          </a:r>
          <a:endParaRPr lang="en-US" sz="28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555FF5F7-3707-4D02-821F-B17B6080FE72}" type="parTrans" cxnId="{79624002-FF61-4194-9FFB-DA8F4B046BF5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A9851206-0133-41D1-88AE-6ECAA3CF1668}" type="sibTrans" cxnId="{79624002-FF61-4194-9FFB-DA8F4B046BF5}">
      <dgm:prSet custT="1"/>
      <dgm:spPr/>
      <dgm:t>
        <a:bodyPr/>
        <a:lstStyle/>
        <a:p>
          <a:pPr algn="ctr"/>
          <a:endParaRPr lang="en-US" sz="18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52539747-0E54-42D4-A35C-A33215E464F8}">
      <dgm:prSet custT="1"/>
      <dgm:spPr/>
      <dgm:t>
        <a:bodyPr/>
        <a:lstStyle/>
        <a:p>
          <a:pPr algn="ctr" rtl="1"/>
          <a:r>
            <a:rPr lang="ar-SA" sz="2800" b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قدرة عالية على تكوين العلاقات داخل المدرسة وخارجها. </a:t>
          </a:r>
          <a:endParaRPr lang="en-US" sz="28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8809217F-72DB-4899-8C9B-4EA7D46E7DA1}" type="parTrans" cxnId="{3C0C32A4-6613-4343-BA19-9A24B14A4231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3661180A-A0BD-45FB-A8D7-13A7FE0B8B64}" type="sibTrans" cxnId="{3C0C32A4-6613-4343-BA19-9A24B14A4231}">
      <dgm:prSet custT="1"/>
      <dgm:spPr/>
      <dgm:t>
        <a:bodyPr/>
        <a:lstStyle/>
        <a:p>
          <a:pPr algn="ctr"/>
          <a:endParaRPr lang="en-US" sz="18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6F85D1EA-ABBC-42F6-9458-A7CB02B64509}">
      <dgm:prSet custT="1"/>
      <dgm:spPr/>
      <dgm:t>
        <a:bodyPr/>
        <a:lstStyle/>
        <a:p>
          <a:pPr algn="ctr" rtl="1"/>
          <a:r>
            <a:rPr lang="ar-SA" sz="2800" b="1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القناعة بأهمية الشراكة بين المدرسة والأسر والمجتمع . </a:t>
          </a:r>
          <a:endParaRPr lang="en-US" sz="28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F33880B4-29BC-4CEA-B60C-FC479F268905}" type="parTrans" cxnId="{A7475704-DFDD-4F98-9025-77992A4F2A56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C570C42B-AF16-457F-B534-09F17EFB8A53}" type="sibTrans" cxnId="{A7475704-DFDD-4F98-9025-77992A4F2A56}">
      <dgm:prSet custT="1"/>
      <dgm:spPr/>
      <dgm:t>
        <a:bodyPr/>
        <a:lstStyle/>
        <a:p>
          <a:pPr algn="ctr"/>
          <a:endParaRPr lang="en-US" sz="18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A063D7CB-79F3-4A04-B4ED-FACE9D54B6B6}">
      <dgm:prSet custT="1"/>
      <dgm:spPr/>
      <dgm:t>
        <a:bodyPr/>
        <a:lstStyle/>
        <a:p>
          <a:pPr algn="ctr" rtl="1"/>
          <a:r>
            <a:rPr lang="ar-SA" sz="2800" b="1" dirty="0" smtClean="0">
              <a:solidFill>
                <a:schemeClr val="tx1"/>
              </a:solidFill>
              <a:latin typeface="GE SS Text Medium" pitchFamily="18" charset="-78"/>
              <a:ea typeface="GE SS Text Medium" pitchFamily="18" charset="-78"/>
              <a:cs typeface="Akhbar MT" pitchFamily="2" charset="-78"/>
            </a:rPr>
            <a:t>الحماس والرغبة الجادة في العمل في مجال الشراكات.</a:t>
          </a:r>
          <a:endParaRPr lang="en-US" sz="2800" b="1" dirty="0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09D19813-E6D4-4EE8-A8A0-6E87755B90D5}" type="parTrans" cxnId="{7327C1D4-9FCF-4275-8BCB-B9F7450D1F73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4C71F19F-8DE0-4434-ABAD-C6CF0921701E}" type="sibTrans" cxnId="{7327C1D4-9FCF-4275-8BCB-B9F7450D1F73}">
      <dgm:prSet/>
      <dgm:spPr/>
      <dgm:t>
        <a:bodyPr/>
        <a:lstStyle/>
        <a:p>
          <a:pPr algn="ctr"/>
          <a:endParaRPr lang="en-US" sz="2400" b="1">
            <a:solidFill>
              <a:schemeClr val="tx1"/>
            </a:solidFill>
            <a:latin typeface="GE SS Text Medium" pitchFamily="18" charset="-78"/>
            <a:ea typeface="GE SS Text Medium" pitchFamily="18" charset="-78"/>
            <a:cs typeface="Akhbar MT" pitchFamily="2" charset="-78"/>
          </a:endParaRPr>
        </a:p>
      </dgm:t>
    </dgm:pt>
    <dgm:pt modelId="{E9D93B3F-796A-45A9-8821-FCC572A49988}" type="pres">
      <dgm:prSet presAssocID="{E4E3F460-F373-487F-A960-BBC1FD370532}" presName="Name0" presStyleCnt="0">
        <dgm:presLayoutVars>
          <dgm:dir/>
          <dgm:resizeHandles val="exact"/>
        </dgm:presLayoutVars>
      </dgm:prSet>
      <dgm:spPr/>
    </dgm:pt>
    <dgm:pt modelId="{511D0F66-4272-4230-8D99-837A16CC78C2}" type="pres">
      <dgm:prSet presAssocID="{D27F53A8-A161-4493-B0F9-0588AAABCB9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E97103-EF45-4612-AD98-2762BEF7D0F1}" type="pres">
      <dgm:prSet presAssocID="{A9851206-0133-41D1-88AE-6ECAA3CF166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3CF2E52-1BDF-4AED-812E-088449E8C9F0}" type="pres">
      <dgm:prSet presAssocID="{A9851206-0133-41D1-88AE-6ECAA3CF166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369667F-2DD2-45D0-A146-A582F7FDD55C}" type="pres">
      <dgm:prSet presAssocID="{52539747-0E54-42D4-A35C-A33215E464F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2072A-906C-41CF-95B5-D42079D25EB2}" type="pres">
      <dgm:prSet presAssocID="{3661180A-A0BD-45FB-A8D7-13A7FE0B8B6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1BB42734-FEF9-446E-8ADA-83438910FE03}" type="pres">
      <dgm:prSet presAssocID="{3661180A-A0BD-45FB-A8D7-13A7FE0B8B6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04AF119-5200-440C-A855-B78D04245650}" type="pres">
      <dgm:prSet presAssocID="{6F85D1EA-ABBC-42F6-9458-A7CB02B6450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9118BF-90C8-4C20-B8DE-0263A55B7EE6}" type="pres">
      <dgm:prSet presAssocID="{C570C42B-AF16-457F-B534-09F17EFB8A53}" presName="sibTrans" presStyleLbl="sibTrans2D1" presStyleIdx="2" presStyleCnt="3"/>
      <dgm:spPr/>
      <dgm:t>
        <a:bodyPr/>
        <a:lstStyle/>
        <a:p>
          <a:endParaRPr lang="en-US"/>
        </a:p>
      </dgm:t>
    </dgm:pt>
    <dgm:pt modelId="{4328F66D-8ABB-4EC3-841A-12D0E7566099}" type="pres">
      <dgm:prSet presAssocID="{C570C42B-AF16-457F-B534-09F17EFB8A53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E24631B-0AD0-4EE1-8CCA-0725D19C0B08}" type="pres">
      <dgm:prSet presAssocID="{A063D7CB-79F3-4A04-B4ED-FACE9D54B6B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B22393-BC88-4748-93C7-7EEC9873E1CB}" type="presOf" srcId="{3661180A-A0BD-45FB-A8D7-13A7FE0B8B64}" destId="{F332072A-906C-41CF-95B5-D42079D25EB2}" srcOrd="0" destOrd="0" presId="urn:microsoft.com/office/officeart/2005/8/layout/process1"/>
    <dgm:cxn modelId="{4AFC7A88-88A0-42A9-B312-321E555891CE}" type="presOf" srcId="{A9851206-0133-41D1-88AE-6ECAA3CF1668}" destId="{79E97103-EF45-4612-AD98-2762BEF7D0F1}" srcOrd="0" destOrd="0" presId="urn:microsoft.com/office/officeart/2005/8/layout/process1"/>
    <dgm:cxn modelId="{65E8AA58-FADC-4224-9B6A-8BB635FC4B6C}" type="presOf" srcId="{E4E3F460-F373-487F-A960-BBC1FD370532}" destId="{E9D93B3F-796A-45A9-8821-FCC572A49988}" srcOrd="0" destOrd="0" presId="urn:microsoft.com/office/officeart/2005/8/layout/process1"/>
    <dgm:cxn modelId="{A7475704-DFDD-4F98-9025-77992A4F2A56}" srcId="{E4E3F460-F373-487F-A960-BBC1FD370532}" destId="{6F85D1EA-ABBC-42F6-9458-A7CB02B64509}" srcOrd="2" destOrd="0" parTransId="{F33880B4-29BC-4CEA-B60C-FC479F268905}" sibTransId="{C570C42B-AF16-457F-B534-09F17EFB8A53}"/>
    <dgm:cxn modelId="{E98CEEA1-5667-48C3-8227-161042F73A74}" type="presOf" srcId="{A063D7CB-79F3-4A04-B4ED-FACE9D54B6B6}" destId="{6E24631B-0AD0-4EE1-8CCA-0725D19C0B08}" srcOrd="0" destOrd="0" presId="urn:microsoft.com/office/officeart/2005/8/layout/process1"/>
    <dgm:cxn modelId="{6D7AF8F1-D976-4613-910F-59974FCC7547}" type="presOf" srcId="{D27F53A8-A161-4493-B0F9-0588AAABCB9E}" destId="{511D0F66-4272-4230-8D99-837A16CC78C2}" srcOrd="0" destOrd="0" presId="urn:microsoft.com/office/officeart/2005/8/layout/process1"/>
    <dgm:cxn modelId="{99FED4B6-CA5D-41DF-92A3-76309F858C82}" type="presOf" srcId="{A9851206-0133-41D1-88AE-6ECAA3CF1668}" destId="{03CF2E52-1BDF-4AED-812E-088449E8C9F0}" srcOrd="1" destOrd="0" presId="urn:microsoft.com/office/officeart/2005/8/layout/process1"/>
    <dgm:cxn modelId="{7327C1D4-9FCF-4275-8BCB-B9F7450D1F73}" srcId="{E4E3F460-F373-487F-A960-BBC1FD370532}" destId="{A063D7CB-79F3-4A04-B4ED-FACE9D54B6B6}" srcOrd="3" destOrd="0" parTransId="{09D19813-E6D4-4EE8-A8A0-6E87755B90D5}" sibTransId="{4C71F19F-8DE0-4434-ABAD-C6CF0921701E}"/>
    <dgm:cxn modelId="{43756F57-4618-45FD-A434-F48CA04D669D}" type="presOf" srcId="{C570C42B-AF16-457F-B534-09F17EFB8A53}" destId="{4328F66D-8ABB-4EC3-841A-12D0E7566099}" srcOrd="1" destOrd="0" presId="urn:microsoft.com/office/officeart/2005/8/layout/process1"/>
    <dgm:cxn modelId="{5B95C07F-18BD-4AEB-AE41-CAA632A58A59}" type="presOf" srcId="{C570C42B-AF16-457F-B534-09F17EFB8A53}" destId="{D89118BF-90C8-4C20-B8DE-0263A55B7EE6}" srcOrd="0" destOrd="0" presId="urn:microsoft.com/office/officeart/2005/8/layout/process1"/>
    <dgm:cxn modelId="{80213931-FD80-4181-97C3-E38269A752A6}" type="presOf" srcId="{3661180A-A0BD-45FB-A8D7-13A7FE0B8B64}" destId="{1BB42734-FEF9-446E-8ADA-83438910FE03}" srcOrd="1" destOrd="0" presId="urn:microsoft.com/office/officeart/2005/8/layout/process1"/>
    <dgm:cxn modelId="{3C0C32A4-6613-4343-BA19-9A24B14A4231}" srcId="{E4E3F460-F373-487F-A960-BBC1FD370532}" destId="{52539747-0E54-42D4-A35C-A33215E464F8}" srcOrd="1" destOrd="0" parTransId="{8809217F-72DB-4899-8C9B-4EA7D46E7DA1}" sibTransId="{3661180A-A0BD-45FB-A8D7-13A7FE0B8B64}"/>
    <dgm:cxn modelId="{79624002-FF61-4194-9FFB-DA8F4B046BF5}" srcId="{E4E3F460-F373-487F-A960-BBC1FD370532}" destId="{D27F53A8-A161-4493-B0F9-0588AAABCB9E}" srcOrd="0" destOrd="0" parTransId="{555FF5F7-3707-4D02-821F-B17B6080FE72}" sibTransId="{A9851206-0133-41D1-88AE-6ECAA3CF1668}"/>
    <dgm:cxn modelId="{63415A95-756A-4FEA-88D7-D7489DA56D36}" type="presOf" srcId="{52539747-0E54-42D4-A35C-A33215E464F8}" destId="{8369667F-2DD2-45D0-A146-A582F7FDD55C}" srcOrd="0" destOrd="0" presId="urn:microsoft.com/office/officeart/2005/8/layout/process1"/>
    <dgm:cxn modelId="{73595518-A4C3-4833-AFA5-5CF9B9DCE40D}" type="presOf" srcId="{6F85D1EA-ABBC-42F6-9458-A7CB02B64509}" destId="{104AF119-5200-440C-A855-B78D04245650}" srcOrd="0" destOrd="0" presId="urn:microsoft.com/office/officeart/2005/8/layout/process1"/>
    <dgm:cxn modelId="{45883A0C-AA69-42FD-904E-ABAF25F23F14}" type="presParOf" srcId="{E9D93B3F-796A-45A9-8821-FCC572A49988}" destId="{511D0F66-4272-4230-8D99-837A16CC78C2}" srcOrd="0" destOrd="0" presId="urn:microsoft.com/office/officeart/2005/8/layout/process1"/>
    <dgm:cxn modelId="{966B4F3E-27AF-4360-8868-A7024BA2E54E}" type="presParOf" srcId="{E9D93B3F-796A-45A9-8821-FCC572A49988}" destId="{79E97103-EF45-4612-AD98-2762BEF7D0F1}" srcOrd="1" destOrd="0" presId="urn:microsoft.com/office/officeart/2005/8/layout/process1"/>
    <dgm:cxn modelId="{AFDB28E0-8816-4FF9-B292-9134DF9556D7}" type="presParOf" srcId="{79E97103-EF45-4612-AD98-2762BEF7D0F1}" destId="{03CF2E52-1BDF-4AED-812E-088449E8C9F0}" srcOrd="0" destOrd="0" presId="urn:microsoft.com/office/officeart/2005/8/layout/process1"/>
    <dgm:cxn modelId="{0A7E9566-6B6C-4A6E-837C-59496EA97C52}" type="presParOf" srcId="{E9D93B3F-796A-45A9-8821-FCC572A49988}" destId="{8369667F-2DD2-45D0-A146-A582F7FDD55C}" srcOrd="2" destOrd="0" presId="urn:microsoft.com/office/officeart/2005/8/layout/process1"/>
    <dgm:cxn modelId="{606A521E-ABB1-46A4-8953-B6EB3E9BEC19}" type="presParOf" srcId="{E9D93B3F-796A-45A9-8821-FCC572A49988}" destId="{F332072A-906C-41CF-95B5-D42079D25EB2}" srcOrd="3" destOrd="0" presId="urn:microsoft.com/office/officeart/2005/8/layout/process1"/>
    <dgm:cxn modelId="{65B24D42-42EC-48E8-B18F-734212A7BB9F}" type="presParOf" srcId="{F332072A-906C-41CF-95B5-D42079D25EB2}" destId="{1BB42734-FEF9-446E-8ADA-83438910FE03}" srcOrd="0" destOrd="0" presId="urn:microsoft.com/office/officeart/2005/8/layout/process1"/>
    <dgm:cxn modelId="{ABF1E63D-0266-45D6-A2BA-8A6ABDFCFCF3}" type="presParOf" srcId="{E9D93B3F-796A-45A9-8821-FCC572A49988}" destId="{104AF119-5200-440C-A855-B78D04245650}" srcOrd="4" destOrd="0" presId="urn:microsoft.com/office/officeart/2005/8/layout/process1"/>
    <dgm:cxn modelId="{6C67A2F5-DDFA-40BC-9144-F851CB3BBF05}" type="presParOf" srcId="{E9D93B3F-796A-45A9-8821-FCC572A49988}" destId="{D89118BF-90C8-4C20-B8DE-0263A55B7EE6}" srcOrd="5" destOrd="0" presId="urn:microsoft.com/office/officeart/2005/8/layout/process1"/>
    <dgm:cxn modelId="{CD2515B1-8230-4920-8ADD-BCF543856479}" type="presParOf" srcId="{D89118BF-90C8-4C20-B8DE-0263A55B7EE6}" destId="{4328F66D-8ABB-4EC3-841A-12D0E7566099}" srcOrd="0" destOrd="0" presId="urn:microsoft.com/office/officeart/2005/8/layout/process1"/>
    <dgm:cxn modelId="{C2F45D45-9EBF-4D92-AA7F-4027751EE2CB}" type="presParOf" srcId="{E9D93B3F-796A-45A9-8821-FCC572A49988}" destId="{6E24631B-0AD0-4EE1-8CCA-0725D19C0B0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063C5ED-9474-49CA-9D8F-BDC091522D4D}" type="doc">
      <dgm:prSet loTypeId="urn:microsoft.com/office/officeart/2005/8/layout/process2" loCatId="process" qsTypeId="urn:microsoft.com/office/officeart/2005/8/quickstyle/3d3" qsCatId="3D" csTypeId="urn:microsoft.com/office/officeart/2005/8/colors/accent6_4" csCatId="accent6" phldr="1"/>
      <dgm:spPr/>
    </dgm:pt>
    <dgm:pt modelId="{E8A4A7B0-5600-48B7-94E5-D24D61F8713A}">
      <dgm:prSet phldrT="[Text]"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التواصل الفعال بين أعضاء الفريق. </a:t>
          </a:r>
          <a:endParaRPr lang="en-US" sz="3600" b="1" dirty="0">
            <a:solidFill>
              <a:schemeClr val="tx1"/>
            </a:solidFill>
            <a:cs typeface="Akhbar MT" pitchFamily="2" charset="-78"/>
          </a:endParaRPr>
        </a:p>
      </dgm:t>
    </dgm:pt>
    <dgm:pt modelId="{B598EF28-FB05-4272-A4AC-E07D501FDE91}" type="parTrans" cxnId="{C6DD3106-5B18-4AF0-AA26-06BC39913B7A}">
      <dgm:prSet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B45376FF-8287-43B4-B843-544EA0312FFE}" type="sibTrans" cxnId="{C6DD3106-5B18-4AF0-AA26-06BC39913B7A}">
      <dgm:prSet custT="1"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2AA02846-A7BD-4DC4-9D3B-3BC18C9A6579}">
      <dgm:prSet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القدرة على التخطيط الجيد وفقـًا لأهداف المدرسة </a:t>
          </a:r>
          <a:r>
            <a:rPr lang="ar-SA" sz="20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. </a:t>
          </a:r>
          <a:endParaRPr lang="en-US" sz="2000" b="1" dirty="0">
            <a:solidFill>
              <a:schemeClr val="tx1"/>
            </a:solidFill>
            <a:latin typeface="Calibri" charset="0"/>
            <a:ea typeface="Calibri" charset="0"/>
            <a:cs typeface="Akhbar MT" pitchFamily="2" charset="-78"/>
          </a:endParaRPr>
        </a:p>
      </dgm:t>
    </dgm:pt>
    <dgm:pt modelId="{1AEF242F-E38D-4B7B-A825-736D37DC775D}" type="parTrans" cxnId="{26BF65C5-56C6-4F8D-8C8A-31C411553A98}">
      <dgm:prSet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0A90F54E-36C9-471C-8A40-AA7F9DAB6DFA}" type="sibTrans" cxnId="{26BF65C5-56C6-4F8D-8C8A-31C411553A98}">
      <dgm:prSet custT="1"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C7CDB090-8D14-4553-8B26-C1D8F3C7E6FC}">
      <dgm:prSet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القدرة على بناء اجتماعات مفيدة، يلتزم الجميع بمخرجاتها</a:t>
          </a:r>
          <a:r>
            <a:rPr lang="ar-SA" sz="20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. </a:t>
          </a:r>
          <a:endParaRPr lang="en-US" sz="2000" b="1" dirty="0">
            <a:solidFill>
              <a:schemeClr val="tx1"/>
            </a:solidFill>
            <a:latin typeface="Calibri" charset="0"/>
            <a:ea typeface="Calibri" charset="0"/>
            <a:cs typeface="Akhbar MT" pitchFamily="2" charset="-78"/>
          </a:endParaRPr>
        </a:p>
      </dgm:t>
    </dgm:pt>
    <dgm:pt modelId="{49E3CA71-C5B7-4D2C-BFA0-42C649FC9F00}" type="parTrans" cxnId="{56F11088-0047-4F3E-A42A-0E6CAC84C12D}">
      <dgm:prSet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A52D71D7-DAD2-47E0-8EF6-31B816163226}" type="sibTrans" cxnId="{56F11088-0047-4F3E-A42A-0E6CAC84C12D}">
      <dgm:prSet custT="1"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7EAD3E49-EE2F-48DB-A0EB-1B9E16287C18}">
      <dgm:prSet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القدرة على صياغة قرارات ، وقيادة تنفيذها في المدرسة</a:t>
          </a:r>
          <a:r>
            <a:rPr lang="ar-SA" sz="20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. </a:t>
          </a:r>
          <a:endParaRPr lang="en-US" sz="2000" b="1" dirty="0">
            <a:solidFill>
              <a:schemeClr val="tx1"/>
            </a:solidFill>
            <a:latin typeface="Calibri" charset="0"/>
            <a:ea typeface="Calibri" charset="0"/>
            <a:cs typeface="Akhbar MT" pitchFamily="2" charset="-78"/>
          </a:endParaRPr>
        </a:p>
      </dgm:t>
    </dgm:pt>
    <dgm:pt modelId="{24DECA5D-DBE6-4D71-87CB-A6C7C39074D0}" type="parTrans" cxnId="{BD624DFF-BC1B-44DE-9E11-DDE43732088B}">
      <dgm:prSet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C95666D6-46E9-4E6E-AE4B-E891F2B5D633}" type="sibTrans" cxnId="{BD624DFF-BC1B-44DE-9E11-DDE43732088B}">
      <dgm:prSet custT="1"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2DB4808E-5B58-4E49-BF08-09D8E3D01F52}">
      <dgm:prSet custT="1"/>
      <dgm:spPr/>
      <dgm:t>
        <a:bodyPr/>
        <a:lstStyle/>
        <a:p>
          <a:pPr rtl="1"/>
          <a:r>
            <a:rPr lang="ar-SA" sz="36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الالتزام بتحسين خطط وأنشطة الشراكة بصورة دائمة</a:t>
          </a:r>
          <a:r>
            <a:rPr lang="ar-SA" sz="2000" b="1" dirty="0" smtClean="0">
              <a:solidFill>
                <a:schemeClr val="tx1"/>
              </a:solidFill>
              <a:latin typeface="Calibri" charset="0"/>
              <a:ea typeface="Times New Roman" charset="0"/>
              <a:cs typeface="Akhbar MT" pitchFamily="2" charset="-78"/>
            </a:rPr>
            <a:t>. </a:t>
          </a:r>
          <a:endParaRPr lang="en-US" sz="2000" b="1" dirty="0">
            <a:solidFill>
              <a:schemeClr val="tx1"/>
            </a:solidFill>
            <a:latin typeface="Calibri" charset="0"/>
            <a:ea typeface="Calibri" charset="0"/>
            <a:cs typeface="Akhbar MT" pitchFamily="2" charset="-78"/>
          </a:endParaRPr>
        </a:p>
      </dgm:t>
    </dgm:pt>
    <dgm:pt modelId="{AEB47B1D-1FDE-4FDF-843A-E32ADF961F5E}" type="parTrans" cxnId="{E8F5B803-B5C4-489A-9576-63AA78FC0AF4}">
      <dgm:prSet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D36F302A-D707-462E-AAEB-8D4FE3C34D82}" type="sibTrans" cxnId="{E8F5B803-B5C4-489A-9576-63AA78FC0AF4}">
      <dgm:prSet/>
      <dgm:spPr/>
      <dgm:t>
        <a:bodyPr/>
        <a:lstStyle/>
        <a:p>
          <a:endParaRPr lang="en-US" sz="4400" b="1">
            <a:solidFill>
              <a:schemeClr val="tx1"/>
            </a:solidFill>
            <a:cs typeface="Akhbar MT" pitchFamily="2" charset="-78"/>
          </a:endParaRPr>
        </a:p>
      </dgm:t>
    </dgm:pt>
    <dgm:pt modelId="{41FE9AC5-55F3-4E5C-9EE1-0FB71DC7557F}" type="pres">
      <dgm:prSet presAssocID="{6063C5ED-9474-49CA-9D8F-BDC091522D4D}" presName="linearFlow" presStyleCnt="0">
        <dgm:presLayoutVars>
          <dgm:resizeHandles val="exact"/>
        </dgm:presLayoutVars>
      </dgm:prSet>
      <dgm:spPr/>
    </dgm:pt>
    <dgm:pt modelId="{41A01DD9-C829-4DF6-9028-E157FFE970EA}" type="pres">
      <dgm:prSet presAssocID="{E8A4A7B0-5600-48B7-94E5-D24D61F8713A}" presName="node" presStyleLbl="node1" presStyleIdx="0" presStyleCnt="5" custScaleX="276567" custLinFactNeighborX="-1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D5069-BF85-40AE-B780-97C2D5B05FA2}" type="pres">
      <dgm:prSet presAssocID="{B45376FF-8287-43B4-B843-544EA0312FF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2DF54F3-FA19-46E2-89F0-E551DACBA694}" type="pres">
      <dgm:prSet presAssocID="{B45376FF-8287-43B4-B843-544EA0312FF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412C5E1-1759-4491-89C7-7DB65D394A7C}" type="pres">
      <dgm:prSet presAssocID="{2AA02846-A7BD-4DC4-9D3B-3BC18C9A6579}" presName="node" presStyleLbl="node1" presStyleIdx="1" presStyleCnt="5" custScaleX="277580" custLinFactNeighborX="-1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935621-465E-4D76-9195-A9761A9270DC}" type="pres">
      <dgm:prSet presAssocID="{0A90F54E-36C9-471C-8A40-AA7F9DAB6DF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273A4811-D1AA-4201-85A9-9E9E4C1AD010}" type="pres">
      <dgm:prSet presAssocID="{0A90F54E-36C9-471C-8A40-AA7F9DAB6DFA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6CF6B964-5B6B-4452-BA2C-1FBF14F56819}" type="pres">
      <dgm:prSet presAssocID="{C7CDB090-8D14-4553-8B26-C1D8F3C7E6FC}" presName="node" presStyleLbl="node1" presStyleIdx="2" presStyleCnt="5" custScaleX="276568" custLinFactNeighborX="-1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78C2D-00E7-4B58-8862-E25CC0FB96E9}" type="pres">
      <dgm:prSet presAssocID="{A52D71D7-DAD2-47E0-8EF6-31B816163226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8616AF5-8A7F-4987-B978-B23E3497C900}" type="pres">
      <dgm:prSet presAssocID="{A52D71D7-DAD2-47E0-8EF6-31B81616322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F8E77DA-D2BB-4970-AF8C-4B55E1C4755E}" type="pres">
      <dgm:prSet presAssocID="{7EAD3E49-EE2F-48DB-A0EB-1B9E16287C18}" presName="node" presStyleLbl="node1" presStyleIdx="3" presStyleCnt="5" custScaleX="274542" custLinFactNeighborX="-1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8E2CA-E834-4C33-A061-2B676A107077}" type="pres">
      <dgm:prSet presAssocID="{C95666D6-46E9-4E6E-AE4B-E891F2B5D63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4953170-8B44-4B76-A587-2C23226A3160}" type="pres">
      <dgm:prSet presAssocID="{C95666D6-46E9-4E6E-AE4B-E891F2B5D633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7E303338-E496-4939-9DCF-A8A7BE5BC364}" type="pres">
      <dgm:prSet presAssocID="{2DB4808E-5B58-4E49-BF08-09D8E3D01F52}" presName="node" presStyleLbl="node1" presStyleIdx="4" presStyleCnt="5" custScaleX="275555" custLinFactNeighborX="-150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F5B803-B5C4-489A-9576-63AA78FC0AF4}" srcId="{6063C5ED-9474-49CA-9D8F-BDC091522D4D}" destId="{2DB4808E-5B58-4E49-BF08-09D8E3D01F52}" srcOrd="4" destOrd="0" parTransId="{AEB47B1D-1FDE-4FDF-843A-E32ADF961F5E}" sibTransId="{D36F302A-D707-462E-AAEB-8D4FE3C34D82}"/>
    <dgm:cxn modelId="{39E72FF5-D7BD-40B9-BEF9-A4F5D48E6C38}" type="presOf" srcId="{C95666D6-46E9-4E6E-AE4B-E891F2B5D633}" destId="{D4953170-8B44-4B76-A587-2C23226A3160}" srcOrd="1" destOrd="0" presId="urn:microsoft.com/office/officeart/2005/8/layout/process2"/>
    <dgm:cxn modelId="{26BF65C5-56C6-4F8D-8C8A-31C411553A98}" srcId="{6063C5ED-9474-49CA-9D8F-BDC091522D4D}" destId="{2AA02846-A7BD-4DC4-9D3B-3BC18C9A6579}" srcOrd="1" destOrd="0" parTransId="{1AEF242F-E38D-4B7B-A825-736D37DC775D}" sibTransId="{0A90F54E-36C9-471C-8A40-AA7F9DAB6DFA}"/>
    <dgm:cxn modelId="{3B27D102-4855-43ED-8C55-D0643434C43D}" type="presOf" srcId="{0A90F54E-36C9-471C-8A40-AA7F9DAB6DFA}" destId="{273A4811-D1AA-4201-85A9-9E9E4C1AD010}" srcOrd="1" destOrd="0" presId="urn:microsoft.com/office/officeart/2005/8/layout/process2"/>
    <dgm:cxn modelId="{106E08EE-FD4E-4FDB-9A4C-8B4E862F64B8}" type="presOf" srcId="{C7CDB090-8D14-4553-8B26-C1D8F3C7E6FC}" destId="{6CF6B964-5B6B-4452-BA2C-1FBF14F56819}" srcOrd="0" destOrd="0" presId="urn:microsoft.com/office/officeart/2005/8/layout/process2"/>
    <dgm:cxn modelId="{D17C8E45-1D8B-4DD6-95A5-106116E7B21A}" type="presOf" srcId="{E8A4A7B0-5600-48B7-94E5-D24D61F8713A}" destId="{41A01DD9-C829-4DF6-9028-E157FFE970EA}" srcOrd="0" destOrd="0" presId="urn:microsoft.com/office/officeart/2005/8/layout/process2"/>
    <dgm:cxn modelId="{C6DD3106-5B18-4AF0-AA26-06BC39913B7A}" srcId="{6063C5ED-9474-49CA-9D8F-BDC091522D4D}" destId="{E8A4A7B0-5600-48B7-94E5-D24D61F8713A}" srcOrd="0" destOrd="0" parTransId="{B598EF28-FB05-4272-A4AC-E07D501FDE91}" sibTransId="{B45376FF-8287-43B4-B843-544EA0312FFE}"/>
    <dgm:cxn modelId="{156631E0-CB27-4FB9-B7FD-004F6AF8C379}" type="presOf" srcId="{0A90F54E-36C9-471C-8A40-AA7F9DAB6DFA}" destId="{BF935621-465E-4D76-9195-A9761A9270DC}" srcOrd="0" destOrd="0" presId="urn:microsoft.com/office/officeart/2005/8/layout/process2"/>
    <dgm:cxn modelId="{A38A3067-F182-467C-BD1D-5DA76588B18B}" type="presOf" srcId="{B45376FF-8287-43B4-B843-544EA0312FFE}" destId="{9EDD5069-BF85-40AE-B780-97C2D5B05FA2}" srcOrd="0" destOrd="0" presId="urn:microsoft.com/office/officeart/2005/8/layout/process2"/>
    <dgm:cxn modelId="{C292692B-74FE-450F-8217-0CA67A221B52}" type="presOf" srcId="{6063C5ED-9474-49CA-9D8F-BDC091522D4D}" destId="{41FE9AC5-55F3-4E5C-9EE1-0FB71DC7557F}" srcOrd="0" destOrd="0" presId="urn:microsoft.com/office/officeart/2005/8/layout/process2"/>
    <dgm:cxn modelId="{71233D32-47B8-4FAB-831E-4BD7D3C6F9B4}" type="presOf" srcId="{2AA02846-A7BD-4DC4-9D3B-3BC18C9A6579}" destId="{2412C5E1-1759-4491-89C7-7DB65D394A7C}" srcOrd="0" destOrd="0" presId="urn:microsoft.com/office/officeart/2005/8/layout/process2"/>
    <dgm:cxn modelId="{B8A89B32-A012-438F-BA4B-40CD6656732C}" type="presOf" srcId="{7EAD3E49-EE2F-48DB-A0EB-1B9E16287C18}" destId="{CF8E77DA-D2BB-4970-AF8C-4B55E1C4755E}" srcOrd="0" destOrd="0" presId="urn:microsoft.com/office/officeart/2005/8/layout/process2"/>
    <dgm:cxn modelId="{6B76A2E2-D1EB-4C01-B425-D82BDD661A66}" type="presOf" srcId="{B45376FF-8287-43B4-B843-544EA0312FFE}" destId="{42DF54F3-FA19-46E2-89F0-E551DACBA694}" srcOrd="1" destOrd="0" presId="urn:microsoft.com/office/officeart/2005/8/layout/process2"/>
    <dgm:cxn modelId="{56F11088-0047-4F3E-A42A-0E6CAC84C12D}" srcId="{6063C5ED-9474-49CA-9D8F-BDC091522D4D}" destId="{C7CDB090-8D14-4553-8B26-C1D8F3C7E6FC}" srcOrd="2" destOrd="0" parTransId="{49E3CA71-C5B7-4D2C-BFA0-42C649FC9F00}" sibTransId="{A52D71D7-DAD2-47E0-8EF6-31B816163226}"/>
    <dgm:cxn modelId="{48CDA891-9D46-4BFF-938C-0ABAEE227CED}" type="presOf" srcId="{A52D71D7-DAD2-47E0-8EF6-31B816163226}" destId="{E8616AF5-8A7F-4987-B978-B23E3497C900}" srcOrd="1" destOrd="0" presId="urn:microsoft.com/office/officeart/2005/8/layout/process2"/>
    <dgm:cxn modelId="{FEA07148-9DC4-43FA-B1B3-0492AA6F9D77}" type="presOf" srcId="{C95666D6-46E9-4E6E-AE4B-E891F2B5D633}" destId="{F1F8E2CA-E834-4C33-A061-2B676A107077}" srcOrd="0" destOrd="0" presId="urn:microsoft.com/office/officeart/2005/8/layout/process2"/>
    <dgm:cxn modelId="{AE271661-34EB-442C-A865-9C6FED55D420}" type="presOf" srcId="{A52D71D7-DAD2-47E0-8EF6-31B816163226}" destId="{DDA78C2D-00E7-4B58-8862-E25CC0FB96E9}" srcOrd="0" destOrd="0" presId="urn:microsoft.com/office/officeart/2005/8/layout/process2"/>
    <dgm:cxn modelId="{BD624DFF-BC1B-44DE-9E11-DDE43732088B}" srcId="{6063C5ED-9474-49CA-9D8F-BDC091522D4D}" destId="{7EAD3E49-EE2F-48DB-A0EB-1B9E16287C18}" srcOrd="3" destOrd="0" parTransId="{24DECA5D-DBE6-4D71-87CB-A6C7C39074D0}" sibTransId="{C95666D6-46E9-4E6E-AE4B-E891F2B5D633}"/>
    <dgm:cxn modelId="{EED1C602-D91B-4DC8-B400-CFB2C84D6FD6}" type="presOf" srcId="{2DB4808E-5B58-4E49-BF08-09D8E3D01F52}" destId="{7E303338-E496-4939-9DCF-A8A7BE5BC364}" srcOrd="0" destOrd="0" presId="urn:microsoft.com/office/officeart/2005/8/layout/process2"/>
    <dgm:cxn modelId="{A0498C0F-F4DD-4724-B521-8454CB980EC3}" type="presParOf" srcId="{41FE9AC5-55F3-4E5C-9EE1-0FB71DC7557F}" destId="{41A01DD9-C829-4DF6-9028-E157FFE970EA}" srcOrd="0" destOrd="0" presId="urn:microsoft.com/office/officeart/2005/8/layout/process2"/>
    <dgm:cxn modelId="{DD1C6361-2318-495C-8F4E-6FF814D306C8}" type="presParOf" srcId="{41FE9AC5-55F3-4E5C-9EE1-0FB71DC7557F}" destId="{9EDD5069-BF85-40AE-B780-97C2D5B05FA2}" srcOrd="1" destOrd="0" presId="urn:microsoft.com/office/officeart/2005/8/layout/process2"/>
    <dgm:cxn modelId="{C0150238-CB49-47DB-85CA-B3C42B76DD4B}" type="presParOf" srcId="{9EDD5069-BF85-40AE-B780-97C2D5B05FA2}" destId="{42DF54F3-FA19-46E2-89F0-E551DACBA694}" srcOrd="0" destOrd="0" presId="urn:microsoft.com/office/officeart/2005/8/layout/process2"/>
    <dgm:cxn modelId="{6885D099-03FE-4DE6-91F5-F0AD6AB7F1E4}" type="presParOf" srcId="{41FE9AC5-55F3-4E5C-9EE1-0FB71DC7557F}" destId="{2412C5E1-1759-4491-89C7-7DB65D394A7C}" srcOrd="2" destOrd="0" presId="urn:microsoft.com/office/officeart/2005/8/layout/process2"/>
    <dgm:cxn modelId="{004251C1-716A-41F9-A450-4BE935719FBE}" type="presParOf" srcId="{41FE9AC5-55F3-4E5C-9EE1-0FB71DC7557F}" destId="{BF935621-465E-4D76-9195-A9761A9270DC}" srcOrd="3" destOrd="0" presId="urn:microsoft.com/office/officeart/2005/8/layout/process2"/>
    <dgm:cxn modelId="{37F1E695-5B5D-44FD-969D-3C4FA3AD2C7C}" type="presParOf" srcId="{BF935621-465E-4D76-9195-A9761A9270DC}" destId="{273A4811-D1AA-4201-85A9-9E9E4C1AD010}" srcOrd="0" destOrd="0" presId="urn:microsoft.com/office/officeart/2005/8/layout/process2"/>
    <dgm:cxn modelId="{A4D026E4-D11E-4D2E-84DD-8580ED24BE79}" type="presParOf" srcId="{41FE9AC5-55F3-4E5C-9EE1-0FB71DC7557F}" destId="{6CF6B964-5B6B-4452-BA2C-1FBF14F56819}" srcOrd="4" destOrd="0" presId="urn:microsoft.com/office/officeart/2005/8/layout/process2"/>
    <dgm:cxn modelId="{85590644-395B-4CB7-BBD9-6358A4BF44E2}" type="presParOf" srcId="{41FE9AC5-55F3-4E5C-9EE1-0FB71DC7557F}" destId="{DDA78C2D-00E7-4B58-8862-E25CC0FB96E9}" srcOrd="5" destOrd="0" presId="urn:microsoft.com/office/officeart/2005/8/layout/process2"/>
    <dgm:cxn modelId="{20F02119-21A7-47E8-B428-725A2897F1B0}" type="presParOf" srcId="{DDA78C2D-00E7-4B58-8862-E25CC0FB96E9}" destId="{E8616AF5-8A7F-4987-B978-B23E3497C900}" srcOrd="0" destOrd="0" presId="urn:microsoft.com/office/officeart/2005/8/layout/process2"/>
    <dgm:cxn modelId="{42629A52-0B90-4688-AD61-F8C95E74F72D}" type="presParOf" srcId="{41FE9AC5-55F3-4E5C-9EE1-0FB71DC7557F}" destId="{CF8E77DA-D2BB-4970-AF8C-4B55E1C4755E}" srcOrd="6" destOrd="0" presId="urn:microsoft.com/office/officeart/2005/8/layout/process2"/>
    <dgm:cxn modelId="{8146772B-0B79-4055-B64C-85C12CA4384D}" type="presParOf" srcId="{41FE9AC5-55F3-4E5C-9EE1-0FB71DC7557F}" destId="{F1F8E2CA-E834-4C33-A061-2B676A107077}" srcOrd="7" destOrd="0" presId="urn:microsoft.com/office/officeart/2005/8/layout/process2"/>
    <dgm:cxn modelId="{85C65B83-28AC-4073-BB16-1595E2CAFC34}" type="presParOf" srcId="{F1F8E2CA-E834-4C33-A061-2B676A107077}" destId="{D4953170-8B44-4B76-A587-2C23226A3160}" srcOrd="0" destOrd="0" presId="urn:microsoft.com/office/officeart/2005/8/layout/process2"/>
    <dgm:cxn modelId="{B1BEE406-E12A-491C-93CA-85B7C3DB63D1}" type="presParOf" srcId="{41FE9AC5-55F3-4E5C-9EE1-0FB71DC7557F}" destId="{7E303338-E496-4939-9DCF-A8A7BE5BC36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A183E9-8755-4222-898F-CD6746C446F0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</dgm:pt>
    <dgm:pt modelId="{8E08E648-B3F9-4B11-87C0-F92C6B0AB7B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b="1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قناعة قيادات المدرسة والعاملين فيها بأهمية الشراكة في تعزيز أهدافهم التعليمية وتحسين تعلم طلابهم. </a:t>
          </a:r>
          <a:endParaRPr lang="en-US" sz="2000" b="1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83D31F28-8325-457D-B492-70273720B9AD}" type="parTrans" cxnId="{99F3613A-6C00-4D7E-9E91-44E40DB40EA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B551A184-B393-41FE-B8AF-60BE72997D87}" type="sibTrans" cxnId="{99F3613A-6C00-4D7E-9E91-44E40DB40EAB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F005EDE4-4EDB-495E-96C2-11C1AE6EBB45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b="1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وجود فريق عمل للشراكة يشكل وفق النموذج المتبع للخطة السنوية. </a:t>
          </a:r>
          <a:endParaRPr lang="ar-SA" sz="2000" b="1" dirty="0" smtClean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11FA9E8F-6736-4AEC-8994-520A4CB03348}" type="parTrans" cxnId="{60BA551D-9AB7-4EEE-BBBA-80C503083D4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45BAC7E3-5017-4584-B40D-957B926B5841}" type="sibTrans" cxnId="{60BA551D-9AB7-4EEE-BBBA-80C503083D4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0A87166F-BC74-43C1-8483-62DFC70E508D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b="1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وجود تمويل كاف لأنشطة الشراكة. </a:t>
          </a:r>
          <a:endParaRPr lang="en-US" sz="2000" b="1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FC03747E-0428-464C-8CD7-30D7F267816D}" type="parTrans" cxnId="{5B577925-D28A-456C-86AD-527685874C0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2D049828-D3A4-4B30-8A11-AE189B08AA9F}" type="sibTrans" cxnId="{5B577925-D28A-456C-86AD-527685874C0E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6A3BFAF7-FD34-477C-8FAB-FCF70CEA87F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1800" b="1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إتاحة وقت التخطيط في المدرسة لفريق عمل الشراكات أو غيرهم من العاملين في المدرسة؛ للمشاركة في اقتراح أنشطة الشراكة وتنفيذها وتقويمها. </a:t>
          </a:r>
          <a:endParaRPr lang="en-US" sz="1800" b="1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399E51C0-DE22-450B-A3D6-09C11835C4DA}" type="parTrans" cxnId="{E1B2BB46-0849-46FC-92D3-8B6FCDCB86E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AABB6246-4C03-4349-B461-011D6CEDBD55}" type="sibTrans" cxnId="{E1B2BB46-0849-46FC-92D3-8B6FCDCB86E6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77397E58-49B9-4D58-9A9E-4811F58ED371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b="1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توافر المعلومات والمسوح اللازمة عن الأسر ومؤسسات وأفراد المجتمع. </a:t>
          </a:r>
          <a:endParaRPr lang="en-US" sz="2000" b="1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DE23951A-AD88-4E4F-B3E1-66085FB5ED08}" type="parTrans" cxnId="{A96E5D6C-6FA5-4F8C-B92D-65BCDD37FD7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74D8CA3C-B276-49CA-8AAF-0380975EA68E}" type="sibTrans" cxnId="{A96E5D6C-6FA5-4F8C-B92D-65BCDD37FD71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93471FE5-7BE2-49F7-BD3A-5CD9B607963A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ar-SA" sz="2000" b="1" dirty="0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تحديد النموذج الأنسب للتخطيط للمدرسة وفق إمكاناتها وقدرات أفرادها وظروف مجتمعها.  </a:t>
          </a:r>
          <a:endParaRPr lang="en-US" sz="2000" b="1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88D17054-9965-46CB-B651-28E4FF25ED1E}" type="parTrans" cxnId="{C60DAFB4-1209-43B0-8154-2153712E66C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939D42D2-D596-4A16-9F94-27961D1540E1}" type="sibTrans" cxnId="{C60DAFB4-1209-43B0-8154-2153712E66CD}">
      <dgm:prSet/>
      <dgm:spPr/>
      <dgm:t>
        <a:bodyPr/>
        <a:lstStyle/>
        <a:p>
          <a:endParaRPr lang="en-US" sz="1600" b="1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gm:t>
    </dgm:pt>
    <dgm:pt modelId="{87DB6A34-EBEC-44B2-821E-D8AB53B4D73B}" type="pres">
      <dgm:prSet presAssocID="{E6A183E9-8755-4222-898F-CD6746C446F0}" presName="Name0" presStyleCnt="0">
        <dgm:presLayoutVars>
          <dgm:dir/>
          <dgm:resizeHandles val="exact"/>
        </dgm:presLayoutVars>
      </dgm:prSet>
      <dgm:spPr/>
    </dgm:pt>
    <dgm:pt modelId="{9091646A-8678-4602-AE65-F5D1E999596A}" type="pres">
      <dgm:prSet presAssocID="{8E08E648-B3F9-4B11-87C0-F92C6B0AB7B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70DEE4-BD4B-4804-B169-8BD15958DDAE}" type="pres">
      <dgm:prSet presAssocID="{B551A184-B393-41FE-B8AF-60BE72997D87}" presName="sibTrans" presStyleCnt="0"/>
      <dgm:spPr/>
    </dgm:pt>
    <dgm:pt modelId="{2756D75E-C44E-4BB0-82A2-6344C0166420}" type="pres">
      <dgm:prSet presAssocID="{F005EDE4-4EDB-495E-96C2-11C1AE6EBB4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CE303-B5DB-4464-9E13-E39289E63F80}" type="pres">
      <dgm:prSet presAssocID="{45BAC7E3-5017-4584-B40D-957B926B5841}" presName="sibTrans" presStyleCnt="0"/>
      <dgm:spPr/>
    </dgm:pt>
    <dgm:pt modelId="{CCC55A17-0E46-47CE-8C87-A528D8E078F5}" type="pres">
      <dgm:prSet presAssocID="{0A87166F-BC74-43C1-8483-62DFC70E508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DFE00C-E919-4098-B097-57A137212A08}" type="pres">
      <dgm:prSet presAssocID="{2D049828-D3A4-4B30-8A11-AE189B08AA9F}" presName="sibTrans" presStyleCnt="0"/>
      <dgm:spPr/>
    </dgm:pt>
    <dgm:pt modelId="{883AB7DB-E273-445E-9D51-D8AD3115EE46}" type="pres">
      <dgm:prSet presAssocID="{6A3BFAF7-FD34-477C-8FAB-FCF70CEA87F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186E14-0E28-4EFB-A462-DC958E63F518}" type="pres">
      <dgm:prSet presAssocID="{AABB6246-4C03-4349-B461-011D6CEDBD55}" presName="sibTrans" presStyleCnt="0"/>
      <dgm:spPr/>
    </dgm:pt>
    <dgm:pt modelId="{AB3A14F9-8A6F-4257-833B-C84ED0F925E5}" type="pres">
      <dgm:prSet presAssocID="{77397E58-49B9-4D58-9A9E-4811F58ED37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5B777-0ED1-4813-9B91-F508EBDB57EE}" type="pres">
      <dgm:prSet presAssocID="{74D8CA3C-B276-49CA-8AAF-0380975EA68E}" presName="sibTrans" presStyleCnt="0"/>
      <dgm:spPr/>
    </dgm:pt>
    <dgm:pt modelId="{E6ABF4AB-404E-4B5D-B6A6-3ADA0DEE450C}" type="pres">
      <dgm:prSet presAssocID="{93471FE5-7BE2-49F7-BD3A-5CD9B607963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E10613F-482E-4CD0-B91C-BC2E887585EE}" type="presOf" srcId="{6A3BFAF7-FD34-477C-8FAB-FCF70CEA87F3}" destId="{883AB7DB-E273-445E-9D51-D8AD3115EE46}" srcOrd="0" destOrd="0" presId="urn:microsoft.com/office/officeart/2005/8/layout/hList6"/>
    <dgm:cxn modelId="{C60DAFB4-1209-43B0-8154-2153712E66CD}" srcId="{E6A183E9-8755-4222-898F-CD6746C446F0}" destId="{93471FE5-7BE2-49F7-BD3A-5CD9B607963A}" srcOrd="5" destOrd="0" parTransId="{88D17054-9965-46CB-B651-28E4FF25ED1E}" sibTransId="{939D42D2-D596-4A16-9F94-27961D1540E1}"/>
    <dgm:cxn modelId="{E1B2BB46-0849-46FC-92D3-8B6FCDCB86E6}" srcId="{E6A183E9-8755-4222-898F-CD6746C446F0}" destId="{6A3BFAF7-FD34-477C-8FAB-FCF70CEA87F3}" srcOrd="3" destOrd="0" parTransId="{399E51C0-DE22-450B-A3D6-09C11835C4DA}" sibTransId="{AABB6246-4C03-4349-B461-011D6CEDBD55}"/>
    <dgm:cxn modelId="{5B577925-D28A-456C-86AD-527685874C0E}" srcId="{E6A183E9-8755-4222-898F-CD6746C446F0}" destId="{0A87166F-BC74-43C1-8483-62DFC70E508D}" srcOrd="2" destOrd="0" parTransId="{FC03747E-0428-464C-8CD7-30D7F267816D}" sibTransId="{2D049828-D3A4-4B30-8A11-AE189B08AA9F}"/>
    <dgm:cxn modelId="{A96E5D6C-6FA5-4F8C-B92D-65BCDD37FD71}" srcId="{E6A183E9-8755-4222-898F-CD6746C446F0}" destId="{77397E58-49B9-4D58-9A9E-4811F58ED371}" srcOrd="4" destOrd="0" parTransId="{DE23951A-AD88-4E4F-B3E1-66085FB5ED08}" sibTransId="{74D8CA3C-B276-49CA-8AAF-0380975EA68E}"/>
    <dgm:cxn modelId="{C738E2AA-302C-45C0-B0DB-CBFE003289DA}" type="presOf" srcId="{E6A183E9-8755-4222-898F-CD6746C446F0}" destId="{87DB6A34-EBEC-44B2-821E-D8AB53B4D73B}" srcOrd="0" destOrd="0" presId="urn:microsoft.com/office/officeart/2005/8/layout/hList6"/>
    <dgm:cxn modelId="{A95DC4D4-5834-4DE2-9FF2-68905A778845}" type="presOf" srcId="{93471FE5-7BE2-49F7-BD3A-5CD9B607963A}" destId="{E6ABF4AB-404E-4B5D-B6A6-3ADA0DEE450C}" srcOrd="0" destOrd="0" presId="urn:microsoft.com/office/officeart/2005/8/layout/hList6"/>
    <dgm:cxn modelId="{D2FD7614-83D4-4784-8E48-1433E35B42AE}" type="presOf" srcId="{0A87166F-BC74-43C1-8483-62DFC70E508D}" destId="{CCC55A17-0E46-47CE-8C87-A528D8E078F5}" srcOrd="0" destOrd="0" presId="urn:microsoft.com/office/officeart/2005/8/layout/hList6"/>
    <dgm:cxn modelId="{EF01601F-3337-4DAC-91D9-98B8DFC96380}" type="presOf" srcId="{F005EDE4-4EDB-495E-96C2-11C1AE6EBB45}" destId="{2756D75E-C44E-4BB0-82A2-6344C0166420}" srcOrd="0" destOrd="0" presId="urn:microsoft.com/office/officeart/2005/8/layout/hList6"/>
    <dgm:cxn modelId="{60BA551D-9AB7-4EEE-BBBA-80C503083D46}" srcId="{E6A183E9-8755-4222-898F-CD6746C446F0}" destId="{F005EDE4-4EDB-495E-96C2-11C1AE6EBB45}" srcOrd="1" destOrd="0" parTransId="{11FA9E8F-6736-4AEC-8994-520A4CB03348}" sibTransId="{45BAC7E3-5017-4584-B40D-957B926B5841}"/>
    <dgm:cxn modelId="{99F3613A-6C00-4D7E-9E91-44E40DB40EAB}" srcId="{E6A183E9-8755-4222-898F-CD6746C446F0}" destId="{8E08E648-B3F9-4B11-87C0-F92C6B0AB7BE}" srcOrd="0" destOrd="0" parTransId="{83D31F28-8325-457D-B492-70273720B9AD}" sibTransId="{B551A184-B393-41FE-B8AF-60BE72997D87}"/>
    <dgm:cxn modelId="{ACDDF12F-F86D-40E7-90CE-74A26361DD0A}" type="presOf" srcId="{77397E58-49B9-4D58-9A9E-4811F58ED371}" destId="{AB3A14F9-8A6F-4257-833B-C84ED0F925E5}" srcOrd="0" destOrd="0" presId="urn:microsoft.com/office/officeart/2005/8/layout/hList6"/>
    <dgm:cxn modelId="{B8BB013C-F6A5-433B-8D56-EFD6E0795C39}" type="presOf" srcId="{8E08E648-B3F9-4B11-87C0-F92C6B0AB7BE}" destId="{9091646A-8678-4602-AE65-F5D1E999596A}" srcOrd="0" destOrd="0" presId="urn:microsoft.com/office/officeart/2005/8/layout/hList6"/>
    <dgm:cxn modelId="{1BD8B557-E979-4049-AADE-EA3A5FD47104}" type="presParOf" srcId="{87DB6A34-EBEC-44B2-821E-D8AB53B4D73B}" destId="{9091646A-8678-4602-AE65-F5D1E999596A}" srcOrd="0" destOrd="0" presId="urn:microsoft.com/office/officeart/2005/8/layout/hList6"/>
    <dgm:cxn modelId="{0841A26E-D58B-4397-95E4-E5CF3D346D1C}" type="presParOf" srcId="{87DB6A34-EBEC-44B2-821E-D8AB53B4D73B}" destId="{AD70DEE4-BD4B-4804-B169-8BD15958DDAE}" srcOrd="1" destOrd="0" presId="urn:microsoft.com/office/officeart/2005/8/layout/hList6"/>
    <dgm:cxn modelId="{66C4F002-4062-40A2-A9A1-D929E7C95D84}" type="presParOf" srcId="{87DB6A34-EBEC-44B2-821E-D8AB53B4D73B}" destId="{2756D75E-C44E-4BB0-82A2-6344C0166420}" srcOrd="2" destOrd="0" presId="urn:microsoft.com/office/officeart/2005/8/layout/hList6"/>
    <dgm:cxn modelId="{71622406-202B-40DB-BDFB-80174A9B1AC3}" type="presParOf" srcId="{87DB6A34-EBEC-44B2-821E-D8AB53B4D73B}" destId="{0BDCE303-B5DB-4464-9E13-E39289E63F80}" srcOrd="3" destOrd="0" presId="urn:microsoft.com/office/officeart/2005/8/layout/hList6"/>
    <dgm:cxn modelId="{6FCABB48-E16F-4757-B408-A9EC345D0BC3}" type="presParOf" srcId="{87DB6A34-EBEC-44B2-821E-D8AB53B4D73B}" destId="{CCC55A17-0E46-47CE-8C87-A528D8E078F5}" srcOrd="4" destOrd="0" presId="urn:microsoft.com/office/officeart/2005/8/layout/hList6"/>
    <dgm:cxn modelId="{B46F4AF7-B5E3-40B8-971F-8703358E72AD}" type="presParOf" srcId="{87DB6A34-EBEC-44B2-821E-D8AB53B4D73B}" destId="{00DFE00C-E919-4098-B097-57A137212A08}" srcOrd="5" destOrd="0" presId="urn:microsoft.com/office/officeart/2005/8/layout/hList6"/>
    <dgm:cxn modelId="{9972711C-E1C2-41A9-AE91-C64DB02786C3}" type="presParOf" srcId="{87DB6A34-EBEC-44B2-821E-D8AB53B4D73B}" destId="{883AB7DB-E273-445E-9D51-D8AD3115EE46}" srcOrd="6" destOrd="0" presId="urn:microsoft.com/office/officeart/2005/8/layout/hList6"/>
    <dgm:cxn modelId="{C600A340-FCF5-4E26-AE93-1C9B80EE451E}" type="presParOf" srcId="{87DB6A34-EBEC-44B2-821E-D8AB53B4D73B}" destId="{8C186E14-0E28-4EFB-A462-DC958E63F518}" srcOrd="7" destOrd="0" presId="urn:microsoft.com/office/officeart/2005/8/layout/hList6"/>
    <dgm:cxn modelId="{A60B9749-D837-4123-A026-0EE65E12228C}" type="presParOf" srcId="{87DB6A34-EBEC-44B2-821E-D8AB53B4D73B}" destId="{AB3A14F9-8A6F-4257-833B-C84ED0F925E5}" srcOrd="8" destOrd="0" presId="urn:microsoft.com/office/officeart/2005/8/layout/hList6"/>
    <dgm:cxn modelId="{4AB357A5-607E-4ACA-893F-3AA0593B12D5}" type="presParOf" srcId="{87DB6A34-EBEC-44B2-821E-D8AB53B4D73B}" destId="{AEB5B777-0ED1-4813-9B91-F508EBDB57EE}" srcOrd="9" destOrd="0" presId="urn:microsoft.com/office/officeart/2005/8/layout/hList6"/>
    <dgm:cxn modelId="{E63CBB91-F189-45BA-B6A1-E0924EBDCC75}" type="presParOf" srcId="{87DB6A34-EBEC-44B2-821E-D8AB53B4D73B}" destId="{E6ABF4AB-404E-4B5D-B6A6-3ADA0DEE450C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D10E5A-B0C5-4966-AE9A-A5ADCE1C776F}" type="doc">
      <dgm:prSet loTypeId="urn:microsoft.com/office/officeart/2005/8/layout/arrow6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pPr rtl="1"/>
          <a:endParaRPr lang="ar-SA"/>
        </a:p>
      </dgm:t>
    </dgm:pt>
    <dgm:pt modelId="{10C36797-E133-42C6-9945-C8A719F3E5ED}">
      <dgm:prSet phldrT="[نص]" custT="1"/>
      <dgm:spPr/>
      <dgm:t>
        <a:bodyPr/>
        <a:lstStyle/>
        <a:p>
          <a:pPr rtl="1"/>
          <a:r>
            <a:rPr lang="ar-SA" sz="3200" b="1" dirty="0" smtClean="0">
              <a:solidFill>
                <a:srgbClr val="00B050"/>
              </a:solidFill>
              <a:cs typeface="Akhbar MT" pitchFamily="2" charset="-78"/>
            </a:rPr>
            <a:t>اشراك مليون متطوع بحلول 2030</a:t>
          </a:r>
          <a:endParaRPr lang="ar-SA" sz="3200" b="1" dirty="0">
            <a:solidFill>
              <a:srgbClr val="00B050"/>
            </a:solidFill>
            <a:cs typeface="Akhbar MT" pitchFamily="2" charset="-78"/>
          </a:endParaRPr>
        </a:p>
      </dgm:t>
    </dgm:pt>
    <dgm:pt modelId="{B0FA483F-FD22-435C-9130-E6028E8DC7BD}" type="parTrans" cxnId="{0CC018E9-6330-4BAE-8099-262875D0B63C}">
      <dgm:prSet/>
      <dgm:spPr/>
      <dgm:t>
        <a:bodyPr/>
        <a:lstStyle/>
        <a:p>
          <a:pPr rtl="1"/>
          <a:endParaRPr lang="ar-SA" sz="2400" b="1">
            <a:cs typeface="Akhbar MT" pitchFamily="2" charset="-78"/>
          </a:endParaRPr>
        </a:p>
      </dgm:t>
    </dgm:pt>
    <dgm:pt modelId="{52B3F7E3-AC2D-4AE5-84C4-7453EF6D1C3B}" type="sibTrans" cxnId="{0CC018E9-6330-4BAE-8099-262875D0B63C}">
      <dgm:prSet/>
      <dgm:spPr/>
      <dgm:t>
        <a:bodyPr/>
        <a:lstStyle/>
        <a:p>
          <a:pPr rtl="1"/>
          <a:endParaRPr lang="ar-SA" sz="2400" b="1">
            <a:cs typeface="Akhbar MT" pitchFamily="2" charset="-78"/>
          </a:endParaRPr>
        </a:p>
      </dgm:t>
    </dgm:pt>
    <dgm:pt modelId="{11A646EA-B88F-4ACC-A586-0EC03D7B0CCD}">
      <dgm:prSet phldrT="[نص]" custT="1"/>
      <dgm:spPr/>
      <dgm:t>
        <a:bodyPr/>
        <a:lstStyle/>
        <a:p>
          <a:pPr rtl="1"/>
          <a:r>
            <a:rPr lang="ar-SA" sz="3200" b="1" dirty="0" smtClean="0">
              <a:solidFill>
                <a:srgbClr val="00B050"/>
              </a:solidFill>
              <a:cs typeface="Akhbar MT" pitchFamily="2" charset="-78"/>
            </a:rPr>
            <a:t>اشراك 80% من الأسر بحلول 2020</a:t>
          </a:r>
          <a:endParaRPr lang="ar-SA" sz="3200" b="1" dirty="0">
            <a:solidFill>
              <a:srgbClr val="00B050"/>
            </a:solidFill>
            <a:cs typeface="Akhbar MT" pitchFamily="2" charset="-78"/>
          </a:endParaRPr>
        </a:p>
      </dgm:t>
    </dgm:pt>
    <dgm:pt modelId="{B49A0269-DE65-408C-BBF8-544F68D4515F}" type="parTrans" cxnId="{F920C0F4-405C-4F0F-8584-D01FFF89A785}">
      <dgm:prSet/>
      <dgm:spPr/>
      <dgm:t>
        <a:bodyPr/>
        <a:lstStyle/>
        <a:p>
          <a:pPr rtl="1"/>
          <a:endParaRPr lang="ar-SA" sz="2400" b="1">
            <a:cs typeface="Akhbar MT" pitchFamily="2" charset="-78"/>
          </a:endParaRPr>
        </a:p>
      </dgm:t>
    </dgm:pt>
    <dgm:pt modelId="{7EFBF9B8-915D-4C5B-AD84-13624500B5D5}" type="sibTrans" cxnId="{F920C0F4-405C-4F0F-8584-D01FFF89A785}">
      <dgm:prSet/>
      <dgm:spPr/>
      <dgm:t>
        <a:bodyPr/>
        <a:lstStyle/>
        <a:p>
          <a:pPr rtl="1"/>
          <a:endParaRPr lang="ar-SA" sz="2400" b="1">
            <a:cs typeface="Akhbar MT" pitchFamily="2" charset="-78"/>
          </a:endParaRPr>
        </a:p>
      </dgm:t>
    </dgm:pt>
    <dgm:pt modelId="{902E59C3-0938-437A-ACDA-9B33B4E88878}" type="pres">
      <dgm:prSet presAssocID="{E0D10E5A-B0C5-4966-AE9A-A5ADCE1C776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7C4BD0B1-D42C-43EE-AB35-2383C58D7768}" type="pres">
      <dgm:prSet presAssocID="{E0D10E5A-B0C5-4966-AE9A-A5ADCE1C776F}" presName="ribbon" presStyleLbl="node1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endParaRPr lang="ar-SA"/>
        </a:p>
      </dgm:t>
    </dgm:pt>
    <dgm:pt modelId="{B1102F63-0219-4650-9912-40CE46ED7AA6}" type="pres">
      <dgm:prSet presAssocID="{E0D10E5A-B0C5-4966-AE9A-A5ADCE1C776F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4214080-F23E-4383-B31A-E5020FAA5464}" type="pres">
      <dgm:prSet presAssocID="{E0D10E5A-B0C5-4966-AE9A-A5ADCE1C776F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F920C0F4-405C-4F0F-8584-D01FFF89A785}" srcId="{E0D10E5A-B0C5-4966-AE9A-A5ADCE1C776F}" destId="{11A646EA-B88F-4ACC-A586-0EC03D7B0CCD}" srcOrd="1" destOrd="0" parTransId="{B49A0269-DE65-408C-BBF8-544F68D4515F}" sibTransId="{7EFBF9B8-915D-4C5B-AD84-13624500B5D5}"/>
    <dgm:cxn modelId="{0CC018E9-6330-4BAE-8099-262875D0B63C}" srcId="{E0D10E5A-B0C5-4966-AE9A-A5ADCE1C776F}" destId="{10C36797-E133-42C6-9945-C8A719F3E5ED}" srcOrd="0" destOrd="0" parTransId="{B0FA483F-FD22-435C-9130-E6028E8DC7BD}" sibTransId="{52B3F7E3-AC2D-4AE5-84C4-7453EF6D1C3B}"/>
    <dgm:cxn modelId="{4AF35D3E-7E10-4E83-A1F5-0881EF00EC45}" type="presOf" srcId="{11A646EA-B88F-4ACC-A586-0EC03D7B0CCD}" destId="{B4214080-F23E-4383-B31A-E5020FAA5464}" srcOrd="0" destOrd="0" presId="urn:microsoft.com/office/officeart/2005/8/layout/arrow6"/>
    <dgm:cxn modelId="{21F24D37-968E-4FF5-B00B-429B938B5251}" type="presOf" srcId="{10C36797-E133-42C6-9945-C8A719F3E5ED}" destId="{B1102F63-0219-4650-9912-40CE46ED7AA6}" srcOrd="0" destOrd="0" presId="urn:microsoft.com/office/officeart/2005/8/layout/arrow6"/>
    <dgm:cxn modelId="{E31C56A8-1C27-4133-9265-94C83A379259}" type="presOf" srcId="{E0D10E5A-B0C5-4966-AE9A-A5ADCE1C776F}" destId="{902E59C3-0938-437A-ACDA-9B33B4E88878}" srcOrd="0" destOrd="0" presId="urn:microsoft.com/office/officeart/2005/8/layout/arrow6"/>
    <dgm:cxn modelId="{79AF75E3-A84B-470E-BA54-846A6938A3B5}" type="presParOf" srcId="{902E59C3-0938-437A-ACDA-9B33B4E88878}" destId="{7C4BD0B1-D42C-43EE-AB35-2383C58D7768}" srcOrd="0" destOrd="0" presId="urn:microsoft.com/office/officeart/2005/8/layout/arrow6"/>
    <dgm:cxn modelId="{4021D588-7F4B-4B44-8291-A1480FE3BA52}" type="presParOf" srcId="{902E59C3-0938-437A-ACDA-9B33B4E88878}" destId="{B1102F63-0219-4650-9912-40CE46ED7AA6}" srcOrd="1" destOrd="0" presId="urn:microsoft.com/office/officeart/2005/8/layout/arrow6"/>
    <dgm:cxn modelId="{AFB1EA31-D07A-4A5E-9491-DE56DC2A717F}" type="presParOf" srcId="{902E59C3-0938-437A-ACDA-9B33B4E88878}" destId="{B4214080-F23E-4383-B31A-E5020FAA546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1646A-8678-4602-AE65-F5D1E999596A}">
      <dsp:nvSpPr>
        <dsp:cNvPr id="0" name=""/>
        <dsp:cNvSpPr/>
      </dsp:nvSpPr>
      <dsp:spPr>
        <a:xfrm rot="16200000">
          <a:off x="-2160184" y="2163675"/>
          <a:ext cx="5706699" cy="1379347"/>
        </a:xfrm>
        <a:prstGeom prst="flowChartManualOperation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قناعة قيادات المدرسة والعاملين فيها بأهمية الشراكة في تعزيز أهدافهم التعليمية وتحسين تعلم طلابهم. </a:t>
          </a:r>
          <a:endParaRPr lang="en-US" sz="2000" b="1" kern="1200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sp:txBody>
      <dsp:txXfrm rot="5400000">
        <a:off x="3492" y="1141339"/>
        <a:ext cx="1379347" cy="3424019"/>
      </dsp:txXfrm>
    </dsp:sp>
    <dsp:sp modelId="{2756D75E-C44E-4BB0-82A2-6344C0166420}">
      <dsp:nvSpPr>
        <dsp:cNvPr id="0" name=""/>
        <dsp:cNvSpPr/>
      </dsp:nvSpPr>
      <dsp:spPr>
        <a:xfrm rot="16200000">
          <a:off x="-677386" y="2163675"/>
          <a:ext cx="5706699" cy="1379347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وجود فريق عمل للشراكة يشكل وفق النموذج المتبع للخطة السنوية. </a:t>
          </a:r>
          <a:endParaRPr lang="ar-SA" sz="2000" b="1" kern="1200" dirty="0" smtClean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sp:txBody>
      <dsp:txXfrm rot="5400000">
        <a:off x="1486290" y="1141339"/>
        <a:ext cx="1379347" cy="3424019"/>
      </dsp:txXfrm>
    </dsp:sp>
    <dsp:sp modelId="{CCC55A17-0E46-47CE-8C87-A528D8E078F5}">
      <dsp:nvSpPr>
        <dsp:cNvPr id="0" name=""/>
        <dsp:cNvSpPr/>
      </dsp:nvSpPr>
      <dsp:spPr>
        <a:xfrm rot="16200000">
          <a:off x="805411" y="2163675"/>
          <a:ext cx="5706699" cy="1379347"/>
        </a:xfrm>
        <a:prstGeom prst="flowChartManualOperati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وجود تمويل كاف لأنشطة الشراكة. </a:t>
          </a:r>
          <a:endParaRPr lang="en-US" sz="2000" b="1" kern="1200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sp:txBody>
      <dsp:txXfrm rot="5400000">
        <a:off x="2969087" y="1141339"/>
        <a:ext cx="1379347" cy="3424019"/>
      </dsp:txXfrm>
    </dsp:sp>
    <dsp:sp modelId="{883AB7DB-E273-445E-9D51-D8AD3115EE46}">
      <dsp:nvSpPr>
        <dsp:cNvPr id="0" name=""/>
        <dsp:cNvSpPr/>
      </dsp:nvSpPr>
      <dsp:spPr>
        <a:xfrm rot="16200000">
          <a:off x="2288210" y="2163675"/>
          <a:ext cx="5706699" cy="1379347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1" kern="1200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إتاحة وقت التخطيط في المدرسة لفريق عمل الشراكات أو غيرهم من العاملين في المدرسة؛ للمشاركة في اقتراح أنشطة الشراكة وتنفيذها وتقويمها. </a:t>
          </a:r>
          <a:endParaRPr lang="en-US" sz="1800" b="1" kern="1200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sp:txBody>
      <dsp:txXfrm rot="5400000">
        <a:off x="4451886" y="1141339"/>
        <a:ext cx="1379347" cy="3424019"/>
      </dsp:txXfrm>
    </dsp:sp>
    <dsp:sp modelId="{AB3A14F9-8A6F-4257-833B-C84ED0F925E5}">
      <dsp:nvSpPr>
        <dsp:cNvPr id="0" name=""/>
        <dsp:cNvSpPr/>
      </dsp:nvSpPr>
      <dsp:spPr>
        <a:xfrm rot="16200000">
          <a:off x="3771008" y="2163675"/>
          <a:ext cx="5706699" cy="1379347"/>
        </a:xfrm>
        <a:prstGeom prst="flowChartManualOperation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توافر المعلومات والمسوح اللازمة عن الأسر ومؤسسات وأفراد المجتمع. </a:t>
          </a:r>
          <a:endParaRPr lang="en-US" sz="2000" b="1" kern="1200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sp:txBody>
      <dsp:txXfrm rot="5400000">
        <a:off x="5934684" y="1141339"/>
        <a:ext cx="1379347" cy="3424019"/>
      </dsp:txXfrm>
    </dsp:sp>
    <dsp:sp modelId="{E6ABF4AB-404E-4B5D-B6A6-3ADA0DEE450C}">
      <dsp:nvSpPr>
        <dsp:cNvPr id="0" name=""/>
        <dsp:cNvSpPr/>
      </dsp:nvSpPr>
      <dsp:spPr>
        <a:xfrm rot="16200000">
          <a:off x="5253806" y="2163675"/>
          <a:ext cx="5706699" cy="1379347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  <a:latin typeface="GE SS Text Bold" pitchFamily="18" charset="-78"/>
              <a:ea typeface="GE SS Text Bold" pitchFamily="18" charset="-78"/>
              <a:cs typeface="Akhbar MT" pitchFamily="2" charset="-78"/>
            </a:rPr>
            <a:t>تحديد النموذج الأنسب للتخطيط للمدرسة وفق إمكاناتها وقدرات أفرادها وظروف مجتمعها.  </a:t>
          </a:r>
          <a:endParaRPr lang="en-US" sz="2000" b="1" kern="1200" dirty="0">
            <a:solidFill>
              <a:schemeClr val="tx1"/>
            </a:solidFill>
            <a:latin typeface="GE SS Text Bold" pitchFamily="18" charset="-78"/>
            <a:ea typeface="GE SS Text Bold" pitchFamily="18" charset="-78"/>
            <a:cs typeface="Akhbar MT" pitchFamily="2" charset="-78"/>
          </a:endParaRPr>
        </a:p>
      </dsp:txBody>
      <dsp:txXfrm rot="5400000">
        <a:off x="7417482" y="1141339"/>
        <a:ext cx="1379347" cy="3424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BD0B1-D42C-43EE-AB35-2383C58D7768}">
      <dsp:nvSpPr>
        <dsp:cNvPr id="0" name=""/>
        <dsp:cNvSpPr/>
      </dsp:nvSpPr>
      <dsp:spPr>
        <a:xfrm>
          <a:off x="1241630" y="0"/>
          <a:ext cx="6660740" cy="2664295"/>
        </a:xfrm>
        <a:prstGeom prst="leftRightRibb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B1102F63-0219-4650-9912-40CE46ED7AA6}">
      <dsp:nvSpPr>
        <dsp:cNvPr id="0" name=""/>
        <dsp:cNvSpPr/>
      </dsp:nvSpPr>
      <dsp:spPr>
        <a:xfrm>
          <a:off x="2040918" y="466251"/>
          <a:ext cx="2198044" cy="130550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00B050"/>
              </a:solidFill>
              <a:cs typeface="Akhbar MT" pitchFamily="2" charset="-78"/>
            </a:rPr>
            <a:t>اشراك مليون متطوع بحلول 2030</a:t>
          </a:r>
          <a:endParaRPr lang="ar-SA" sz="3200" b="1" kern="1200" dirty="0">
            <a:solidFill>
              <a:srgbClr val="00B050"/>
            </a:solidFill>
            <a:cs typeface="Akhbar MT" pitchFamily="2" charset="-78"/>
          </a:endParaRPr>
        </a:p>
      </dsp:txBody>
      <dsp:txXfrm>
        <a:off x="2040918" y="466251"/>
        <a:ext cx="2198044" cy="1305505"/>
      </dsp:txXfrm>
    </dsp:sp>
    <dsp:sp modelId="{B4214080-F23E-4383-B31A-E5020FAA5464}">
      <dsp:nvSpPr>
        <dsp:cNvPr id="0" name=""/>
        <dsp:cNvSpPr/>
      </dsp:nvSpPr>
      <dsp:spPr>
        <a:xfrm>
          <a:off x="4572000" y="892539"/>
          <a:ext cx="2597688" cy="1305505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3792" rIns="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00B050"/>
              </a:solidFill>
              <a:cs typeface="Akhbar MT" pitchFamily="2" charset="-78"/>
            </a:rPr>
            <a:t>اشراك 80% من الأسر بحلول 2020</a:t>
          </a:r>
          <a:endParaRPr lang="ar-SA" sz="3200" b="1" kern="1200" dirty="0">
            <a:solidFill>
              <a:srgbClr val="00B050"/>
            </a:solidFill>
            <a:cs typeface="Akhbar MT" pitchFamily="2" charset="-78"/>
          </a:endParaRPr>
        </a:p>
      </dsp:txBody>
      <dsp:txXfrm>
        <a:off x="4572000" y="892539"/>
        <a:ext cx="2597688" cy="13055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2AEB36D-01B2-43D1-BA52-D50E1DD2AB9E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D2673DA-925C-4636-AF00-F04081901B8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90329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740C91-8B3E-4E5D-B432-CCBDB9B7BBF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108D88-ED32-465B-B8A7-0263739DF49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ar-SA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D4B7D1-6D96-437D-A4CC-D1BEFA37A1A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ar-S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AA9AB-18C8-4FFA-B35C-FA097D14D7F3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ar-S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AA9AB-18C8-4FFA-B35C-FA097D14D7F3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ar-SA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0793D9-89A8-45F9-80CC-8F53B93C3CC6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ar-SA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6A4B4A-154C-4122-8F55-48DC8A59A33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ar-SA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AE2E2B-A8CE-487B-8794-2A95B530B277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ar-S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E4911-7E22-4990-9CBA-D642A473FE0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ar-SA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4CBBA4-D992-45E7-AC4B-43482A677C5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ar-SA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altLang="ar-SA" smtClean="0"/>
          </a:p>
        </p:txBody>
      </p:sp>
      <p:sp>
        <p:nvSpPr>
          <p:cNvPr id="2253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9A79DA-6481-44D1-BC3F-3B9891C4455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ar-S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63749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27785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5241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00402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2397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162005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40866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06629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50201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318362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727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F11C-4824-46AE-BBE6-2C1FAF92928F}" type="datetimeFigureOut">
              <a:rPr lang="ar-SA" smtClean="0"/>
              <a:pPr/>
              <a:t>12/06/39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FED2-747F-487F-851C-44B6FA6AA40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6464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6"/>
          <p:cNvSpPr>
            <a:spLocks noChangeArrowheads="1"/>
          </p:cNvSpPr>
          <p:nvPr/>
        </p:nvSpPr>
        <p:spPr bwMode="auto">
          <a:xfrm>
            <a:off x="1620441" y="2708920"/>
            <a:ext cx="597589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8000" b="1" dirty="0">
                <a:solidFill>
                  <a:srgbClr val="002060"/>
                </a:solidFill>
                <a:latin typeface="Aldhabi" panose="01000000000000000000" pitchFamily="2" charset="-78"/>
                <a:cs typeface="Fanan" pitchFamily="2" charset="-78"/>
              </a:rPr>
              <a:t>شراكات المدرسة والأسرة </a:t>
            </a:r>
            <a:r>
              <a:rPr lang="ar-SA" altLang="ar-SA" sz="8000" b="1" dirty="0" smtClean="0">
                <a:solidFill>
                  <a:srgbClr val="002060"/>
                </a:solidFill>
                <a:latin typeface="Aldhabi" panose="01000000000000000000" pitchFamily="2" charset="-78"/>
                <a:cs typeface="Fanan" pitchFamily="2" charset="-78"/>
              </a:rPr>
              <a:t>والمجتمع (ارتقاء)</a:t>
            </a:r>
            <a:endParaRPr lang="ar-SA" altLang="ar-SA" sz="8000" b="1" dirty="0">
              <a:solidFill>
                <a:srgbClr val="002060"/>
              </a:solidFill>
              <a:latin typeface="Aldhabi" panose="01000000000000000000" pitchFamily="2" charset="-78"/>
              <a:cs typeface="Fanan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64088" y="785610"/>
            <a:ext cx="338524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2000" b="1" dirty="0">
                <a:cs typeface="Fanan" pitchFamily="2" charset="-78"/>
              </a:rPr>
              <a:t>المملكة العربية السعودية</a:t>
            </a:r>
            <a:endParaRPr lang="en-US" altLang="ar-SA" sz="2000" b="1" dirty="0">
              <a:cs typeface="Fanan" pitchFamily="2" charset="-78"/>
            </a:endParaRPr>
          </a:p>
          <a:p>
            <a:pPr algn="ctr"/>
            <a:r>
              <a:rPr lang="ar-SA" altLang="ar-SA" sz="2000" b="1" dirty="0">
                <a:cs typeface="Fanan" pitchFamily="2" charset="-78"/>
              </a:rPr>
              <a:t>وزارة التعليم </a:t>
            </a:r>
            <a:endParaRPr lang="en-US" altLang="ar-SA" sz="2000" b="1" dirty="0">
              <a:cs typeface="Fanan" pitchFamily="2" charset="-78"/>
            </a:endParaRPr>
          </a:p>
          <a:p>
            <a:pPr algn="ctr"/>
            <a:r>
              <a:rPr lang="ar-SA" altLang="ar-SA" sz="2000" b="1" dirty="0">
                <a:cs typeface="Fanan" pitchFamily="2" charset="-78"/>
              </a:rPr>
              <a:t>ادارة التعليم بمحافظة بيشة</a:t>
            </a:r>
            <a:endParaRPr lang="en-US" altLang="ar-SA" sz="2000" b="1" dirty="0">
              <a:cs typeface="Fanan" pitchFamily="2" charset="-78"/>
            </a:endParaRPr>
          </a:p>
          <a:p>
            <a:pPr algn="ctr"/>
            <a:r>
              <a:rPr lang="ar-SA" altLang="ar-SA" sz="2000" b="1" dirty="0">
                <a:cs typeface="Fanan" pitchFamily="2" charset="-78"/>
              </a:rPr>
              <a:t>الشؤون التعليمية  / بنات -وحدة ارتقاء</a:t>
            </a:r>
          </a:p>
        </p:txBody>
      </p:sp>
      <p:pic>
        <p:nvPicPr>
          <p:cNvPr id="1027" name="Picture 3" descr="C:\Users\HP\Desktop\شعار ارتقاء\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0441" y="188640"/>
            <a:ext cx="3019928" cy="24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17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571625" y="6623050"/>
            <a:ext cx="214313" cy="234950"/>
          </a:xfrm>
          <a:ln w="12700">
            <a:miter lim="400000"/>
            <a:headEnd/>
            <a:tailEnd/>
          </a:ln>
        </p:spPr>
        <p:txBody>
          <a:bodyPr/>
          <a:lstStyle/>
          <a:p>
            <a:pPr algn="l">
              <a:defRPr/>
            </a:pPr>
            <a:fld id="{6838B957-01BF-4D1B-9ACD-365CFBF99145}" type="slidenum">
              <a:rPr lang="en-US" sz="800" smtClean="0">
                <a:cs typeface="Akhbar MT" pitchFamily="2" charset="-78"/>
              </a:rPr>
              <a:pPr algn="l">
                <a:defRPr/>
              </a:pPr>
              <a:t>10</a:t>
            </a:fld>
            <a:endParaRPr lang="en-US" sz="800" smtClean="0">
              <a:cs typeface="Akhbar MT" pitchFamily="2" charset="-78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2515046" y="3069157"/>
            <a:ext cx="65214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3200" b="1" dirty="0">
                <a:latin typeface="GE SS Text Medium" pitchFamily="18" charset="-78"/>
                <a:cs typeface="Fanan" pitchFamily="2" charset="-78"/>
              </a:rPr>
              <a:t>ما العائد </a:t>
            </a:r>
            <a:r>
              <a:rPr lang="ar-SA" altLang="ar-SA" sz="3200" b="1" dirty="0" err="1">
                <a:latin typeface="GE SS Text Medium" pitchFamily="18" charset="-78"/>
                <a:cs typeface="Fanan" pitchFamily="2" charset="-78"/>
              </a:rPr>
              <a:t>التعلمي</a:t>
            </a:r>
            <a:r>
              <a:rPr lang="ar-SA" altLang="ar-SA" sz="3200" b="1" dirty="0">
                <a:latin typeface="GE SS Text Medium" pitchFamily="18" charset="-78"/>
                <a:cs typeface="Fanan" pitchFamily="2" charset="-78"/>
              </a:rPr>
              <a:t> على الطالب من خلال الزيارة </a:t>
            </a:r>
            <a:r>
              <a:rPr lang="ar-SA" altLang="ar-SA" sz="3200" b="1" dirty="0" smtClean="0">
                <a:latin typeface="GE SS Text Medium" pitchFamily="18" charset="-78"/>
                <a:cs typeface="Fanan" pitchFamily="2" charset="-78"/>
              </a:rPr>
              <a:t>؟</a:t>
            </a:r>
            <a:endParaRPr lang="ar-SA" altLang="ar-SA" sz="3200" b="1" dirty="0">
              <a:latin typeface="GE SS Text Medium" pitchFamily="18" charset="-78"/>
              <a:cs typeface="Fanan" pitchFamily="2" charset="-78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339057" y="188640"/>
            <a:ext cx="6697439" cy="7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3600" b="1" dirty="0">
                <a:solidFill>
                  <a:srgbClr val="006600"/>
                </a:solidFill>
                <a:latin typeface="GE SS Text Medium" pitchFamily="18" charset="-78"/>
                <a:cs typeface="Fanan" pitchFamily="2" charset="-78"/>
              </a:rPr>
              <a:t>مع أفراد مجموعتك أكملي الجدول التالي: </a:t>
            </a:r>
          </a:p>
        </p:txBody>
      </p:sp>
      <p:graphicFrame>
        <p:nvGraphicFramePr>
          <p:cNvPr id="9" name="جدول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8190572"/>
              </p:ext>
            </p:extLst>
          </p:nvPr>
        </p:nvGraphicFramePr>
        <p:xfrm>
          <a:off x="755576" y="1064092"/>
          <a:ext cx="8064896" cy="1798194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4088207"/>
                <a:gridCol w="3976689"/>
              </a:tblGrid>
              <a:tr h="51422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نمط الانخراط</a:t>
                      </a:r>
                    </a:p>
                  </a:txBody>
                  <a:tcPr marL="91439" marR="91439" marT="45699" marB="45699"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حدد النمط مع سياق القصة</a:t>
                      </a:r>
                    </a:p>
                  </a:txBody>
                  <a:tcPr marL="91439" marR="91439" marT="45699" marB="45699" anchor="ctr"/>
                </a:tc>
              </a:tr>
              <a:tr h="426792"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marL="91439" marR="91439" marT="45699" marB="45699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marL="91439" marR="91439" marT="45699" marB="45699" anchor="ctr"/>
                </a:tc>
              </a:tr>
              <a:tr h="426792"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marL="91439" marR="91439" marT="45699" marB="45699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marL="91439" marR="91439" marT="45699" marB="45699" anchor="ctr"/>
                </a:tc>
              </a:tr>
            </a:tbl>
          </a:graphicData>
        </a:graphic>
      </p:graphicFrame>
      <p:graphicFrame>
        <p:nvGraphicFramePr>
          <p:cNvPr id="10" name="جدول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3143960"/>
              </p:ext>
            </p:extLst>
          </p:nvPr>
        </p:nvGraphicFramePr>
        <p:xfrm>
          <a:off x="683568" y="3870398"/>
          <a:ext cx="8137599" cy="192033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4040431"/>
                <a:gridCol w="4097168"/>
              </a:tblGrid>
              <a:tr h="624069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المعارف المكتسبة:</a:t>
                      </a:r>
                      <a:endParaRPr lang="ar-SA" sz="2800" b="1" dirty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marL="91439" marR="91439" marT="45735" marB="45735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المهارات المكتسبة:</a:t>
                      </a:r>
                      <a:endParaRPr lang="ar-SA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marL="91439" marR="91439" marT="45735" marB="45735" anchor="ctr"/>
                </a:tc>
              </a:tr>
              <a:tr h="624069">
                <a:tc>
                  <a:txBody>
                    <a:bodyPr/>
                    <a:lstStyle/>
                    <a:p>
                      <a:pPr marL="0" marR="0" indent="0" algn="ctr" defTabSz="4572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 smtClean="0"/>
                        <a:t>الاتجاهات المكتسبة:</a:t>
                      </a:r>
                      <a:endParaRPr lang="ar-SA" sz="28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91439" marR="91439" marT="45735" marB="45735" anchor="ctr"/>
                </a:tc>
                <a:tc>
                  <a:txBody>
                    <a:bodyPr/>
                    <a:lstStyle/>
                    <a:p>
                      <a:pPr algn="ctr" rtl="1"/>
                      <a:endParaRPr lang="ar-SA" sz="3600" dirty="0"/>
                    </a:p>
                  </a:txBody>
                  <a:tcPr marL="91439" marR="91439" marT="45735" marB="45735" anchor="ctr"/>
                </a:tc>
              </a:tr>
            </a:tbl>
          </a:graphicData>
        </a:graphic>
      </p:graphicFrame>
      <p:sp>
        <p:nvSpPr>
          <p:cNvPr id="11" name="مستطيل 10"/>
          <p:cNvSpPr/>
          <p:nvPr/>
        </p:nvSpPr>
        <p:spPr>
          <a:xfrm>
            <a:off x="3201272" y="6156012"/>
            <a:ext cx="223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ar-SA" sz="3200" b="1" dirty="0" smtClean="0">
                <a:solidFill>
                  <a:schemeClr val="bg1"/>
                </a:solidFill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صفحة رقم (61)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74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1"/>
          <p:cNvGraphicFramePr/>
          <p:nvPr>
            <p:extLst>
              <p:ext uri="{D42A27DB-BD31-4B8C-83A1-F6EECF244321}">
                <p14:modId xmlns:p14="http://schemas.microsoft.com/office/powerpoint/2010/main" xmlns="" val="1598070459"/>
              </p:ext>
            </p:extLst>
          </p:nvPr>
        </p:nvGraphicFramePr>
        <p:xfrm>
          <a:off x="251521" y="962661"/>
          <a:ext cx="8568952" cy="56346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مستطيل 3"/>
          <p:cNvSpPr>
            <a:spLocks noChangeArrowheads="1"/>
          </p:cNvSpPr>
          <p:nvPr/>
        </p:nvSpPr>
        <p:spPr bwMode="auto">
          <a:xfrm>
            <a:off x="1448117" y="116632"/>
            <a:ext cx="63642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4800" b="1" dirty="0">
                <a:solidFill>
                  <a:srgbClr val="7030A0"/>
                </a:solidFill>
                <a:latin typeface="GE SS Text Medium" pitchFamily="18" charset="-78"/>
                <a:ea typeface="GE SS Text Medium" pitchFamily="18" charset="-78"/>
                <a:cs typeface="Fanan" pitchFamily="2" charset="-78"/>
                <a:sym typeface="Playfair Display"/>
              </a:rPr>
              <a:t>الخطوات العشر لإنجاح الشراكة </a:t>
            </a:r>
            <a:endParaRPr lang="ar-SA" altLang="ar-SA" sz="4800" dirty="0">
              <a:solidFill>
                <a:srgbClr val="7030A0"/>
              </a:solidFill>
              <a:ea typeface="GE SS Text Medium" pitchFamily="18" charset="-78"/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265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مستطيل 1"/>
          <p:cNvSpPr>
            <a:spLocks noChangeArrowheads="1"/>
          </p:cNvSpPr>
          <p:nvPr/>
        </p:nvSpPr>
        <p:spPr bwMode="auto">
          <a:xfrm>
            <a:off x="1304101" y="77723"/>
            <a:ext cx="636424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4800" b="1" dirty="0">
                <a:solidFill>
                  <a:srgbClr val="7030A0"/>
                </a:solidFill>
                <a:latin typeface="GE SS Text Medium" pitchFamily="18" charset="-78"/>
                <a:ea typeface="GE SS Text Medium" pitchFamily="18" charset="-78"/>
                <a:cs typeface="Fanan" pitchFamily="2" charset="-78"/>
                <a:sym typeface="Playfair Display"/>
              </a:rPr>
              <a:t>الخطوات العشر لإنجاح الشراكة </a:t>
            </a:r>
            <a:endParaRPr lang="ar-SA" altLang="ar-SA" sz="4800" b="1" dirty="0">
              <a:solidFill>
                <a:srgbClr val="7030A0"/>
              </a:solidFill>
              <a:latin typeface="GE SS Text Medium" pitchFamily="18" charset="-78"/>
              <a:ea typeface="GE SS Text Medium" pitchFamily="18" charset="-78"/>
              <a:cs typeface="Fanan" pitchFamily="2" charset="-78"/>
            </a:endParaRPr>
          </a:p>
        </p:txBody>
      </p:sp>
      <p:graphicFrame>
        <p:nvGraphicFramePr>
          <p:cNvPr id="3" name="Diagram 1"/>
          <p:cNvGraphicFramePr/>
          <p:nvPr>
            <p:extLst>
              <p:ext uri="{D42A27DB-BD31-4B8C-83A1-F6EECF244321}">
                <p14:modId xmlns:p14="http://schemas.microsoft.com/office/powerpoint/2010/main" xmlns="" val="3954109283"/>
              </p:ext>
            </p:extLst>
          </p:nvPr>
        </p:nvGraphicFramePr>
        <p:xfrm>
          <a:off x="40969" y="908720"/>
          <a:ext cx="910303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012276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86188927"/>
              </p:ext>
            </p:extLst>
          </p:nvPr>
        </p:nvGraphicFramePr>
        <p:xfrm>
          <a:off x="467544" y="1190682"/>
          <a:ext cx="8239391" cy="4326550"/>
        </p:xfrm>
        <a:graphic>
          <a:graphicData uri="http://schemas.openxmlformats.org/drawingml/2006/table">
            <a:tbl>
              <a:tblPr rtl="1">
                <a:tableStyleId>{9DCAF9ED-07DC-4A11-8D7F-57B35C25682E}</a:tableStyleId>
              </a:tblPr>
              <a:tblGrid>
                <a:gridCol w="8239391"/>
              </a:tblGrid>
              <a:tr h="1319064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رقم النشاط (2-1 -3)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عنوان النشاط : ضوابط تشكيل فرق العمل.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64" marR="68564" marT="0" marB="0" horzOverflow="overflow"/>
                </a:tc>
              </a:tr>
              <a:tr h="560958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ar-SA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مدة النشاط: (20) دقيقة.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64" marR="68564" marT="0" marB="0" horzOverflow="overflow"/>
                </a:tc>
              </a:tr>
              <a:tr h="778009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ar-SA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هدف النشاط:                                                                               معرفة المتدربين لخبراتهم  السابقة في مجال ضوابط الشراكة.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64" marR="68564" marT="0" marB="0" horzOverflow="overflow"/>
                </a:tc>
              </a:tr>
              <a:tr h="817006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ar-SA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المطلوب في النشاط: 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حدد مع أفراد مجموعتك ضوابط تشكيل فرق العمل.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64" marR="68564" marT="0" marB="0" horzOverflow="overflow"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170815" y="6156012"/>
            <a:ext cx="22605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ar-SA" sz="3200" b="1" dirty="0" smtClean="0">
                <a:solidFill>
                  <a:schemeClr val="bg1"/>
                </a:solidFill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صفحة رقم (63)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54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67544" y="980728"/>
          <a:ext cx="799288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مستطيل 2"/>
          <p:cNvSpPr/>
          <p:nvPr/>
        </p:nvSpPr>
        <p:spPr>
          <a:xfrm>
            <a:off x="539552" y="620688"/>
            <a:ext cx="81325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altLang="x-none" sz="4000" b="1" dirty="0">
                <a:solidFill>
                  <a:srgbClr val="C0000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مواصفات أ</a:t>
            </a:r>
            <a:r>
              <a:rPr lang="ar-SA" altLang="x-none" sz="4000" b="1" u="sng" dirty="0">
                <a:solidFill>
                  <a:srgbClr val="C0000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عضاء فريق </a:t>
            </a:r>
            <a:r>
              <a:rPr lang="ar-SA" altLang="x-none" sz="4000" b="1" dirty="0">
                <a:solidFill>
                  <a:srgbClr val="C0000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عمل الشراكة في المدرسة</a:t>
            </a:r>
            <a:endParaRPr lang="ar-SA" sz="4000" b="1" dirty="0">
              <a:solidFill>
                <a:srgbClr val="C00000"/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2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86398" y="188913"/>
            <a:ext cx="6591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altLang="x-none" sz="4400" b="1" dirty="0">
                <a:solidFill>
                  <a:srgbClr val="C0000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مواصفات </a:t>
            </a:r>
            <a:r>
              <a:rPr lang="ar-SA" altLang="x-none" sz="4400" b="1" u="sng" dirty="0">
                <a:solidFill>
                  <a:srgbClr val="C0000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فريق عمل </a:t>
            </a:r>
            <a:r>
              <a:rPr lang="ar-SA" altLang="x-none" sz="4400" b="1" dirty="0">
                <a:solidFill>
                  <a:srgbClr val="C0000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الشراكة الناجح</a:t>
            </a:r>
            <a:endParaRPr lang="ar-SA" sz="4400" dirty="0">
              <a:solidFill>
                <a:srgbClr val="C00000"/>
              </a:solidFill>
              <a:cs typeface="Fanan" pitchFamily="2" charset="-78"/>
            </a:endParaRPr>
          </a:p>
        </p:txBody>
      </p:sp>
      <p:graphicFrame>
        <p:nvGraphicFramePr>
          <p:cNvPr id="3" name="Diagram 1"/>
          <p:cNvGraphicFramePr/>
          <p:nvPr/>
        </p:nvGraphicFramePr>
        <p:xfrm>
          <a:off x="755575" y="1052736"/>
          <a:ext cx="80648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412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/>
          <p:cNvGrpSpPr/>
          <p:nvPr/>
        </p:nvGrpSpPr>
        <p:grpSpPr>
          <a:xfrm>
            <a:off x="1187624" y="764704"/>
            <a:ext cx="3408215" cy="2664296"/>
            <a:chOff x="4303593" y="693217"/>
            <a:chExt cx="1535743" cy="40861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مستطيل مستدير الزوايا 9"/>
            <p:cNvSpPr/>
            <p:nvPr/>
          </p:nvSpPr>
          <p:spPr>
            <a:xfrm>
              <a:off x="4303593" y="693217"/>
              <a:ext cx="1535743" cy="408617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4348573" y="738197"/>
              <a:ext cx="1445783" cy="3996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الهدف الاكاديمي لممارسات من الأنماط الستة لتحقيق هذا الهدف</a:t>
              </a:r>
              <a:endParaRPr lang="en-US" sz="2800" b="1" kern="1200" dirty="0">
                <a:solidFill>
                  <a:schemeClr val="tx1"/>
                </a:solidFill>
                <a:latin typeface="GE SS Text Medium" pitchFamily="18" charset="-78"/>
                <a:ea typeface="GE SS Text Medium" pitchFamily="18" charset="-78"/>
                <a:cs typeface="Akhbar MT" pitchFamily="2" charset="-78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1039325" y="3655475"/>
            <a:ext cx="3456691" cy="2664296"/>
            <a:chOff x="6453633" y="693217"/>
            <a:chExt cx="1535743" cy="40861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مستطيل مستدير الزوايا 7"/>
            <p:cNvSpPr/>
            <p:nvPr/>
          </p:nvSpPr>
          <p:spPr>
            <a:xfrm>
              <a:off x="6453633" y="693217"/>
              <a:ext cx="1535743" cy="408617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مستطيل 8"/>
            <p:cNvSpPr/>
            <p:nvPr/>
          </p:nvSpPr>
          <p:spPr>
            <a:xfrm>
              <a:off x="6498613" y="738197"/>
              <a:ext cx="1445783" cy="3996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تهيئة مناخ الشراكة لتنفيذ ممارسات </a:t>
              </a:r>
              <a:r>
                <a:rPr lang="ar-SA" sz="2800" b="1" dirty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من الأنماط الستة لتحقيق هذا الهدف</a:t>
              </a:r>
              <a:endParaRPr lang="en-US" sz="2800" b="1" dirty="0">
                <a:solidFill>
                  <a:schemeClr val="tx1"/>
                </a:solidFill>
                <a:latin typeface="GE SS Text Medium" pitchFamily="18" charset="-78"/>
                <a:ea typeface="GE SS Text Medium" pitchFamily="18" charset="-78"/>
                <a:cs typeface="Akhbar MT" pitchFamily="2" charset="-78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5796136" y="889843"/>
            <a:ext cx="2661305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altLang="x-none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فريق  عمل</a:t>
            </a:r>
          </a:p>
          <a:p>
            <a:pPr algn="ctr">
              <a:defRPr/>
            </a:pPr>
            <a:r>
              <a:rPr lang="ar-SA" altLang="x-none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 الشراكات</a:t>
            </a:r>
          </a:p>
          <a:p>
            <a:pPr algn="ctr">
              <a:defRPr/>
            </a:pPr>
            <a:r>
              <a:rPr lang="ar-SA" altLang="x-none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 بالأهداف</a:t>
            </a:r>
          </a:p>
          <a:p>
            <a:pPr algn="ctr">
              <a:defRPr/>
            </a:pPr>
            <a:r>
              <a:rPr lang="ar-SA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التعليمية</a:t>
            </a:r>
          </a:p>
          <a:p>
            <a:pPr algn="ctr">
              <a:defRPr/>
            </a:pPr>
            <a:r>
              <a:rPr lang="ar-SA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والسلوكية</a:t>
            </a:r>
            <a:endParaRPr lang="ar-SA" sz="5400" dirty="0">
              <a:solidFill>
                <a:srgbClr val="002060"/>
              </a:solidFill>
              <a:cs typeface="Fanan" pitchFamily="2" charset="-78"/>
            </a:endParaRPr>
          </a:p>
        </p:txBody>
      </p:sp>
      <p:cxnSp>
        <p:nvCxnSpPr>
          <p:cNvPr id="3" name="رابط كسهم مستقيم 2"/>
          <p:cNvCxnSpPr>
            <a:endCxn id="11" idx="3"/>
          </p:cNvCxnSpPr>
          <p:nvPr/>
        </p:nvCxnSpPr>
        <p:spPr>
          <a:xfrm flipH="1" flipV="1">
            <a:off x="4496016" y="2096852"/>
            <a:ext cx="1516144" cy="16921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 flipH="1">
            <a:off x="4394774" y="4725144"/>
            <a:ext cx="1401362" cy="48226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2279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مستطيل 1"/>
          <p:cNvSpPr>
            <a:spLocks noChangeArrowheads="1"/>
          </p:cNvSpPr>
          <p:nvPr/>
        </p:nvSpPr>
        <p:spPr bwMode="auto">
          <a:xfrm>
            <a:off x="3028397" y="107921"/>
            <a:ext cx="31277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4000" b="1" dirty="0">
                <a:solidFill>
                  <a:srgbClr val="C00000"/>
                </a:solidFill>
                <a:cs typeface="Fanan" pitchFamily="2" charset="-78"/>
              </a:rPr>
              <a:t>تشكيل بنية الفريق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611560" y="914002"/>
            <a:ext cx="8136904" cy="15788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buFontTx/>
              <a:buBlip>
                <a:blip r:embed="rId3"/>
              </a:buBlip>
              <a:defRPr/>
            </a:pPr>
            <a:r>
              <a:rPr lang="ar-SA" sz="2800" b="1" u="sng" dirty="0">
                <a:solidFill>
                  <a:srgbClr val="002060"/>
                </a:solidFill>
                <a:latin typeface="GE Snd Book" pitchFamily="2" charset="-78"/>
                <a:cs typeface="Fanan" pitchFamily="2" charset="-78"/>
              </a:rPr>
              <a:t>الطريقة الأولى :</a:t>
            </a:r>
            <a:r>
              <a:rPr lang="ar-SA" sz="2800" b="1" dirty="0">
                <a:solidFill>
                  <a:srgbClr val="002060"/>
                </a:solidFill>
                <a:latin typeface="GE Snd Book" pitchFamily="2" charset="-78"/>
                <a:cs typeface="Fanan" pitchFamily="2" charset="-78"/>
              </a:rPr>
              <a:t> </a:t>
            </a:r>
            <a:endParaRPr lang="ar-SA" sz="2800" b="1" dirty="0" smtClean="0">
              <a:solidFill>
                <a:srgbClr val="002060"/>
              </a:solidFill>
              <a:latin typeface="GE Snd Book" pitchFamily="2" charset="-78"/>
              <a:cs typeface="Fanan" pitchFamily="2" charset="-78"/>
            </a:endParaRPr>
          </a:p>
          <a:p>
            <a:pPr marL="0" indent="0">
              <a:lnSpc>
                <a:spcPct val="115000"/>
              </a:lnSpc>
              <a:defRPr/>
            </a:pPr>
            <a:r>
              <a:rPr lang="ar-SA" sz="2800" b="1" dirty="0" smtClean="0">
                <a:solidFill>
                  <a:srgbClr val="002060"/>
                </a:solidFill>
                <a:latin typeface="GE Snd Book" pitchFamily="2" charset="-78"/>
                <a:cs typeface="Fanan" pitchFamily="2" charset="-78"/>
              </a:rPr>
              <a:t>تشكيلها </a:t>
            </a:r>
            <a:r>
              <a:rPr lang="ar-SA" sz="2800" b="1" dirty="0">
                <a:solidFill>
                  <a:srgbClr val="002060"/>
                </a:solidFill>
                <a:latin typeface="GE Snd Book" pitchFamily="2" charset="-78"/>
                <a:cs typeface="Fanan" pitchFamily="2" charset="-78"/>
              </a:rPr>
              <a:t>بناء على الأهداف التعليمية و السلوكية ، فعلى سبيل المثال تشكل وفقاً للأهداف التالية: </a:t>
            </a:r>
            <a:endParaRPr lang="en-US" sz="2800" b="1" dirty="0">
              <a:solidFill>
                <a:srgbClr val="002060"/>
              </a:solidFill>
              <a:latin typeface="GE Snd Book" pitchFamily="2" charset="-78"/>
              <a:cs typeface="Fanan" pitchFamily="2" charset="-78"/>
            </a:endParaRPr>
          </a:p>
        </p:txBody>
      </p:sp>
      <p:graphicFrame>
        <p:nvGraphicFramePr>
          <p:cNvPr id="5" name="عنصر نائب للمحتوى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01470588"/>
              </p:ext>
            </p:extLst>
          </p:nvPr>
        </p:nvGraphicFramePr>
        <p:xfrm>
          <a:off x="539552" y="2636912"/>
          <a:ext cx="8133499" cy="4024747"/>
        </p:xfrm>
        <a:graphic>
          <a:graphicData uri="http://schemas.openxmlformats.org/drawingml/2006/table">
            <a:tbl>
              <a:tblPr rtl="1">
                <a:tableStyleId>{D7AC3CCA-C797-4891-BE02-D94E43425B78}</a:tableStyleId>
              </a:tblPr>
              <a:tblGrid>
                <a:gridCol w="1279026"/>
                <a:gridCol w="3987998"/>
                <a:gridCol w="2866475"/>
              </a:tblGrid>
              <a:tr h="959909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العضو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الهدف التعليمي المطلوب تحقيقه من العضو 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الهدف السلوكي 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horzOverflow="overflow"/>
                </a:tc>
              </a:tr>
              <a:tr h="901483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أحمد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تعزيز تعلـّم الطلاب لمهارات الرياضيات الأساسية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</a:tr>
              <a:tr h="901483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عمر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تحسين الفـَهم القرائي لطلاب المراحل المبكرة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</a:tr>
              <a:tr h="1026488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سعيد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تخفيض نسبة المشاجرات بين الطلاب إلى   (50 %) من معدلها السنوي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3" marR="68583" marT="0" marB="0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5266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/>
          <p:cNvGrpSpPr/>
          <p:nvPr/>
        </p:nvGrpSpPr>
        <p:grpSpPr>
          <a:xfrm>
            <a:off x="4733663" y="3717032"/>
            <a:ext cx="1535743" cy="2664296"/>
            <a:chOff x="3512" y="693217"/>
            <a:chExt cx="1535743" cy="40861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مستطيل مستدير الزوايا 13"/>
            <p:cNvSpPr/>
            <p:nvPr/>
          </p:nvSpPr>
          <p:spPr>
            <a:xfrm>
              <a:off x="3512" y="693217"/>
              <a:ext cx="1535743" cy="408617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مستطيل 14"/>
            <p:cNvSpPr/>
            <p:nvPr/>
          </p:nvSpPr>
          <p:spPr>
            <a:xfrm>
              <a:off x="48492" y="738197"/>
              <a:ext cx="1445783" cy="3996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لجنة النمط الرابع التعلم في البيت</a:t>
              </a:r>
              <a:endParaRPr lang="en-US" sz="2800" b="1" kern="1200" dirty="0">
                <a:solidFill>
                  <a:schemeClr val="tx1"/>
                </a:solidFill>
                <a:latin typeface="GE SS Text Medium" pitchFamily="18" charset="-78"/>
                <a:ea typeface="GE SS Text Medium" pitchFamily="18" charset="-78"/>
                <a:cs typeface="Akhbar MT" pitchFamily="2" charset="-78"/>
              </a:endParaRPr>
            </a:p>
          </p:txBody>
        </p:sp>
      </p:grpSp>
      <p:grpSp>
        <p:nvGrpSpPr>
          <p:cNvPr id="5" name="مجموعة 4"/>
          <p:cNvGrpSpPr/>
          <p:nvPr/>
        </p:nvGrpSpPr>
        <p:grpSpPr>
          <a:xfrm>
            <a:off x="439510" y="764704"/>
            <a:ext cx="1535743" cy="2664296"/>
            <a:chOff x="2153552" y="693217"/>
            <a:chExt cx="1535743" cy="40861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مستطيل مستدير الزوايا 11"/>
            <p:cNvSpPr/>
            <p:nvPr/>
          </p:nvSpPr>
          <p:spPr>
            <a:xfrm>
              <a:off x="2153552" y="693217"/>
              <a:ext cx="1535743" cy="408617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11292"/>
                <a:satOff val="13270"/>
                <a:lumOff val="2876"/>
                <a:alphaOff val="0"/>
              </a:schemeClr>
            </a:fillRef>
            <a:effectRef idx="2">
              <a:schemeClr val="accent5">
                <a:hueOff val="-3311292"/>
                <a:satOff val="13270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مستطيل 12"/>
            <p:cNvSpPr/>
            <p:nvPr/>
          </p:nvSpPr>
          <p:spPr>
            <a:xfrm>
              <a:off x="2198532" y="738197"/>
              <a:ext cx="1445783" cy="3996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لجنة النمط الثالث التطوع</a:t>
              </a:r>
              <a:endParaRPr lang="en-US" sz="2800" b="1" kern="1200" dirty="0">
                <a:solidFill>
                  <a:schemeClr val="tx1"/>
                </a:solidFill>
                <a:latin typeface="GE SS Text Medium" pitchFamily="18" charset="-78"/>
                <a:ea typeface="GE SS Text Medium" pitchFamily="18" charset="-78"/>
                <a:cs typeface="Akhbar MT" pitchFamily="2" charset="-78"/>
              </a:endParaRPr>
            </a:p>
          </p:txBody>
        </p:sp>
      </p:grpSp>
      <p:grpSp>
        <p:nvGrpSpPr>
          <p:cNvPr id="6" name="مجموعة 5"/>
          <p:cNvGrpSpPr/>
          <p:nvPr/>
        </p:nvGrpSpPr>
        <p:grpSpPr>
          <a:xfrm>
            <a:off x="2589551" y="764704"/>
            <a:ext cx="1535743" cy="2664296"/>
            <a:chOff x="4303593" y="693217"/>
            <a:chExt cx="1535743" cy="40861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مستطيل مستدير الزوايا 9"/>
            <p:cNvSpPr/>
            <p:nvPr/>
          </p:nvSpPr>
          <p:spPr>
            <a:xfrm>
              <a:off x="4303593" y="693217"/>
              <a:ext cx="1535743" cy="408617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622584"/>
                <a:satOff val="26541"/>
                <a:lumOff val="5752"/>
                <a:alphaOff val="0"/>
              </a:schemeClr>
            </a:fillRef>
            <a:effectRef idx="2">
              <a:schemeClr val="accent5">
                <a:hueOff val="-6622584"/>
                <a:satOff val="26541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مستطيل 10"/>
            <p:cNvSpPr/>
            <p:nvPr/>
          </p:nvSpPr>
          <p:spPr>
            <a:xfrm>
              <a:off x="4348573" y="738197"/>
              <a:ext cx="1445783" cy="3996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لجنة النمط الثاني </a:t>
              </a:r>
            </a:p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التواصل</a:t>
              </a:r>
              <a:endParaRPr lang="en-US" sz="2800" b="1" kern="1200" dirty="0">
                <a:solidFill>
                  <a:schemeClr val="tx1"/>
                </a:solidFill>
                <a:latin typeface="GE SS Text Medium" pitchFamily="18" charset="-78"/>
                <a:ea typeface="GE SS Text Medium" pitchFamily="18" charset="-78"/>
                <a:cs typeface="Akhbar MT" pitchFamily="2" charset="-78"/>
              </a:endParaRPr>
            </a:p>
          </p:txBody>
        </p:sp>
      </p:grpSp>
      <p:grpSp>
        <p:nvGrpSpPr>
          <p:cNvPr id="7" name="مجموعة 6"/>
          <p:cNvGrpSpPr/>
          <p:nvPr/>
        </p:nvGrpSpPr>
        <p:grpSpPr>
          <a:xfrm>
            <a:off x="4739591" y="764704"/>
            <a:ext cx="1535743" cy="2664296"/>
            <a:chOff x="6453633" y="693217"/>
            <a:chExt cx="1535743" cy="408617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8" name="مستطيل مستدير الزوايا 7"/>
            <p:cNvSpPr/>
            <p:nvPr/>
          </p:nvSpPr>
          <p:spPr>
            <a:xfrm>
              <a:off x="6453633" y="693217"/>
              <a:ext cx="1535743" cy="4086173"/>
            </a:xfrm>
            <a:prstGeom prst="roundRect">
              <a:avLst>
                <a:gd name="adj" fmla="val 10000"/>
              </a:avLst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مستطيل 8"/>
            <p:cNvSpPr/>
            <p:nvPr/>
          </p:nvSpPr>
          <p:spPr>
            <a:xfrm>
              <a:off x="6498613" y="738197"/>
              <a:ext cx="1445783" cy="39962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لجنة النمط الأول </a:t>
              </a:r>
            </a:p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الوالدية</a:t>
              </a:r>
              <a:endParaRPr lang="en-US" sz="2800" b="1" kern="1200" dirty="0">
                <a:solidFill>
                  <a:schemeClr val="tx1"/>
                </a:solidFill>
                <a:latin typeface="GE SS Text Medium" pitchFamily="18" charset="-78"/>
                <a:ea typeface="GE SS Text Medium" pitchFamily="18" charset="-78"/>
                <a:cs typeface="Akhbar MT" pitchFamily="2" charset="-78"/>
              </a:endParaRPr>
            </a:p>
          </p:txBody>
        </p:sp>
      </p:grpSp>
      <p:grpSp>
        <p:nvGrpSpPr>
          <p:cNvPr id="16" name="مجموعة 15"/>
          <p:cNvGrpSpPr/>
          <p:nvPr/>
        </p:nvGrpSpPr>
        <p:grpSpPr>
          <a:xfrm>
            <a:off x="2579351" y="3717032"/>
            <a:ext cx="1535743" cy="2664296"/>
            <a:chOff x="3512" y="693217"/>
            <a:chExt cx="1535743" cy="40861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مستطيل مستدير الزوايا 16"/>
            <p:cNvSpPr/>
            <p:nvPr/>
          </p:nvSpPr>
          <p:spPr>
            <a:xfrm>
              <a:off x="3512" y="693217"/>
              <a:ext cx="1535743" cy="4086173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8" name="مستطيل 17"/>
            <p:cNvSpPr/>
            <p:nvPr/>
          </p:nvSpPr>
          <p:spPr>
            <a:xfrm>
              <a:off x="48492" y="738197"/>
              <a:ext cx="1445783" cy="39962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لجنة النمط الخامس صنع القرار</a:t>
              </a:r>
              <a:endParaRPr lang="en-US" sz="2800" b="1" kern="1200" dirty="0">
                <a:solidFill>
                  <a:schemeClr val="tx1"/>
                </a:solidFill>
                <a:latin typeface="GE SS Text Medium" pitchFamily="18" charset="-78"/>
                <a:ea typeface="GE SS Text Medium" pitchFamily="18" charset="-78"/>
                <a:cs typeface="Akhbar MT" pitchFamily="2" charset="-78"/>
              </a:endParaRPr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95536" y="3717032"/>
            <a:ext cx="1535743" cy="2664296"/>
            <a:chOff x="3512" y="693217"/>
            <a:chExt cx="1535743" cy="4086173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مستطيل مستدير الزوايا 19"/>
            <p:cNvSpPr/>
            <p:nvPr/>
          </p:nvSpPr>
          <p:spPr>
            <a:xfrm>
              <a:off x="3512" y="693217"/>
              <a:ext cx="1535743" cy="4086173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</p:sp>
        <p:sp>
          <p:nvSpPr>
            <p:cNvPr id="21" name="مستطيل 20"/>
            <p:cNvSpPr/>
            <p:nvPr/>
          </p:nvSpPr>
          <p:spPr>
            <a:xfrm>
              <a:off x="48492" y="738197"/>
              <a:ext cx="1445783" cy="3996213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  <a:latin typeface="GE SS Text Medium" pitchFamily="18" charset="-78"/>
                  <a:ea typeface="GE SS Text Medium" pitchFamily="18" charset="-78"/>
                  <a:cs typeface="Akhbar MT" pitchFamily="2" charset="-78"/>
                </a:rPr>
                <a:t>لجنة النمط السادس التشارك مع المجتمع المحلي</a:t>
              </a:r>
              <a:endParaRPr lang="en-US" sz="2800" b="1" kern="1200" dirty="0">
                <a:solidFill>
                  <a:schemeClr val="tx1"/>
                </a:solidFill>
                <a:latin typeface="GE SS Text Medium" pitchFamily="18" charset="-78"/>
                <a:ea typeface="GE SS Text Medium" pitchFamily="18" charset="-78"/>
                <a:cs typeface="Akhbar MT" pitchFamily="2" charset="-78"/>
              </a:endParaRPr>
            </a:p>
          </p:txBody>
        </p:sp>
      </p:grpSp>
      <p:sp>
        <p:nvSpPr>
          <p:cNvPr id="22" name="مستطيل 21"/>
          <p:cNvSpPr/>
          <p:nvPr/>
        </p:nvSpPr>
        <p:spPr>
          <a:xfrm>
            <a:off x="6516216" y="1596856"/>
            <a:ext cx="2484976" cy="42473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SA" altLang="x-none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فريق</a:t>
            </a:r>
          </a:p>
          <a:p>
            <a:pPr algn="ctr">
              <a:defRPr/>
            </a:pPr>
            <a:r>
              <a:rPr lang="ar-SA" altLang="x-none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 عمل</a:t>
            </a:r>
          </a:p>
          <a:p>
            <a:pPr algn="ctr">
              <a:defRPr/>
            </a:pPr>
            <a:r>
              <a:rPr lang="ar-SA" altLang="x-none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 الشراكات</a:t>
            </a:r>
          </a:p>
          <a:p>
            <a:pPr algn="ctr">
              <a:defRPr/>
            </a:pPr>
            <a:r>
              <a:rPr lang="ar-SA" altLang="x-none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 بالأنماط</a:t>
            </a:r>
          </a:p>
          <a:p>
            <a:pPr algn="ctr">
              <a:defRPr/>
            </a:pPr>
            <a:r>
              <a:rPr lang="ar-SA" sz="5400" b="1" dirty="0" smtClean="0">
                <a:solidFill>
                  <a:srgbClr val="002060"/>
                </a:solidFill>
                <a:latin typeface="GE SS Text Medium" charset="0"/>
                <a:cs typeface="Fanan" pitchFamily="2" charset="-78"/>
                <a:sym typeface="Playfair Display" charset="0"/>
              </a:rPr>
              <a:t>الستة</a:t>
            </a:r>
            <a:endParaRPr lang="ar-SA" sz="5400" dirty="0">
              <a:solidFill>
                <a:srgbClr val="002060"/>
              </a:solidFill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726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931813269"/>
              </p:ext>
            </p:extLst>
          </p:nvPr>
        </p:nvGraphicFramePr>
        <p:xfrm>
          <a:off x="252413" y="2535520"/>
          <a:ext cx="8639175" cy="3413760"/>
        </p:xfrm>
        <a:graphic>
          <a:graphicData uri="http://schemas.openxmlformats.org/drawingml/2006/table">
            <a:tbl>
              <a:tblPr rtl="1">
                <a:tableStyleId>{69CF1AB2-1976-4502-BF36-3FF5EA218861}</a:tableStyleId>
              </a:tblPr>
              <a:tblGrid>
                <a:gridCol w="925230"/>
                <a:gridCol w="2807551"/>
                <a:gridCol w="4906394"/>
              </a:tblGrid>
              <a:tr h="853281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العضو</a:t>
                      </a:r>
                      <a:endParaRPr kumimoji="0" 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نمط الانخراط المطلوب الاهتمام به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الأنشطة الرئيسية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horzOverflow="overflow"/>
                </a:tc>
              </a:tr>
              <a:tr h="853281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أحمد</a:t>
                      </a:r>
                      <a:endParaRPr kumimoji="0" 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الأسر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الانخراط في تفعيل أدوار الأسر في تعلم الطلاب </a:t>
                      </a:r>
                      <a:endParaRPr kumimoji="0" lang="ar-SA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anchor="ctr" horzOverflow="overflow"/>
                </a:tc>
              </a:tr>
              <a:tr h="853281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عمر</a:t>
                      </a:r>
                      <a:endParaRPr kumimoji="0" 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التواصل</a:t>
                      </a:r>
                      <a:endParaRPr kumimoji="0" 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تصميم وابتكار طرق متنوعة للتواصل مع الأسر والمجتمع المحلي.  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horzOverflow="overflow"/>
                </a:tc>
              </a:tr>
              <a:tr h="853281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2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سعيد</a:t>
                      </a:r>
                      <a:endParaRPr kumimoji="0" lang="en-US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التطوع</a:t>
                      </a:r>
                      <a:endParaRPr kumimoji="0" lang="ar-SA" sz="2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الإشراف على أنشطة التطوع في المدرسة وتوجيهها لخدمة تعلم الطلاب. </a:t>
                      </a:r>
                      <a:endParaRPr kumimoji="0" lang="en-US" sz="2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7" marR="68577" marT="0" marB="0" horzOverflow="overflow"/>
                </a:tc>
              </a:tr>
            </a:tbl>
          </a:graphicData>
        </a:graphic>
      </p:graphicFrame>
      <p:sp>
        <p:nvSpPr>
          <p:cNvPr id="19480" name="العنوان 4"/>
          <p:cNvSpPr txBox="1">
            <a:spLocks/>
          </p:cNvSpPr>
          <p:nvPr/>
        </p:nvSpPr>
        <p:spPr bwMode="auto">
          <a:xfrm>
            <a:off x="227459" y="295375"/>
            <a:ext cx="8809037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/>
            <a:r>
              <a:rPr lang="ar-SA" altLang="ar-SA" sz="4000" b="1" dirty="0">
                <a:solidFill>
                  <a:srgbClr val="00B050"/>
                </a:solidFill>
                <a:latin typeface="GE SS Text Medium" pitchFamily="18" charset="-78"/>
                <a:ea typeface="GE SS Text Medium" pitchFamily="18" charset="-78"/>
                <a:cs typeface="Fanan" pitchFamily="2" charset="-78"/>
                <a:sym typeface="Playfair Display"/>
              </a:rPr>
              <a:t>تشكيل بنية الفريق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453132" y="914002"/>
            <a:ext cx="8367340" cy="1578894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marL="342900" indent="-34290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1pPr>
            <a:lvl2pPr marL="742950" indent="-28575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2pPr>
            <a:lvl3pPr marL="1143000" indent="-22860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3pPr>
            <a:lvl4pPr marL="1600200" indent="-22860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4pPr>
            <a:lvl5pPr marL="2057400" indent="-228600"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5pPr>
            <a:lvl6pPr marL="25146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6pPr>
            <a:lvl7pPr marL="29718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7pPr>
            <a:lvl8pPr marL="3429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8pPr>
            <a:lvl9pPr marL="3886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94225" algn="r"/>
              </a:tabLst>
              <a:defRPr>
                <a:solidFill>
                  <a:schemeClr val="tx1"/>
                </a:solidFill>
                <a:latin typeface="Century Gothic" pitchFamily="34" charset="0"/>
                <a:cs typeface="Arial" pitchFamily="34" charset="0"/>
              </a:defRPr>
            </a:lvl9pPr>
          </a:lstStyle>
          <a:p>
            <a:pPr>
              <a:lnSpc>
                <a:spcPct val="115000"/>
              </a:lnSpc>
              <a:buFontTx/>
              <a:buBlip>
                <a:blip r:embed="rId3"/>
              </a:buBlip>
              <a:defRPr/>
            </a:pPr>
            <a:r>
              <a:rPr lang="ar-SA" sz="2800" b="1" u="sng" dirty="0">
                <a:solidFill>
                  <a:srgbClr val="7030A0"/>
                </a:solidFill>
                <a:latin typeface="GE Snd Book" pitchFamily="2" charset="-78"/>
                <a:cs typeface="Fanan" pitchFamily="2" charset="-78"/>
              </a:rPr>
              <a:t>الطريقة </a:t>
            </a:r>
            <a:r>
              <a:rPr lang="ar-SA" sz="2800" b="1" u="sng" dirty="0" smtClean="0">
                <a:solidFill>
                  <a:srgbClr val="7030A0"/>
                </a:solidFill>
                <a:latin typeface="GE Snd Book" pitchFamily="2" charset="-78"/>
                <a:cs typeface="Fanan" pitchFamily="2" charset="-78"/>
              </a:rPr>
              <a:t>الثانية:</a:t>
            </a:r>
            <a:r>
              <a:rPr lang="ar-SA" sz="2800" b="1" dirty="0" smtClean="0">
                <a:solidFill>
                  <a:srgbClr val="7030A0"/>
                </a:solidFill>
                <a:latin typeface="GE Snd Book" pitchFamily="2" charset="-78"/>
                <a:cs typeface="Fanan" pitchFamily="2" charset="-78"/>
              </a:rPr>
              <a:t> </a:t>
            </a:r>
          </a:p>
          <a:p>
            <a:pPr marL="0" indent="0">
              <a:lnSpc>
                <a:spcPct val="115000"/>
              </a:lnSpc>
              <a:defRPr/>
            </a:pPr>
            <a:r>
              <a:rPr lang="ar-SA" sz="2800" b="1" dirty="0" smtClean="0">
                <a:solidFill>
                  <a:srgbClr val="7030A0"/>
                </a:solidFill>
                <a:latin typeface="GE Snd Book" pitchFamily="2" charset="-78"/>
                <a:cs typeface="Fanan" pitchFamily="2" charset="-78"/>
              </a:rPr>
              <a:t>تشكيلها </a:t>
            </a:r>
            <a:r>
              <a:rPr lang="ar-SA" sz="2800" b="1" dirty="0">
                <a:solidFill>
                  <a:srgbClr val="7030A0"/>
                </a:solidFill>
                <a:latin typeface="GE Snd Book" pitchFamily="2" charset="-78"/>
                <a:cs typeface="Fanan" pitchFamily="2" charset="-78"/>
              </a:rPr>
              <a:t>بناء على </a:t>
            </a:r>
            <a:r>
              <a:rPr lang="ar-SA" sz="2800" b="1" dirty="0" smtClean="0">
                <a:solidFill>
                  <a:srgbClr val="7030A0"/>
                </a:solidFill>
                <a:latin typeface="GE Snd Book" pitchFamily="2" charset="-78"/>
                <a:cs typeface="Fanan" pitchFamily="2" charset="-78"/>
              </a:rPr>
              <a:t>أنماط الانخراط الستة، </a:t>
            </a:r>
            <a:r>
              <a:rPr lang="ar-SA" sz="2800" b="1" dirty="0">
                <a:solidFill>
                  <a:srgbClr val="7030A0"/>
                </a:solidFill>
                <a:latin typeface="GE Snd Book" pitchFamily="2" charset="-78"/>
                <a:cs typeface="Fanan" pitchFamily="2" charset="-78"/>
              </a:rPr>
              <a:t>فعلى سبيل المثال تشكل وفقاً للأهداف التالية: </a:t>
            </a:r>
            <a:endParaRPr lang="en-US" sz="2800" b="1" dirty="0">
              <a:solidFill>
                <a:srgbClr val="7030A0"/>
              </a:solidFill>
              <a:latin typeface="GE Snd Book" pitchFamily="2" charset="-78"/>
              <a:cs typeface="Fanan" pitchFamily="2" charset="-78"/>
            </a:endParaRPr>
          </a:p>
        </p:txBody>
      </p:sp>
      <p:sp>
        <p:nvSpPr>
          <p:cNvPr id="19484" name="مربع نص 7"/>
          <p:cNvSpPr txBox="1">
            <a:spLocks noChangeArrowheads="1"/>
          </p:cNvSpPr>
          <p:nvPr/>
        </p:nvSpPr>
        <p:spPr bwMode="auto">
          <a:xfrm>
            <a:off x="971600" y="6084585"/>
            <a:ext cx="7502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3200" b="1" dirty="0">
                <a:solidFill>
                  <a:srgbClr val="003300"/>
                </a:solidFill>
                <a:cs typeface="Fanan" pitchFamily="2" charset="-78"/>
              </a:rPr>
              <a:t>من وجهة نظرك أي طريقة أفضل في تشكيل فريق العمل</a:t>
            </a:r>
          </a:p>
        </p:txBody>
      </p:sp>
    </p:spTree>
    <p:extLst>
      <p:ext uri="{BB962C8B-B14F-4D97-AF65-F5344CB8AC3E}">
        <p14:creationId xmlns:p14="http://schemas.microsoft.com/office/powerpoint/2010/main" xmlns="" val="115587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20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0" grpId="0"/>
      <p:bldP spid="194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نتيجة بحث الصور عن مرحبا بكم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706241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نتيجة بحث الصور عن مرحبا بكم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9480" y="3645024"/>
            <a:ext cx="4294415" cy="27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985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>
            <a:spLocks noChangeArrowheads="1"/>
          </p:cNvSpPr>
          <p:nvPr/>
        </p:nvSpPr>
        <p:spPr bwMode="auto">
          <a:xfrm>
            <a:off x="467544" y="404664"/>
            <a:ext cx="7992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ar-SA" altLang="ar-SA" sz="4000" b="1" dirty="0" smtClean="0">
                <a:solidFill>
                  <a:srgbClr val="C00000"/>
                </a:solidFill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كم عدد الأعضاء في فريق عمل الشراكات ؟</a:t>
            </a:r>
            <a:endParaRPr lang="ar-SA" altLang="ar-SA" sz="4000" b="1" dirty="0">
              <a:solidFill>
                <a:srgbClr val="C00000"/>
              </a:solidFill>
              <a:cs typeface="Fanan" pitchFamily="2" charset="-78"/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467544" y="1136938"/>
            <a:ext cx="79928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3600" b="1" dirty="0" smtClean="0">
                <a:cs typeface="Fanan" pitchFamily="2" charset="-78"/>
              </a:rPr>
              <a:t>6-12 عضواً ..</a:t>
            </a:r>
          </a:p>
          <a:p>
            <a:pPr eaLnBrk="1" hangingPunct="1"/>
            <a:r>
              <a:rPr lang="ar-SA" altLang="ar-SA" sz="3600" b="1" dirty="0" smtClean="0">
                <a:cs typeface="Fanan" pitchFamily="2" charset="-78"/>
              </a:rPr>
              <a:t>2-3 معلمات أو أكثر ..</a:t>
            </a:r>
          </a:p>
          <a:p>
            <a:pPr eaLnBrk="1" hangingPunct="1"/>
            <a:r>
              <a:rPr lang="ar-SA" altLang="ar-SA" sz="3600" b="1" dirty="0" smtClean="0">
                <a:cs typeface="Fanan" pitchFamily="2" charset="-78"/>
              </a:rPr>
              <a:t>2-3أفراد أسرة أو أكثر ..</a:t>
            </a:r>
            <a:endParaRPr lang="ar-SA" altLang="ar-SA" sz="3600" b="1" dirty="0">
              <a:cs typeface="Fanan" pitchFamily="2" charset="-78"/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467544" y="3206006"/>
            <a:ext cx="79928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ar-SA" altLang="ar-SA" sz="4000" b="1" dirty="0" smtClean="0">
                <a:solidFill>
                  <a:srgbClr val="FFFF00"/>
                </a:solidFill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كم مدة عمل فريق الشراكات ؟</a:t>
            </a:r>
            <a:endParaRPr lang="ar-SA" altLang="ar-SA" sz="4000" b="1" dirty="0">
              <a:solidFill>
                <a:srgbClr val="FFFF00"/>
              </a:solidFill>
              <a:cs typeface="Fanan" pitchFamily="2" charset="-78"/>
            </a:endParaRP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467544" y="3938280"/>
            <a:ext cx="799288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3600" b="1" dirty="0" smtClean="0">
                <a:cs typeface="Fanan" pitchFamily="2" charset="-78"/>
              </a:rPr>
              <a:t>عامان أو ثلاثة أعوام (قابلة للتجديد) .</a:t>
            </a:r>
          </a:p>
          <a:p>
            <a:pPr eaLnBrk="1" hangingPunct="1"/>
            <a:r>
              <a:rPr lang="ar-SA" altLang="ar-SA" sz="3600" b="1" dirty="0" smtClean="0">
                <a:cs typeface="Fanan" pitchFamily="2" charset="-78"/>
              </a:rPr>
              <a:t>يشترط أن يكون لكل لجنة رئيس محدد , ويكون لها مساعدات يتواصلون بصورة جيدة مع المربين والأسرة .</a:t>
            </a:r>
          </a:p>
          <a:p>
            <a:pPr eaLnBrk="1" hangingPunct="1"/>
            <a:r>
              <a:rPr lang="ar-SA" altLang="ar-SA" sz="3600" b="1" dirty="0" smtClean="0">
                <a:cs typeface="Fanan" pitchFamily="2" charset="-78"/>
              </a:rPr>
              <a:t>كافة هذه الجوانب مرنة بما يلائم المدرسة وحاجاتها .</a:t>
            </a:r>
            <a:endParaRPr lang="ar-SA" altLang="ar-SA" sz="3600" b="1" dirty="0"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85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العنوان 1"/>
          <p:cNvSpPr txBox="1">
            <a:spLocks/>
          </p:cNvSpPr>
          <p:nvPr/>
        </p:nvSpPr>
        <p:spPr bwMode="auto">
          <a:xfrm>
            <a:off x="3059113" y="5300663"/>
            <a:ext cx="3184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/>
            <a:endParaRPr lang="ar-SA" altLang="ar-SA" sz="4400" b="1" u="sng">
              <a:latin typeface="GE SS Text Medium" pitchFamily="18" charset="-78"/>
              <a:ea typeface="GE SS Text Medium" pitchFamily="18" charset="-78"/>
              <a:cs typeface="Akhbar MT" pitchFamily="2" charset="-78"/>
              <a:sym typeface="Playfair Display"/>
            </a:endParaRPr>
          </a:p>
        </p:txBody>
      </p:sp>
      <p:graphicFrame>
        <p:nvGraphicFramePr>
          <p:cNvPr id="4" name="عنصر نائب للمحتوى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86977162"/>
              </p:ext>
            </p:extLst>
          </p:nvPr>
        </p:nvGraphicFramePr>
        <p:xfrm>
          <a:off x="467544" y="332656"/>
          <a:ext cx="8209606" cy="3418920"/>
        </p:xfrm>
        <a:graphic>
          <a:graphicData uri="http://schemas.openxmlformats.org/drawingml/2006/table">
            <a:tbl>
              <a:tblPr rtl="1">
                <a:tableStyleId>{7DF18680-E054-41AD-8BC1-D1AEF772440D}</a:tableStyleId>
              </a:tblPr>
              <a:tblGrid>
                <a:gridCol w="8209606"/>
              </a:tblGrid>
              <a:tr h="675613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رقم النشاط  ( ٣-١-3) بعدي  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عنوان النشاط : تحديات تشكيل فريق عمل الشراكة وعوائقه.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6" marR="68576" marT="0" marB="0" horzOverflow="overflow"/>
                </a:tc>
              </a:tr>
              <a:tr h="295222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مدة النشاط: (20) دقيقة.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6" marR="68576" marT="0" marB="0" horzOverflow="overflow"/>
                </a:tc>
              </a:tr>
              <a:tr h="581841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هدف النشاط: تحديد العوائق عند تشكيل فرق عمل الشراكة في المدراس وكيفية الحد منها.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6" marR="68576" marT="0" marB="0" horzOverflow="overflow"/>
                </a:tc>
              </a:tr>
              <a:tr h="1612799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2671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المطلوب في النشاط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2671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: </a:t>
                      </a: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A2671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                                                                                                                         </a:t>
                      </a: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1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. </a:t>
                      </a: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   حدد مع أفراد مجموعتك العوائق والتحديات التي تواجه تشكيل فرق عمل الشراكات في المدراس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.</a:t>
                      </a:r>
                      <a:r>
                        <a:rPr kumimoji="0" lang="ar-SA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                                                                                                                                 2.    اقترح أفكارًا وحلولاً للحدِّ منها.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6" marR="68576" marT="0" marB="0" horzOverflow="overflow"/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1134311"/>
              </p:ext>
            </p:extLst>
          </p:nvPr>
        </p:nvGraphicFramePr>
        <p:xfrm>
          <a:off x="468238" y="4190769"/>
          <a:ext cx="8192146" cy="1686503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4096073"/>
                <a:gridCol w="4096073"/>
              </a:tblGrid>
              <a:tr h="641321">
                <a:tc>
                  <a:txBody>
                    <a:bodyPr/>
                    <a:lstStyle/>
                    <a:p>
                      <a:pPr marL="0" algn="ctr" defTabSz="457200" rtl="1" eaLnBrk="1" latinLnBrk="0" hangingPunct="1"/>
                      <a:r>
                        <a:rPr lang="ar-SA" sz="2800" kern="1200" dirty="0" smtClean="0"/>
                        <a:t>العوائق والتحديات</a:t>
                      </a:r>
                      <a:endParaRPr lang="ar-SA" sz="2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47" marB="45747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 smtClean="0"/>
                        <a:t>الأفكار والمقترحات</a:t>
                      </a:r>
                      <a:endParaRPr lang="ar-SA" sz="2800" dirty="0"/>
                    </a:p>
                  </a:txBody>
                  <a:tcPr marT="45747" marB="45747" anchor="ctr"/>
                </a:tc>
              </a:tr>
              <a:tr h="522591">
                <a:tc>
                  <a:txBody>
                    <a:bodyPr/>
                    <a:lstStyle/>
                    <a:p>
                      <a:pPr algn="ctr" rtl="1"/>
                      <a:endParaRPr lang="ar-SA" sz="1400" dirty="0"/>
                    </a:p>
                  </a:txBody>
                  <a:tcPr marT="45747" marB="45747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/>
                    </a:p>
                  </a:txBody>
                  <a:tcPr marT="45747" marB="45747"/>
                </a:tc>
              </a:tr>
              <a:tr h="522591">
                <a:tc>
                  <a:txBody>
                    <a:bodyPr/>
                    <a:lstStyle/>
                    <a:p>
                      <a:pPr algn="ctr" rtl="1"/>
                      <a:endParaRPr lang="ar-SA" sz="1400" dirty="0"/>
                    </a:p>
                  </a:txBody>
                  <a:tcPr marT="45747" marB="45747"/>
                </a:tc>
                <a:tc>
                  <a:txBody>
                    <a:bodyPr/>
                    <a:lstStyle/>
                    <a:p>
                      <a:pPr algn="ctr" rtl="1"/>
                      <a:endParaRPr lang="ar-SA" sz="1400" dirty="0"/>
                    </a:p>
                  </a:txBody>
                  <a:tcPr marT="45747" marB="45747"/>
                </a:tc>
              </a:tr>
            </a:tbl>
          </a:graphicData>
        </a:graphic>
      </p:graphicFrame>
      <p:sp>
        <p:nvSpPr>
          <p:cNvPr id="2" name="مستطيل 1"/>
          <p:cNvSpPr/>
          <p:nvPr/>
        </p:nvSpPr>
        <p:spPr>
          <a:xfrm>
            <a:off x="3201272" y="6156012"/>
            <a:ext cx="223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ar-SA" sz="3200" b="1" dirty="0" smtClean="0">
                <a:solidFill>
                  <a:schemeClr val="bg1"/>
                </a:solidFill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صفحة رقم (66)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70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العنوان 1"/>
          <p:cNvSpPr txBox="1">
            <a:spLocks/>
          </p:cNvSpPr>
          <p:nvPr/>
        </p:nvSpPr>
        <p:spPr bwMode="auto">
          <a:xfrm>
            <a:off x="3059113" y="5300663"/>
            <a:ext cx="3184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/>
            <a:endParaRPr lang="ar-SA" altLang="ar-SA" sz="4400" b="1" u="sng">
              <a:latin typeface="GE SS Text Medium" pitchFamily="18" charset="-78"/>
              <a:ea typeface="GE SS Text Medium" pitchFamily="18" charset="-78"/>
              <a:cs typeface="Akhbar MT" pitchFamily="2" charset="-78"/>
              <a:sym typeface="Playfair Display"/>
            </a:endParaRPr>
          </a:p>
        </p:txBody>
      </p:sp>
      <p:graphicFrame>
        <p:nvGraphicFramePr>
          <p:cNvPr id="4" name="عنصر نائب للمحتوى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49371948"/>
              </p:ext>
            </p:extLst>
          </p:nvPr>
        </p:nvGraphicFramePr>
        <p:xfrm>
          <a:off x="251520" y="260648"/>
          <a:ext cx="8545499" cy="3528392"/>
        </p:xfrm>
        <a:graphic>
          <a:graphicData uri="http://schemas.openxmlformats.org/drawingml/2006/table">
            <a:tbl>
              <a:tblPr rtl="1">
                <a:tableStyleId>{284E427A-3D55-4303-BF80-6455036E1DE7}</a:tableStyleId>
              </a:tblPr>
              <a:tblGrid>
                <a:gridCol w="8545499"/>
              </a:tblGrid>
              <a:tr h="1224136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رقم النشاط  ( ٤-١-3) 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عنوان النشاط : تحليل واقع الشراكة في المدرسة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267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9" marR="68579" marT="0" marB="0" horzOverflow="overflow"/>
                </a:tc>
              </a:tr>
              <a:tr h="522011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مدة </a:t>
                      </a:r>
                      <a:r>
                        <a:rPr kumimoji="0" lang="ar-SA" sz="2800" u="none" strike="noStrike" cap="none" normalizeH="0" baseline="0" dirty="0" err="1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النشاط: </a:t>
                      </a: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(20) دقيقة.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267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9" marR="68579" marT="0" marB="0" horzOverflow="overflow"/>
                </a:tc>
              </a:tr>
              <a:tr h="630117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هدف النشاط: تحليل واقع الشراكة باستخدام نموذج (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SWOT </a:t>
                      </a: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) 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267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9" marR="68579" marT="0" marB="0" horzOverflow="overflow"/>
                </a:tc>
              </a:tr>
              <a:tr h="1152128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المطلوب في النشاط:  من خلال نموذج ( </a:t>
                      </a: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SWOT </a:t>
                      </a: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) ومع أفراد مجموعتك قم بتحليل واقع الشراكة في المدرسة.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A267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9" marR="68579" marT="0" marB="0" horzOverflow="overflow"/>
                </a:tc>
              </a:tr>
            </a:tbl>
          </a:graphicData>
        </a:graphic>
      </p:graphicFrame>
      <p:graphicFrame>
        <p:nvGraphicFramePr>
          <p:cNvPr id="5" name="عنصر نائب للمحتوى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11958926"/>
              </p:ext>
            </p:extLst>
          </p:nvPr>
        </p:nvGraphicFramePr>
        <p:xfrm>
          <a:off x="251520" y="3933056"/>
          <a:ext cx="8568951" cy="2136129"/>
        </p:xfrm>
        <a:graphic>
          <a:graphicData uri="http://schemas.openxmlformats.org/drawingml/2006/table">
            <a:tbl>
              <a:tblPr rtl="1">
                <a:tableStyleId>{35758FB7-9AC5-4552-8A53-C91805E547FA}</a:tableStyleId>
              </a:tblPr>
              <a:tblGrid>
                <a:gridCol w="4215591"/>
                <a:gridCol w="4353360"/>
              </a:tblGrid>
              <a:tr h="576064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نقاط القوة في المدرسة 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1" marR="68571" marT="0" marB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نقاط الضعف</a:t>
                      </a:r>
                    </a:p>
                  </a:txBody>
                  <a:tcPr marL="68571" marR="68571" marT="0" marB="0" horzOverflow="overflow">
                    <a:solidFill>
                      <a:schemeClr val="accent2"/>
                    </a:solidFill>
                  </a:tcPr>
                </a:tc>
              </a:tr>
              <a:tr h="467055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1" marR="685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1" marR="68571" marT="0" marB="0" horzOverflow="overflow"/>
                </a:tc>
              </a:tr>
              <a:tr h="613065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الفرص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1" marR="68571" marT="0" marB="0" horzOverflow="overflow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التهديدات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1" marR="68571" marT="0" marB="0" horzOverflow="overflow">
                    <a:solidFill>
                      <a:schemeClr val="accent2"/>
                    </a:solidFill>
                  </a:tcPr>
                </a:tc>
              </a:tr>
              <a:tr h="479945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1" marR="68571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1" marR="68571" marT="0" marB="0" horzOverflow="overflow"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178830" y="6156012"/>
            <a:ext cx="2252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ar-SA" sz="3200" b="1" dirty="0" smtClean="0">
                <a:solidFill>
                  <a:schemeClr val="bg1"/>
                </a:solidFill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صفحة رقم (67)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5445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العنوان 1"/>
          <p:cNvSpPr txBox="1">
            <a:spLocks/>
          </p:cNvSpPr>
          <p:nvPr/>
        </p:nvSpPr>
        <p:spPr bwMode="auto">
          <a:xfrm>
            <a:off x="3059113" y="5300663"/>
            <a:ext cx="3184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/>
            <a:endParaRPr lang="ar-SA" altLang="ar-SA" sz="4400" b="1" u="sng">
              <a:latin typeface="GE SS Text Medium" pitchFamily="18" charset="-78"/>
              <a:ea typeface="GE SS Text Medium" pitchFamily="18" charset="-78"/>
              <a:cs typeface="Akhbar MT" pitchFamily="2" charset="-78"/>
              <a:sym typeface="Playfair Display"/>
            </a:endParaRP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467544" y="1196752"/>
            <a:ext cx="7992888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ar-SA" altLang="ar-SA" sz="4800" b="1" dirty="0"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اعداد</a:t>
            </a:r>
            <a:r>
              <a:rPr lang="ar-SA" altLang="ar-SA" sz="4800" b="1" dirty="0">
                <a:ea typeface="Montserrat"/>
                <a:cs typeface="Fanan" pitchFamily="2" charset="-78"/>
              </a:rPr>
              <a:t> قائمة بنقاط</a:t>
            </a:r>
            <a:r>
              <a:rPr lang="ar-SA" altLang="ar-SA" sz="4800" b="1" dirty="0"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 القوة والفرص وعليه يتم اعداد خطة للاستفادة منها باستخدام </a:t>
            </a:r>
            <a:r>
              <a:rPr lang="ar-SA" altLang="ar-SA" sz="4800" b="1" dirty="0" smtClean="0"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الأنماط .</a:t>
            </a:r>
            <a:endParaRPr lang="en-US" altLang="ar-SA" sz="4800" b="1" dirty="0">
              <a:latin typeface="GE SS Text Medium" pitchFamily="18" charset="-78"/>
              <a:ea typeface="Montserrat"/>
              <a:cs typeface="Fanan" pitchFamily="2" charset="-78"/>
              <a:sym typeface="Montserrat"/>
            </a:endParaRPr>
          </a:p>
          <a:p>
            <a:pPr eaLnBrk="1" hangingPunct="1">
              <a:buFont typeface="Arial" pitchFamily="34" charset="0"/>
              <a:buChar char="•"/>
            </a:pPr>
            <a:r>
              <a:rPr lang="ar-SA" altLang="ar-SA" sz="4800" b="1" dirty="0">
                <a:cs typeface="Fanan" pitchFamily="2" charset="-78"/>
              </a:rPr>
              <a:t>اعداد قائمة بنقاط الضعف </a:t>
            </a:r>
            <a:r>
              <a:rPr lang="ar-SA" altLang="ar-SA" sz="4800" b="1" dirty="0" smtClean="0">
                <a:cs typeface="Fanan" pitchFamily="2" charset="-78"/>
              </a:rPr>
              <a:t>والتهديدات .  وعليه </a:t>
            </a:r>
            <a:r>
              <a:rPr lang="ar-SA" altLang="ar-SA" sz="4800" b="1" dirty="0">
                <a:cs typeface="Fanan" pitchFamily="2" charset="-78"/>
              </a:rPr>
              <a:t>اعد خطة لعلاج هذه النقاط باستخدام </a:t>
            </a:r>
            <a:r>
              <a:rPr lang="ar-SA" altLang="ar-SA" sz="4800" b="1" dirty="0" smtClean="0">
                <a:cs typeface="Fanan" pitchFamily="2" charset="-78"/>
              </a:rPr>
              <a:t>الانماط .</a:t>
            </a:r>
            <a:endParaRPr lang="ar-SA" altLang="ar-SA" sz="4800" b="1" dirty="0">
              <a:cs typeface="Fan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14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9"/>
          <p:cNvSpPr txBox="1">
            <a:spLocks noChangeArrowheads="1"/>
          </p:cNvSpPr>
          <p:nvPr/>
        </p:nvSpPr>
        <p:spPr bwMode="auto">
          <a:xfrm>
            <a:off x="2051720" y="880844"/>
            <a:ext cx="568900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6600" b="1" dirty="0" smtClean="0">
                <a:solidFill>
                  <a:srgbClr val="0070C0"/>
                </a:solidFill>
                <a:latin typeface="David" pitchFamily="34" charset="-79"/>
                <a:cs typeface="DecoType Thuluth" pitchFamily="2" charset="-78"/>
              </a:rPr>
              <a:t>استراحة نصف ساعة</a:t>
            </a:r>
            <a:endParaRPr lang="ar-SA" altLang="ar-SA" sz="6600" b="1" dirty="0">
              <a:solidFill>
                <a:srgbClr val="0070C0"/>
              </a:solidFill>
              <a:latin typeface="David" pitchFamily="34" charset="-79"/>
              <a:cs typeface="DecoType Thuluth" pitchFamily="2" charset="-78"/>
            </a:endParaRP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5868144" y="2348880"/>
            <a:ext cx="2951956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en-US" sz="4000" b="1" dirty="0">
                <a:ea typeface="Times New Roman" pitchFamily="18" charset="0"/>
                <a:cs typeface="Fanan" pitchFamily="2" charset="-78"/>
              </a:rPr>
              <a:t>إن الأمر الأصعب على الإطلاق بالنسبة للمرء ليس تغيير العالم بل تغير المرء نفسه</a:t>
            </a:r>
          </a:p>
          <a:p>
            <a:pPr algn="ctr" eaLnBrk="1" hangingPunct="1"/>
            <a:r>
              <a:rPr lang="ar-SA" altLang="ar-SA" sz="3600" b="1" dirty="0">
                <a:solidFill>
                  <a:srgbClr val="FFFF00"/>
                </a:solidFill>
                <a:latin typeface="David" pitchFamily="34" charset="-79"/>
                <a:ea typeface="Times New Roman" pitchFamily="18" charset="0"/>
                <a:cs typeface="Fanan" pitchFamily="2" charset="-78"/>
              </a:rPr>
              <a:t>- نيلسون مانديلا</a:t>
            </a:r>
          </a:p>
        </p:txBody>
      </p:sp>
      <p:pic>
        <p:nvPicPr>
          <p:cNvPr id="4098" name="Picture 2" descr="نتيجة بحث الصور عن فطور الصبا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97580">
            <a:off x="683568" y="2193600"/>
            <a:ext cx="4830416" cy="39971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7306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العنوان 1"/>
          <p:cNvSpPr txBox="1">
            <a:spLocks/>
          </p:cNvSpPr>
          <p:nvPr/>
        </p:nvSpPr>
        <p:spPr bwMode="auto">
          <a:xfrm>
            <a:off x="3059113" y="5300663"/>
            <a:ext cx="3184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/>
            <a:endParaRPr lang="ar-SA" altLang="ar-SA" sz="4400" b="1" u="sng">
              <a:latin typeface="GE SS Text Medium" pitchFamily="18" charset="-78"/>
              <a:ea typeface="GE SS Text Medium" pitchFamily="18" charset="-78"/>
              <a:cs typeface="Akhbar MT" pitchFamily="2" charset="-78"/>
              <a:sym typeface="Playfair Display"/>
            </a:endParaRPr>
          </a:p>
        </p:txBody>
      </p:sp>
      <p:sp>
        <p:nvSpPr>
          <p:cNvPr id="24579" name="مستطيل 3"/>
          <p:cNvSpPr>
            <a:spLocks noChangeArrowheads="1"/>
          </p:cNvSpPr>
          <p:nvPr/>
        </p:nvSpPr>
        <p:spPr bwMode="auto">
          <a:xfrm>
            <a:off x="2625480" y="404813"/>
            <a:ext cx="412164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8000" dirty="0">
                <a:solidFill>
                  <a:srgbClr val="0070C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الجلسة الثانية</a:t>
            </a:r>
          </a:p>
        </p:txBody>
      </p:sp>
      <p:sp>
        <p:nvSpPr>
          <p:cNvPr id="24580" name="مستطيل 4"/>
          <p:cNvSpPr>
            <a:spLocks noChangeArrowheads="1"/>
          </p:cNvSpPr>
          <p:nvPr/>
        </p:nvSpPr>
        <p:spPr bwMode="auto">
          <a:xfrm>
            <a:off x="1157466" y="1988840"/>
            <a:ext cx="694292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8000" dirty="0">
                <a:solidFill>
                  <a:srgbClr val="003300"/>
                </a:solidFill>
                <a:cs typeface="Fanan" pitchFamily="2" charset="-78"/>
              </a:rPr>
              <a:t>بناء خطة سنوية </a:t>
            </a:r>
            <a:endParaRPr lang="ar-SA" altLang="ar-SA" sz="8000" dirty="0" smtClean="0">
              <a:solidFill>
                <a:srgbClr val="003300"/>
              </a:solidFill>
              <a:cs typeface="Fanan" pitchFamily="2" charset="-78"/>
            </a:endParaRPr>
          </a:p>
          <a:p>
            <a:pPr algn="ctr" eaLnBrk="1" hangingPunct="1"/>
            <a:r>
              <a:rPr lang="ar-SA" altLang="ar-SA" sz="8000" dirty="0" smtClean="0">
                <a:solidFill>
                  <a:srgbClr val="003300"/>
                </a:solidFill>
                <a:cs typeface="Fanan" pitchFamily="2" charset="-78"/>
              </a:rPr>
              <a:t>للشراكة </a:t>
            </a:r>
            <a:r>
              <a:rPr lang="ar-SA" altLang="ar-SA" sz="8000" dirty="0">
                <a:solidFill>
                  <a:srgbClr val="003300"/>
                </a:solidFill>
                <a:cs typeface="Fanan" pitchFamily="2" charset="-78"/>
              </a:rPr>
              <a:t>بين </a:t>
            </a:r>
            <a:r>
              <a:rPr lang="ar-SA" altLang="ar-SA" sz="8000" dirty="0" smtClean="0">
                <a:solidFill>
                  <a:srgbClr val="003300"/>
                </a:solidFill>
                <a:cs typeface="Fanan" pitchFamily="2" charset="-78"/>
              </a:rPr>
              <a:t>المدرسة</a:t>
            </a:r>
          </a:p>
          <a:p>
            <a:pPr algn="ctr" eaLnBrk="1" hangingPunct="1"/>
            <a:r>
              <a:rPr lang="ar-SA" altLang="ar-SA" sz="8000" dirty="0" smtClean="0">
                <a:solidFill>
                  <a:srgbClr val="003300"/>
                </a:solidFill>
                <a:cs typeface="Fanan" pitchFamily="2" charset="-78"/>
              </a:rPr>
              <a:t> </a:t>
            </a:r>
            <a:r>
              <a:rPr lang="ar-SA" altLang="ar-SA" sz="8000" dirty="0">
                <a:solidFill>
                  <a:srgbClr val="003300"/>
                </a:solidFill>
                <a:cs typeface="Fanan" pitchFamily="2" charset="-78"/>
              </a:rPr>
              <a:t>والأسر والمجتمع.</a:t>
            </a:r>
          </a:p>
        </p:txBody>
      </p:sp>
    </p:spTree>
    <p:extLst>
      <p:ext uri="{BB962C8B-B14F-4D97-AF65-F5344CB8AC3E}">
        <p14:creationId xmlns:p14="http://schemas.microsoft.com/office/powerpoint/2010/main" xmlns="" val="3226393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العنوان 1"/>
          <p:cNvSpPr txBox="1">
            <a:spLocks/>
          </p:cNvSpPr>
          <p:nvPr/>
        </p:nvSpPr>
        <p:spPr bwMode="auto">
          <a:xfrm>
            <a:off x="3059113" y="5300663"/>
            <a:ext cx="3184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/>
            <a:endParaRPr lang="ar-SA" altLang="ar-SA" sz="4400" b="1" u="sng">
              <a:latin typeface="GE SS Text Medium" pitchFamily="18" charset="-78"/>
              <a:ea typeface="GE SS Text Medium" pitchFamily="18" charset="-78"/>
              <a:cs typeface="Akhbar MT" pitchFamily="2" charset="-78"/>
              <a:sym typeface="Playfair Display"/>
            </a:endParaRPr>
          </a:p>
        </p:txBody>
      </p:sp>
      <p:sp>
        <p:nvSpPr>
          <p:cNvPr id="25603" name="مستطيل 3"/>
          <p:cNvSpPr>
            <a:spLocks noChangeArrowheads="1"/>
          </p:cNvSpPr>
          <p:nvPr/>
        </p:nvSpPr>
        <p:spPr bwMode="auto">
          <a:xfrm>
            <a:off x="972739" y="139279"/>
            <a:ext cx="734367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4400" b="1" dirty="0">
                <a:solidFill>
                  <a:srgbClr val="7030A0"/>
                </a:solidFill>
                <a:latin typeface="GE SS Text Medium" pitchFamily="18" charset="-78"/>
                <a:cs typeface="Akhbar MT" pitchFamily="2" charset="-78"/>
              </a:rPr>
              <a:t>متطلبات بناء الخطة السنوية للشراكة في المدرسة</a:t>
            </a:r>
            <a:endParaRPr lang="ar-SA" altLang="ar-SA" sz="4400" dirty="0">
              <a:solidFill>
                <a:srgbClr val="7030A0"/>
              </a:solidFill>
              <a:cs typeface="Akhbar MT" pitchFamily="2" charset="-78"/>
            </a:endParaRPr>
          </a:p>
        </p:txBody>
      </p:sp>
      <p:graphicFrame>
        <p:nvGraphicFramePr>
          <p:cNvPr id="5" name="Diagram 3"/>
          <p:cNvGraphicFramePr/>
          <p:nvPr>
            <p:extLst>
              <p:ext uri="{D42A27DB-BD31-4B8C-83A1-F6EECF244321}">
                <p14:modId xmlns:p14="http://schemas.microsoft.com/office/powerpoint/2010/main" xmlns="" val="1716488433"/>
              </p:ext>
            </p:extLst>
          </p:nvPr>
        </p:nvGraphicFramePr>
        <p:xfrm>
          <a:off x="179512" y="908720"/>
          <a:ext cx="8800321" cy="5706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5919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العنوان 1"/>
          <p:cNvSpPr txBox="1">
            <a:spLocks/>
          </p:cNvSpPr>
          <p:nvPr/>
        </p:nvSpPr>
        <p:spPr bwMode="auto">
          <a:xfrm>
            <a:off x="3059113" y="5300663"/>
            <a:ext cx="3184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/>
            <a:endParaRPr lang="ar-SA" altLang="ar-SA" sz="4400" b="1" u="sng">
              <a:latin typeface="GE SS Text Medium" pitchFamily="18" charset="-78"/>
              <a:ea typeface="GE SS Text Medium" pitchFamily="18" charset="-78"/>
              <a:cs typeface="Akhbar MT" pitchFamily="2" charset="-78"/>
              <a:sym typeface="Playfair Display"/>
            </a:endParaRPr>
          </a:p>
        </p:txBody>
      </p:sp>
      <p:graphicFrame>
        <p:nvGraphicFramePr>
          <p:cNvPr id="4" name="عنصر نائب للمحتوى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89093888"/>
              </p:ext>
            </p:extLst>
          </p:nvPr>
        </p:nvGraphicFramePr>
        <p:xfrm>
          <a:off x="395536" y="476672"/>
          <a:ext cx="8369300" cy="2968625"/>
        </p:xfrm>
        <a:graphic>
          <a:graphicData uri="http://schemas.openxmlformats.org/drawingml/2006/table">
            <a:tbl>
              <a:tblPr rtl="1">
                <a:tableStyleId>{21E4AEA4-8DFA-4A89-87EB-49C32662AFE0}</a:tableStyleId>
              </a:tblPr>
              <a:tblGrid>
                <a:gridCol w="8369300"/>
              </a:tblGrid>
              <a:tr h="1125724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6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النشرة التعريفية ( ١-٢-3 )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73" marR="68573" marT="0" marB="0" anchor="ctr" horzOverflow="overflow"/>
                </a:tc>
              </a:tr>
              <a:tr h="1842901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40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Akhbar MT" pitchFamily="2" charset="-78"/>
                          <a:sym typeface="Montserrat"/>
                        </a:rPr>
                        <a:t>بناء خطة سنوية للشراكة بين المدرسة  والأسر والمجتمع.</a:t>
                      </a:r>
                    </a:p>
                    <a:p>
                      <a:pPr marL="342900" marR="0" lvl="0" indent="-34290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 SS Text Medium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هنا يظهر مدى الاستفادة والحصيلة المعرفية  للمتدربة</a:t>
                      </a: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 SS Text Medium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73" marR="68573" marT="0" marB="0" horzOverflow="overflow"/>
                </a:tc>
              </a:tr>
            </a:tbl>
          </a:graphicData>
        </a:graphic>
      </p:graphicFrame>
      <p:sp>
        <p:nvSpPr>
          <p:cNvPr id="5" name="مستطيل مستدير الزوايا 4"/>
          <p:cNvSpPr/>
          <p:nvPr/>
        </p:nvSpPr>
        <p:spPr bwMode="auto">
          <a:xfrm>
            <a:off x="6300192" y="4797152"/>
            <a:ext cx="2464693" cy="65833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50800" tIns="50800" rIns="50800" bIns="50800" rtlCol="1" anchor="ctr">
            <a:spAutoFit/>
          </a:bodyPr>
          <a:lstStyle/>
          <a:p>
            <a:pPr algn="ctr" defTabSz="825500" rtl="0" hangingPunct="0">
              <a:defRPr/>
            </a:pPr>
            <a:r>
              <a:rPr lang="ar-SA" sz="3200" b="1" dirty="0"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Helvetica Light" charset="0"/>
                <a:ea typeface="Helvetica Light" charset="0"/>
                <a:cs typeface="Akhbar MT" pitchFamily="2" charset="-78"/>
                <a:sym typeface="Helvetica Light" charset="0"/>
              </a:rPr>
              <a:t>متطلبات بناء الخطة</a:t>
            </a:r>
          </a:p>
        </p:txBody>
      </p:sp>
      <p:sp>
        <p:nvSpPr>
          <p:cNvPr id="6" name="مستطيل مستدير الزوايا 5"/>
          <p:cNvSpPr/>
          <p:nvPr/>
        </p:nvSpPr>
        <p:spPr bwMode="auto">
          <a:xfrm>
            <a:off x="467544" y="3946217"/>
            <a:ext cx="5165253" cy="1066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50800" tIns="50800" rIns="50800" bIns="50800" rtlCol="1" anchor="ctr">
            <a:spAutoFit/>
          </a:bodyPr>
          <a:lstStyle/>
          <a:p>
            <a:pPr algn="ctr" defTabSz="825500" rtl="0" hangingPunct="0">
              <a:defRPr/>
            </a:pPr>
            <a:r>
              <a:rPr lang="ar-SA" sz="2800" b="1" dirty="0">
                <a:solidFill>
                  <a:srgbClr val="C00000"/>
                </a:solidFill>
                <a:latin typeface="Helvetica Light" charset="0"/>
                <a:ea typeface="Helvetica Light" charset="0"/>
                <a:cs typeface="Akhbar MT" pitchFamily="2" charset="-78"/>
                <a:sym typeface="Helvetica Light" charset="0"/>
              </a:rPr>
              <a:t>النموذج(أ):</a:t>
            </a:r>
          </a:p>
          <a:p>
            <a:pPr algn="ctr" defTabSz="825500" rtl="0" hangingPunct="0">
              <a:defRPr/>
            </a:pPr>
            <a:r>
              <a:rPr lang="ar-SA" sz="2800" b="1" dirty="0">
                <a:solidFill>
                  <a:srgbClr val="0070C0"/>
                </a:solidFill>
                <a:latin typeface="Helvetica Light" charset="0"/>
                <a:ea typeface="Helvetica Light" charset="0"/>
                <a:cs typeface="Akhbar MT" pitchFamily="2" charset="-78"/>
                <a:sym typeface="Helvetica Light" charset="0"/>
              </a:rPr>
              <a:t>يختص بتحقيق أهداف</a:t>
            </a:r>
          </a:p>
        </p:txBody>
      </p:sp>
      <p:sp>
        <p:nvSpPr>
          <p:cNvPr id="7" name="مستطيل مستدير الزوايا 6"/>
          <p:cNvSpPr/>
          <p:nvPr/>
        </p:nvSpPr>
        <p:spPr bwMode="auto">
          <a:xfrm>
            <a:off x="467544" y="5301208"/>
            <a:ext cx="5165253" cy="106695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50800" tIns="50800" rIns="50800" bIns="50800" rtlCol="1" anchor="ctr">
            <a:spAutoFit/>
          </a:bodyPr>
          <a:lstStyle/>
          <a:p>
            <a:pPr algn="ctr" defTabSz="825500" rtl="0" hangingPunct="0">
              <a:defRPr/>
            </a:pPr>
            <a:r>
              <a:rPr lang="ar-SA" sz="2800" b="1" dirty="0">
                <a:solidFill>
                  <a:srgbClr val="C00000"/>
                </a:solidFill>
                <a:latin typeface="Helvetica Light" charset="0"/>
                <a:ea typeface="Helvetica Light" charset="0"/>
                <a:cs typeface="Akhbar MT" pitchFamily="2" charset="-78"/>
                <a:sym typeface="Helvetica Light" charset="0"/>
              </a:rPr>
              <a:t>النموذج(ب):</a:t>
            </a:r>
          </a:p>
          <a:p>
            <a:pPr algn="ctr" defTabSz="825500" rtl="0" hangingPunct="0">
              <a:defRPr/>
            </a:pPr>
            <a:r>
              <a:rPr lang="ar-SA" sz="2800" b="1" dirty="0">
                <a:solidFill>
                  <a:srgbClr val="0070C0"/>
                </a:solidFill>
                <a:latin typeface="Helvetica Light" charset="0"/>
                <a:ea typeface="Helvetica Light" charset="0"/>
                <a:cs typeface="Akhbar MT" pitchFamily="2" charset="-78"/>
                <a:sym typeface="Helvetica Light" charset="0"/>
              </a:rPr>
              <a:t>يختص بتحقيق أنماط</a:t>
            </a:r>
          </a:p>
        </p:txBody>
      </p:sp>
    </p:spTree>
    <p:extLst>
      <p:ext uri="{BB962C8B-B14F-4D97-AF65-F5344CB8AC3E}">
        <p14:creationId xmlns:p14="http://schemas.microsoft.com/office/powerpoint/2010/main" xmlns="" val="211909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عنوان 4"/>
          <p:cNvSpPr txBox="1">
            <a:spLocks/>
          </p:cNvSpPr>
          <p:nvPr/>
        </p:nvSpPr>
        <p:spPr bwMode="auto">
          <a:xfrm>
            <a:off x="827088" y="476250"/>
            <a:ext cx="7172325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/>
          </a:extLst>
        </p:spPr>
        <p:txBody>
          <a:bodyPr anchor="b"/>
          <a:lstStyle/>
          <a:p>
            <a:pPr algn="ctr" hangingPunct="0">
              <a:defRPr/>
            </a:pPr>
            <a:r>
              <a:rPr lang="ar-SA" sz="3200" b="1" dirty="0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مثال على </a:t>
            </a:r>
            <a:r>
              <a:rPr lang="ar-SA" sz="3200" b="1" dirty="0" err="1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النموذج </a:t>
            </a:r>
            <a:r>
              <a:rPr lang="ar-SA" sz="3200" b="1" dirty="0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( أ) يختص بتحقيق أهداف تعليمية  </a:t>
            </a:r>
          </a:p>
          <a:p>
            <a:pPr algn="ctr" hangingPunct="0">
              <a:defRPr/>
            </a:pPr>
            <a:r>
              <a:rPr lang="ar-SA" sz="3200" b="1" dirty="0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أو تربوية </a:t>
            </a:r>
            <a:r>
              <a:rPr lang="ar-SA" sz="3200" b="1" dirty="0" err="1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محددة </a:t>
            </a:r>
            <a:r>
              <a:rPr lang="ar-SA" sz="2800" b="1" dirty="0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( حل مشكلة تعليمية</a:t>
            </a:r>
            <a:r>
              <a:rPr lang="ar-SA" sz="2800" b="1" dirty="0" err="1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)</a:t>
            </a:r>
            <a:r>
              <a:rPr lang="ar-SA" sz="2800" b="1" dirty="0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 </a:t>
            </a:r>
            <a:endParaRPr lang="ar-SA" sz="2400" b="1" dirty="0">
              <a:solidFill>
                <a:srgbClr val="7030A0"/>
              </a:solidFill>
              <a:latin typeface="+mj-lt"/>
              <a:ea typeface="+mj-ea"/>
              <a:cs typeface="Akhbar MT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252415" y="1303338"/>
          <a:ext cx="8640760" cy="5287962"/>
        </p:xfrm>
        <a:graphic>
          <a:graphicData uri="http://schemas.openxmlformats.org/drawingml/2006/table">
            <a:tbl>
              <a:tblPr rtl="1"/>
              <a:tblGrid>
                <a:gridCol w="1005839"/>
                <a:gridCol w="2126437"/>
                <a:gridCol w="1041842"/>
                <a:gridCol w="601928"/>
                <a:gridCol w="520921"/>
                <a:gridCol w="633431"/>
                <a:gridCol w="468041"/>
                <a:gridCol w="353281"/>
                <a:gridCol w="860700"/>
                <a:gridCol w="1028340"/>
              </a:tblGrid>
              <a:tr h="403487">
                <a:tc gridSpan="5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قائمة الأهداف التعليمية أو التربوية: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المرحلة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المقرر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48155">
                <a:tc gridSpan="5">
                  <a:txBody>
                    <a:bodyPr/>
                    <a:lstStyle/>
                    <a:p>
                      <a:pPr marL="45720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الهدف الأول ( 1 )  :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36395">
                <a:tc gridSpan="10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                                                                             التنفيذ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1051597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الأهداف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الأنشطة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فريق العمل الخاص بالهدف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تاريخ التنفيذ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التكلفة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الإشراف العام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</a:tr>
              <a:tr h="675092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الهدف ( 1 )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.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6395">
                <a:tc gridSpan="10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                                                                         التقويم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51016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الأهداف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أدوات التقويم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فريق التقويم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مستوى التنفيذ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التوصيات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85825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الهدف ( 1 )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8" marR="51698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1365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العنوان 4"/>
          <p:cNvSpPr txBox="1">
            <a:spLocks/>
          </p:cNvSpPr>
          <p:nvPr/>
        </p:nvSpPr>
        <p:spPr bwMode="auto">
          <a:xfrm>
            <a:off x="827088" y="70966"/>
            <a:ext cx="7742237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/>
          </a:extLst>
        </p:spPr>
        <p:txBody>
          <a:bodyPr anchor="b"/>
          <a:lstStyle/>
          <a:p>
            <a:pPr algn="ctr" hangingPunct="0">
              <a:defRPr/>
            </a:pPr>
            <a:r>
              <a:rPr lang="ar-SA" sz="2800" b="1" dirty="0" err="1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النموذج </a:t>
            </a:r>
            <a:r>
              <a:rPr lang="ar-SA" sz="2800" b="1" dirty="0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( أ) يختص بتحقيق أهداف تعليمية  أو تربوية محددة أو سلوك</a:t>
            </a:r>
            <a:endParaRPr lang="ar-SA" sz="3200" b="1" dirty="0">
              <a:solidFill>
                <a:srgbClr val="C00000"/>
              </a:solidFill>
              <a:latin typeface="GE SS Text Medium" pitchFamily="18" charset="-78"/>
              <a:ea typeface="+mj-ea"/>
              <a:cs typeface="Akhbar MT" pitchFamily="2" charset="-78"/>
            </a:endParaRPr>
          </a:p>
          <a:p>
            <a:pPr algn="ctr" hangingPunct="0">
              <a:defRPr/>
            </a:pPr>
            <a:r>
              <a:rPr lang="ar-SA" sz="2000" b="1" dirty="0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هذا يُبنى </a:t>
            </a:r>
            <a:r>
              <a:rPr lang="ar-SA" sz="2000" b="1" dirty="0" smtClean="0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مثلاً لظاهرة </a:t>
            </a:r>
            <a:r>
              <a:rPr lang="ar-SA" sz="2000" b="1" dirty="0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أو قضية مدرسية </a:t>
            </a:r>
            <a:endParaRPr lang="ar-SA" sz="1600" b="1" dirty="0">
              <a:solidFill>
                <a:srgbClr val="C00000"/>
              </a:solidFill>
              <a:latin typeface="+mj-lt"/>
              <a:ea typeface="+mj-ea"/>
              <a:cs typeface="Akhbar MT" pitchFamily="2" charset="-78"/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271377"/>
              </p:ext>
            </p:extLst>
          </p:nvPr>
        </p:nvGraphicFramePr>
        <p:xfrm>
          <a:off x="107504" y="1412875"/>
          <a:ext cx="8964613" cy="5373223"/>
        </p:xfrm>
        <a:graphic>
          <a:graphicData uri="http://schemas.openxmlformats.org/drawingml/2006/table">
            <a:tbl>
              <a:tblPr rtl="1"/>
              <a:tblGrid>
                <a:gridCol w="712131"/>
                <a:gridCol w="2687695"/>
                <a:gridCol w="678920"/>
                <a:gridCol w="982559"/>
                <a:gridCol w="1091362"/>
                <a:gridCol w="345307"/>
                <a:gridCol w="618979"/>
                <a:gridCol w="780778"/>
                <a:gridCol w="137661"/>
                <a:gridCol w="929221"/>
              </a:tblGrid>
              <a:tr h="323806">
                <a:tc gridSpan="6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قائمة الأهداف التعليمية أو التربوية: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المرحلة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المقرر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3807">
                <a:tc gridSpan="6">
                  <a:txBody>
                    <a:bodyPr/>
                    <a:lstStyle/>
                    <a:p>
                      <a:pPr marL="45720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الهدف 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( </a:t>
                      </a:r>
                      <a:r>
                        <a:rPr kumimoji="0" lang="ar-S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1 )  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: أن يتمكن الطلاب من  اتقان بعض المهارات الأساسية للقراءة  </a:t>
                      </a: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ابتدائي</a:t>
                      </a:r>
                      <a:endParaRPr lang="ar-SA" sz="1800" b="1" dirty="0"/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 smtClean="0"/>
                        <a:t>لغتي</a:t>
                      </a:r>
                      <a:endParaRPr lang="ar-SA" sz="1800" b="1" dirty="0"/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3197">
                <a:tc gridSpan="10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                                                                             التنفيذ 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43121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الأهداف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الأنشطة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هي البرامج التي تحقق كل هدف وهي التي تفعل انماط الشراكة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فريق العمل الخاص بالهدف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تاريخ التنفيذ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التكلفة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الإشراف العام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52481">
                <a:tc row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الهدف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( </a:t>
                      </a:r>
                      <a:r>
                        <a:rPr kumimoji="0" lang="ar-S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1 )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تقديم ورش عمل للوالدين أو الأسرة عن مهارات تعزيز القراءة لدى الطلاب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معلمات لغتي/ </a:t>
                      </a: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من </a:t>
                      </a:r>
                      <a:r>
                        <a:rPr kumimoji="0" lang="ar-S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المتقاعدات </a:t>
                      </a:r>
                      <a:r>
                        <a:rPr kumimoji="0" lang="ar-S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(مديرات/معلمات اللغة العربية</a:t>
                      </a:r>
                      <a:r>
                        <a:rPr kumimoji="0" lang="ar-S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)</a:t>
                      </a:r>
                      <a:endParaRPr kumimoji="0" lang="ar-S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منتصف الفصل الأول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ea typeface="Montserrat"/>
                          <a:cs typeface="Akhbar MT" pitchFamily="2" charset="-78"/>
                          <a:sym typeface="Montserrat"/>
                        </a:rPr>
                        <a:t> قائدة المدرسة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ea typeface="Montserrat"/>
                          <a:cs typeface="Akhbar MT" pitchFamily="2" charset="-78"/>
                          <a:sym typeface="Montserrat"/>
                        </a:rPr>
                        <a:t>رائدة الشراكة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626394"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9" marR="51699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قصة ما قبل النوم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kumimoji="0" lang="ar-S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معلمات لغتي/ الأسرة</a:t>
                      </a: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نهاية الفصل الأول</a:t>
                      </a:r>
                      <a:endParaRPr kumimoji="0" 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699" marR="51699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76159">
                <a:tc gridSpan="10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                                                                         التقويم 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43010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الأهداف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أدوات التقويم</a:t>
                      </a: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اختبارات/ مقابلات: ملاحظة/ اجرائي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فريق التقويم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مستوى التنفيذ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التوصيات</a:t>
                      </a:r>
                      <a:endParaRPr kumimoji="0" lang="en-US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926517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الهدف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( </a:t>
                      </a:r>
                      <a:r>
                        <a:rPr kumimoji="0" lang="ar-S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1 )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اختبار قبلي وبعدي/ بطاقة تقيم الأسرة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ea typeface="Montserrat"/>
                          <a:cs typeface="Akhbar MT" pitchFamily="2" charset="-78"/>
                          <a:sym typeface="Montserrat"/>
                        </a:rPr>
                        <a:t> قائدة المدرسة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ea typeface="Montserrat"/>
                          <a:cs typeface="Akhbar MT" pitchFamily="2" charset="-78"/>
                          <a:sym typeface="Montserrat"/>
                        </a:rPr>
                        <a:t>رائدة الشراكة/</a:t>
                      </a: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معلمات لغتي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مدرسة/ مدارس الحي</a:t>
                      </a: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51700" marR="5170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0" y="692150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2000" b="1" dirty="0">
                <a:solidFill>
                  <a:srgbClr val="7030A0"/>
                </a:solidFill>
                <a:cs typeface="Akhbar MT" pitchFamily="2" charset="-78"/>
              </a:rPr>
              <a:t>مثال توضيحي: مدرسة موجودة في منطقة عسكرية لوحظ على طلابها تدني مستوى القراءة والكتابة  </a:t>
            </a:r>
            <a:r>
              <a:rPr lang="ar-SA" altLang="ar-SA" sz="2000" b="1" dirty="0" smtClean="0">
                <a:solidFill>
                  <a:srgbClr val="7030A0"/>
                </a:solidFill>
                <a:cs typeface="Akhbar MT" pitchFamily="2" charset="-78"/>
              </a:rPr>
              <a:t>بسبب ما ؟ </a:t>
            </a:r>
            <a:endParaRPr lang="ar-SA" altLang="ar-SA" sz="2000" b="1" dirty="0">
              <a:solidFill>
                <a:srgbClr val="7030A0"/>
              </a:solidFill>
              <a:cs typeface="Akhbar MT" pitchFamily="2" charset="-78"/>
            </a:endParaRPr>
          </a:p>
          <a:p>
            <a:pPr eaLnBrk="1" hangingPunct="1"/>
            <a:r>
              <a:rPr lang="ar-SA" altLang="ar-SA" sz="2000" b="1" dirty="0">
                <a:solidFill>
                  <a:srgbClr val="7030A0"/>
                </a:solidFill>
                <a:cs typeface="Akhbar MT" pitchFamily="2" charset="-78"/>
              </a:rPr>
              <a:t>ما هي المشكلة او الظاهرة؟ كيف يمكن علاجها بواسطة الشراكة؟</a:t>
            </a:r>
          </a:p>
        </p:txBody>
      </p:sp>
    </p:spTree>
    <p:extLst>
      <p:ext uri="{BB962C8B-B14F-4D97-AF65-F5344CB8AC3E}">
        <p14:creationId xmlns:p14="http://schemas.microsoft.com/office/powerpoint/2010/main" xmlns="" val="102776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2"/>
          <p:cNvSpPr>
            <a:spLocks noChangeArrowheads="1"/>
          </p:cNvSpPr>
          <p:nvPr/>
        </p:nvSpPr>
        <p:spPr bwMode="auto">
          <a:xfrm>
            <a:off x="1115616" y="613137"/>
            <a:ext cx="702027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6000" b="1" dirty="0">
                <a:solidFill>
                  <a:srgbClr val="002060"/>
                </a:solidFill>
                <a:latin typeface="David" pitchFamily="34" charset="-79"/>
                <a:cs typeface="DecoType Thuluth" pitchFamily="2" charset="-78"/>
              </a:rPr>
              <a:t>اليوم التدريبي الثالث</a:t>
            </a:r>
          </a:p>
        </p:txBody>
      </p:sp>
      <p:sp>
        <p:nvSpPr>
          <p:cNvPr id="3" name="مستطيل 4"/>
          <p:cNvSpPr>
            <a:spLocks noChangeArrowheads="1"/>
          </p:cNvSpPr>
          <p:nvPr/>
        </p:nvSpPr>
        <p:spPr bwMode="auto">
          <a:xfrm>
            <a:off x="971600" y="2078846"/>
            <a:ext cx="770503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ar-SA" sz="3200" b="1" dirty="0">
                <a:latin typeface="Calibri" pitchFamily="34" charset="0"/>
                <a:ea typeface="Calibri" pitchFamily="34" charset="0"/>
                <a:cs typeface="Fanan" pitchFamily="2" charset="-78"/>
              </a:rPr>
              <a:t>الجلسة الأولى: </a:t>
            </a:r>
            <a:r>
              <a:rPr lang="ar-SA" sz="3200" b="1" dirty="0">
                <a:latin typeface="GE SS Text Medium" pitchFamily="18" charset="-78"/>
                <a:cs typeface="Fanan" pitchFamily="2" charset="-78"/>
                <a:sym typeface="Montserrat"/>
              </a:rPr>
              <a:t> </a:t>
            </a:r>
            <a:endParaRPr lang="ar-SA" sz="3200" b="1" dirty="0" smtClean="0">
              <a:latin typeface="GE SS Text Medium" pitchFamily="18" charset="-78"/>
              <a:cs typeface="Fanan" pitchFamily="2" charset="-78"/>
              <a:sym typeface="Montserrat"/>
            </a:endParaRPr>
          </a:p>
          <a:p>
            <a:pPr algn="ctr">
              <a:lnSpc>
                <a:spcPct val="150000"/>
              </a:lnSpc>
              <a:defRPr/>
            </a:pPr>
            <a:r>
              <a:rPr lang="ar-SA" sz="3200" b="1" dirty="0" smtClean="0">
                <a:latin typeface="Calibri" pitchFamily="34" charset="0"/>
                <a:cs typeface="Fanan" pitchFamily="2" charset="-78"/>
                <a:sym typeface="Montserrat"/>
              </a:rPr>
              <a:t>خطوات </a:t>
            </a:r>
            <a:r>
              <a:rPr lang="ar-SA" sz="3200" b="1" dirty="0">
                <a:latin typeface="Calibri" pitchFamily="34" charset="0"/>
                <a:cs typeface="Fanan" pitchFamily="2" charset="-78"/>
                <a:sym typeface="Montserrat"/>
              </a:rPr>
              <a:t>بناء شراكات فاعلة بين المدرسة </a:t>
            </a:r>
            <a:r>
              <a:rPr lang="ar-SA" sz="3200" b="1" dirty="0" smtClean="0">
                <a:latin typeface="Calibri" pitchFamily="34" charset="0"/>
                <a:cs typeface="Fanan" pitchFamily="2" charset="-78"/>
                <a:sym typeface="Montserrat"/>
              </a:rPr>
              <a:t>والأسرة .</a:t>
            </a:r>
            <a:endParaRPr lang="ar-SA" sz="3200" b="1" dirty="0">
              <a:latin typeface="Calibri" pitchFamily="34" charset="0"/>
              <a:cs typeface="Fanan" pitchFamily="2" charset="-78"/>
              <a:sym typeface="Montserrat"/>
            </a:endParaRPr>
          </a:p>
          <a:p>
            <a:pPr algn="ctr">
              <a:lnSpc>
                <a:spcPct val="150000"/>
              </a:lnSpc>
              <a:defRPr/>
            </a:pPr>
            <a:r>
              <a:rPr lang="ar-SA" sz="2800" b="1" dirty="0">
                <a:latin typeface="Calibri" pitchFamily="34" charset="0"/>
                <a:ea typeface="Calibri" pitchFamily="34" charset="0"/>
                <a:cs typeface="Fanan" pitchFamily="2" charset="-78"/>
                <a:sym typeface="Montserrat"/>
              </a:rPr>
              <a:t>هدف الجلسة: </a:t>
            </a:r>
            <a:endParaRPr lang="ar-SA" sz="2800" b="1" dirty="0" smtClean="0">
              <a:latin typeface="Calibri" pitchFamily="34" charset="0"/>
              <a:ea typeface="Calibri" pitchFamily="34" charset="0"/>
              <a:cs typeface="Fanan" pitchFamily="2" charset="-78"/>
              <a:sym typeface="Montserrat"/>
            </a:endParaRPr>
          </a:p>
          <a:p>
            <a:pPr algn="ctr">
              <a:lnSpc>
                <a:spcPct val="150000"/>
              </a:lnSpc>
              <a:defRPr/>
            </a:pPr>
            <a:r>
              <a:rPr lang="ar-SA" sz="2800" b="1" dirty="0" smtClean="0">
                <a:latin typeface="Calibri" pitchFamily="34" charset="0"/>
                <a:ea typeface="Calibri" pitchFamily="34" charset="0"/>
                <a:cs typeface="Fanan" pitchFamily="2" charset="-78"/>
                <a:sym typeface="Montserrat"/>
              </a:rPr>
              <a:t>معرفة </a:t>
            </a:r>
            <a:r>
              <a:rPr lang="ar-SA" sz="2800" b="1" dirty="0">
                <a:latin typeface="Calibri" pitchFamily="34" charset="0"/>
                <a:ea typeface="Calibri" pitchFamily="34" charset="0"/>
                <a:cs typeface="Fanan" pitchFamily="2" charset="-78"/>
                <a:sym typeface="Montserrat"/>
              </a:rPr>
              <a:t>خطوات تشكيل فرق العمل وتوظيفها في </a:t>
            </a:r>
            <a:r>
              <a:rPr lang="ar-SA" sz="2800" b="1" dirty="0" smtClean="0">
                <a:latin typeface="Calibri" pitchFamily="34" charset="0"/>
                <a:ea typeface="Calibri" pitchFamily="34" charset="0"/>
                <a:cs typeface="Fanan" pitchFamily="2" charset="-78"/>
                <a:sym typeface="Montserrat"/>
              </a:rPr>
              <a:t>المدرسة .</a:t>
            </a:r>
            <a:endParaRPr lang="ar-SA" sz="2800" b="1" dirty="0">
              <a:latin typeface="Calibri" pitchFamily="34" charset="0"/>
              <a:ea typeface="Calibri" pitchFamily="34" charset="0"/>
              <a:cs typeface="Fanan" pitchFamily="2" charset="-78"/>
            </a:endParaRPr>
          </a:p>
        </p:txBody>
      </p:sp>
      <p:sp>
        <p:nvSpPr>
          <p:cNvPr id="4" name="مستطيل 5"/>
          <p:cNvSpPr>
            <a:spLocks noChangeArrowheads="1"/>
          </p:cNvSpPr>
          <p:nvPr/>
        </p:nvSpPr>
        <p:spPr bwMode="auto">
          <a:xfrm>
            <a:off x="1115616" y="5304110"/>
            <a:ext cx="68135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ar-SA" sz="3200" b="1" dirty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Fanan" pitchFamily="2" charset="-78"/>
              </a:rPr>
              <a:t>الجلسة الثانية </a:t>
            </a:r>
            <a:r>
              <a:rPr lang="ar-SA" sz="3200" b="1" dirty="0" smtClean="0">
                <a:solidFill>
                  <a:srgbClr val="003300"/>
                </a:solidFill>
                <a:latin typeface="Calibri" pitchFamily="34" charset="0"/>
                <a:ea typeface="Calibri" pitchFamily="34" charset="0"/>
                <a:cs typeface="Fanan" pitchFamily="2" charset="-78"/>
              </a:rPr>
              <a:t>: </a:t>
            </a:r>
          </a:p>
          <a:p>
            <a:pPr algn="ctr">
              <a:defRPr/>
            </a:pPr>
            <a:r>
              <a:rPr lang="ar-SA" sz="3200" b="1" dirty="0" smtClean="0">
                <a:solidFill>
                  <a:srgbClr val="003300"/>
                </a:solidFill>
                <a:latin typeface="Calibri" pitchFamily="34" charset="0"/>
                <a:cs typeface="Fanan" pitchFamily="2" charset="-78"/>
                <a:sym typeface="Montserrat"/>
              </a:rPr>
              <a:t>بناء خطة سنوية للشراكة .</a:t>
            </a:r>
            <a:endParaRPr lang="en-US" sz="3200" b="1" dirty="0">
              <a:solidFill>
                <a:srgbClr val="003300"/>
              </a:solidFill>
              <a:latin typeface="Calibri" pitchFamily="34" charset="0"/>
              <a:cs typeface="Fanan" pitchFamily="2" charset="-78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65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4"/>
          <p:cNvSpPr txBox="1">
            <a:spLocks/>
          </p:cNvSpPr>
          <p:nvPr/>
        </p:nvSpPr>
        <p:spPr bwMode="auto">
          <a:xfrm>
            <a:off x="250825" y="404664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/>
          </a:extLst>
        </p:spPr>
        <p:txBody>
          <a:bodyPr anchor="b"/>
          <a:lstStyle/>
          <a:p>
            <a:pPr algn="ctr" hangingPunct="0">
              <a:defRPr/>
            </a:pPr>
            <a:r>
              <a:rPr lang="ar-SA" sz="3200" b="1" dirty="0" err="1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نموذج </a:t>
            </a:r>
            <a:r>
              <a:rPr lang="ar-SA" sz="3200" b="1" dirty="0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( </a:t>
            </a:r>
            <a:r>
              <a:rPr lang="ar-SA" sz="3200" b="1" dirty="0" err="1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ب </a:t>
            </a:r>
            <a:r>
              <a:rPr lang="ar-SA" sz="3200" b="1" dirty="0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) يختص بتحقيق كل نمط من أنماط الانخراط الستة في </a:t>
            </a:r>
            <a:r>
              <a:rPr lang="ar-SA" sz="3200" b="1" dirty="0" err="1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الشراكة.</a:t>
            </a:r>
            <a:r>
              <a:rPr lang="ar-SA" sz="3200" b="1" dirty="0">
                <a:solidFill>
                  <a:srgbClr val="C0000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 </a:t>
            </a:r>
            <a:r>
              <a:rPr lang="en-US" dirty="0">
                <a:solidFill>
                  <a:srgbClr val="C00000"/>
                </a:solidFill>
                <a:latin typeface="+mj-lt"/>
                <a:ea typeface="+mj-ea"/>
                <a:cs typeface="Akhbar MT" pitchFamily="2" charset="-78"/>
              </a:rPr>
              <a:t/>
            </a:r>
            <a:br>
              <a:rPr lang="en-US" dirty="0">
                <a:solidFill>
                  <a:srgbClr val="C00000"/>
                </a:solidFill>
                <a:latin typeface="+mj-lt"/>
                <a:ea typeface="+mj-ea"/>
                <a:cs typeface="Akhbar MT" pitchFamily="2" charset="-78"/>
              </a:rPr>
            </a:br>
            <a:endParaRPr lang="ar-SA" dirty="0">
              <a:solidFill>
                <a:srgbClr val="C00000"/>
              </a:solidFill>
              <a:latin typeface="+mj-lt"/>
              <a:ea typeface="+mj-ea"/>
              <a:cs typeface="Akhbar MT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6259703"/>
              </p:ext>
            </p:extLst>
          </p:nvPr>
        </p:nvGraphicFramePr>
        <p:xfrm>
          <a:off x="2" y="878327"/>
          <a:ext cx="9143998" cy="3486777"/>
        </p:xfrm>
        <a:graphic>
          <a:graphicData uri="http://schemas.openxmlformats.org/drawingml/2006/table">
            <a:tbl>
              <a:tblPr rtl="1"/>
              <a:tblGrid>
                <a:gridCol w="617635"/>
                <a:gridCol w="1740737"/>
                <a:gridCol w="2055454"/>
                <a:gridCol w="1867332"/>
                <a:gridCol w="1025495"/>
                <a:gridCol w="259251"/>
                <a:gridCol w="581085"/>
                <a:gridCol w="997009"/>
              </a:tblGrid>
              <a:tr h="432109">
                <a:tc gridSpan="6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نمط </a:t>
                      </a:r>
                      <a:r>
                        <a:rPr kumimoji="0" lang="ar-SA" altLang="x-non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الانخراط.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         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المرحلة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: عام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8014"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الهدف العام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ar-SA"/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13520"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النشاط  الأول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لتحقيق الهدف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endParaRPr lang="ar-SA" dirty="0"/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22600">
                <a:tc grid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خطة تنفيذ الأنشطة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فريق العمل الخاص بالهدف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تاريخ </a:t>
                      </a:r>
                      <a:r>
                        <a:rPr kumimoji="0" lang="ar-SA" altLang="x-non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التفيذ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التكلفة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الإشراف العام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</a:tr>
              <a:tr h="535902">
                <a:tc row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النشاط </a:t>
                      </a:r>
                      <a:r>
                        <a:rPr kumimoji="0" lang="ar-SA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الأول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 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228600" marR="0" lvl="1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vert="vert27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5902"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730"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algn="r" defTabSz="457200" rtl="1" eaLnBrk="1" latinLnBrk="0" hangingPunct="1"/>
                      <a:endParaRPr lang="ar-SA" sz="1800" dirty="0"/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2568630"/>
              </p:ext>
            </p:extLst>
          </p:nvPr>
        </p:nvGraphicFramePr>
        <p:xfrm>
          <a:off x="0" y="4581128"/>
          <a:ext cx="9144000" cy="2183269"/>
        </p:xfrm>
        <a:graphic>
          <a:graphicData uri="http://schemas.openxmlformats.org/drawingml/2006/table">
            <a:tbl>
              <a:tblPr rtl="1"/>
              <a:tblGrid>
                <a:gridCol w="1179909"/>
                <a:gridCol w="2139553"/>
                <a:gridCol w="1435894"/>
                <a:gridCol w="1188244"/>
                <a:gridCol w="3200400"/>
              </a:tblGrid>
              <a:tr h="560648">
                <a:tc gridSpan="5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                                                          التقويم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27768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الأنشطة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أدوات التقويم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فريق التقويم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مستوى التنفيذ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التوصيات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تتم بعد عملية التنفيذ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</a:tr>
              <a:tr h="794397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النشاط الأول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90" marR="68590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982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4"/>
          <p:cNvSpPr txBox="1">
            <a:spLocks/>
          </p:cNvSpPr>
          <p:nvPr/>
        </p:nvSpPr>
        <p:spPr bwMode="auto">
          <a:xfrm>
            <a:off x="179512" y="331887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/>
          </a:extLst>
        </p:spPr>
        <p:txBody>
          <a:bodyPr anchor="b"/>
          <a:lstStyle/>
          <a:p>
            <a:pPr algn="ctr" hangingPunct="0">
              <a:defRPr/>
            </a:pPr>
            <a:r>
              <a:rPr lang="ar-SA" sz="3200" b="1" dirty="0" err="1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نموذج </a:t>
            </a:r>
            <a:r>
              <a:rPr lang="ar-SA" sz="3200" b="1" dirty="0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( </a:t>
            </a:r>
            <a:r>
              <a:rPr lang="ar-SA" sz="3200" b="1" dirty="0" err="1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ب </a:t>
            </a:r>
            <a:r>
              <a:rPr lang="ar-SA" sz="3200" b="1" dirty="0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) يختص بتحقيق كل نمط من أنماط الانخراط الستة في </a:t>
            </a:r>
            <a:r>
              <a:rPr lang="ar-SA" sz="3200" b="1" dirty="0" err="1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الشراكة.</a:t>
            </a:r>
            <a:r>
              <a:rPr lang="ar-SA" sz="3200" b="1" dirty="0">
                <a:solidFill>
                  <a:srgbClr val="7030A0"/>
                </a:solidFill>
                <a:latin typeface="GE SS Text Medium" pitchFamily="18" charset="-78"/>
                <a:ea typeface="+mj-ea"/>
                <a:cs typeface="Akhbar MT" pitchFamily="2" charset="-78"/>
              </a:rPr>
              <a:t> </a:t>
            </a:r>
            <a:r>
              <a:rPr lang="en-US" dirty="0">
                <a:solidFill>
                  <a:srgbClr val="7030A0"/>
                </a:solidFill>
                <a:latin typeface="+mj-lt"/>
                <a:ea typeface="+mj-ea"/>
                <a:cs typeface="Akhbar MT" pitchFamily="2" charset="-78"/>
              </a:rPr>
              <a:t/>
            </a:r>
            <a:br>
              <a:rPr lang="en-US" dirty="0">
                <a:solidFill>
                  <a:srgbClr val="7030A0"/>
                </a:solidFill>
                <a:latin typeface="+mj-lt"/>
                <a:ea typeface="+mj-ea"/>
                <a:cs typeface="Akhbar MT" pitchFamily="2" charset="-78"/>
              </a:rPr>
            </a:br>
            <a:endParaRPr lang="ar-SA" dirty="0">
              <a:solidFill>
                <a:srgbClr val="7030A0"/>
              </a:solidFill>
              <a:latin typeface="+mj-lt"/>
              <a:ea typeface="+mj-ea"/>
              <a:cs typeface="Akhbar MT" pitchFamily="2" charset="-78"/>
            </a:endParaRPr>
          </a:p>
        </p:txBody>
      </p:sp>
      <p:graphicFrame>
        <p:nvGraphicFramePr>
          <p:cNvPr id="3" name="جدول 2"/>
          <p:cNvGraphicFramePr>
            <a:graphicFrameLocks noGrp="1"/>
          </p:cNvGraphicFramePr>
          <p:nvPr/>
        </p:nvGraphicFramePr>
        <p:xfrm>
          <a:off x="2" y="703189"/>
          <a:ext cx="9143998" cy="4039363"/>
        </p:xfrm>
        <a:graphic>
          <a:graphicData uri="http://schemas.openxmlformats.org/drawingml/2006/table">
            <a:tbl>
              <a:tblPr rtl="1"/>
              <a:tblGrid>
                <a:gridCol w="617635"/>
                <a:gridCol w="1740737"/>
                <a:gridCol w="2055454"/>
                <a:gridCol w="1867332"/>
                <a:gridCol w="1025495"/>
                <a:gridCol w="259251"/>
                <a:gridCol w="581085"/>
                <a:gridCol w="997009"/>
              </a:tblGrid>
              <a:tr h="432109">
                <a:tc gridSpan="6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نمط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الانخراط.           التعلم  في </a:t>
                      </a:r>
                      <a:r>
                        <a:rPr kumimoji="0" lang="ar-SA" altLang="x-non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البيت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/ </a:t>
                      </a:r>
                      <a:r>
                        <a:rPr kumimoji="0" lang="ar-SA" altLang="x-none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الأسرة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/ التواصل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المرحلة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: عام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68014"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الهدف العام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Akhbar MT" pitchFamily="2" charset="-78"/>
                          <a:sym typeface="Montserrat" charset="0"/>
                        </a:rPr>
                        <a:t>الخروج عن التقليدية في اداء الواجبات المنزلية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13520"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النشاط  الأول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لتحقيق الهدف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Akhbar MT" pitchFamily="2" charset="-78"/>
                          <a:sym typeface="Montserrat" charset="0"/>
                        </a:rPr>
                        <a:t>تنفيذ أساليب متنوعة جديدة لحل الواجبات المدرسية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722600">
                <a:tc grid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خطة تنفيذ الأنشطة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فريق العمل الخاص بالهدف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تاريخ </a:t>
                      </a:r>
                      <a:r>
                        <a:rPr kumimoji="0" lang="ar-SA" altLang="x-none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التفيذ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التكلفة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الإشراف العام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</a:tr>
              <a:tr h="535902">
                <a:tc row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x-non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النشاط </a:t>
                      </a:r>
                      <a:r>
                        <a:rPr kumimoji="0" lang="ar-SA" altLang="x-non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الأول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سؤال الاسبوع:مسابقة منهجية  تعتمد في حلها مشاركة الطالب وولي الأمر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معلمات المادة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عضوات مجلس المدرسة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الخريجات من طالبات الحي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 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بداية الفصل الأول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228600" marR="0" lvl="1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جوائز عينية</a:t>
                      </a:r>
                    </a:p>
                    <a:p>
                      <a:pPr marL="228600" marR="0" lvl="1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للأسر المتفاعلة</a:t>
                      </a:r>
                      <a:endParaRPr kumimoji="0" lang="en-US" altLang="x-none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vert="vert27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قادئدة</a:t>
                      </a: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المدرسة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رائدة الشراكة</a:t>
                      </a:r>
                      <a:endParaRPr kumimoji="0" lang="en-US" altLang="x-none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5902"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استخدام الاستمارات </a:t>
                      </a:r>
                      <a:r>
                        <a:rPr kumimoji="0" lang="ar-SA" altLang="x-none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الألكترونية</a:t>
                      </a: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 في حل الواجبات المنزلية</a:t>
                      </a:r>
                      <a:endParaRPr kumimoji="0" lang="en-US" altLang="x-none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منتصف الفصل الأول</a:t>
                      </a:r>
                      <a:endParaRPr kumimoji="0" lang="en-US" altLang="x-none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78730"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غرد </a:t>
                      </a:r>
                      <a:r>
                        <a:rPr kumimoji="0" lang="ar-SA" altLang="x-none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معنا </a:t>
                      </a: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( </a:t>
                      </a:r>
                      <a:r>
                        <a:rPr kumimoji="0" lang="ar-SA" altLang="x-none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هاشتاق</a:t>
                      </a: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حول احد دروس مادة ما</a:t>
                      </a:r>
                      <a:r>
                        <a:rPr kumimoji="0" lang="ar-SA" altLang="x-none" sz="20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)</a:t>
                      </a:r>
                      <a:endParaRPr kumimoji="0" lang="en-US" altLang="x-none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منتصف الفصل الثاني</a:t>
                      </a:r>
                      <a:endParaRPr kumimoji="0" lang="en-US" altLang="x-none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algn="r" defTabSz="457200" rtl="1" eaLnBrk="1" latinLnBrk="0" hangingPunct="1"/>
                      <a:endParaRPr lang="ar-SA" sz="1800" dirty="0"/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" y="4675188"/>
          <a:ext cx="9143999" cy="2183269"/>
        </p:xfrm>
        <a:graphic>
          <a:graphicData uri="http://schemas.openxmlformats.org/drawingml/2006/table">
            <a:tbl>
              <a:tblPr rtl="1"/>
              <a:tblGrid>
                <a:gridCol w="1179909"/>
                <a:gridCol w="2139553"/>
                <a:gridCol w="1435894"/>
                <a:gridCol w="1188244"/>
                <a:gridCol w="3200399"/>
              </a:tblGrid>
              <a:tr h="560648">
                <a:tc gridSpan="5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                                                          التقويم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827768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الأنشطة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أدوات التقويم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فريق التقويم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مستوى التنفيذ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التوصيات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تتم بعد عملية التنفيذ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</a:tr>
              <a:tr h="794397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النشاط الأول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استمارات/ مستوى الطلاب قبل وبعد/ مستوى تفاعل الأسر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90478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4"/>
          <p:cNvSpPr txBox="1">
            <a:spLocks/>
          </p:cNvSpPr>
          <p:nvPr/>
        </p:nvSpPr>
        <p:spPr bwMode="auto">
          <a:xfrm>
            <a:off x="250825" y="476250"/>
            <a:ext cx="88931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/>
          </a:extLst>
        </p:spPr>
        <p:txBody>
          <a:bodyPr anchor="b"/>
          <a:lstStyle/>
          <a:p>
            <a:pPr algn="ctr" hangingPunct="0">
              <a:defRPr/>
            </a:pPr>
            <a:r>
              <a:rPr lang="ar-SA" sz="3600" b="1" dirty="0">
                <a:solidFill>
                  <a:schemeClr val="accent3">
                    <a:lumMod val="75000"/>
                  </a:schemeClr>
                </a:solidFill>
                <a:latin typeface="GE SS Text Medium" pitchFamily="18" charset="-78"/>
                <a:ea typeface="+mj-ea"/>
                <a:cs typeface="Akhbar MT" pitchFamily="2" charset="-78"/>
              </a:rPr>
              <a:t>مثال على </a:t>
            </a:r>
            <a:r>
              <a:rPr lang="ar-SA" sz="2800" b="1" dirty="0" err="1">
                <a:solidFill>
                  <a:schemeClr val="accent3">
                    <a:lumMod val="75000"/>
                  </a:schemeClr>
                </a:solidFill>
                <a:latin typeface="GE SS Text Medium" pitchFamily="18" charset="-78"/>
                <a:ea typeface="+mj-ea"/>
                <a:cs typeface="Akhbar MT" pitchFamily="2" charset="-78"/>
              </a:rPr>
              <a:t>نموذج </a:t>
            </a:r>
            <a:r>
              <a:rPr lang="ar-SA" sz="2800" b="1" dirty="0">
                <a:solidFill>
                  <a:schemeClr val="accent3">
                    <a:lumMod val="75000"/>
                  </a:schemeClr>
                </a:solidFill>
                <a:latin typeface="GE SS Text Medium" pitchFamily="18" charset="-78"/>
                <a:ea typeface="+mj-ea"/>
                <a:cs typeface="Akhbar MT" pitchFamily="2" charset="-78"/>
              </a:rPr>
              <a:t>( </a:t>
            </a:r>
            <a:r>
              <a:rPr lang="ar-SA" sz="2800" b="1" dirty="0" err="1">
                <a:solidFill>
                  <a:schemeClr val="accent3">
                    <a:lumMod val="75000"/>
                  </a:schemeClr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ب </a:t>
            </a:r>
            <a:r>
              <a:rPr lang="ar-SA" sz="2800" b="1" dirty="0">
                <a:solidFill>
                  <a:schemeClr val="accent3">
                    <a:lumMod val="75000"/>
                  </a:schemeClr>
                </a:solidFill>
                <a:latin typeface="GE SS Text Medium" pitchFamily="18" charset="-78"/>
                <a:ea typeface="+mj-ea"/>
                <a:cs typeface="Akhbar MT" pitchFamily="2" charset="-78"/>
              </a:rPr>
              <a:t>) يختص بتحقيق كل نمط من أنماط الانخراط الستة في </a:t>
            </a:r>
            <a:r>
              <a:rPr lang="ar-SA" sz="2800" b="1" dirty="0" err="1">
                <a:solidFill>
                  <a:schemeClr val="accent3">
                    <a:lumMod val="75000"/>
                  </a:schemeClr>
                </a:solidFill>
                <a:latin typeface="GE SS Text Medium" pitchFamily="18" charset="-78"/>
                <a:ea typeface="+mj-ea"/>
                <a:cs typeface="Akhbar MT" pitchFamily="2" charset="-78"/>
              </a:rPr>
              <a:t>الشراكة.</a:t>
            </a:r>
            <a:r>
              <a:rPr lang="ar-SA" sz="2800" b="1" dirty="0">
                <a:solidFill>
                  <a:schemeClr val="accent3">
                    <a:lumMod val="75000"/>
                  </a:schemeClr>
                </a:solidFill>
                <a:latin typeface="GE SS Text Medium" pitchFamily="18" charset="-78"/>
                <a:ea typeface="+mj-ea"/>
                <a:cs typeface="Akhbar MT" pitchFamily="2" charset="-78"/>
              </a:rPr>
              <a:t>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khbar MT" pitchFamily="2" charset="-78"/>
              </a:rPr>
              <a:t/>
            </a:r>
            <a:br>
              <a:rPr lang="en-US" dirty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khbar MT" pitchFamily="2" charset="-78"/>
              </a:rPr>
            </a:br>
            <a:endParaRPr lang="ar-SA" dirty="0"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Akhbar MT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" y="4437063"/>
          <a:ext cx="9143999" cy="2027237"/>
        </p:xfrm>
        <a:graphic>
          <a:graphicData uri="http://schemas.openxmlformats.org/drawingml/2006/table">
            <a:tbl>
              <a:tblPr rtl="1"/>
              <a:tblGrid>
                <a:gridCol w="1179909"/>
                <a:gridCol w="2139554"/>
                <a:gridCol w="1435893"/>
                <a:gridCol w="1188243"/>
                <a:gridCol w="3200400"/>
              </a:tblGrid>
              <a:tr h="561016">
                <a:tc gridSpan="5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                                                         </a:t>
                      </a:r>
                      <a:r>
                        <a:rPr kumimoji="0" lang="ar-SA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 التقويم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19507"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الأنشطة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أدوات التقويم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فريق التقويم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مستوى التنفيذ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التوصيات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</a:tr>
              <a:tr h="946714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النشاط الأول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/>
                        </a:rPr>
                        <a:t>دراسة استطلاعية لمعرفة مدى أثر المسابقة على تعزيز التعلم في البيت</a:t>
                      </a:r>
                      <a:endParaRPr kumimoji="0" lang="en-US" altLang="x-non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/>
                        </a:rPr>
                        <a:t> أعضاء هيئة تدريس من الجامعة </a:t>
                      </a:r>
                      <a:endParaRPr kumimoji="0" lang="en-US" altLang="x-none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/>
                      </a:endParaRPr>
                    </a:p>
                  </a:txBody>
                  <a:tcPr marL="68582" marR="68582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 SS Text Bold" pitchFamily="18" charset="-78"/>
                          <a:ea typeface="Montserrat"/>
                          <a:cs typeface="Akhbar MT" pitchFamily="2" charset="-78"/>
                          <a:sym typeface="Montserrat"/>
                        </a:rPr>
                        <a:t>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pitchFamily="18" charset="-78"/>
                        <a:ea typeface="Montserrat"/>
                        <a:cs typeface="Akhbar MT" pitchFamily="2" charset="-78"/>
                        <a:sym typeface="Montserrat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جدول 4"/>
          <p:cNvGraphicFramePr>
            <a:graphicFrameLocks noGrp="1"/>
          </p:cNvGraphicFramePr>
          <p:nvPr/>
        </p:nvGraphicFramePr>
        <p:xfrm>
          <a:off x="1" y="764704"/>
          <a:ext cx="9144000" cy="3540760"/>
        </p:xfrm>
        <a:graphic>
          <a:graphicData uri="http://schemas.openxmlformats.org/drawingml/2006/table">
            <a:tbl>
              <a:tblPr rtl="1"/>
              <a:tblGrid>
                <a:gridCol w="829177"/>
                <a:gridCol w="585935"/>
                <a:gridCol w="2938077"/>
                <a:gridCol w="2072109"/>
                <a:gridCol w="841534"/>
                <a:gridCol w="472694"/>
                <a:gridCol w="368001"/>
                <a:gridCol w="1036473"/>
              </a:tblGrid>
              <a:tr h="277547">
                <a:tc gridSpan="6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نمط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الانخراط :  التعلم  في البيت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المرحلة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tserrat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: عام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Calibri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293735"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الهدف العام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 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تحفيز الأسرة لتعزيز جهودهم في استمرار تعلم أبنائهم في البيت.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55094">
                <a:tc gridSpan="2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النشاط  الأول 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لتحقيق الهدف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6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 </a:t>
                      </a: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تصميم مسابقة بين الأسر في مدى استمرار وفعالية عملية التدريس في البيت.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499585">
                <a:tc grid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خطة تنفيذ الأنشطة 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فريق العمل الخاص بالهدف</a:t>
                      </a: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تاريخ التفيذ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التكلفة</a:t>
                      </a:r>
                      <a:endParaRPr kumimoji="0" lang="en-US" altLang="x-none" sz="18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الإشراف العام</a:t>
                      </a: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AF4"/>
                    </a:solidFill>
                  </a:tcPr>
                </a:tc>
              </a:tr>
              <a:tr h="615229">
                <a:tc row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النشاط </a:t>
                      </a:r>
                      <a:r>
                        <a:rPr kumimoji="0" lang="ar-SA" altLang="x-none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الأول</a:t>
                      </a:r>
                      <a:endParaRPr kumimoji="0" lang="en-US" altLang="x-none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 </a:t>
                      </a: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- تصميم دليل ولائحة  المسابقة بناء على محورين هما: الفعالية والاستمرار . </a:t>
                      </a: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معلمين متقاعدين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- فريق الشراكة.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 </a:t>
                      </a:r>
                      <a:endParaRPr kumimoji="0" lang="en-US" altLang="x-none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228600" marR="0" lvl="1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 </a:t>
                      </a:r>
                      <a:r>
                        <a:rPr kumimoji="0" lang="ar-SA" altLang="x-none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رعاية شركة ...... </a:t>
                      </a:r>
                      <a:endParaRPr kumimoji="0" lang="en-US" altLang="x-none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vert="vert27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3">
                  <a:txBody>
                    <a:bodyPr/>
                    <a:lstStyle>
                      <a:lvl1pPr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1pPr>
                      <a:lvl2pPr marL="742950" indent="-28575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2pPr>
                      <a:lvl3pPr marL="11430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3pPr>
                      <a:lvl4pPr marL="16002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4pPr>
                      <a:lvl5pPr marL="2057400" indent="-22860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 charset="0"/>
                          <a:ea typeface="Montserrat" charset="0"/>
                          <a:cs typeface="Montserrat" charset="0"/>
                          <a:sym typeface="Montserrat" charset="0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2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قائد المدرسة </a:t>
                      </a:r>
                      <a:endParaRPr kumimoji="0" lang="en-US" altLang="x-none" sz="2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anchor="ctr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585"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تشكيل فريق لجائزة المسابقة لتحديد الأسر المميزة. 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قائد المدرسة </a:t>
                      </a:r>
                      <a:r>
                        <a:rPr kumimoji="0" lang="mr-IN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GE SS Text Bold" charset="0"/>
                          <a:sym typeface="Montserrat" charset="0"/>
                        </a:rPr>
                        <a:t>–</a:t>
                      </a: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ممثل للأسر </a:t>
                      </a:r>
                      <a:r>
                        <a:rPr kumimoji="0" lang="mr-IN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GE SS Text Bold" charset="0"/>
                          <a:sym typeface="Montserrat" charset="0"/>
                        </a:rPr>
                        <a:t>–</a:t>
                      </a: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فريق الشراكة </a:t>
                      </a: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9585"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تشكيل فريق حفل الجائزة. </a:t>
                      </a: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 SS Text Bold" charset="0"/>
                        <a:ea typeface="Montserrat" charset="0"/>
                        <a:cs typeface="GE SS Text Bold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فريق الشراكة </a:t>
                      </a:r>
                      <a:r>
                        <a:rPr kumimoji="0" lang="mr-IN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GE SS Text Bold" charset="0"/>
                          <a:sym typeface="Montserrat" charset="0"/>
                        </a:rPr>
                        <a:t>–</a:t>
                      </a: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معلمين من المدرسة </a:t>
                      </a:r>
                      <a:r>
                        <a:rPr kumimoji="0" lang="mr-IN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GE SS Text Bold" charset="0"/>
                          <a:sym typeface="Montserrat" charset="0"/>
                        </a:rPr>
                        <a:t>–</a:t>
                      </a:r>
                      <a:r>
                        <a:rPr kumimoji="0" lang="ar-SA" altLang="x-none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 SS Text Bold" charset="0"/>
                          <a:ea typeface="Montserrat" charset="0"/>
                          <a:cs typeface="Akhbar MT" pitchFamily="2" charset="-78"/>
                          <a:sym typeface="Montserrat" charset="0"/>
                        </a:rPr>
                        <a:t> وكيل المدرسة </a:t>
                      </a:r>
                      <a:endParaRPr kumimoji="0" lang="en-US" altLang="x-non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Bold" charset="0"/>
                        <a:ea typeface="Montserrat" charset="0"/>
                        <a:cs typeface="Akhbar MT" pitchFamily="2" charset="-78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algn="r" defTabSz="457200" rtl="1" eaLnBrk="1" latinLnBrk="0" hangingPunct="1"/>
                      <a:endParaRPr lang="ar-SA" sz="1800" dirty="0"/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  <a:sym typeface="Montserrat" charset="0"/>
                      </a:endParaRPr>
                    </a:p>
                  </a:txBody>
                  <a:tcPr marL="68585" marR="68585" marT="0" marB="0" horzOverflow="overflow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3840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العنوان 1"/>
          <p:cNvSpPr txBox="1">
            <a:spLocks/>
          </p:cNvSpPr>
          <p:nvPr/>
        </p:nvSpPr>
        <p:spPr bwMode="auto">
          <a:xfrm>
            <a:off x="3059113" y="5300663"/>
            <a:ext cx="31845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/>
            <a:endParaRPr lang="ar-SA" altLang="ar-SA" sz="4400" b="1" u="sng">
              <a:latin typeface="GE SS Text Medium" pitchFamily="18" charset="-78"/>
              <a:ea typeface="GE SS Text Medium" pitchFamily="18" charset="-78"/>
              <a:cs typeface="Akhbar MT" pitchFamily="2" charset="-78"/>
              <a:sym typeface="Playfair Display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22352685"/>
              </p:ext>
            </p:extLst>
          </p:nvPr>
        </p:nvGraphicFramePr>
        <p:xfrm>
          <a:off x="323850" y="476250"/>
          <a:ext cx="8569325" cy="4967408"/>
        </p:xfrm>
        <a:graphic>
          <a:graphicData uri="http://schemas.openxmlformats.org/drawingml/2006/table">
            <a:tbl>
              <a:tblPr rtl="1">
                <a:tableStyleId>{93296810-A885-4BE3-A3E7-6D5BEEA58F35}</a:tableStyleId>
              </a:tblPr>
              <a:tblGrid>
                <a:gridCol w="8569325"/>
              </a:tblGrid>
              <a:tr h="1203913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0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 </a:t>
                      </a:r>
                      <a:r>
                        <a:rPr kumimoji="0" lang="ar-SA" sz="28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رقم النشاط ( 1-2-3) بعدي   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عنوان النشاط : إعداد خطة سنوية للشراكة في المدرسة.  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5" marR="68575" marT="0" marB="0" horzOverflow="overflow"/>
                </a:tc>
              </a:tr>
              <a:tr h="676157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3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مدة </a:t>
                      </a:r>
                      <a:r>
                        <a:rPr kumimoji="0" lang="ar-SA" sz="3200" u="none" strike="noStrike" cap="none" normalizeH="0" baseline="0" dirty="0" err="1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النشاط: </a:t>
                      </a:r>
                      <a:r>
                        <a:rPr kumimoji="0" lang="ar-SA" sz="3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(30)  دقيقة.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5" marR="68575" marT="0" marB="0" horzOverflow="overflow"/>
                </a:tc>
              </a:tr>
              <a:tr h="1201595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3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هدف النشاط: تطبيق نماذج إعداد الخطط السنوية للشراكة.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5" marR="68575" marT="0" marB="0" horzOverflow="overflow"/>
                </a:tc>
              </a:tr>
              <a:tr h="1885623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3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المطلوب في النشاط:</a:t>
                      </a:r>
                    </a:p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3200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 قم مع أفراد مجموعتك بإعداد خطة سنوية للشراكة مستعيناً بأحد النموذجين الواردين في النشرة التعريفية ( ١-٢-3 )</a:t>
                      </a:r>
                      <a:endParaRPr kumimoji="0" 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75" marR="68575" marT="0" marB="0" horzOverflow="overflow"/>
                </a:tc>
              </a:tr>
            </a:tbl>
          </a:graphicData>
        </a:graphic>
      </p:graphicFrame>
      <p:sp>
        <p:nvSpPr>
          <p:cNvPr id="6" name="مستطيل 5"/>
          <p:cNvSpPr/>
          <p:nvPr/>
        </p:nvSpPr>
        <p:spPr>
          <a:xfrm>
            <a:off x="3178830" y="6156012"/>
            <a:ext cx="22525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ar-SA" sz="3200" b="1" dirty="0" smtClean="0">
                <a:solidFill>
                  <a:schemeClr val="bg1"/>
                </a:solidFill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صفحة رقم (76)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781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 txBox="1">
            <a:spLocks/>
          </p:cNvSpPr>
          <p:nvPr/>
        </p:nvSpPr>
        <p:spPr>
          <a:xfrm>
            <a:off x="-684584" y="341784"/>
            <a:ext cx="105029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 lnSpcReduction="1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ar-SA" sz="3600" b="1" dirty="0" smtClean="0">
                <a:solidFill>
                  <a:srgbClr val="C00000"/>
                </a:solidFill>
              </a:rPr>
              <a:t>الخطة التشغيلية للمدرسة في الشراكة </a:t>
            </a:r>
          </a:p>
          <a:p>
            <a:pPr>
              <a:defRPr/>
            </a:pPr>
            <a:r>
              <a:rPr lang="ar-SA" sz="3600" b="1" dirty="0" smtClean="0">
                <a:solidFill>
                  <a:srgbClr val="C00000"/>
                </a:solidFill>
              </a:rPr>
              <a:t>خاص بالقائدات</a:t>
            </a:r>
            <a:endParaRPr lang="ar-SA" sz="3600" b="1" dirty="0">
              <a:solidFill>
                <a:srgbClr val="C00000"/>
              </a:solidFill>
            </a:endParaRPr>
          </a:p>
        </p:txBody>
      </p:sp>
      <p:graphicFrame>
        <p:nvGraphicFramePr>
          <p:cNvPr id="5" name="جدول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50337555"/>
              </p:ext>
            </p:extLst>
          </p:nvPr>
        </p:nvGraphicFramePr>
        <p:xfrm>
          <a:off x="35496" y="1700808"/>
          <a:ext cx="9056010" cy="4462062"/>
        </p:xfrm>
        <a:graphic>
          <a:graphicData uri="http://schemas.openxmlformats.org/drawingml/2006/table">
            <a:tbl>
              <a:tblPr rtl="1">
                <a:tableStyleId>{69C7853C-536D-4A76-A0AE-DD22124D55A5}</a:tableStyleId>
              </a:tblPr>
              <a:tblGrid>
                <a:gridCol w="804779"/>
                <a:gridCol w="268287"/>
                <a:gridCol w="590550"/>
                <a:gridCol w="561975"/>
                <a:gridCol w="436563"/>
                <a:gridCol w="541337"/>
                <a:gridCol w="541338"/>
                <a:gridCol w="1347787"/>
                <a:gridCol w="964866"/>
                <a:gridCol w="600156"/>
                <a:gridCol w="614108"/>
                <a:gridCol w="760376"/>
                <a:gridCol w="1023888"/>
              </a:tblGrid>
              <a:tr h="357122"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نمط الانخراط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gridSpan="1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57122"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الهدف العام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gridSpan="1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82128"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الهدف التفصيلي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gridSpan="1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36776">
                <a:tc rowSpan="3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البرامج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2" gridSpan="3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ct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زمن التنفيذ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 gridSpan="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المستهدف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2"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مدة التنفيذ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المتطلبات 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 أسلوب التنفيذ(الإجراءات)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gridSpan="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مسؤول التنفيذ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rowSpan="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الدعم الخارجي 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2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مؤشرات تحقق الهدف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</a:tr>
              <a:tr h="33677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رئيس</a:t>
                      </a:r>
                      <a:endParaRPr kumimoji="0" lang="en-US" altLang="ar-S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مساند</a:t>
                      </a:r>
                      <a:endParaRPr kumimoji="0" lang="ar-SA" altLang="ar-SA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3677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ف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الأسبوع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2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التاريخ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فئة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عدد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0" marR="0" marT="0" marB="0" anchor="ctr" horzOverflow="overflow"/>
                </a:tc>
              </a:tr>
              <a:tr h="334901"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  <a:tc rowSpan="4"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altLang="ar-SA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12" marB="45712" horzOverflow="overflow"/>
                </a:tc>
              </a:tr>
              <a:tr h="336776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542825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  <a:tr h="332028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>
                  <a:txBody>
                    <a:bodyPr/>
                    <a:lstStyle>
                      <a:lvl1pPr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1pPr>
                      <a:lvl2pPr marL="742950" indent="-28575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2pPr>
                      <a:lvl3pPr marL="11430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3pPr>
                      <a:lvl4pPr marL="16002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4pPr>
                      <a:lvl5pPr marL="2057400" indent="-228600" algn="l" rtl="0" eaLnBrk="0" hangingPunct="0">
                        <a:spcBef>
                          <a:spcPts val="2950"/>
                        </a:spcBef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5pPr>
                      <a:lvl6pPr marL="25146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6pPr>
                      <a:lvl7pPr marL="29718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7pPr>
                      <a:lvl8pPr marL="34290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8pPr>
                      <a:lvl9pPr marL="3886200" indent="-228600" algn="l" defTabSz="457200" rtl="0" eaLnBrk="0" fontAlgn="base" hangingPunct="0">
                        <a:spcBef>
                          <a:spcPts val="2950"/>
                        </a:spcBef>
                        <a:spcAft>
                          <a:spcPct val="0"/>
                        </a:spcAft>
                        <a:buSzPct val="75000"/>
                        <a:defRPr sz="22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altLang="ar-SA" sz="1400" b="1" u="none" strike="noStrike" cap="none" normalizeH="0" baseline="0" dirty="0" smtClean="0">
                          <a:ln>
                            <a:noFill/>
                          </a:ln>
                          <a:effectLst/>
                          <a:sym typeface="Montserrat"/>
                        </a:rPr>
                        <a:t> </a:t>
                      </a:r>
                      <a:endParaRPr kumimoji="0" lang="en-US" altLang="ar-SA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Montserrat"/>
                        <a:cs typeface="Times New Roman" pitchFamily="18" charset="0"/>
                        <a:sym typeface="Montserrat"/>
                      </a:endParaRPr>
                    </a:p>
                  </a:txBody>
                  <a:tcPr marT="45712" marB="45712" horzOverflow="overflow"/>
                </a:tc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718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مربع نص 1"/>
          <p:cNvSpPr txBox="1">
            <a:spLocks noChangeArrowheads="1"/>
          </p:cNvSpPr>
          <p:nvPr/>
        </p:nvSpPr>
        <p:spPr bwMode="auto">
          <a:xfrm>
            <a:off x="4141093" y="116632"/>
            <a:ext cx="4751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4000" b="1" u="sng" dirty="0">
                <a:solidFill>
                  <a:srgbClr val="7030A0"/>
                </a:solidFill>
                <a:cs typeface="Akhbar MT" pitchFamily="2" charset="-78"/>
              </a:rPr>
              <a:t>للتذكير والتأكيد نريد أن نحقق؟</a:t>
            </a:r>
          </a:p>
          <a:p>
            <a:pPr algn="ctr" eaLnBrk="1" hangingPunct="1"/>
            <a:endParaRPr lang="ar-SA" altLang="ar-SA" sz="4000" b="1" u="sng" dirty="0">
              <a:solidFill>
                <a:srgbClr val="7030A0"/>
              </a:solidFill>
              <a:cs typeface="Akhbar MT" pitchFamily="2" charset="-78"/>
            </a:endParaRPr>
          </a:p>
        </p:txBody>
      </p:sp>
      <p:graphicFrame>
        <p:nvGraphicFramePr>
          <p:cNvPr id="3" name="رسم تخطيطي 2"/>
          <p:cNvGraphicFramePr/>
          <p:nvPr>
            <p:extLst>
              <p:ext uri="{D42A27DB-BD31-4B8C-83A1-F6EECF244321}">
                <p14:modId xmlns:p14="http://schemas.microsoft.com/office/powerpoint/2010/main" xmlns="" val="1994314033"/>
              </p:ext>
            </p:extLst>
          </p:nvPr>
        </p:nvGraphicFramePr>
        <p:xfrm>
          <a:off x="0" y="332656"/>
          <a:ext cx="9144000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2" name="مربع نص 3"/>
          <p:cNvSpPr txBox="1">
            <a:spLocks noChangeArrowheads="1"/>
          </p:cNvSpPr>
          <p:nvPr/>
        </p:nvSpPr>
        <p:spPr bwMode="auto">
          <a:xfrm>
            <a:off x="683568" y="3861048"/>
            <a:ext cx="824929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ar-SA" altLang="ar-SA" sz="2800" b="1" dirty="0">
                <a:cs typeface="Fanan" pitchFamily="2" charset="-78"/>
              </a:rPr>
              <a:t>تشكيل فريق عمل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ar-SA" altLang="ar-SA" sz="2800" b="1" dirty="0">
                <a:cs typeface="Fanan" pitchFamily="2" charset="-78"/>
              </a:rPr>
              <a:t>اجراء بيان احصائي بعدد الاسر ومستوى التعليم والثقافة لهم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ar-SA" altLang="ar-SA" sz="2800" b="1" dirty="0">
                <a:cs typeface="Fanan" pitchFamily="2" charset="-78"/>
              </a:rPr>
              <a:t>تشخيص واقع المدرسة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ar-SA" altLang="ar-SA" sz="2800" b="1" dirty="0">
                <a:cs typeface="Fanan" pitchFamily="2" charset="-78"/>
              </a:rPr>
              <a:t>توعية الاسر بمفهوم الشراكة وأهدافها وأنماطها والاستفادة من الاذاعة والمناسبات في الإعلان عنها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ar-SA" altLang="ar-SA" sz="2800" b="1" dirty="0">
                <a:cs typeface="Fanan" pitchFamily="2" charset="-78"/>
              </a:rPr>
              <a:t>اعداد خطة سنوية لتطبيق الشراكة</a:t>
            </a:r>
          </a:p>
          <a:p>
            <a:pPr eaLnBrk="1" hangingPunct="1">
              <a:buFont typeface="Arial" pitchFamily="34" charset="0"/>
              <a:buChar char="•"/>
            </a:pPr>
            <a:endParaRPr lang="ar-SA" altLang="ar-SA" sz="2800" b="1" dirty="0">
              <a:cs typeface="Fanan" pitchFamily="2" charset="-78"/>
            </a:endParaRPr>
          </a:p>
        </p:txBody>
      </p:sp>
      <p:sp>
        <p:nvSpPr>
          <p:cNvPr id="32773" name="مربع نص 4"/>
          <p:cNvSpPr txBox="1">
            <a:spLocks noChangeArrowheads="1"/>
          </p:cNvSpPr>
          <p:nvPr/>
        </p:nvSpPr>
        <p:spPr bwMode="auto">
          <a:xfrm>
            <a:off x="1763688" y="2780928"/>
            <a:ext cx="532859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4400" b="1" u="sng" dirty="0">
                <a:solidFill>
                  <a:srgbClr val="FFFF00"/>
                </a:solidFill>
                <a:cs typeface="Akhbar MT" pitchFamily="2" charset="-78"/>
              </a:rPr>
              <a:t>المطلوب تحقيقه حالياً</a:t>
            </a:r>
          </a:p>
        </p:txBody>
      </p:sp>
    </p:spTree>
    <p:extLst>
      <p:ext uri="{BB962C8B-B14F-4D97-AF65-F5344CB8AC3E}">
        <p14:creationId xmlns:p14="http://schemas.microsoft.com/office/powerpoint/2010/main" xmlns="" val="2426012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Graphic spid="3" grpId="0">
        <p:bldAsOne/>
      </p:bldGraphic>
      <p:bldP spid="32772" grpId="0"/>
      <p:bldP spid="3277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مستطيل 28"/>
          <p:cNvSpPr>
            <a:spLocks noChangeArrowheads="1"/>
          </p:cNvSpPr>
          <p:nvPr/>
        </p:nvSpPr>
        <p:spPr bwMode="auto">
          <a:xfrm>
            <a:off x="899592" y="620688"/>
            <a:ext cx="7344048" cy="729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ar-SA" altLang="ar-SA" sz="6000" dirty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أخيراً </a:t>
            </a:r>
          </a:p>
          <a:p>
            <a:pPr algn="ctr" eaLnBrk="1" hangingPunct="1"/>
            <a:r>
              <a:rPr lang="ar-SA" altLang="ar-SA" sz="6000" dirty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ليس هناك أي </a:t>
            </a:r>
            <a:r>
              <a:rPr lang="ar-SA" altLang="ar-SA" sz="6000" dirty="0" smtClean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شيء </a:t>
            </a:r>
            <a:r>
              <a:rPr lang="ar-SA" altLang="ar-SA" sz="6000" dirty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ضروري لتحقيق نجاح من أي نوع أكثر من المُثابرة، لأنه يتخطى كل شيء حتى الطبيعة.</a:t>
            </a:r>
            <a:br>
              <a:rPr lang="ar-SA" altLang="ar-SA" sz="6000" dirty="0">
                <a:solidFill>
                  <a:srgbClr val="002060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</a:br>
            <a:r>
              <a:rPr lang="ar-SA" altLang="ar-SA" sz="5400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/>
            </a:r>
            <a:br>
              <a:rPr lang="ar-SA" altLang="ar-SA" sz="5400" dirty="0">
                <a:solidFill>
                  <a:schemeClr val="bg1"/>
                </a:solidFill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</a:br>
            <a:endParaRPr lang="ar-SA" altLang="ar-SA" sz="5400" dirty="0">
              <a:solidFill>
                <a:schemeClr val="bg1"/>
              </a:solidFill>
              <a:latin typeface="Monotype Koufi" pitchFamily="2" charset="-78"/>
              <a:ea typeface="Monotype Koufi" pitchFamily="2" charset="-78"/>
              <a:cs typeface="Monotype Kouf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5868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725144"/>
            <a:ext cx="3024336" cy="2091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مجموعة 1"/>
          <p:cNvGrpSpPr>
            <a:grpSpLocks/>
          </p:cNvGrpSpPr>
          <p:nvPr/>
        </p:nvGrpSpPr>
        <p:grpSpPr bwMode="auto">
          <a:xfrm rot="-393563">
            <a:off x="266700" y="352425"/>
            <a:ext cx="6459538" cy="5026025"/>
            <a:chOff x="1788572" y="1073934"/>
            <a:chExt cx="5553224" cy="4130321"/>
          </a:xfrm>
        </p:grpSpPr>
        <p:grpSp>
          <p:nvGrpSpPr>
            <p:cNvPr id="35845" name="مجموعة 6"/>
            <p:cNvGrpSpPr>
              <a:grpSpLocks/>
            </p:cNvGrpSpPr>
            <p:nvPr/>
          </p:nvGrpSpPr>
          <p:grpSpPr bwMode="auto">
            <a:xfrm>
              <a:off x="1788572" y="1073934"/>
              <a:ext cx="5553224" cy="4130321"/>
              <a:chOff x="1574105" y="1047750"/>
              <a:chExt cx="5553224" cy="4130321"/>
            </a:xfrm>
          </p:grpSpPr>
          <p:grpSp>
            <p:nvGrpSpPr>
              <p:cNvPr id="35847" name="Group 58"/>
              <p:cNvGrpSpPr>
                <a:grpSpLocks/>
              </p:cNvGrpSpPr>
              <p:nvPr/>
            </p:nvGrpSpPr>
            <p:grpSpPr bwMode="auto">
              <a:xfrm rot="-280075">
                <a:off x="1574105" y="1921581"/>
                <a:ext cx="5553224" cy="3256490"/>
                <a:chOff x="5044719" y="1008059"/>
                <a:chExt cx="4953000" cy="5468941"/>
              </a:xfrm>
            </p:grpSpPr>
            <p:grpSp>
              <p:nvGrpSpPr>
                <p:cNvPr id="35849" name="Group 57"/>
                <p:cNvGrpSpPr>
                  <a:grpSpLocks/>
                </p:cNvGrpSpPr>
                <p:nvPr/>
              </p:nvGrpSpPr>
              <p:grpSpPr bwMode="auto">
                <a:xfrm>
                  <a:off x="5053738" y="1008059"/>
                  <a:ext cx="4934962" cy="5126895"/>
                  <a:chOff x="5384664" y="1008059"/>
                  <a:chExt cx="4934962" cy="5126895"/>
                </a:xfrm>
              </p:grpSpPr>
              <p:sp>
                <p:nvSpPr>
                  <p:cNvPr id="11" name="Freeform 786"/>
                  <p:cNvSpPr>
                    <a:spLocks/>
                  </p:cNvSpPr>
                  <p:nvPr/>
                </p:nvSpPr>
                <p:spPr bwMode="auto">
                  <a:xfrm>
                    <a:off x="5432926" y="1087680"/>
                    <a:ext cx="4866575" cy="5015014"/>
                  </a:xfrm>
                  <a:custGeom>
                    <a:avLst/>
                    <a:gdLst/>
                    <a:ahLst/>
                    <a:cxnLst>
                      <a:cxn ang="0">
                        <a:pos x="21" y="0"/>
                      </a:cxn>
                      <a:cxn ang="0">
                        <a:pos x="993" y="0"/>
                      </a:cxn>
                      <a:cxn ang="0">
                        <a:pos x="1000" y="1"/>
                      </a:cxn>
                      <a:cxn ang="0">
                        <a:pos x="1005" y="4"/>
                      </a:cxn>
                      <a:cxn ang="0">
                        <a:pos x="1010" y="8"/>
                      </a:cxn>
                      <a:cxn ang="0">
                        <a:pos x="1013" y="13"/>
                      </a:cxn>
                      <a:cxn ang="0">
                        <a:pos x="1014" y="19"/>
                      </a:cxn>
                      <a:cxn ang="0">
                        <a:pos x="1014" y="1292"/>
                      </a:cxn>
                      <a:cxn ang="0">
                        <a:pos x="1013" y="1298"/>
                      </a:cxn>
                      <a:cxn ang="0">
                        <a:pos x="1010" y="1304"/>
                      </a:cxn>
                      <a:cxn ang="0">
                        <a:pos x="1005" y="1308"/>
                      </a:cxn>
                      <a:cxn ang="0">
                        <a:pos x="1000" y="1311"/>
                      </a:cxn>
                      <a:cxn ang="0">
                        <a:pos x="993" y="1311"/>
                      </a:cxn>
                      <a:cxn ang="0">
                        <a:pos x="21" y="1311"/>
                      </a:cxn>
                      <a:cxn ang="0">
                        <a:pos x="14" y="1311"/>
                      </a:cxn>
                      <a:cxn ang="0">
                        <a:pos x="8" y="1308"/>
                      </a:cxn>
                      <a:cxn ang="0">
                        <a:pos x="4" y="1304"/>
                      </a:cxn>
                      <a:cxn ang="0">
                        <a:pos x="1" y="1298"/>
                      </a:cxn>
                      <a:cxn ang="0">
                        <a:pos x="0" y="1292"/>
                      </a:cxn>
                      <a:cxn ang="0">
                        <a:pos x="0" y="19"/>
                      </a:cxn>
                      <a:cxn ang="0">
                        <a:pos x="1" y="13"/>
                      </a:cxn>
                      <a:cxn ang="0">
                        <a:pos x="4" y="8"/>
                      </a:cxn>
                      <a:cxn ang="0">
                        <a:pos x="8" y="4"/>
                      </a:cxn>
                      <a:cxn ang="0">
                        <a:pos x="14" y="1"/>
                      </a:cxn>
                      <a:cxn ang="0">
                        <a:pos x="21" y="0"/>
                      </a:cxn>
                    </a:cxnLst>
                    <a:rect l="0" t="0" r="r" b="b"/>
                    <a:pathLst>
                      <a:path w="1014" h="1311">
                        <a:moveTo>
                          <a:pt x="21" y="0"/>
                        </a:moveTo>
                        <a:lnTo>
                          <a:pt x="993" y="0"/>
                        </a:lnTo>
                        <a:lnTo>
                          <a:pt x="1000" y="1"/>
                        </a:lnTo>
                        <a:lnTo>
                          <a:pt x="1005" y="4"/>
                        </a:lnTo>
                        <a:lnTo>
                          <a:pt x="1010" y="8"/>
                        </a:lnTo>
                        <a:lnTo>
                          <a:pt x="1013" y="13"/>
                        </a:lnTo>
                        <a:lnTo>
                          <a:pt x="1014" y="19"/>
                        </a:lnTo>
                        <a:lnTo>
                          <a:pt x="1014" y="1292"/>
                        </a:lnTo>
                        <a:lnTo>
                          <a:pt x="1013" y="1298"/>
                        </a:lnTo>
                        <a:lnTo>
                          <a:pt x="1010" y="1304"/>
                        </a:lnTo>
                        <a:lnTo>
                          <a:pt x="1005" y="1308"/>
                        </a:lnTo>
                        <a:lnTo>
                          <a:pt x="1000" y="1311"/>
                        </a:lnTo>
                        <a:lnTo>
                          <a:pt x="993" y="1311"/>
                        </a:lnTo>
                        <a:lnTo>
                          <a:pt x="21" y="1311"/>
                        </a:lnTo>
                        <a:lnTo>
                          <a:pt x="14" y="1311"/>
                        </a:lnTo>
                        <a:lnTo>
                          <a:pt x="8" y="1308"/>
                        </a:lnTo>
                        <a:lnTo>
                          <a:pt x="4" y="1304"/>
                        </a:lnTo>
                        <a:lnTo>
                          <a:pt x="1" y="1298"/>
                        </a:lnTo>
                        <a:lnTo>
                          <a:pt x="0" y="1292"/>
                        </a:lnTo>
                        <a:lnTo>
                          <a:pt x="0" y="19"/>
                        </a:lnTo>
                        <a:lnTo>
                          <a:pt x="1" y="13"/>
                        </a:lnTo>
                        <a:lnTo>
                          <a:pt x="4" y="8"/>
                        </a:lnTo>
                        <a:lnTo>
                          <a:pt x="8" y="4"/>
                        </a:lnTo>
                        <a:lnTo>
                          <a:pt x="14" y="1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2" name="Freeform 787"/>
                  <p:cNvSpPr>
                    <a:spLocks/>
                  </p:cNvSpPr>
                  <p:nvPr/>
                </p:nvSpPr>
                <p:spPr bwMode="auto">
                  <a:xfrm rot="21234938">
                    <a:off x="5372509" y="1041898"/>
                    <a:ext cx="4940827" cy="5067597"/>
                  </a:xfrm>
                  <a:custGeom>
                    <a:avLst/>
                    <a:gdLst/>
                    <a:ahLst/>
                    <a:cxnLst>
                      <a:cxn ang="0">
                        <a:pos x="43" y="0"/>
                      </a:cxn>
                      <a:cxn ang="0">
                        <a:pos x="1010" y="18"/>
                      </a:cxn>
                      <a:cxn ang="0">
                        <a:pos x="1017" y="18"/>
                      </a:cxn>
                      <a:cxn ang="0">
                        <a:pos x="1022" y="22"/>
                      </a:cxn>
                      <a:cxn ang="0">
                        <a:pos x="1026" y="26"/>
                      </a:cxn>
                      <a:cxn ang="0">
                        <a:pos x="1029" y="31"/>
                      </a:cxn>
                      <a:cxn ang="0">
                        <a:pos x="1030" y="37"/>
                      </a:cxn>
                      <a:cxn ang="0">
                        <a:pos x="1008" y="1306"/>
                      </a:cxn>
                      <a:cxn ang="0">
                        <a:pos x="1007" y="1312"/>
                      </a:cxn>
                      <a:cxn ang="0">
                        <a:pos x="1004" y="1317"/>
                      </a:cxn>
                      <a:cxn ang="0">
                        <a:pos x="999" y="1322"/>
                      </a:cxn>
                      <a:cxn ang="0">
                        <a:pos x="994" y="1324"/>
                      </a:cxn>
                      <a:cxn ang="0">
                        <a:pos x="987" y="1325"/>
                      </a:cxn>
                      <a:cxn ang="0">
                        <a:pos x="20" y="1308"/>
                      </a:cxn>
                      <a:cxn ang="0">
                        <a:pos x="14" y="1307"/>
                      </a:cxn>
                      <a:cxn ang="0">
                        <a:pos x="8" y="1304"/>
                      </a:cxn>
                      <a:cxn ang="0">
                        <a:pos x="4" y="1300"/>
                      </a:cxn>
                      <a:cxn ang="0">
                        <a:pos x="1" y="1294"/>
                      </a:cxn>
                      <a:cxn ang="0">
                        <a:pos x="0" y="1288"/>
                      </a:cxn>
                      <a:cxn ang="0">
                        <a:pos x="22" y="20"/>
                      </a:cxn>
                      <a:cxn ang="0">
                        <a:pos x="24" y="14"/>
                      </a:cxn>
                      <a:cxn ang="0">
                        <a:pos x="26" y="8"/>
                      </a:cxn>
                      <a:cxn ang="0">
                        <a:pos x="31" y="4"/>
                      </a:cxn>
                      <a:cxn ang="0">
                        <a:pos x="37" y="1"/>
                      </a:cxn>
                      <a:cxn ang="0">
                        <a:pos x="43" y="0"/>
                      </a:cxn>
                    </a:cxnLst>
                    <a:rect l="0" t="0" r="r" b="b"/>
                    <a:pathLst>
                      <a:path w="1030" h="1325">
                        <a:moveTo>
                          <a:pt x="43" y="0"/>
                        </a:moveTo>
                        <a:lnTo>
                          <a:pt x="1010" y="18"/>
                        </a:lnTo>
                        <a:lnTo>
                          <a:pt x="1017" y="18"/>
                        </a:lnTo>
                        <a:lnTo>
                          <a:pt x="1022" y="22"/>
                        </a:lnTo>
                        <a:lnTo>
                          <a:pt x="1026" y="26"/>
                        </a:lnTo>
                        <a:lnTo>
                          <a:pt x="1029" y="31"/>
                        </a:lnTo>
                        <a:lnTo>
                          <a:pt x="1030" y="37"/>
                        </a:lnTo>
                        <a:lnTo>
                          <a:pt x="1008" y="1306"/>
                        </a:lnTo>
                        <a:lnTo>
                          <a:pt x="1007" y="1312"/>
                        </a:lnTo>
                        <a:lnTo>
                          <a:pt x="1004" y="1317"/>
                        </a:lnTo>
                        <a:lnTo>
                          <a:pt x="999" y="1322"/>
                        </a:lnTo>
                        <a:lnTo>
                          <a:pt x="994" y="1324"/>
                        </a:lnTo>
                        <a:lnTo>
                          <a:pt x="987" y="1325"/>
                        </a:lnTo>
                        <a:lnTo>
                          <a:pt x="20" y="1308"/>
                        </a:lnTo>
                        <a:lnTo>
                          <a:pt x="14" y="1307"/>
                        </a:lnTo>
                        <a:lnTo>
                          <a:pt x="8" y="1304"/>
                        </a:lnTo>
                        <a:lnTo>
                          <a:pt x="4" y="1300"/>
                        </a:lnTo>
                        <a:lnTo>
                          <a:pt x="1" y="1294"/>
                        </a:lnTo>
                        <a:lnTo>
                          <a:pt x="0" y="1288"/>
                        </a:lnTo>
                        <a:lnTo>
                          <a:pt x="22" y="20"/>
                        </a:lnTo>
                        <a:lnTo>
                          <a:pt x="24" y="14"/>
                        </a:lnTo>
                        <a:lnTo>
                          <a:pt x="26" y="8"/>
                        </a:lnTo>
                        <a:lnTo>
                          <a:pt x="31" y="4"/>
                        </a:lnTo>
                        <a:lnTo>
                          <a:pt x="37" y="1"/>
                        </a:lnTo>
                        <a:lnTo>
                          <a:pt x="43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" name="Freeform 788"/>
                  <p:cNvSpPr>
                    <a:spLocks/>
                  </p:cNvSpPr>
                  <p:nvPr/>
                </p:nvSpPr>
                <p:spPr bwMode="auto">
                  <a:xfrm>
                    <a:off x="5374992" y="979559"/>
                    <a:ext cx="4912831" cy="5052260"/>
                  </a:xfrm>
                  <a:custGeom>
                    <a:avLst/>
                    <a:gdLst/>
                    <a:ahLst/>
                    <a:cxnLst>
                      <a:cxn ang="0">
                        <a:pos x="981" y="0"/>
                      </a:cxn>
                      <a:cxn ang="0">
                        <a:pos x="988" y="1"/>
                      </a:cxn>
                      <a:cxn ang="0">
                        <a:pos x="993" y="4"/>
                      </a:cxn>
                      <a:cxn ang="0">
                        <a:pos x="997" y="8"/>
                      </a:cxn>
                      <a:cxn ang="0">
                        <a:pos x="1001" y="14"/>
                      </a:cxn>
                      <a:cxn ang="0">
                        <a:pos x="1001" y="20"/>
                      </a:cxn>
                      <a:cxn ang="0">
                        <a:pos x="1024" y="1284"/>
                      </a:cxn>
                      <a:cxn ang="0">
                        <a:pos x="1023" y="1290"/>
                      </a:cxn>
                      <a:cxn ang="0">
                        <a:pos x="1020" y="1296"/>
                      </a:cxn>
                      <a:cxn ang="0">
                        <a:pos x="1016" y="1300"/>
                      </a:cxn>
                      <a:cxn ang="0">
                        <a:pos x="1010" y="1303"/>
                      </a:cxn>
                      <a:cxn ang="0">
                        <a:pos x="1004" y="1304"/>
                      </a:cxn>
                      <a:cxn ang="0">
                        <a:pos x="43" y="1321"/>
                      </a:cxn>
                      <a:cxn ang="0">
                        <a:pos x="37" y="1320"/>
                      </a:cxn>
                      <a:cxn ang="0">
                        <a:pos x="31" y="1317"/>
                      </a:cxn>
                      <a:cxn ang="0">
                        <a:pos x="26" y="1313"/>
                      </a:cxn>
                      <a:cxn ang="0">
                        <a:pos x="24" y="1308"/>
                      </a:cxn>
                      <a:cxn ang="0">
                        <a:pos x="22" y="1302"/>
                      </a:cxn>
                      <a:cxn ang="0">
                        <a:pos x="0" y="37"/>
                      </a:cxn>
                      <a:cxn ang="0">
                        <a:pos x="1" y="31"/>
                      </a:cxn>
                      <a:cxn ang="0">
                        <a:pos x="4" y="25"/>
                      </a:cxn>
                      <a:cxn ang="0">
                        <a:pos x="8" y="21"/>
                      </a:cxn>
                      <a:cxn ang="0">
                        <a:pos x="14" y="18"/>
                      </a:cxn>
                      <a:cxn ang="0">
                        <a:pos x="20" y="18"/>
                      </a:cxn>
                      <a:cxn ang="0">
                        <a:pos x="981" y="0"/>
                      </a:cxn>
                    </a:cxnLst>
                    <a:rect l="0" t="0" r="r" b="b"/>
                    <a:pathLst>
                      <a:path w="1024" h="1321">
                        <a:moveTo>
                          <a:pt x="981" y="0"/>
                        </a:moveTo>
                        <a:lnTo>
                          <a:pt x="988" y="1"/>
                        </a:lnTo>
                        <a:lnTo>
                          <a:pt x="993" y="4"/>
                        </a:lnTo>
                        <a:lnTo>
                          <a:pt x="997" y="8"/>
                        </a:lnTo>
                        <a:lnTo>
                          <a:pt x="1001" y="14"/>
                        </a:lnTo>
                        <a:lnTo>
                          <a:pt x="1001" y="20"/>
                        </a:lnTo>
                        <a:lnTo>
                          <a:pt x="1024" y="1284"/>
                        </a:lnTo>
                        <a:lnTo>
                          <a:pt x="1023" y="1290"/>
                        </a:lnTo>
                        <a:lnTo>
                          <a:pt x="1020" y="1296"/>
                        </a:lnTo>
                        <a:lnTo>
                          <a:pt x="1016" y="1300"/>
                        </a:lnTo>
                        <a:lnTo>
                          <a:pt x="1010" y="1303"/>
                        </a:lnTo>
                        <a:lnTo>
                          <a:pt x="1004" y="1304"/>
                        </a:lnTo>
                        <a:lnTo>
                          <a:pt x="43" y="1321"/>
                        </a:lnTo>
                        <a:lnTo>
                          <a:pt x="37" y="1320"/>
                        </a:lnTo>
                        <a:lnTo>
                          <a:pt x="31" y="1317"/>
                        </a:lnTo>
                        <a:lnTo>
                          <a:pt x="26" y="1313"/>
                        </a:lnTo>
                        <a:lnTo>
                          <a:pt x="24" y="1308"/>
                        </a:lnTo>
                        <a:lnTo>
                          <a:pt x="22" y="1302"/>
                        </a:lnTo>
                        <a:lnTo>
                          <a:pt x="0" y="37"/>
                        </a:lnTo>
                        <a:lnTo>
                          <a:pt x="1" y="31"/>
                        </a:lnTo>
                        <a:lnTo>
                          <a:pt x="4" y="25"/>
                        </a:lnTo>
                        <a:lnTo>
                          <a:pt x="8" y="21"/>
                        </a:lnTo>
                        <a:lnTo>
                          <a:pt x="14" y="18"/>
                        </a:lnTo>
                        <a:lnTo>
                          <a:pt x="20" y="18"/>
                        </a:lnTo>
                        <a:lnTo>
                          <a:pt x="98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chemeClr val="bg1">
                          <a:lumMod val="85000"/>
                        </a:schemeClr>
                      </a:gs>
                      <a:gs pos="100000">
                        <a:schemeClr val="bg1"/>
                      </a:gs>
                    </a:gsLst>
                    <a:lin ang="16200000" scaled="1"/>
                    <a:tileRect/>
                  </a:gradFill>
                  <a:ln w="0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10" name="Oval 56"/>
                <p:cNvSpPr/>
                <p:nvPr/>
              </p:nvSpPr>
              <p:spPr>
                <a:xfrm>
                  <a:off x="5038072" y="6229086"/>
                  <a:ext cx="4953000" cy="2278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Text" lastClr="000000">
                        <a:lumMod val="50000"/>
                        <a:lumOff val="50000"/>
                        <a:alpha val="70000"/>
                      </a:sysClr>
                    </a:gs>
                    <a:gs pos="100000">
                      <a:sysClr val="window" lastClr="FFFFFF">
                        <a:alpha val="0"/>
                        <a:lumMod val="100000"/>
                      </a:sys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kern="0">
                    <a:solidFill>
                      <a:sysClr val="window" lastClr="FFFFFF"/>
                    </a:solidFill>
                    <a:latin typeface="Calibri"/>
                    <a:cs typeface="+mn-cs"/>
                  </a:endParaRPr>
                </a:p>
              </p:txBody>
            </p:sp>
          </p:grpSp>
          <p:pic>
            <p:nvPicPr>
              <p:cNvPr id="35848" name="صورة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1047750"/>
                <a:ext cx="1085106" cy="12894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" name="مستطيل 4"/>
            <p:cNvSpPr/>
            <p:nvPr/>
          </p:nvSpPr>
          <p:spPr>
            <a:xfrm rot="21178250">
              <a:off x="2014573" y="2292526"/>
              <a:ext cx="5106907" cy="18968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ar-SA" sz="3600" b="1" cap="all" dirty="0">
                  <a:ln>
                    <a:solidFill>
                      <a:schemeClr val="tx1"/>
                    </a:solidFill>
                  </a:ln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cs typeface="AL-Mohanad Bold" pitchFamily="2" charset="-78"/>
                </a:rPr>
                <a:t>من أعماق قلبي أقول ....</a:t>
              </a:r>
            </a:p>
            <a:p>
              <a:pPr algn="ctr">
                <a:defRPr/>
              </a:pPr>
              <a:r>
                <a:rPr lang="ar-SA" sz="3600" b="1" cap="all" dirty="0">
                  <a:ln>
                    <a:solidFill>
                      <a:schemeClr val="tx1"/>
                    </a:solidFill>
                  </a:ln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cs typeface="AL-Mohanad Bold" pitchFamily="2" charset="-78"/>
                </a:rPr>
                <a:t> شكراً...... لحسن الاستماع والتفاعل</a:t>
              </a:r>
            </a:p>
            <a:p>
              <a:pPr algn="ctr">
                <a:defRPr/>
              </a:pPr>
              <a:r>
                <a:rPr lang="ar-SA" sz="3600" b="1" cap="all" dirty="0">
                  <a:ln>
                    <a:solidFill>
                      <a:schemeClr val="tx1"/>
                    </a:solidFill>
                  </a:ln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cs typeface="AL-Mohanad Bold" pitchFamily="2" charset="-78"/>
                </a:rPr>
                <a:t> الرائع ، تمنياتي لكن </a:t>
              </a:r>
              <a:r>
                <a:rPr lang="ar-SA" sz="3600" b="1" cap="all" dirty="0" err="1">
                  <a:ln>
                    <a:solidFill>
                      <a:schemeClr val="tx1"/>
                    </a:solidFill>
                  </a:ln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cs typeface="AL-Mohanad Bold" pitchFamily="2" charset="-78"/>
                </a:rPr>
                <a:t>بأداءات</a:t>
              </a:r>
              <a:r>
                <a:rPr lang="ar-SA" sz="3600" b="1" cap="all" dirty="0">
                  <a:ln>
                    <a:solidFill>
                      <a:schemeClr val="tx1"/>
                    </a:solidFill>
                  </a:ln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cs typeface="AL-Mohanad Bold" pitchFamily="2" charset="-78"/>
                </a:rPr>
                <a:t> مهنية ناجحة تساهم في تحقيق رؤية </a:t>
              </a:r>
              <a:r>
                <a:rPr lang="en-US" sz="3200" b="1" cap="all" dirty="0">
                  <a:ln>
                    <a:solidFill>
                      <a:schemeClr val="tx1"/>
                    </a:solidFill>
                  </a:ln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  <a:cs typeface="AL-Mohanad Bold" pitchFamily="2" charset="-78"/>
                </a:rPr>
                <a:t>2030</a:t>
              </a:r>
              <a:endParaRPr lang="ar-SA" sz="3600" b="1" cap="all" dirty="0">
                <a:ln>
                  <a:solidFill>
                    <a:schemeClr val="tx1"/>
                  </a:solidFill>
                </a:ln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cs typeface="AL-Mohanad Bold" pitchFamily="2" charset="-78"/>
              </a:endParaRPr>
            </a:p>
          </p:txBody>
        </p:sp>
      </p:grpSp>
      <p:pic>
        <p:nvPicPr>
          <p:cNvPr id="34820" name="صورة 2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7475" y="2808288"/>
            <a:ext cx="394652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25087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796804" y="776883"/>
            <a:ext cx="4519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 eaLnBrk="1" hangingPunct="1"/>
            <a:r>
              <a:rPr lang="ar-SA" altLang="ar-SA" sz="7200" dirty="0">
                <a:solidFill>
                  <a:srgbClr val="9A2671"/>
                </a:solidFill>
                <a:latin typeface="Andalus" panose="02020603050405020304" pitchFamily="18" charset="-78"/>
                <a:ea typeface="Arial" pitchFamily="34" charset="0"/>
                <a:cs typeface="Andalus" panose="02020603050405020304" pitchFamily="18" charset="-78"/>
                <a:sym typeface="Montserrat"/>
              </a:rPr>
              <a:t>الجلسة الأولى</a:t>
            </a:r>
            <a:endParaRPr lang="en-US" altLang="ar-SA" sz="7200" dirty="0">
              <a:solidFill>
                <a:srgbClr val="9A2671"/>
              </a:solidFill>
              <a:latin typeface="Andalus" panose="02020603050405020304" pitchFamily="18" charset="-78"/>
              <a:ea typeface="Arial" pitchFamily="34" charset="0"/>
              <a:cs typeface="Andalus" panose="02020603050405020304" pitchFamily="18" charset="-78"/>
              <a:sym typeface="Montserrat"/>
            </a:endParaRPr>
          </a:p>
        </p:txBody>
      </p:sp>
      <p:sp>
        <p:nvSpPr>
          <p:cNvPr id="3" name="عنصر نائب للمحتوى 3"/>
          <p:cNvSpPr txBox="1">
            <a:spLocks/>
          </p:cNvSpPr>
          <p:nvPr/>
        </p:nvSpPr>
        <p:spPr bwMode="auto">
          <a:xfrm>
            <a:off x="539552" y="2492896"/>
            <a:ext cx="828092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/>
          </a:ex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ar-SA" sz="7200" b="1" dirty="0">
                <a:solidFill>
                  <a:srgbClr val="002060"/>
                </a:solidFill>
                <a:latin typeface="Calibri" pitchFamily="34" charset="0"/>
                <a:cs typeface="Fanan" pitchFamily="2" charset="-78"/>
                <a:sym typeface="Montserrat"/>
              </a:rPr>
              <a:t>خطوات </a:t>
            </a:r>
            <a:endParaRPr lang="ar-SA" sz="7200" b="1" dirty="0" smtClean="0">
              <a:solidFill>
                <a:srgbClr val="002060"/>
              </a:solidFill>
              <a:latin typeface="Calibri" pitchFamily="34" charset="0"/>
              <a:cs typeface="Fanan" pitchFamily="2" charset="-78"/>
              <a:sym typeface="Montserrat"/>
            </a:endParaRPr>
          </a:p>
          <a:p>
            <a:pPr algn="ctr" defTabSz="457200" fontAlgn="auto"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defRPr/>
            </a:pPr>
            <a:r>
              <a:rPr lang="ar-SA" sz="7200" b="1" dirty="0" smtClean="0">
                <a:solidFill>
                  <a:srgbClr val="002060"/>
                </a:solidFill>
                <a:latin typeface="Calibri" pitchFamily="34" charset="0"/>
                <a:cs typeface="Fanan" pitchFamily="2" charset="-78"/>
                <a:sym typeface="Montserrat"/>
              </a:rPr>
              <a:t>بناء شراكات </a:t>
            </a:r>
            <a:r>
              <a:rPr lang="ar-SA" sz="7200" b="1" dirty="0">
                <a:solidFill>
                  <a:srgbClr val="002060"/>
                </a:solidFill>
                <a:latin typeface="Calibri" pitchFamily="34" charset="0"/>
                <a:cs typeface="Fanan" pitchFamily="2" charset="-78"/>
                <a:sym typeface="Montserrat"/>
              </a:rPr>
              <a:t>فاعلة بين المدرسة </a:t>
            </a:r>
            <a:r>
              <a:rPr lang="ar-SA" sz="7200" b="1" dirty="0" smtClean="0">
                <a:solidFill>
                  <a:srgbClr val="002060"/>
                </a:solidFill>
                <a:latin typeface="Calibri" pitchFamily="34" charset="0"/>
                <a:cs typeface="Fanan" pitchFamily="2" charset="-78"/>
                <a:sym typeface="Montserrat"/>
              </a:rPr>
              <a:t>والأسرة والمجتمع .</a:t>
            </a:r>
            <a:endParaRPr lang="ar-SA" sz="7200" b="1" dirty="0">
              <a:solidFill>
                <a:srgbClr val="002060"/>
              </a:solidFill>
              <a:latin typeface="GE SS Text Medium" pitchFamily="18" charset="-78"/>
              <a:ea typeface="GE SS Text Medium" pitchFamily="18" charset="-78"/>
              <a:cs typeface="Fanan" pitchFamily="2" charset="-78"/>
              <a:sym typeface="Montserra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501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صورة ذات صلة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962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1.jpe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3F9FF"/>
              </a:clrFrom>
              <a:clrTo>
                <a:srgbClr val="F3F9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195" t="35823" r="9994" b="36469"/>
          <a:stretch/>
        </p:blipFill>
        <p:spPr bwMode="auto">
          <a:xfrm>
            <a:off x="1222581" y="1340768"/>
            <a:ext cx="7128792" cy="51845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755466" y="404664"/>
            <a:ext cx="5657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ar-SA" sz="40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cs typeface="Fanan" pitchFamily="2" charset="-78"/>
                <a:sym typeface="Montserrat"/>
              </a:rPr>
              <a:t>تعميق فهم أنماط الانخراط الستة</a:t>
            </a:r>
            <a:r>
              <a:rPr lang="ar-SA" sz="4000" b="1" dirty="0">
                <a:solidFill>
                  <a:srgbClr val="7030A0"/>
                </a:solidFill>
                <a:cs typeface="Fanan" pitchFamily="2" charset="-78"/>
                <a:sym typeface="Montserrat"/>
              </a:rPr>
              <a:t>:</a:t>
            </a:r>
            <a:endParaRPr lang="ar-SA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57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عنصر نائب للمحتوى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37184158"/>
              </p:ext>
            </p:extLst>
          </p:nvPr>
        </p:nvGraphicFramePr>
        <p:xfrm>
          <a:off x="503932" y="1337221"/>
          <a:ext cx="8028508" cy="3689351"/>
        </p:xfrm>
        <a:graphic>
          <a:graphicData uri="http://schemas.openxmlformats.org/drawingml/2006/table">
            <a:tbl>
              <a:tblPr rtl="1">
                <a:tableStyleId>{B301B821-A1FF-4177-AEE7-76D212191A09}</a:tableStyleId>
              </a:tblPr>
              <a:tblGrid>
                <a:gridCol w="8028508"/>
              </a:tblGrid>
              <a:tr h="1726303">
                <a:tc>
                  <a:txBody>
                    <a:bodyPr/>
                    <a:lstStyle/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رقم النشاط ( 1-1 -3)</a:t>
                      </a:r>
                      <a:endParaRPr kumimoji="0" lang="en-US" sz="2800" b="1" u="none" strike="noStrike" cap="none" normalizeH="0" baseline="0" dirty="0" smtClean="0">
                        <a:ln>
                          <a:noFill/>
                        </a:ln>
                        <a:effectLst/>
                        <a:cs typeface="Fanan" pitchFamily="2" charset="-78"/>
                        <a:sym typeface="Montserrat"/>
                      </a:endParaRP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عنوان النشاط : القصة كاملة </a:t>
                      </a:r>
                    </a:p>
                    <a:p>
                      <a:pPr marL="0" marR="0" lvl="0" indent="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S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( نشاط يوضح بصورة أعمق وأشمل الأنماط الستة للانخراط )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80" marR="68580" marT="0" marB="0" horzOverflow="overflow"/>
                </a:tc>
              </a:tr>
              <a:tr h="490762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مدة النشاط: (25) دقيقة.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80" marR="68580" marT="0" marB="0" horzOverflow="overflow"/>
                </a:tc>
              </a:tr>
              <a:tr h="490762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800" b="1" u="none" strike="noStrike" cap="none" normalizeH="0" baseline="0" dirty="0" smtClean="0">
                          <a:ln>
                            <a:noFill/>
                          </a:ln>
                          <a:effectLst/>
                          <a:cs typeface="Fanan" pitchFamily="2" charset="-78"/>
                          <a:sym typeface="Montserrat"/>
                        </a:rPr>
                        <a:t>هدف النشاط: تعميق فهم أنماط الانخراط الستة.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80" marR="68580" marT="0" marB="0" horzOverflow="overflow"/>
                </a:tc>
              </a:tr>
              <a:tr h="981524">
                <a:tc>
                  <a:txBody>
                    <a:bodyPr/>
                    <a:lstStyle/>
                    <a:p>
                      <a:pPr marL="342900" marR="0" lvl="0" indent="-342900" algn="r" defTabSz="457200" rtl="1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</a:pPr>
                      <a:r>
                        <a:rPr kumimoji="0" lang="ar-SA" sz="2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cs typeface="Fanan" pitchFamily="2" charset="-78"/>
                          <a:sym typeface="Montserrat"/>
                        </a:rPr>
                        <a:t>سؤال النشاط: من خلال العرض السابق لأنماط الانخراط في الشراكة بين المدرسة والأسر والمجتمع اكتشف نوع الأنماط المتضمنة في القصة التالية، مستعيناً بالنموذج المرفق.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 SS Text Medium" pitchFamily="18" charset="-78"/>
                        <a:ea typeface="Montserrat"/>
                        <a:cs typeface="Fanan" pitchFamily="2" charset="-78"/>
                        <a:sym typeface="Montserrat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4" name="مستطيل 3"/>
          <p:cNvSpPr/>
          <p:nvPr/>
        </p:nvSpPr>
        <p:spPr>
          <a:xfrm>
            <a:off x="3201272" y="6156012"/>
            <a:ext cx="2230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altLang="ar-SA" sz="3200" b="1" dirty="0" smtClean="0">
                <a:solidFill>
                  <a:schemeClr val="bg1"/>
                </a:solidFill>
                <a:latin typeface="GE SS Text Medium" pitchFamily="18" charset="-78"/>
                <a:ea typeface="Montserrat"/>
                <a:cs typeface="Fanan" pitchFamily="2" charset="-78"/>
                <a:sym typeface="Montserrat"/>
              </a:rPr>
              <a:t>صفحة رقم (60)</a:t>
            </a:r>
            <a:endParaRPr lang="ar-S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361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-4514850" y="3048000"/>
            <a:ext cx="1663700" cy="0"/>
          </a:xfrm>
          <a:prstGeom prst="line">
            <a:avLst/>
          </a:prstGeom>
          <a:noFill/>
          <a:ln w="12700">
            <a:solidFill>
              <a:srgbClr val="E3F2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ar-SA"/>
          </a:p>
        </p:txBody>
      </p:sp>
      <p:sp>
        <p:nvSpPr>
          <p:cNvPr id="9219" name="Line 8"/>
          <p:cNvSpPr>
            <a:spLocks noChangeShapeType="1"/>
          </p:cNvSpPr>
          <p:nvPr/>
        </p:nvSpPr>
        <p:spPr bwMode="auto">
          <a:xfrm>
            <a:off x="9282113" y="3048000"/>
            <a:ext cx="1500187" cy="0"/>
          </a:xfrm>
          <a:prstGeom prst="line">
            <a:avLst/>
          </a:prstGeom>
          <a:noFill/>
          <a:ln w="12700">
            <a:solidFill>
              <a:srgbClr val="E3F2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ar-SA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57717" y="779766"/>
            <a:ext cx="861873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A" altLang="ar-SA" sz="2800" b="1" dirty="0">
                <a:solidFill>
                  <a:srgbClr val="002060"/>
                </a:solidFill>
                <a:latin typeface="GE SS Text Medium" pitchFamily="18" charset="-78"/>
                <a:cs typeface="Fanan" pitchFamily="2" charset="-78"/>
              </a:rPr>
              <a:t>تميزت مدرسة الفاروق المتوسطة (الإعدادية) بتطبيق أنشطة تعزز العلاقة بين المدرسة والأسر والمجتمع. وكانت أنشطتها متنوعة  تشمل : </a:t>
            </a:r>
          </a:p>
          <a:p>
            <a:pPr eaLnBrk="1" hangingPunct="1"/>
            <a:r>
              <a:rPr lang="ar-SA" altLang="ar-SA" sz="2800" b="1" dirty="0">
                <a:solidFill>
                  <a:srgbClr val="002060"/>
                </a:solidFill>
                <a:latin typeface="GE SS Text Medium" pitchFamily="18" charset="-78"/>
                <a:cs typeface="Fanan" pitchFamily="2" charset="-78"/>
              </a:rPr>
              <a:t>زيارات ميدانية، وورش عمل، ولقاءات، </a:t>
            </a:r>
            <a:r>
              <a:rPr lang="ar-SA" altLang="ar-SA" sz="2800" b="1" dirty="0" smtClean="0">
                <a:solidFill>
                  <a:srgbClr val="002060"/>
                </a:solidFill>
                <a:latin typeface="GE SS Text Medium" pitchFamily="18" charset="-78"/>
                <a:cs typeface="Fanan" pitchFamily="2" charset="-78"/>
              </a:rPr>
              <a:t>واحتفالات .</a:t>
            </a:r>
            <a:endParaRPr lang="ar-SA" altLang="ar-SA" sz="2800" b="1" dirty="0">
              <a:solidFill>
                <a:srgbClr val="002060"/>
              </a:solidFill>
              <a:latin typeface="GE SS Text Medium" pitchFamily="18" charset="-78"/>
              <a:cs typeface="Fanan" pitchFamily="2" charset="-78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254156" y="2620069"/>
            <a:ext cx="84223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sz="2800" b="1" dirty="0">
                <a:latin typeface="GE SS Text Medium" pitchFamily="18" charset="-78"/>
                <a:cs typeface="Fanan" pitchFamily="2" charset="-78"/>
              </a:rPr>
              <a:t>ومن الأنشطة المتميزة في المدرسة زيارة لمقر مهنة أحد الآباء وتعرّف طبيعة </a:t>
            </a:r>
            <a:r>
              <a:rPr lang="ar-SA" sz="2800" b="1" dirty="0" err="1">
                <a:latin typeface="GE SS Text Medium" pitchFamily="18" charset="-78"/>
                <a:cs typeface="Fanan" pitchFamily="2" charset="-78"/>
              </a:rPr>
              <a:t>مهنته..</a:t>
            </a:r>
            <a:r>
              <a:rPr lang="ar-SA" sz="2800" b="1" dirty="0">
                <a:latin typeface="GE SS Text Medium" pitchFamily="18" charset="-78"/>
                <a:cs typeface="Fanan" pitchFamily="2" charset="-78"/>
              </a:rPr>
              <a:t> وكانت الخطوات المخطط لها سلفًا تتم على النحو </a:t>
            </a:r>
            <a:r>
              <a:rPr lang="ar-SA" sz="2800" b="1" dirty="0" err="1">
                <a:latin typeface="GE SS Text Medium" pitchFamily="18" charset="-78"/>
                <a:cs typeface="Fanan" pitchFamily="2" charset="-78"/>
              </a:rPr>
              <a:t>التالي:</a:t>
            </a:r>
            <a:endParaRPr lang="ar-SA" sz="2800" b="1" dirty="0">
              <a:latin typeface="GE SS Text Medium" pitchFamily="18" charset="-78"/>
              <a:cs typeface="Fanan" pitchFamily="2" charset="-78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35093" y="3929802"/>
            <a:ext cx="8713371" cy="58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2800" b="1" dirty="0">
                <a:solidFill>
                  <a:srgbClr val="002060"/>
                </a:solidFill>
                <a:latin typeface="GE SS Text Medium" pitchFamily="18" charset="-78"/>
                <a:cs typeface="Fanan" pitchFamily="2" charset="-78"/>
              </a:rPr>
              <a:t>مشاركة الطلاب في التخطيط للنشاط، وتنظيمه وتنفيذه حتى تقويمه.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11560" y="4946450"/>
            <a:ext cx="8208912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2800" b="1" dirty="0">
                <a:latin typeface="GE SS Text Medium" pitchFamily="18" charset="-78"/>
                <a:cs typeface="Fanan" pitchFamily="2" charset="-78"/>
              </a:rPr>
              <a:t>التواصل مع أحد الآباء من خلال ابنه، والمخاطبات الرسمية أو المقابلة المباشرة معه لاختياره لشرح مهنته للطلاب الزائرين، ومخاطبة جهة عمله إذا لزم الأمر.</a:t>
            </a:r>
          </a:p>
        </p:txBody>
      </p:sp>
    </p:spTree>
    <p:extLst>
      <p:ext uri="{BB962C8B-B14F-4D97-AF65-F5344CB8AC3E}">
        <p14:creationId xmlns:p14="http://schemas.microsoft.com/office/powerpoint/2010/main" xmlns="" val="3368543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-4454525" y="3063875"/>
            <a:ext cx="1830387" cy="0"/>
          </a:xfrm>
          <a:prstGeom prst="line">
            <a:avLst/>
          </a:prstGeom>
          <a:noFill/>
          <a:ln w="12700">
            <a:solidFill>
              <a:srgbClr val="E3F2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ar-SA"/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9358313" y="3063875"/>
            <a:ext cx="1651000" cy="0"/>
          </a:xfrm>
          <a:prstGeom prst="line">
            <a:avLst/>
          </a:prstGeom>
          <a:noFill/>
          <a:ln w="12700">
            <a:solidFill>
              <a:srgbClr val="E3F2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ar-SA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95625" y="6275388"/>
            <a:ext cx="179388" cy="234950"/>
          </a:xfrm>
          <a:ln w="12700">
            <a:miter lim="400000"/>
            <a:headEnd/>
            <a:tailEnd/>
          </a:ln>
        </p:spPr>
        <p:txBody>
          <a:bodyPr/>
          <a:lstStyle/>
          <a:p>
            <a:pPr algn="l">
              <a:defRPr/>
            </a:pPr>
            <a:fld id="{9CB5803D-6BFC-4239-93CA-8206911E4515}" type="slidenum">
              <a:rPr lang="en-US" sz="800" smtClean="0">
                <a:cs typeface="Akhbar MT" pitchFamily="2" charset="-78"/>
              </a:rPr>
              <a:pPr algn="l">
                <a:defRPr/>
              </a:pPr>
              <a:t>8</a:t>
            </a:fld>
            <a:endParaRPr lang="en-US" sz="800" smtClean="0">
              <a:cs typeface="Akhbar MT" pitchFamily="2" charset="-78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599876" y="1988025"/>
            <a:ext cx="8209483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3200" b="1" dirty="0">
                <a:solidFill>
                  <a:srgbClr val="002060"/>
                </a:solidFill>
                <a:latin typeface="GE SS Text Medium" pitchFamily="18" charset="-78"/>
                <a:cs typeface="Fanan" pitchFamily="2" charset="-78"/>
              </a:rPr>
              <a:t>تحديد موعد الزيارة واختيار الطلاب المستهدفين بها.</a:t>
            </a: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97250" y="908720"/>
            <a:ext cx="8512109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3200" b="1" dirty="0">
                <a:latin typeface="GE SS Text Medium" pitchFamily="18" charset="-78"/>
                <a:cs typeface="Fanan" pitchFamily="2" charset="-78"/>
              </a:rPr>
              <a:t>مشاركة الطالب ابن صاحب المهنة في شرح مهنة أبيه وتقمصه لها.</a:t>
            </a: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297250" y="3139554"/>
            <a:ext cx="8512109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3200" b="1" dirty="0">
                <a:latin typeface="GE SS Text Medium" pitchFamily="18" charset="-78"/>
                <a:cs typeface="Fanan" pitchFamily="2" charset="-78"/>
              </a:rPr>
              <a:t>إعداد نموذج تقرير زيارة يوزع على الطلاب، ويطلب منهم تعبئته بعد الانتهاء من الزيارة .</a:t>
            </a: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532365" y="4456892"/>
            <a:ext cx="8288107" cy="199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3200" b="1" dirty="0">
                <a:solidFill>
                  <a:srgbClr val="002060"/>
                </a:solidFill>
                <a:latin typeface="GE SS Text Medium" pitchFamily="18" charset="-78"/>
                <a:cs typeface="Fanan" pitchFamily="2" charset="-78"/>
              </a:rPr>
              <a:t>يطلب من كل طالب تحديد الأسئلة المراد توجيهها لصاحب المهنة تبدأ بـــ  </a:t>
            </a:r>
          </a:p>
          <a:p>
            <a:pPr algn="ctr"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ar-SA" altLang="ar-SA" sz="3200" b="1" dirty="0">
                <a:solidFill>
                  <a:schemeClr val="bg1"/>
                </a:solidFill>
                <a:latin typeface="GE SS Text Medium" pitchFamily="18" charset="-78"/>
                <a:cs typeface="Fanan" pitchFamily="2" charset="-78"/>
              </a:rPr>
              <a:t> ما ، لماذا ، كيف ، من ...</a:t>
            </a:r>
          </a:p>
        </p:txBody>
      </p:sp>
    </p:spTree>
    <p:extLst>
      <p:ext uri="{BB962C8B-B14F-4D97-AF65-F5344CB8AC3E}">
        <p14:creationId xmlns:p14="http://schemas.microsoft.com/office/powerpoint/2010/main" xmlns="" val="2523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-4454525" y="3063875"/>
            <a:ext cx="1830387" cy="0"/>
          </a:xfrm>
          <a:prstGeom prst="line">
            <a:avLst/>
          </a:prstGeom>
          <a:noFill/>
          <a:ln w="12700">
            <a:solidFill>
              <a:srgbClr val="E3F2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ar-SA"/>
          </a:p>
        </p:txBody>
      </p:sp>
      <p:sp>
        <p:nvSpPr>
          <p:cNvPr id="10243" name="Line 8"/>
          <p:cNvSpPr>
            <a:spLocks noChangeShapeType="1"/>
          </p:cNvSpPr>
          <p:nvPr/>
        </p:nvSpPr>
        <p:spPr bwMode="auto">
          <a:xfrm>
            <a:off x="9358313" y="3063875"/>
            <a:ext cx="1651000" cy="0"/>
          </a:xfrm>
          <a:prstGeom prst="line">
            <a:avLst/>
          </a:prstGeom>
          <a:noFill/>
          <a:ln w="12700">
            <a:solidFill>
              <a:srgbClr val="E3F2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25400" tIns="25400" rIns="25400" bIns="25400" anchor="ctr"/>
          <a:lstStyle/>
          <a:p>
            <a:endParaRPr lang="ar-SA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095625" y="6275388"/>
            <a:ext cx="179388" cy="234950"/>
          </a:xfrm>
          <a:ln w="12700">
            <a:miter lim="400000"/>
            <a:headEnd/>
            <a:tailEnd/>
          </a:ln>
        </p:spPr>
        <p:txBody>
          <a:bodyPr/>
          <a:lstStyle/>
          <a:p>
            <a:pPr algn="l">
              <a:defRPr/>
            </a:pPr>
            <a:fld id="{9CB5803D-6BFC-4239-93CA-8206911E4515}" type="slidenum">
              <a:rPr lang="en-US" sz="800" smtClean="0">
                <a:cs typeface="Akhbar MT" pitchFamily="2" charset="-78"/>
              </a:rPr>
              <a:pPr algn="l">
                <a:defRPr/>
              </a:pPr>
              <a:t>9</a:t>
            </a:fld>
            <a:endParaRPr lang="en-US" sz="800" smtClean="0">
              <a:cs typeface="Akhbar MT" pitchFamily="2" charset="-78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715071" y="1287384"/>
            <a:ext cx="7790619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3200" b="1" dirty="0">
                <a:solidFill>
                  <a:srgbClr val="9A2671"/>
                </a:solidFill>
                <a:latin typeface="GE SS Text Medium" pitchFamily="18" charset="-78"/>
                <a:cs typeface="Fanan" pitchFamily="2" charset="-78"/>
              </a:rPr>
              <a:t>التنسيق مع بعض الآباء للإشراف على الزيارة، واستخدام مركباتهم الخاصة، أو توفير مركبات عامة لنقل الطلاب لمقر الزيارة.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11560" y="3221916"/>
            <a:ext cx="7956376" cy="179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FontTx/>
              <a:buBlip>
                <a:blip r:embed="rId3"/>
              </a:buBlip>
            </a:pPr>
            <a:r>
              <a:rPr lang="ar-SA" altLang="ar-SA" sz="3200" b="1" dirty="0">
                <a:latin typeface="GE SS Text Medium" pitchFamily="18" charset="-78"/>
                <a:cs typeface="Fanan" pitchFamily="2" charset="-78"/>
              </a:rPr>
              <a:t>يُطلب من الطلاب الزائرين عند كتابة تقاريرهم عرضها على آبائهم ومناقشتها معهم، وتحديد أوجه الاستفادة من الزيارة من وجهة نظر الابن والأب معاً.</a:t>
            </a:r>
          </a:p>
        </p:txBody>
      </p:sp>
    </p:spTree>
    <p:extLst>
      <p:ext uri="{BB962C8B-B14F-4D97-AF65-F5344CB8AC3E}">
        <p14:creationId xmlns:p14="http://schemas.microsoft.com/office/powerpoint/2010/main" xmlns="" val="2488509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1935</Words>
  <Application>Microsoft Office PowerPoint</Application>
  <PresentationFormat>عرض على الشاشة (3:4)‏</PresentationFormat>
  <Paragraphs>414</Paragraphs>
  <Slides>37</Slides>
  <Notes>11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SONY</cp:lastModifiedBy>
  <cp:revision>17</cp:revision>
  <dcterms:created xsi:type="dcterms:W3CDTF">2017-09-27T14:52:22Z</dcterms:created>
  <dcterms:modified xsi:type="dcterms:W3CDTF">2018-02-27T08:32:32Z</dcterms:modified>
</cp:coreProperties>
</file>