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0" r:id="rId1"/>
  </p:sldMasterIdLst>
  <p:notesMasterIdLst>
    <p:notesMasterId r:id="rId22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5" r:id="rId9"/>
    <p:sldId id="283" r:id="rId10"/>
    <p:sldId id="257" r:id="rId11"/>
    <p:sldId id="278" r:id="rId12"/>
    <p:sldId id="277" r:id="rId13"/>
    <p:sldId id="259" r:id="rId14"/>
    <p:sldId id="281" r:id="rId15"/>
    <p:sldId id="282" r:id="rId16"/>
    <p:sldId id="280" r:id="rId17"/>
    <p:sldId id="284" r:id="rId18"/>
    <p:sldId id="285" r:id="rId19"/>
    <p:sldId id="286" r:id="rId20"/>
    <p:sldId id="267" r:id="rId2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81" autoAdjust="0"/>
    <p:restoredTop sz="94660"/>
  </p:normalViewPr>
  <p:slideViewPr>
    <p:cSldViewPr>
      <p:cViewPr varScale="1">
        <p:scale>
          <a:sx n="77" d="100"/>
          <a:sy n="77" d="100"/>
        </p:scale>
        <p:origin x="77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6E810D2-D1E3-4B8F-9924-127B9F6763A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503704D-A56A-4CFC-9127-A5F17C2558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30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704D-A56A-4CFC-9127-A5F17C25584D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2099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8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72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36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9149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572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83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3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41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64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6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2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89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34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66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12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554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7B30E-2C74-428B-92D3-3A3A74201E95}" type="datetimeFigureOut">
              <a:rPr lang="ar-SA" smtClean="0"/>
              <a:t>07/05/36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459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0.em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843808" y="1441980"/>
            <a:ext cx="5826719" cy="164630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  <a:t>Unit 2 </a:t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  <a:t>lesson 3</a:t>
            </a:r>
            <a:endParaRPr lang="ar-SA" dirty="0">
              <a:solidFill>
                <a:schemeClr val="accent3">
                  <a:lumMod val="75000"/>
                </a:schemeClr>
              </a:solidFill>
              <a:latin typeface="BRADDON" pitchFamily="2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76686" y="2998224"/>
            <a:ext cx="6336704" cy="1096899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BRADDON" pitchFamily="2" charset="0"/>
              </a:rPr>
              <a:t>They are even bigger </a:t>
            </a:r>
            <a:endParaRPr lang="ar-SA" sz="6600" b="1" dirty="0">
              <a:solidFill>
                <a:schemeClr val="accent2">
                  <a:lumMod val="75000"/>
                </a:schemeClr>
              </a:solidFill>
              <a:latin typeface="BRADDON" pitchFamily="2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15" y="3965054"/>
            <a:ext cx="1647825" cy="277177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00" y="4082796"/>
            <a:ext cx="1902117" cy="252396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935" y="56092"/>
            <a:ext cx="2341067" cy="229033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5" y="56092"/>
            <a:ext cx="3570101" cy="24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0"/>
            <a:ext cx="5791200" cy="1371600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7407"/>
          <a:stretch/>
        </p:blipFill>
        <p:spPr>
          <a:xfrm>
            <a:off x="323528" y="692696"/>
            <a:ext cx="8424936" cy="5976664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043542" y="4509120"/>
            <a:ext cx="360046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MyriadPro-LightIt"/>
              </a:rPr>
              <a:t>To write a project about flying</a:t>
            </a:r>
            <a:r>
              <a:rPr lang="en-US" i="1" dirty="0" smtClean="0">
                <a:latin typeface="MyriadPro-LightIt"/>
              </a:rPr>
              <a:t>.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382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8 - Track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8982" t="1840" r="6186" b="41572"/>
          <a:stretch/>
        </p:blipFill>
        <p:spPr>
          <a:xfrm>
            <a:off x="107504" y="404664"/>
            <a:ext cx="8676456" cy="645333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0"/>
            <a:ext cx="5791200" cy="137160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Reading</a:t>
            </a:r>
            <a:r>
              <a:rPr lang="en-US" dirty="0" smtClean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530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0"/>
            <a:ext cx="5791200" cy="1371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</a:rPr>
              <a:t>Reading</a:t>
            </a:r>
            <a:endParaRPr lang="ar-SA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02" t="76125" r="5901" b="4669"/>
          <a:stretch/>
        </p:blipFill>
        <p:spPr>
          <a:xfrm>
            <a:off x="467544" y="3140968"/>
            <a:ext cx="8568952" cy="360040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5940152" y="5013176"/>
            <a:ext cx="1656184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i="1" dirty="0" smtClean="0">
                <a:latin typeface="MyriadPro-LightIt"/>
              </a:rPr>
              <a:t>width</a:t>
            </a:r>
            <a:endParaRPr lang="en-US" sz="1600" i="1" dirty="0">
              <a:latin typeface="MyriadPro-LightIt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453392" y="4433337"/>
            <a:ext cx="1414751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i="1" dirty="0">
                <a:latin typeface="MyriadPro-LightIt"/>
              </a:rPr>
              <a:t>19 </a:t>
            </a:r>
            <a:r>
              <a:rPr lang="en-US" sz="1600" i="1" dirty="0" err="1">
                <a:latin typeface="MyriadPro-LightIt"/>
              </a:rPr>
              <a:t>metres</a:t>
            </a:r>
            <a:r>
              <a:rPr lang="en-US" sz="1600" i="1" dirty="0">
                <a:latin typeface="MyriadPro-LightIt"/>
              </a:rPr>
              <a:t> 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180" y="0"/>
            <a:ext cx="3626999" cy="3140968"/>
          </a:xfrm>
          <a:prstGeom prst="rect">
            <a:avLst/>
          </a:prstGeom>
        </p:spPr>
      </p:pic>
      <p:sp>
        <p:nvSpPr>
          <p:cNvPr id="18" name="مربع نص 17"/>
          <p:cNvSpPr txBox="1"/>
          <p:nvPr/>
        </p:nvSpPr>
        <p:spPr>
          <a:xfrm>
            <a:off x="4453392" y="4985314"/>
            <a:ext cx="1414751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i="1" dirty="0">
                <a:latin typeface="MyriadPro-LightIt"/>
              </a:rPr>
              <a:t>60 </a:t>
            </a:r>
            <a:r>
              <a:rPr lang="en-US" sz="1600" i="1" dirty="0" err="1">
                <a:latin typeface="MyriadPro-LightIt"/>
              </a:rPr>
              <a:t>metres</a:t>
            </a:r>
            <a:r>
              <a:rPr lang="en-US" sz="1600" i="1" dirty="0">
                <a:latin typeface="MyriadPro-LightIt"/>
              </a:rPr>
              <a:t> 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393323" y="5589240"/>
            <a:ext cx="1060069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i="1" dirty="0" smtClean="0">
                <a:latin typeface="MyriadPro-LightIt"/>
              </a:rPr>
              <a:t>speed</a:t>
            </a:r>
            <a:endParaRPr lang="en-US" sz="1600" i="1" dirty="0">
              <a:latin typeface="MyriadPro-LightIt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596335" y="5589240"/>
            <a:ext cx="1269843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i="1" dirty="0">
                <a:latin typeface="MyriadPro-LightIt"/>
              </a:rPr>
              <a:t>900 km/h 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4453392" y="6220619"/>
            <a:ext cx="1315823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i="1" dirty="0">
                <a:latin typeface="MyriadPro-LightIt"/>
              </a:rPr>
              <a:t>340 </a:t>
            </a:r>
            <a:r>
              <a:rPr lang="en-US" sz="1600" i="1" dirty="0" err="1">
                <a:latin typeface="MyriadPro-LightIt"/>
              </a:rPr>
              <a:t>tonnes</a:t>
            </a:r>
            <a:r>
              <a:rPr lang="en-US" sz="1600" i="1" dirty="0">
                <a:latin typeface="MyriadPro-LightIt"/>
              </a:rPr>
              <a:t> 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072592" y="6249050"/>
            <a:ext cx="1143653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i="1" dirty="0">
                <a:latin typeface="MyriadPro-LightIt"/>
              </a:rPr>
              <a:t>weight 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7596336" y="6220619"/>
            <a:ext cx="144016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i="1" dirty="0">
                <a:latin typeface="MyriadPro-LightIt"/>
              </a:rPr>
              <a:t>550 </a:t>
            </a:r>
            <a:r>
              <a:rPr lang="en-US" sz="1600" i="1" dirty="0" err="1" smtClean="0">
                <a:latin typeface="MyriadPro-LightIt"/>
              </a:rPr>
              <a:t>tonnes</a:t>
            </a:r>
            <a:endParaRPr lang="ar-SA" sz="1600" dirty="0"/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4"/>
          <a:srcRect l="77791" r="11787" b="82108"/>
          <a:stretch/>
        </p:blipFill>
        <p:spPr>
          <a:xfrm>
            <a:off x="7380311" y="1831647"/>
            <a:ext cx="504057" cy="5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279872" y="362745"/>
            <a:ext cx="6347713" cy="1320800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6355"/>
          <a:stretch/>
        </p:blipFill>
        <p:spPr>
          <a:xfrm>
            <a:off x="256106" y="1098302"/>
            <a:ext cx="8306692" cy="568863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8" y="149015"/>
            <a:ext cx="3181350" cy="126376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/>
          <a:srcRect b="8993"/>
          <a:stretch/>
        </p:blipFill>
        <p:spPr>
          <a:xfrm>
            <a:off x="7172173" y="0"/>
            <a:ext cx="1964539" cy="231882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05680"/>
            <a:ext cx="1728192" cy="15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279872" y="362745"/>
            <a:ext cx="6347713" cy="1320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Speaking</a:t>
            </a:r>
            <a:endParaRPr lang="ar-SA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551040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 smtClean="0">
                <a:latin typeface="MyriadPro-Light"/>
              </a:rPr>
              <a:t>.. 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38013" y="3060148"/>
            <a:ext cx="877334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>
                <a:latin typeface="MyriadPro-Semibold" panose="020B0603030403020204" pitchFamily="34" charset="0"/>
              </a:rPr>
              <a:t>2 </a:t>
            </a:r>
            <a:r>
              <a:rPr lang="en-US" dirty="0">
                <a:latin typeface="MyriadPro-Light"/>
              </a:rPr>
              <a:t>The Boeing 747 is a long plane. Yes, but </a:t>
            </a:r>
            <a:r>
              <a:rPr lang="en-US" dirty="0" smtClean="0">
                <a:latin typeface="MyriadPro-Light"/>
              </a:rPr>
              <a:t>the Airbus </a:t>
            </a:r>
            <a:r>
              <a:rPr lang="en-US" dirty="0">
                <a:latin typeface="MyriadPro-Light"/>
              </a:rPr>
              <a:t>A380 is an even longer </a:t>
            </a:r>
            <a:r>
              <a:rPr lang="en-US" dirty="0" smtClean="0">
                <a:latin typeface="MyriadPro-Light"/>
              </a:rPr>
              <a:t>plane .</a:t>
            </a:r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138013" y="4604557"/>
            <a:ext cx="8830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>
                <a:latin typeface="MyriadPro-Semibold" panose="020B0603030403020204" pitchFamily="34" charset="0"/>
              </a:rPr>
              <a:t>3 </a:t>
            </a:r>
            <a:r>
              <a:rPr lang="en-US" dirty="0">
                <a:latin typeface="MyriadPro-Light"/>
              </a:rPr>
              <a:t>The Boeing 747 is a </a:t>
            </a:r>
            <a:r>
              <a:rPr lang="en-US" dirty="0" smtClean="0">
                <a:latin typeface="MyriadPro-Light"/>
              </a:rPr>
              <a:t>tall plane</a:t>
            </a:r>
            <a:r>
              <a:rPr lang="en-US" dirty="0">
                <a:latin typeface="MyriadPro-Light"/>
              </a:rPr>
              <a:t>. Yes, but the Airbus A380 is an even taller plane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131464" y="5179287"/>
            <a:ext cx="8830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>
                <a:latin typeface="MyriadPro-Semibold" panose="020B0603030403020204" pitchFamily="34" charset="0"/>
              </a:rPr>
              <a:t>4 </a:t>
            </a:r>
            <a:r>
              <a:rPr lang="en-US" dirty="0" smtClean="0">
                <a:latin typeface="MyriadPro-Light"/>
              </a:rPr>
              <a:t>The Boeing </a:t>
            </a:r>
            <a:r>
              <a:rPr lang="en-US" dirty="0">
                <a:latin typeface="MyriadPro-Light"/>
              </a:rPr>
              <a:t>747 is a wide plane. Yes, but the Airbus A380 is an </a:t>
            </a:r>
            <a:r>
              <a:rPr lang="en-US" dirty="0" smtClean="0">
                <a:latin typeface="MyriadPro-Light"/>
              </a:rPr>
              <a:t>even wider </a:t>
            </a:r>
            <a:r>
              <a:rPr lang="en-US" dirty="0">
                <a:latin typeface="MyriadPro-Light"/>
              </a:rPr>
              <a:t>plane.</a:t>
            </a:r>
            <a:endParaRPr lang="ar-SA" dirty="0"/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b="3160"/>
          <a:stretch/>
        </p:blipFill>
        <p:spPr>
          <a:xfrm>
            <a:off x="107399" y="1107024"/>
            <a:ext cx="8882642" cy="3443975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133300" y="5725588"/>
            <a:ext cx="8830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>
                <a:latin typeface="MyriadPro-Semibold" panose="020B0603030403020204" pitchFamily="34" charset="0"/>
              </a:rPr>
              <a:t>5 </a:t>
            </a:r>
            <a:r>
              <a:rPr lang="en-US" dirty="0">
                <a:latin typeface="MyriadPro-Light"/>
              </a:rPr>
              <a:t>The Boeing 747 is a fast plane. Yes, but </a:t>
            </a:r>
            <a:r>
              <a:rPr lang="en-US" dirty="0" smtClean="0">
                <a:latin typeface="MyriadPro-Light"/>
              </a:rPr>
              <a:t>the Airbus </a:t>
            </a:r>
            <a:r>
              <a:rPr lang="en-US" dirty="0">
                <a:latin typeface="MyriadPro-Light"/>
              </a:rPr>
              <a:t>A380 is an even faster plane.</a:t>
            </a:r>
            <a:endParaRPr lang="ar-SA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778" y="52014"/>
            <a:ext cx="2359356" cy="1140051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133300" y="6252011"/>
            <a:ext cx="8830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>
                <a:latin typeface="MyriadPro-Semibold" panose="020B0603030403020204" pitchFamily="34" charset="0"/>
              </a:rPr>
              <a:t>6 </a:t>
            </a:r>
            <a:r>
              <a:rPr lang="en-US" dirty="0">
                <a:latin typeface="MyriadPro-Light"/>
              </a:rPr>
              <a:t>The Boeing 747 is a </a:t>
            </a:r>
            <a:r>
              <a:rPr lang="en-US" dirty="0" smtClean="0">
                <a:latin typeface="MyriadPro-Light"/>
              </a:rPr>
              <a:t>heavy plane</a:t>
            </a:r>
            <a:r>
              <a:rPr lang="en-US" dirty="0">
                <a:latin typeface="MyriadPro-Light"/>
              </a:rPr>
              <a:t>. Yes, but the Airbus A380 is an even heavier </a:t>
            </a:r>
            <a:r>
              <a:rPr lang="en-US" dirty="0" smtClean="0">
                <a:latin typeface="MyriadPro-Light"/>
              </a:rPr>
              <a:t>plane</a:t>
            </a:r>
            <a:endParaRPr lang="ar-SA" dirty="0"/>
          </a:p>
        </p:txBody>
      </p:sp>
      <p:sp>
        <p:nvSpPr>
          <p:cNvPr id="13" name="عنصر نائب للمحتوى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39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279872" y="362745"/>
            <a:ext cx="6347713" cy="13208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Speaking</a:t>
            </a:r>
            <a:endParaRPr lang="ar-S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723" b="51790"/>
          <a:stretch/>
        </p:blipFill>
        <p:spPr>
          <a:xfrm>
            <a:off x="25152" y="918143"/>
            <a:ext cx="8886204" cy="216024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868" y="0"/>
            <a:ext cx="2359356" cy="114005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551040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 smtClean="0">
                <a:latin typeface="MyriadPro-Light"/>
              </a:rPr>
              <a:t>.. 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38013" y="3060148"/>
            <a:ext cx="877334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latin typeface="MyriadPro-Semibold" panose="020B0603030403020204" pitchFamily="34" charset="0"/>
              </a:rPr>
              <a:t>1. </a:t>
            </a:r>
            <a:r>
              <a:rPr lang="en-US" dirty="0" smtClean="0">
                <a:latin typeface="MyriadPro-Light"/>
              </a:rPr>
              <a:t>Horses are fast animals . Yes but cheetahs are even faster animals .</a:t>
            </a:r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110033" y="3536594"/>
            <a:ext cx="8830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latin typeface="MyriadPro-Semibold" panose="020B0603030403020204" pitchFamily="34" charset="0"/>
              </a:rPr>
              <a:t>2. </a:t>
            </a:r>
            <a:r>
              <a:rPr lang="en-US" dirty="0" smtClean="0">
                <a:latin typeface="MyriadPro-Light"/>
              </a:rPr>
              <a:t>Hail is a big city . </a:t>
            </a:r>
            <a:r>
              <a:rPr lang="en-US" dirty="0">
                <a:latin typeface="MyriadPro-Light"/>
              </a:rPr>
              <a:t>Yes, but </a:t>
            </a:r>
            <a:r>
              <a:rPr lang="en-US" dirty="0" err="1" smtClean="0">
                <a:latin typeface="MyriadPro-Light"/>
              </a:rPr>
              <a:t>Tabuk</a:t>
            </a:r>
            <a:r>
              <a:rPr lang="en-US" dirty="0" smtClean="0">
                <a:latin typeface="MyriadPro-Light"/>
              </a:rPr>
              <a:t> is </a:t>
            </a:r>
            <a:r>
              <a:rPr lang="en-US" dirty="0">
                <a:latin typeface="MyriadPro-Light"/>
              </a:rPr>
              <a:t>an </a:t>
            </a:r>
            <a:r>
              <a:rPr lang="en-US" dirty="0" smtClean="0">
                <a:latin typeface="MyriadPro-Light"/>
              </a:rPr>
              <a:t>even bigger city .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109264" y="4013040"/>
            <a:ext cx="8830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latin typeface="MyriadPro-Semibold" panose="020B0603030403020204" pitchFamily="34" charset="0"/>
              </a:rPr>
              <a:t>3. </a:t>
            </a:r>
            <a:r>
              <a:rPr lang="en-US" dirty="0" smtClean="0">
                <a:latin typeface="MyriadPro-Light"/>
              </a:rPr>
              <a:t>Cats </a:t>
            </a:r>
            <a:r>
              <a:rPr lang="en-US" dirty="0">
                <a:latin typeface="MyriadPro-Light"/>
              </a:rPr>
              <a:t>are lazy animal . Yes, Koala bears are even lazier  </a:t>
            </a:r>
            <a:r>
              <a:rPr lang="en-US" dirty="0" smtClean="0">
                <a:latin typeface="MyriadPro-Light"/>
              </a:rPr>
              <a:t>animals </a:t>
            </a:r>
            <a:r>
              <a:rPr lang="en-US" dirty="0">
                <a:latin typeface="MyriadPro-Light"/>
              </a:rPr>
              <a:t>. </a:t>
            </a:r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96292" y="4536575"/>
            <a:ext cx="8830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latin typeface="MyriadPro-Semibold" panose="020B0603030403020204" pitchFamily="34" charset="0"/>
              </a:rPr>
              <a:t>4. </a:t>
            </a:r>
            <a:r>
              <a:rPr lang="en-US" dirty="0" err="1" smtClean="0">
                <a:latin typeface="MyriadPro-Light"/>
              </a:rPr>
              <a:t>Jabal</a:t>
            </a:r>
            <a:r>
              <a:rPr lang="en-US" dirty="0" smtClean="0">
                <a:latin typeface="MyriadPro-Light"/>
              </a:rPr>
              <a:t> </a:t>
            </a:r>
            <a:r>
              <a:rPr lang="en-US" dirty="0" err="1" smtClean="0">
                <a:latin typeface="MyriadPro-Light"/>
              </a:rPr>
              <a:t>Zar</a:t>
            </a:r>
            <a:r>
              <a:rPr lang="en-US" dirty="0" smtClean="0">
                <a:latin typeface="MyriadPro-Light"/>
              </a:rPr>
              <a:t> is a high mountain . </a:t>
            </a:r>
            <a:r>
              <a:rPr lang="en-US" dirty="0">
                <a:latin typeface="MyriadPro-Light"/>
              </a:rPr>
              <a:t>Yes, but </a:t>
            </a:r>
            <a:r>
              <a:rPr lang="en-US" dirty="0" err="1" smtClean="0">
                <a:latin typeface="MyriadPro-Light"/>
              </a:rPr>
              <a:t>Jabal</a:t>
            </a:r>
            <a:r>
              <a:rPr lang="en-US" dirty="0" smtClean="0">
                <a:latin typeface="MyriadPro-Light"/>
              </a:rPr>
              <a:t> </a:t>
            </a:r>
            <a:r>
              <a:rPr lang="en-US" dirty="0" err="1" smtClean="0">
                <a:latin typeface="MyriadPro-Light"/>
              </a:rPr>
              <a:t>Dakah</a:t>
            </a:r>
            <a:r>
              <a:rPr lang="en-US" dirty="0" smtClean="0">
                <a:latin typeface="MyriadPro-Light"/>
              </a:rPr>
              <a:t> is </a:t>
            </a:r>
            <a:r>
              <a:rPr lang="en-US" dirty="0">
                <a:latin typeface="MyriadPro-Light"/>
              </a:rPr>
              <a:t>an even </a:t>
            </a:r>
            <a:r>
              <a:rPr lang="en-US" dirty="0" smtClean="0">
                <a:latin typeface="MyriadPro-Light"/>
              </a:rPr>
              <a:t>higher mountain.</a:t>
            </a:r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85316" y="5040952"/>
            <a:ext cx="8830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latin typeface="MyriadPro-Semibold" panose="020B0603030403020204" pitchFamily="34" charset="0"/>
              </a:rPr>
              <a:t>6. Camels are tall animals </a:t>
            </a:r>
            <a:r>
              <a:rPr lang="en-US" dirty="0" smtClean="0">
                <a:latin typeface="MyriadPro-Light"/>
              </a:rPr>
              <a:t>. </a:t>
            </a:r>
            <a:r>
              <a:rPr lang="en-US" dirty="0">
                <a:latin typeface="MyriadPro-Light"/>
              </a:rPr>
              <a:t>Yes, but </a:t>
            </a:r>
            <a:r>
              <a:rPr lang="en-US" dirty="0" smtClean="0">
                <a:latin typeface="MyriadPro-Light"/>
              </a:rPr>
              <a:t>giraffes are even taller animals  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027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53" y="147962"/>
            <a:ext cx="1835055" cy="1225402"/>
          </a:xfrm>
          <a:prstGeom prst="rect">
            <a:avLst/>
          </a:prstGeom>
        </p:spPr>
      </p:pic>
      <p:pic>
        <p:nvPicPr>
          <p:cNvPr id="7" name="عنصر نائب للمحتوى 6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48212"/>
          <a:stretch/>
        </p:blipFill>
        <p:spPr>
          <a:xfrm>
            <a:off x="179511" y="1402173"/>
            <a:ext cx="8844174" cy="5347579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2009310" y="3317164"/>
            <a:ext cx="259228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i="1" dirty="0" smtClean="0"/>
              <a:t>the Arabian desert</a:t>
            </a:r>
            <a:endParaRPr lang="ar-SA" dirty="0">
              <a:latin typeface="Comic Sans MS" pitchFamily="66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 b="18140"/>
          <a:stretch/>
        </p:blipFill>
        <p:spPr>
          <a:xfrm>
            <a:off x="7236296" y="0"/>
            <a:ext cx="1787390" cy="2060847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2195736" y="3759450"/>
            <a:ext cx="864096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i="1" dirty="0" smtClean="0"/>
              <a:t>grass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926158" y="2001094"/>
            <a:ext cx="849297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i="1" dirty="0"/>
              <a:t>white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7847856" y="2482732"/>
            <a:ext cx="2340768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1600" i="1" dirty="0"/>
              <a:t>about 50 </a:t>
            </a:r>
            <a:r>
              <a:rPr lang="en-US" sz="1600" i="1" dirty="0" err="1"/>
              <a:t>centimetres</a:t>
            </a:r>
            <a:r>
              <a:rPr lang="en-US" sz="1600" i="1" dirty="0"/>
              <a:t> </a:t>
            </a:r>
            <a:endParaRPr lang="ar-SA" sz="1600" dirty="0"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660232" y="3132498"/>
            <a:ext cx="324036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1600" i="1" dirty="0"/>
              <a:t>about </a:t>
            </a:r>
            <a:r>
              <a:rPr lang="en-US" sz="1600" i="1" dirty="0" smtClean="0"/>
              <a:t>a </a:t>
            </a:r>
            <a:r>
              <a:rPr lang="en-US" sz="1600" i="1" dirty="0" err="1" smtClean="0"/>
              <a:t>metre</a:t>
            </a:r>
            <a:r>
              <a:rPr lang="en-US" sz="1600" i="1" dirty="0" smtClean="0"/>
              <a:t> or more</a:t>
            </a:r>
            <a:endParaRPr lang="ar-SA" sz="1600" dirty="0">
              <a:latin typeface="Comic Sans MS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7253064" y="3699902"/>
            <a:ext cx="1770621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i="1" dirty="0"/>
              <a:t>about 70 </a:t>
            </a:r>
            <a:r>
              <a:rPr lang="en-US" i="1" dirty="0" smtClean="0"/>
              <a:t>kilos</a:t>
            </a:r>
            <a:endParaRPr lang="ar-SA" dirty="0"/>
          </a:p>
        </p:txBody>
      </p:sp>
      <p:pic>
        <p:nvPicPr>
          <p:cNvPr id="5" name="13 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5454" y="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3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71600" y="4653136"/>
            <a:ext cx="6347713" cy="1320800"/>
          </a:xfrm>
        </p:spPr>
        <p:txBody>
          <a:bodyPr/>
          <a:lstStyle/>
          <a:p>
            <a:endParaRPr lang="ar-SA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596" t="88778"/>
          <a:stretch/>
        </p:blipFill>
        <p:spPr>
          <a:xfrm>
            <a:off x="467544" y="2924944"/>
            <a:ext cx="756084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W.B answers 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340768"/>
            <a:ext cx="8640959" cy="532859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Q.S1 : </a:t>
            </a:r>
          </a:p>
          <a:p>
            <a:pPr algn="l"/>
            <a:r>
              <a:rPr lang="en-US" sz="3600" dirty="0" smtClean="0"/>
              <a:t>1- </a:t>
            </a:r>
            <a:r>
              <a:rPr lang="en-US" sz="3600" i="1" dirty="0"/>
              <a:t>Height </a:t>
            </a:r>
            <a:r>
              <a:rPr lang="en-US" sz="3600" dirty="0" smtClean="0"/>
              <a:t>2- </a:t>
            </a:r>
            <a:r>
              <a:rPr lang="en-US" sz="3600" i="1" dirty="0"/>
              <a:t>Width </a:t>
            </a:r>
            <a:r>
              <a:rPr lang="en-US" sz="3600" dirty="0" smtClean="0"/>
              <a:t>3- </a:t>
            </a:r>
            <a:r>
              <a:rPr lang="en-US" sz="3600" i="1" dirty="0" smtClean="0"/>
              <a:t>Length</a:t>
            </a:r>
          </a:p>
          <a:p>
            <a:pPr algn="l"/>
            <a:r>
              <a:rPr lang="en-US" sz="3600" i="1" dirty="0"/>
              <a:t> </a:t>
            </a:r>
            <a:r>
              <a:rPr lang="en-US" sz="3600" i="1" dirty="0" smtClean="0"/>
              <a:t>      *****************************</a:t>
            </a:r>
            <a:endParaRPr lang="en-US" sz="3600" i="1" dirty="0"/>
          </a:p>
          <a:p>
            <a:pPr algn="l"/>
            <a:r>
              <a:rPr lang="pt-BR" sz="3600" dirty="0" smtClean="0">
                <a:solidFill>
                  <a:srgbClr val="FF0000"/>
                </a:solidFill>
              </a:rPr>
              <a:t>Q.S 2 :</a:t>
            </a:r>
          </a:p>
          <a:p>
            <a:pPr algn="l"/>
            <a:r>
              <a:rPr lang="pt-BR" sz="3600" dirty="0" smtClean="0"/>
              <a:t> </a:t>
            </a:r>
            <a:r>
              <a:rPr lang="pt-BR" sz="3600" i="1" dirty="0">
                <a:solidFill>
                  <a:srgbClr val="FF0000"/>
                </a:solidFill>
              </a:rPr>
              <a:t>a) </a:t>
            </a:r>
            <a:r>
              <a:rPr lang="pt-BR" sz="3600" dirty="0" smtClean="0">
                <a:solidFill>
                  <a:schemeClr val="accent1">
                    <a:lumMod val="50000"/>
                  </a:schemeClr>
                </a:solidFill>
              </a:rPr>
              <a:t>2-</a:t>
            </a:r>
            <a:r>
              <a:rPr lang="pt-BR" sz="3600" dirty="0" smtClean="0"/>
              <a:t> </a:t>
            </a:r>
            <a:r>
              <a:rPr lang="pt-BR" sz="3600" i="1" dirty="0" smtClean="0"/>
              <a:t>4.5m   </a:t>
            </a:r>
            <a:r>
              <a:rPr lang="pt-BR" sz="3600" dirty="0" smtClean="0">
                <a:solidFill>
                  <a:schemeClr val="accent1">
                    <a:lumMod val="50000"/>
                  </a:schemeClr>
                </a:solidFill>
              </a:rPr>
              <a:t>3-</a:t>
            </a:r>
            <a:r>
              <a:rPr lang="pt-BR" sz="3600" dirty="0" smtClean="0"/>
              <a:t> </a:t>
            </a:r>
            <a:r>
              <a:rPr lang="pt-BR" sz="3600" i="1" dirty="0"/>
              <a:t>1.7m </a:t>
            </a:r>
            <a:r>
              <a:rPr lang="pt-BR" sz="3600" i="1" dirty="0" smtClean="0"/>
              <a:t>  </a:t>
            </a:r>
            <a:r>
              <a:rPr lang="pt-BR" sz="3600" dirty="0" smtClean="0">
                <a:solidFill>
                  <a:schemeClr val="accent1">
                    <a:lumMod val="50000"/>
                  </a:schemeClr>
                </a:solidFill>
              </a:rPr>
              <a:t>4- </a:t>
            </a:r>
            <a:r>
              <a:rPr lang="pt-BR" sz="3600" i="1" dirty="0"/>
              <a:t>1.5 tonnes </a:t>
            </a:r>
            <a:r>
              <a:rPr lang="pt-BR" sz="3600" dirty="0"/>
              <a:t>5 </a:t>
            </a:r>
            <a:r>
              <a:rPr lang="pt-BR" sz="3600" i="1" dirty="0"/>
              <a:t>180 km/h</a:t>
            </a:r>
          </a:p>
          <a:p>
            <a:pPr algn="l"/>
            <a:r>
              <a:rPr lang="en-US" sz="3600" i="1" dirty="0">
                <a:solidFill>
                  <a:srgbClr val="FF0000"/>
                </a:solidFill>
              </a:rPr>
              <a:t>b) </a:t>
            </a:r>
            <a:r>
              <a:rPr lang="en-US" sz="3600" i="1" dirty="0"/>
              <a:t>Height: 1.5m, </a:t>
            </a:r>
            <a:r>
              <a:rPr lang="en-US" sz="3600" i="1" dirty="0" smtClean="0"/>
              <a:t>       Length</a:t>
            </a:r>
            <a:r>
              <a:rPr lang="en-US" sz="3600" i="1" dirty="0"/>
              <a:t>: 4.5m, </a:t>
            </a:r>
            <a:r>
              <a:rPr lang="en-US" sz="3600" i="1" dirty="0" smtClean="0"/>
              <a:t>  Width</a:t>
            </a:r>
            <a:r>
              <a:rPr lang="en-US" sz="3600" i="1" dirty="0"/>
              <a:t>: 1.7m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41733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W.B answers 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340768"/>
            <a:ext cx="8640959" cy="5328592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Q.S4 : </a:t>
            </a:r>
          </a:p>
          <a:p>
            <a:pPr algn="l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2- </a:t>
            </a:r>
            <a:r>
              <a:rPr lang="en-US" sz="3600" i="1" dirty="0" smtClean="0"/>
              <a:t>A is </a:t>
            </a:r>
            <a:r>
              <a:rPr lang="en-US" sz="3600" i="1" dirty="0"/>
              <a:t>a tall building but the </a:t>
            </a:r>
            <a:r>
              <a:rPr lang="en-US" sz="3600" i="1" dirty="0" smtClean="0"/>
              <a:t>B is </a:t>
            </a:r>
            <a:r>
              <a:rPr lang="en-US" sz="3600" i="1" dirty="0"/>
              <a:t>even taller.</a:t>
            </a:r>
          </a:p>
          <a:p>
            <a:pPr algn="l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3- </a:t>
            </a:r>
            <a:r>
              <a:rPr lang="en-US" sz="3600" i="1" dirty="0" smtClean="0"/>
              <a:t>A is </a:t>
            </a:r>
            <a:r>
              <a:rPr lang="en-US" sz="3600" i="1" dirty="0"/>
              <a:t>a cold place but </a:t>
            </a:r>
            <a:r>
              <a:rPr lang="en-US" sz="3600" i="1" dirty="0" smtClean="0"/>
              <a:t>B is </a:t>
            </a:r>
            <a:r>
              <a:rPr lang="en-US" sz="3600" i="1" dirty="0" smtClean="0"/>
              <a:t>even colder</a:t>
            </a:r>
            <a:r>
              <a:rPr lang="en-US" sz="3600" i="1" dirty="0"/>
              <a:t>.</a:t>
            </a:r>
          </a:p>
          <a:p>
            <a:pPr algn="l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4- </a:t>
            </a:r>
            <a:r>
              <a:rPr lang="en-US" sz="3600" i="1" dirty="0"/>
              <a:t>TVs are heavy things but cars are even heavier.</a:t>
            </a:r>
          </a:p>
          <a:p>
            <a:pPr algn="l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5-</a:t>
            </a:r>
            <a:r>
              <a:rPr lang="en-US" sz="3600" dirty="0" smtClean="0"/>
              <a:t> </a:t>
            </a:r>
            <a:r>
              <a:rPr lang="en-US" sz="3600" i="1" dirty="0"/>
              <a:t>A is a wide road but B is an even wider road.</a:t>
            </a:r>
            <a:r>
              <a:rPr lang="en-US" sz="3600" i="1" dirty="0" smtClean="0"/>
              <a:t>       *****************************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5243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599" y="2160590"/>
            <a:ext cx="8003232" cy="13716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00B0F0"/>
                </a:solidFill>
              </a:rPr>
              <a:t>New </a:t>
            </a:r>
            <a:r>
              <a:rPr lang="en-US" sz="9600" b="1" dirty="0" smtClean="0">
                <a:solidFill>
                  <a:schemeClr val="accent2">
                    <a:lumMod val="75000"/>
                  </a:schemeClr>
                </a:solidFill>
              </a:rPr>
              <a:t>Vocabulary</a:t>
            </a:r>
            <a:r>
              <a:rPr lang="en-US" sz="9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ar-SA" sz="96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\AppData\Local\Microsoft\Windows\Temporary Internet Files\Content.IE5\AY6H2PWC\MC900434471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9208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 </a:t>
            </a:r>
            <a:r>
              <a:rPr lang="en-US" sz="9600" i="1" dirty="0" smtClean="0"/>
              <a:t>Horn</a:t>
            </a:r>
            <a:endParaRPr lang="ar-SA" sz="9600" dirty="0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738" b="34744"/>
          <a:stretch/>
        </p:blipFill>
        <p:spPr>
          <a:xfrm>
            <a:off x="5183561" y="1799675"/>
            <a:ext cx="3960439" cy="302433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36275" b="59375"/>
          <a:stretch/>
        </p:blipFill>
        <p:spPr>
          <a:xfrm>
            <a:off x="2909663" y="3440634"/>
            <a:ext cx="3098305" cy="34168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0" y="1653109"/>
            <a:ext cx="3822523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Jet </a:t>
            </a:r>
            <a:endParaRPr lang="ar-SA" sz="5400" dirty="0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248472" cy="2952328"/>
          </a:xfr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49636"/>
            <a:ext cx="4393803" cy="293149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581128"/>
            <a:ext cx="3578920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 smtClean="0">
                <a:solidFill>
                  <a:schemeClr val="tx1"/>
                </a:solidFill>
              </a:rPr>
              <a:t>Passenger</a:t>
            </a:r>
            <a:endParaRPr lang="ar-SA" sz="6000" b="1" dirty="0">
              <a:solidFill>
                <a:schemeClr val="tx1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0" y="4821641"/>
            <a:ext cx="4608512" cy="2016143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1"/>
            <a:ext cx="4248472" cy="345638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r="3964"/>
          <a:stretch/>
        </p:blipFill>
        <p:spPr>
          <a:xfrm>
            <a:off x="179511" y="1268761"/>
            <a:ext cx="439248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7200" b="1" i="1" dirty="0" smtClean="0">
                <a:solidFill>
                  <a:schemeClr val="tx1"/>
                </a:solidFill>
              </a:rPr>
              <a:t>Speed</a:t>
            </a:r>
            <a:endParaRPr lang="ar-SA" sz="7200" b="1" dirty="0">
              <a:solidFill>
                <a:schemeClr val="tx1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824536" cy="2952328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3888432" cy="295232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23" y="4293096"/>
            <a:ext cx="5094709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Call</a:t>
            </a:r>
            <a:endParaRPr lang="ar-SA" sz="8000" b="1" dirty="0">
              <a:solidFill>
                <a:schemeClr val="tx1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0524"/>
            <a:ext cx="3442022" cy="4750764"/>
          </a:xfr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69" y="1270524"/>
            <a:ext cx="2466975" cy="467875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79" y="1270525"/>
            <a:ext cx="2893045" cy="46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Oryx</a:t>
            </a:r>
            <a:endParaRPr lang="ar-SA" sz="8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36" y="4423515"/>
            <a:ext cx="3816424" cy="2434485"/>
          </a:xfrm>
          <a:prstGeom prst="rect">
            <a:avLst/>
          </a:prstGeom>
        </p:spPr>
      </p:pic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032448" cy="3312368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48" y="1325885"/>
            <a:ext cx="4501927" cy="33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Wide / Width</a:t>
            </a:r>
            <a:endParaRPr lang="ar-SA" sz="6600" b="1" dirty="0">
              <a:solidFill>
                <a:schemeClr val="tx1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827388" cy="3528392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4318"/>
            <a:ext cx="4347567" cy="381642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5301208"/>
            <a:ext cx="5688631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607</TotalTime>
  <Words>353</Words>
  <Application>Microsoft Office PowerPoint</Application>
  <PresentationFormat>عرض على الشاشة (3:4)‏</PresentationFormat>
  <Paragraphs>55</Paragraphs>
  <Slides>20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2" baseType="lpstr">
      <vt:lpstr>Aharoni</vt:lpstr>
      <vt:lpstr>Arial</vt:lpstr>
      <vt:lpstr>BRADDON</vt:lpstr>
      <vt:lpstr>Calibri</vt:lpstr>
      <vt:lpstr>Comic Sans MS</vt:lpstr>
      <vt:lpstr>MyriadPro-Light</vt:lpstr>
      <vt:lpstr>MyriadPro-LightIt</vt:lpstr>
      <vt:lpstr>MyriadPro-Semibold</vt:lpstr>
      <vt:lpstr>Tahoma</vt:lpstr>
      <vt:lpstr>Trebuchet MS</vt:lpstr>
      <vt:lpstr>Wingdings 3</vt:lpstr>
      <vt:lpstr>واجهة</vt:lpstr>
      <vt:lpstr>Unit 2  lesson 3</vt:lpstr>
      <vt:lpstr>New Vocabulary </vt:lpstr>
      <vt:lpstr> Horn</vt:lpstr>
      <vt:lpstr>Jet </vt:lpstr>
      <vt:lpstr>Passenger</vt:lpstr>
      <vt:lpstr> Speed</vt:lpstr>
      <vt:lpstr>Call</vt:lpstr>
      <vt:lpstr>Oryx</vt:lpstr>
      <vt:lpstr>Wide / Width</vt:lpstr>
      <vt:lpstr>عرض تقديمي في PowerPoint</vt:lpstr>
      <vt:lpstr>Reading </vt:lpstr>
      <vt:lpstr>Reading</vt:lpstr>
      <vt:lpstr>عرض تقديمي في PowerPoint</vt:lpstr>
      <vt:lpstr>Speaking</vt:lpstr>
      <vt:lpstr>Speaking</vt:lpstr>
      <vt:lpstr>عرض تقديمي في PowerPoint</vt:lpstr>
      <vt:lpstr>عرض تقديمي في PowerPoint</vt:lpstr>
      <vt:lpstr>W.B answers :</vt:lpstr>
      <vt:lpstr>W.B answers :</vt:lpstr>
      <vt:lpstr>عرض تقديمي في PowerPoint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lesson 1</dc:title>
  <dc:creator>M</dc:creator>
  <cp:lastModifiedBy>المحترفون</cp:lastModifiedBy>
  <cp:revision>56</cp:revision>
  <dcterms:created xsi:type="dcterms:W3CDTF">2012-02-10T11:51:12Z</dcterms:created>
  <dcterms:modified xsi:type="dcterms:W3CDTF">2015-02-25T09:00:34Z</dcterms:modified>
</cp:coreProperties>
</file>