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99"/>
  </p:notesMasterIdLst>
  <p:sldIdLst>
    <p:sldId id="435" r:id="rId2"/>
    <p:sldId id="436" r:id="rId3"/>
    <p:sldId id="437" r:id="rId4"/>
    <p:sldId id="438" r:id="rId5"/>
    <p:sldId id="439" r:id="rId6"/>
    <p:sldId id="440" r:id="rId7"/>
    <p:sldId id="441" r:id="rId8"/>
    <p:sldId id="442" r:id="rId9"/>
    <p:sldId id="443" r:id="rId10"/>
    <p:sldId id="444" r:id="rId11"/>
    <p:sldId id="445" r:id="rId12"/>
    <p:sldId id="446" r:id="rId13"/>
    <p:sldId id="447" r:id="rId14"/>
    <p:sldId id="448" r:id="rId15"/>
    <p:sldId id="449" r:id="rId16"/>
    <p:sldId id="450" r:id="rId17"/>
    <p:sldId id="451" r:id="rId18"/>
    <p:sldId id="452" r:id="rId19"/>
    <p:sldId id="453" r:id="rId20"/>
    <p:sldId id="454" r:id="rId21"/>
    <p:sldId id="455" r:id="rId22"/>
    <p:sldId id="456" r:id="rId23"/>
    <p:sldId id="457" r:id="rId24"/>
    <p:sldId id="458" r:id="rId25"/>
    <p:sldId id="459" r:id="rId26"/>
    <p:sldId id="460" r:id="rId27"/>
    <p:sldId id="461" r:id="rId28"/>
    <p:sldId id="462" r:id="rId29"/>
    <p:sldId id="463" r:id="rId30"/>
    <p:sldId id="464" r:id="rId31"/>
    <p:sldId id="465" r:id="rId32"/>
    <p:sldId id="466" r:id="rId33"/>
    <p:sldId id="467" r:id="rId34"/>
    <p:sldId id="468" r:id="rId35"/>
    <p:sldId id="469" r:id="rId36"/>
    <p:sldId id="470" r:id="rId37"/>
    <p:sldId id="471" r:id="rId38"/>
    <p:sldId id="472" r:id="rId39"/>
    <p:sldId id="473" r:id="rId40"/>
    <p:sldId id="474" r:id="rId41"/>
    <p:sldId id="475" r:id="rId42"/>
    <p:sldId id="476" r:id="rId43"/>
    <p:sldId id="477" r:id="rId44"/>
    <p:sldId id="478" r:id="rId45"/>
    <p:sldId id="479" r:id="rId46"/>
    <p:sldId id="480" r:id="rId47"/>
    <p:sldId id="481" r:id="rId48"/>
    <p:sldId id="482" r:id="rId49"/>
    <p:sldId id="483" r:id="rId50"/>
    <p:sldId id="484" r:id="rId51"/>
    <p:sldId id="485" r:id="rId52"/>
    <p:sldId id="486" r:id="rId53"/>
    <p:sldId id="487" r:id="rId54"/>
    <p:sldId id="488" r:id="rId55"/>
    <p:sldId id="489" r:id="rId56"/>
    <p:sldId id="490" r:id="rId57"/>
    <p:sldId id="491" r:id="rId58"/>
    <p:sldId id="492" r:id="rId59"/>
    <p:sldId id="493" r:id="rId60"/>
    <p:sldId id="494" r:id="rId61"/>
    <p:sldId id="495" r:id="rId62"/>
    <p:sldId id="496" r:id="rId63"/>
    <p:sldId id="497" r:id="rId64"/>
    <p:sldId id="498" r:id="rId65"/>
    <p:sldId id="499" r:id="rId66"/>
    <p:sldId id="500" r:id="rId67"/>
    <p:sldId id="501" r:id="rId68"/>
    <p:sldId id="502" r:id="rId69"/>
    <p:sldId id="503" r:id="rId70"/>
    <p:sldId id="504" r:id="rId71"/>
    <p:sldId id="505" r:id="rId72"/>
    <p:sldId id="506" r:id="rId73"/>
    <p:sldId id="507" r:id="rId74"/>
    <p:sldId id="508" r:id="rId75"/>
    <p:sldId id="509" r:id="rId76"/>
    <p:sldId id="510" r:id="rId77"/>
    <p:sldId id="511" r:id="rId78"/>
    <p:sldId id="512" r:id="rId79"/>
    <p:sldId id="513" r:id="rId80"/>
    <p:sldId id="514" r:id="rId81"/>
    <p:sldId id="515" r:id="rId82"/>
    <p:sldId id="516" r:id="rId83"/>
    <p:sldId id="517" r:id="rId84"/>
    <p:sldId id="518" r:id="rId85"/>
    <p:sldId id="519" r:id="rId86"/>
    <p:sldId id="520" r:id="rId87"/>
    <p:sldId id="521" r:id="rId88"/>
    <p:sldId id="522" r:id="rId89"/>
    <p:sldId id="523" r:id="rId90"/>
    <p:sldId id="524" r:id="rId91"/>
    <p:sldId id="525" r:id="rId92"/>
    <p:sldId id="526" r:id="rId93"/>
    <p:sldId id="528" r:id="rId94"/>
    <p:sldId id="529" r:id="rId95"/>
    <p:sldId id="530" r:id="rId96"/>
    <p:sldId id="531" r:id="rId97"/>
    <p:sldId id="527" r:id="rId98"/>
  </p:sldIdLst>
  <p:sldSz cx="9144000" cy="6858000" type="screen4x3"/>
  <p:notesSz cx="6858000" cy="9144000"/>
  <p:custDataLst>
    <p:tags r:id="rId100"/>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B9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نمط فاتح 1 - تميي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نمط فاتح 1 - تميي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010" autoAdjust="0"/>
  </p:normalViewPr>
  <p:slideViewPr>
    <p:cSldViewPr>
      <p:cViewPr varScale="1">
        <p:scale>
          <a:sx n="69" d="100"/>
          <a:sy n="69" d="100"/>
        </p:scale>
        <p:origin x="-141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E0AC2B7-7B6A-4A86-92B4-446DEECCFEC1}" type="datetimeFigureOut">
              <a:rPr lang="ar-SA" smtClean="0"/>
              <a:t>14/04/1439</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AD5FF07-616E-443F-BED6-78EF017B57E4}" type="slidenum">
              <a:rPr lang="ar-SA" smtClean="0"/>
              <a:t>‹#›</a:t>
            </a:fld>
            <a:endParaRPr lang="ar-SA"/>
          </a:p>
        </p:txBody>
      </p:sp>
    </p:spTree>
    <p:extLst>
      <p:ext uri="{BB962C8B-B14F-4D97-AF65-F5344CB8AC3E}">
        <p14:creationId xmlns:p14="http://schemas.microsoft.com/office/powerpoint/2010/main" val="5869504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Date Placeholder 29"/>
          <p:cNvSpPr>
            <a:spLocks noGrp="1"/>
          </p:cNvSpPr>
          <p:nvPr>
            <p:ph type="dt" sz="half" idx="10"/>
          </p:nvPr>
        </p:nvSpPr>
        <p:spPr/>
        <p:txBody>
          <a:bodyPr/>
          <a:lstStyle/>
          <a:p>
            <a:fld id="{9149C514-CCE2-4646-A372-45B05731A03E}" type="datetimeFigureOut">
              <a:rPr lang="ar-SA" smtClean="0"/>
              <a:t>14/04/1439</a:t>
            </a:fld>
            <a:endParaRPr lang="ar-SA"/>
          </a:p>
        </p:txBody>
      </p:sp>
      <p:sp>
        <p:nvSpPr>
          <p:cNvPr id="19" name="Footer Placeholder 18"/>
          <p:cNvSpPr>
            <a:spLocks noGrp="1"/>
          </p:cNvSpPr>
          <p:nvPr>
            <p:ph type="ftr" sz="quarter" idx="11"/>
          </p:nvPr>
        </p:nvSpPr>
        <p:spPr/>
        <p:txBody>
          <a:bodyPr/>
          <a:lstStyle/>
          <a:p>
            <a:endParaRPr lang="ar-SA"/>
          </a:p>
        </p:txBody>
      </p:sp>
      <p:sp>
        <p:nvSpPr>
          <p:cNvPr id="27" name="Slide Number Placeholder 26"/>
          <p:cNvSpPr>
            <a:spLocks noGrp="1"/>
          </p:cNvSpPr>
          <p:nvPr>
            <p:ph type="sldNum" sz="quarter" idx="12"/>
          </p:nvPr>
        </p:nvSpPr>
        <p:spPr/>
        <p:txBody>
          <a:bodyPr/>
          <a:lstStyle/>
          <a:p>
            <a:fld id="{EB75A08F-17D9-4CEA-BB0E-2D9AC5AD0E16}"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Content Placeholder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Date Placeholder 6"/>
          <p:cNvSpPr>
            <a:spLocks noGrp="1"/>
          </p:cNvSpPr>
          <p:nvPr>
            <p:ph type="dt" sz="half" idx="10"/>
          </p:nvPr>
        </p:nvSpPr>
        <p:spPr/>
        <p:txBody>
          <a:bodyPr/>
          <a:lstStyle/>
          <a:p>
            <a:fld id="{9149C514-CCE2-4646-A372-45B05731A03E}" type="datetimeFigureOut">
              <a:rPr lang="ar-SA" smtClean="0"/>
              <a:t>14/04/1439</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Date Placeholder 2"/>
          <p:cNvSpPr>
            <a:spLocks noGrp="1"/>
          </p:cNvSpPr>
          <p:nvPr>
            <p:ph type="dt" sz="half" idx="10"/>
          </p:nvPr>
        </p:nvSpPr>
        <p:spPr/>
        <p:txBody>
          <a:bodyPr/>
          <a:lstStyle/>
          <a:p>
            <a:fld id="{9149C514-CCE2-4646-A372-45B05731A03E}" type="datetimeFigureOut">
              <a:rPr lang="ar-SA" smtClean="0"/>
              <a:t>14/04/1439</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9C514-CCE2-4646-A372-45B05731A03E}" type="datetimeFigureOut">
              <a:rPr lang="ar-SA" smtClean="0"/>
              <a:t>14/04/1439</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a:xfrm>
            <a:off x="8077200" y="6356350"/>
            <a:ext cx="609600" cy="365125"/>
          </a:xfrm>
        </p:spPr>
        <p:txBody>
          <a:bodyPr/>
          <a:lstStyle/>
          <a:p>
            <a:fld id="{EB75A08F-17D9-4CEA-BB0E-2D9AC5AD0E16}" type="slidenum">
              <a:rPr lang="ar-SA" smtClean="0"/>
              <a:t>‹#›</a:t>
            </a:fld>
            <a:endParaRPr lang="ar-S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الأيقونة لإضافة صورة</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149C514-CCE2-4646-A372-45B05731A03E}" type="datetimeFigureOut">
              <a:rPr lang="ar-SA" smtClean="0"/>
              <a:t>14/04/1439</a:t>
            </a:fld>
            <a:endParaRPr lang="ar-S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B75A08F-17D9-4CEA-BB0E-2D9AC5AD0E16}" type="slidenum">
              <a:rPr lang="ar-SA" smtClean="0"/>
              <a:t>‹#›</a:t>
            </a:fld>
            <a:endParaRPr lang="ar-S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png"/><Relationship Id="rId4" Type="http://schemas.openxmlformats.org/officeDocument/2006/relationships/image" Target="../media/image9.wmf"/></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3.pn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3.pn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3.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3.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3.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3.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13" Type="http://schemas.openxmlformats.org/officeDocument/2006/relationships/audio" Target="../media/audio10.wav"/><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3.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3.png"/><Relationship Id="rId4" Type="http://schemas.openxmlformats.org/officeDocument/2006/relationships/audio" Target="../media/audio8.wav"/></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3.png"/><Relationship Id="rId4" Type="http://schemas.openxmlformats.org/officeDocument/2006/relationships/audio" Target="../media/audio8.wav"/></Relationships>
</file>

<file path=ppt/slides/_rels/slide43.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slideLayout" Target="../slideLayouts/slideLayout4.xml"/><Relationship Id="rId1" Type="http://schemas.openxmlformats.org/officeDocument/2006/relationships/tags" Target="../tags/tag45.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3.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3.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image" Target="../media/image3.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3.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3.pn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3.pn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7.xml"/><Relationship Id="rId5" Type="http://schemas.openxmlformats.org/officeDocument/2006/relationships/image" Target="../media/image3.png"/><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slideLayout" Target="../slideLayouts/slideLayout2.xml"/><Relationship Id="rId1" Type="http://schemas.openxmlformats.org/officeDocument/2006/relationships/tags" Target="../tags/tag77.xml"/><Relationship Id="rId5" Type="http://schemas.openxmlformats.org/officeDocument/2006/relationships/image" Target="../media/image3.png"/><Relationship Id="rId4" Type="http://schemas.openxmlformats.org/officeDocument/2006/relationships/image" Target="../media/image27.tmp"/></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3.png"/><Relationship Id="rId4" Type="http://schemas.openxmlformats.org/officeDocument/2006/relationships/image" Target="../media/image30.tmp"/></Relationships>
</file>

<file path=ppt/slides/_rels/slide79.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image" Target="../media/image3.png"/><Relationship Id="rId4" Type="http://schemas.openxmlformats.org/officeDocument/2006/relationships/image" Target="../media/image36.tmp"/></Relationships>
</file>

<file path=ppt/slides/_rels/slide88.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slideLayout" Target="../slideLayouts/slideLayout2.xml"/><Relationship Id="rId1" Type="http://schemas.openxmlformats.org/officeDocument/2006/relationships/tags" Target="../tags/tag89.xml"/><Relationship Id="rId5" Type="http://schemas.openxmlformats.org/officeDocument/2006/relationships/image" Target="../media/image3.png"/><Relationship Id="rId4" Type="http://schemas.openxmlformats.org/officeDocument/2006/relationships/image" Target="../media/image38.tmp"/></Relationships>
</file>

<file path=ppt/slides/_rels/slide89.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3.png"/><Relationship Id="rId4" Type="http://schemas.openxmlformats.org/officeDocument/2006/relationships/image" Target="../media/image40.tmp"/></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7.emf"/></Relationships>
</file>

<file path=ppt/slides/_rels/slide90.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3.png"/><Relationship Id="rId4" Type="http://schemas.openxmlformats.org/officeDocument/2006/relationships/image" Target="../media/image42.tmp"/></Relationships>
</file>

<file path=ppt/slides/_rels/slide91.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slideLayout" Target="../slideLayouts/slideLayout2.xml"/><Relationship Id="rId1" Type="http://schemas.openxmlformats.org/officeDocument/2006/relationships/tags" Target="../tags/tag92.xml"/><Relationship Id="rId5" Type="http://schemas.openxmlformats.org/officeDocument/2006/relationships/image" Target="../media/image3.png"/><Relationship Id="rId4" Type="http://schemas.openxmlformats.org/officeDocument/2006/relationships/image" Target="../media/image44.tmp"/></Relationships>
</file>

<file path=ppt/slides/_rels/slide92.xml.rels><?xml version="1.0" encoding="UTF-8" standalone="yes"?>
<Relationships xmlns="http://schemas.openxmlformats.org/package/2006/relationships"><Relationship Id="rId3" Type="http://schemas.openxmlformats.org/officeDocument/2006/relationships/image" Target="../media/image45.tmp"/><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48.tmp"/><Relationship Id="rId5" Type="http://schemas.openxmlformats.org/officeDocument/2006/relationships/image" Target="../media/image47.tmp"/><Relationship Id="rId4" Type="http://schemas.openxmlformats.org/officeDocument/2006/relationships/image" Target="../media/image46.tmp"/></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slideLayout" Target="../slideLayouts/slideLayout2.xml"/><Relationship Id="rId1" Type="http://schemas.openxmlformats.org/officeDocument/2006/relationships/tags" Target="../tags/tag98.xml"/><Relationship Id="rId5" Type="http://schemas.openxmlformats.org/officeDocument/2006/relationships/image" Target="../media/image3.png"/><Relationship Id="rId4" Type="http://schemas.openxmlformats.org/officeDocument/2006/relationships/image" Target="../media/image5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91680" y="404664"/>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solidFill>
                <a:prstClr val="white"/>
              </a:solidFill>
            </a:endParaRPr>
          </a:p>
        </p:txBody>
      </p:sp>
      <p:sp>
        <p:nvSpPr>
          <p:cNvPr id="4" name="مربع نص 3"/>
          <p:cNvSpPr txBox="1"/>
          <p:nvPr/>
        </p:nvSpPr>
        <p:spPr>
          <a:xfrm>
            <a:off x="1907704" y="404664"/>
            <a:ext cx="5760640" cy="830997"/>
          </a:xfrm>
          <a:prstGeom prst="rect">
            <a:avLst/>
          </a:prstGeom>
          <a:noFill/>
        </p:spPr>
        <p:txBody>
          <a:bodyPr wrap="square" rtlCol="1">
            <a:spAutoFit/>
          </a:bodyPr>
          <a:lstStyle/>
          <a:p>
            <a:pPr algn="ctr" rtl="1"/>
            <a:r>
              <a:rPr lang="ar-EG" sz="4800" b="1" dirty="0">
                <a:solidFill>
                  <a:srgbClr val="FF0000"/>
                </a:solidFill>
                <a:effectLst>
                  <a:outerShdw blurRad="38100" dist="38100" dir="2700000" algn="tl">
                    <a:srgbClr val="FFFFFF"/>
                  </a:outerShdw>
                </a:effectLst>
              </a:rPr>
              <a:t>الدرس الأول </a:t>
            </a:r>
            <a:endParaRPr lang="ar-SA" sz="4800" dirty="0">
              <a:solidFill>
                <a:srgbClr val="FF0000"/>
              </a:solidFill>
            </a:endParaRPr>
          </a:p>
        </p:txBody>
      </p:sp>
      <p:sp>
        <p:nvSpPr>
          <p:cNvPr id="5" name="مربع نص 4"/>
          <p:cNvSpPr txBox="1"/>
          <p:nvPr/>
        </p:nvSpPr>
        <p:spPr>
          <a:xfrm>
            <a:off x="1403648" y="2924944"/>
            <a:ext cx="6624736" cy="1200329"/>
          </a:xfrm>
          <a:prstGeom prst="rect">
            <a:avLst/>
          </a:prstGeom>
          <a:noFill/>
        </p:spPr>
        <p:txBody>
          <a:bodyPr wrap="square" rtlCol="1">
            <a:spAutoFit/>
          </a:bodyPr>
          <a:lstStyle/>
          <a:p>
            <a:pPr algn="ctr" rtl="1"/>
            <a:r>
              <a:rPr lang="ar-EG" sz="7200" b="1" dirty="0">
                <a:solidFill>
                  <a:srgbClr val="0070C0"/>
                </a:solidFill>
                <a:effectLst>
                  <a:outerShdw blurRad="38100" dist="38100" dir="2700000" algn="tl">
                    <a:srgbClr val="FFFFFF"/>
                  </a:outerShdw>
                </a:effectLst>
              </a:rPr>
              <a:t>خصائص الحيوانات </a:t>
            </a:r>
            <a:endParaRPr lang="en-US" sz="7200" b="1" dirty="0">
              <a:solidFill>
                <a:srgbClr val="0070C0"/>
              </a:solidFill>
            </a:endParaRPr>
          </a:p>
        </p:txBody>
      </p:sp>
    </p:spTree>
    <p:custDataLst>
      <p:tags r:id="rId1"/>
    </p:custDataLst>
    <p:extLst>
      <p:ext uri="{BB962C8B-B14F-4D97-AF65-F5344CB8AC3E}">
        <p14:creationId xmlns:p14="http://schemas.microsoft.com/office/powerpoint/2010/main" val="119791027"/>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381000" y="2514600"/>
            <a:ext cx="6400800" cy="1159164"/>
          </a:xfrm>
          <a:prstGeom prst="roundRect">
            <a:avLst/>
          </a:prstGeom>
          <a:solidFill>
            <a:schemeClr val="bg1"/>
          </a:solidFill>
          <a:ln w="44450" cmpd="dbl">
            <a:gradFill>
              <a:gsLst>
                <a:gs pos="0">
                  <a:schemeClr val="bg1"/>
                </a:gs>
                <a:gs pos="99000">
                  <a:schemeClr val="accent2">
                    <a:lumMod val="50000"/>
                  </a:schemeClr>
                </a:gs>
                <a:gs pos="61250">
                  <a:srgbClr val="FFC000"/>
                </a:gs>
                <a:gs pos="74000">
                  <a:schemeClr val="accent3">
                    <a:lumMod val="50000"/>
                  </a:schemeClr>
                </a:gs>
                <a:gs pos="50000">
                  <a:schemeClr val="accent6">
                    <a:lumMod val="5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t>تنمو</a:t>
            </a:r>
          </a:p>
          <a:p>
            <a:pPr algn="ctr"/>
            <a:r>
              <a:rPr lang="ar-SA" dirty="0" smtClean="0">
                <a:solidFill>
                  <a:srgbClr val="00B050"/>
                </a:solidFill>
              </a:rPr>
              <a:t> </a:t>
            </a:r>
            <a:r>
              <a:rPr lang="ar-SA" sz="2400" b="1" dirty="0">
                <a:solidFill>
                  <a:srgbClr val="00B050"/>
                </a:solidFill>
                <a:latin typeface="Calibri"/>
                <a:ea typeface="Times New Roman"/>
                <a:cs typeface="Arial"/>
              </a:rPr>
              <a:t>طبقات  الخلايا في </a:t>
            </a:r>
            <a:r>
              <a:rPr lang="ar-SA" sz="2400" b="1" dirty="0" err="1">
                <a:solidFill>
                  <a:srgbClr val="00B050"/>
                </a:solidFill>
                <a:latin typeface="Calibri"/>
                <a:ea typeface="Times New Roman"/>
                <a:cs typeface="Arial"/>
              </a:rPr>
              <a:t>الجاسترولا</a:t>
            </a:r>
            <a:r>
              <a:rPr lang="ar-SA" sz="2400" b="1" dirty="0">
                <a:solidFill>
                  <a:srgbClr val="00B050"/>
                </a:solidFill>
                <a:latin typeface="Calibri"/>
                <a:ea typeface="Times New Roman"/>
                <a:cs typeface="Arial"/>
              </a:rPr>
              <a:t> معطية أنسجة وأعضاء وأجهزة</a:t>
            </a:r>
            <a:endParaRPr lang="en-US" sz="2400" b="1" dirty="0">
              <a:solidFill>
                <a:srgbClr val="00B050"/>
              </a:solidFill>
              <a:latin typeface="Calibri"/>
              <a:ea typeface="Times New Roman"/>
              <a:cs typeface="Arial"/>
            </a:endParaRPr>
          </a:p>
        </p:txBody>
      </p:sp>
      <p:sp>
        <p:nvSpPr>
          <p:cNvPr id="6" name="مستطيل مستدير الزوايا 5"/>
          <p:cNvSpPr/>
          <p:nvPr/>
        </p:nvSpPr>
        <p:spPr>
          <a:xfrm>
            <a:off x="543791" y="457200"/>
            <a:ext cx="8153400" cy="2286000"/>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chemeClr val="accent1">
                    <a:lumMod val="50000"/>
                  </a:schemeClr>
                </a:solidFill>
                <a:latin typeface="Calibri"/>
                <a:ea typeface="Times New Roman"/>
                <a:cs typeface="Arial"/>
              </a:rPr>
              <a:t>وتتكون الطبقة الخارجية في الكبسولة </a:t>
            </a:r>
            <a:r>
              <a:rPr lang="ar-SA" sz="2400" b="1" dirty="0" err="1" smtClean="0">
                <a:solidFill>
                  <a:schemeClr val="accent1">
                    <a:lumMod val="50000"/>
                  </a:schemeClr>
                </a:solidFill>
                <a:effectLst>
                  <a:glow rad="228600">
                    <a:schemeClr val="accent1">
                      <a:satMod val="175000"/>
                      <a:alpha val="40000"/>
                    </a:schemeClr>
                  </a:glow>
                </a:effectLst>
                <a:latin typeface="Calibri"/>
                <a:ea typeface="Times New Roman"/>
                <a:cs typeface="Arial"/>
              </a:rPr>
              <a:t>البلاستيولية</a:t>
            </a:r>
            <a:r>
              <a:rPr lang="ar-SA" sz="2400" b="1" dirty="0" smtClean="0">
                <a:solidFill>
                  <a:schemeClr val="accent1">
                    <a:lumMod val="50000"/>
                  </a:schemeClr>
                </a:solidFill>
                <a:effectLst>
                  <a:glow rad="228600">
                    <a:schemeClr val="accent1">
                      <a:satMod val="175000"/>
                      <a:alpha val="40000"/>
                    </a:schemeClr>
                  </a:glow>
                </a:effectLst>
                <a:latin typeface="Calibri"/>
                <a:ea typeface="Times New Roman"/>
                <a:cs typeface="Arial"/>
              </a:rPr>
              <a:t> </a:t>
            </a:r>
            <a:r>
              <a:rPr lang="ar-SA" sz="2400" b="1" dirty="0" smtClean="0">
                <a:solidFill>
                  <a:schemeClr val="accent1">
                    <a:lumMod val="50000"/>
                  </a:schemeClr>
                </a:solidFill>
                <a:latin typeface="Calibri"/>
                <a:ea typeface="Times New Roman"/>
                <a:cs typeface="Arial"/>
              </a:rPr>
              <a:t>من طبقة واحدة من الخلايا، في حيوانات مثل </a:t>
            </a:r>
            <a:r>
              <a:rPr lang="ar-SA" sz="2400" b="1" dirty="0" smtClean="0">
                <a:solidFill>
                  <a:schemeClr val="accent1">
                    <a:lumMod val="50000"/>
                  </a:schemeClr>
                </a:solidFill>
                <a:effectLst>
                  <a:glow rad="101600">
                    <a:schemeClr val="accent3">
                      <a:lumMod val="50000"/>
                      <a:alpha val="60000"/>
                    </a:schemeClr>
                  </a:glow>
                </a:effectLst>
                <a:latin typeface="Calibri"/>
                <a:ea typeface="Times New Roman"/>
                <a:cs typeface="Arial"/>
              </a:rPr>
              <a:t>السهيم</a:t>
            </a:r>
            <a:r>
              <a:rPr lang="ar-SA" sz="2400" b="1" dirty="0" smtClean="0">
                <a:solidFill>
                  <a:schemeClr val="accent1">
                    <a:lumMod val="50000"/>
                  </a:schemeClr>
                </a:solidFill>
                <a:latin typeface="Calibri"/>
                <a:ea typeface="Times New Roman"/>
                <a:cs typeface="Arial"/>
              </a:rPr>
              <a:t>، في حين أنه في حيوانات أخرى </a:t>
            </a:r>
            <a:r>
              <a:rPr lang="ar-SA" sz="2400" b="1" dirty="0" smtClean="0">
                <a:solidFill>
                  <a:schemeClr val="accent1">
                    <a:lumMod val="50000"/>
                  </a:schemeClr>
                </a:solidFill>
                <a:effectLst>
                  <a:glow rad="101600">
                    <a:schemeClr val="accent4">
                      <a:lumMod val="75000"/>
                      <a:alpha val="60000"/>
                    </a:schemeClr>
                  </a:glow>
                </a:effectLst>
                <a:latin typeface="Calibri"/>
                <a:ea typeface="Times New Roman"/>
                <a:cs typeface="Arial"/>
              </a:rPr>
              <a:t>كالضفادع</a:t>
            </a:r>
            <a:r>
              <a:rPr lang="ar-SA" sz="2400" b="1" dirty="0" smtClean="0">
                <a:solidFill>
                  <a:schemeClr val="accent1">
                    <a:lumMod val="50000"/>
                  </a:schemeClr>
                </a:solidFill>
                <a:latin typeface="Calibri"/>
                <a:ea typeface="Times New Roman"/>
                <a:cs typeface="Arial"/>
              </a:rPr>
              <a:t> قد توجد عدة طبقات من الخلايا محيطة بالسائل. وتستمر خلايا </a:t>
            </a:r>
            <a:r>
              <a:rPr lang="ar-SA" sz="2400" b="1" dirty="0" err="1" smtClean="0">
                <a:solidFill>
                  <a:schemeClr val="accent1">
                    <a:lumMod val="50000"/>
                  </a:schemeClr>
                </a:solidFill>
                <a:effectLst>
                  <a:glow rad="101600">
                    <a:srgbClr val="FF0000">
                      <a:alpha val="60000"/>
                    </a:srgbClr>
                  </a:glow>
                </a:effectLst>
                <a:latin typeface="Calibri"/>
                <a:ea typeface="Times New Roman"/>
                <a:cs typeface="Arial"/>
              </a:rPr>
              <a:t>البلاستيولا</a:t>
            </a:r>
            <a:r>
              <a:rPr lang="ar-SA" sz="2400" b="1" dirty="0" smtClean="0">
                <a:solidFill>
                  <a:schemeClr val="accent1">
                    <a:lumMod val="50000"/>
                  </a:schemeClr>
                </a:solidFill>
                <a:effectLst>
                  <a:glow rad="101600">
                    <a:srgbClr val="FF0000">
                      <a:alpha val="60000"/>
                    </a:srgbClr>
                  </a:glow>
                </a:effectLst>
                <a:latin typeface="Calibri"/>
                <a:ea typeface="Times New Roman"/>
                <a:cs typeface="Arial"/>
              </a:rPr>
              <a:t> </a:t>
            </a:r>
            <a:r>
              <a:rPr lang="ar-SA" sz="2400" b="1" dirty="0" smtClean="0">
                <a:solidFill>
                  <a:schemeClr val="accent1">
                    <a:lumMod val="50000"/>
                  </a:schemeClr>
                </a:solidFill>
                <a:latin typeface="Calibri"/>
                <a:ea typeface="Times New Roman"/>
                <a:cs typeface="Arial"/>
              </a:rPr>
              <a:t>في الانقسام، وتتحرك بعض الخلايا في اتجاه الداخل مكوِّنة </a:t>
            </a:r>
            <a:r>
              <a:rPr lang="ar-SA" sz="2400" b="1" dirty="0" err="1" smtClean="0">
                <a:solidFill>
                  <a:schemeClr val="accent1">
                    <a:lumMod val="50000"/>
                  </a:schemeClr>
                </a:solidFill>
                <a:effectLst>
                  <a:glow rad="101600">
                    <a:srgbClr val="00B050">
                      <a:alpha val="60000"/>
                    </a:srgbClr>
                  </a:glow>
                </a:effectLst>
                <a:latin typeface="Calibri"/>
                <a:ea typeface="Times New Roman"/>
                <a:cs typeface="Arial"/>
              </a:rPr>
              <a:t>الجاسترولا</a:t>
            </a:r>
            <a:r>
              <a:rPr lang="ar-SA" sz="2400" b="1" dirty="0" smtClean="0">
                <a:solidFill>
                  <a:schemeClr val="accent1">
                    <a:lumMod val="50000"/>
                  </a:schemeClr>
                </a:solidFill>
                <a:effectLst>
                  <a:glow rad="101600">
                    <a:srgbClr val="00B050">
                      <a:alpha val="60000"/>
                    </a:srgbClr>
                  </a:glow>
                </a:effectLst>
                <a:latin typeface="Calibri"/>
                <a:ea typeface="Times New Roman"/>
                <a:cs typeface="Arial"/>
              </a:rPr>
              <a:t> </a:t>
            </a:r>
            <a:r>
              <a:rPr lang="en-US" sz="2400" b="1" dirty="0" smtClean="0">
                <a:solidFill>
                  <a:schemeClr val="accent1">
                    <a:lumMod val="50000"/>
                  </a:schemeClr>
                </a:solidFill>
                <a:latin typeface="Calibri"/>
                <a:ea typeface="Times New Roman"/>
                <a:cs typeface="Arial"/>
              </a:rPr>
              <a:t>، </a:t>
            </a:r>
            <a:r>
              <a:rPr lang="ar-SA" sz="2400" b="1" dirty="0" smtClean="0">
                <a:solidFill>
                  <a:schemeClr val="accent1">
                    <a:lumMod val="50000"/>
                  </a:schemeClr>
                </a:solidFill>
                <a:latin typeface="Calibri"/>
                <a:ea typeface="Times New Roman"/>
                <a:cs typeface="Arial"/>
              </a:rPr>
              <a:t>وهي كيس ذو طبقتين من الخلايا، له فتحة في إحدى نهايتيه. تشبه </a:t>
            </a:r>
            <a:r>
              <a:rPr lang="ar-SA" sz="2400" b="1" dirty="0" err="1" smtClean="0">
                <a:solidFill>
                  <a:schemeClr val="accent1">
                    <a:lumMod val="50000"/>
                  </a:schemeClr>
                </a:solidFill>
                <a:effectLst>
                  <a:glow rad="228600">
                    <a:schemeClr val="accent2">
                      <a:satMod val="175000"/>
                      <a:alpha val="40000"/>
                    </a:schemeClr>
                  </a:glow>
                </a:effectLst>
                <a:latin typeface="Calibri"/>
                <a:ea typeface="Times New Roman"/>
                <a:cs typeface="Arial"/>
              </a:rPr>
              <a:t>الجاسترولا</a:t>
            </a:r>
            <a:r>
              <a:rPr lang="ar-SA" sz="2400" b="1" dirty="0" smtClean="0">
                <a:solidFill>
                  <a:schemeClr val="accent1">
                    <a:lumMod val="50000"/>
                  </a:schemeClr>
                </a:solidFill>
                <a:effectLst>
                  <a:glow rad="228600">
                    <a:schemeClr val="accent2">
                      <a:satMod val="175000"/>
                      <a:alpha val="40000"/>
                    </a:schemeClr>
                  </a:glow>
                </a:effectLst>
                <a:latin typeface="Calibri"/>
                <a:ea typeface="Times New Roman"/>
                <a:cs typeface="Arial"/>
              </a:rPr>
              <a:t> </a:t>
            </a:r>
            <a:r>
              <a:rPr lang="ar-SA" sz="2400" b="1" dirty="0" smtClean="0">
                <a:solidFill>
                  <a:schemeClr val="accent1">
                    <a:lumMod val="50000"/>
                  </a:schemeClr>
                </a:solidFill>
                <a:latin typeface="Calibri"/>
                <a:ea typeface="Times New Roman"/>
                <a:cs typeface="Arial"/>
              </a:rPr>
              <a:t>فقاعة مزدوجة (فقاعة داخل الأخر) </a:t>
            </a:r>
          </a:p>
        </p:txBody>
      </p:sp>
      <p:sp>
        <p:nvSpPr>
          <p:cNvPr id="7" name="AutoShape 2"/>
          <p:cNvSpPr>
            <a:spLocks noChangeArrowheads="1"/>
          </p:cNvSpPr>
          <p:nvPr/>
        </p:nvSpPr>
        <p:spPr bwMode="auto">
          <a:xfrm>
            <a:off x="6858000" y="2819400"/>
            <a:ext cx="1807159" cy="819150"/>
          </a:xfrm>
          <a:prstGeom prst="flowChartMultidocument">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ar-SA" sz="2600" b="1" dirty="0" smtClean="0">
                <a:solidFill>
                  <a:srgbClr val="800000"/>
                </a:solidFill>
                <a:latin typeface="Arial" pitchFamily="34" charset="0"/>
                <a:ea typeface="Arial" pitchFamily="34" charset="0"/>
                <a:cs typeface="Arial" pitchFamily="34" charset="0"/>
              </a:rPr>
              <a:t>نمو الأنسجة</a:t>
            </a:r>
            <a:endParaRPr kumimoji="0" lang="en-US" sz="2600" b="1" i="0" u="none" strike="noStrike" cap="none" normalizeH="0" baseline="0" dirty="0" smtClean="0">
              <a:ln>
                <a:noFill/>
              </a:ln>
              <a:solidFill>
                <a:srgbClr val="800000"/>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سهم إلى اليسار 2"/>
          <p:cNvSpPr/>
          <p:nvPr/>
        </p:nvSpPr>
        <p:spPr>
          <a:xfrm>
            <a:off x="6477000" y="3673764"/>
            <a:ext cx="1989428" cy="914400"/>
          </a:xfrm>
          <a:prstGeom prst="leftArrow">
            <a:avLst/>
          </a:prstGeom>
          <a:solidFill>
            <a:srgbClr val="FFFF00"/>
          </a:solidFill>
          <a:ln w="63500">
            <a:solidFill>
              <a:schemeClr val="accent4">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chemeClr val="accent4">
                    <a:lumMod val="50000"/>
                  </a:schemeClr>
                </a:solidFill>
              </a:rPr>
              <a:t>الطبقة الداخلية</a:t>
            </a:r>
            <a:endParaRPr lang="en-US" sz="2400" b="1" dirty="0">
              <a:solidFill>
                <a:schemeClr val="accent4">
                  <a:lumMod val="50000"/>
                </a:schemeClr>
              </a:solidFill>
            </a:endParaRPr>
          </a:p>
        </p:txBody>
      </p:sp>
      <p:sp>
        <p:nvSpPr>
          <p:cNvPr id="4" name="متقاطع 3"/>
          <p:cNvSpPr/>
          <p:nvPr/>
        </p:nvSpPr>
        <p:spPr>
          <a:xfrm>
            <a:off x="571500" y="3902364"/>
            <a:ext cx="5905500" cy="457200"/>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rgbClr val="002060"/>
                </a:solidFill>
                <a:latin typeface="Calibri"/>
                <a:ea typeface="Times New Roman"/>
                <a:cs typeface="Arial"/>
              </a:rPr>
              <a:t>تنمو وتعطي القناة الهضمية وأعضاء الهضم</a:t>
            </a:r>
            <a:endParaRPr lang="en-US" b="1" dirty="0">
              <a:solidFill>
                <a:srgbClr val="002060"/>
              </a:solidFill>
            </a:endParaRPr>
          </a:p>
        </p:txBody>
      </p:sp>
      <p:sp>
        <p:nvSpPr>
          <p:cNvPr id="11" name="سهم إلى اليسار 10"/>
          <p:cNvSpPr/>
          <p:nvPr/>
        </p:nvSpPr>
        <p:spPr>
          <a:xfrm>
            <a:off x="6483927" y="4359564"/>
            <a:ext cx="1989428" cy="914400"/>
          </a:xfrm>
          <a:prstGeom prst="leftArrow">
            <a:avLst/>
          </a:prstGeom>
          <a:solidFill>
            <a:srgbClr val="FFFF00"/>
          </a:solidFill>
          <a:ln w="63500">
            <a:solidFill>
              <a:schemeClr val="accent4">
                <a:lumMod val="50000"/>
              </a:schemeClr>
            </a:solidFill>
          </a:ln>
          <a:effectLst>
            <a:innerShdw blurRad="114300">
              <a:prstClr val="black"/>
            </a:innerShdw>
          </a:effectLst>
          <a:scene3d>
            <a:camera prst="orthographicFront"/>
            <a:lightRig rig="threeP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chemeClr val="accent4">
                    <a:lumMod val="50000"/>
                  </a:schemeClr>
                </a:solidFill>
              </a:rPr>
              <a:t>الطبقة الخارجية</a:t>
            </a:r>
            <a:endParaRPr lang="en-US" sz="2400" b="1" dirty="0">
              <a:solidFill>
                <a:schemeClr val="accent4">
                  <a:lumMod val="50000"/>
                </a:schemeClr>
              </a:solidFill>
            </a:endParaRPr>
          </a:p>
        </p:txBody>
      </p:sp>
      <p:sp>
        <p:nvSpPr>
          <p:cNvPr id="12" name="متقاطع 11"/>
          <p:cNvSpPr/>
          <p:nvPr/>
        </p:nvSpPr>
        <p:spPr>
          <a:xfrm>
            <a:off x="571500" y="4588164"/>
            <a:ext cx="5912427" cy="457200"/>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srgbClr val="002060"/>
                </a:solidFill>
                <a:latin typeface="Calibri"/>
                <a:ea typeface="Times New Roman"/>
                <a:cs typeface="Arial"/>
              </a:rPr>
              <a:t>تنمو وتعطي الجلد والأنسجة العصبية</a:t>
            </a:r>
            <a:endParaRPr lang="en-US" b="1" dirty="0">
              <a:solidFill>
                <a:srgbClr val="002060"/>
              </a:solidFill>
            </a:endParaRPr>
          </a:p>
        </p:txBody>
      </p:sp>
      <p:sp>
        <p:nvSpPr>
          <p:cNvPr id="14" name="سهم إلى اليسار 13"/>
          <p:cNvSpPr/>
          <p:nvPr/>
        </p:nvSpPr>
        <p:spPr>
          <a:xfrm>
            <a:off x="6460836" y="5045364"/>
            <a:ext cx="1989428" cy="914400"/>
          </a:xfrm>
          <a:prstGeom prst="leftArrow">
            <a:avLst/>
          </a:prstGeom>
          <a:solidFill>
            <a:srgbClr val="FFFF00"/>
          </a:solidFill>
          <a:ln w="63500">
            <a:solidFill>
              <a:schemeClr val="accent4">
                <a:lumMod val="50000"/>
              </a:schemeClr>
            </a:solidFill>
          </a:ln>
          <a:effectLst>
            <a:innerShdw blurRad="114300">
              <a:prstClr val="black"/>
            </a:innerShdw>
          </a:effectLst>
          <a:scene3d>
            <a:camera prst="orthographicFront"/>
            <a:lightRig rig="threePt" dir="t"/>
          </a:scene3d>
          <a:sp3d prstMaterial="flat">
            <a:bevelT w="241300" h="387350"/>
            <a:bevelB w="635000" h="4127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chemeClr val="accent4">
                    <a:lumMod val="50000"/>
                  </a:schemeClr>
                </a:solidFill>
              </a:rPr>
              <a:t>الطبقة الخارجية</a:t>
            </a:r>
            <a:endParaRPr lang="en-US" sz="2400" b="1" dirty="0">
              <a:solidFill>
                <a:schemeClr val="accent4">
                  <a:lumMod val="50000"/>
                </a:schemeClr>
              </a:solidFill>
            </a:endParaRPr>
          </a:p>
        </p:txBody>
      </p:sp>
      <p:sp>
        <p:nvSpPr>
          <p:cNvPr id="15" name="متقاطع 14"/>
          <p:cNvSpPr/>
          <p:nvPr/>
        </p:nvSpPr>
        <p:spPr>
          <a:xfrm>
            <a:off x="571500" y="5273964"/>
            <a:ext cx="5889336" cy="457200"/>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srgbClr val="002060"/>
                </a:solidFill>
                <a:latin typeface="Calibri"/>
                <a:ea typeface="Times New Roman"/>
                <a:cs typeface="Arial"/>
              </a:rPr>
              <a:t>تنمو وتعطي الأنسجة العصبية وجهاز الإخراج وجهاز الدوران وجهاز التنفس</a:t>
            </a:r>
            <a:endParaRPr lang="en-US" b="1" dirty="0">
              <a:solidFill>
                <a:srgbClr val="002060"/>
              </a:solidFill>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01774767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p:cTn id="7" dur="500" fill="hold"/>
                                        <p:tgtEl>
                                          <p:spTgt spid="6">
                                            <p:bg/>
                                          </p:spTgt>
                                        </p:tgtEl>
                                        <p:attrNameLst>
                                          <p:attrName>ppt_w</p:attrName>
                                        </p:attrNameLst>
                                      </p:cBhvr>
                                      <p:tavLst>
                                        <p:tav tm="0">
                                          <p:val>
                                            <p:fltVal val="0"/>
                                          </p:val>
                                        </p:tav>
                                        <p:tav tm="100000">
                                          <p:val>
                                            <p:strVal val="#ppt_w"/>
                                          </p:val>
                                        </p:tav>
                                      </p:tavLst>
                                    </p:anim>
                                    <p:anim calcmode="lin" valueType="num">
                                      <p:cBhvr>
                                        <p:cTn id="8" dur="500" fill="hold"/>
                                        <p:tgtEl>
                                          <p:spTgt spid="6">
                                            <p:bg/>
                                          </p:spTgt>
                                        </p:tgtEl>
                                        <p:attrNameLst>
                                          <p:attrName>ppt_h</p:attrName>
                                        </p:attrNameLst>
                                      </p:cBhvr>
                                      <p:tavLst>
                                        <p:tav tm="0">
                                          <p:val>
                                            <p:fltVal val="0"/>
                                          </p:val>
                                        </p:tav>
                                        <p:tav tm="100000">
                                          <p:val>
                                            <p:strVal val="#ppt_h"/>
                                          </p:val>
                                        </p:tav>
                                      </p:tavLst>
                                    </p:anim>
                                    <p:animEffect transition="in" filter="fade">
                                      <p:cBhvr>
                                        <p:cTn id="9" dur="500"/>
                                        <p:tgtEl>
                                          <p:spTgt spid="6">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righ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righ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right)">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animBg="1"/>
      <p:bldP spid="7" grpId="0" animBg="1"/>
      <p:bldP spid="3" grpId="0" animBg="1"/>
      <p:bldP spid="4" grpId="0" animBg="1"/>
      <p:bldP spid="11" grpId="0" animBg="1"/>
      <p:bldP spid="12"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
          <p:cNvPicPr>
            <a:picLocks noChangeAspect="1" noChangeArrowheads="1"/>
          </p:cNvPicPr>
          <p:nvPr/>
        </p:nvPicPr>
        <p:blipFill>
          <a:blip r:embed="rId4">
            <a:lum bright="-20000" contrast="40000"/>
            <a:extLst>
              <a:ext uri="{28A0092B-C50C-407E-A947-70E740481C1C}">
                <a14:useLocalDpi xmlns:a14="http://schemas.microsoft.com/office/drawing/2010/main"/>
              </a:ext>
            </a:extLst>
          </a:blip>
          <a:srcRect/>
          <a:stretch>
            <a:fillRect/>
          </a:stretch>
        </p:blipFill>
        <p:spPr bwMode="auto">
          <a:xfrm>
            <a:off x="381001" y="457200"/>
            <a:ext cx="8382000" cy="5410200"/>
          </a:xfrm>
          <a:prstGeom prst="roundRect">
            <a:avLst>
              <a:gd name="adj" fmla="val 8594"/>
            </a:avLst>
          </a:prstGeom>
          <a:solidFill>
            <a:srgbClr val="FFFFFF">
              <a:shade val="85000"/>
            </a:srgbClr>
          </a:solidFill>
          <a:ln w="38100" cap="flat" cmpd="sng" algn="ctr">
            <a:noFill/>
            <a:prstDash val="solid"/>
          </a:ln>
          <a:effectLst/>
        </p:spPr>
      </p:pic>
      <p:grpSp>
        <p:nvGrpSpPr>
          <p:cNvPr id="7" name="مجموعة 6"/>
          <p:cNvGrpSpPr/>
          <p:nvPr/>
        </p:nvGrpSpPr>
        <p:grpSpPr>
          <a:xfrm>
            <a:off x="-36512" y="6128748"/>
            <a:ext cx="2082876" cy="756636"/>
            <a:chOff x="179512" y="692696"/>
            <a:chExt cx="2082876" cy="756636"/>
          </a:xfrm>
        </p:grpSpPr>
        <p:pic>
          <p:nvPicPr>
            <p:cNvPr id="8"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مربع نص 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مربع نص 9"/>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30336336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91680" y="620688"/>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4" name="مربع نص 3"/>
          <p:cNvSpPr txBox="1"/>
          <p:nvPr/>
        </p:nvSpPr>
        <p:spPr>
          <a:xfrm>
            <a:off x="1907704" y="620688"/>
            <a:ext cx="5760640" cy="830997"/>
          </a:xfrm>
          <a:prstGeom prst="rect">
            <a:avLst/>
          </a:prstGeom>
          <a:noFill/>
        </p:spPr>
        <p:txBody>
          <a:bodyPr wrap="square" rtlCol="1">
            <a:spAutoFit/>
          </a:bodyPr>
          <a:lstStyle/>
          <a:p>
            <a:pPr algn="ctr"/>
            <a:r>
              <a:rPr lang="ar-SA" sz="4800" b="1" dirty="0" smtClean="0">
                <a:solidFill>
                  <a:srgbClr val="FF0000"/>
                </a:solidFill>
                <a:effectLst>
                  <a:outerShdw blurRad="38100" dist="38100" dir="2700000" algn="tl">
                    <a:srgbClr val="FFFFFF"/>
                  </a:outerShdw>
                </a:effectLst>
              </a:rPr>
              <a:t>تقويم </a:t>
            </a:r>
            <a:r>
              <a:rPr lang="ar-EG" sz="4800" b="1" dirty="0" smtClean="0">
                <a:solidFill>
                  <a:srgbClr val="FF0000"/>
                </a:solidFill>
                <a:effectLst>
                  <a:outerShdw blurRad="38100" dist="38100" dir="2700000" algn="tl">
                    <a:srgbClr val="FFFFFF"/>
                  </a:outerShdw>
                </a:effectLst>
              </a:rPr>
              <a:t>الدرس </a:t>
            </a:r>
            <a:r>
              <a:rPr lang="ar-EG" sz="4800" b="1" dirty="0">
                <a:solidFill>
                  <a:srgbClr val="FF0000"/>
                </a:solidFill>
                <a:effectLst>
                  <a:outerShdw blurRad="38100" dist="38100" dir="2700000" algn="tl">
                    <a:srgbClr val="FFFFFF"/>
                  </a:outerShdw>
                </a:effectLst>
              </a:rPr>
              <a:t>الأول </a:t>
            </a:r>
            <a:endParaRPr lang="ar-SA" sz="4800" dirty="0">
              <a:solidFill>
                <a:srgbClr val="FF0000"/>
              </a:solidFill>
            </a:endParaRPr>
          </a:p>
        </p:txBody>
      </p:sp>
      <p:sp>
        <p:nvSpPr>
          <p:cNvPr id="5" name="مربع نص 4"/>
          <p:cNvSpPr txBox="1"/>
          <p:nvPr/>
        </p:nvSpPr>
        <p:spPr>
          <a:xfrm>
            <a:off x="1403648" y="2992884"/>
            <a:ext cx="6624736" cy="2308324"/>
          </a:xfrm>
          <a:prstGeom prst="rect">
            <a:avLst/>
          </a:prstGeom>
          <a:noFill/>
        </p:spPr>
        <p:txBody>
          <a:bodyPr wrap="square" rtlCol="1">
            <a:spAutoFit/>
          </a:bodyPr>
          <a:lstStyle/>
          <a:p>
            <a:pPr algn="ctr"/>
            <a:r>
              <a:rPr lang="ar-EG" sz="7200" b="1" dirty="0">
                <a:solidFill>
                  <a:srgbClr val="0070C0"/>
                </a:solidFill>
                <a:effectLst>
                  <a:outerShdw blurRad="38100" dist="38100" dir="2700000" algn="tl">
                    <a:srgbClr val="FFFFFF"/>
                  </a:outerShdw>
                </a:effectLst>
              </a:rPr>
              <a:t>خصائص الحيوانات </a:t>
            </a:r>
            <a:endParaRPr lang="en-US" sz="7200" b="1" dirty="0">
              <a:solidFill>
                <a:srgbClr val="0070C0"/>
              </a:solidFill>
            </a:endParaRPr>
          </a:p>
          <a:p>
            <a:pPr algn="ctr"/>
            <a:endParaRPr lang="ar-SA" sz="7200" b="1" dirty="0">
              <a:solidFill>
                <a:srgbClr val="0070C0"/>
              </a:solidFill>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59486267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AutoShape 2"/>
          <p:cNvSpPr>
            <a:spLocks noGrp="1" noChangeArrowheads="1"/>
          </p:cNvSpPr>
          <p:nvPr>
            <p:ph type="title"/>
          </p:nvPr>
        </p:nvSpPr>
        <p:spPr>
          <a:xfrm>
            <a:off x="1024174" y="836712"/>
            <a:ext cx="7924800" cy="4114800"/>
          </a:xfrm>
          <a:prstGeom prst="cloudCallout">
            <a:avLst>
              <a:gd name="adj1" fmla="val -2042"/>
              <a:gd name="adj2" fmla="val 44176"/>
            </a:avLst>
          </a:prstGeom>
          <a:noFill/>
        </p:spPr>
        <p:txBody>
          <a:bodyPr/>
          <a:lstStyle/>
          <a:p>
            <a:pPr algn="justLow" eaLnBrk="1" hangingPunct="1"/>
            <a:r>
              <a:rPr lang="ar-EG" altLang="ar-SA" sz="4000" b="1" dirty="0" smtClean="0">
                <a:solidFill>
                  <a:srgbClr val="0070C0"/>
                </a:solidFill>
              </a:rPr>
              <a:t>س : </a:t>
            </a:r>
            <a:r>
              <a:rPr lang="ar-SA" altLang="ar-SA" sz="4000" b="1" dirty="0" smtClean="0">
                <a:solidFill>
                  <a:srgbClr val="0070C0"/>
                </a:solidFill>
              </a:rPr>
              <a:t>أستنتج كيف</a:t>
            </a:r>
            <a:br>
              <a:rPr lang="ar-SA" altLang="ar-SA" sz="4000" b="1" dirty="0" smtClean="0">
                <a:solidFill>
                  <a:srgbClr val="0070C0"/>
                </a:solidFill>
              </a:rPr>
            </a:br>
            <a:r>
              <a:rPr lang="ar-SA" altLang="ar-SA" sz="4000" b="1" dirty="0" smtClean="0">
                <a:solidFill>
                  <a:srgbClr val="0070C0"/>
                </a:solidFill>
              </a:rPr>
              <a:t>تختلف الحيوانات عن المخلوقات</a:t>
            </a:r>
            <a:br>
              <a:rPr lang="ar-SA" altLang="ar-SA" sz="4000" b="1" dirty="0" smtClean="0">
                <a:solidFill>
                  <a:srgbClr val="0070C0"/>
                </a:solidFill>
              </a:rPr>
            </a:br>
            <a:r>
              <a:rPr lang="ar-SA" altLang="ar-SA" sz="4000" b="1" dirty="0" smtClean="0">
                <a:solidFill>
                  <a:srgbClr val="0070C0"/>
                </a:solidFill>
              </a:rPr>
              <a:t>الأخر ؟</a:t>
            </a:r>
            <a:endParaRPr lang="en-US" altLang="ar-SA" sz="4000" b="1" dirty="0" smtClean="0">
              <a:solidFill>
                <a:srgbClr val="0070C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41323035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4562"/>
                                        </p:tgtEl>
                                        <p:attrNameLst>
                                          <p:attrName>style.visibility</p:attrName>
                                        </p:attrNameLst>
                                      </p:cBhvr>
                                      <p:to>
                                        <p:strVal val="visible"/>
                                      </p:to>
                                    </p:set>
                                    <p:animEffect transition="in" filter="wipe(down)">
                                      <p:cBhvr>
                                        <p:cTn id="7" dur="580">
                                          <p:stCondLst>
                                            <p:cond delay="0"/>
                                          </p:stCondLst>
                                        </p:cTn>
                                        <p:tgtEl>
                                          <p:spTgt spid="194562"/>
                                        </p:tgtEl>
                                      </p:cBhvr>
                                    </p:animEffect>
                                    <p:anim calcmode="lin" valueType="num">
                                      <p:cBhvr>
                                        <p:cTn id="8" dur="1822" tmFilter="0,0; 0.14,0.36; 0.43,0.73; 0.71,0.91; 1.0,1.0">
                                          <p:stCondLst>
                                            <p:cond delay="0"/>
                                          </p:stCondLst>
                                        </p:cTn>
                                        <p:tgtEl>
                                          <p:spTgt spid="19456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456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456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456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4562"/>
                                        </p:tgtEl>
                                        <p:attrNameLst>
                                          <p:attrName>ppt_y</p:attrName>
                                        </p:attrNameLst>
                                      </p:cBhvr>
                                      <p:tavLst>
                                        <p:tav tm="0" fmla="#ppt_y-sin(pi*$)/81">
                                          <p:val>
                                            <p:fltVal val="0"/>
                                          </p:val>
                                        </p:tav>
                                        <p:tav tm="100000">
                                          <p:val>
                                            <p:fltVal val="1"/>
                                          </p:val>
                                        </p:tav>
                                      </p:tavLst>
                                    </p:anim>
                                    <p:animScale>
                                      <p:cBhvr>
                                        <p:cTn id="13" dur="26">
                                          <p:stCondLst>
                                            <p:cond delay="650"/>
                                          </p:stCondLst>
                                        </p:cTn>
                                        <p:tgtEl>
                                          <p:spTgt spid="194562"/>
                                        </p:tgtEl>
                                      </p:cBhvr>
                                      <p:to x="100000" y="60000"/>
                                    </p:animScale>
                                    <p:animScale>
                                      <p:cBhvr>
                                        <p:cTn id="14" dur="166" decel="50000">
                                          <p:stCondLst>
                                            <p:cond delay="676"/>
                                          </p:stCondLst>
                                        </p:cTn>
                                        <p:tgtEl>
                                          <p:spTgt spid="194562"/>
                                        </p:tgtEl>
                                      </p:cBhvr>
                                      <p:to x="100000" y="100000"/>
                                    </p:animScale>
                                    <p:animScale>
                                      <p:cBhvr>
                                        <p:cTn id="15" dur="26">
                                          <p:stCondLst>
                                            <p:cond delay="1312"/>
                                          </p:stCondLst>
                                        </p:cTn>
                                        <p:tgtEl>
                                          <p:spTgt spid="194562"/>
                                        </p:tgtEl>
                                      </p:cBhvr>
                                      <p:to x="100000" y="80000"/>
                                    </p:animScale>
                                    <p:animScale>
                                      <p:cBhvr>
                                        <p:cTn id="16" dur="166" decel="50000">
                                          <p:stCondLst>
                                            <p:cond delay="1338"/>
                                          </p:stCondLst>
                                        </p:cTn>
                                        <p:tgtEl>
                                          <p:spTgt spid="194562"/>
                                        </p:tgtEl>
                                      </p:cBhvr>
                                      <p:to x="100000" y="100000"/>
                                    </p:animScale>
                                    <p:animScale>
                                      <p:cBhvr>
                                        <p:cTn id="17" dur="26">
                                          <p:stCondLst>
                                            <p:cond delay="1642"/>
                                          </p:stCondLst>
                                        </p:cTn>
                                        <p:tgtEl>
                                          <p:spTgt spid="194562"/>
                                        </p:tgtEl>
                                      </p:cBhvr>
                                      <p:to x="100000" y="90000"/>
                                    </p:animScale>
                                    <p:animScale>
                                      <p:cBhvr>
                                        <p:cTn id="18" dur="166" decel="50000">
                                          <p:stCondLst>
                                            <p:cond delay="1668"/>
                                          </p:stCondLst>
                                        </p:cTn>
                                        <p:tgtEl>
                                          <p:spTgt spid="194562"/>
                                        </p:tgtEl>
                                      </p:cBhvr>
                                      <p:to x="100000" y="100000"/>
                                    </p:animScale>
                                    <p:animScale>
                                      <p:cBhvr>
                                        <p:cTn id="19" dur="26">
                                          <p:stCondLst>
                                            <p:cond delay="1808"/>
                                          </p:stCondLst>
                                        </p:cTn>
                                        <p:tgtEl>
                                          <p:spTgt spid="194562"/>
                                        </p:tgtEl>
                                      </p:cBhvr>
                                      <p:to x="100000" y="95000"/>
                                    </p:animScale>
                                    <p:animScale>
                                      <p:cBhvr>
                                        <p:cTn id="20" dur="166" decel="50000">
                                          <p:stCondLst>
                                            <p:cond delay="1834"/>
                                          </p:stCondLst>
                                        </p:cTn>
                                        <p:tgtEl>
                                          <p:spTgt spid="19456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AutoShape 2"/>
          <p:cNvSpPr>
            <a:spLocks noGrp="1" noChangeArrowheads="1"/>
          </p:cNvSpPr>
          <p:nvPr>
            <p:ph sz="half" idx="1"/>
          </p:nvPr>
        </p:nvSpPr>
        <p:spPr>
          <a:xfrm>
            <a:off x="76200" y="336475"/>
            <a:ext cx="9067800" cy="6019800"/>
          </a:xfrm>
          <a:prstGeom prst="star32">
            <a:avLst>
              <a:gd name="adj" fmla="val 35032"/>
            </a:avLst>
          </a:prstGeom>
          <a:noFill/>
        </p:spPr>
        <p:txBody>
          <a:bodyPr>
            <a:normAutofit fontScale="92500"/>
          </a:bodyPr>
          <a:lstStyle/>
          <a:p>
            <a:pPr algn="justLow" eaLnBrk="1" hangingPunct="1">
              <a:buFontTx/>
              <a:buNone/>
            </a:pPr>
            <a:r>
              <a:rPr lang="ar-EG" altLang="ar-SA" sz="3200" dirty="0" smtClean="0"/>
              <a:t>ج: في مخطط العلاقات التركيبية يبدأ تفرع الأنسجة بالتناظر للمخلوقات المتعددة الخلايا، حيث يوجد ترابط بين تراكيب المخلوق ونوع التناظر. وللتناظر دور في وظائف أجزاء جسم المخلوق.</a:t>
            </a:r>
            <a:endParaRPr lang="en-US" altLang="ar-SA" sz="3200" dirty="0" smtClean="0"/>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594588198"/>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95586">
                                            <p:txEl>
                                              <p:pRg st="0" end="0"/>
                                            </p:txEl>
                                          </p:spTgt>
                                        </p:tgtEl>
                                        <p:attrNameLst>
                                          <p:attrName>style.visibility</p:attrName>
                                        </p:attrNameLst>
                                      </p:cBhvr>
                                      <p:to>
                                        <p:strVal val="visible"/>
                                      </p:to>
                                    </p:set>
                                    <p:animEffect transition="in" filter="fade">
                                      <p:cBhvr>
                                        <p:cTn id="7" dur="2000"/>
                                        <p:tgtEl>
                                          <p:spTgt spid="195586">
                                            <p:txEl>
                                              <p:pRg st="0" end="0"/>
                                            </p:txEl>
                                          </p:spTgt>
                                        </p:tgtEl>
                                      </p:cBhvr>
                                    </p:animEffect>
                                    <p:anim calcmode="lin" valueType="num">
                                      <p:cBhvr>
                                        <p:cTn id="8" dur="2000" fill="hold"/>
                                        <p:tgtEl>
                                          <p:spTgt spid="195586">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95586">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95586">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AutoShape 2"/>
          <p:cNvSpPr>
            <a:spLocks noGrp="1" noChangeArrowheads="1"/>
          </p:cNvSpPr>
          <p:nvPr>
            <p:ph type="title"/>
          </p:nvPr>
        </p:nvSpPr>
        <p:spPr>
          <a:xfrm>
            <a:off x="1219200" y="381000"/>
            <a:ext cx="7391400" cy="5029200"/>
          </a:xfrm>
          <a:prstGeom prst="flowChartSummingJunction">
            <a:avLst/>
          </a:prstGeom>
          <a:noFill/>
        </p:spPr>
        <p:txBody>
          <a:bodyPr>
            <a:normAutofit fontScale="90000"/>
          </a:bodyPr>
          <a:lstStyle/>
          <a:p>
            <a:pPr algn="justLow" eaLnBrk="1" hangingPunct="1"/>
            <a:r>
              <a:rPr lang="ar-EG" altLang="ar-SA" b="1" dirty="0" smtClean="0"/>
              <a:t>س : </a:t>
            </a:r>
            <a:r>
              <a:rPr lang="ar-SA" altLang="ar-SA" b="1" dirty="0" smtClean="0"/>
              <a:t>أستنتج كيف يمكِّن الهيكل</a:t>
            </a:r>
            <a:br>
              <a:rPr lang="ar-SA" altLang="ar-SA" b="1" dirty="0" smtClean="0"/>
            </a:br>
            <a:r>
              <a:rPr lang="ar-SA" altLang="ar-SA" b="1" dirty="0" smtClean="0"/>
              <a:t>الخارجي اللافقاريات من العيش في</a:t>
            </a:r>
            <a:br>
              <a:rPr lang="ar-SA" altLang="ar-SA" b="1" dirty="0" smtClean="0"/>
            </a:br>
            <a:r>
              <a:rPr lang="ar-SA" altLang="ar-SA" b="1" dirty="0" smtClean="0"/>
              <a:t>بيئات مختلفة؟</a:t>
            </a:r>
            <a:endParaRPr lang="en-US" altLang="ar-SA" b="1" dirty="0" smtClean="0"/>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09572752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96610"/>
                                        </p:tgtEl>
                                        <p:attrNameLst>
                                          <p:attrName>style.visibility</p:attrName>
                                        </p:attrNameLst>
                                      </p:cBhvr>
                                      <p:to>
                                        <p:strVal val="visible"/>
                                      </p:to>
                                    </p:set>
                                    <p:anim calcmode="lin" valueType="num">
                                      <p:cBhvr>
                                        <p:cTn id="7" dur="1000" fill="hold"/>
                                        <p:tgtEl>
                                          <p:spTgt spid="1966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9661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96610"/>
                                        </p:tgtEl>
                                        <p:attrNameLst>
                                          <p:attrName>ppt_y</p:attrName>
                                        </p:attrNameLst>
                                      </p:cBhvr>
                                      <p:tavLst>
                                        <p:tav tm="0">
                                          <p:val>
                                            <p:strVal val="#ppt_y"/>
                                          </p:val>
                                        </p:tav>
                                        <p:tav tm="100000">
                                          <p:val>
                                            <p:strVal val="#ppt_y"/>
                                          </p:val>
                                        </p:tav>
                                      </p:tavLst>
                                    </p:anim>
                                    <p:animEffect transition="in" filter="fade">
                                      <p:cBhvr>
                                        <p:cTn id="10" dur="1000"/>
                                        <p:tgtEl>
                                          <p:spTgt spid="196610"/>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AutoShape 2"/>
          <p:cNvSpPr>
            <a:spLocks noGrp="1" noChangeArrowheads="1"/>
          </p:cNvSpPr>
          <p:nvPr>
            <p:ph idx="1"/>
          </p:nvPr>
        </p:nvSpPr>
        <p:spPr>
          <a:xfrm>
            <a:off x="228600" y="332656"/>
            <a:ext cx="8915400" cy="4572000"/>
          </a:xfrm>
          <a:prstGeom prst="flowChartSummingJunction">
            <a:avLst/>
          </a:prstGeom>
          <a:noFill/>
        </p:spPr>
        <p:txBody>
          <a:bodyPr/>
          <a:lstStyle/>
          <a:p>
            <a:pPr eaLnBrk="1" hangingPunct="1">
              <a:buFontTx/>
              <a:buNone/>
              <a:defRPr/>
            </a:pPr>
            <a:endParaRPr lang="ar-SY" sz="2800" b="1" dirty="0" smtClean="0">
              <a:solidFill>
                <a:srgbClr val="0070C0"/>
              </a:solidFill>
            </a:endParaRPr>
          </a:p>
          <a:p>
            <a:pPr algn="justLow" eaLnBrk="1" hangingPunct="1">
              <a:buFontTx/>
              <a:buNone/>
              <a:defRPr/>
            </a:pPr>
            <a:r>
              <a:rPr lang="ar-EG" sz="4000" b="1" dirty="0" smtClean="0">
                <a:solidFill>
                  <a:srgbClr val="0070C0"/>
                </a:solidFill>
                <a:latin typeface="GESSTwoBold-Bold" charset="-78"/>
                <a:cs typeface="Times New Roman" pitchFamily="18" charset="0"/>
              </a:rPr>
              <a:t>ج:  </a:t>
            </a:r>
            <a:r>
              <a:rPr lang="ar-SA" sz="4000" b="1" dirty="0" smtClean="0">
                <a:solidFill>
                  <a:srgbClr val="0070C0"/>
                </a:solidFill>
                <a:effectLst>
                  <a:outerShdw blurRad="38100" dist="38100" dir="2700000" algn="tl">
                    <a:srgbClr val="000000"/>
                  </a:outerShdw>
                </a:effectLst>
              </a:rPr>
              <a:t>أن الهيكل الخارجي</a:t>
            </a:r>
            <a:r>
              <a:rPr lang="ar-EG" sz="4000" b="1" dirty="0" smtClean="0">
                <a:solidFill>
                  <a:srgbClr val="0070C0"/>
                </a:solidFill>
                <a:effectLst>
                  <a:outerShdw blurRad="38100" dist="38100" dir="2700000" algn="tl">
                    <a:srgbClr val="000000"/>
                  </a:outerShdw>
                </a:effectLst>
              </a:rPr>
              <a:t> </a:t>
            </a:r>
            <a:r>
              <a:rPr lang="ar-SA" sz="4000" b="1" dirty="0" smtClean="0">
                <a:solidFill>
                  <a:srgbClr val="0070C0"/>
                </a:solidFill>
                <a:effectLst>
                  <a:outerShdw blurRad="38100" dist="38100" dir="2700000" algn="tl">
                    <a:srgbClr val="000000"/>
                  </a:outerShdw>
                </a:effectLst>
              </a:rPr>
              <a:t>يساعد على منع فقدان الماء مما يمكن الحيوانات من العيش في الماء</a:t>
            </a:r>
            <a:r>
              <a:rPr lang="ar-EG" sz="4000" b="1" dirty="0" smtClean="0">
                <a:solidFill>
                  <a:srgbClr val="0070C0"/>
                </a:solidFill>
                <a:effectLst>
                  <a:outerShdw blurRad="38100" dist="38100" dir="2700000" algn="tl">
                    <a:srgbClr val="000000"/>
                  </a:outerShdw>
                </a:effectLst>
              </a:rPr>
              <a:t> </a:t>
            </a:r>
            <a:r>
              <a:rPr lang="ar-SA" sz="4000" b="1" dirty="0" smtClean="0">
                <a:solidFill>
                  <a:srgbClr val="0070C0"/>
                </a:solidFill>
                <a:effectLst>
                  <a:outerShdw blurRad="38100" dist="38100" dir="2700000" algn="tl">
                    <a:srgbClr val="000000"/>
                  </a:outerShdw>
                </a:effectLst>
              </a:rPr>
              <a:t>وعلى اليابسة.</a:t>
            </a:r>
            <a:endParaRPr lang="en-US" sz="4000" b="1" dirty="0" smtClean="0">
              <a:solidFill>
                <a:srgbClr val="0070C0"/>
              </a:solidFill>
              <a:effectLst>
                <a:outerShdw blurRad="38100" dist="38100" dir="2700000" algn="tl">
                  <a:srgbClr val="000000"/>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626421548"/>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97634">
                                            <p:txEl>
                                              <p:pRg st="1" end="1"/>
                                            </p:txEl>
                                          </p:spTgt>
                                        </p:tgtEl>
                                        <p:attrNameLst>
                                          <p:attrName>style.visibility</p:attrName>
                                        </p:attrNameLst>
                                      </p:cBhvr>
                                      <p:to>
                                        <p:strVal val="visible"/>
                                      </p:to>
                                    </p:set>
                                    <p:anim to="" calcmode="lin" valueType="num">
                                      <p:cBhvr>
                                        <p:cTn id="7" dur="1" fill="hold"/>
                                        <p:tgtEl>
                                          <p:spTgt spid="197634">
                                            <p:txEl>
                                              <p:pRg st="1" end="1"/>
                                            </p:txEl>
                                          </p:spTgt>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AutoShape 2"/>
          <p:cNvSpPr>
            <a:spLocks noGrp="1" noChangeArrowheads="1"/>
          </p:cNvSpPr>
          <p:nvPr>
            <p:ph sz="half" idx="1"/>
          </p:nvPr>
        </p:nvSpPr>
        <p:spPr>
          <a:xfrm>
            <a:off x="107504" y="188640"/>
            <a:ext cx="8927976" cy="4267200"/>
          </a:xfrm>
          <a:prstGeom prst="cloudCallout">
            <a:avLst>
              <a:gd name="adj1" fmla="val -5019"/>
              <a:gd name="adj2" fmla="val 18676"/>
            </a:avLst>
          </a:prstGeom>
          <a:noFill/>
        </p:spPr>
        <p:txBody>
          <a:bodyPr>
            <a:normAutofit lnSpcReduction="10000"/>
          </a:bodyPr>
          <a:lstStyle/>
          <a:p>
            <a:pPr algn="justLow" eaLnBrk="1" hangingPunct="1">
              <a:buFontTx/>
              <a:buNone/>
              <a:defRPr/>
            </a:pPr>
            <a:r>
              <a:rPr lang="ar-EG" sz="4800" b="1" dirty="0" smtClean="0">
                <a:solidFill>
                  <a:srgbClr val="0070C0"/>
                </a:solidFill>
                <a:effectLst>
                  <a:outerShdw blurRad="38100" dist="38100" dir="2700000" algn="tl">
                    <a:srgbClr val="FFFFFF"/>
                  </a:outerShdw>
                </a:effectLst>
              </a:rPr>
              <a:t> س: </a:t>
            </a:r>
            <a:r>
              <a:rPr lang="ar-SA" sz="4800" b="1" dirty="0" smtClean="0">
                <a:solidFill>
                  <a:srgbClr val="0070C0"/>
                </a:solidFill>
                <a:effectLst>
                  <a:outerShdw blurRad="38100" dist="38100" dir="2700000" algn="tl">
                    <a:srgbClr val="FFFFFF"/>
                  </a:outerShdw>
                </a:effectLst>
              </a:rPr>
              <a:t>أصف كيف يرتبط تكون الأنسجة</a:t>
            </a:r>
            <a:r>
              <a:rPr lang="ar-EG" sz="4800" b="1" dirty="0" smtClean="0">
                <a:solidFill>
                  <a:srgbClr val="0070C0"/>
                </a:solidFill>
                <a:effectLst>
                  <a:outerShdw blurRad="38100" dist="38100" dir="2700000" algn="tl">
                    <a:srgbClr val="FFFFFF"/>
                  </a:outerShdw>
                </a:effectLst>
              </a:rPr>
              <a:t> </a:t>
            </a:r>
            <a:r>
              <a:rPr lang="ar-SA" sz="4800" b="1" dirty="0" smtClean="0">
                <a:solidFill>
                  <a:srgbClr val="0070C0"/>
                </a:solidFill>
                <a:effectLst>
                  <a:outerShdw blurRad="38100" dist="38100" dir="2700000" algn="tl">
                    <a:srgbClr val="FFFFFF"/>
                  </a:outerShdw>
                </a:effectLst>
              </a:rPr>
              <a:t>العصبية والأنسجة العضلية مع إحد</a:t>
            </a:r>
            <a:r>
              <a:rPr lang="ar-EG" sz="4800" b="1" dirty="0" smtClean="0">
                <a:solidFill>
                  <a:srgbClr val="0070C0"/>
                </a:solidFill>
                <a:effectLst>
                  <a:outerShdw blurRad="38100" dist="38100" dir="2700000" algn="tl">
                    <a:srgbClr val="FFFFFF"/>
                  </a:outerShdw>
                </a:effectLst>
              </a:rPr>
              <a:t>ى </a:t>
            </a:r>
            <a:r>
              <a:rPr lang="ar-SA" sz="4800" b="1" dirty="0" smtClean="0">
                <a:solidFill>
                  <a:srgbClr val="0070C0"/>
                </a:solidFill>
                <a:effectLst>
                  <a:outerShdw blurRad="38100" dist="38100" dir="2700000" algn="tl">
                    <a:srgbClr val="FFFFFF"/>
                  </a:outerShdw>
                </a:effectLst>
              </a:rPr>
              <a:t>صفات الحيوان الرئيسة؟</a:t>
            </a:r>
            <a:endParaRPr lang="en-US" sz="4800" b="1" dirty="0" smtClean="0">
              <a:solidFill>
                <a:srgbClr val="0070C0"/>
              </a:solidFill>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108965064"/>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8658">
                                            <p:txEl>
                                              <p:pRg st="0" end="0"/>
                                            </p:txEl>
                                          </p:spTgt>
                                        </p:tgtEl>
                                        <p:attrNameLst>
                                          <p:attrName>style.visibility</p:attrName>
                                        </p:attrNameLst>
                                      </p:cBhvr>
                                      <p:to>
                                        <p:strVal val="visible"/>
                                      </p:to>
                                    </p:set>
                                    <p:anim calcmode="lin" valueType="num">
                                      <p:cBhvr>
                                        <p:cTn id="7" dur="500" fill="hold"/>
                                        <p:tgtEl>
                                          <p:spTgt spid="19865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865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865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865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865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AutoShape 2"/>
          <p:cNvSpPr>
            <a:spLocks noGrp="1" noChangeArrowheads="1"/>
          </p:cNvSpPr>
          <p:nvPr>
            <p:ph sz="half" idx="1"/>
          </p:nvPr>
        </p:nvSpPr>
        <p:spPr>
          <a:xfrm>
            <a:off x="533400" y="44624"/>
            <a:ext cx="8001000" cy="4953000"/>
          </a:xfrm>
          <a:prstGeom prst="flowChartSummingJunction">
            <a:avLst/>
          </a:prstGeom>
          <a:noFill/>
        </p:spPr>
        <p:txBody>
          <a:bodyPr/>
          <a:lstStyle/>
          <a:p>
            <a:pPr eaLnBrk="1" hangingPunct="1">
              <a:lnSpc>
                <a:spcPct val="90000"/>
              </a:lnSpc>
              <a:defRPr/>
            </a:pPr>
            <a:endParaRPr lang="ar-SY" b="1" dirty="0" smtClean="0">
              <a:solidFill>
                <a:srgbClr val="0070C0"/>
              </a:solidFill>
            </a:endParaRPr>
          </a:p>
          <a:p>
            <a:pPr algn="justLow" eaLnBrk="1" hangingPunct="1">
              <a:lnSpc>
                <a:spcPct val="90000"/>
              </a:lnSpc>
              <a:buFontTx/>
              <a:buNone/>
              <a:defRPr/>
            </a:pPr>
            <a:r>
              <a:rPr lang="ar-EG" sz="4000" b="1" dirty="0" smtClean="0">
                <a:solidFill>
                  <a:srgbClr val="0070C0"/>
                </a:solidFill>
                <a:effectLst>
                  <a:outerShdw blurRad="38100" dist="38100" dir="2700000" algn="tl">
                    <a:srgbClr val="000000"/>
                  </a:outerShdw>
                </a:effectLst>
              </a:rPr>
              <a:t>ج: </a:t>
            </a:r>
            <a:r>
              <a:rPr lang="ar-SA" sz="4000" b="1" dirty="0" smtClean="0">
                <a:solidFill>
                  <a:srgbClr val="0070C0"/>
                </a:solidFill>
                <a:effectLst>
                  <a:outerShdw blurRad="38100" dist="38100" dir="2700000" algn="tl">
                    <a:srgbClr val="000000"/>
                  </a:outerShdw>
                </a:effectLst>
              </a:rPr>
              <a:t>تمكن الأنسجة العضلية والأنسجة العصبية الحيوانات من</a:t>
            </a:r>
            <a:r>
              <a:rPr lang="ar-EG" sz="4000" b="1" dirty="0" smtClean="0">
                <a:solidFill>
                  <a:srgbClr val="0070C0"/>
                </a:solidFill>
                <a:effectLst>
                  <a:outerShdw blurRad="38100" dist="38100" dir="2700000" algn="tl">
                    <a:srgbClr val="000000"/>
                  </a:outerShdw>
                </a:effectLst>
              </a:rPr>
              <a:t> </a:t>
            </a:r>
            <a:r>
              <a:rPr lang="ar-SA" sz="4000" b="1" dirty="0" smtClean="0">
                <a:solidFill>
                  <a:srgbClr val="0070C0"/>
                </a:solidFill>
                <a:effectLst>
                  <a:outerShdw blurRad="38100" dist="38100" dir="2700000" algn="tl">
                    <a:srgbClr val="000000"/>
                  </a:outerShdw>
                </a:effectLst>
              </a:rPr>
              <a:t>الحركة. وكلما زاد نمو الجهازين العضلي والعصبي كانت الحركة</a:t>
            </a:r>
            <a:r>
              <a:rPr lang="ar-EG" sz="4000" b="1" dirty="0" smtClean="0">
                <a:solidFill>
                  <a:srgbClr val="0070C0"/>
                </a:solidFill>
                <a:effectLst>
                  <a:outerShdw blurRad="38100" dist="38100" dir="2700000" algn="tl">
                    <a:srgbClr val="000000"/>
                  </a:outerShdw>
                </a:effectLst>
              </a:rPr>
              <a:t> أكثر تعقيدا .</a:t>
            </a:r>
            <a:endParaRPr lang="en-US" sz="4000" b="1" dirty="0" smtClean="0">
              <a:solidFill>
                <a:srgbClr val="0070C0"/>
              </a:solidFill>
              <a:effectLst>
                <a:outerShdw blurRad="38100" dist="38100" dir="2700000" algn="tl">
                  <a:srgbClr val="000000"/>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0144406"/>
      </p:ext>
    </p:extLst>
  </p:cSld>
  <p:clrMapOvr>
    <a:masterClrMapping/>
  </p:clrMapOvr>
  <p:transition spd="slow">
    <p:checke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AutoShape 2"/>
          <p:cNvSpPr>
            <a:spLocks noChangeArrowheads="1"/>
          </p:cNvSpPr>
          <p:nvPr/>
        </p:nvSpPr>
        <p:spPr bwMode="auto">
          <a:xfrm>
            <a:off x="0" y="620688"/>
            <a:ext cx="9144000" cy="4267200"/>
          </a:xfrm>
          <a:prstGeom prst="cloudCallout">
            <a:avLst>
              <a:gd name="adj1" fmla="val -5019"/>
              <a:gd name="adj2" fmla="val 18676"/>
            </a:avLst>
          </a:prstGeom>
          <a:noFill/>
          <a:ln w="9525">
            <a:noFill/>
            <a:round/>
            <a:headEnd/>
            <a:tailEnd/>
          </a:ln>
          <a:effectLst/>
        </p:spPr>
        <p:txBody>
          <a:bodyPr/>
          <a:lstStyle/>
          <a:p>
            <a:pPr marL="342900" indent="-342900" algn="justLow" fontAlgn="base">
              <a:spcBef>
                <a:spcPct val="20000"/>
              </a:spcBef>
              <a:spcAft>
                <a:spcPct val="0"/>
              </a:spcAft>
              <a:defRPr/>
            </a:pPr>
            <a:r>
              <a:rPr lang="ar-EG" sz="4800" b="1" dirty="0">
                <a:solidFill>
                  <a:srgbClr val="0070C0"/>
                </a:solidFill>
                <a:effectLst>
                  <a:outerShdw blurRad="38100" dist="38100" dir="2700000" algn="tl">
                    <a:srgbClr val="FFFFFF"/>
                  </a:outerShdw>
                </a:effectLst>
              </a:rPr>
              <a:t>س : </a:t>
            </a:r>
            <a:r>
              <a:rPr lang="ar-SA" sz="4800" b="1" dirty="0">
                <a:solidFill>
                  <a:srgbClr val="0070C0"/>
                </a:solidFill>
                <a:effectLst>
                  <a:outerShdw blurRad="38100" dist="38100" dir="2700000" algn="tl">
                    <a:srgbClr val="FFFFFF"/>
                  </a:outerShdw>
                </a:effectLst>
              </a:rPr>
              <a:t>ارسم كيف تصبح اللاقحة</a:t>
            </a:r>
            <a:r>
              <a:rPr lang="ar-EG" sz="4800" b="1" dirty="0">
                <a:solidFill>
                  <a:srgbClr val="0070C0"/>
                </a:solidFill>
                <a:effectLst>
                  <a:outerShdw blurRad="38100" dist="38100" dir="2700000" algn="tl">
                    <a:srgbClr val="FFFFFF"/>
                  </a:outerShdw>
                </a:effectLst>
              </a:rPr>
              <a:t> (</a:t>
            </a:r>
            <a:r>
              <a:rPr lang="ar-SA" sz="4800" b="1" dirty="0" err="1">
                <a:solidFill>
                  <a:srgbClr val="0070C0"/>
                </a:solidFill>
                <a:effectLst>
                  <a:outerShdw blurRad="38100" dist="38100" dir="2700000" algn="tl">
                    <a:srgbClr val="FFFFFF"/>
                  </a:outerShdw>
                </a:effectLst>
              </a:rPr>
              <a:t>الزيجوت</a:t>
            </a:r>
            <a:r>
              <a:rPr lang="ar-SA" sz="4800" b="1" dirty="0">
                <a:solidFill>
                  <a:srgbClr val="0070C0"/>
                </a:solidFill>
                <a:effectLst>
                  <a:outerShdw blurRad="38100" dist="38100" dir="2700000" algn="tl">
                    <a:srgbClr val="FFFFFF"/>
                  </a:outerShdw>
                </a:effectLst>
              </a:rPr>
              <a:t>) </a:t>
            </a:r>
            <a:r>
              <a:rPr lang="ar-SA" sz="4800" b="1" dirty="0" err="1">
                <a:solidFill>
                  <a:srgbClr val="0070C0"/>
                </a:solidFill>
                <a:effectLst>
                  <a:outerShdw blurRad="38100" dist="38100" dir="2700000" algn="tl">
                    <a:srgbClr val="FFFFFF"/>
                  </a:outerShdw>
                </a:effectLst>
              </a:rPr>
              <a:t>جاسترولا</a:t>
            </a:r>
            <a:r>
              <a:rPr lang="ar-SA" sz="4800" b="1" dirty="0">
                <a:solidFill>
                  <a:srgbClr val="0070C0"/>
                </a:solidFill>
                <a:effectLst>
                  <a:outerShdw blurRad="38100" dist="38100" dir="2700000" algn="tl">
                    <a:srgbClr val="FFFFFF"/>
                  </a:outerShdw>
                </a:effectLst>
              </a:rPr>
              <a:t> في حيوان ما؟</a:t>
            </a:r>
            <a:endParaRPr lang="en-US" sz="4800" b="1" dirty="0">
              <a:solidFill>
                <a:srgbClr val="0070C0"/>
              </a:solidFill>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332273547"/>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0706">
                                            <p:txEl>
                                              <p:pRg st="0" end="0"/>
                                            </p:txEl>
                                          </p:spTgt>
                                        </p:tgtEl>
                                        <p:attrNameLst>
                                          <p:attrName>style.visibility</p:attrName>
                                        </p:attrNameLst>
                                      </p:cBhvr>
                                      <p:to>
                                        <p:strVal val="visible"/>
                                      </p:to>
                                    </p:set>
                                    <p:anim calcmode="lin" valueType="num">
                                      <p:cBhvr>
                                        <p:cTn id="7" dur="500" fill="hold"/>
                                        <p:tgtEl>
                                          <p:spTgt spid="20070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070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0070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070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070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3"/>
          <p:cNvSpPr>
            <a:spLocks noChangeArrowheads="1"/>
          </p:cNvSpPr>
          <p:nvPr/>
        </p:nvSpPr>
        <p:spPr bwMode="auto">
          <a:xfrm>
            <a:off x="7272000" y="440722"/>
            <a:ext cx="1457325" cy="684022"/>
          </a:xfrm>
          <a:prstGeom prst="star8">
            <a:avLst>
              <a:gd name="adj" fmla="val 38250"/>
            </a:avLst>
          </a:prstGeom>
          <a:solidFill>
            <a:schemeClr val="accent1">
              <a:lumMod val="40000"/>
              <a:lumOff val="60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Plain">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ar-SA" sz="1800" b="1" i="0" u="none" strike="noStrike" cap="none" normalizeH="0" baseline="0" dirty="0" smtClean="0">
                <a:ln>
                  <a:noFill/>
                </a:ln>
                <a:solidFill>
                  <a:schemeClr val="accent6">
                    <a:lumMod val="50000"/>
                  </a:schemeClr>
                </a:solidFill>
                <a:effectLst/>
                <a:latin typeface="Calibri" pitchFamily="34" charset="0"/>
                <a:ea typeface="Arial" pitchFamily="34" charset="0"/>
                <a:cs typeface="Monotype Koufi" pitchFamily="2" charset="-78"/>
              </a:rPr>
              <a:t>الحيوانات</a:t>
            </a:r>
            <a:endParaRPr kumimoji="0" lang="en-US" sz="1800" b="0" i="0" u="none" strike="noStrike" cap="none" normalizeH="0" baseline="0" dirty="0" smtClean="0">
              <a:ln>
                <a:noFill/>
              </a:ln>
              <a:solidFill>
                <a:schemeClr val="accent6">
                  <a:lumMod val="50000"/>
                </a:schemeClr>
              </a:solidFill>
              <a:effectLst/>
              <a:latin typeface="Arial" pitchFamily="34" charset="0"/>
              <a:cs typeface="Arial" pitchFamily="34" charset="0"/>
            </a:endParaRPr>
          </a:p>
        </p:txBody>
      </p:sp>
      <p:sp>
        <p:nvSpPr>
          <p:cNvPr id="2" name="مستطيل مستدير الزوايا 1"/>
          <p:cNvSpPr/>
          <p:nvPr/>
        </p:nvSpPr>
        <p:spPr>
          <a:xfrm>
            <a:off x="571500" y="440722"/>
            <a:ext cx="6591300" cy="854678"/>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chemeClr val="accent1">
                    <a:lumMod val="50000"/>
                  </a:schemeClr>
                </a:solidFill>
                <a:latin typeface="Calibri"/>
                <a:ea typeface="Times New Roman"/>
                <a:cs typeface="Arial"/>
              </a:rPr>
              <a:t>مخلوقات حيه متعددة الخلايا، حقيقية النوى ، غير ذاتية </a:t>
            </a:r>
            <a:r>
              <a:rPr lang="ar-SA" b="1" dirty="0" smtClean="0">
                <a:solidFill>
                  <a:schemeClr val="accent1">
                    <a:lumMod val="50000"/>
                  </a:schemeClr>
                </a:solidFill>
                <a:latin typeface="Calibri"/>
                <a:ea typeface="Times New Roman"/>
                <a:cs typeface="Arial"/>
              </a:rPr>
              <a:t>التغذية، </a:t>
            </a:r>
            <a:r>
              <a:rPr lang="ar-SA" b="1" dirty="0">
                <a:solidFill>
                  <a:schemeClr val="accent1">
                    <a:lumMod val="50000"/>
                  </a:schemeClr>
                </a:solidFill>
                <a:latin typeface="Calibri"/>
                <a:ea typeface="Times New Roman"/>
                <a:cs typeface="Arial"/>
              </a:rPr>
              <a:t>تكيفت للعيش في بيئات مختلفة.</a:t>
            </a:r>
            <a:endParaRPr lang="en-US" b="1" dirty="0">
              <a:solidFill>
                <a:schemeClr val="accent1">
                  <a:lumMod val="50000"/>
                </a:schemeClr>
              </a:solidFill>
            </a:endParaRPr>
          </a:p>
        </p:txBody>
      </p:sp>
      <p:sp>
        <p:nvSpPr>
          <p:cNvPr id="26" name="AutoShape 2"/>
          <p:cNvSpPr>
            <a:spLocks noChangeArrowheads="1"/>
          </p:cNvSpPr>
          <p:nvPr/>
        </p:nvSpPr>
        <p:spPr bwMode="auto">
          <a:xfrm>
            <a:off x="5029200" y="1447800"/>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ar-SA" sz="2600" b="1" i="0" u="none" strike="noStrike" cap="none" normalizeH="0" baseline="0" dirty="0" smtClean="0">
                <a:ln>
                  <a:noFill/>
                </a:ln>
                <a:solidFill>
                  <a:srgbClr val="800000"/>
                </a:solidFill>
                <a:effectLst/>
                <a:latin typeface="Arial" pitchFamily="34" charset="0"/>
                <a:ea typeface="Arial" pitchFamily="34" charset="0"/>
                <a:cs typeface="Arial" pitchFamily="34" charset="0"/>
              </a:rPr>
              <a:t>الخصائص العامة للحيوان</a:t>
            </a:r>
            <a:endParaRPr kumimoji="0" lang="en-US" sz="2600" b="1" i="0" u="none" strike="noStrike" cap="none" normalizeH="0" baseline="0" dirty="0" smtClean="0">
              <a:ln>
                <a:noFill/>
              </a:ln>
              <a:solidFill>
                <a:srgbClr val="800000"/>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 name="مجموعة 2"/>
          <p:cNvGrpSpPr/>
          <p:nvPr/>
        </p:nvGrpSpPr>
        <p:grpSpPr>
          <a:xfrm>
            <a:off x="5618230" y="2424580"/>
            <a:ext cx="2657137" cy="699620"/>
            <a:chOff x="6019799" y="2591127"/>
            <a:chExt cx="2657137" cy="864096"/>
          </a:xfrm>
        </p:grpSpPr>
        <p:sp>
          <p:nvSpPr>
            <p:cNvPr id="30" name="مستطيل مستدير الزوايا 29"/>
            <p:cNvSpPr/>
            <p:nvPr/>
          </p:nvSpPr>
          <p:spPr>
            <a:xfrm>
              <a:off x="6019799" y="2591127"/>
              <a:ext cx="2657137" cy="864096"/>
            </a:xfrm>
            <a:prstGeom prst="roundRect">
              <a:avLst/>
            </a:prstGeom>
            <a:solidFill>
              <a:srgbClr val="FFFF00"/>
            </a:solidFill>
            <a:ln w="25400" cap="flat" cmpd="sng" algn="ctr">
              <a:solidFill>
                <a:srgbClr val="0F6FC6">
                  <a:shade val="50000"/>
                </a:srgbClr>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Constantia"/>
                <a:ea typeface="+mn-ea"/>
              </a:endParaRPr>
            </a:p>
          </p:txBody>
        </p:sp>
        <p:sp>
          <p:nvSpPr>
            <p:cNvPr id="29" name="مربع نص 28"/>
            <p:cNvSpPr txBox="1"/>
            <p:nvPr/>
          </p:nvSpPr>
          <p:spPr>
            <a:xfrm>
              <a:off x="6019799" y="2730786"/>
              <a:ext cx="2590802" cy="646226"/>
            </a:xfrm>
            <a:prstGeom prst="rect">
              <a:avLst/>
            </a:prstGeom>
            <a:no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smtClean="0">
                  <a:ln>
                    <a:noFill/>
                  </a:ln>
                  <a:solidFill>
                    <a:schemeClr val="accent1">
                      <a:lumMod val="50000"/>
                    </a:schemeClr>
                  </a:solidFill>
                  <a:effectLst>
                    <a:outerShdw blurRad="38100" dist="38100" dir="2700000" algn="tl">
                      <a:srgbClr val="FFFFFF"/>
                    </a:outerShdw>
                  </a:effectLst>
                  <a:uLnTx/>
                  <a:uFillTx/>
                </a:rPr>
                <a:t>1) التغذية والهضم</a:t>
              </a:r>
              <a:endParaRPr kumimoji="0" lang="ar-SA" sz="2800" b="0" i="0" u="none" strike="noStrike" kern="0" cap="none" spc="0" normalizeH="0" baseline="0" noProof="0" dirty="0">
                <a:ln>
                  <a:noFill/>
                </a:ln>
                <a:solidFill>
                  <a:schemeClr val="accent1">
                    <a:lumMod val="50000"/>
                  </a:schemeClr>
                </a:solidFill>
                <a:effectLst/>
                <a:uLnTx/>
                <a:uFillTx/>
              </a:endParaRPr>
            </a:p>
          </p:txBody>
        </p:sp>
      </p:grpSp>
      <p:sp>
        <p:nvSpPr>
          <p:cNvPr id="4" name="شكل حر 3"/>
          <p:cNvSpPr/>
          <p:nvPr/>
        </p:nvSpPr>
        <p:spPr>
          <a:xfrm rot="17398165" flipV="1">
            <a:off x="4924331" y="2602763"/>
            <a:ext cx="530149" cy="634720"/>
          </a:xfrm>
          <a:custGeom>
            <a:avLst/>
            <a:gdLst>
              <a:gd name="connsiteX0" fmla="*/ 1145309 w 1145309"/>
              <a:gd name="connsiteY0" fmla="*/ 0 h 18488"/>
              <a:gd name="connsiteX1" fmla="*/ 609600 w 1145309"/>
              <a:gd name="connsiteY1" fmla="*/ 9236 h 18488"/>
              <a:gd name="connsiteX2" fmla="*/ 0 w 1145309"/>
              <a:gd name="connsiteY2" fmla="*/ 18472 h 18488"/>
            </a:gdLst>
            <a:ahLst/>
            <a:cxnLst>
              <a:cxn ang="0">
                <a:pos x="connsiteX0" y="connsiteY0"/>
              </a:cxn>
              <a:cxn ang="0">
                <a:pos x="connsiteX1" y="connsiteY1"/>
              </a:cxn>
              <a:cxn ang="0">
                <a:pos x="connsiteX2" y="connsiteY2"/>
              </a:cxn>
            </a:cxnLst>
            <a:rect l="l" t="t" r="r" b="b"/>
            <a:pathLst>
              <a:path w="1145309" h="18488">
                <a:moveTo>
                  <a:pt x="1145309" y="0"/>
                </a:moveTo>
                <a:lnTo>
                  <a:pt x="609600" y="9236"/>
                </a:lnTo>
                <a:cubicBezTo>
                  <a:pt x="56019" y="19301"/>
                  <a:pt x="297564" y="18472"/>
                  <a:pt x="0" y="18472"/>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5" name="مستطيل 4"/>
          <p:cNvSpPr/>
          <p:nvPr/>
        </p:nvSpPr>
        <p:spPr>
          <a:xfrm>
            <a:off x="457200" y="2424580"/>
            <a:ext cx="4267200" cy="3308605"/>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نظرا إلى أن الحيوانات غير ذاتية التغذية، فلابد أن تتغذى على مخلوقات حيَّة أخر  للحصول على المواد المغذية. ويحدد تركيب أجزاء الجهاز الهضمي للحيوان طريقة تغذيته؛ إذ تهضم بعض الحيوانات- </a:t>
            </a:r>
            <a:r>
              <a:rPr lang="ar-SA" sz="2400" b="1" dirty="0" smtClean="0">
                <a:solidFill>
                  <a:schemeClr val="accent4">
                    <a:lumMod val="50000"/>
                  </a:schemeClr>
                </a:solidFill>
                <a:latin typeface="Constantia"/>
              </a:rPr>
              <a:t>ومنها الإسفنج- </a:t>
            </a:r>
            <a:r>
              <a:rPr lang="ar-SA" sz="2400" b="1" dirty="0">
                <a:solidFill>
                  <a:schemeClr val="accent4">
                    <a:lumMod val="50000"/>
                  </a:schemeClr>
                </a:solidFill>
                <a:latin typeface="Constantia"/>
              </a:rPr>
              <a:t>غذاءها داخل خلايا خاصة، في حين يهضم بعضها الآخر غذاءه داخل تجاويف الجسم أو داخل أعضاء متخصصة، ومنها دودة الأرض والجمل . </a:t>
            </a:r>
            <a:endParaRPr lang="ar-EG" sz="2400" b="1" dirty="0">
              <a:solidFill>
                <a:schemeClr val="accent4">
                  <a:lumMod val="50000"/>
                </a:schemeClr>
              </a:solidFill>
              <a:latin typeface="Constantia"/>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2589" y="3293809"/>
            <a:ext cx="26479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شكل بيضاوي 5"/>
          <p:cNvSpPr/>
          <p:nvPr/>
        </p:nvSpPr>
        <p:spPr>
          <a:xfrm>
            <a:off x="5724128" y="5334000"/>
            <a:ext cx="1667272" cy="838200"/>
          </a:xfrm>
          <a:prstGeom prst="ellipse">
            <a:avLst/>
          </a:prstGeom>
          <a:gradFill>
            <a:gsLst>
              <a:gs pos="0">
                <a:schemeClr val="accent1">
                  <a:lumMod val="75000"/>
                </a:schemeClr>
              </a:gs>
              <a:gs pos="70850">
                <a:srgbClr val="FFFF00"/>
              </a:gs>
              <a:gs pos="24571">
                <a:schemeClr val="accent3">
                  <a:lumMod val="50000"/>
                </a:schemeClr>
              </a:gs>
              <a:gs pos="42510">
                <a:schemeClr val="accent4">
                  <a:lumMod val="50000"/>
                </a:schemeClr>
              </a:gs>
              <a:gs pos="100000">
                <a:schemeClr val="accent6">
                  <a:lumMod val="50000"/>
                </a:schemeClr>
              </a:gs>
            </a:gsLst>
            <a:lin ang="5400000" scaled="0"/>
          </a:gradFill>
          <a:ln w="317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err="1" smtClean="0">
                <a:solidFill>
                  <a:srgbClr val="FF0000"/>
                </a:solidFill>
              </a:rPr>
              <a:t>البرامسيوم</a:t>
            </a:r>
            <a:endParaRPr lang="en-US" b="1" dirty="0">
              <a:solidFill>
                <a:srgbClr val="FF0000"/>
              </a:solidFill>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06190502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bg/>
                                          </p:spTgt>
                                        </p:tgtEl>
                                        <p:attrNameLst>
                                          <p:attrName>style.visibility</p:attrName>
                                        </p:attrNameLst>
                                      </p:cBhvr>
                                      <p:to>
                                        <p:strVal val="visible"/>
                                      </p:to>
                                    </p:set>
                                    <p:anim calcmode="lin" valueType="num">
                                      <p:cBhvr>
                                        <p:cTn id="34" dur="500" fill="hold"/>
                                        <p:tgtEl>
                                          <p:spTgt spid="5">
                                            <p:bg/>
                                          </p:spTgt>
                                        </p:tgtEl>
                                        <p:attrNameLst>
                                          <p:attrName>ppt_w</p:attrName>
                                        </p:attrNameLst>
                                      </p:cBhvr>
                                      <p:tavLst>
                                        <p:tav tm="0">
                                          <p:val>
                                            <p:fltVal val="0"/>
                                          </p:val>
                                        </p:tav>
                                        <p:tav tm="100000">
                                          <p:val>
                                            <p:strVal val="#ppt_w"/>
                                          </p:val>
                                        </p:tav>
                                      </p:tavLst>
                                    </p:anim>
                                    <p:anim calcmode="lin" valueType="num">
                                      <p:cBhvr>
                                        <p:cTn id="35" dur="500" fill="hold"/>
                                        <p:tgtEl>
                                          <p:spTgt spid="5">
                                            <p:bg/>
                                          </p:spTgt>
                                        </p:tgtEl>
                                        <p:attrNameLst>
                                          <p:attrName>ppt_h</p:attrName>
                                        </p:attrNameLst>
                                      </p:cBhvr>
                                      <p:tavLst>
                                        <p:tav tm="0">
                                          <p:val>
                                            <p:fltVal val="0"/>
                                          </p:val>
                                        </p:tav>
                                        <p:tav tm="100000">
                                          <p:val>
                                            <p:strVal val="#ppt_h"/>
                                          </p:val>
                                        </p:tav>
                                      </p:tavLst>
                                    </p:anim>
                                    <p:animEffect transition="in" filter="fade">
                                      <p:cBhvr>
                                        <p:cTn id="36" dur="500"/>
                                        <p:tgtEl>
                                          <p:spTgt spid="5">
                                            <p:bg/>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 calcmode="lin" valueType="num">
                                      <p:cBhvr>
                                        <p:cTn id="4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43" dur="500"/>
                                        <p:tgtEl>
                                          <p:spTgt spid="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wheel(1)">
                                      <p:cBhvr>
                                        <p:cTn id="48" dur="2000"/>
                                        <p:tgtEl>
                                          <p:spTgt spid="1026"/>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heel(1)">
                                      <p:cBhvr>
                                        <p:cTn id="5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26" grpId="0" animBg="1"/>
      <p:bldP spid="4" grpId="0" animBg="1"/>
      <p:bldP spid="5" grpId="0" build="p"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AutoShape 2"/>
          <p:cNvSpPr>
            <a:spLocks noChangeArrowheads="1"/>
          </p:cNvSpPr>
          <p:nvPr/>
        </p:nvSpPr>
        <p:spPr bwMode="auto">
          <a:xfrm>
            <a:off x="990600" y="0"/>
            <a:ext cx="7010400" cy="28194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Aft>
                <a:spcPct val="0"/>
              </a:spcAft>
              <a:buFontTx/>
              <a:buNone/>
            </a:pPr>
            <a:endParaRPr lang="ar-SY" altLang="ar-SA" sz="3600" b="1" dirty="0">
              <a:solidFill>
                <a:srgbClr val="0070C0"/>
              </a:solidFill>
            </a:endParaRPr>
          </a:p>
          <a:p>
            <a:pPr algn="justLow" eaLnBrk="1" fontAlgn="base" hangingPunct="1">
              <a:spcAft>
                <a:spcPct val="0"/>
              </a:spcAft>
              <a:buFontTx/>
              <a:buNone/>
            </a:pPr>
            <a:r>
              <a:rPr lang="ar-EG" altLang="ar-SA" sz="3600" b="1" dirty="0">
                <a:solidFill>
                  <a:srgbClr val="0070C0"/>
                </a:solidFill>
                <a:latin typeface="GESSTwoBold-Bold" charset="-78"/>
                <a:cs typeface="Times New Roman" pitchFamily="18" charset="0"/>
              </a:rPr>
              <a:t>ج: </a:t>
            </a:r>
            <a:r>
              <a:rPr lang="ar-SA" altLang="ar-SA" sz="3600" b="1" dirty="0">
                <a:solidFill>
                  <a:srgbClr val="0070C0"/>
                </a:solidFill>
                <a:latin typeface="GESSTwoBold-Bold" charset="-78"/>
                <a:cs typeface="Times New Roman" pitchFamily="18" charset="0"/>
              </a:rPr>
              <a:t>يجب أن يظهر الرسم جميع المراحل كما في الشكل 5- 6.</a:t>
            </a:r>
            <a:endParaRPr lang="en-US" altLang="ar-SA" sz="3600" b="1" dirty="0">
              <a:solidFill>
                <a:srgbClr val="0070C0"/>
              </a:solidFill>
              <a:latin typeface="GESSTwoBold-Bold" charset="-78"/>
              <a:cs typeface="Times New Roman" pitchFamily="18" charset="0"/>
            </a:endParaRPr>
          </a:p>
        </p:txBody>
      </p:sp>
      <p:pic>
        <p:nvPicPr>
          <p:cNvPr id="201731" name="Picture 3"/>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1259632" y="2286000"/>
            <a:ext cx="6858000"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25162686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1731"/>
                                        </p:tgtEl>
                                        <p:attrNameLst>
                                          <p:attrName>style.visibility</p:attrName>
                                        </p:attrNameLst>
                                      </p:cBhvr>
                                      <p:to>
                                        <p:strVal val="visible"/>
                                      </p:to>
                                    </p:set>
                                    <p:anim to="" calcmode="lin" valueType="num">
                                      <p:cBhvr>
                                        <p:cTn id="7" dur="1" fill="hold"/>
                                        <p:tgtEl>
                                          <p:spTgt spid="201731"/>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AutoShape 2"/>
          <p:cNvSpPr>
            <a:spLocks noGrp="1" noChangeArrowheads="1"/>
          </p:cNvSpPr>
          <p:nvPr>
            <p:ph idx="1"/>
          </p:nvPr>
        </p:nvSpPr>
        <p:spPr>
          <a:xfrm>
            <a:off x="457200" y="116632"/>
            <a:ext cx="8229600" cy="5334000"/>
          </a:xfrm>
          <a:prstGeom prst="star24">
            <a:avLst>
              <a:gd name="adj" fmla="val 37500"/>
            </a:avLst>
          </a:prstGeom>
          <a:noFill/>
        </p:spPr>
        <p:txBody>
          <a:bodyPr>
            <a:normAutofit/>
          </a:bodyPr>
          <a:lstStyle/>
          <a:p>
            <a:pPr algn="justLow" eaLnBrk="1" hangingPunct="1">
              <a:lnSpc>
                <a:spcPct val="80000"/>
              </a:lnSpc>
              <a:buFontTx/>
              <a:buNone/>
            </a:pPr>
            <a:r>
              <a:rPr lang="ar-EG" altLang="ar-SA" sz="2800" b="1" dirty="0" smtClean="0">
                <a:solidFill>
                  <a:srgbClr val="800080"/>
                </a:solidFill>
              </a:rPr>
              <a:t>س : </a:t>
            </a:r>
            <a:r>
              <a:rPr lang="ar-SA" altLang="ar-SA" sz="2800" b="1" dirty="0" smtClean="0">
                <a:solidFill>
                  <a:srgbClr val="800080"/>
                </a:solidFill>
              </a:rPr>
              <a:t>أعمل نموذج استعمل البالون نموذجا</a:t>
            </a:r>
            <a:r>
              <a:rPr lang="ar-EG" altLang="ar-SA" sz="2800" b="1" dirty="0" smtClean="0">
                <a:solidFill>
                  <a:srgbClr val="800080"/>
                </a:solidFill>
              </a:rPr>
              <a:t> </a:t>
            </a:r>
            <a:r>
              <a:rPr lang="ar-SA" altLang="ar-SA" sz="2800" b="1" dirty="0" smtClean="0">
                <a:solidFill>
                  <a:srgbClr val="800080"/>
                </a:solidFill>
              </a:rPr>
              <a:t>لمراحل تمايز الخلايا، وقارن ذلك</a:t>
            </a:r>
            <a:r>
              <a:rPr lang="ar-EG" altLang="ar-SA" sz="2800" b="1" dirty="0" smtClean="0">
                <a:solidFill>
                  <a:srgbClr val="800080"/>
                </a:solidFill>
              </a:rPr>
              <a:t> </a:t>
            </a:r>
            <a:r>
              <a:rPr lang="ar-SA" altLang="ar-SA" sz="2800" b="1" dirty="0" smtClean="0">
                <a:solidFill>
                  <a:srgbClr val="800080"/>
                </a:solidFill>
              </a:rPr>
              <a:t>بالضغط على نهاية البالون. ارسم هذه</a:t>
            </a:r>
            <a:r>
              <a:rPr lang="ar-EG" altLang="ar-SA" sz="2800" b="1" dirty="0" smtClean="0">
                <a:solidFill>
                  <a:srgbClr val="800080"/>
                </a:solidFill>
              </a:rPr>
              <a:t> </a:t>
            </a:r>
            <a:r>
              <a:rPr lang="ar-SA" altLang="ar-SA" sz="2800" b="1" dirty="0" smtClean="0">
                <a:solidFill>
                  <a:srgbClr val="800080"/>
                </a:solidFill>
              </a:rPr>
              <a:t>العملية رسما تخطيطيا، واكتب الأسماء</a:t>
            </a:r>
            <a:r>
              <a:rPr lang="ar-EG" altLang="ar-SA" sz="2800" b="1" dirty="0" smtClean="0">
                <a:solidFill>
                  <a:srgbClr val="800080"/>
                </a:solidFill>
              </a:rPr>
              <a:t> </a:t>
            </a:r>
            <a:r>
              <a:rPr lang="ar-SA" altLang="ar-SA" sz="2800" b="1" dirty="0" smtClean="0">
                <a:solidFill>
                  <a:srgbClr val="800080"/>
                </a:solidFill>
              </a:rPr>
              <a:t>ومنها مراحل تمايز الخلايا؟</a:t>
            </a:r>
            <a:endParaRPr lang="en-US" altLang="ar-SA" sz="2800" b="1" dirty="0" smtClean="0">
              <a:solidFill>
                <a:srgbClr val="80008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57105014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02754">
                                            <p:txEl>
                                              <p:pRg st="0" end="0"/>
                                            </p:txEl>
                                          </p:spTgt>
                                        </p:tgtEl>
                                        <p:attrNameLst>
                                          <p:attrName>style.visibility</p:attrName>
                                        </p:attrNameLst>
                                      </p:cBhvr>
                                      <p:to>
                                        <p:strVal val="visible"/>
                                      </p:to>
                                    </p:set>
                                    <p:animEffect transition="in" filter="fade">
                                      <p:cBhvr>
                                        <p:cTn id="7" dur="2000"/>
                                        <p:tgtEl>
                                          <p:spTgt spid="202754">
                                            <p:txEl>
                                              <p:pRg st="0" end="0"/>
                                            </p:txEl>
                                          </p:spTgt>
                                        </p:tgtEl>
                                      </p:cBhvr>
                                    </p:animEffect>
                                    <p:anim calcmode="lin" valueType="num">
                                      <p:cBhvr>
                                        <p:cTn id="8" dur="2000" fill="hold"/>
                                        <p:tgtEl>
                                          <p:spTgt spid="202754">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202754">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202754">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AutoShape 2"/>
          <p:cNvSpPr>
            <a:spLocks noChangeArrowheads="1"/>
          </p:cNvSpPr>
          <p:nvPr/>
        </p:nvSpPr>
        <p:spPr bwMode="auto">
          <a:xfrm>
            <a:off x="228600" y="533400"/>
            <a:ext cx="8534400" cy="5715000"/>
          </a:xfrm>
          <a:prstGeom prst="star8">
            <a:avLst>
              <a:gd name="adj" fmla="val 38250"/>
            </a:avLst>
          </a:prstGeom>
          <a:noFill/>
          <a:ln w="9525">
            <a:noFill/>
            <a:miter lim="800000"/>
            <a:headEnd/>
            <a:tailEnd/>
          </a:ln>
          <a:effectLst/>
        </p:spPr>
        <p:txBody>
          <a:bodyPr/>
          <a:lstStyle/>
          <a:p>
            <a:pPr marL="342900" indent="-342900" algn="justLow" fontAlgn="base">
              <a:spcBef>
                <a:spcPct val="20000"/>
              </a:spcBef>
              <a:spcAft>
                <a:spcPct val="0"/>
              </a:spcAft>
              <a:defRPr/>
            </a:pPr>
            <a:r>
              <a:rPr lang="ar-EG" sz="3200" b="1" dirty="0">
                <a:solidFill>
                  <a:srgbClr val="0070C0"/>
                </a:solidFill>
                <a:effectLst>
                  <a:outerShdw blurRad="38100" dist="38100" dir="2700000" algn="tl">
                    <a:srgbClr val="FFFFFF"/>
                  </a:outerShdw>
                </a:effectLst>
              </a:rPr>
              <a:t>ج : </a:t>
            </a:r>
            <a:r>
              <a:rPr lang="ar-SA" sz="3200" b="1" dirty="0">
                <a:solidFill>
                  <a:srgbClr val="0070C0"/>
                </a:solidFill>
                <a:effectLst>
                  <a:outerShdw blurRad="38100" dist="38100" dir="2700000" algn="tl">
                    <a:srgbClr val="FFFFFF"/>
                  </a:outerShdw>
                </a:effectLst>
              </a:rPr>
              <a:t>البالون المنفوخ يشبه </a:t>
            </a:r>
            <a:r>
              <a:rPr lang="ar-SA" sz="3200" b="1" dirty="0" err="1">
                <a:solidFill>
                  <a:srgbClr val="0070C0"/>
                </a:solidFill>
                <a:effectLst>
                  <a:outerShdw blurRad="38100" dist="38100" dir="2700000" algn="tl">
                    <a:srgbClr val="FFFFFF"/>
                  </a:outerShdw>
                </a:effectLst>
              </a:rPr>
              <a:t>البلاستيولا</a:t>
            </a:r>
            <a:r>
              <a:rPr lang="ar-SA" sz="3200" b="1" dirty="0">
                <a:solidFill>
                  <a:srgbClr val="0070C0"/>
                </a:solidFill>
                <a:effectLst>
                  <a:outerShdw blurRad="38100" dist="38100" dir="2700000" algn="tl">
                    <a:srgbClr val="FFFFFF"/>
                  </a:outerShdw>
                </a:effectLst>
              </a:rPr>
              <a:t>. يمثل الضغط على أحد طرفي</a:t>
            </a:r>
            <a:r>
              <a:rPr lang="ar-EG" sz="3200" b="1" dirty="0">
                <a:solidFill>
                  <a:srgbClr val="0070C0"/>
                </a:solidFill>
                <a:effectLst>
                  <a:outerShdw blurRad="38100" dist="38100" dir="2700000" algn="tl">
                    <a:srgbClr val="FFFFFF"/>
                  </a:outerShdw>
                </a:effectLst>
              </a:rPr>
              <a:t> </a:t>
            </a:r>
            <a:r>
              <a:rPr lang="ar-SA" sz="3200" b="1" dirty="0">
                <a:solidFill>
                  <a:srgbClr val="0070C0"/>
                </a:solidFill>
                <a:effectLst>
                  <a:outerShdw blurRad="38100" dist="38100" dir="2700000" algn="tl">
                    <a:srgbClr val="FFFFFF"/>
                  </a:outerShdw>
                </a:effectLst>
              </a:rPr>
              <a:t>البالون تكوين </a:t>
            </a:r>
            <a:r>
              <a:rPr lang="ar-SA" sz="3200" b="1" dirty="0" err="1">
                <a:solidFill>
                  <a:srgbClr val="0070C0"/>
                </a:solidFill>
                <a:effectLst>
                  <a:outerShdw blurRad="38100" dist="38100" dir="2700000" algn="tl">
                    <a:srgbClr val="FFFFFF"/>
                  </a:outerShdw>
                </a:effectLst>
              </a:rPr>
              <a:t>الجاسترولا</a:t>
            </a:r>
            <a:r>
              <a:rPr lang="ar-SA" sz="3200" b="1" dirty="0">
                <a:solidFill>
                  <a:srgbClr val="0070C0"/>
                </a:solidFill>
                <a:effectLst>
                  <a:outerShdw blurRad="38100" dist="38100" dir="2700000" algn="tl">
                    <a:srgbClr val="FFFFFF"/>
                  </a:outerShdw>
                </a:effectLst>
              </a:rPr>
              <a:t>. يجب أن تظهر الرسوم التوضيحية</a:t>
            </a:r>
            <a:r>
              <a:rPr lang="ar-EG" sz="3200" b="1" dirty="0">
                <a:solidFill>
                  <a:srgbClr val="0070C0"/>
                </a:solidFill>
                <a:effectLst>
                  <a:outerShdw blurRad="38100" dist="38100" dir="2700000" algn="tl">
                    <a:srgbClr val="FFFFFF"/>
                  </a:outerShdw>
                </a:effectLst>
              </a:rPr>
              <a:t> </a:t>
            </a:r>
            <a:r>
              <a:rPr lang="ar-SA" sz="3200" b="1" dirty="0">
                <a:solidFill>
                  <a:srgbClr val="0070C0"/>
                </a:solidFill>
                <a:effectLst>
                  <a:outerShdw blurRad="38100" dist="38100" dir="2700000" algn="tl">
                    <a:srgbClr val="FFFFFF"/>
                  </a:outerShdw>
                </a:effectLst>
              </a:rPr>
              <a:t>أسماء المراحل المتتابعة المختلفة بصورة مناسبة.</a:t>
            </a: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252139844"/>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 to="" calcmode="lin" valueType="num">
                                      <p:cBhvr>
                                        <p:cTn id="7" dur="1" fill="hold"/>
                                        <p:tgtEl>
                                          <p:spTgt spid="203778"/>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AutoShape 2"/>
          <p:cNvSpPr>
            <a:spLocks noChangeArrowheads="1"/>
          </p:cNvSpPr>
          <p:nvPr/>
        </p:nvSpPr>
        <p:spPr bwMode="auto">
          <a:xfrm>
            <a:off x="0" y="304800"/>
            <a:ext cx="8915400" cy="3733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Aft>
                <a:spcPct val="0"/>
              </a:spcAft>
              <a:buFontTx/>
              <a:buNone/>
            </a:pPr>
            <a:endParaRPr lang="ar-SY" altLang="ar-SA" sz="3600" b="1" dirty="0">
              <a:solidFill>
                <a:srgbClr val="0070C0"/>
              </a:solidFill>
            </a:endParaRPr>
          </a:p>
          <a:p>
            <a:pPr algn="justLow" eaLnBrk="1" fontAlgn="base" hangingPunct="1">
              <a:spcAft>
                <a:spcPct val="0"/>
              </a:spcAft>
              <a:buFontTx/>
              <a:buNone/>
            </a:pPr>
            <a:r>
              <a:rPr lang="ar-EG" altLang="ar-SA" sz="2800" b="1" dirty="0">
                <a:solidFill>
                  <a:srgbClr val="0070C0"/>
                </a:solidFill>
                <a:latin typeface="GESSTwoBold-Bold" charset="-78"/>
                <a:cs typeface="Times New Roman" pitchFamily="18" charset="0"/>
              </a:rPr>
              <a:t>س : </a:t>
            </a:r>
            <a:r>
              <a:rPr lang="ar-SA" altLang="ar-SA" sz="2800" b="1" dirty="0">
                <a:solidFill>
                  <a:srgbClr val="0070C0"/>
                </a:solidFill>
                <a:latin typeface="GESSTwoBold-Bold" charset="-78"/>
                <a:cs typeface="Times New Roman" pitchFamily="18" charset="0"/>
              </a:rPr>
              <a:t>لاحظ علماء الأحياء أن الحيوان الذي</a:t>
            </a:r>
            <a:r>
              <a:rPr lang="ar-EG" altLang="ar-SA" sz="2800" b="1" dirty="0">
                <a:solidFill>
                  <a:srgbClr val="0070C0"/>
                </a:solidFill>
                <a:latin typeface="GESSTwoBold-Bold" charset="-78"/>
                <a:cs typeface="Times New Roman" pitchFamily="18" charset="0"/>
              </a:rPr>
              <a:t> </a:t>
            </a:r>
            <a:r>
              <a:rPr lang="ar-SA" altLang="ar-SA" sz="2800" b="1" dirty="0">
                <a:solidFill>
                  <a:srgbClr val="0070C0"/>
                </a:solidFill>
                <a:latin typeface="GESSTwoBold-Bold" charset="-78"/>
                <a:cs typeface="Times New Roman" pitchFamily="18" charset="0"/>
              </a:rPr>
              <a:t>تتضاعف كتلته يزيد طوله بمقدار 1.26</a:t>
            </a:r>
            <a:r>
              <a:rPr lang="ar-EG" altLang="ar-SA" sz="2800" b="1" dirty="0">
                <a:solidFill>
                  <a:srgbClr val="0070C0"/>
                </a:solidFill>
                <a:latin typeface="GESSTwoBold-Bold" charset="-78"/>
                <a:cs typeface="Times New Roman" pitchFamily="18" charset="0"/>
              </a:rPr>
              <a:t> </a:t>
            </a:r>
            <a:r>
              <a:rPr lang="ar-SA" altLang="ar-SA" sz="2800" b="1" dirty="0">
                <a:solidFill>
                  <a:srgbClr val="0070C0"/>
                </a:solidFill>
                <a:latin typeface="GESSTwoBold-Bold" charset="-78"/>
                <a:cs typeface="Times New Roman" pitchFamily="18" charset="0"/>
              </a:rPr>
              <a:t>مرة</a:t>
            </a:r>
            <a:r>
              <a:rPr lang="ar-EG" altLang="ar-SA" sz="2800" b="1" dirty="0">
                <a:solidFill>
                  <a:srgbClr val="0070C0"/>
                </a:solidFill>
                <a:latin typeface="GESSTwoBold-Bold" charset="-78"/>
                <a:cs typeface="Times New Roman" pitchFamily="18" charset="0"/>
              </a:rPr>
              <a:t>. </a:t>
            </a:r>
            <a:r>
              <a:rPr lang="ar-SA" altLang="ar-SA" sz="2800" b="1" dirty="0">
                <a:solidFill>
                  <a:srgbClr val="0070C0"/>
                </a:solidFill>
                <a:latin typeface="GESSTwoBold-Bold" charset="-78"/>
                <a:cs typeface="Times New Roman" pitchFamily="18" charset="0"/>
              </a:rPr>
              <a:t>افترض أن </a:t>
            </a:r>
            <a:r>
              <a:rPr lang="ar-SA" altLang="ar-SA" sz="2800" b="1" dirty="0" smtClean="0">
                <a:solidFill>
                  <a:srgbClr val="0070C0"/>
                </a:solidFill>
                <a:latin typeface="GESSTwoBold-Bold" charset="-78"/>
                <a:cs typeface="Times New Roman" pitchFamily="18" charset="0"/>
              </a:rPr>
              <a:t>حيواًنا </a:t>
            </a:r>
            <a:r>
              <a:rPr lang="ar-SA" altLang="ar-SA" sz="2800" b="1" dirty="0">
                <a:solidFill>
                  <a:srgbClr val="0070C0"/>
                </a:solidFill>
                <a:latin typeface="GESSTwoBold-Bold" charset="-78"/>
                <a:cs typeface="Times New Roman" pitchFamily="18" charset="0"/>
              </a:rPr>
              <a:t>كتلته 2.5 كجم</a:t>
            </a:r>
            <a:r>
              <a:rPr lang="ar-EG" altLang="ar-SA" sz="2800" b="1" dirty="0">
                <a:solidFill>
                  <a:srgbClr val="0070C0"/>
                </a:solidFill>
                <a:latin typeface="GESSTwoBold-Bold" charset="-78"/>
                <a:cs typeface="Times New Roman" pitchFamily="18" charset="0"/>
              </a:rPr>
              <a:t> </a:t>
            </a:r>
            <a:r>
              <a:rPr lang="ar-SA" altLang="ar-SA" sz="2800" b="1" dirty="0">
                <a:solidFill>
                  <a:srgbClr val="0070C0"/>
                </a:solidFill>
                <a:latin typeface="GESSTwoBold-Bold" charset="-78"/>
                <a:cs typeface="Times New Roman" pitchFamily="18" charset="0"/>
              </a:rPr>
              <a:t>وطوله 30 سم، قد زادت كتلته فبلغت 5</a:t>
            </a:r>
            <a:r>
              <a:rPr lang="ar-EG" altLang="ar-SA" sz="2800" b="1" dirty="0">
                <a:solidFill>
                  <a:srgbClr val="0070C0"/>
                </a:solidFill>
                <a:latin typeface="GESSTwoBold-Bold" charset="-78"/>
                <a:cs typeface="Times New Roman" pitchFamily="18" charset="0"/>
              </a:rPr>
              <a:t> </a:t>
            </a:r>
            <a:r>
              <a:rPr lang="ar-SA" altLang="ar-SA" sz="2800" b="1" dirty="0">
                <a:solidFill>
                  <a:srgbClr val="0070C0"/>
                </a:solidFill>
                <a:latin typeface="GESSTwoBold-Bold" charset="-78"/>
                <a:cs typeface="Times New Roman" pitchFamily="18" charset="0"/>
              </a:rPr>
              <a:t>كجم، فكم يصبح طوله؟ </a:t>
            </a:r>
            <a:endParaRPr lang="en-US" altLang="ar-SA" sz="2800" b="1" dirty="0">
              <a:solidFill>
                <a:srgbClr val="0070C0"/>
              </a:solidFill>
              <a:latin typeface="GESSTwoBold-Bold" charset="-78"/>
              <a:cs typeface="Times New Roman" pitchFamily="18" charset="0"/>
            </a:endParaRPr>
          </a:p>
        </p:txBody>
      </p:sp>
      <p:sp>
        <p:nvSpPr>
          <p:cNvPr id="204803" name="AutoShape 3"/>
          <p:cNvSpPr>
            <a:spLocks noChangeArrowheads="1"/>
          </p:cNvSpPr>
          <p:nvPr/>
        </p:nvSpPr>
        <p:spPr bwMode="auto">
          <a:xfrm>
            <a:off x="685800" y="4419600"/>
            <a:ext cx="8153400" cy="1066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Aft>
                <a:spcPct val="0"/>
              </a:spcAft>
              <a:buFontTx/>
              <a:buNone/>
            </a:pPr>
            <a:r>
              <a:rPr lang="ar-EG" altLang="ar-SA" sz="3600" b="1">
                <a:solidFill>
                  <a:srgbClr val="000000"/>
                </a:solidFill>
                <a:latin typeface="GESSTwoBold-Bold" charset="-78"/>
                <a:cs typeface="Times New Roman" pitchFamily="18" charset="0"/>
              </a:rPr>
              <a:t>ج : الطول = </a:t>
            </a:r>
            <a:r>
              <a:rPr lang="ar-EG" altLang="ar-SA" b="1">
                <a:solidFill>
                  <a:srgbClr val="000000"/>
                </a:solidFill>
                <a:latin typeface="GESSTwoBold-Bold" charset="-78"/>
                <a:cs typeface="Times New Roman" pitchFamily="18" charset="0"/>
              </a:rPr>
              <a:t>1.26 × 30 = 37.8</a:t>
            </a:r>
            <a:r>
              <a:rPr lang="ar-SA" altLang="ar-SA" b="1">
                <a:solidFill>
                  <a:srgbClr val="000000"/>
                </a:solidFill>
                <a:latin typeface="GESSTwoBold-Bold" charset="-78"/>
                <a:cs typeface="Times New Roman" pitchFamily="18" charset="0"/>
              </a:rPr>
              <a:t> سم </a:t>
            </a:r>
            <a:endParaRPr lang="en-US" altLang="ar-SA" b="1">
              <a:solidFill>
                <a:srgbClr val="000000"/>
              </a:solidFill>
              <a:latin typeface="GESSTwoBold-Bold" charset="-78"/>
              <a:cs typeface="Times New Roman" pitchFamily="18" charset="0"/>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679748243"/>
      </p:ext>
    </p:extLst>
  </p:cSld>
  <p:clrMapOvr>
    <a:masterClrMapping/>
  </p:clrMapOvr>
  <p:transition spd="slow">
    <p:checke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91680" y="476672"/>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solidFill>
                <a:prstClr val="white"/>
              </a:solidFill>
            </a:endParaRPr>
          </a:p>
        </p:txBody>
      </p:sp>
      <p:sp>
        <p:nvSpPr>
          <p:cNvPr id="4" name="مربع نص 3"/>
          <p:cNvSpPr txBox="1"/>
          <p:nvPr/>
        </p:nvSpPr>
        <p:spPr>
          <a:xfrm>
            <a:off x="1907704" y="476672"/>
            <a:ext cx="5760640" cy="830997"/>
          </a:xfrm>
          <a:prstGeom prst="rect">
            <a:avLst/>
          </a:prstGeom>
          <a:noFill/>
        </p:spPr>
        <p:txBody>
          <a:bodyPr wrap="square" rtlCol="1">
            <a:spAutoFit/>
          </a:bodyPr>
          <a:lstStyle/>
          <a:p>
            <a:pPr algn="ctr" rtl="1"/>
            <a:r>
              <a:rPr lang="ar-EG" sz="4800" b="1" dirty="0">
                <a:solidFill>
                  <a:srgbClr val="FF0000"/>
                </a:solidFill>
                <a:effectLst>
                  <a:outerShdw blurRad="38100" dist="38100" dir="2700000" algn="tl">
                    <a:srgbClr val="FFFFFF"/>
                  </a:outerShdw>
                </a:effectLst>
              </a:rPr>
              <a:t>الدرس </a:t>
            </a:r>
            <a:r>
              <a:rPr lang="ar-SA" sz="4800" b="1" dirty="0" smtClean="0">
                <a:solidFill>
                  <a:srgbClr val="FF0000"/>
                </a:solidFill>
                <a:effectLst>
                  <a:outerShdw blurRad="38100" dist="38100" dir="2700000" algn="tl">
                    <a:srgbClr val="FFFFFF"/>
                  </a:outerShdw>
                </a:effectLst>
              </a:rPr>
              <a:t>الثاني</a:t>
            </a:r>
            <a:r>
              <a:rPr lang="ar-EG" sz="4800" b="1" dirty="0" smtClean="0">
                <a:solidFill>
                  <a:srgbClr val="FF0000"/>
                </a:solidFill>
                <a:effectLst>
                  <a:outerShdw blurRad="38100" dist="38100" dir="2700000" algn="tl">
                    <a:srgbClr val="FFFFFF"/>
                  </a:outerShdw>
                </a:effectLst>
              </a:rPr>
              <a:t> </a:t>
            </a:r>
            <a:endParaRPr lang="ar-SA" sz="4800" dirty="0">
              <a:solidFill>
                <a:srgbClr val="FF0000"/>
              </a:solidFill>
            </a:endParaRPr>
          </a:p>
        </p:txBody>
      </p:sp>
      <p:sp>
        <p:nvSpPr>
          <p:cNvPr id="5" name="مربع نص 4"/>
          <p:cNvSpPr txBox="1"/>
          <p:nvPr/>
        </p:nvSpPr>
        <p:spPr>
          <a:xfrm>
            <a:off x="1422565" y="2420888"/>
            <a:ext cx="6624736" cy="2308324"/>
          </a:xfrm>
          <a:prstGeom prst="rect">
            <a:avLst/>
          </a:prstGeom>
          <a:noFill/>
        </p:spPr>
        <p:txBody>
          <a:bodyPr wrap="square" rtlCol="1">
            <a:spAutoFit/>
          </a:bodyPr>
          <a:lstStyle/>
          <a:p>
            <a:pPr algn="ctr" rtl="1" fontAlgn="base">
              <a:spcBef>
                <a:spcPct val="0"/>
              </a:spcBef>
              <a:spcAft>
                <a:spcPct val="0"/>
              </a:spcAft>
              <a:defRPr/>
            </a:pPr>
            <a:r>
              <a:rPr lang="ar-EG" sz="7200" b="1" dirty="0">
                <a:solidFill>
                  <a:srgbClr val="0070C0"/>
                </a:solidFill>
                <a:effectLst>
                  <a:outerShdw blurRad="38100" dist="38100" dir="2700000" algn="tl">
                    <a:srgbClr val="FFFFFF"/>
                  </a:outerShdw>
                </a:effectLst>
              </a:rPr>
              <a:t>مستويات بناء جســم </a:t>
            </a:r>
            <a:r>
              <a:rPr lang="ar-SA" sz="7200" b="1" dirty="0" smtClean="0">
                <a:solidFill>
                  <a:srgbClr val="0070C0"/>
                </a:solidFill>
                <a:effectLst>
                  <a:outerShdw blurRad="38100" dist="38100" dir="2700000" algn="tl">
                    <a:srgbClr val="FFFFFF"/>
                  </a:outerShdw>
                </a:effectLst>
              </a:rPr>
              <a:t>الحيوان</a:t>
            </a:r>
            <a:endParaRPr lang="en-US" sz="7200" b="1" dirty="0">
              <a:solidFill>
                <a:srgbClr val="0070C0"/>
              </a:solidFill>
              <a:effectLst>
                <a:outerShdw blurRad="38100" dist="38100" dir="2700000" algn="tl">
                  <a:srgbClr val="FFFFFF"/>
                </a:outerShdw>
              </a:effectLst>
            </a:endParaRP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9461637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457201" y="1085272"/>
            <a:ext cx="8301710" cy="25908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smtClean="0">
                <a:solidFill>
                  <a:schemeClr val="accent4">
                    <a:lumMod val="50000"/>
                  </a:schemeClr>
                </a:solidFill>
                <a:latin typeface="Constantia"/>
              </a:rPr>
              <a:t>لمعرفه العلاقة </a:t>
            </a:r>
            <a:r>
              <a:rPr lang="ar-SA" sz="2400" b="1" dirty="0">
                <a:solidFill>
                  <a:schemeClr val="accent4">
                    <a:lumMod val="50000"/>
                  </a:schemeClr>
                </a:solidFill>
                <a:latin typeface="Constantia"/>
              </a:rPr>
              <a:t>بين الحيوانات في التصنيف</a:t>
            </a: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توظف الصفات </a:t>
            </a:r>
            <a:r>
              <a:rPr lang="ar-SA" sz="2400" b="1" dirty="0" smtClean="0">
                <a:solidFill>
                  <a:schemeClr val="accent4">
                    <a:lumMod val="50000"/>
                  </a:schemeClr>
                </a:solidFill>
                <a:latin typeface="Constantia"/>
              </a:rPr>
              <a:t>التشريحية في </a:t>
            </a:r>
            <a:r>
              <a:rPr lang="ar-SA" sz="2400" b="1" dirty="0">
                <a:solidFill>
                  <a:schemeClr val="accent4">
                    <a:lumMod val="50000"/>
                  </a:schemeClr>
                </a:solidFill>
                <a:latin typeface="Constantia"/>
              </a:rPr>
              <a:t>مستويات بناء اجسام الحيوانات</a:t>
            </a: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حيث تجمع الحيوانات </a:t>
            </a:r>
            <a:r>
              <a:rPr lang="ar-SA" sz="2400" b="1" dirty="0" smtClean="0">
                <a:solidFill>
                  <a:schemeClr val="accent4">
                    <a:lumMod val="50000"/>
                  </a:schemeClr>
                </a:solidFill>
                <a:latin typeface="Constantia"/>
              </a:rPr>
              <a:t>التي </a:t>
            </a:r>
            <a:r>
              <a:rPr lang="ar-SA" sz="2400" b="1" dirty="0">
                <a:solidFill>
                  <a:schemeClr val="accent4">
                    <a:lumMod val="50000"/>
                  </a:schemeClr>
                </a:solidFill>
                <a:latin typeface="Constantia"/>
              </a:rPr>
              <a:t>ليس لها انسجه منفصله عن الحيوانات </a:t>
            </a:r>
            <a:r>
              <a:rPr lang="ar-SA" sz="2400" b="1" dirty="0" smtClean="0">
                <a:solidFill>
                  <a:schemeClr val="accent4">
                    <a:lumMod val="50000"/>
                  </a:schemeClr>
                </a:solidFill>
                <a:latin typeface="Constantia"/>
              </a:rPr>
              <a:t>التي </a:t>
            </a:r>
            <a:r>
              <a:rPr lang="ar-SA" sz="2400" b="1" dirty="0">
                <a:solidFill>
                  <a:schemeClr val="accent4">
                    <a:lumMod val="50000"/>
                  </a:schemeClr>
                </a:solidFill>
                <a:latin typeface="Constantia"/>
              </a:rPr>
              <a:t>لها انسجه كما توضع الحيوانات ذات الاجسام </a:t>
            </a:r>
            <a:r>
              <a:rPr lang="ar-SA" sz="2400" b="1" dirty="0" smtClean="0">
                <a:solidFill>
                  <a:schemeClr val="accent4">
                    <a:lumMod val="50000"/>
                  </a:schemeClr>
                </a:solidFill>
                <a:latin typeface="Constantia"/>
              </a:rPr>
              <a:t>المقسمة </a:t>
            </a:r>
            <a:r>
              <a:rPr lang="ar-SA" sz="2400" b="1" dirty="0">
                <a:solidFill>
                  <a:schemeClr val="accent4">
                    <a:lumMod val="50000"/>
                  </a:schemeClr>
                </a:solidFill>
                <a:latin typeface="Constantia"/>
              </a:rPr>
              <a:t>الى قطع </a:t>
            </a:r>
            <a:r>
              <a:rPr lang="ar-SA" sz="2400" b="1" dirty="0" smtClean="0">
                <a:solidFill>
                  <a:schemeClr val="accent4">
                    <a:lumMod val="50000"/>
                  </a:schemeClr>
                </a:solidFill>
                <a:latin typeface="Constantia"/>
              </a:rPr>
              <a:t>في </a:t>
            </a:r>
            <a:r>
              <a:rPr lang="ar-SA" sz="2400" b="1" dirty="0">
                <a:solidFill>
                  <a:schemeClr val="accent4">
                    <a:lumMod val="50000"/>
                  </a:schemeClr>
                </a:solidFill>
                <a:latin typeface="Constantia"/>
              </a:rPr>
              <a:t>مجموعه </a:t>
            </a:r>
            <a:r>
              <a:rPr lang="ar-SA" sz="2400" b="1" dirty="0" smtClean="0">
                <a:solidFill>
                  <a:schemeClr val="accent4">
                    <a:lumMod val="50000"/>
                  </a:schemeClr>
                </a:solidFill>
                <a:latin typeface="Constantia"/>
              </a:rPr>
              <a:t>مختلفة </a:t>
            </a:r>
            <a:r>
              <a:rPr lang="ar-SA" sz="2400" b="1" dirty="0">
                <a:solidFill>
                  <a:schemeClr val="accent4">
                    <a:lumMod val="50000"/>
                  </a:schemeClr>
                </a:solidFill>
                <a:latin typeface="Constantia"/>
              </a:rPr>
              <a:t>عن الحيوانات </a:t>
            </a:r>
            <a:r>
              <a:rPr lang="ar-SA" sz="2400" b="1" dirty="0" smtClean="0">
                <a:solidFill>
                  <a:schemeClr val="accent4">
                    <a:lumMod val="50000"/>
                  </a:schemeClr>
                </a:solidFill>
                <a:latin typeface="Constantia"/>
              </a:rPr>
              <a:t>التي </a:t>
            </a:r>
            <a:r>
              <a:rPr lang="ar-SA" sz="2400" b="1" dirty="0">
                <a:solidFill>
                  <a:schemeClr val="accent4">
                    <a:lumMod val="50000"/>
                  </a:schemeClr>
                </a:solidFill>
                <a:latin typeface="Constantia"/>
              </a:rPr>
              <a:t>لها غير مقسمه </a:t>
            </a:r>
            <a:endParaRPr lang="ar-SA" sz="2400" b="1" dirty="0" smtClean="0">
              <a:solidFill>
                <a:schemeClr val="accent4">
                  <a:lumMod val="50000"/>
                </a:schemeClr>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وكذلك بدراسة التشابه الجنيني والصفات </a:t>
            </a:r>
            <a:r>
              <a:rPr lang="ar-SA" sz="2400" b="1" dirty="0" smtClean="0">
                <a:solidFill>
                  <a:schemeClr val="accent4">
                    <a:lumMod val="50000"/>
                  </a:schemeClr>
                </a:solidFill>
                <a:latin typeface="Constantia"/>
              </a:rPr>
              <a:t>التشريحية </a:t>
            </a:r>
            <a:r>
              <a:rPr lang="ar-SA" sz="2400" b="1" dirty="0">
                <a:solidFill>
                  <a:schemeClr val="accent4">
                    <a:lumMod val="50000"/>
                  </a:schemeClr>
                </a:solidFill>
                <a:latin typeface="Constantia"/>
              </a:rPr>
              <a:t>المشتركة بينهما</a:t>
            </a:r>
          </a:p>
        </p:txBody>
      </p:sp>
      <p:sp>
        <p:nvSpPr>
          <p:cNvPr id="26" name="AutoShape 2"/>
          <p:cNvSpPr>
            <a:spLocks noChangeArrowheads="1"/>
          </p:cNvSpPr>
          <p:nvPr/>
        </p:nvSpPr>
        <p:spPr bwMode="auto">
          <a:xfrm>
            <a:off x="2825172" y="457200"/>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a:solidFill>
                  <a:srgbClr val="800000"/>
                </a:solidFill>
                <a:latin typeface="Arial" pitchFamily="34" charset="0"/>
                <a:ea typeface="Arial" pitchFamily="34" charset="0"/>
                <a:cs typeface="Arial" pitchFamily="34" charset="0"/>
              </a:rPr>
              <a:t>مستويات بناء جسم الحيوان</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6" name="Picture 6" descr="6-7.jpg"/>
          <p:cNvPicPr/>
          <p:nvPr/>
        </p:nvPicPr>
        <p:blipFill>
          <a:blip r:embed="rId4"/>
          <a:stretch>
            <a:fillRect/>
          </a:stretch>
        </p:blipFill>
        <p:spPr>
          <a:xfrm>
            <a:off x="1143000" y="3962400"/>
            <a:ext cx="7086600" cy="2028825"/>
          </a:xfrm>
          <a:prstGeom prst="rect">
            <a:avLst/>
          </a:prstGeom>
        </p:spPr>
      </p:pic>
      <p:grpSp>
        <p:nvGrpSpPr>
          <p:cNvPr id="15" name="مجموعة 14"/>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04756799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15"/>
          <p:cNvSpPr/>
          <p:nvPr/>
        </p:nvSpPr>
        <p:spPr>
          <a:xfrm>
            <a:off x="457200" y="419100"/>
            <a:ext cx="5638800" cy="12954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حيث بينت الدلائل على ان العلاقة بين مفصليات الارجل والديدان الاسطوانية وبين الديدان </a:t>
            </a:r>
            <a:r>
              <a:rPr lang="ar-SA" sz="2400" b="1" dirty="0" smtClean="0">
                <a:solidFill>
                  <a:schemeClr val="accent4">
                    <a:lumMod val="50000"/>
                  </a:schemeClr>
                </a:solidFill>
                <a:latin typeface="Constantia"/>
              </a:rPr>
              <a:t>المفلطحة </a:t>
            </a:r>
            <a:r>
              <a:rPr lang="ar-SA" sz="2400" b="1" dirty="0">
                <a:solidFill>
                  <a:schemeClr val="accent4">
                    <a:lumMod val="50000"/>
                  </a:schemeClr>
                </a:solidFill>
                <a:latin typeface="Constantia"/>
              </a:rPr>
              <a:t>والدوارات قد تكون اكثر </a:t>
            </a:r>
            <a:r>
              <a:rPr lang="ar-SA" sz="2400" b="1" dirty="0" smtClean="0">
                <a:solidFill>
                  <a:schemeClr val="accent4">
                    <a:lumMod val="50000"/>
                  </a:schemeClr>
                </a:solidFill>
                <a:latin typeface="Constantia"/>
              </a:rPr>
              <a:t>مما توحى </a:t>
            </a:r>
            <a:r>
              <a:rPr lang="ar-SA" sz="2400" b="1" dirty="0">
                <a:solidFill>
                  <a:schemeClr val="accent4">
                    <a:lumMod val="50000"/>
                  </a:schemeClr>
                </a:solidFill>
                <a:latin typeface="Constantia"/>
              </a:rPr>
              <a:t>به الصفات </a:t>
            </a:r>
            <a:r>
              <a:rPr lang="ar-SA" sz="2400" b="1" dirty="0" smtClean="0">
                <a:solidFill>
                  <a:schemeClr val="accent4">
                    <a:lumMod val="50000"/>
                  </a:schemeClr>
                </a:solidFill>
                <a:latin typeface="Constantia"/>
              </a:rPr>
              <a:t>التشريحية </a:t>
            </a:r>
            <a:r>
              <a:rPr lang="ar-SA" sz="2400" b="1" dirty="0">
                <a:solidFill>
                  <a:schemeClr val="accent4">
                    <a:lumMod val="50000"/>
                  </a:schemeClr>
                </a:solidFill>
                <a:latin typeface="Constantia"/>
              </a:rPr>
              <a:t>بينهما</a:t>
            </a:r>
          </a:p>
        </p:txBody>
      </p:sp>
      <p:sp>
        <p:nvSpPr>
          <p:cNvPr id="17" name="نجمة ذات 32 نقطة 16"/>
          <p:cNvSpPr/>
          <p:nvPr/>
        </p:nvSpPr>
        <p:spPr>
          <a:xfrm>
            <a:off x="6324599" y="723900"/>
            <a:ext cx="2445757" cy="6858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Calibri" pitchFamily="34" charset="0"/>
                <a:ea typeface="Arial" pitchFamily="34" charset="0"/>
                <a:cs typeface="Monotype Koufi" pitchFamily="2" charset="-78"/>
              </a:rPr>
              <a:t>DNA-RNA-</a:t>
            </a:r>
            <a:r>
              <a:rPr lang="ar-SA" b="1" dirty="0">
                <a:solidFill>
                  <a:prstClr val="black"/>
                </a:solidFill>
                <a:latin typeface="Calibri" pitchFamily="34" charset="0"/>
                <a:ea typeface="Arial" pitchFamily="34" charset="0"/>
                <a:cs typeface="Monotype Koufi" pitchFamily="2" charset="-78"/>
              </a:rPr>
              <a:t>كذلك مقارنه</a:t>
            </a:r>
            <a:endParaRPr lang="en-US" dirty="0"/>
          </a:p>
        </p:txBody>
      </p:sp>
      <p:sp>
        <p:nvSpPr>
          <p:cNvPr id="23" name="مستطيل 22"/>
          <p:cNvSpPr/>
          <p:nvPr/>
        </p:nvSpPr>
        <p:spPr>
          <a:xfrm>
            <a:off x="429491" y="2057400"/>
            <a:ext cx="5638800" cy="12954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يعد تكوين </a:t>
            </a:r>
            <a:r>
              <a:rPr lang="ar-SA" sz="2400" b="1" dirty="0" smtClean="0">
                <a:solidFill>
                  <a:schemeClr val="accent4">
                    <a:lumMod val="50000"/>
                  </a:schemeClr>
                </a:solidFill>
                <a:latin typeface="Constantia"/>
              </a:rPr>
              <a:t>الانسجة الصفة التشريحية </a:t>
            </a:r>
            <a:r>
              <a:rPr lang="ar-SA" sz="2400" b="1" dirty="0">
                <a:solidFill>
                  <a:schemeClr val="accent4">
                    <a:lumMod val="50000"/>
                  </a:schemeClr>
                </a:solidFill>
                <a:latin typeface="Constantia"/>
              </a:rPr>
              <a:t>الاولى التي اشارت الى اختلاف رئيسي </a:t>
            </a:r>
            <a:r>
              <a:rPr lang="ar-SA" sz="2400" b="1" dirty="0" smtClean="0">
                <a:solidFill>
                  <a:schemeClr val="accent4">
                    <a:lumMod val="50000"/>
                  </a:schemeClr>
                </a:solidFill>
                <a:latin typeface="Constantia"/>
              </a:rPr>
              <a:t>في </a:t>
            </a:r>
            <a:r>
              <a:rPr lang="ar-SA" sz="2400" b="1" dirty="0">
                <a:solidFill>
                  <a:schemeClr val="accent4">
                    <a:lumMod val="50000"/>
                  </a:schemeClr>
                </a:solidFill>
                <a:latin typeface="Constantia"/>
              </a:rPr>
              <a:t>مستويات بناء الجسم</a:t>
            </a: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لذلك يلعب وجود </a:t>
            </a:r>
            <a:r>
              <a:rPr lang="ar-SA" sz="2400" b="1" dirty="0" smtClean="0">
                <a:solidFill>
                  <a:schemeClr val="accent4">
                    <a:lumMod val="50000"/>
                  </a:schemeClr>
                </a:solidFill>
                <a:latin typeface="Constantia"/>
              </a:rPr>
              <a:t>الأنسجة او غيابها </a:t>
            </a:r>
            <a:r>
              <a:rPr lang="ar-SA" sz="2400" b="1" dirty="0">
                <a:solidFill>
                  <a:schemeClr val="accent4">
                    <a:lumMod val="50000"/>
                  </a:schemeClr>
                </a:solidFill>
                <a:latin typeface="Constantia"/>
              </a:rPr>
              <a:t>دورا </a:t>
            </a:r>
            <a:r>
              <a:rPr lang="ar-SA" sz="2400" b="1" dirty="0" smtClean="0">
                <a:solidFill>
                  <a:schemeClr val="accent4">
                    <a:lumMod val="50000"/>
                  </a:schemeClr>
                </a:solidFill>
                <a:latin typeface="Constantia"/>
              </a:rPr>
              <a:t>في </a:t>
            </a:r>
            <a:r>
              <a:rPr lang="ar-SA" sz="2400" b="1" dirty="0">
                <a:solidFill>
                  <a:schemeClr val="accent4">
                    <a:lumMod val="50000"/>
                  </a:schemeClr>
                </a:solidFill>
                <a:latin typeface="Constantia"/>
              </a:rPr>
              <a:t>عمليه التصنيف</a:t>
            </a:r>
          </a:p>
        </p:txBody>
      </p:sp>
      <p:sp>
        <p:nvSpPr>
          <p:cNvPr id="25" name="نجمة ذات 32 نقطة 24"/>
          <p:cNvSpPr/>
          <p:nvPr/>
        </p:nvSpPr>
        <p:spPr>
          <a:xfrm>
            <a:off x="6553201" y="2286000"/>
            <a:ext cx="2057400"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prstClr val="black"/>
                </a:solidFill>
                <a:latin typeface="Calibri" pitchFamily="34" charset="0"/>
                <a:ea typeface="Arial" pitchFamily="34" charset="0"/>
                <a:cs typeface="Monotype Koufi" pitchFamily="2" charset="-78"/>
              </a:rPr>
              <a:t>الانسجة </a:t>
            </a:r>
            <a:r>
              <a:rPr lang="en-US" b="1" dirty="0">
                <a:solidFill>
                  <a:prstClr val="black"/>
                </a:solidFill>
                <a:latin typeface="Calibri" pitchFamily="34" charset="0"/>
                <a:ea typeface="Arial" pitchFamily="34" charset="0"/>
                <a:cs typeface="Monotype Koufi" pitchFamily="2" charset="-78"/>
              </a:rPr>
              <a:t>TISSUES</a:t>
            </a:r>
            <a:endParaRPr lang="en-US" dirty="0"/>
          </a:p>
        </p:txBody>
      </p:sp>
      <p:sp>
        <p:nvSpPr>
          <p:cNvPr id="26" name="مستطيل 25"/>
          <p:cNvSpPr/>
          <p:nvPr/>
        </p:nvSpPr>
        <p:spPr>
          <a:xfrm>
            <a:off x="457200" y="3733800"/>
            <a:ext cx="5638800" cy="12954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يصف التناظر التشابه او الاتزان بين تراكيب  جسم المخلوق الحي ويمكن نوع التناظر الحيوان من الحركة بطرائق معينه</a:t>
            </a:r>
          </a:p>
        </p:txBody>
      </p:sp>
      <p:sp>
        <p:nvSpPr>
          <p:cNvPr id="27" name="نجمة ذات 32 نقطة 26"/>
          <p:cNvSpPr/>
          <p:nvPr/>
        </p:nvSpPr>
        <p:spPr>
          <a:xfrm>
            <a:off x="6324599" y="3962400"/>
            <a:ext cx="2445757"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التناظر</a:t>
            </a:r>
          </a:p>
          <a:p>
            <a:pPr algn="ctr"/>
            <a:r>
              <a:rPr lang="en-US" b="1" dirty="0" smtClean="0">
                <a:solidFill>
                  <a:prstClr val="black"/>
                </a:solidFill>
                <a:latin typeface="Calibri" pitchFamily="34" charset="0"/>
                <a:ea typeface="Arial" pitchFamily="34" charset="0"/>
                <a:cs typeface="Monotype Koufi" pitchFamily="2" charset="-78"/>
              </a:rPr>
              <a:t>SYMMETRY</a:t>
            </a:r>
            <a:endParaRPr lang="en-US" dirty="0"/>
          </a:p>
        </p:txBody>
      </p:sp>
      <p:grpSp>
        <p:nvGrpSpPr>
          <p:cNvPr id="12" name="مجموعة 11"/>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51133112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heel(1)">
                                      <p:cBhvr>
                                        <p:cTn id="31" dur="20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3" grpId="0" animBg="1"/>
      <p:bldP spid="25" grpId="0" animBg="1"/>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descr="6-8.jpg"/>
          <p:cNvPicPr/>
          <p:nvPr/>
        </p:nvPicPr>
        <p:blipFill>
          <a:blip r:embed="rId4"/>
          <a:stretch>
            <a:fillRect/>
          </a:stretch>
        </p:blipFill>
        <p:spPr>
          <a:xfrm rot="16200000">
            <a:off x="1790701" y="-876302"/>
            <a:ext cx="5562600" cy="8229602"/>
          </a:xfrm>
          <a:prstGeom prst="rect">
            <a:avLst/>
          </a:prstGeom>
        </p:spPr>
      </p:pic>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3979320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3"/>
          <p:cNvSpPr>
            <a:spLocks noChangeArrowheads="1"/>
          </p:cNvSpPr>
          <p:nvPr/>
        </p:nvSpPr>
        <p:spPr bwMode="auto">
          <a:xfrm>
            <a:off x="7344699" y="1539009"/>
            <a:ext cx="1296144" cy="1036782"/>
          </a:xfrm>
          <a:prstGeom prst="star8">
            <a:avLst>
              <a:gd name="adj" fmla="val 38250"/>
            </a:avLst>
          </a:prstGeom>
          <a:solidFill>
            <a:srgbClr val="FFFF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smtClean="0">
                <a:latin typeface="Calibri" pitchFamily="34" charset="0"/>
                <a:ea typeface="Arial" pitchFamily="34" charset="0"/>
                <a:cs typeface="Monotype Koufi" pitchFamily="2" charset="-78"/>
              </a:rPr>
              <a:t>عديم </a:t>
            </a:r>
            <a:r>
              <a:rPr lang="ar-SA" b="1" dirty="0">
                <a:latin typeface="Calibri" pitchFamily="34" charset="0"/>
                <a:ea typeface="Arial" pitchFamily="34" charset="0"/>
                <a:cs typeface="Monotype Koufi" pitchFamily="2" charset="-78"/>
              </a:rPr>
              <a:t>التناظر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مستطيل مستدير الزوايا 5"/>
          <p:cNvSpPr/>
          <p:nvPr/>
        </p:nvSpPr>
        <p:spPr>
          <a:xfrm>
            <a:off x="914400" y="1447800"/>
            <a:ext cx="6324600" cy="1219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لا يحتوي </a:t>
            </a:r>
            <a:r>
              <a:rPr lang="ar-SA" altLang="ar-SA" sz="2400" b="1" dirty="0">
                <a:solidFill>
                  <a:srgbClr val="002060"/>
                </a:solidFill>
                <a:latin typeface="Constantia"/>
              </a:rPr>
              <a:t>على انسجه مثل الاسفنج فشكله غير منتظم ولا يملك تناظر ولا انتظام </a:t>
            </a:r>
            <a:r>
              <a:rPr lang="ar-SA" altLang="ar-SA" sz="2400" b="1" dirty="0" smtClean="0">
                <a:solidFill>
                  <a:srgbClr val="002060"/>
                </a:solidFill>
                <a:latin typeface="Constantia"/>
              </a:rPr>
              <a:t>في </a:t>
            </a:r>
            <a:r>
              <a:rPr lang="ar-SA" altLang="ar-SA" sz="2400" b="1" dirty="0">
                <a:solidFill>
                  <a:srgbClr val="002060"/>
                </a:solidFill>
                <a:latin typeface="Constantia"/>
              </a:rPr>
              <a:t>تراكيب جسمه</a:t>
            </a:r>
            <a:endParaRPr lang="ar-SA" sz="2400" dirty="0">
              <a:solidFill>
                <a:srgbClr val="002060"/>
              </a:solidFill>
              <a:latin typeface="Constantia"/>
            </a:endParaRPr>
          </a:p>
        </p:txBody>
      </p:sp>
      <p:sp>
        <p:nvSpPr>
          <p:cNvPr id="16" name="AutoShape 13"/>
          <p:cNvSpPr>
            <a:spLocks noChangeArrowheads="1"/>
          </p:cNvSpPr>
          <p:nvPr/>
        </p:nvSpPr>
        <p:spPr bwMode="auto">
          <a:xfrm>
            <a:off x="2286000" y="454888"/>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تقسم الحيوانات حسب التناظر الى انواع </a:t>
            </a:r>
            <a:r>
              <a:rPr lang="ar-SA" sz="2000" dirty="0" smtClean="0">
                <a:latin typeface="Arial" pitchFamily="34" charset="0"/>
                <a:ea typeface="Arial" pitchFamily="34" charset="0"/>
                <a:cs typeface="Arial" pitchFamily="34" charset="0"/>
              </a:rPr>
              <a:t>هي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AutoShape 3"/>
          <p:cNvSpPr>
            <a:spLocks noChangeArrowheads="1"/>
          </p:cNvSpPr>
          <p:nvPr/>
        </p:nvSpPr>
        <p:spPr bwMode="auto">
          <a:xfrm>
            <a:off x="7335463" y="3482109"/>
            <a:ext cx="1296144" cy="1036782"/>
          </a:xfrm>
          <a:prstGeom prst="star8">
            <a:avLst>
              <a:gd name="adj" fmla="val 38250"/>
            </a:avLst>
          </a:prstGeom>
          <a:solidFill>
            <a:schemeClr val="accent2">
              <a:lumMod val="20000"/>
              <a:lumOff val="80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smtClean="0">
                <a:latin typeface="Calibri" pitchFamily="34" charset="0"/>
                <a:ea typeface="Arial" pitchFamily="34" charset="0"/>
                <a:cs typeface="Monotype Koufi" pitchFamily="2" charset="-78"/>
              </a:rPr>
              <a:t>التناظر الشعاعي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مستطيل مستدير الزوايا 18"/>
          <p:cNvSpPr/>
          <p:nvPr/>
        </p:nvSpPr>
        <p:spPr>
          <a:xfrm>
            <a:off x="905164" y="2971800"/>
            <a:ext cx="6324600" cy="2057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يمكن تقسيم الحيوان عبر اي مستوى يمر من خلال محوره المركزي الى نصفين متساويين مثل قنديل البحر تخرج </a:t>
            </a:r>
            <a:r>
              <a:rPr lang="ar-SA" altLang="ar-SA" sz="2400" b="1" dirty="0" err="1">
                <a:solidFill>
                  <a:srgbClr val="002060"/>
                </a:solidFill>
                <a:latin typeface="Constantia"/>
              </a:rPr>
              <a:t>اللوامس</a:t>
            </a:r>
            <a:r>
              <a:rPr lang="ar-SA" altLang="ar-SA" sz="2400" b="1" dirty="0">
                <a:solidFill>
                  <a:srgbClr val="002060"/>
                </a:solidFill>
                <a:latin typeface="Constantia"/>
              </a:rPr>
              <a:t> من فمه </a:t>
            </a:r>
            <a:r>
              <a:rPr lang="ar-SA" altLang="ar-SA" sz="2400" b="1" dirty="0" smtClean="0">
                <a:solidFill>
                  <a:srgbClr val="002060"/>
                </a:solidFill>
                <a:latin typeface="Constantia"/>
              </a:rPr>
              <a:t>في </a:t>
            </a:r>
            <a:r>
              <a:rPr lang="ar-SA" altLang="ar-SA" sz="2400" b="1" dirty="0">
                <a:solidFill>
                  <a:srgbClr val="002060"/>
                </a:solidFill>
                <a:latin typeface="Constantia"/>
              </a:rPr>
              <a:t>جميع الاتجاهات.</a:t>
            </a:r>
          </a:p>
          <a:p>
            <a:pPr lvl="0" algn="just" rtl="1"/>
            <a:r>
              <a:rPr lang="ar-SA" altLang="ar-SA" sz="2400" b="1" dirty="0">
                <a:solidFill>
                  <a:srgbClr val="002060"/>
                </a:solidFill>
                <a:latin typeface="Constantia"/>
              </a:rPr>
              <a:t>واغلب الحيوانات ذات التناظر </a:t>
            </a:r>
            <a:r>
              <a:rPr lang="ar-SA" altLang="ar-SA" sz="2400" b="1" dirty="0" smtClean="0">
                <a:solidFill>
                  <a:srgbClr val="002060"/>
                </a:solidFill>
                <a:latin typeface="Constantia"/>
              </a:rPr>
              <a:t>الاشعاعين من </a:t>
            </a:r>
            <a:r>
              <a:rPr lang="ar-SA" altLang="ar-SA" sz="2400" b="1" dirty="0">
                <a:solidFill>
                  <a:srgbClr val="002060"/>
                </a:solidFill>
                <a:latin typeface="Constantia"/>
              </a:rPr>
              <a:t>طبقتين جنينيتين من الخلايا خارجية وداخلية.</a:t>
            </a:r>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مربع نص 2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561356130"/>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P spid="16"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p:cNvSpPr>
            <a:spLocks noChangeArrowheads="1"/>
          </p:cNvSpPr>
          <p:nvPr/>
        </p:nvSpPr>
        <p:spPr bwMode="auto">
          <a:xfrm>
            <a:off x="7543800" y="449118"/>
            <a:ext cx="1296144" cy="1036782"/>
          </a:xfrm>
          <a:prstGeom prst="star8">
            <a:avLst>
              <a:gd name="adj" fmla="val 38250"/>
            </a:avLst>
          </a:prstGeom>
          <a:solidFill>
            <a:schemeClr val="bg2">
              <a:lumMod val="75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a:latin typeface="Calibri" pitchFamily="34" charset="0"/>
                <a:ea typeface="Arial" pitchFamily="34" charset="0"/>
                <a:cs typeface="Monotype Koufi" pitchFamily="2" charset="-78"/>
              </a:rPr>
              <a:t>التناظر الجانبي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مستطيل مستدير الزوايا 11"/>
          <p:cNvSpPr/>
          <p:nvPr/>
        </p:nvSpPr>
        <p:spPr>
          <a:xfrm>
            <a:off x="914400" y="449118"/>
            <a:ext cx="6324600" cy="10668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يمكن تقسيم الحيوان الى نصفين متماثلين كلاهما صوره </a:t>
            </a:r>
            <a:r>
              <a:rPr lang="ar-SA" altLang="ar-SA" sz="2400" b="1" dirty="0" smtClean="0">
                <a:solidFill>
                  <a:srgbClr val="002060"/>
                </a:solidFill>
                <a:latin typeface="Constantia"/>
              </a:rPr>
              <a:t>للأخر </a:t>
            </a:r>
            <a:r>
              <a:rPr lang="ar-SA" altLang="ar-SA" sz="2400" b="1" dirty="0">
                <a:solidFill>
                  <a:srgbClr val="002060"/>
                </a:solidFill>
                <a:latin typeface="Constantia"/>
              </a:rPr>
              <a:t>من خلال محور </a:t>
            </a:r>
            <a:r>
              <a:rPr lang="ar-SA" altLang="ar-SA" sz="2400" b="1" dirty="0" smtClean="0">
                <a:solidFill>
                  <a:srgbClr val="002060"/>
                </a:solidFill>
                <a:latin typeface="Constantia"/>
              </a:rPr>
              <a:t>مركزي </a:t>
            </a:r>
            <a:r>
              <a:rPr lang="ar-SA" altLang="ar-SA" sz="2400" b="1" dirty="0">
                <a:solidFill>
                  <a:srgbClr val="002060"/>
                </a:solidFill>
                <a:latin typeface="Constantia"/>
              </a:rPr>
              <a:t>على طول واحد </a:t>
            </a:r>
          </a:p>
        </p:txBody>
      </p:sp>
      <p:pic>
        <p:nvPicPr>
          <p:cNvPr id="14" name="Picture 8" descr="6-9.jpg"/>
          <p:cNvPicPr/>
          <p:nvPr/>
        </p:nvPicPr>
        <p:blipFill>
          <a:blip r:embed="rId4"/>
          <a:stretch>
            <a:fillRect/>
          </a:stretch>
        </p:blipFill>
        <p:spPr>
          <a:xfrm>
            <a:off x="685800" y="1600200"/>
            <a:ext cx="8000999" cy="4338320"/>
          </a:xfrm>
          <a:prstGeom prst="rect">
            <a:avLst/>
          </a:prstGeom>
        </p:spPr>
      </p:pic>
      <p:grpSp>
        <p:nvGrpSpPr>
          <p:cNvPr id="10" name="مجموعة 9"/>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8373931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p:cNvGrpSpPr/>
          <p:nvPr/>
        </p:nvGrpSpPr>
        <p:grpSpPr>
          <a:xfrm>
            <a:off x="6172200" y="381000"/>
            <a:ext cx="2657137" cy="699620"/>
            <a:chOff x="6019799" y="2591127"/>
            <a:chExt cx="2657137" cy="864096"/>
          </a:xfrm>
          <a:solidFill>
            <a:schemeClr val="bg2">
              <a:lumMod val="90000"/>
            </a:schemeClr>
          </a:solidFill>
        </p:grpSpPr>
        <p:sp>
          <p:nvSpPr>
            <p:cNvPr id="30" name="مستطيل مستدير الزوايا 29"/>
            <p:cNvSpPr/>
            <p:nvPr/>
          </p:nvSpPr>
          <p:spPr>
            <a:xfrm>
              <a:off x="6019799" y="2591127"/>
              <a:ext cx="2657137" cy="864096"/>
            </a:xfrm>
            <a:prstGeom prst="roundRect">
              <a:avLst/>
            </a:prstGeom>
            <a:grpFill/>
            <a:ln w="25400" cap="flat" cmpd="sng" algn="ctr">
              <a:solidFill>
                <a:srgbClr val="0F6FC6">
                  <a:shade val="50000"/>
                </a:srgbClr>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Constantia"/>
                <a:ea typeface="+mn-ea"/>
              </a:endParaRPr>
            </a:p>
          </p:txBody>
        </p:sp>
        <p:sp>
          <p:nvSpPr>
            <p:cNvPr id="29" name="مربع نص 28"/>
            <p:cNvSpPr txBox="1"/>
            <p:nvPr/>
          </p:nvSpPr>
          <p:spPr>
            <a:xfrm>
              <a:off x="6019799" y="2730786"/>
              <a:ext cx="2590802" cy="646226"/>
            </a:xfrm>
            <a:prstGeom prst="rect">
              <a:avLst/>
            </a:prstGeom>
            <a:grp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smtClean="0">
                  <a:ln>
                    <a:noFill/>
                  </a:ln>
                  <a:solidFill>
                    <a:schemeClr val="accent6">
                      <a:lumMod val="75000"/>
                    </a:schemeClr>
                  </a:solidFill>
                  <a:effectLst>
                    <a:outerShdw blurRad="38100" dist="38100" dir="2700000" algn="tl">
                      <a:srgbClr val="FFFFFF"/>
                    </a:outerShdw>
                  </a:effectLst>
                  <a:uLnTx/>
                  <a:uFillTx/>
                </a:rPr>
                <a:t>2) الدعامة</a:t>
              </a:r>
              <a:endParaRPr kumimoji="0" lang="ar-SA" sz="2800" b="0" i="0" u="none" strike="noStrike" kern="0" cap="none" spc="0" normalizeH="0" baseline="0" noProof="0" dirty="0">
                <a:ln>
                  <a:noFill/>
                </a:ln>
                <a:solidFill>
                  <a:schemeClr val="accent6">
                    <a:lumMod val="75000"/>
                  </a:schemeClr>
                </a:solidFill>
                <a:effectLst/>
                <a:uLnTx/>
                <a:uFillTx/>
              </a:endParaRPr>
            </a:p>
          </p:txBody>
        </p:sp>
      </p:grpSp>
      <p:sp>
        <p:nvSpPr>
          <p:cNvPr id="4" name="شكل حر 3"/>
          <p:cNvSpPr/>
          <p:nvPr/>
        </p:nvSpPr>
        <p:spPr>
          <a:xfrm rot="17398165" flipV="1">
            <a:off x="5478301" y="559183"/>
            <a:ext cx="530149" cy="634720"/>
          </a:xfrm>
          <a:custGeom>
            <a:avLst/>
            <a:gdLst>
              <a:gd name="connsiteX0" fmla="*/ 1145309 w 1145309"/>
              <a:gd name="connsiteY0" fmla="*/ 0 h 18488"/>
              <a:gd name="connsiteX1" fmla="*/ 609600 w 1145309"/>
              <a:gd name="connsiteY1" fmla="*/ 9236 h 18488"/>
              <a:gd name="connsiteX2" fmla="*/ 0 w 1145309"/>
              <a:gd name="connsiteY2" fmla="*/ 18472 h 18488"/>
            </a:gdLst>
            <a:ahLst/>
            <a:cxnLst>
              <a:cxn ang="0">
                <a:pos x="connsiteX0" y="connsiteY0"/>
              </a:cxn>
              <a:cxn ang="0">
                <a:pos x="connsiteX1" y="connsiteY1"/>
              </a:cxn>
              <a:cxn ang="0">
                <a:pos x="connsiteX2" y="connsiteY2"/>
              </a:cxn>
            </a:cxnLst>
            <a:rect l="l" t="t" r="r" b="b"/>
            <a:pathLst>
              <a:path w="1145309" h="18488">
                <a:moveTo>
                  <a:pt x="1145309" y="0"/>
                </a:moveTo>
                <a:lnTo>
                  <a:pt x="609600" y="9236"/>
                </a:lnTo>
                <a:cubicBezTo>
                  <a:pt x="56019" y="19301"/>
                  <a:pt x="297564" y="18472"/>
                  <a:pt x="0" y="18472"/>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6" name="مستطيل 15"/>
          <p:cNvSpPr/>
          <p:nvPr/>
        </p:nvSpPr>
        <p:spPr>
          <a:xfrm>
            <a:off x="762000" y="519021"/>
            <a:ext cx="4495800" cy="2757579"/>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دعِّم الحيوانات أجسامها بطرائق مختلفة، كما تهضم غذاءها بطرائق مختلفة، فاللافقاريات حيوانات ليس لها عمود فقري؛ إذ يغطي أجسام الكثير منها هيكل خارجي قاس وقوي يعطي جسمها دعامة، ويحمي أنسجتها الطرية ويمنع فقدان الماء منها</a:t>
            </a:r>
          </a:p>
          <a:p>
            <a:pPr marL="274320" lvl="0" indent="-274320" algn="ctr" rtl="1">
              <a:lnSpc>
                <a:spcPct val="90000"/>
              </a:lnSpc>
              <a:spcBef>
                <a:spcPct val="20000"/>
              </a:spcBef>
              <a:buClr>
                <a:srgbClr val="0BD0D9"/>
              </a:buClr>
              <a:buSzPct val="95000"/>
              <a:defRPr/>
            </a:pPr>
            <a:endParaRPr lang="ar-SA" sz="2400" b="1" dirty="0">
              <a:solidFill>
                <a:schemeClr val="accent4">
                  <a:lumMod val="50000"/>
                </a:schemeClr>
              </a:solidFill>
              <a:latin typeface="Constantia"/>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328" y="1234065"/>
            <a:ext cx="220027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شكل حر 17"/>
          <p:cNvSpPr/>
          <p:nvPr/>
        </p:nvSpPr>
        <p:spPr>
          <a:xfrm rot="17398165" flipV="1">
            <a:off x="5464448" y="2243711"/>
            <a:ext cx="530149" cy="634720"/>
          </a:xfrm>
          <a:custGeom>
            <a:avLst/>
            <a:gdLst>
              <a:gd name="connsiteX0" fmla="*/ 1145309 w 1145309"/>
              <a:gd name="connsiteY0" fmla="*/ 0 h 18488"/>
              <a:gd name="connsiteX1" fmla="*/ 609600 w 1145309"/>
              <a:gd name="connsiteY1" fmla="*/ 9236 h 18488"/>
              <a:gd name="connsiteX2" fmla="*/ 0 w 1145309"/>
              <a:gd name="connsiteY2" fmla="*/ 18472 h 18488"/>
            </a:gdLst>
            <a:ahLst/>
            <a:cxnLst>
              <a:cxn ang="0">
                <a:pos x="connsiteX0" y="connsiteY0"/>
              </a:cxn>
              <a:cxn ang="0">
                <a:pos x="connsiteX1" y="connsiteY1"/>
              </a:cxn>
              <a:cxn ang="0">
                <a:pos x="connsiteX2" y="connsiteY2"/>
              </a:cxn>
            </a:cxnLst>
            <a:rect l="l" t="t" r="r" b="b"/>
            <a:pathLst>
              <a:path w="1145309" h="18488">
                <a:moveTo>
                  <a:pt x="1145309" y="0"/>
                </a:moveTo>
                <a:lnTo>
                  <a:pt x="609600" y="9236"/>
                </a:lnTo>
                <a:cubicBezTo>
                  <a:pt x="56019" y="19301"/>
                  <a:pt x="297564" y="18472"/>
                  <a:pt x="0" y="18472"/>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9" name="مستطيل 18"/>
          <p:cNvSpPr/>
          <p:nvPr/>
        </p:nvSpPr>
        <p:spPr>
          <a:xfrm>
            <a:off x="762000" y="3335717"/>
            <a:ext cx="4495800" cy="2757579"/>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 </a:t>
            </a:r>
            <a:endParaRPr lang="ar-SA" sz="2400" b="1" dirty="0" smtClean="0">
              <a:solidFill>
                <a:schemeClr val="accent4">
                  <a:lumMod val="50000"/>
                </a:schemeClr>
              </a:solidFill>
              <a:latin typeface="Constantia"/>
            </a:endParaRPr>
          </a:p>
          <a:p>
            <a:pPr marL="274320" lvl="0" indent="-274320" algn="ctr" rtl="1">
              <a:lnSpc>
                <a:spcPct val="90000"/>
              </a:lnSpc>
              <a:spcBef>
                <a:spcPct val="20000"/>
              </a:spcBef>
              <a:buClr>
                <a:srgbClr val="0BD0D9"/>
              </a:buClr>
              <a:buSzPct val="95000"/>
              <a:defRPr/>
            </a:pPr>
            <a:r>
              <a:rPr lang="ar-SA" sz="2400" b="1" dirty="0" smtClean="0">
                <a:solidFill>
                  <a:schemeClr val="accent4">
                    <a:lumMod val="50000"/>
                  </a:schemeClr>
                </a:solidFill>
                <a:latin typeface="Constantia"/>
              </a:rPr>
              <a:t>وينمو </a:t>
            </a:r>
            <a:r>
              <a:rPr lang="ar-SA" sz="2400" b="1" dirty="0">
                <a:solidFill>
                  <a:schemeClr val="accent4">
                    <a:lumMod val="50000"/>
                  </a:schemeClr>
                </a:solidFill>
                <a:latin typeface="Constantia"/>
              </a:rPr>
              <a:t>الهيكل الداخلي مع نمو الحيوان كما في السنجاب. وتختلف المادة المكونة للهيكل الداخلي باختلاف الحيوانات؛ فهو مكون من </a:t>
            </a:r>
            <a:r>
              <a:rPr lang="ar-SA" sz="2400" b="1" dirty="0">
                <a:solidFill>
                  <a:schemeClr val="accent4">
                    <a:lumMod val="50000"/>
                  </a:schemeClr>
                </a:solidFill>
                <a:effectLst>
                  <a:glow rad="228600">
                    <a:schemeClr val="accent4">
                      <a:satMod val="175000"/>
                      <a:alpha val="40000"/>
                    </a:schemeClr>
                  </a:glow>
                </a:effectLst>
                <a:latin typeface="Constantia"/>
              </a:rPr>
              <a:t>كربونات الكالسيوم </a:t>
            </a:r>
            <a:r>
              <a:rPr lang="ar-SA" sz="2400" b="1" dirty="0">
                <a:solidFill>
                  <a:schemeClr val="accent4">
                    <a:lumMod val="50000"/>
                  </a:schemeClr>
                </a:solidFill>
                <a:latin typeface="Constantia"/>
              </a:rPr>
              <a:t>في كل من </a:t>
            </a:r>
            <a:r>
              <a:rPr lang="ar-SA" sz="2400" b="1" dirty="0">
                <a:solidFill>
                  <a:schemeClr val="accent4">
                    <a:lumMod val="50000"/>
                  </a:schemeClr>
                </a:solidFill>
                <a:effectLst>
                  <a:glow rad="228600">
                    <a:schemeClr val="accent3">
                      <a:satMod val="175000"/>
                      <a:alpha val="40000"/>
                    </a:schemeClr>
                  </a:glow>
                </a:effectLst>
                <a:latin typeface="Constantia"/>
              </a:rPr>
              <a:t>قنفذ البحر ونجم البحر</a:t>
            </a:r>
            <a:r>
              <a:rPr lang="ar-SA" sz="2400" b="1" dirty="0">
                <a:solidFill>
                  <a:schemeClr val="accent4">
                    <a:lumMod val="50000"/>
                  </a:schemeClr>
                </a:solidFill>
                <a:latin typeface="Constantia"/>
              </a:rPr>
              <a:t>، ومن </a:t>
            </a:r>
            <a:r>
              <a:rPr lang="ar-SA" sz="2400" b="1" dirty="0">
                <a:solidFill>
                  <a:schemeClr val="accent4">
                    <a:lumMod val="50000"/>
                  </a:schemeClr>
                </a:solidFill>
                <a:effectLst>
                  <a:glow rad="101600">
                    <a:srgbClr val="FFC000">
                      <a:alpha val="60000"/>
                    </a:srgbClr>
                  </a:glow>
                </a:effectLst>
                <a:latin typeface="Constantia"/>
              </a:rPr>
              <a:t>غضاريف</a:t>
            </a:r>
            <a:r>
              <a:rPr lang="ar-SA" sz="2400" b="1" dirty="0">
                <a:solidFill>
                  <a:schemeClr val="accent4">
                    <a:lumMod val="50000"/>
                  </a:schemeClr>
                </a:solidFill>
                <a:latin typeface="Constantia"/>
              </a:rPr>
              <a:t> في </a:t>
            </a:r>
            <a:r>
              <a:rPr lang="ar-SA" sz="2400" b="1" dirty="0">
                <a:solidFill>
                  <a:schemeClr val="accent4">
                    <a:lumMod val="50000"/>
                  </a:schemeClr>
                </a:solidFill>
                <a:effectLst>
                  <a:glow rad="101600">
                    <a:srgbClr val="FFC000">
                      <a:alpha val="60000"/>
                    </a:srgbClr>
                  </a:glow>
                </a:effectLst>
                <a:latin typeface="Constantia"/>
              </a:rPr>
              <a:t>سمك القرش</a:t>
            </a:r>
            <a:r>
              <a:rPr lang="ar-SA" sz="2400" b="1" dirty="0">
                <a:solidFill>
                  <a:schemeClr val="accent4">
                    <a:lumMod val="50000"/>
                  </a:schemeClr>
                </a:solidFill>
                <a:latin typeface="Constantia"/>
              </a:rPr>
              <a:t>، ومن </a:t>
            </a:r>
            <a:r>
              <a:rPr lang="ar-SA" sz="2400" b="1" dirty="0">
                <a:solidFill>
                  <a:schemeClr val="accent4">
                    <a:lumMod val="50000"/>
                  </a:schemeClr>
                </a:solidFill>
                <a:effectLst>
                  <a:glow rad="101600">
                    <a:schemeClr val="bg2">
                      <a:lumMod val="50000"/>
                      <a:alpha val="60000"/>
                    </a:schemeClr>
                  </a:glow>
                </a:effectLst>
                <a:latin typeface="Constantia"/>
              </a:rPr>
              <a:t>العظم </a:t>
            </a:r>
            <a:r>
              <a:rPr lang="ar-SA" sz="2400" b="1" dirty="0">
                <a:solidFill>
                  <a:schemeClr val="accent4">
                    <a:lumMod val="50000"/>
                  </a:schemeClr>
                </a:solidFill>
                <a:latin typeface="Constantia"/>
              </a:rPr>
              <a:t>في كل من </a:t>
            </a:r>
            <a:r>
              <a:rPr lang="ar-SA" sz="2400" b="1" dirty="0">
                <a:solidFill>
                  <a:schemeClr val="accent4">
                    <a:lumMod val="50000"/>
                  </a:schemeClr>
                </a:solidFill>
                <a:effectLst>
                  <a:glow rad="101600">
                    <a:schemeClr val="bg2">
                      <a:lumMod val="50000"/>
                      <a:alpha val="60000"/>
                    </a:schemeClr>
                  </a:glow>
                </a:effectLst>
                <a:latin typeface="Constantia"/>
              </a:rPr>
              <a:t>الأسماك العظمية والبرمائيات والزواحف والطيور والثدييات</a:t>
            </a:r>
            <a:r>
              <a:rPr lang="ar-SA" sz="2400" b="1" dirty="0">
                <a:solidFill>
                  <a:schemeClr val="accent4">
                    <a:lumMod val="50000"/>
                  </a:schemeClr>
                </a:solidFill>
                <a:latin typeface="Constantia"/>
              </a:rPr>
              <a:t>.</a:t>
            </a:r>
          </a:p>
          <a:p>
            <a:pPr marL="274320" lvl="0" indent="-274320" algn="ctr" rtl="1">
              <a:lnSpc>
                <a:spcPct val="90000"/>
              </a:lnSpc>
              <a:spcBef>
                <a:spcPct val="20000"/>
              </a:spcBef>
              <a:buClr>
                <a:srgbClr val="0BD0D9"/>
              </a:buClr>
              <a:buSzPct val="95000"/>
              <a:defRPr/>
            </a:pPr>
            <a:endParaRPr lang="ar-SA" sz="2400" b="1" dirty="0">
              <a:solidFill>
                <a:schemeClr val="accent4">
                  <a:lumMod val="50000"/>
                </a:schemeClr>
              </a:solidFill>
              <a:latin typeface="Constantia"/>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2964" y="4191000"/>
            <a:ext cx="2057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شكل حر 21"/>
          <p:cNvSpPr/>
          <p:nvPr/>
        </p:nvSpPr>
        <p:spPr>
          <a:xfrm rot="17398165" flipV="1">
            <a:off x="5464447" y="4524965"/>
            <a:ext cx="530149" cy="634720"/>
          </a:xfrm>
          <a:custGeom>
            <a:avLst/>
            <a:gdLst>
              <a:gd name="connsiteX0" fmla="*/ 1145309 w 1145309"/>
              <a:gd name="connsiteY0" fmla="*/ 0 h 18488"/>
              <a:gd name="connsiteX1" fmla="*/ 609600 w 1145309"/>
              <a:gd name="connsiteY1" fmla="*/ 9236 h 18488"/>
              <a:gd name="connsiteX2" fmla="*/ 0 w 1145309"/>
              <a:gd name="connsiteY2" fmla="*/ 18472 h 18488"/>
            </a:gdLst>
            <a:ahLst/>
            <a:cxnLst>
              <a:cxn ang="0">
                <a:pos x="connsiteX0" y="connsiteY0"/>
              </a:cxn>
              <a:cxn ang="0">
                <a:pos x="connsiteX1" y="connsiteY1"/>
              </a:cxn>
              <a:cxn ang="0">
                <a:pos x="connsiteX2" y="connsiteY2"/>
              </a:cxn>
            </a:cxnLst>
            <a:rect l="l" t="t" r="r" b="b"/>
            <a:pathLst>
              <a:path w="1145309" h="18488">
                <a:moveTo>
                  <a:pt x="1145309" y="0"/>
                </a:moveTo>
                <a:lnTo>
                  <a:pt x="609600" y="9236"/>
                </a:lnTo>
                <a:cubicBezTo>
                  <a:pt x="56019" y="19301"/>
                  <a:pt x="297564" y="18472"/>
                  <a:pt x="0" y="18472"/>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grpSp>
        <p:nvGrpSpPr>
          <p:cNvPr id="17" name="مجموعة 16"/>
          <p:cNvGrpSpPr/>
          <p:nvPr/>
        </p:nvGrpSpPr>
        <p:grpSpPr>
          <a:xfrm>
            <a:off x="-36512" y="6128748"/>
            <a:ext cx="2082876" cy="756636"/>
            <a:chOff x="179512" y="692696"/>
            <a:chExt cx="2082876" cy="756636"/>
          </a:xfrm>
        </p:grpSpPr>
        <p:pic>
          <p:nvPicPr>
            <p:cNvPr id="23" name="Picture 2"/>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مربع نص 2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مربع نص 2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55208447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heel(1)">
                                      <p:cBhvr>
                                        <p:cTn id="24" dur="2000"/>
                                        <p:tgtEl>
                                          <p:spTgt spid="205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051"/>
                                        </p:tgtEl>
                                        <p:attrNameLst>
                                          <p:attrName>style.visibility</p:attrName>
                                        </p:attrNameLst>
                                      </p:cBhvr>
                                      <p:to>
                                        <p:strVal val="visible"/>
                                      </p:to>
                                    </p:set>
                                    <p:animEffect transition="in" filter="wheel(1)">
                                      <p:cBhvr>
                                        <p:cTn id="32" dur="2000"/>
                                        <p:tgtEl>
                                          <p:spTgt spid="2051"/>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heel(1)">
                                      <p:cBhvr>
                                        <p:cTn id="35" dur="2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bg/>
                                          </p:spTgt>
                                        </p:tgtEl>
                                        <p:attrNameLst>
                                          <p:attrName>style.visibility</p:attrName>
                                        </p:attrNameLst>
                                      </p:cBhvr>
                                      <p:to>
                                        <p:strVal val="visible"/>
                                      </p:to>
                                    </p:set>
                                    <p:anim calcmode="lin" valueType="num">
                                      <p:cBhvr>
                                        <p:cTn id="40" dur="500" fill="hold"/>
                                        <p:tgtEl>
                                          <p:spTgt spid="19">
                                            <p:bg/>
                                          </p:spTgt>
                                        </p:tgtEl>
                                        <p:attrNameLst>
                                          <p:attrName>ppt_w</p:attrName>
                                        </p:attrNameLst>
                                      </p:cBhvr>
                                      <p:tavLst>
                                        <p:tav tm="0">
                                          <p:val>
                                            <p:fltVal val="0"/>
                                          </p:val>
                                        </p:tav>
                                        <p:tav tm="100000">
                                          <p:val>
                                            <p:strVal val="#ppt_w"/>
                                          </p:val>
                                        </p:tav>
                                      </p:tavLst>
                                    </p:anim>
                                    <p:anim calcmode="lin" valueType="num">
                                      <p:cBhvr>
                                        <p:cTn id="41" dur="500" fill="hold"/>
                                        <p:tgtEl>
                                          <p:spTgt spid="19">
                                            <p:bg/>
                                          </p:spTgt>
                                        </p:tgtEl>
                                        <p:attrNameLst>
                                          <p:attrName>ppt_h</p:attrName>
                                        </p:attrNameLst>
                                      </p:cBhvr>
                                      <p:tavLst>
                                        <p:tav tm="0">
                                          <p:val>
                                            <p:fltVal val="0"/>
                                          </p:val>
                                        </p:tav>
                                        <p:tav tm="100000">
                                          <p:val>
                                            <p:strVal val="#ppt_h"/>
                                          </p:val>
                                        </p:tav>
                                      </p:tavLst>
                                    </p:anim>
                                    <p:animEffect transition="in" filter="fade">
                                      <p:cBhvr>
                                        <p:cTn id="42" dur="500"/>
                                        <p:tgtEl>
                                          <p:spTgt spid="19">
                                            <p:bg/>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9">
                                            <p:txEl>
                                              <p:pRg st="1" end="1"/>
                                            </p:txEl>
                                          </p:spTgt>
                                        </p:tgtEl>
                                        <p:attrNameLst>
                                          <p:attrName>style.visibility</p:attrName>
                                        </p:attrNameLst>
                                      </p:cBhvr>
                                      <p:to>
                                        <p:strVal val="visible"/>
                                      </p:to>
                                    </p:set>
                                    <p:anim calcmode="lin" valueType="num">
                                      <p:cBhvr>
                                        <p:cTn id="47"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19">
                                            <p:txEl>
                                              <p:pRg st="1" end="1"/>
                                            </p:txEl>
                                          </p:spTgt>
                                        </p:tgtEl>
                                        <p:attrNameLst>
                                          <p:attrName>ppt_h</p:attrName>
                                        </p:attrNameLst>
                                      </p:cBhvr>
                                      <p:tavLst>
                                        <p:tav tm="0">
                                          <p:val>
                                            <p:fltVal val="0"/>
                                          </p:val>
                                        </p:tav>
                                        <p:tav tm="100000">
                                          <p:val>
                                            <p:strVal val="#ppt_h"/>
                                          </p:val>
                                        </p:tav>
                                      </p:tavLst>
                                    </p:anim>
                                    <p:animEffect transition="in" filter="fade">
                                      <p:cBhvr>
                                        <p:cTn id="49" dur="500"/>
                                        <p:tgtEl>
                                          <p:spTgt spid="19">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9">
                                            <p:txEl>
                                              <p:pRg st="2" end="2"/>
                                            </p:txEl>
                                          </p:spTgt>
                                        </p:tgtEl>
                                        <p:attrNameLst>
                                          <p:attrName>style.visibility</p:attrName>
                                        </p:attrNameLst>
                                      </p:cBhvr>
                                      <p:to>
                                        <p:strVal val="visible"/>
                                      </p:to>
                                    </p:set>
                                    <p:anim calcmode="lin" valueType="num">
                                      <p:cBhvr>
                                        <p:cTn id="54" dur="500" fill="hold"/>
                                        <p:tgtEl>
                                          <p:spTgt spid="19">
                                            <p:txEl>
                                              <p:pRg st="2" end="2"/>
                                            </p:txEl>
                                          </p:spTgt>
                                        </p:tgtEl>
                                        <p:attrNameLst>
                                          <p:attrName>ppt_w</p:attrName>
                                        </p:attrNameLst>
                                      </p:cBhvr>
                                      <p:tavLst>
                                        <p:tav tm="0">
                                          <p:val>
                                            <p:fltVal val="0"/>
                                          </p:val>
                                        </p:tav>
                                        <p:tav tm="100000">
                                          <p:val>
                                            <p:strVal val="#ppt_w"/>
                                          </p:val>
                                        </p:tav>
                                      </p:tavLst>
                                    </p:anim>
                                    <p:anim calcmode="lin" valueType="num">
                                      <p:cBhvr>
                                        <p:cTn id="55" dur="500" fill="hold"/>
                                        <p:tgtEl>
                                          <p:spTgt spid="19">
                                            <p:txEl>
                                              <p:pRg st="2" end="2"/>
                                            </p:txEl>
                                          </p:spTgt>
                                        </p:tgtEl>
                                        <p:attrNameLst>
                                          <p:attrName>ppt_h</p:attrName>
                                        </p:attrNameLst>
                                      </p:cBhvr>
                                      <p:tavLst>
                                        <p:tav tm="0">
                                          <p:val>
                                            <p:fltVal val="0"/>
                                          </p:val>
                                        </p:tav>
                                        <p:tav tm="100000">
                                          <p:val>
                                            <p:strVal val="#ppt_h"/>
                                          </p:val>
                                        </p:tav>
                                      </p:tavLst>
                                    </p:anim>
                                    <p:animEffect transition="in" filter="fade">
                                      <p:cBhvr>
                                        <p:cTn id="56"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animBg="1"/>
      <p:bldP spid="19" grpId="0" build="p"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941294" y="457200"/>
            <a:ext cx="6858000" cy="715818"/>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defRPr/>
            </a:pPr>
            <a:r>
              <a:rPr lang="ar-SA" sz="2400" b="1" dirty="0">
                <a:solidFill>
                  <a:srgbClr val="002060"/>
                </a:solidFill>
                <a:latin typeface="Constantia"/>
              </a:rPr>
              <a:t>جميع الحيوانات ذات التناظر </a:t>
            </a:r>
            <a:r>
              <a:rPr lang="ar-SA" sz="2400" b="1" dirty="0" smtClean="0">
                <a:solidFill>
                  <a:srgbClr val="002060"/>
                </a:solidFill>
                <a:latin typeface="Constantia"/>
              </a:rPr>
              <a:t>الجانبي </a:t>
            </a:r>
            <a:r>
              <a:rPr lang="ar-SA" sz="2400" b="1" dirty="0">
                <a:solidFill>
                  <a:srgbClr val="002060"/>
                </a:solidFill>
                <a:latin typeface="Constantia"/>
              </a:rPr>
              <a:t>لها ثلاث طبقات خلوية جنينية</a:t>
            </a:r>
            <a:endParaRPr lang="en-US" sz="2400" b="1" dirty="0">
              <a:solidFill>
                <a:srgbClr val="002060"/>
              </a:solidFill>
              <a:latin typeface="Constantia"/>
            </a:endParaRPr>
          </a:p>
        </p:txBody>
      </p:sp>
      <p:sp>
        <p:nvSpPr>
          <p:cNvPr id="4" name="مخطط انسيابي: رابط خارج الصفحة 3"/>
          <p:cNvSpPr/>
          <p:nvPr/>
        </p:nvSpPr>
        <p:spPr>
          <a:xfrm>
            <a:off x="7449127" y="1295400"/>
            <a:ext cx="990600" cy="990600"/>
          </a:xfrm>
          <a:prstGeom prst="flowChartOffpageConnec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smtClean="0">
                <a:solidFill>
                  <a:srgbClr val="002060"/>
                </a:solidFill>
              </a:rPr>
              <a:t>تميز الرأس</a:t>
            </a:r>
            <a:endParaRPr lang="en-US" b="1" dirty="0">
              <a:solidFill>
                <a:srgbClr val="002060"/>
              </a:solidFill>
            </a:endParaRPr>
          </a:p>
        </p:txBody>
      </p:sp>
      <p:sp>
        <p:nvSpPr>
          <p:cNvPr id="5" name="مخطط انسيابي: محطة طرفية 4"/>
          <p:cNvSpPr/>
          <p:nvPr/>
        </p:nvSpPr>
        <p:spPr>
          <a:xfrm>
            <a:off x="755576" y="1371600"/>
            <a:ext cx="6483424" cy="533400"/>
          </a:xfrm>
          <a:prstGeom prst="flowChartTerminator">
            <a:avLst/>
          </a:prstGeom>
          <a:solidFill>
            <a:schemeClr val="bg1"/>
          </a:solidFill>
          <a:ln w="50800" cmpd="dbl">
            <a:gradFill>
              <a:gsLst>
                <a:gs pos="0">
                  <a:schemeClr val="accent1">
                    <a:lumMod val="75000"/>
                  </a:schemeClr>
                </a:gs>
                <a:gs pos="50000">
                  <a:schemeClr val="accent3">
                    <a:lumMod val="50000"/>
                  </a:schemeClr>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latin typeface="HacenTypographer"/>
              </a:rPr>
              <a:t>الحيوانات ذات التناظر </a:t>
            </a:r>
            <a:r>
              <a:rPr lang="ar-SA" sz="2400" b="1" dirty="0" smtClean="0">
                <a:solidFill>
                  <a:srgbClr val="002060"/>
                </a:solidFill>
                <a:latin typeface="HacenTypographer"/>
              </a:rPr>
              <a:t>الجانبي </a:t>
            </a:r>
            <a:r>
              <a:rPr lang="ar-SA" sz="2400" b="1" dirty="0">
                <a:solidFill>
                  <a:srgbClr val="002060"/>
                </a:solidFill>
                <a:latin typeface="HacenTypographer"/>
              </a:rPr>
              <a:t>تمتاز بأن أجسامها لها</a:t>
            </a:r>
            <a:endParaRPr lang="en-US" sz="2400" b="1" dirty="0">
              <a:solidFill>
                <a:srgbClr val="002060"/>
              </a:solidFill>
            </a:endParaRPr>
          </a:p>
        </p:txBody>
      </p:sp>
      <p:sp>
        <p:nvSpPr>
          <p:cNvPr id="9" name="نجمة ذات 32 نقطة 8"/>
          <p:cNvSpPr/>
          <p:nvPr/>
        </p:nvSpPr>
        <p:spPr>
          <a:xfrm>
            <a:off x="7211891" y="2334491"/>
            <a:ext cx="1465072"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طرفين</a:t>
            </a:r>
            <a:endParaRPr lang="en-US" b="1" dirty="0">
              <a:solidFill>
                <a:prstClr val="black"/>
              </a:solidFill>
              <a:latin typeface="Calibri" pitchFamily="34" charset="0"/>
              <a:ea typeface="Arial" pitchFamily="34" charset="0"/>
              <a:cs typeface="Monotype Koufi" pitchFamily="2" charset="-78"/>
            </a:endParaRPr>
          </a:p>
        </p:txBody>
      </p:sp>
      <p:sp>
        <p:nvSpPr>
          <p:cNvPr id="22" name="مستطيل مستدير الزوايا 21"/>
          <p:cNvSpPr/>
          <p:nvPr/>
        </p:nvSpPr>
        <p:spPr>
          <a:xfrm>
            <a:off x="762000" y="2350655"/>
            <a:ext cx="6324600" cy="1219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1- طرف أمامي ( رأس ): </a:t>
            </a:r>
            <a:r>
              <a:rPr lang="ar-SA" altLang="ar-SA" sz="2400" b="1" dirty="0">
                <a:solidFill>
                  <a:srgbClr val="002060"/>
                </a:solidFill>
                <a:latin typeface="Constantia"/>
              </a:rPr>
              <a:t>-يحتوى على النسيج العصبي وأعضاء الحس ويتحرك </a:t>
            </a:r>
            <a:r>
              <a:rPr lang="ar-SA" altLang="ar-SA" sz="2400" b="1" dirty="0" smtClean="0">
                <a:solidFill>
                  <a:srgbClr val="002060"/>
                </a:solidFill>
                <a:latin typeface="Constantia"/>
              </a:rPr>
              <a:t>بواسطته الحيوان</a:t>
            </a:r>
            <a:endParaRPr lang="ar-SA" altLang="ar-SA" sz="2400" b="1" dirty="0">
              <a:solidFill>
                <a:srgbClr val="002060"/>
              </a:solidFill>
              <a:latin typeface="Constantia"/>
            </a:endParaRPr>
          </a:p>
          <a:p>
            <a:pPr lvl="0" algn="just" rtl="1"/>
            <a:r>
              <a:rPr lang="ar-SA" altLang="ar-SA" sz="2400" b="1" dirty="0" smtClean="0">
                <a:solidFill>
                  <a:srgbClr val="002060"/>
                </a:solidFill>
                <a:latin typeface="Constantia"/>
              </a:rPr>
              <a:t>2-  </a:t>
            </a:r>
            <a:r>
              <a:rPr lang="ar-SA" altLang="ar-SA" sz="2400" b="1" dirty="0">
                <a:solidFill>
                  <a:srgbClr val="002060"/>
                </a:solidFill>
                <a:latin typeface="Constantia"/>
              </a:rPr>
              <a:t>طرف </a:t>
            </a:r>
            <a:r>
              <a:rPr lang="ar-SA" altLang="ar-SA" sz="2400" b="1" dirty="0" smtClean="0">
                <a:solidFill>
                  <a:srgbClr val="002060"/>
                </a:solidFill>
                <a:latin typeface="Constantia"/>
              </a:rPr>
              <a:t>خلفي ( ذيل )</a:t>
            </a:r>
            <a:endParaRPr lang="ar-SA" sz="2400" dirty="0">
              <a:solidFill>
                <a:srgbClr val="002060"/>
              </a:solidFill>
              <a:latin typeface="Constantia"/>
            </a:endParaRPr>
          </a:p>
        </p:txBody>
      </p:sp>
      <p:sp>
        <p:nvSpPr>
          <p:cNvPr id="23" name="نجمة ذات 32 نقطة 22"/>
          <p:cNvSpPr/>
          <p:nvPr/>
        </p:nvSpPr>
        <p:spPr>
          <a:xfrm>
            <a:off x="7216508" y="3717636"/>
            <a:ext cx="1582785"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جانبين</a:t>
            </a:r>
            <a:endParaRPr lang="en-US" b="1" dirty="0">
              <a:solidFill>
                <a:prstClr val="black"/>
              </a:solidFill>
              <a:latin typeface="Calibri" pitchFamily="34" charset="0"/>
              <a:ea typeface="Arial" pitchFamily="34" charset="0"/>
              <a:cs typeface="Monotype Koufi" pitchFamily="2" charset="-78"/>
            </a:endParaRPr>
          </a:p>
        </p:txBody>
      </p:sp>
      <p:sp>
        <p:nvSpPr>
          <p:cNvPr id="25" name="مستطيل مستدير الزوايا 24"/>
          <p:cNvSpPr/>
          <p:nvPr/>
        </p:nvSpPr>
        <p:spPr>
          <a:xfrm>
            <a:off x="5370294" y="3886200"/>
            <a:ext cx="1720924" cy="7620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ظهري وبطني</a:t>
            </a:r>
            <a:endParaRPr lang="ar-SA" sz="2400" dirty="0">
              <a:solidFill>
                <a:srgbClr val="002060"/>
              </a:solidFill>
              <a:latin typeface="Constantia"/>
            </a:endParaRPr>
          </a:p>
        </p:txBody>
      </p:sp>
      <p:grpSp>
        <p:nvGrpSpPr>
          <p:cNvPr id="15" name="مجموعة 14"/>
          <p:cNvGrpSpPr/>
          <p:nvPr/>
        </p:nvGrpSpPr>
        <p:grpSpPr>
          <a:xfrm>
            <a:off x="-36512" y="6128748"/>
            <a:ext cx="2082876" cy="756636"/>
            <a:chOff x="179512" y="692696"/>
            <a:chExt cx="2082876" cy="756636"/>
          </a:xfrm>
        </p:grpSpPr>
        <p:pic>
          <p:nvPicPr>
            <p:cNvPr id="16"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مربع نص 17"/>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205222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heel(1)">
                                      <p:cBhvr>
                                        <p:cTn id="36" dur="2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22" grpId="0" animBg="1"/>
      <p:bldP spid="23"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p:cNvSpPr/>
          <p:nvPr/>
        </p:nvSpPr>
        <p:spPr>
          <a:xfrm>
            <a:off x="1468729" y="404664"/>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prstClr val="white"/>
              </a:solidFill>
            </a:endParaRPr>
          </a:p>
        </p:txBody>
      </p:sp>
      <p:sp>
        <p:nvSpPr>
          <p:cNvPr id="7" name="مربع نص 6"/>
          <p:cNvSpPr txBox="1"/>
          <p:nvPr/>
        </p:nvSpPr>
        <p:spPr>
          <a:xfrm>
            <a:off x="1143000" y="476672"/>
            <a:ext cx="6629399" cy="757130"/>
          </a:xfrm>
          <a:prstGeom prst="rect">
            <a:avLst/>
          </a:prstGeom>
          <a:noFill/>
        </p:spPr>
        <p:txBody>
          <a:bodyPr wrap="square" rtlCol="1">
            <a:spAutoFit/>
          </a:bodyPr>
          <a:lstStyle/>
          <a:p>
            <a:pPr algn="ctr">
              <a:lnSpc>
                <a:spcPct val="90000"/>
              </a:lnSpc>
              <a:defRPr/>
            </a:pPr>
            <a:r>
              <a:rPr lang="ar-SA" sz="4800" b="1" dirty="0">
                <a:solidFill>
                  <a:srgbClr val="FF0000"/>
                </a:solidFill>
              </a:rPr>
              <a:t>تجاويف الجسم </a:t>
            </a:r>
            <a:r>
              <a:rPr lang="en-US" sz="4800" b="1" dirty="0">
                <a:solidFill>
                  <a:srgbClr val="FF0000"/>
                </a:solidFill>
              </a:rPr>
              <a:t>BODYCAVITIES</a:t>
            </a:r>
            <a:endParaRPr lang="ar-EG" sz="4800" b="1" dirty="0">
              <a:solidFill>
                <a:srgbClr val="FF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9" y="1334656"/>
            <a:ext cx="7848601" cy="439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9970317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heel(1)">
                                      <p:cBhvr>
                                        <p:cTn id="2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مستدير الزوايا 7"/>
          <p:cNvSpPr/>
          <p:nvPr/>
        </p:nvSpPr>
        <p:spPr>
          <a:xfrm>
            <a:off x="381000" y="457200"/>
            <a:ext cx="8382000" cy="1219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هي </a:t>
            </a:r>
            <a:r>
              <a:rPr lang="ar-SA" altLang="ar-SA" sz="2400" b="1" dirty="0">
                <a:solidFill>
                  <a:srgbClr val="002060"/>
                </a:solidFill>
                <a:latin typeface="Constantia"/>
              </a:rPr>
              <a:t>خاصية بالحيوانات ذات التناظر </a:t>
            </a:r>
            <a:r>
              <a:rPr lang="ar-SA" altLang="ar-SA" sz="2400" b="1" dirty="0" smtClean="0">
                <a:solidFill>
                  <a:srgbClr val="002060"/>
                </a:solidFill>
                <a:latin typeface="Constantia"/>
              </a:rPr>
              <a:t>الجانبي </a:t>
            </a:r>
            <a:r>
              <a:rPr lang="ar-SA" altLang="ar-SA" sz="2400" b="1" dirty="0">
                <a:solidFill>
                  <a:srgbClr val="002060"/>
                </a:solidFill>
                <a:latin typeface="Constantia"/>
              </a:rPr>
              <a:t>والتي تحتوى أجسامها على قناة هضميه لهضم</a:t>
            </a:r>
          </a:p>
          <a:p>
            <a:pPr lvl="0" algn="just" rtl="1"/>
            <a:r>
              <a:rPr lang="ar-SA" altLang="ar-SA" sz="2400" b="1" dirty="0">
                <a:solidFill>
                  <a:srgbClr val="002060"/>
                </a:solidFill>
                <a:latin typeface="Constantia"/>
              </a:rPr>
              <a:t>الطعام وامتصاصه والتخلص من الفضلات وهذه القناة إما أن تكون:-</a:t>
            </a:r>
            <a:endParaRPr lang="ar-SA" sz="2400" dirty="0">
              <a:solidFill>
                <a:srgbClr val="002060"/>
              </a:solidFill>
              <a:latin typeface="Constantia"/>
            </a:endParaRPr>
          </a:p>
        </p:txBody>
      </p:sp>
      <p:sp>
        <p:nvSpPr>
          <p:cNvPr id="2" name="دبوس زينة 1"/>
          <p:cNvSpPr/>
          <p:nvPr/>
        </p:nvSpPr>
        <p:spPr>
          <a:xfrm>
            <a:off x="4948740" y="1828800"/>
            <a:ext cx="381000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كيس ذو فتحة واحدة وهى الفم</a:t>
            </a:r>
            <a:endParaRPr lang="en-US" sz="2400" b="1" dirty="0">
              <a:solidFill>
                <a:srgbClr val="002060"/>
              </a:solidFill>
            </a:endParaRPr>
          </a:p>
        </p:txBody>
      </p:sp>
      <p:sp>
        <p:nvSpPr>
          <p:cNvPr id="9" name="دبوس زينة 8"/>
          <p:cNvSpPr/>
          <p:nvPr/>
        </p:nvSpPr>
        <p:spPr>
          <a:xfrm>
            <a:off x="630235" y="1828800"/>
            <a:ext cx="381000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أنبوب ذو فتحتين فم وشرج</a:t>
            </a:r>
            <a:endParaRPr lang="en-US" sz="2400" b="1" dirty="0">
              <a:solidFill>
                <a:srgbClr val="002060"/>
              </a:solidFill>
            </a:endParaRPr>
          </a:p>
        </p:txBody>
      </p:sp>
      <p:sp>
        <p:nvSpPr>
          <p:cNvPr id="10" name="AutoShape 2"/>
          <p:cNvSpPr>
            <a:spLocks noChangeArrowheads="1"/>
          </p:cNvSpPr>
          <p:nvPr/>
        </p:nvSpPr>
        <p:spPr bwMode="auto">
          <a:xfrm>
            <a:off x="2078611" y="2514600"/>
            <a:ext cx="4986777" cy="819150"/>
          </a:xfrm>
          <a:prstGeom prst="flowChartMultidocument">
            <a:avLst/>
          </a:prstGeom>
          <a:solidFill>
            <a:schemeClr val="accent4">
              <a:lumMod val="20000"/>
              <a:lumOff val="80000"/>
            </a:schemeClr>
          </a:solidFill>
          <a:ln w="28575">
            <a:gradFill>
              <a:gsLst>
                <a:gs pos="0">
                  <a:srgbClr val="00B050"/>
                </a:gs>
                <a:gs pos="50000">
                  <a:schemeClr val="accent1">
                    <a:lumMod val="75000"/>
                  </a:schemeClr>
                </a:gs>
                <a:gs pos="84000">
                  <a:schemeClr val="bg2">
                    <a:lumMod val="10000"/>
                  </a:schemeClr>
                </a:gs>
              </a:gsLst>
              <a:lin ang="5400000" scaled="0"/>
            </a:gra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a:solidFill>
                  <a:srgbClr val="800000"/>
                </a:solidFill>
                <a:latin typeface="Arial" pitchFamily="34" charset="0"/>
                <a:ea typeface="Arial" pitchFamily="34" charset="0"/>
                <a:cs typeface="Arial" pitchFamily="34" charset="0"/>
              </a:rPr>
              <a:t>أ- الحيوانات حقيقية التجويف الجسمي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مستطيل مستدير الزوايا 10"/>
          <p:cNvSpPr/>
          <p:nvPr/>
        </p:nvSpPr>
        <p:spPr>
          <a:xfrm>
            <a:off x="360576" y="3518560"/>
            <a:ext cx="8382000" cy="2133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smtClean="0">
                <a:solidFill>
                  <a:srgbClr val="002060"/>
                </a:solidFill>
                <a:latin typeface="Constantia"/>
              </a:rPr>
              <a:t>مثل(الأسماك </a:t>
            </a:r>
            <a:r>
              <a:rPr lang="ar-SA" altLang="ar-SA" sz="2000" b="1" dirty="0">
                <a:solidFill>
                  <a:srgbClr val="002060"/>
                </a:solidFill>
                <a:latin typeface="Constantia"/>
              </a:rPr>
              <a:t>والحشرات ودودة </a:t>
            </a:r>
            <a:r>
              <a:rPr lang="ar-SA" altLang="ar-SA" sz="2000" b="1" dirty="0" smtClean="0">
                <a:solidFill>
                  <a:srgbClr val="002060"/>
                </a:solidFill>
                <a:latin typeface="Constantia"/>
              </a:rPr>
              <a:t>الأرض) </a:t>
            </a:r>
            <a:r>
              <a:rPr lang="ar-SA" altLang="ar-SA" sz="2000" b="1" dirty="0">
                <a:solidFill>
                  <a:srgbClr val="002060"/>
                </a:solidFill>
                <a:latin typeface="Constantia"/>
              </a:rPr>
              <a:t>وهى الحيوانات </a:t>
            </a:r>
            <a:r>
              <a:rPr lang="ar-SA" altLang="ar-SA" sz="2000" b="1" dirty="0" smtClean="0">
                <a:solidFill>
                  <a:srgbClr val="002060"/>
                </a:solidFill>
                <a:latin typeface="Constantia"/>
              </a:rPr>
              <a:t>التي </a:t>
            </a:r>
            <a:r>
              <a:rPr lang="ar-SA" altLang="ar-SA" sz="2000" b="1" dirty="0">
                <a:solidFill>
                  <a:srgbClr val="002060"/>
                </a:solidFill>
                <a:latin typeface="Constantia"/>
              </a:rPr>
              <a:t>تمتلك تجويف </a:t>
            </a:r>
            <a:r>
              <a:rPr lang="ar-SA" altLang="ar-SA" sz="2000" b="1" dirty="0" smtClean="0">
                <a:solidFill>
                  <a:srgbClr val="002060"/>
                </a:solidFill>
                <a:latin typeface="Constantia"/>
              </a:rPr>
              <a:t>مملوء </a:t>
            </a:r>
            <a:r>
              <a:rPr lang="ar-SA" altLang="ar-SA" sz="2000" b="1" dirty="0">
                <a:solidFill>
                  <a:srgbClr val="002060"/>
                </a:solidFill>
                <a:latin typeface="Constantia"/>
              </a:rPr>
              <a:t>بسائل</a:t>
            </a:r>
          </a:p>
          <a:p>
            <a:pPr lvl="0" algn="just" rtl="1"/>
            <a:r>
              <a:rPr lang="ar-SA" altLang="ar-SA" sz="2000" b="1" dirty="0">
                <a:solidFill>
                  <a:srgbClr val="002060"/>
                </a:solidFill>
                <a:latin typeface="Constantia"/>
              </a:rPr>
              <a:t>موجود بين القناة الهضمية وجدار الجسم الخارجي وله نسيج مكون من الطبقة الوسطى </a:t>
            </a:r>
            <a:r>
              <a:rPr lang="ar-SA" altLang="ar-SA" sz="2000" b="1" dirty="0" smtClean="0">
                <a:solidFill>
                  <a:srgbClr val="002060"/>
                </a:solidFill>
                <a:latin typeface="Constantia"/>
              </a:rPr>
              <a:t>     وهذا</a:t>
            </a:r>
            <a:endParaRPr lang="ar-SA" altLang="ar-SA" sz="2000" b="1" dirty="0">
              <a:solidFill>
                <a:srgbClr val="002060"/>
              </a:solidFill>
              <a:latin typeface="Constantia"/>
            </a:endParaRPr>
          </a:p>
          <a:p>
            <a:pPr lvl="0" algn="just" rtl="1"/>
            <a:r>
              <a:rPr lang="ar-SA" altLang="ar-SA" sz="2000" b="1" dirty="0">
                <a:solidFill>
                  <a:srgbClr val="002060"/>
                </a:solidFill>
                <a:latin typeface="Constantia"/>
              </a:rPr>
              <a:t>يعطي الأجهزة الداخلية مثل الجهاز )</a:t>
            </a:r>
            <a:r>
              <a:rPr lang="ar-SA" altLang="ar-SA" sz="2000" b="1" dirty="0" err="1">
                <a:solidFill>
                  <a:srgbClr val="002060"/>
                </a:solidFill>
                <a:latin typeface="Constantia"/>
              </a:rPr>
              <a:t>الدورى</a:t>
            </a:r>
            <a:r>
              <a:rPr lang="ar-SA" altLang="ar-SA" sz="2000" b="1" dirty="0">
                <a:solidFill>
                  <a:srgbClr val="002060"/>
                </a:solidFill>
                <a:latin typeface="Constantia"/>
              </a:rPr>
              <a:t> والعضلي( المتكونة منه تخصص وتعقيد </a:t>
            </a:r>
            <a:r>
              <a:rPr lang="ar-SA" altLang="ar-SA" sz="2000" b="1" dirty="0" smtClean="0">
                <a:solidFill>
                  <a:srgbClr val="002060"/>
                </a:solidFill>
                <a:latin typeface="Constantia"/>
              </a:rPr>
              <a:t>وكفاءة عالية</a:t>
            </a:r>
            <a:endParaRPr lang="ar-SA" sz="2000" dirty="0">
              <a:solidFill>
                <a:srgbClr val="002060"/>
              </a:solidFill>
              <a:latin typeface="Constantia"/>
            </a:endParaRP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4497456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2"/>
          <p:cNvSpPr>
            <a:spLocks noChangeArrowheads="1"/>
          </p:cNvSpPr>
          <p:nvPr/>
        </p:nvSpPr>
        <p:spPr bwMode="auto">
          <a:xfrm>
            <a:off x="2078969" y="533400"/>
            <a:ext cx="4986777" cy="819150"/>
          </a:xfrm>
          <a:prstGeom prst="flowChartMultidocument">
            <a:avLst/>
          </a:prstGeom>
          <a:solidFill>
            <a:schemeClr val="accent4">
              <a:lumMod val="20000"/>
              <a:lumOff val="80000"/>
            </a:schemeClr>
          </a:solidFill>
          <a:ln w="28575">
            <a:gradFill>
              <a:gsLst>
                <a:gs pos="0">
                  <a:srgbClr val="00B050"/>
                </a:gs>
                <a:gs pos="50000">
                  <a:schemeClr val="accent1">
                    <a:lumMod val="75000"/>
                  </a:schemeClr>
                </a:gs>
                <a:gs pos="84000">
                  <a:schemeClr val="bg2">
                    <a:lumMod val="10000"/>
                  </a:schemeClr>
                </a:gs>
              </a:gsLst>
              <a:lin ang="5400000" scaled="0"/>
            </a:gra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a:solidFill>
                  <a:srgbClr val="800000"/>
                </a:solidFill>
                <a:latin typeface="Arial" pitchFamily="34" charset="0"/>
                <a:ea typeface="Arial" pitchFamily="34" charset="0"/>
                <a:cs typeface="Arial" pitchFamily="34" charset="0"/>
              </a:rPr>
              <a:t>ب-الحيوانات كاذبة التجويف </a:t>
            </a:r>
            <a:r>
              <a:rPr lang="ar-SA" sz="2600" b="1" dirty="0" smtClean="0">
                <a:solidFill>
                  <a:srgbClr val="800000"/>
                </a:solidFill>
                <a:latin typeface="Arial" pitchFamily="34" charset="0"/>
                <a:ea typeface="Arial" pitchFamily="34" charset="0"/>
                <a:cs typeface="Arial" pitchFamily="34" charset="0"/>
              </a:rPr>
              <a:t>الجسمي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مستطيل مستدير الزوايا 16"/>
          <p:cNvSpPr/>
          <p:nvPr/>
        </p:nvSpPr>
        <p:spPr>
          <a:xfrm>
            <a:off x="381358" y="1524000"/>
            <a:ext cx="8382000" cy="990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مثل الديدان الأسطوانية وهى الحيوانات التي تمتلك تجويف مملوء بسائل موجود بين</a:t>
            </a:r>
          </a:p>
          <a:p>
            <a:pPr lvl="0" algn="just" rtl="1"/>
            <a:r>
              <a:rPr lang="ar-SA" altLang="ar-SA" sz="2000" b="1" dirty="0">
                <a:solidFill>
                  <a:srgbClr val="002060"/>
                </a:solidFill>
                <a:latin typeface="Constantia"/>
              </a:rPr>
              <a:t>طبقة الجسم الداخلية والوسطى وهذا يحد من تعقيد الأعضاء والاجهزة.</a:t>
            </a:r>
            <a:endParaRPr lang="ar-SA" sz="2000" dirty="0">
              <a:solidFill>
                <a:srgbClr val="002060"/>
              </a:solidFill>
              <a:latin typeface="Constantia"/>
            </a:endParaRPr>
          </a:p>
        </p:txBody>
      </p:sp>
      <p:sp>
        <p:nvSpPr>
          <p:cNvPr id="18" name="AutoShape 2"/>
          <p:cNvSpPr>
            <a:spLocks noChangeArrowheads="1"/>
          </p:cNvSpPr>
          <p:nvPr/>
        </p:nvSpPr>
        <p:spPr bwMode="auto">
          <a:xfrm>
            <a:off x="2101701" y="2819400"/>
            <a:ext cx="4986777" cy="819150"/>
          </a:xfrm>
          <a:prstGeom prst="flowChartMultidocument">
            <a:avLst/>
          </a:prstGeom>
          <a:solidFill>
            <a:schemeClr val="accent4">
              <a:lumMod val="20000"/>
              <a:lumOff val="80000"/>
            </a:schemeClr>
          </a:solidFill>
          <a:ln w="28575">
            <a:gradFill>
              <a:gsLst>
                <a:gs pos="0">
                  <a:srgbClr val="00B050"/>
                </a:gs>
                <a:gs pos="50000">
                  <a:schemeClr val="accent1">
                    <a:lumMod val="75000"/>
                  </a:schemeClr>
                </a:gs>
                <a:gs pos="84000">
                  <a:schemeClr val="bg2">
                    <a:lumMod val="10000"/>
                  </a:schemeClr>
                </a:gs>
              </a:gsLst>
              <a:lin ang="5400000" scaled="0"/>
            </a:gra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a:solidFill>
                  <a:srgbClr val="800000"/>
                </a:solidFill>
                <a:latin typeface="Arial" pitchFamily="34" charset="0"/>
                <a:ea typeface="Arial" pitchFamily="34" charset="0"/>
                <a:cs typeface="Arial" pitchFamily="34" charset="0"/>
              </a:rPr>
              <a:t>ج-الحيوانات عديمة التجويف </a:t>
            </a:r>
            <a:r>
              <a:rPr lang="ar-SA" sz="2600" b="1" dirty="0" smtClean="0">
                <a:solidFill>
                  <a:srgbClr val="800000"/>
                </a:solidFill>
                <a:latin typeface="Arial" pitchFamily="34" charset="0"/>
                <a:ea typeface="Arial" pitchFamily="34" charset="0"/>
                <a:cs typeface="Arial" pitchFamily="34" charset="0"/>
              </a:rPr>
              <a:t>الجسمي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مستطيل مستدير الزوايا 18"/>
          <p:cNvSpPr/>
          <p:nvPr/>
        </p:nvSpPr>
        <p:spPr>
          <a:xfrm>
            <a:off x="380998" y="3810000"/>
            <a:ext cx="8382000" cy="1752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مثل الديدان المفلطحة وهى الحيوانات التي لها جسم مصمت غير </a:t>
            </a:r>
            <a:r>
              <a:rPr lang="ar-SA" altLang="ar-SA" sz="2000" b="1" dirty="0" err="1">
                <a:solidFill>
                  <a:srgbClr val="002060"/>
                </a:solidFill>
                <a:latin typeface="Constantia"/>
              </a:rPr>
              <a:t>ممتلىء</a:t>
            </a:r>
            <a:r>
              <a:rPr lang="ar-SA" altLang="ar-SA" sz="2000" b="1" dirty="0">
                <a:solidFill>
                  <a:srgbClr val="002060"/>
                </a:solidFill>
                <a:latin typeface="Constantia"/>
              </a:rPr>
              <a:t> بسائل بين القناة</a:t>
            </a:r>
          </a:p>
          <a:p>
            <a:pPr lvl="0" algn="just" rtl="1"/>
            <a:r>
              <a:rPr lang="ar-SA" altLang="ar-SA" sz="2000" b="1" dirty="0">
                <a:solidFill>
                  <a:srgbClr val="002060"/>
                </a:solidFill>
                <a:latin typeface="Constantia"/>
              </a:rPr>
              <a:t>الهضمية وجدار الجسم وهذا يجعل المواد الغذائية والفضلات تنتشر من خلية </a:t>
            </a:r>
            <a:r>
              <a:rPr lang="ar-SA" altLang="ar-SA" sz="2000" b="1" dirty="0" err="1">
                <a:solidFill>
                  <a:srgbClr val="002060"/>
                </a:solidFill>
                <a:latin typeface="Constantia"/>
              </a:rPr>
              <a:t>لاخرى</a:t>
            </a:r>
            <a:r>
              <a:rPr lang="ar-SA" altLang="ar-SA" sz="2000" b="1" dirty="0">
                <a:solidFill>
                  <a:srgbClr val="002060"/>
                </a:solidFill>
                <a:latin typeface="Constantia"/>
              </a:rPr>
              <a:t> لعدم وجود</a:t>
            </a:r>
          </a:p>
          <a:p>
            <a:pPr lvl="0" algn="just" rtl="1"/>
            <a:r>
              <a:rPr lang="ar-SA" altLang="ar-SA" sz="2000" b="1" dirty="0">
                <a:solidFill>
                  <a:srgbClr val="002060"/>
                </a:solidFill>
                <a:latin typeface="Constantia"/>
              </a:rPr>
              <a:t>جهاز دوران.</a:t>
            </a:r>
            <a:endParaRPr lang="ar-SA" sz="2000" dirty="0">
              <a:solidFill>
                <a:srgbClr val="002060"/>
              </a:solidFill>
              <a:latin typeface="Constantia"/>
            </a:endParaRP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42624626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1468729" y="404664"/>
            <a:ext cx="6120680" cy="73833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prstClr val="white"/>
              </a:solidFill>
            </a:endParaRPr>
          </a:p>
        </p:txBody>
      </p:sp>
      <p:sp>
        <p:nvSpPr>
          <p:cNvPr id="8" name="مربع نص 7"/>
          <p:cNvSpPr txBox="1"/>
          <p:nvPr/>
        </p:nvSpPr>
        <p:spPr>
          <a:xfrm>
            <a:off x="1143000" y="476672"/>
            <a:ext cx="6629399" cy="547842"/>
          </a:xfrm>
          <a:prstGeom prst="rect">
            <a:avLst/>
          </a:prstGeom>
          <a:noFill/>
        </p:spPr>
        <p:txBody>
          <a:bodyPr wrap="square" rtlCol="1">
            <a:spAutoFit/>
          </a:bodyPr>
          <a:lstStyle/>
          <a:p>
            <a:pPr algn="ctr">
              <a:lnSpc>
                <a:spcPct val="90000"/>
              </a:lnSpc>
              <a:defRPr/>
            </a:pPr>
            <a:r>
              <a:rPr lang="ar-SA" sz="3200" b="1" dirty="0">
                <a:solidFill>
                  <a:schemeClr val="accent3">
                    <a:lumMod val="50000"/>
                  </a:schemeClr>
                </a:solidFill>
              </a:rPr>
              <a:t>التكوين </a:t>
            </a:r>
            <a:r>
              <a:rPr lang="ar-SA" sz="3200" b="1" dirty="0" smtClean="0">
                <a:solidFill>
                  <a:schemeClr val="accent3">
                    <a:lumMod val="50000"/>
                  </a:schemeClr>
                </a:solidFill>
              </a:rPr>
              <a:t>الجنيني </a:t>
            </a:r>
            <a:r>
              <a:rPr lang="ar-SA" sz="3200" b="1" dirty="0">
                <a:solidFill>
                  <a:schemeClr val="accent3">
                    <a:lumMod val="50000"/>
                  </a:schemeClr>
                </a:solidFill>
              </a:rPr>
              <a:t>ذوات التجويف الجسمي الحقيقي</a:t>
            </a:r>
            <a:endParaRPr lang="ar-EG" sz="3200" b="1" dirty="0">
              <a:solidFill>
                <a:schemeClr val="accent3">
                  <a:lumMod val="50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70710"/>
            <a:ext cx="8305800" cy="462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88340172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heel(1)">
                                      <p:cBhvr>
                                        <p:cTn id="2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0999"/>
            <a:ext cx="8534400" cy="586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80213586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وسيلة شرح مع سهم إلى الأسفل 1"/>
          <p:cNvSpPr/>
          <p:nvPr/>
        </p:nvSpPr>
        <p:spPr>
          <a:xfrm>
            <a:off x="2133600" y="457200"/>
            <a:ext cx="4267200" cy="685800"/>
          </a:xfrm>
          <a:prstGeom prst="downArrowCallout">
            <a:avLst/>
          </a:prstGeom>
          <a:solidFill>
            <a:schemeClr val="bg1"/>
          </a:solidFill>
          <a:ln w="60325">
            <a:gradFill>
              <a:gsLst>
                <a:gs pos="90832">
                  <a:schemeClr val="accent4">
                    <a:lumMod val="75000"/>
                  </a:schemeClr>
                </a:gs>
                <a:gs pos="73350">
                  <a:schemeClr val="accent6">
                    <a:lumMod val="50000"/>
                  </a:schemeClr>
                </a:gs>
                <a:gs pos="25000">
                  <a:schemeClr val="accent3">
                    <a:lumMod val="50000"/>
                  </a:schemeClr>
                </a:gs>
                <a:gs pos="0">
                  <a:schemeClr val="accent1">
                    <a:lumMod val="50000"/>
                  </a:schemeClr>
                </a:gs>
                <a:gs pos="50000">
                  <a:srgbClr val="FFFF00"/>
                </a:gs>
                <a:gs pos="100000">
                  <a:schemeClr val="accent3">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smtClean="0">
                <a:solidFill>
                  <a:schemeClr val="accent3">
                    <a:lumMod val="50000"/>
                  </a:schemeClr>
                </a:solidFill>
              </a:rPr>
              <a:t>قارن بين بدائية الفم وثانوية الفم</a:t>
            </a:r>
            <a:endParaRPr lang="en-US" b="1" dirty="0">
              <a:solidFill>
                <a:schemeClr val="accent3">
                  <a:lumMod val="50000"/>
                </a:schemeClr>
              </a:solidFill>
            </a:endParaRPr>
          </a:p>
        </p:txBody>
      </p:sp>
      <p:graphicFrame>
        <p:nvGraphicFramePr>
          <p:cNvPr id="3" name="جدول 2"/>
          <p:cNvGraphicFramePr>
            <a:graphicFrameLocks noGrp="1"/>
          </p:cNvGraphicFramePr>
          <p:nvPr>
            <p:extLst>
              <p:ext uri="{D42A27DB-BD31-4B8C-83A1-F6EECF244321}">
                <p14:modId xmlns:p14="http://schemas.microsoft.com/office/powerpoint/2010/main" val="1704569851"/>
              </p:ext>
            </p:extLst>
          </p:nvPr>
        </p:nvGraphicFramePr>
        <p:xfrm>
          <a:off x="533400" y="1371600"/>
          <a:ext cx="8153400" cy="4207841"/>
        </p:xfrm>
        <a:graphic>
          <a:graphicData uri="http://schemas.openxmlformats.org/drawingml/2006/table">
            <a:tbl>
              <a:tblPr>
                <a:tableStyleId>{5C22544A-7EE6-4342-B048-85BDC9FD1C3A}</a:tableStyleId>
              </a:tblPr>
              <a:tblGrid>
                <a:gridCol w="3839965"/>
                <a:gridCol w="4313435"/>
              </a:tblGrid>
              <a:tr h="484529">
                <a:tc>
                  <a:txBody>
                    <a:bodyPr/>
                    <a:lstStyle/>
                    <a:p>
                      <a:pPr marL="0" marR="0" algn="ctr">
                        <a:lnSpc>
                          <a:spcPct val="115000"/>
                        </a:lnSpc>
                        <a:spcBef>
                          <a:spcPts val="0"/>
                        </a:spcBef>
                        <a:spcAft>
                          <a:spcPts val="1000"/>
                        </a:spcAft>
                      </a:pPr>
                      <a:r>
                        <a:rPr lang="ar-SA" sz="2000" b="1" dirty="0">
                          <a:effectLst/>
                        </a:rPr>
                        <a:t>ثانوية الفم</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marR="0" algn="ctr">
                        <a:lnSpc>
                          <a:spcPct val="115000"/>
                        </a:lnSpc>
                        <a:spcBef>
                          <a:spcPts val="0"/>
                        </a:spcBef>
                        <a:spcAft>
                          <a:spcPts val="1000"/>
                        </a:spcAft>
                      </a:pPr>
                      <a:r>
                        <a:rPr lang="ar-SA" sz="2000" b="1" dirty="0">
                          <a:effectLst/>
                        </a:rPr>
                        <a:t>بدائية الفم</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r>
              <a:tr h="734671">
                <a:tc>
                  <a:txBody>
                    <a:bodyPr/>
                    <a:lstStyle/>
                    <a:p>
                      <a:pPr marL="0" marR="0" algn="ctr">
                        <a:lnSpc>
                          <a:spcPct val="115000"/>
                        </a:lnSpc>
                        <a:spcBef>
                          <a:spcPts val="0"/>
                        </a:spcBef>
                        <a:spcAft>
                          <a:spcPts val="1000"/>
                        </a:spcAft>
                      </a:pPr>
                      <a:r>
                        <a:rPr lang="ar-SA" sz="2000" b="1" dirty="0" smtClean="0">
                          <a:effectLst/>
                        </a:rPr>
                        <a:t>هي </a:t>
                      </a:r>
                      <a:r>
                        <a:rPr lang="ar-SA" sz="2000" b="1" dirty="0">
                          <a:effectLst/>
                        </a:rPr>
                        <a:t>حيوانات يتكون الشرج من اول فتحة </a:t>
                      </a:r>
                      <a:r>
                        <a:rPr lang="ar-SA" sz="2000" b="1" dirty="0" err="1">
                          <a:effectLst/>
                        </a:rPr>
                        <a:t>فى</a:t>
                      </a:r>
                      <a:r>
                        <a:rPr lang="ar-SA" sz="2000" b="1" dirty="0">
                          <a:effectLst/>
                        </a:rPr>
                        <a:t> </a:t>
                      </a:r>
                      <a:r>
                        <a:rPr lang="ar-SA" sz="2000" b="1" dirty="0" err="1" smtClean="0">
                          <a:effectLst/>
                        </a:rPr>
                        <a:t>الجاسترولا</a:t>
                      </a:r>
                      <a:r>
                        <a:rPr lang="ar-SA" sz="2000" b="1" dirty="0" smtClean="0">
                          <a:effectLst/>
                        </a:rPr>
                        <a:t> ثم </a:t>
                      </a:r>
                      <a:r>
                        <a:rPr lang="ar-SA" sz="2000" b="1" dirty="0">
                          <a:effectLst/>
                        </a:rPr>
                        <a:t>يتكون الفم لاحقا من فتحه اخرى </a:t>
                      </a:r>
                      <a:r>
                        <a:rPr lang="ar-SA" sz="2000" b="1" dirty="0" smtClean="0">
                          <a:effectLst/>
                        </a:rPr>
                        <a:t>في </a:t>
                      </a:r>
                      <a:r>
                        <a:rPr lang="ar-SA" sz="2000" b="1" dirty="0" err="1">
                          <a:effectLst/>
                        </a:rPr>
                        <a:t>الجاسترولا</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marL="0" marR="0" algn="ctr">
                        <a:lnSpc>
                          <a:spcPct val="115000"/>
                        </a:lnSpc>
                        <a:spcBef>
                          <a:spcPts val="0"/>
                        </a:spcBef>
                        <a:spcAft>
                          <a:spcPts val="1000"/>
                        </a:spcAft>
                      </a:pPr>
                      <a:r>
                        <a:rPr lang="ar-SA" sz="2000" b="1" dirty="0" smtClean="0">
                          <a:effectLst/>
                        </a:rPr>
                        <a:t>هي </a:t>
                      </a:r>
                      <a:r>
                        <a:rPr lang="ar-SA" sz="2000" b="1" dirty="0">
                          <a:effectLst/>
                        </a:rPr>
                        <a:t>حيوانات يتكون الفم من اول فتحة </a:t>
                      </a:r>
                      <a:r>
                        <a:rPr lang="ar-SA" sz="2000" b="1" dirty="0" smtClean="0">
                          <a:effectLst/>
                        </a:rPr>
                        <a:t>في </a:t>
                      </a:r>
                      <a:r>
                        <a:rPr lang="ar-SA" sz="2000" b="1" dirty="0" err="1">
                          <a:effectLst/>
                        </a:rPr>
                        <a:t>الجاسترولا</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925824">
                <a:tc>
                  <a:txBody>
                    <a:bodyPr/>
                    <a:lstStyle/>
                    <a:p>
                      <a:pPr marL="0" marR="0" algn="ctr">
                        <a:lnSpc>
                          <a:spcPct val="115000"/>
                        </a:lnSpc>
                        <a:spcBef>
                          <a:spcPts val="0"/>
                        </a:spcBef>
                        <a:spcAft>
                          <a:spcPts val="1000"/>
                        </a:spcAft>
                      </a:pPr>
                      <a:r>
                        <a:rPr lang="ar-SA" sz="2000" b="1" dirty="0">
                          <a:effectLst/>
                        </a:rPr>
                        <a:t>يمكن تغيير الناتج النهائي لنمو كل خلية فاذا انفصلت خلية يمكن ان تنمو وتكون جنين جديد</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algn="ctr">
                        <a:lnSpc>
                          <a:spcPct val="115000"/>
                        </a:lnSpc>
                        <a:spcBef>
                          <a:spcPts val="0"/>
                        </a:spcBef>
                        <a:spcAft>
                          <a:spcPts val="1000"/>
                        </a:spcAft>
                      </a:pPr>
                      <a:r>
                        <a:rPr lang="ar-SA" sz="2000" b="1" dirty="0" smtClean="0">
                          <a:effectLst/>
                        </a:rPr>
                        <a:t>لا يمكن </a:t>
                      </a:r>
                      <a:r>
                        <a:rPr lang="ar-SA" sz="2000" b="1" dirty="0">
                          <a:effectLst/>
                        </a:rPr>
                        <a:t>تغيير الناتج النهائي لنمو كل خلية في الجنين فاذا اخذت خلية فان الجنين </a:t>
                      </a:r>
                      <a:r>
                        <a:rPr lang="ar-SA" sz="2000" b="1" dirty="0" smtClean="0">
                          <a:effectLst/>
                        </a:rPr>
                        <a:t>لا ينمو </a:t>
                      </a:r>
                      <a:r>
                        <a:rPr lang="ar-SA" sz="2000" b="1" dirty="0">
                          <a:effectLst/>
                        </a:rPr>
                        <a:t>الى يرقة طبيعية</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r>
              <a:tr h="1620192">
                <a:tc>
                  <a:txBody>
                    <a:bodyPr/>
                    <a:lstStyle/>
                    <a:p>
                      <a:pPr marL="0" marR="0" algn="ctr">
                        <a:lnSpc>
                          <a:spcPct val="115000"/>
                        </a:lnSpc>
                        <a:spcBef>
                          <a:spcPts val="0"/>
                        </a:spcBef>
                        <a:spcAft>
                          <a:spcPts val="1000"/>
                        </a:spcAft>
                      </a:pPr>
                      <a:r>
                        <a:rPr lang="ar-SA" sz="2000" b="1" dirty="0">
                          <a:effectLst/>
                        </a:rPr>
                        <a:t>في طور الثمان خلايا تنتظم الاربع العليا مباشرة على الاربع السفلى وباستمرار النمو يتكون التجويف </a:t>
                      </a:r>
                      <a:r>
                        <a:rPr lang="ar-SA" sz="2000" b="1" dirty="0" err="1">
                          <a:effectLst/>
                        </a:rPr>
                        <a:t>الجسمى</a:t>
                      </a:r>
                      <a:r>
                        <a:rPr lang="ar-SA" sz="2000" b="1" dirty="0">
                          <a:effectLst/>
                        </a:rPr>
                        <a:t> من تجويفين صغيرين في </a:t>
                      </a:r>
                      <a:r>
                        <a:rPr lang="ar-SA" sz="2000" b="1" dirty="0" err="1">
                          <a:effectLst/>
                        </a:rPr>
                        <a:t>الطبقه</a:t>
                      </a:r>
                      <a:r>
                        <a:rPr lang="ar-SA" sz="2000" b="1" dirty="0">
                          <a:effectLst/>
                        </a:rPr>
                        <a:t> الوسطى</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1000"/>
                        </a:spcAft>
                      </a:pPr>
                      <a:r>
                        <a:rPr lang="ar-SA" sz="2000" b="1" dirty="0">
                          <a:effectLst/>
                        </a:rPr>
                        <a:t>في طور الثمان </a:t>
                      </a:r>
                      <a:r>
                        <a:rPr lang="ar-SA" sz="2000" b="1" dirty="0" smtClean="0">
                          <a:effectLst/>
                        </a:rPr>
                        <a:t>تنشأ الخلايا </a:t>
                      </a:r>
                      <a:r>
                        <a:rPr lang="ar-SA" sz="2000" b="1" dirty="0">
                          <a:effectLst/>
                        </a:rPr>
                        <a:t>الاربع </a:t>
                      </a:r>
                      <a:r>
                        <a:rPr lang="ar-SA" sz="2000" b="1" dirty="0" smtClean="0">
                          <a:effectLst/>
                        </a:rPr>
                        <a:t>العليا من </a:t>
                      </a:r>
                      <a:r>
                        <a:rPr lang="ar-SA" sz="2000" b="1" dirty="0">
                          <a:effectLst/>
                        </a:rPr>
                        <a:t>الاربع السفلى مكونة شكل </a:t>
                      </a:r>
                      <a:r>
                        <a:rPr lang="ar-SA" sz="2000" b="1" dirty="0" smtClean="0">
                          <a:effectLst/>
                        </a:rPr>
                        <a:t>لولبي </a:t>
                      </a:r>
                      <a:r>
                        <a:rPr lang="ar-SA" sz="2000" b="1" dirty="0">
                          <a:effectLst/>
                        </a:rPr>
                        <a:t>وباستمرار </a:t>
                      </a:r>
                      <a:r>
                        <a:rPr lang="ar-SA" sz="2000" b="1" dirty="0" smtClean="0">
                          <a:effectLst/>
                        </a:rPr>
                        <a:t>النمو تنشطر الطبقة </a:t>
                      </a:r>
                      <a:r>
                        <a:rPr lang="ar-SA" sz="2000" b="1" dirty="0">
                          <a:effectLst/>
                        </a:rPr>
                        <a:t>الوسطى الى </a:t>
                      </a:r>
                      <a:r>
                        <a:rPr lang="ar-SA" sz="2000" b="1" dirty="0" smtClean="0">
                          <a:effectLst/>
                        </a:rPr>
                        <a:t>قطعتين </a:t>
                      </a:r>
                      <a:r>
                        <a:rPr lang="ar-SA" sz="2000" b="1" dirty="0">
                          <a:effectLst/>
                        </a:rPr>
                        <a:t>يتكون منها التجويف </a:t>
                      </a:r>
                      <a:r>
                        <a:rPr lang="ar-SA" sz="2000" b="1" dirty="0" smtClean="0">
                          <a:effectLst/>
                        </a:rPr>
                        <a:t>الجسمي</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r>
            </a:tbl>
          </a:graphicData>
        </a:graphic>
      </p:graphicFrame>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53000936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90800"/>
            <a:ext cx="8305800" cy="34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خطط انسيابي: رابط خارج الصفحة 5"/>
          <p:cNvSpPr/>
          <p:nvPr/>
        </p:nvSpPr>
        <p:spPr>
          <a:xfrm>
            <a:off x="7696200" y="990600"/>
            <a:ext cx="990600" cy="990600"/>
          </a:xfrm>
          <a:prstGeom prst="flowChartOffpageConnec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rgbClr val="002060"/>
                </a:solidFill>
              </a:rPr>
              <a:t>التجزؤ</a:t>
            </a:r>
            <a:endParaRPr lang="en-US" b="1" dirty="0">
              <a:solidFill>
                <a:srgbClr val="002060"/>
              </a:solidFill>
            </a:endParaRPr>
          </a:p>
        </p:txBody>
      </p:sp>
      <p:sp>
        <p:nvSpPr>
          <p:cNvPr id="8" name="مستطيل مستدير الزوايا 7"/>
          <p:cNvSpPr/>
          <p:nvPr/>
        </p:nvSpPr>
        <p:spPr>
          <a:xfrm>
            <a:off x="571500" y="443345"/>
            <a:ext cx="6972300" cy="1995055"/>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حيث يمكن تصنيف الحيوانات ذات التجويف </a:t>
            </a:r>
            <a:r>
              <a:rPr lang="ar-SA" altLang="ar-SA" sz="2400" b="1" dirty="0" smtClean="0">
                <a:solidFill>
                  <a:srgbClr val="002060"/>
                </a:solidFill>
                <a:latin typeface="Constantia"/>
              </a:rPr>
              <a:t>الجسمي </a:t>
            </a:r>
            <a:r>
              <a:rPr lang="ar-SA" altLang="ar-SA" sz="2400" b="1" dirty="0">
                <a:solidFill>
                  <a:srgbClr val="002060"/>
                </a:solidFill>
                <a:latin typeface="Constantia"/>
              </a:rPr>
              <a:t>حسب التجزؤ أو تقسيم الزوائد</a:t>
            </a:r>
          </a:p>
          <a:p>
            <a:pPr lvl="0" algn="just" rtl="1"/>
            <a:r>
              <a:rPr lang="ar-SA" altLang="ar-SA" sz="2400" b="1" dirty="0">
                <a:solidFill>
                  <a:srgbClr val="002060"/>
                </a:solidFill>
                <a:latin typeface="Constantia"/>
              </a:rPr>
              <a:t>المتصلة أو الأطراف مثل العقرب حيث إن جسمها </a:t>
            </a:r>
            <a:r>
              <a:rPr lang="ar-SA" altLang="ar-SA" sz="2400" b="1" dirty="0" smtClean="0">
                <a:solidFill>
                  <a:srgbClr val="002060"/>
                </a:solidFill>
                <a:latin typeface="Constantia"/>
              </a:rPr>
              <a:t>يتجزأ </a:t>
            </a:r>
            <a:r>
              <a:rPr lang="ar-SA" altLang="ar-SA" sz="2400" b="1" dirty="0">
                <a:solidFill>
                  <a:srgbClr val="002060"/>
                </a:solidFill>
                <a:latin typeface="Constantia"/>
              </a:rPr>
              <a:t>إلى أجزاء وتستطيع العيش عند </a:t>
            </a:r>
            <a:r>
              <a:rPr lang="ar-SA" altLang="ar-SA" sz="2400" b="1" dirty="0" smtClean="0">
                <a:solidFill>
                  <a:srgbClr val="002060"/>
                </a:solidFill>
                <a:latin typeface="Constantia"/>
              </a:rPr>
              <a:t>تلف احدى </a:t>
            </a:r>
            <a:r>
              <a:rPr lang="ar-SA" altLang="ar-SA" sz="2400" b="1" dirty="0">
                <a:solidFill>
                  <a:srgbClr val="002060"/>
                </a:solidFill>
                <a:latin typeface="Constantia"/>
              </a:rPr>
              <a:t>قطعها.</a:t>
            </a:r>
            <a:endParaRPr lang="ar-SA" sz="2400" dirty="0">
              <a:solidFill>
                <a:srgbClr val="002060"/>
              </a:solidFill>
              <a:latin typeface="Constantia"/>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90953284"/>
      </p:ext>
    </p:extLst>
  </p:cSld>
  <p:clrMapOvr>
    <a:masterClrMapping/>
  </p:clrMapOvr>
  <mc:AlternateContent xmlns:mc="http://schemas.openxmlformats.org/markup-compatibility/2006" xmlns:p14="http://schemas.microsoft.com/office/powerpoint/2010/main">
    <mc:Choice Requires="p14">
      <p:transition spd="slow" p14:dur="2500">
        <p:checker dir="vert"/>
        <p:sndAc>
          <p:stSnd>
            <p:snd r:embed="rId3" name="laser.wav"/>
          </p:stSnd>
        </p:sndAc>
      </p:transition>
    </mc:Choice>
    <mc:Fallback xmlns="">
      <p:transition spd="slow">
        <p:checker dir="vert"/>
        <p:sndAc>
          <p:stSnd>
            <p:snd r:embed="rId13" name="las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wheel(1)">
                                      <p:cBhvr>
                                        <p:cTn id="1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91680" y="116632"/>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4" name="مربع نص 3"/>
          <p:cNvSpPr txBox="1"/>
          <p:nvPr/>
        </p:nvSpPr>
        <p:spPr>
          <a:xfrm>
            <a:off x="1907704" y="116632"/>
            <a:ext cx="5760640" cy="830997"/>
          </a:xfrm>
          <a:prstGeom prst="rect">
            <a:avLst/>
          </a:prstGeom>
          <a:noFill/>
        </p:spPr>
        <p:txBody>
          <a:bodyPr wrap="square" rtlCol="1">
            <a:spAutoFit/>
          </a:bodyPr>
          <a:lstStyle/>
          <a:p>
            <a:pPr algn="ctr"/>
            <a:r>
              <a:rPr lang="ar-SA" sz="4800" b="1" dirty="0" smtClean="0">
                <a:solidFill>
                  <a:srgbClr val="FF0000"/>
                </a:solidFill>
                <a:effectLst>
                  <a:outerShdw blurRad="38100" dist="38100" dir="2700000" algn="tl">
                    <a:srgbClr val="FFFFFF"/>
                  </a:outerShdw>
                </a:effectLst>
              </a:rPr>
              <a:t>تقويم </a:t>
            </a:r>
            <a:r>
              <a:rPr lang="ar-EG" sz="4800" b="1" dirty="0" smtClean="0">
                <a:solidFill>
                  <a:srgbClr val="FF0000"/>
                </a:solidFill>
                <a:effectLst>
                  <a:outerShdw blurRad="38100" dist="38100" dir="2700000" algn="tl">
                    <a:srgbClr val="FFFFFF"/>
                  </a:outerShdw>
                </a:effectLst>
              </a:rPr>
              <a:t>الدرس </a:t>
            </a:r>
            <a:r>
              <a:rPr lang="ar-SA" sz="4800" b="1" dirty="0" smtClean="0">
                <a:solidFill>
                  <a:srgbClr val="FF0000"/>
                </a:solidFill>
                <a:effectLst>
                  <a:outerShdw blurRad="38100" dist="38100" dir="2700000" algn="tl">
                    <a:srgbClr val="FFFFFF"/>
                  </a:outerShdw>
                </a:effectLst>
              </a:rPr>
              <a:t>الثاني</a:t>
            </a:r>
            <a:r>
              <a:rPr lang="ar-EG" sz="4800" b="1" dirty="0" smtClean="0">
                <a:solidFill>
                  <a:srgbClr val="FF0000"/>
                </a:solidFill>
                <a:effectLst>
                  <a:outerShdw blurRad="38100" dist="38100" dir="2700000" algn="tl">
                    <a:srgbClr val="FFFFFF"/>
                  </a:outerShdw>
                </a:effectLst>
              </a:rPr>
              <a:t> </a:t>
            </a:r>
            <a:endParaRPr lang="ar-SA" sz="4800" dirty="0">
              <a:solidFill>
                <a:srgbClr val="FF0000"/>
              </a:solidFill>
            </a:endParaRPr>
          </a:p>
        </p:txBody>
      </p:sp>
      <p:sp>
        <p:nvSpPr>
          <p:cNvPr id="5" name="مربع نص 4"/>
          <p:cNvSpPr txBox="1"/>
          <p:nvPr/>
        </p:nvSpPr>
        <p:spPr>
          <a:xfrm>
            <a:off x="1403648" y="2992884"/>
            <a:ext cx="6624736" cy="2308324"/>
          </a:xfrm>
          <a:prstGeom prst="rect">
            <a:avLst/>
          </a:prstGeom>
          <a:noFill/>
        </p:spPr>
        <p:txBody>
          <a:bodyPr wrap="square" rtlCol="1">
            <a:spAutoFit/>
          </a:bodyPr>
          <a:lstStyle/>
          <a:p>
            <a:pPr algn="ctr" fontAlgn="base">
              <a:spcBef>
                <a:spcPct val="0"/>
              </a:spcBef>
              <a:spcAft>
                <a:spcPct val="0"/>
              </a:spcAft>
              <a:defRPr/>
            </a:pPr>
            <a:r>
              <a:rPr lang="ar-EG" sz="7200" b="1" dirty="0">
                <a:solidFill>
                  <a:srgbClr val="0070C0"/>
                </a:solidFill>
                <a:effectLst>
                  <a:outerShdw blurRad="38100" dist="38100" dir="2700000" algn="tl">
                    <a:srgbClr val="FFFFFF"/>
                  </a:outerShdw>
                </a:effectLst>
              </a:rPr>
              <a:t>مستويات بناء جســم الإنسان</a:t>
            </a:r>
            <a:endParaRPr lang="en-US" sz="7200" b="1" dirty="0">
              <a:solidFill>
                <a:srgbClr val="0070C0"/>
              </a:solidFill>
              <a:effectLst>
                <a:outerShdw blurRad="38100" dist="38100" dir="2700000" algn="tl">
                  <a:srgbClr val="FFFFFF"/>
                </a:outerShdw>
              </a:effectLst>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15613704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AutoShape 2"/>
          <p:cNvSpPr>
            <a:spLocks noGrp="1" noChangeArrowheads="1"/>
          </p:cNvSpPr>
          <p:nvPr>
            <p:ph idx="1"/>
          </p:nvPr>
        </p:nvSpPr>
        <p:spPr>
          <a:xfrm>
            <a:off x="1219200" y="190128"/>
            <a:ext cx="6934200" cy="2590800"/>
          </a:xfrm>
          <a:prstGeom prst="flowChartSummingJunction">
            <a:avLst/>
          </a:prstGeom>
          <a:noFill/>
        </p:spPr>
        <p:txBody>
          <a:bodyPr/>
          <a:lstStyle/>
          <a:p>
            <a:pPr eaLnBrk="1" hangingPunct="1">
              <a:lnSpc>
                <a:spcPct val="80000"/>
              </a:lnSpc>
              <a:defRPr/>
            </a:pPr>
            <a:endParaRPr lang="ar-SY" sz="2400" b="1" dirty="0" smtClean="0">
              <a:solidFill>
                <a:srgbClr val="FF0000"/>
              </a:solidFill>
            </a:endParaRPr>
          </a:p>
          <a:p>
            <a:pPr algn="justLow" eaLnBrk="1" hangingPunct="1">
              <a:lnSpc>
                <a:spcPct val="80000"/>
              </a:lnSpc>
              <a:defRPr/>
            </a:pPr>
            <a:r>
              <a:rPr lang="ar-EG" sz="3600" b="1" dirty="0" smtClean="0">
                <a:solidFill>
                  <a:srgbClr val="FF0000"/>
                </a:solidFill>
                <a:effectLst>
                  <a:outerShdw blurRad="38100" dist="38100" dir="2700000" algn="tl">
                    <a:srgbClr val="000000"/>
                  </a:outerShdw>
                </a:effectLst>
              </a:rPr>
              <a:t>س : </a:t>
            </a:r>
            <a:r>
              <a:rPr lang="ar-SA" sz="3600" b="1" dirty="0" smtClean="0">
                <a:solidFill>
                  <a:srgbClr val="FF0000"/>
                </a:solidFill>
                <a:effectLst>
                  <a:outerShdw blurRad="38100" dist="38100" dir="2700000" algn="tl">
                    <a:srgbClr val="000000"/>
                  </a:outerShdw>
                </a:effectLst>
              </a:rPr>
              <a:t>أوضِّح كيف</a:t>
            </a:r>
            <a:r>
              <a:rPr lang="ar-EG" sz="3600" b="1" dirty="0" smtClean="0">
                <a:solidFill>
                  <a:srgbClr val="FF0000"/>
                </a:solidFill>
                <a:effectLst>
                  <a:outerShdw blurRad="38100" dist="38100" dir="2700000" algn="tl">
                    <a:srgbClr val="000000"/>
                  </a:outerShdw>
                </a:effectLst>
              </a:rPr>
              <a:t> </a:t>
            </a:r>
            <a:r>
              <a:rPr lang="ar-SA" sz="3600" b="1" dirty="0" smtClean="0">
                <a:solidFill>
                  <a:srgbClr val="FF0000"/>
                </a:solidFill>
                <a:effectLst>
                  <a:outerShdw blurRad="38100" dist="38100" dir="2700000" algn="tl">
                    <a:srgbClr val="000000"/>
                  </a:outerShdw>
                </a:effectLst>
              </a:rPr>
              <a:t>يرتبط التناظر الجسمي</a:t>
            </a:r>
            <a:r>
              <a:rPr lang="ar-EG" sz="3600" b="1" dirty="0" smtClean="0">
                <a:solidFill>
                  <a:srgbClr val="FF0000"/>
                </a:solidFill>
                <a:effectLst>
                  <a:outerShdw blurRad="38100" dist="38100" dir="2700000" algn="tl">
                    <a:srgbClr val="000000"/>
                  </a:outerShdw>
                </a:effectLst>
              </a:rPr>
              <a:t> </a:t>
            </a:r>
            <a:r>
              <a:rPr lang="ar-SA" sz="3600" b="1" dirty="0" smtClean="0">
                <a:solidFill>
                  <a:srgbClr val="FF0000"/>
                </a:solidFill>
                <a:effectLst>
                  <a:outerShdw blurRad="38100" dist="38100" dir="2700000" algn="tl">
                    <a:srgbClr val="000000"/>
                  </a:outerShdw>
                </a:effectLst>
              </a:rPr>
              <a:t>بعلاقات تصنيف الحيوانات؟</a:t>
            </a:r>
            <a:endParaRPr lang="en-US" sz="3600" b="1" dirty="0" smtClean="0">
              <a:solidFill>
                <a:srgbClr val="FF0000"/>
              </a:solidFill>
              <a:effectLst>
                <a:outerShdw blurRad="38100" dist="38100" dir="2700000" algn="tl">
                  <a:srgbClr val="000000"/>
                </a:outerShdw>
              </a:effectLst>
            </a:endParaRPr>
          </a:p>
        </p:txBody>
      </p:sp>
      <p:sp>
        <p:nvSpPr>
          <p:cNvPr id="206851" name="AutoShape 3"/>
          <p:cNvSpPr>
            <a:spLocks noChangeArrowheads="1"/>
          </p:cNvSpPr>
          <p:nvPr/>
        </p:nvSpPr>
        <p:spPr bwMode="auto">
          <a:xfrm>
            <a:off x="762000" y="2782416"/>
            <a:ext cx="7620000" cy="2590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2800" b="1" dirty="0">
                <a:solidFill>
                  <a:srgbClr val="0070C0"/>
                </a:solidFill>
              </a:rPr>
              <a:t>ج:  </a:t>
            </a:r>
            <a:r>
              <a:rPr lang="ar-SA" altLang="ar-SA" sz="3600" b="1" dirty="0">
                <a:solidFill>
                  <a:srgbClr val="0070C0"/>
                </a:solidFill>
                <a:latin typeface="GESSTwoBold-Bold" charset="-78"/>
                <a:cs typeface="Times New Roman" pitchFamily="18" charset="0"/>
              </a:rPr>
              <a:t>يمكن تحديد العلاقة التصنيفية بشكل جزئي بناء على مستويات</a:t>
            </a:r>
            <a:r>
              <a:rPr lang="ar-EG" altLang="ar-SA" sz="3600" b="1" dirty="0">
                <a:solidFill>
                  <a:srgbClr val="0070C0"/>
                </a:solidFill>
                <a:latin typeface="GESSTwoBold-Bold" charset="-78"/>
                <a:cs typeface="Times New Roman" pitchFamily="18" charset="0"/>
              </a:rPr>
              <a:t> </a:t>
            </a:r>
            <a:r>
              <a:rPr lang="ar-SA" altLang="ar-SA" sz="3600" b="1" dirty="0">
                <a:solidFill>
                  <a:srgbClr val="0070C0"/>
                </a:solidFill>
                <a:latin typeface="GESSTwoBold-Bold" charset="-78"/>
                <a:cs typeface="Times New Roman" pitchFamily="18" charset="0"/>
              </a:rPr>
              <a:t>بناء الجسم( التناظر).</a:t>
            </a:r>
            <a:endParaRPr lang="en-US" altLang="ar-SA" sz="3600" b="1" dirty="0">
              <a:solidFill>
                <a:srgbClr val="0070C0"/>
              </a:solidFill>
              <a:latin typeface="GESSTwoBold-Bold" charset="-78"/>
              <a:cs typeface="Times New Roman" pitchFamily="18" charset="0"/>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47423791"/>
      </p:ext>
    </p:extLst>
  </p:cSld>
  <p:clrMapOvr>
    <a:masterClrMapping/>
  </p:clrMapOvr>
  <p:transition spd="slow">
    <p:checke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مجموعة 9"/>
          <p:cNvGrpSpPr/>
          <p:nvPr/>
        </p:nvGrpSpPr>
        <p:grpSpPr>
          <a:xfrm>
            <a:off x="6096000" y="381000"/>
            <a:ext cx="2657137" cy="699620"/>
            <a:chOff x="6019799" y="2591127"/>
            <a:chExt cx="2657137" cy="864096"/>
          </a:xfrm>
          <a:solidFill>
            <a:srgbClr val="92D050"/>
          </a:solidFill>
        </p:grpSpPr>
        <p:sp>
          <p:nvSpPr>
            <p:cNvPr id="11" name="مستطيل مستدير الزوايا 10"/>
            <p:cNvSpPr/>
            <p:nvPr/>
          </p:nvSpPr>
          <p:spPr>
            <a:xfrm>
              <a:off x="6019799" y="2591127"/>
              <a:ext cx="2657137" cy="864096"/>
            </a:xfrm>
            <a:prstGeom prst="roundRect">
              <a:avLst/>
            </a:prstGeom>
            <a:grpFill/>
            <a:ln w="25400" cap="flat" cmpd="sng" algn="ctr">
              <a:solidFill>
                <a:srgbClr val="0F6FC6">
                  <a:shade val="50000"/>
                </a:srgbClr>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Constantia"/>
                <a:ea typeface="+mn-ea"/>
              </a:endParaRPr>
            </a:p>
          </p:txBody>
        </p:sp>
        <p:sp>
          <p:nvSpPr>
            <p:cNvPr id="12" name="مربع نص 11"/>
            <p:cNvSpPr txBox="1"/>
            <p:nvPr/>
          </p:nvSpPr>
          <p:spPr>
            <a:xfrm>
              <a:off x="6019799" y="2730786"/>
              <a:ext cx="2590802" cy="646226"/>
            </a:xfrm>
            <a:prstGeom prst="rect">
              <a:avLst/>
            </a:prstGeom>
            <a:grp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smtClean="0">
                  <a:ln>
                    <a:noFill/>
                  </a:ln>
                  <a:solidFill>
                    <a:srgbClr val="002060"/>
                  </a:solidFill>
                  <a:effectLst>
                    <a:outerShdw blurRad="38100" dist="38100" dir="2700000" algn="tl">
                      <a:srgbClr val="FFFFFF"/>
                    </a:outerShdw>
                  </a:effectLst>
                  <a:uLnTx/>
                  <a:uFillTx/>
                </a:rPr>
                <a:t>3) المواطن البيئية</a:t>
              </a:r>
              <a:endParaRPr kumimoji="0" lang="ar-SA" sz="2800" b="0" i="0" u="none" strike="noStrike" kern="0" cap="none" spc="0" normalizeH="0" baseline="0" noProof="0" dirty="0">
                <a:ln>
                  <a:noFill/>
                </a:ln>
                <a:solidFill>
                  <a:srgbClr val="002060"/>
                </a:solidFill>
                <a:effectLst/>
                <a:uLnTx/>
                <a:uFillTx/>
              </a:endParaRPr>
            </a:p>
          </p:txBody>
        </p:sp>
      </p:grpSp>
      <p:sp>
        <p:nvSpPr>
          <p:cNvPr id="14" name="شكل حر 13"/>
          <p:cNvSpPr/>
          <p:nvPr/>
        </p:nvSpPr>
        <p:spPr>
          <a:xfrm rot="17398165" flipV="1">
            <a:off x="5398914" y="534237"/>
            <a:ext cx="530149" cy="634720"/>
          </a:xfrm>
          <a:custGeom>
            <a:avLst/>
            <a:gdLst>
              <a:gd name="connsiteX0" fmla="*/ 1145309 w 1145309"/>
              <a:gd name="connsiteY0" fmla="*/ 0 h 18488"/>
              <a:gd name="connsiteX1" fmla="*/ 609600 w 1145309"/>
              <a:gd name="connsiteY1" fmla="*/ 9236 h 18488"/>
              <a:gd name="connsiteX2" fmla="*/ 0 w 1145309"/>
              <a:gd name="connsiteY2" fmla="*/ 18472 h 18488"/>
            </a:gdLst>
            <a:ahLst/>
            <a:cxnLst>
              <a:cxn ang="0">
                <a:pos x="connsiteX0" y="connsiteY0"/>
              </a:cxn>
              <a:cxn ang="0">
                <a:pos x="connsiteX1" y="connsiteY1"/>
              </a:cxn>
              <a:cxn ang="0">
                <a:pos x="connsiteX2" y="connsiteY2"/>
              </a:cxn>
            </a:cxnLst>
            <a:rect l="l" t="t" r="r" b="b"/>
            <a:pathLst>
              <a:path w="1145309" h="18488">
                <a:moveTo>
                  <a:pt x="1145309" y="0"/>
                </a:moveTo>
                <a:lnTo>
                  <a:pt x="609600" y="9236"/>
                </a:lnTo>
                <a:cubicBezTo>
                  <a:pt x="56019" y="19301"/>
                  <a:pt x="297564" y="18472"/>
                  <a:pt x="0" y="18472"/>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5" name="مستطيل 14"/>
          <p:cNvSpPr/>
          <p:nvPr/>
        </p:nvSpPr>
        <p:spPr>
          <a:xfrm>
            <a:off x="699506" y="494076"/>
            <a:ext cx="4495800" cy="2757579"/>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تعيش الفقاريات واللافقاريات في المحيطات والمياه العذبة وعلى اليابسة، فقد تجدها في الصحاري أو المناطق العشبية، أو الغابات المطرية، أو المناطق القطبية، وفي كثير من المناطق الحيوية على اليابسة والأنظمة البيئية المائية</a:t>
            </a:r>
            <a:r>
              <a:rPr lang="ar-SA" sz="2400" b="1" dirty="0" smtClean="0">
                <a:solidFill>
                  <a:schemeClr val="accent4">
                    <a:lumMod val="50000"/>
                  </a:schemeClr>
                </a:solidFill>
                <a:latin typeface="Constantia"/>
              </a:rPr>
              <a:t>.</a:t>
            </a:r>
            <a:endParaRPr lang="ar-SA" sz="2400" b="1" dirty="0">
              <a:solidFill>
                <a:schemeClr val="accent4">
                  <a:lumMod val="50000"/>
                </a:schemeClr>
              </a:solidFill>
              <a:latin typeface="Constantia"/>
            </a:endParaRPr>
          </a:p>
        </p:txBody>
      </p:sp>
      <p:sp>
        <p:nvSpPr>
          <p:cNvPr id="5" name="مخطط انسيابي: محطة طرفية 4"/>
          <p:cNvSpPr/>
          <p:nvPr/>
        </p:nvSpPr>
        <p:spPr>
          <a:xfrm>
            <a:off x="1371600" y="3733800"/>
            <a:ext cx="7086600" cy="2286000"/>
          </a:xfrm>
          <a:prstGeom prst="flowChartTerminator">
            <a:avLst/>
          </a:prstGeom>
          <a:solidFill>
            <a:schemeClr val="bg1"/>
          </a:solidFill>
          <a:ln w="69850" cmpd="dbl">
            <a:gradFill>
              <a:gsLst>
                <a:gs pos="0">
                  <a:srgbClr val="FFFF00"/>
                </a:gs>
                <a:gs pos="50000">
                  <a:schemeClr val="accent4">
                    <a:lumMod val="50000"/>
                  </a:schemeClr>
                </a:gs>
                <a:gs pos="75400">
                  <a:srgbClr val="FFFF00"/>
                </a:gs>
                <a:gs pos="18750">
                  <a:schemeClr val="accent1">
                    <a:lumMod val="75000"/>
                  </a:schemeClr>
                </a:gs>
                <a:gs pos="100000">
                  <a:schemeClr val="accent6">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defRPr/>
            </a:pPr>
            <a:r>
              <a:rPr lang="ar-SA" sz="2400" b="1" dirty="0">
                <a:solidFill>
                  <a:srgbClr val="002060"/>
                </a:solidFill>
                <a:latin typeface="Constantia"/>
              </a:rPr>
              <a:t>فإن الخلايا الحيوانية تفتقد الجدار الخلوي ، بعكس النباتات التي يدخل الجدار الخلوي في تركيب خلاياها. وقد انتظمت خلايا الحيوانات - إلا في الإسفنج - في وحدات تركيبية ووظيفية تسمى الأنسجة. والنسيج مجموعة من الخلايا تخصصت في إنجاز وظيفة معينة، فالنسيج العصبي ينقل السيالات العصبية خلال الجسم، ويمكِّن النسيج العضليُّ الجسم من الحركة.</a:t>
            </a:r>
          </a:p>
        </p:txBody>
      </p:sp>
      <p:grpSp>
        <p:nvGrpSpPr>
          <p:cNvPr id="7" name="مجموعة 6"/>
          <p:cNvGrpSpPr/>
          <p:nvPr/>
        </p:nvGrpSpPr>
        <p:grpSpPr>
          <a:xfrm>
            <a:off x="5486400" y="2503942"/>
            <a:ext cx="3266737" cy="2525258"/>
            <a:chOff x="5486400" y="2503942"/>
            <a:chExt cx="3266737" cy="2525258"/>
          </a:xfrm>
        </p:grpSpPr>
        <p:sp>
          <p:nvSpPr>
            <p:cNvPr id="16" name="AutoShape 2"/>
            <p:cNvSpPr>
              <a:spLocks noChangeArrowheads="1"/>
            </p:cNvSpPr>
            <p:nvPr/>
          </p:nvSpPr>
          <p:spPr bwMode="auto">
            <a:xfrm>
              <a:off x="5486400" y="2713758"/>
              <a:ext cx="3089149"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ar-SA" sz="2600" b="1" i="0" u="none" strike="noStrike" cap="none" normalizeH="0" baseline="0" dirty="0" smtClean="0">
                  <a:ln>
                    <a:noFill/>
                  </a:ln>
                  <a:solidFill>
                    <a:srgbClr val="800000"/>
                  </a:solidFill>
                  <a:effectLst/>
                  <a:latin typeface="Arial" pitchFamily="34" charset="0"/>
                  <a:ea typeface="Arial" pitchFamily="34" charset="0"/>
                  <a:cs typeface="Arial" pitchFamily="34" charset="0"/>
                </a:rPr>
                <a:t>تركيب الخلية الحيوانية</a:t>
              </a:r>
              <a:endParaRPr kumimoji="0" lang="en-US" sz="2600" b="1" i="0" u="none" strike="noStrike" cap="none" normalizeH="0" baseline="0" dirty="0" smtClean="0">
                <a:ln>
                  <a:noFill/>
                </a:ln>
                <a:solidFill>
                  <a:srgbClr val="800000"/>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قوس 5"/>
            <p:cNvSpPr/>
            <p:nvPr/>
          </p:nvSpPr>
          <p:spPr>
            <a:xfrm>
              <a:off x="8338126" y="2503942"/>
              <a:ext cx="415011" cy="2525258"/>
            </a:xfrm>
            <a:prstGeom prst="arc">
              <a:avLst>
                <a:gd name="adj1" fmla="val 15853349"/>
                <a:gd name="adj2" fmla="val 5541681"/>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grpSp>
      <p:grpSp>
        <p:nvGrpSpPr>
          <p:cNvPr id="17" name="مجموعة 16"/>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ربع نص 1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1209907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bg/>
                                          </p:spTgt>
                                        </p:tgtEl>
                                        <p:attrNameLst>
                                          <p:attrName>style.visibility</p:attrName>
                                        </p:attrNameLst>
                                      </p:cBhvr>
                                      <p:to>
                                        <p:strVal val="visible"/>
                                      </p:to>
                                    </p:set>
                                    <p:anim calcmode="lin" valueType="num">
                                      <p:cBhvr>
                                        <p:cTn id="29" dur="500" fill="hold"/>
                                        <p:tgtEl>
                                          <p:spTgt spid="5">
                                            <p:bg/>
                                          </p:spTgt>
                                        </p:tgtEl>
                                        <p:attrNameLst>
                                          <p:attrName>ppt_w</p:attrName>
                                        </p:attrNameLst>
                                      </p:cBhvr>
                                      <p:tavLst>
                                        <p:tav tm="0">
                                          <p:val>
                                            <p:fltVal val="0"/>
                                          </p:val>
                                        </p:tav>
                                        <p:tav tm="100000">
                                          <p:val>
                                            <p:strVal val="#ppt_w"/>
                                          </p:val>
                                        </p:tav>
                                      </p:tavLst>
                                    </p:anim>
                                    <p:anim calcmode="lin" valueType="num">
                                      <p:cBhvr>
                                        <p:cTn id="30" dur="500" fill="hold"/>
                                        <p:tgtEl>
                                          <p:spTgt spid="5">
                                            <p:bg/>
                                          </p:spTgt>
                                        </p:tgtEl>
                                        <p:attrNameLst>
                                          <p:attrName>ppt_h</p:attrName>
                                        </p:attrNameLst>
                                      </p:cBhvr>
                                      <p:tavLst>
                                        <p:tav tm="0">
                                          <p:val>
                                            <p:fltVal val="0"/>
                                          </p:val>
                                        </p:tav>
                                        <p:tav tm="100000">
                                          <p:val>
                                            <p:strVal val="#ppt_h"/>
                                          </p:val>
                                        </p:tav>
                                      </p:tavLst>
                                    </p:anim>
                                    <p:animEffect transition="in" filter="fade">
                                      <p:cBhvr>
                                        <p:cTn id="31" dur="500"/>
                                        <p:tgtEl>
                                          <p:spTgt spid="5">
                                            <p:bg/>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 calcmode="lin" valueType="num">
                                      <p:cBhvr>
                                        <p:cTn id="36"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5"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3"/>
          <p:cNvSpPr>
            <a:spLocks noGrp="1" noChangeArrowheads="1"/>
          </p:cNvSpPr>
          <p:nvPr>
            <p:ph type="title"/>
          </p:nvPr>
        </p:nvSpPr>
        <p:spPr>
          <a:xfrm>
            <a:off x="539552" y="1440200"/>
            <a:ext cx="7520940" cy="548640"/>
          </a:xfrm>
        </p:spPr>
        <p:txBody>
          <a:bodyPr>
            <a:noAutofit/>
          </a:bodyPr>
          <a:lstStyle/>
          <a:p>
            <a:pPr algn="ctr" eaLnBrk="1" hangingPunct="1">
              <a:defRPr/>
            </a:pPr>
            <a:r>
              <a:rPr lang="ar-EG" sz="3200" b="1" dirty="0" smtClean="0">
                <a:solidFill>
                  <a:srgbClr val="FF33CC"/>
                </a:solidFill>
                <a:effectLst>
                  <a:outerShdw blurRad="38100" dist="38100" dir="2700000" algn="tl">
                    <a:srgbClr val="000000"/>
                  </a:outerShdw>
                </a:effectLst>
              </a:rPr>
              <a:t>س: </a:t>
            </a:r>
            <a:r>
              <a:rPr lang="ar-SA" sz="3200" b="1" dirty="0" smtClean="0">
                <a:solidFill>
                  <a:srgbClr val="FF33CC"/>
                </a:solidFill>
                <a:effectLst>
                  <a:outerShdw blurRad="38100" dist="38100" dir="2700000" algn="tl">
                    <a:srgbClr val="000000"/>
                  </a:outerShdw>
                </a:effectLst>
              </a:rPr>
              <a:t>سمِّ</a:t>
            </a:r>
            <a:r>
              <a:rPr lang="ar-EG" sz="3200" b="1" dirty="0" smtClean="0">
                <a:solidFill>
                  <a:srgbClr val="FF33CC"/>
                </a:solidFill>
                <a:effectLst>
                  <a:outerShdw blurRad="38100" dist="38100" dir="2700000" algn="tl">
                    <a:srgbClr val="000000"/>
                  </a:outerShdw>
                </a:effectLst>
              </a:rPr>
              <a:t>ى</a:t>
            </a:r>
            <a:r>
              <a:rPr lang="ar-SA" sz="3200" b="1" dirty="0" smtClean="0">
                <a:solidFill>
                  <a:srgbClr val="FF33CC"/>
                </a:solidFill>
                <a:effectLst>
                  <a:outerShdw blurRad="38100" dist="38100" dir="2700000" algn="tl">
                    <a:srgbClr val="000000"/>
                  </a:outerShdw>
                </a:effectLst>
              </a:rPr>
              <a:t> الصفات المحددة لنقاط</a:t>
            </a:r>
            <a:r>
              <a:rPr lang="ar-EG" sz="3200" b="1" dirty="0" smtClean="0">
                <a:solidFill>
                  <a:srgbClr val="FF33CC"/>
                </a:solidFill>
                <a:effectLst>
                  <a:outerShdw blurRad="38100" dist="38100" dir="2700000" algn="tl">
                    <a:srgbClr val="000000"/>
                  </a:outerShdw>
                </a:effectLst>
              </a:rPr>
              <a:t> </a:t>
            </a:r>
            <a:r>
              <a:rPr lang="ar-SA" sz="3200" b="1" dirty="0" smtClean="0">
                <a:solidFill>
                  <a:srgbClr val="FF33CC"/>
                </a:solidFill>
                <a:effectLst>
                  <a:outerShdw blurRad="38100" dist="38100" dir="2700000" algn="tl">
                    <a:srgbClr val="000000"/>
                  </a:outerShdw>
                </a:effectLst>
              </a:rPr>
              <a:t>التفرعات الرئيسة </a:t>
            </a:r>
            <a:r>
              <a:rPr lang="ar-EG" sz="3200" b="1" dirty="0" smtClean="0">
                <a:solidFill>
                  <a:srgbClr val="FF33CC"/>
                </a:solidFill>
                <a:effectLst>
                  <a:outerShdw blurRad="38100" dist="38100" dir="2700000" algn="tl">
                    <a:srgbClr val="000000"/>
                  </a:outerShdw>
                </a:effectLst>
              </a:rPr>
              <a:t/>
            </a:r>
            <a:br>
              <a:rPr lang="ar-EG" sz="3200" b="1" dirty="0" smtClean="0">
                <a:solidFill>
                  <a:srgbClr val="FF33CC"/>
                </a:solidFill>
                <a:effectLst>
                  <a:outerShdw blurRad="38100" dist="38100" dir="2700000" algn="tl">
                    <a:srgbClr val="000000"/>
                  </a:outerShdw>
                </a:effectLst>
              </a:rPr>
            </a:br>
            <a:r>
              <a:rPr lang="ar-SA" sz="3200" b="1" dirty="0" smtClean="0">
                <a:solidFill>
                  <a:srgbClr val="FF33CC"/>
                </a:solidFill>
                <a:effectLst>
                  <a:outerShdw blurRad="38100" dist="38100" dir="2700000" algn="tl">
                    <a:srgbClr val="000000"/>
                  </a:outerShdw>
                </a:effectLst>
              </a:rPr>
              <a:t>على مخطط</a:t>
            </a:r>
            <a:r>
              <a:rPr lang="ar-EG" sz="3200" b="1" dirty="0" smtClean="0">
                <a:solidFill>
                  <a:srgbClr val="FF33CC"/>
                </a:solidFill>
                <a:effectLst>
                  <a:outerShdw blurRad="38100" dist="38100" dir="2700000" algn="tl">
                    <a:srgbClr val="000000"/>
                  </a:outerShdw>
                </a:effectLst>
              </a:rPr>
              <a:t> </a:t>
            </a:r>
            <a:r>
              <a:rPr lang="ar-SA" sz="3200" b="1" dirty="0" smtClean="0">
                <a:solidFill>
                  <a:srgbClr val="FF33CC"/>
                </a:solidFill>
                <a:effectLst>
                  <a:outerShdw blurRad="38100" dist="38100" dir="2700000" algn="tl">
                    <a:srgbClr val="000000"/>
                  </a:outerShdw>
                </a:effectLst>
              </a:rPr>
              <a:t>العلاقات التركيبية للحيوانات..</a:t>
            </a:r>
            <a:endParaRPr lang="en-US" sz="3200" b="1" dirty="0" smtClean="0">
              <a:solidFill>
                <a:srgbClr val="FF33CC"/>
              </a:solidFill>
              <a:effectLst>
                <a:outerShdw blurRad="38100" dist="38100" dir="2700000" algn="tl">
                  <a:srgbClr val="000000"/>
                </a:outerShdw>
              </a:effectLst>
            </a:endParaRPr>
          </a:p>
        </p:txBody>
      </p:sp>
      <p:sp>
        <p:nvSpPr>
          <p:cNvPr id="207874" name="AutoShape 2"/>
          <p:cNvSpPr>
            <a:spLocks noGrp="1" noChangeArrowheads="1"/>
          </p:cNvSpPr>
          <p:nvPr>
            <p:ph idx="1"/>
          </p:nvPr>
        </p:nvSpPr>
        <p:spPr>
          <a:xfrm>
            <a:off x="281880" y="1516285"/>
            <a:ext cx="8610600" cy="4144963"/>
          </a:xfrm>
          <a:prstGeom prst="flowChartMagneticTape">
            <a:avLst/>
          </a:prstGeom>
          <a:noFill/>
        </p:spPr>
        <p:txBody>
          <a:bodyPr/>
          <a:lstStyle/>
          <a:p>
            <a:pPr algn="justLow" eaLnBrk="1" hangingPunct="1">
              <a:buFontTx/>
              <a:buNone/>
              <a:defRPr/>
            </a:pPr>
            <a:r>
              <a:rPr lang="ar-EG" sz="4400" b="1" dirty="0" smtClean="0">
                <a:solidFill>
                  <a:srgbClr val="0070C0"/>
                </a:solidFill>
              </a:rPr>
              <a:t>  ج: </a:t>
            </a:r>
            <a:r>
              <a:rPr lang="ar-SA" sz="4400" b="1" dirty="0" smtClean="0">
                <a:solidFill>
                  <a:srgbClr val="0070C0"/>
                </a:solidFill>
              </a:rPr>
              <a:t>الأنسجة، ونوع التناظر، وجود التجاويف الجسمية وأنواعها،</a:t>
            </a:r>
            <a:r>
              <a:rPr lang="ar-EG" sz="4400" b="1" dirty="0" smtClean="0">
                <a:solidFill>
                  <a:srgbClr val="0070C0"/>
                </a:solidFill>
              </a:rPr>
              <a:t> </a:t>
            </a:r>
            <a:r>
              <a:rPr lang="ar-SA" sz="4400" b="1" dirty="0" smtClean="0">
                <a:solidFill>
                  <a:srgbClr val="0070C0"/>
                </a:solidFill>
              </a:rPr>
              <a:t>ونوع التكوين الجنيني، والتجزؤ.</a:t>
            </a:r>
            <a:endParaRPr lang="en-US" sz="4400" b="1" dirty="0" smtClean="0">
              <a:solidFill>
                <a:srgbClr val="0070C0"/>
              </a:solidFill>
            </a:endParaRPr>
          </a:p>
        </p:txBody>
      </p:sp>
      <p:grpSp>
        <p:nvGrpSpPr>
          <p:cNvPr id="13" name="مجموعة 12"/>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07638448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7875"/>
                                        </p:tgtEl>
                                        <p:attrNameLst>
                                          <p:attrName>style.visibility</p:attrName>
                                        </p:attrNameLst>
                                      </p:cBhvr>
                                      <p:to>
                                        <p:strVal val="visible"/>
                                      </p:to>
                                    </p:set>
                                    <p:anim to="" calcmode="lin" valueType="num">
                                      <p:cBhvr>
                                        <p:cTn id="7" dur="1" fill="hold"/>
                                        <p:tgtEl>
                                          <p:spTgt spid="207875"/>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207874">
                                            <p:txEl>
                                              <p:pRg st="0" end="0"/>
                                            </p:txEl>
                                          </p:spTgt>
                                        </p:tgtEl>
                                        <p:attrNameLst>
                                          <p:attrName>style.visibility</p:attrName>
                                        </p:attrNameLst>
                                      </p:cBhvr>
                                      <p:to>
                                        <p:strVal val="visible"/>
                                      </p:to>
                                    </p:set>
                                    <p:animEffect transition="in" filter="fade">
                                      <p:cBhvr>
                                        <p:cTn id="12" dur="770" decel="100000"/>
                                        <p:tgtEl>
                                          <p:spTgt spid="207874">
                                            <p:txEl>
                                              <p:pRg st="0" end="0"/>
                                            </p:txEl>
                                          </p:spTgt>
                                        </p:tgtEl>
                                      </p:cBhvr>
                                    </p:animEffect>
                                    <p:animScale>
                                      <p:cBhvr>
                                        <p:cTn id="13" dur="770" decel="100000"/>
                                        <p:tgtEl>
                                          <p:spTgt spid="207874">
                                            <p:txEl>
                                              <p:pRg st="0" end="0"/>
                                            </p:txEl>
                                          </p:spTgt>
                                        </p:tgtEl>
                                      </p:cBhvr>
                                      <p:from x="10000" y="10000"/>
                                      <p:to x="200000" y="450000"/>
                                    </p:animScale>
                                    <p:animScale>
                                      <p:cBhvr>
                                        <p:cTn id="14" dur="1230" accel="100000" fill="hold">
                                          <p:stCondLst>
                                            <p:cond delay="770"/>
                                          </p:stCondLst>
                                        </p:cTn>
                                        <p:tgtEl>
                                          <p:spTgt spid="207874">
                                            <p:txEl>
                                              <p:pRg st="0" end="0"/>
                                            </p:txEl>
                                          </p:spTgt>
                                        </p:tgtEl>
                                      </p:cBhvr>
                                      <p:from x="200000" y="450000"/>
                                      <p:to x="100000" y="100000"/>
                                    </p:animScale>
                                    <p:set>
                                      <p:cBhvr>
                                        <p:cTn id="15" dur="770" fill="hold"/>
                                        <p:tgtEl>
                                          <p:spTgt spid="207874">
                                            <p:txEl>
                                              <p:pRg st="0" end="0"/>
                                            </p:txEl>
                                          </p:spTgt>
                                        </p:tgtEl>
                                        <p:attrNameLst>
                                          <p:attrName>ppt_x</p:attrName>
                                        </p:attrNameLst>
                                      </p:cBhvr>
                                      <p:to>
                                        <p:strVal val="(0.5)"/>
                                      </p:to>
                                    </p:set>
                                    <p:anim from="(0.5)" to="(#ppt_x)" calcmode="lin" valueType="num">
                                      <p:cBhvr>
                                        <p:cTn id="16" dur="1230" accel="100000" fill="hold">
                                          <p:stCondLst>
                                            <p:cond delay="770"/>
                                          </p:stCondLst>
                                        </p:cTn>
                                        <p:tgtEl>
                                          <p:spTgt spid="207874">
                                            <p:txEl>
                                              <p:pRg st="0" end="0"/>
                                            </p:txEl>
                                          </p:spTgt>
                                        </p:tgtEl>
                                        <p:attrNameLst>
                                          <p:attrName>ppt_x</p:attrName>
                                        </p:attrNameLst>
                                      </p:cBhvr>
                                    </p:anim>
                                    <p:set>
                                      <p:cBhvr>
                                        <p:cTn id="17" dur="770" fill="hold"/>
                                        <p:tgtEl>
                                          <p:spTgt spid="207874">
                                            <p:txEl>
                                              <p:pRg st="0" end="0"/>
                                            </p:txEl>
                                          </p:spTgt>
                                        </p:tgtEl>
                                        <p:attrNameLst>
                                          <p:attrName>ppt_y</p:attrName>
                                        </p:attrNameLst>
                                      </p:cBhvr>
                                      <p:to>
                                        <p:strVal val="(#ppt_y+0.4)"/>
                                      </p:to>
                                    </p:set>
                                    <p:anim from="(#ppt_y+0.4)" to="(#ppt_y)" calcmode="lin" valueType="num">
                                      <p:cBhvr>
                                        <p:cTn id="18" dur="1230" accel="100000" fill="hold">
                                          <p:stCondLst>
                                            <p:cond delay="770"/>
                                          </p:stCondLst>
                                        </p:cTn>
                                        <p:tgtEl>
                                          <p:spTgt spid="207874">
                                            <p:txEl>
                                              <p:pRg st="0" end="0"/>
                                            </p:txEl>
                                          </p:spTgt>
                                        </p:tgtEl>
                                        <p:attrNameLst>
                                          <p:attrName>ppt_y</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p:bldP spid="20787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AutoShape 2"/>
          <p:cNvSpPr>
            <a:spLocks noGrp="1" noChangeArrowheads="1"/>
          </p:cNvSpPr>
          <p:nvPr>
            <p:ph type="title"/>
          </p:nvPr>
        </p:nvSpPr>
        <p:spPr>
          <a:xfrm>
            <a:off x="304205" y="342528"/>
            <a:ext cx="8660283" cy="2438400"/>
          </a:xfrm>
          <a:prstGeom prst="cloudCallout">
            <a:avLst>
              <a:gd name="adj1" fmla="val -2278"/>
              <a:gd name="adj2" fmla="val 92708"/>
            </a:avLst>
          </a:prstGeom>
          <a:noFill/>
        </p:spPr>
        <p:txBody>
          <a:bodyPr>
            <a:normAutofit/>
          </a:bodyPr>
          <a:lstStyle/>
          <a:p>
            <a:pPr algn="justLow" eaLnBrk="1" hangingPunct="1"/>
            <a:r>
              <a:rPr lang="ar-EG" altLang="ar-SA" sz="3200" b="1" dirty="0" smtClean="0">
                <a:solidFill>
                  <a:srgbClr val="FF0000"/>
                </a:solidFill>
              </a:rPr>
              <a:t>س : </a:t>
            </a:r>
            <a:r>
              <a:rPr lang="ar-SA" altLang="ar-SA" sz="3200" b="1" dirty="0" smtClean="0">
                <a:solidFill>
                  <a:srgbClr val="FF0000"/>
                </a:solidFill>
              </a:rPr>
              <a:t>أوضح دور التجويف الجسمي</a:t>
            </a:r>
            <a:br>
              <a:rPr lang="ar-SA" altLang="ar-SA" sz="3200" b="1" dirty="0" smtClean="0">
                <a:solidFill>
                  <a:srgbClr val="FF0000"/>
                </a:solidFill>
              </a:rPr>
            </a:br>
            <a:r>
              <a:rPr lang="ar-SA" altLang="ar-SA" sz="3200" b="1" dirty="0" smtClean="0">
                <a:solidFill>
                  <a:srgbClr val="FF0000"/>
                </a:solidFill>
              </a:rPr>
              <a:t>في تصنيف الحيوانات جانبية</a:t>
            </a:r>
            <a:br>
              <a:rPr lang="ar-SA" altLang="ar-SA" sz="3200" b="1" dirty="0" smtClean="0">
                <a:solidFill>
                  <a:srgbClr val="FF0000"/>
                </a:solidFill>
              </a:rPr>
            </a:br>
            <a:r>
              <a:rPr lang="ar-SA" altLang="ar-SA" sz="3200" b="1" dirty="0" smtClean="0">
                <a:solidFill>
                  <a:srgbClr val="FF0000"/>
                </a:solidFill>
              </a:rPr>
              <a:t>التناظر.</a:t>
            </a:r>
            <a:endParaRPr lang="en-US" altLang="ar-SA" sz="3200" b="1" dirty="0" smtClean="0">
              <a:solidFill>
                <a:srgbClr val="FF0000"/>
              </a:solidFill>
            </a:endParaRPr>
          </a:p>
        </p:txBody>
      </p:sp>
      <p:sp>
        <p:nvSpPr>
          <p:cNvPr id="208899" name="AutoShape 3"/>
          <p:cNvSpPr>
            <a:spLocks noChangeArrowheads="1"/>
          </p:cNvSpPr>
          <p:nvPr/>
        </p:nvSpPr>
        <p:spPr bwMode="auto">
          <a:xfrm>
            <a:off x="40704" y="1707232"/>
            <a:ext cx="9067800" cy="3810000"/>
          </a:xfrm>
          <a:prstGeom prst="star16">
            <a:avLst>
              <a:gd name="adj" fmla="val 37500"/>
            </a:avLst>
          </a:prstGeom>
          <a:noFill/>
          <a:ln w="9525">
            <a:noFill/>
            <a:miter lim="800000"/>
            <a:headEnd/>
            <a:tailEnd/>
          </a:ln>
          <a:effectLst/>
        </p:spPr>
        <p:txBody>
          <a:bodyPr anchor="ctr"/>
          <a:lstStyle/>
          <a:p>
            <a:pPr algn="justLow" fontAlgn="base">
              <a:spcBef>
                <a:spcPct val="0"/>
              </a:spcBef>
              <a:spcAft>
                <a:spcPct val="0"/>
              </a:spcAft>
              <a:defRPr/>
            </a:pPr>
            <a:r>
              <a:rPr lang="ar-EG" sz="2400" b="1" dirty="0">
                <a:solidFill>
                  <a:srgbClr val="0070C0"/>
                </a:solidFill>
                <a:effectLst>
                  <a:outerShdw blurRad="38100" dist="38100" dir="2700000" algn="tl">
                    <a:srgbClr val="FFFFFF"/>
                  </a:outerShdw>
                </a:effectLst>
              </a:rPr>
              <a:t>ج: </a:t>
            </a:r>
            <a:r>
              <a:rPr lang="ar-SA" sz="2400" b="1" dirty="0">
                <a:solidFill>
                  <a:srgbClr val="0070C0"/>
                </a:solidFill>
                <a:effectLst>
                  <a:outerShdw blurRad="38100" dist="38100" dir="2700000" algn="tl">
                    <a:srgbClr val="FFFFFF"/>
                  </a:outerShdw>
                </a:effectLst>
              </a:rPr>
              <a:t>لا يوجد تجويف جسمي، تسمى عديمة التجويف الجسمي؛</a:t>
            </a:r>
            <a:r>
              <a:rPr lang="ar-EG" sz="2400" b="1" dirty="0">
                <a:solidFill>
                  <a:srgbClr val="0070C0"/>
                </a:solidFill>
                <a:effectLst>
                  <a:outerShdw blurRad="38100" dist="38100" dir="2700000" algn="tl">
                    <a:srgbClr val="FFFFFF"/>
                  </a:outerShdw>
                </a:effectLst>
              </a:rPr>
              <a:t> </a:t>
            </a:r>
            <a:r>
              <a:rPr lang="ar-SA" sz="2400" b="1" dirty="0">
                <a:solidFill>
                  <a:srgbClr val="0070C0"/>
                </a:solidFill>
                <a:effectLst>
                  <a:outerShdw blurRad="38100" dist="38100" dir="2700000" algn="tl">
                    <a:srgbClr val="FFFFFF"/>
                  </a:outerShdw>
                </a:effectLst>
              </a:rPr>
              <a:t>التجويف الجسمي غير مبطن كام ً لا بالطبقة الوسطى وتسمى</a:t>
            </a:r>
            <a:r>
              <a:rPr lang="ar-EG" sz="2400" b="1" dirty="0">
                <a:solidFill>
                  <a:srgbClr val="0070C0"/>
                </a:solidFill>
                <a:effectLst>
                  <a:outerShdw blurRad="38100" dist="38100" dir="2700000" algn="tl">
                    <a:srgbClr val="FFFFFF"/>
                  </a:outerShdw>
                </a:effectLst>
              </a:rPr>
              <a:t> </a:t>
            </a:r>
            <a:r>
              <a:rPr lang="ar-SA" sz="2400" b="1" dirty="0">
                <a:solidFill>
                  <a:srgbClr val="0070C0"/>
                </a:solidFill>
                <a:effectLst>
                  <a:outerShdw blurRad="38100" dist="38100" dir="2700000" algn="tl">
                    <a:srgbClr val="FFFFFF"/>
                  </a:outerShdw>
                </a:effectLst>
              </a:rPr>
              <a:t>كاذبة التجويف الجسمي؛ تجويف جسمي مبطن بالكامل بالطبقة</a:t>
            </a:r>
            <a:r>
              <a:rPr lang="ar-EG" sz="2400" b="1" dirty="0">
                <a:solidFill>
                  <a:srgbClr val="0070C0"/>
                </a:solidFill>
                <a:effectLst>
                  <a:outerShdw blurRad="38100" dist="38100" dir="2700000" algn="tl">
                    <a:srgbClr val="FFFFFF"/>
                  </a:outerShdw>
                </a:effectLst>
              </a:rPr>
              <a:t> </a:t>
            </a:r>
            <a:r>
              <a:rPr lang="ar-SA" sz="2400" b="1" dirty="0">
                <a:solidFill>
                  <a:srgbClr val="0070C0"/>
                </a:solidFill>
                <a:effectLst>
                  <a:outerShdw blurRad="38100" dist="38100" dir="2700000" algn="tl">
                    <a:srgbClr val="FFFFFF"/>
                  </a:outerShdw>
                </a:effectLst>
              </a:rPr>
              <a:t>الوسطى تسمى حقيقية التجويف الجسمي.</a:t>
            </a:r>
            <a:endParaRPr lang="en-US" sz="2400" b="1" dirty="0">
              <a:solidFill>
                <a:srgbClr val="0070C0"/>
              </a:solidFill>
              <a:effectLst>
                <a:outerShdw blurRad="38100" dist="38100" dir="2700000" algn="tl">
                  <a:srgbClr val="FFFFFF"/>
                </a:outerShdw>
              </a:effectLst>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647642381"/>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wipe(down)">
                                      <p:cBhvr>
                                        <p:cTn id="7" dur="580">
                                          <p:stCondLst>
                                            <p:cond delay="0"/>
                                          </p:stCondLst>
                                        </p:cTn>
                                        <p:tgtEl>
                                          <p:spTgt spid="208898"/>
                                        </p:tgtEl>
                                      </p:cBhvr>
                                    </p:animEffect>
                                    <p:anim calcmode="lin" valueType="num">
                                      <p:cBhvr>
                                        <p:cTn id="8" dur="1822" tmFilter="0,0; 0.14,0.36; 0.43,0.73; 0.71,0.91; 1.0,1.0">
                                          <p:stCondLst>
                                            <p:cond delay="0"/>
                                          </p:stCondLst>
                                        </p:cTn>
                                        <p:tgtEl>
                                          <p:spTgt spid="2088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88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88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88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8898"/>
                                        </p:tgtEl>
                                        <p:attrNameLst>
                                          <p:attrName>ppt_y</p:attrName>
                                        </p:attrNameLst>
                                      </p:cBhvr>
                                      <p:tavLst>
                                        <p:tav tm="0" fmla="#ppt_y-sin(pi*$)/81">
                                          <p:val>
                                            <p:fltVal val="0"/>
                                          </p:val>
                                        </p:tav>
                                        <p:tav tm="100000">
                                          <p:val>
                                            <p:fltVal val="1"/>
                                          </p:val>
                                        </p:tav>
                                      </p:tavLst>
                                    </p:anim>
                                    <p:animScale>
                                      <p:cBhvr>
                                        <p:cTn id="13" dur="26">
                                          <p:stCondLst>
                                            <p:cond delay="650"/>
                                          </p:stCondLst>
                                        </p:cTn>
                                        <p:tgtEl>
                                          <p:spTgt spid="208898"/>
                                        </p:tgtEl>
                                      </p:cBhvr>
                                      <p:to x="100000" y="60000"/>
                                    </p:animScale>
                                    <p:animScale>
                                      <p:cBhvr>
                                        <p:cTn id="14" dur="166" decel="50000">
                                          <p:stCondLst>
                                            <p:cond delay="676"/>
                                          </p:stCondLst>
                                        </p:cTn>
                                        <p:tgtEl>
                                          <p:spTgt spid="208898"/>
                                        </p:tgtEl>
                                      </p:cBhvr>
                                      <p:to x="100000" y="100000"/>
                                    </p:animScale>
                                    <p:animScale>
                                      <p:cBhvr>
                                        <p:cTn id="15" dur="26">
                                          <p:stCondLst>
                                            <p:cond delay="1312"/>
                                          </p:stCondLst>
                                        </p:cTn>
                                        <p:tgtEl>
                                          <p:spTgt spid="208898"/>
                                        </p:tgtEl>
                                      </p:cBhvr>
                                      <p:to x="100000" y="80000"/>
                                    </p:animScale>
                                    <p:animScale>
                                      <p:cBhvr>
                                        <p:cTn id="16" dur="166" decel="50000">
                                          <p:stCondLst>
                                            <p:cond delay="1338"/>
                                          </p:stCondLst>
                                        </p:cTn>
                                        <p:tgtEl>
                                          <p:spTgt spid="208898"/>
                                        </p:tgtEl>
                                      </p:cBhvr>
                                      <p:to x="100000" y="100000"/>
                                    </p:animScale>
                                    <p:animScale>
                                      <p:cBhvr>
                                        <p:cTn id="17" dur="26">
                                          <p:stCondLst>
                                            <p:cond delay="1642"/>
                                          </p:stCondLst>
                                        </p:cTn>
                                        <p:tgtEl>
                                          <p:spTgt spid="208898"/>
                                        </p:tgtEl>
                                      </p:cBhvr>
                                      <p:to x="100000" y="90000"/>
                                    </p:animScale>
                                    <p:animScale>
                                      <p:cBhvr>
                                        <p:cTn id="18" dur="166" decel="50000">
                                          <p:stCondLst>
                                            <p:cond delay="1668"/>
                                          </p:stCondLst>
                                        </p:cTn>
                                        <p:tgtEl>
                                          <p:spTgt spid="208898"/>
                                        </p:tgtEl>
                                      </p:cBhvr>
                                      <p:to x="100000" y="100000"/>
                                    </p:animScale>
                                    <p:animScale>
                                      <p:cBhvr>
                                        <p:cTn id="19" dur="26">
                                          <p:stCondLst>
                                            <p:cond delay="1808"/>
                                          </p:stCondLst>
                                        </p:cTn>
                                        <p:tgtEl>
                                          <p:spTgt spid="208898"/>
                                        </p:tgtEl>
                                      </p:cBhvr>
                                      <p:to x="100000" y="95000"/>
                                    </p:animScale>
                                    <p:animScale>
                                      <p:cBhvr>
                                        <p:cTn id="20" dur="166" decel="50000">
                                          <p:stCondLst>
                                            <p:cond delay="1834"/>
                                          </p:stCondLst>
                                        </p:cTn>
                                        <p:tgtEl>
                                          <p:spTgt spid="20889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2" presetClass="entr" presetSubtype="0" fill="hold" grpId="0" nodeType="clickEffect">
                                  <p:stCondLst>
                                    <p:cond delay="0"/>
                                  </p:stCondLst>
                                  <p:childTnLst>
                                    <p:set>
                                      <p:cBhvr>
                                        <p:cTn id="24" dur="1" fill="hold">
                                          <p:stCondLst>
                                            <p:cond delay="0"/>
                                          </p:stCondLst>
                                        </p:cTn>
                                        <p:tgtEl>
                                          <p:spTgt spid="208899"/>
                                        </p:tgtEl>
                                        <p:attrNameLst>
                                          <p:attrName>style.visibility</p:attrName>
                                        </p:attrNameLst>
                                      </p:cBhvr>
                                      <p:to>
                                        <p:strVal val="visible"/>
                                      </p:to>
                                    </p:set>
                                    <p:animScale>
                                      <p:cBhvr>
                                        <p:cTn id="25" dur="1000" decel="50000" fill="hold">
                                          <p:stCondLst>
                                            <p:cond delay="0"/>
                                          </p:stCondLst>
                                        </p:cTn>
                                        <p:tgtEl>
                                          <p:spTgt spid="2088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208899"/>
                                        </p:tgtEl>
                                        <p:attrNameLst>
                                          <p:attrName>ppt_x</p:attrName>
                                          <p:attrName>ppt_y</p:attrName>
                                        </p:attrNameLst>
                                      </p:cBhvr>
                                    </p:animMotion>
                                    <p:animEffect transition="in" filter="fade">
                                      <p:cBhvr>
                                        <p:cTn id="27" dur="1000"/>
                                        <p:tgtEl>
                                          <p:spTgt spid="208899"/>
                                        </p:tgtEl>
                                      </p:cBhvr>
                                    </p:animEffect>
                                  </p:childTnLst>
                                  <p:subTnLst>
                                    <p:audio>
                                      <p:cMediaNode>
                                        <p:cTn display="0" masterRel="sameClick">
                                          <p:stCondLst>
                                            <p:cond evt="begin" delay="0">
                                              <p:tn val="23"/>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p:bldP spid="20889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2483768" y="269776"/>
            <a:ext cx="8229600" cy="1143000"/>
          </a:xfrm>
          <a:noFill/>
        </p:spPr>
        <p:txBody>
          <a:bodyPr/>
          <a:lstStyle/>
          <a:p>
            <a:pPr eaLnBrk="1" hangingPunct="1">
              <a:defRPr/>
            </a:pPr>
            <a:r>
              <a:rPr lang="ar-EG" sz="3200" b="1" dirty="0" smtClean="0">
                <a:solidFill>
                  <a:srgbClr val="FF0000"/>
                </a:solidFill>
                <a:effectLst>
                  <a:outerShdw blurRad="38100" dist="38100" dir="2700000" algn="tl">
                    <a:srgbClr val="FFFFFF"/>
                  </a:outerShdw>
                </a:effectLst>
              </a:rPr>
              <a:t>س : </a:t>
            </a:r>
            <a:r>
              <a:rPr lang="ar-SA" sz="3200" b="1" dirty="0" smtClean="0">
                <a:solidFill>
                  <a:srgbClr val="FF0000"/>
                </a:solidFill>
                <a:effectLst>
                  <a:outerShdw blurRad="38100" dist="38100" dir="2700000" algn="tl">
                    <a:srgbClr val="FFFFFF"/>
                  </a:outerShdw>
                </a:effectLst>
              </a:rPr>
              <a:t>قارن بين بدائية الفم وثانوية</a:t>
            </a:r>
            <a:r>
              <a:rPr lang="ar-EG" sz="3200" b="1" dirty="0" smtClean="0">
                <a:solidFill>
                  <a:srgbClr val="FF0000"/>
                </a:solidFill>
                <a:effectLst>
                  <a:outerShdw blurRad="38100" dist="38100" dir="2700000" algn="tl">
                    <a:srgbClr val="FFFFFF"/>
                  </a:outerShdw>
                </a:effectLst>
              </a:rPr>
              <a:t> </a:t>
            </a:r>
            <a:r>
              <a:rPr lang="ar-SA" sz="3200" b="1" dirty="0" smtClean="0">
                <a:solidFill>
                  <a:srgbClr val="FF0000"/>
                </a:solidFill>
                <a:effectLst>
                  <a:outerShdw blurRad="38100" dist="38100" dir="2700000" algn="tl">
                    <a:srgbClr val="FFFFFF"/>
                  </a:outerShdw>
                </a:effectLst>
              </a:rPr>
              <a:t>الفم.</a:t>
            </a:r>
            <a:endParaRPr lang="en-US" sz="3200" b="1" dirty="0" smtClean="0">
              <a:solidFill>
                <a:srgbClr val="FF0000"/>
              </a:solidFill>
              <a:effectLst>
                <a:outerShdw blurRad="38100" dist="38100" dir="2700000" algn="tl">
                  <a:srgbClr val="FFFFFF"/>
                </a:outerShdw>
              </a:effectLst>
            </a:endParaRPr>
          </a:p>
        </p:txBody>
      </p:sp>
      <p:sp>
        <p:nvSpPr>
          <p:cNvPr id="209922" name="AutoShape 2"/>
          <p:cNvSpPr>
            <a:spLocks noGrp="1" noChangeArrowheads="1"/>
          </p:cNvSpPr>
          <p:nvPr>
            <p:ph idx="1"/>
          </p:nvPr>
        </p:nvSpPr>
        <p:spPr>
          <a:xfrm>
            <a:off x="65856" y="980728"/>
            <a:ext cx="8610600" cy="4144963"/>
          </a:xfrm>
          <a:prstGeom prst="flowChartMagneticTape">
            <a:avLst/>
          </a:prstGeom>
          <a:noFill/>
        </p:spPr>
        <p:txBody>
          <a:bodyPr>
            <a:normAutofit/>
          </a:bodyPr>
          <a:lstStyle/>
          <a:p>
            <a:pPr algn="justLow" eaLnBrk="1" hangingPunct="1">
              <a:buFontTx/>
              <a:buNone/>
              <a:defRPr/>
            </a:pPr>
            <a:r>
              <a:rPr lang="ar-EG" sz="2800" b="1" dirty="0" smtClean="0">
                <a:solidFill>
                  <a:srgbClr val="0070C0"/>
                </a:solidFill>
                <a:effectLst>
                  <a:outerShdw blurRad="38100" dist="38100" dir="2700000" algn="tl">
                    <a:srgbClr val="FFFFFF"/>
                  </a:outerShdw>
                </a:effectLst>
              </a:rPr>
              <a:t>ج: </a:t>
            </a:r>
            <a:r>
              <a:rPr lang="ar-SA" sz="2800" b="1" dirty="0" smtClean="0">
                <a:solidFill>
                  <a:srgbClr val="0070C0"/>
                </a:solidFill>
                <a:effectLst>
                  <a:outerShdw blurRad="38100" dist="38100" dir="2700000" algn="tl">
                    <a:srgbClr val="000000"/>
                  </a:outerShdw>
                </a:effectLst>
              </a:rPr>
              <a:t>بدائية الفم:</a:t>
            </a:r>
            <a:r>
              <a:rPr lang="ar-SA" sz="2800" b="1" dirty="0" smtClean="0">
                <a:solidFill>
                  <a:srgbClr val="0070C0"/>
                </a:solidFill>
                <a:effectLst>
                  <a:outerShdw blurRad="38100" dist="38100" dir="2700000" algn="tl">
                    <a:srgbClr val="FFFFFF"/>
                  </a:outerShdw>
                </a:effectLst>
              </a:rPr>
              <a:t> المرحلة النهائية لنمو خلايا</a:t>
            </a:r>
            <a:r>
              <a:rPr lang="ar-EG" sz="2800" b="1" dirty="0" smtClean="0">
                <a:solidFill>
                  <a:srgbClr val="0070C0"/>
                </a:solidFill>
                <a:effectLst>
                  <a:outerShdw blurRad="38100" dist="38100" dir="2700000" algn="tl">
                    <a:srgbClr val="FFFFFF"/>
                  </a:outerShdw>
                </a:effectLst>
              </a:rPr>
              <a:t> </a:t>
            </a:r>
            <a:r>
              <a:rPr lang="ar-SA" sz="2800" b="1" dirty="0" smtClean="0">
                <a:solidFill>
                  <a:srgbClr val="0070C0"/>
                </a:solidFill>
                <a:effectLst>
                  <a:outerShdw blurRad="38100" dist="38100" dir="2700000" algn="tl">
                    <a:srgbClr val="FFFFFF"/>
                  </a:outerShdw>
                </a:effectLst>
              </a:rPr>
              <a:t>الجنين فيها غير قابلة</a:t>
            </a:r>
            <a:r>
              <a:rPr lang="ar-EG" sz="2800" b="1" dirty="0" smtClean="0">
                <a:solidFill>
                  <a:srgbClr val="0070C0"/>
                </a:solidFill>
                <a:effectLst>
                  <a:outerShdw blurRad="38100" dist="38100" dir="2700000" algn="tl">
                    <a:srgbClr val="FFFFFF"/>
                  </a:outerShdw>
                </a:effectLst>
              </a:rPr>
              <a:t> </a:t>
            </a:r>
            <a:r>
              <a:rPr lang="ar-SA" sz="2800" b="1" dirty="0" smtClean="0">
                <a:solidFill>
                  <a:srgbClr val="0070C0"/>
                </a:solidFill>
                <a:effectLst>
                  <a:outerShdw blurRad="38100" dist="38100" dir="2700000" algn="tl">
                    <a:srgbClr val="FFFFFF"/>
                  </a:outerShdw>
                </a:effectLst>
              </a:rPr>
              <a:t>للتغيير حيث ينمو</a:t>
            </a:r>
            <a:r>
              <a:rPr lang="ar-EG" sz="2800" b="1" dirty="0" smtClean="0">
                <a:solidFill>
                  <a:srgbClr val="0070C0"/>
                </a:solidFill>
                <a:effectLst>
                  <a:outerShdw blurRad="38100" dist="38100" dir="2700000" algn="tl">
                    <a:srgbClr val="FFFFFF"/>
                  </a:outerShdw>
                </a:effectLst>
              </a:rPr>
              <a:t> </a:t>
            </a:r>
            <a:r>
              <a:rPr lang="ar-SA" sz="2800" b="1" dirty="0" smtClean="0">
                <a:solidFill>
                  <a:srgbClr val="0070C0"/>
                </a:solidFill>
                <a:effectLst>
                  <a:outerShdw blurRad="38100" dist="38100" dir="2700000" algn="tl">
                    <a:srgbClr val="FFFFFF"/>
                  </a:outerShdw>
                </a:effectLst>
              </a:rPr>
              <a:t>الفم</a:t>
            </a:r>
            <a:r>
              <a:rPr lang="ar-EG" sz="2800" b="1" dirty="0" smtClean="0">
                <a:solidFill>
                  <a:srgbClr val="0070C0"/>
                </a:solidFill>
                <a:effectLst>
                  <a:outerShdw blurRad="38100" dist="38100" dir="2700000" algn="tl">
                    <a:srgbClr val="FFFFFF"/>
                  </a:outerShdw>
                </a:effectLst>
              </a:rPr>
              <a:t> </a:t>
            </a:r>
            <a:r>
              <a:rPr lang="ar-SA" sz="2800" b="1" dirty="0" smtClean="0">
                <a:solidFill>
                  <a:srgbClr val="0070C0"/>
                </a:solidFill>
                <a:effectLst>
                  <a:outerShdw blurRad="38100" dist="38100" dir="2700000" algn="tl">
                    <a:srgbClr val="FFFFFF"/>
                  </a:outerShdw>
                </a:effectLst>
              </a:rPr>
              <a:t>من الفتحة الأولى في </a:t>
            </a:r>
            <a:r>
              <a:rPr lang="ar-SA" sz="2800" b="1" dirty="0" err="1" smtClean="0">
                <a:solidFill>
                  <a:srgbClr val="0070C0"/>
                </a:solidFill>
                <a:effectLst>
                  <a:outerShdw blurRad="38100" dist="38100" dir="2700000" algn="tl">
                    <a:srgbClr val="FFFFFF"/>
                  </a:outerShdw>
                </a:effectLst>
              </a:rPr>
              <a:t>الجاسترولا</a:t>
            </a:r>
            <a:r>
              <a:rPr lang="ar-EG" sz="2800" b="1" dirty="0" smtClean="0">
                <a:solidFill>
                  <a:srgbClr val="0070C0"/>
                </a:solidFill>
                <a:effectLst>
                  <a:outerShdw blurRad="38100" dist="38100" dir="2700000" algn="tl">
                    <a:srgbClr val="FFFFFF"/>
                  </a:outerShdw>
                </a:effectLst>
              </a:rPr>
              <a:t>.</a:t>
            </a:r>
          </a:p>
          <a:p>
            <a:pPr algn="justLow" eaLnBrk="1" hangingPunct="1">
              <a:buFontTx/>
              <a:buNone/>
              <a:defRPr/>
            </a:pPr>
            <a:r>
              <a:rPr lang="ar-SA" sz="2800" b="1" dirty="0" smtClean="0">
                <a:solidFill>
                  <a:srgbClr val="0070C0"/>
                </a:solidFill>
                <a:effectLst>
                  <a:outerShdw blurRad="38100" dist="38100" dir="2700000" algn="tl">
                    <a:srgbClr val="000000"/>
                  </a:outerShdw>
                </a:effectLst>
              </a:rPr>
              <a:t>ثانوية</a:t>
            </a:r>
            <a:r>
              <a:rPr lang="ar-EG" sz="2800" b="1" dirty="0" smtClean="0">
                <a:solidFill>
                  <a:srgbClr val="0070C0"/>
                </a:solidFill>
                <a:effectLst>
                  <a:outerShdw blurRad="38100" dist="38100" dir="2700000" algn="tl">
                    <a:srgbClr val="000000"/>
                  </a:outerShdw>
                </a:effectLst>
              </a:rPr>
              <a:t> </a:t>
            </a:r>
            <a:r>
              <a:rPr lang="ar-SA" sz="2800" b="1" dirty="0" smtClean="0">
                <a:solidFill>
                  <a:srgbClr val="0070C0"/>
                </a:solidFill>
                <a:effectLst>
                  <a:outerShdw blurRad="38100" dist="38100" dir="2700000" algn="tl">
                    <a:srgbClr val="000000"/>
                  </a:outerShdw>
                </a:effectLst>
              </a:rPr>
              <a:t>الفم:</a:t>
            </a:r>
            <a:r>
              <a:rPr lang="ar-SA" sz="2800" b="1" dirty="0" smtClean="0">
                <a:solidFill>
                  <a:srgbClr val="0070C0"/>
                </a:solidFill>
                <a:effectLst>
                  <a:outerShdw blurRad="38100" dist="38100" dir="2700000" algn="tl">
                    <a:srgbClr val="FFFFFF"/>
                  </a:outerShdw>
                </a:effectLst>
              </a:rPr>
              <a:t> المرحلة النهائية لنمو خلايا الجنين</a:t>
            </a:r>
            <a:r>
              <a:rPr lang="ar-EG" sz="2800" b="1" dirty="0" smtClean="0">
                <a:solidFill>
                  <a:srgbClr val="0070C0"/>
                </a:solidFill>
                <a:effectLst>
                  <a:outerShdw blurRad="38100" dist="38100" dir="2700000" algn="tl">
                    <a:srgbClr val="FFFFFF"/>
                  </a:outerShdw>
                </a:effectLst>
              </a:rPr>
              <a:t> </a:t>
            </a:r>
            <a:r>
              <a:rPr lang="ar-SA" sz="2800" b="1" dirty="0" smtClean="0">
                <a:solidFill>
                  <a:srgbClr val="0070C0"/>
                </a:solidFill>
                <a:effectLst>
                  <a:outerShdw blurRad="38100" dist="38100" dir="2700000" algn="tl">
                    <a:srgbClr val="FFFFFF"/>
                  </a:outerShdw>
                </a:effectLst>
              </a:rPr>
              <a:t>فيها قابلة للتغيير،</a:t>
            </a:r>
            <a:r>
              <a:rPr lang="ar-EG" sz="2800" b="1" dirty="0" smtClean="0">
                <a:solidFill>
                  <a:srgbClr val="0070C0"/>
                </a:solidFill>
                <a:effectLst>
                  <a:outerShdw blurRad="38100" dist="38100" dir="2700000" algn="tl">
                    <a:srgbClr val="FFFFFF"/>
                  </a:outerShdw>
                </a:effectLst>
              </a:rPr>
              <a:t> </a:t>
            </a:r>
            <a:r>
              <a:rPr lang="ar-SA" sz="2800" b="1" dirty="0" smtClean="0">
                <a:solidFill>
                  <a:srgbClr val="0070C0"/>
                </a:solidFill>
                <a:effectLst>
                  <a:outerShdw blurRad="38100" dist="38100" dir="2700000" algn="tl">
                    <a:srgbClr val="FFFFFF"/>
                  </a:outerShdw>
                </a:effectLst>
              </a:rPr>
              <a:t>والشرج يتكون من الفتحة</a:t>
            </a:r>
            <a:r>
              <a:rPr lang="ar-EG" sz="2800" b="1" dirty="0" smtClean="0">
                <a:solidFill>
                  <a:srgbClr val="0070C0"/>
                </a:solidFill>
                <a:effectLst>
                  <a:outerShdw blurRad="38100" dist="38100" dir="2700000" algn="tl">
                    <a:srgbClr val="FFFFFF"/>
                  </a:outerShdw>
                </a:effectLst>
              </a:rPr>
              <a:t> </a:t>
            </a:r>
            <a:r>
              <a:rPr lang="ar-SA" sz="2800" b="1" dirty="0" smtClean="0">
                <a:solidFill>
                  <a:srgbClr val="0070C0"/>
                </a:solidFill>
                <a:effectLst>
                  <a:outerShdw blurRad="38100" dist="38100" dir="2700000" algn="tl">
                    <a:srgbClr val="FFFFFF"/>
                  </a:outerShdw>
                </a:effectLst>
              </a:rPr>
              <a:t>الأولى في </a:t>
            </a:r>
            <a:r>
              <a:rPr lang="ar-SA" sz="2800" b="1" dirty="0" err="1" smtClean="0">
                <a:solidFill>
                  <a:srgbClr val="0070C0"/>
                </a:solidFill>
                <a:effectLst>
                  <a:outerShdw blurRad="38100" dist="38100" dir="2700000" algn="tl">
                    <a:srgbClr val="FFFFFF"/>
                  </a:outerShdw>
                </a:effectLst>
              </a:rPr>
              <a:t>الجاسترولا</a:t>
            </a:r>
            <a:r>
              <a:rPr lang="ar-SA" sz="2800" b="1" dirty="0" smtClean="0">
                <a:solidFill>
                  <a:srgbClr val="0070C0"/>
                </a:solidFill>
                <a:effectLst>
                  <a:outerShdw blurRad="38100" dist="38100" dir="2700000" algn="tl">
                    <a:srgbClr val="FFFFFF"/>
                  </a:outerShdw>
                </a:effectLst>
              </a:rPr>
              <a:t>.</a:t>
            </a:r>
            <a:endParaRPr lang="en-US" sz="2800" b="1" dirty="0" smtClean="0">
              <a:solidFill>
                <a:srgbClr val="0070C0"/>
              </a:solidFill>
              <a:effectLst>
                <a:outerShdw blurRad="38100" dist="38100" dir="2700000" algn="tl">
                  <a:srgbClr val="FFFFFF"/>
                </a:outerShdw>
              </a:effectLst>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02237213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9923"/>
                                        </p:tgtEl>
                                        <p:attrNameLst>
                                          <p:attrName>style.visibility</p:attrName>
                                        </p:attrNameLst>
                                      </p:cBhvr>
                                      <p:to>
                                        <p:strVal val="visible"/>
                                      </p:to>
                                    </p:set>
                                    <p:anim to="" calcmode="lin" valueType="num">
                                      <p:cBhvr>
                                        <p:cTn id="7" dur="1" fill="hold"/>
                                        <p:tgtEl>
                                          <p:spTgt spid="209923"/>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209922">
                                            <p:txEl>
                                              <p:pRg st="0" end="0"/>
                                            </p:txEl>
                                          </p:spTgt>
                                        </p:tgtEl>
                                        <p:attrNameLst>
                                          <p:attrName>style.visibility</p:attrName>
                                        </p:attrNameLst>
                                      </p:cBhvr>
                                      <p:to>
                                        <p:strVal val="visible"/>
                                      </p:to>
                                    </p:set>
                                    <p:animEffect transition="in" filter="fade">
                                      <p:cBhvr>
                                        <p:cTn id="12" dur="770" decel="100000"/>
                                        <p:tgtEl>
                                          <p:spTgt spid="209922">
                                            <p:txEl>
                                              <p:pRg st="0" end="0"/>
                                            </p:txEl>
                                          </p:spTgt>
                                        </p:tgtEl>
                                      </p:cBhvr>
                                    </p:animEffect>
                                    <p:animScale>
                                      <p:cBhvr>
                                        <p:cTn id="13" dur="770" decel="100000"/>
                                        <p:tgtEl>
                                          <p:spTgt spid="209922">
                                            <p:txEl>
                                              <p:pRg st="0" end="0"/>
                                            </p:txEl>
                                          </p:spTgt>
                                        </p:tgtEl>
                                      </p:cBhvr>
                                      <p:from x="10000" y="10000"/>
                                      <p:to x="200000" y="450000"/>
                                    </p:animScale>
                                    <p:animScale>
                                      <p:cBhvr>
                                        <p:cTn id="14" dur="1230" accel="100000" fill="hold">
                                          <p:stCondLst>
                                            <p:cond delay="770"/>
                                          </p:stCondLst>
                                        </p:cTn>
                                        <p:tgtEl>
                                          <p:spTgt spid="209922">
                                            <p:txEl>
                                              <p:pRg st="0" end="0"/>
                                            </p:txEl>
                                          </p:spTgt>
                                        </p:tgtEl>
                                      </p:cBhvr>
                                      <p:from x="200000" y="450000"/>
                                      <p:to x="100000" y="100000"/>
                                    </p:animScale>
                                    <p:set>
                                      <p:cBhvr>
                                        <p:cTn id="15" dur="770" fill="hold"/>
                                        <p:tgtEl>
                                          <p:spTgt spid="209922">
                                            <p:txEl>
                                              <p:pRg st="0" end="0"/>
                                            </p:txEl>
                                          </p:spTgt>
                                        </p:tgtEl>
                                        <p:attrNameLst>
                                          <p:attrName>ppt_x</p:attrName>
                                        </p:attrNameLst>
                                      </p:cBhvr>
                                      <p:to>
                                        <p:strVal val="(0.5)"/>
                                      </p:to>
                                    </p:set>
                                    <p:anim from="(0.5)" to="(#ppt_x)" calcmode="lin" valueType="num">
                                      <p:cBhvr>
                                        <p:cTn id="16" dur="1230" accel="100000" fill="hold">
                                          <p:stCondLst>
                                            <p:cond delay="770"/>
                                          </p:stCondLst>
                                        </p:cTn>
                                        <p:tgtEl>
                                          <p:spTgt spid="209922">
                                            <p:txEl>
                                              <p:pRg st="0" end="0"/>
                                            </p:txEl>
                                          </p:spTgt>
                                        </p:tgtEl>
                                        <p:attrNameLst>
                                          <p:attrName>ppt_x</p:attrName>
                                        </p:attrNameLst>
                                      </p:cBhvr>
                                    </p:anim>
                                    <p:set>
                                      <p:cBhvr>
                                        <p:cTn id="17" dur="770" fill="hold"/>
                                        <p:tgtEl>
                                          <p:spTgt spid="209922">
                                            <p:txEl>
                                              <p:pRg st="0" end="0"/>
                                            </p:txEl>
                                          </p:spTgt>
                                        </p:tgtEl>
                                        <p:attrNameLst>
                                          <p:attrName>ppt_y</p:attrName>
                                        </p:attrNameLst>
                                      </p:cBhvr>
                                      <p:to>
                                        <p:strVal val="(#ppt_y+0.4)"/>
                                      </p:to>
                                    </p:set>
                                    <p:anim from="(#ppt_y+0.4)" to="(#ppt_y)" calcmode="lin" valueType="num">
                                      <p:cBhvr>
                                        <p:cTn id="18" dur="1230" accel="100000" fill="hold">
                                          <p:stCondLst>
                                            <p:cond delay="770"/>
                                          </p:stCondLst>
                                        </p:cTn>
                                        <p:tgtEl>
                                          <p:spTgt spid="209922">
                                            <p:txEl>
                                              <p:pRg st="0" end="0"/>
                                            </p:txEl>
                                          </p:spTgt>
                                        </p:tgtEl>
                                        <p:attrNameLst>
                                          <p:attrName>ppt_y</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voltag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grpId="0" nodeType="clickEffect">
                                  <p:stCondLst>
                                    <p:cond delay="0"/>
                                  </p:stCondLst>
                                  <p:childTnLst>
                                    <p:set>
                                      <p:cBhvr>
                                        <p:cTn id="22" dur="1" fill="hold">
                                          <p:stCondLst>
                                            <p:cond delay="0"/>
                                          </p:stCondLst>
                                        </p:cTn>
                                        <p:tgtEl>
                                          <p:spTgt spid="209922">
                                            <p:txEl>
                                              <p:pRg st="1" end="1"/>
                                            </p:txEl>
                                          </p:spTgt>
                                        </p:tgtEl>
                                        <p:attrNameLst>
                                          <p:attrName>style.visibility</p:attrName>
                                        </p:attrNameLst>
                                      </p:cBhvr>
                                      <p:to>
                                        <p:strVal val="visible"/>
                                      </p:to>
                                    </p:set>
                                    <p:animEffect transition="in" filter="fade">
                                      <p:cBhvr>
                                        <p:cTn id="23" dur="770" decel="100000"/>
                                        <p:tgtEl>
                                          <p:spTgt spid="209922">
                                            <p:txEl>
                                              <p:pRg st="1" end="1"/>
                                            </p:txEl>
                                          </p:spTgt>
                                        </p:tgtEl>
                                      </p:cBhvr>
                                    </p:animEffect>
                                    <p:animScale>
                                      <p:cBhvr>
                                        <p:cTn id="24" dur="770" decel="100000"/>
                                        <p:tgtEl>
                                          <p:spTgt spid="209922">
                                            <p:txEl>
                                              <p:pRg st="1" end="1"/>
                                            </p:txEl>
                                          </p:spTgt>
                                        </p:tgtEl>
                                      </p:cBhvr>
                                      <p:from x="10000" y="10000"/>
                                      <p:to x="200000" y="450000"/>
                                    </p:animScale>
                                    <p:animScale>
                                      <p:cBhvr>
                                        <p:cTn id="25" dur="1230" accel="100000" fill="hold">
                                          <p:stCondLst>
                                            <p:cond delay="770"/>
                                          </p:stCondLst>
                                        </p:cTn>
                                        <p:tgtEl>
                                          <p:spTgt spid="209922">
                                            <p:txEl>
                                              <p:pRg st="1" end="1"/>
                                            </p:txEl>
                                          </p:spTgt>
                                        </p:tgtEl>
                                      </p:cBhvr>
                                      <p:from x="200000" y="450000"/>
                                      <p:to x="100000" y="100000"/>
                                    </p:animScale>
                                    <p:set>
                                      <p:cBhvr>
                                        <p:cTn id="26" dur="770" fill="hold"/>
                                        <p:tgtEl>
                                          <p:spTgt spid="209922">
                                            <p:txEl>
                                              <p:pRg st="1" end="1"/>
                                            </p:txEl>
                                          </p:spTgt>
                                        </p:tgtEl>
                                        <p:attrNameLst>
                                          <p:attrName>ppt_x</p:attrName>
                                        </p:attrNameLst>
                                      </p:cBhvr>
                                      <p:to>
                                        <p:strVal val="(0.5)"/>
                                      </p:to>
                                    </p:set>
                                    <p:anim from="(0.5)" to="(#ppt_x)" calcmode="lin" valueType="num">
                                      <p:cBhvr>
                                        <p:cTn id="27" dur="1230" accel="100000" fill="hold">
                                          <p:stCondLst>
                                            <p:cond delay="770"/>
                                          </p:stCondLst>
                                        </p:cTn>
                                        <p:tgtEl>
                                          <p:spTgt spid="209922">
                                            <p:txEl>
                                              <p:pRg st="1" end="1"/>
                                            </p:txEl>
                                          </p:spTgt>
                                        </p:tgtEl>
                                        <p:attrNameLst>
                                          <p:attrName>ppt_x</p:attrName>
                                        </p:attrNameLst>
                                      </p:cBhvr>
                                    </p:anim>
                                    <p:set>
                                      <p:cBhvr>
                                        <p:cTn id="28" dur="770" fill="hold"/>
                                        <p:tgtEl>
                                          <p:spTgt spid="209922">
                                            <p:txEl>
                                              <p:pRg st="1" end="1"/>
                                            </p:txEl>
                                          </p:spTgt>
                                        </p:tgtEl>
                                        <p:attrNameLst>
                                          <p:attrName>ppt_y</p:attrName>
                                        </p:attrNameLst>
                                      </p:cBhvr>
                                      <p:to>
                                        <p:strVal val="(#ppt_y+0.4)"/>
                                      </p:to>
                                    </p:set>
                                    <p:anim from="(#ppt_y+0.4)" to="(#ppt_y)" calcmode="lin" valueType="num">
                                      <p:cBhvr>
                                        <p:cTn id="29" dur="1230" accel="100000" fill="hold">
                                          <p:stCondLst>
                                            <p:cond delay="770"/>
                                          </p:stCondLst>
                                        </p:cTn>
                                        <p:tgtEl>
                                          <p:spTgt spid="209922">
                                            <p:txEl>
                                              <p:pRg st="1" end="1"/>
                                            </p:txEl>
                                          </p:spTgt>
                                        </p:tgtEl>
                                        <p:attrNameLst>
                                          <p:attrName>ppt_y</p:attrName>
                                        </p:attrNameLst>
                                      </p:cBhvr>
                                    </p:anim>
                                  </p:childTnLst>
                                  <p:subTnLst>
                                    <p:audio>
                                      <p:cMediaNode>
                                        <p:cTn display="0" masterRel="sameClick">
                                          <p:stCondLst>
                                            <p:cond evt="begin" delay="0">
                                              <p:tn val="21"/>
                                            </p:cond>
                                          </p:stCondLst>
                                          <p:endCondLst>
                                            <p:cond evt="onStopAudio" delay="0">
                                              <p:tgtEl>
                                                <p:sldTgt/>
                                              </p:tgtEl>
                                            </p:cond>
                                          </p:endCondLst>
                                        </p:cTn>
                                        <p:tgtEl>
                                          <p:sndTgt r:embed="rId4"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p:bldP spid="20992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AutoShape 2"/>
          <p:cNvSpPr>
            <a:spLocks noChangeArrowheads="1"/>
          </p:cNvSpPr>
          <p:nvPr/>
        </p:nvSpPr>
        <p:spPr bwMode="auto">
          <a:xfrm>
            <a:off x="569912" y="2769840"/>
            <a:ext cx="8610600" cy="2819400"/>
          </a:xfrm>
          <a:prstGeom prst="cloudCallout">
            <a:avLst>
              <a:gd name="adj1" fmla="val -1676"/>
              <a:gd name="adj2" fmla="val -44426"/>
            </a:avLst>
          </a:prstGeom>
          <a:noFill/>
          <a:ln>
            <a:noFill/>
          </a:ln>
          <a:extLst/>
        </p:spPr>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Bef>
                <a:spcPct val="0"/>
              </a:spcBef>
              <a:spcAft>
                <a:spcPct val="0"/>
              </a:spcAft>
              <a:buFontTx/>
              <a:buNone/>
            </a:pPr>
            <a:r>
              <a:rPr lang="ar-EG" altLang="ar-SA" b="1" dirty="0">
                <a:solidFill>
                  <a:srgbClr val="0070C0"/>
                </a:solidFill>
              </a:rPr>
              <a:t>ج: </a:t>
            </a:r>
            <a:r>
              <a:rPr lang="ar-SA" altLang="ar-SA" b="1" dirty="0">
                <a:solidFill>
                  <a:srgbClr val="0070C0"/>
                </a:solidFill>
              </a:rPr>
              <a:t>يمكن أن تحوي إجابات الطلاب ما</a:t>
            </a:r>
            <a:r>
              <a:rPr lang="ar-EG" altLang="ar-SA" b="1" dirty="0">
                <a:solidFill>
                  <a:srgbClr val="0070C0"/>
                </a:solidFill>
              </a:rPr>
              <a:t> </a:t>
            </a:r>
            <a:r>
              <a:rPr lang="ar-SA" altLang="ar-SA" b="1" dirty="0">
                <a:solidFill>
                  <a:srgbClr val="0070C0"/>
                </a:solidFill>
              </a:rPr>
              <a:t>يأتي: كلب، قط، أو سمكة</a:t>
            </a:r>
            <a:r>
              <a:rPr lang="ar-EG" altLang="ar-SA" b="1" dirty="0">
                <a:solidFill>
                  <a:srgbClr val="0070C0"/>
                </a:solidFill>
              </a:rPr>
              <a:t> </a:t>
            </a:r>
            <a:r>
              <a:rPr lang="ar-SA" altLang="ar-SA" b="1" dirty="0">
                <a:solidFill>
                  <a:srgbClr val="0070C0"/>
                </a:solidFill>
              </a:rPr>
              <a:t>للتناظر الجانبي،</a:t>
            </a:r>
            <a:r>
              <a:rPr lang="ar-EG" altLang="ar-SA" b="1" dirty="0">
                <a:solidFill>
                  <a:srgbClr val="0070C0"/>
                </a:solidFill>
              </a:rPr>
              <a:t> </a:t>
            </a:r>
            <a:r>
              <a:rPr lang="ar-SA" altLang="ar-SA" b="1" dirty="0">
                <a:solidFill>
                  <a:srgbClr val="0070C0"/>
                </a:solidFill>
              </a:rPr>
              <a:t>والطور </a:t>
            </a:r>
            <a:r>
              <a:rPr lang="ar-SA" altLang="ar-SA" b="1" dirty="0" err="1">
                <a:solidFill>
                  <a:srgbClr val="0070C0"/>
                </a:solidFill>
              </a:rPr>
              <a:t>الميدوزي</a:t>
            </a:r>
            <a:r>
              <a:rPr lang="ar-SA" altLang="ar-SA" b="1" dirty="0">
                <a:solidFill>
                  <a:srgbClr val="0070C0"/>
                </a:solidFill>
              </a:rPr>
              <a:t> أو قنديل البحر للتناظر</a:t>
            </a:r>
            <a:br>
              <a:rPr lang="ar-SA" altLang="ar-SA" b="1" dirty="0">
                <a:solidFill>
                  <a:srgbClr val="0070C0"/>
                </a:solidFill>
              </a:rPr>
            </a:br>
            <a:r>
              <a:rPr lang="ar-SA" altLang="ar-SA" b="1" dirty="0">
                <a:solidFill>
                  <a:srgbClr val="0070C0"/>
                </a:solidFill>
              </a:rPr>
              <a:t>الشعاعي.</a:t>
            </a:r>
            <a:endParaRPr lang="en-US" altLang="ar-SA" b="1" dirty="0">
              <a:solidFill>
                <a:srgbClr val="0070C0"/>
              </a:solidFill>
            </a:endParaRPr>
          </a:p>
        </p:txBody>
      </p:sp>
      <p:sp>
        <p:nvSpPr>
          <p:cNvPr id="210947" name="AutoShape 3"/>
          <p:cNvSpPr>
            <a:spLocks noChangeArrowheads="1"/>
          </p:cNvSpPr>
          <p:nvPr/>
        </p:nvSpPr>
        <p:spPr bwMode="auto">
          <a:xfrm>
            <a:off x="448221" y="457200"/>
            <a:ext cx="8588275" cy="2971800"/>
          </a:xfrm>
          <a:prstGeom prst="cloudCallout">
            <a:avLst>
              <a:gd name="adj1" fmla="val -14324"/>
              <a:gd name="adj2" fmla="val 28741"/>
            </a:avLst>
          </a:prstGeom>
          <a:noFill/>
          <a:ln>
            <a:noFill/>
          </a:ln>
          <a:extLst/>
        </p:spPr>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Bef>
                <a:spcPct val="0"/>
              </a:spcBef>
              <a:spcAft>
                <a:spcPct val="0"/>
              </a:spcAft>
              <a:buFontTx/>
              <a:buNone/>
            </a:pPr>
            <a:r>
              <a:rPr lang="ar-EG" altLang="ar-SA" sz="2400" b="1" dirty="0">
                <a:solidFill>
                  <a:srgbClr val="FF0000"/>
                </a:solidFill>
              </a:rPr>
              <a:t>س: ا</a:t>
            </a:r>
            <a:r>
              <a:rPr lang="ar-SA" altLang="ar-SA" sz="2400" b="1" dirty="0">
                <a:solidFill>
                  <a:srgbClr val="FF0000"/>
                </a:solidFill>
              </a:rPr>
              <a:t>رسم</a:t>
            </a:r>
            <a:r>
              <a:rPr lang="ar-EG" altLang="ar-SA" sz="2400" b="1" dirty="0">
                <a:solidFill>
                  <a:srgbClr val="FF0000"/>
                </a:solidFill>
              </a:rPr>
              <a:t>ى</a:t>
            </a:r>
            <a:r>
              <a:rPr lang="ar-SA" altLang="ar-SA" sz="2400" b="1" dirty="0">
                <a:solidFill>
                  <a:srgbClr val="FF0000"/>
                </a:solidFill>
              </a:rPr>
              <a:t> تخطيطي اعمل رسما</a:t>
            </a:r>
            <a:r>
              <a:rPr lang="ar-EG" altLang="ar-SA" sz="2400" b="1" dirty="0">
                <a:solidFill>
                  <a:srgbClr val="FF0000"/>
                </a:solidFill>
              </a:rPr>
              <a:t> </a:t>
            </a:r>
            <a:r>
              <a:rPr lang="ar-SA" altLang="ar-SA" sz="2400" b="1" dirty="0">
                <a:solidFill>
                  <a:srgbClr val="FF0000"/>
                </a:solidFill>
              </a:rPr>
              <a:t>تخطيطيا لحيوانات لم تظهر في</a:t>
            </a:r>
            <a:r>
              <a:rPr lang="ar-EG" altLang="ar-SA" sz="2400" b="1" dirty="0">
                <a:solidFill>
                  <a:srgbClr val="FF0000"/>
                </a:solidFill>
              </a:rPr>
              <a:t> </a:t>
            </a:r>
            <a:r>
              <a:rPr lang="ar-SA" altLang="ar-SA" sz="2400" b="1" dirty="0">
                <a:solidFill>
                  <a:srgbClr val="FF0000"/>
                </a:solidFill>
              </a:rPr>
              <a:t>الشكل 8- 6 ولها تناظر شعاعي،</a:t>
            </a:r>
            <a:r>
              <a:rPr lang="ar-EG" altLang="ar-SA" sz="2400" b="1" dirty="0">
                <a:solidFill>
                  <a:srgbClr val="FF0000"/>
                </a:solidFill>
              </a:rPr>
              <a:t> </a:t>
            </a:r>
            <a:r>
              <a:rPr lang="ar-SA" altLang="ar-SA" sz="2400" b="1" dirty="0">
                <a:solidFill>
                  <a:srgbClr val="FF0000"/>
                </a:solidFill>
              </a:rPr>
              <a:t>أو تناظر جانبي. مبينا نوع التناظر</a:t>
            </a:r>
            <a:r>
              <a:rPr lang="ar-EG" altLang="ar-SA" sz="2400" b="1" dirty="0">
                <a:solidFill>
                  <a:srgbClr val="FF0000"/>
                </a:solidFill>
              </a:rPr>
              <a:t> </a:t>
            </a:r>
            <a:r>
              <a:rPr lang="ar-SA" altLang="ar-SA" sz="2400" b="1" dirty="0">
                <a:solidFill>
                  <a:srgbClr val="FF0000"/>
                </a:solidFill>
              </a:rPr>
              <a:t>من خلال المستويات التي تمر</a:t>
            </a:r>
            <a:r>
              <a:rPr lang="ar-EG" altLang="ar-SA" sz="2400" b="1" dirty="0">
                <a:solidFill>
                  <a:srgbClr val="FF0000"/>
                </a:solidFill>
              </a:rPr>
              <a:t> </a:t>
            </a:r>
            <a:r>
              <a:rPr lang="ar-SA" altLang="ar-SA" sz="2400" b="1" dirty="0">
                <a:solidFill>
                  <a:srgbClr val="FF0000"/>
                </a:solidFill>
              </a:rPr>
              <a:t>خلالها، واكتب</a:t>
            </a:r>
            <a:r>
              <a:rPr lang="ar-EG" altLang="ar-SA" sz="2400" b="1" dirty="0">
                <a:solidFill>
                  <a:srgbClr val="FF0000"/>
                </a:solidFill>
              </a:rPr>
              <a:t>ى</a:t>
            </a:r>
            <a:r>
              <a:rPr lang="ar-SA" altLang="ar-SA" sz="2400" b="1" dirty="0">
                <a:solidFill>
                  <a:srgbClr val="FF0000"/>
                </a:solidFill>
              </a:rPr>
              <a:t> تحت اسم كل</a:t>
            </a:r>
            <a:r>
              <a:rPr lang="ar-EG" altLang="ar-SA" sz="2400" b="1" dirty="0">
                <a:solidFill>
                  <a:srgbClr val="FF0000"/>
                </a:solidFill>
              </a:rPr>
              <a:t> </a:t>
            </a:r>
            <a:r>
              <a:rPr lang="ar-SA" altLang="ar-SA" sz="2400" b="1" dirty="0">
                <a:solidFill>
                  <a:srgbClr val="FF0000"/>
                </a:solidFill>
              </a:rPr>
              <a:t>حيوان فيما إذا كان تناظره شعاعيا</a:t>
            </a:r>
            <a:r>
              <a:rPr lang="ar-EG" altLang="ar-SA" sz="2400" b="1" dirty="0">
                <a:solidFill>
                  <a:srgbClr val="FF0000"/>
                </a:solidFill>
              </a:rPr>
              <a:t> </a:t>
            </a:r>
            <a:r>
              <a:rPr lang="ar-SA" altLang="ar-SA" sz="2400" b="1" dirty="0">
                <a:solidFill>
                  <a:srgbClr val="FF0000"/>
                </a:solidFill>
              </a:rPr>
              <a:t>أم جانبيا.</a:t>
            </a:r>
            <a:endParaRPr lang="en-US" altLang="ar-SA" sz="2400" b="1" dirty="0">
              <a:solidFill>
                <a:srgbClr val="FF000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92871109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10946"/>
                                        </p:tgtEl>
                                        <p:attrNameLst>
                                          <p:attrName>style.visibility</p:attrName>
                                        </p:attrNameLst>
                                      </p:cBhvr>
                                      <p:to>
                                        <p:strVal val="visible"/>
                                      </p:to>
                                    </p:set>
                                    <p:anim by="(-#ppt_w*2)" calcmode="lin" valueType="num">
                                      <p:cBhvr rctx="PPT">
                                        <p:cTn id="7" dur="500" autoRev="1" fill="hold">
                                          <p:stCondLst>
                                            <p:cond delay="0"/>
                                          </p:stCondLst>
                                        </p:cTn>
                                        <p:tgtEl>
                                          <p:spTgt spid="210946"/>
                                        </p:tgtEl>
                                        <p:attrNameLst>
                                          <p:attrName>ppt_w</p:attrName>
                                        </p:attrNameLst>
                                      </p:cBhvr>
                                    </p:anim>
                                    <p:anim by="(#ppt_w*0.50)" calcmode="lin" valueType="num">
                                      <p:cBhvr>
                                        <p:cTn id="8" dur="500" decel="50000" autoRev="1" fill="hold">
                                          <p:stCondLst>
                                            <p:cond delay="0"/>
                                          </p:stCondLst>
                                        </p:cTn>
                                        <p:tgtEl>
                                          <p:spTgt spid="210946"/>
                                        </p:tgtEl>
                                        <p:attrNameLst>
                                          <p:attrName>ppt_x</p:attrName>
                                        </p:attrNameLst>
                                      </p:cBhvr>
                                    </p:anim>
                                    <p:anim from="(-#ppt_h/2)" to="(#ppt_y)" calcmode="lin" valueType="num">
                                      <p:cBhvr>
                                        <p:cTn id="9" dur="1000" fill="hold">
                                          <p:stCondLst>
                                            <p:cond delay="0"/>
                                          </p:stCondLst>
                                        </p:cTn>
                                        <p:tgtEl>
                                          <p:spTgt spid="210946"/>
                                        </p:tgtEl>
                                        <p:attrNameLst>
                                          <p:attrName>ppt_y</p:attrName>
                                        </p:attrNameLst>
                                      </p:cBhvr>
                                    </p:anim>
                                    <p:animRot by="21600000">
                                      <p:cBhvr>
                                        <p:cTn id="10" dur="1000" fill="hold">
                                          <p:stCondLst>
                                            <p:cond delay="0"/>
                                          </p:stCondLst>
                                        </p:cTn>
                                        <p:tgtEl>
                                          <p:spTgt spid="21094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210947"/>
                                        </p:tgtEl>
                                        <p:attrNameLst>
                                          <p:attrName>style.visibility</p:attrName>
                                        </p:attrNameLst>
                                      </p:cBhvr>
                                      <p:to>
                                        <p:strVal val="visible"/>
                                      </p:to>
                                    </p:set>
                                    <p:anim by="(-#ppt_w*2)" calcmode="lin" valueType="num">
                                      <p:cBhvr rctx="PPT">
                                        <p:cTn id="15" dur="500" autoRev="1" fill="hold">
                                          <p:stCondLst>
                                            <p:cond delay="0"/>
                                          </p:stCondLst>
                                        </p:cTn>
                                        <p:tgtEl>
                                          <p:spTgt spid="210947"/>
                                        </p:tgtEl>
                                        <p:attrNameLst>
                                          <p:attrName>ppt_w</p:attrName>
                                        </p:attrNameLst>
                                      </p:cBhvr>
                                    </p:anim>
                                    <p:anim by="(#ppt_w*0.50)" calcmode="lin" valueType="num">
                                      <p:cBhvr>
                                        <p:cTn id="16" dur="500" decel="50000" autoRev="1" fill="hold">
                                          <p:stCondLst>
                                            <p:cond delay="0"/>
                                          </p:stCondLst>
                                        </p:cTn>
                                        <p:tgtEl>
                                          <p:spTgt spid="210947"/>
                                        </p:tgtEl>
                                        <p:attrNameLst>
                                          <p:attrName>ppt_x</p:attrName>
                                        </p:attrNameLst>
                                      </p:cBhvr>
                                    </p:anim>
                                    <p:anim from="(-#ppt_h/2)" to="(#ppt_y)" calcmode="lin" valueType="num">
                                      <p:cBhvr>
                                        <p:cTn id="17" dur="1000" fill="hold">
                                          <p:stCondLst>
                                            <p:cond delay="0"/>
                                          </p:stCondLst>
                                        </p:cTn>
                                        <p:tgtEl>
                                          <p:spTgt spid="210947"/>
                                        </p:tgtEl>
                                        <p:attrNameLst>
                                          <p:attrName>ppt_y</p:attrName>
                                        </p:attrNameLst>
                                      </p:cBhvr>
                                    </p:anim>
                                    <p:animRot by="21600000">
                                      <p:cBhvr>
                                        <p:cTn id="18" dur="1000" fill="hold">
                                          <p:stCondLst>
                                            <p:cond delay="0"/>
                                          </p:stCondLst>
                                        </p:cTn>
                                        <p:tgtEl>
                                          <p:spTgt spid="210947"/>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p:bldP spid="21094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AutoShape 2"/>
          <p:cNvSpPr>
            <a:spLocks noChangeArrowheads="1"/>
          </p:cNvSpPr>
          <p:nvPr/>
        </p:nvSpPr>
        <p:spPr bwMode="auto">
          <a:xfrm>
            <a:off x="914400" y="304800"/>
            <a:ext cx="8610600" cy="2438400"/>
          </a:xfrm>
          <a:prstGeom prst="cloudCallout">
            <a:avLst>
              <a:gd name="adj1" fmla="val -1694"/>
              <a:gd name="adj2" fmla="val -44204"/>
            </a:avLst>
          </a:prstGeom>
          <a:noFill/>
          <a:ln>
            <a:noFill/>
          </a:ln>
          <a:extLst/>
        </p:spPr>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Bef>
                <a:spcPct val="0"/>
              </a:spcBef>
              <a:spcAft>
                <a:spcPct val="0"/>
              </a:spcAft>
              <a:buFontTx/>
              <a:buNone/>
            </a:pPr>
            <a:r>
              <a:rPr lang="ar-EG" altLang="ar-SA" sz="2800" b="1" dirty="0">
                <a:solidFill>
                  <a:srgbClr val="FF0000"/>
                </a:solidFill>
              </a:rPr>
              <a:t>س: </a:t>
            </a:r>
            <a:r>
              <a:rPr lang="ar-SA" altLang="ar-SA" sz="2800" b="1" dirty="0">
                <a:solidFill>
                  <a:srgbClr val="FF0000"/>
                </a:solidFill>
              </a:rPr>
              <a:t>اكتب فقرة تلخص فيها</a:t>
            </a:r>
            <a:r>
              <a:rPr lang="ar-EG" altLang="ar-SA" sz="2800" b="1" dirty="0">
                <a:solidFill>
                  <a:srgbClr val="FF0000"/>
                </a:solidFill>
              </a:rPr>
              <a:t> </a:t>
            </a:r>
            <a:r>
              <a:rPr lang="ar-SA" altLang="ar-SA" sz="2800" b="1" dirty="0">
                <a:solidFill>
                  <a:srgbClr val="FF0000"/>
                </a:solidFill>
              </a:rPr>
              <a:t>الاختلافات بين الحيوانات</a:t>
            </a:r>
            <a:r>
              <a:rPr lang="ar-EG" altLang="ar-SA" sz="2800" b="1" dirty="0">
                <a:solidFill>
                  <a:srgbClr val="FF0000"/>
                </a:solidFill>
              </a:rPr>
              <a:t> </a:t>
            </a:r>
            <a:r>
              <a:rPr lang="ar-SA" altLang="ar-SA" sz="2800" b="1" dirty="0">
                <a:solidFill>
                  <a:srgbClr val="FF0000"/>
                </a:solidFill>
              </a:rPr>
              <a:t>الحقيقية التجويف الجسمي،</a:t>
            </a:r>
            <a:r>
              <a:rPr lang="ar-EG" altLang="ar-SA" sz="2800" b="1" dirty="0">
                <a:solidFill>
                  <a:srgbClr val="FF0000"/>
                </a:solidFill>
              </a:rPr>
              <a:t> </a:t>
            </a:r>
            <a:r>
              <a:rPr lang="ar-SA" altLang="ar-SA" sz="2800" b="1" dirty="0">
                <a:solidFill>
                  <a:srgbClr val="FF0000"/>
                </a:solidFill>
              </a:rPr>
              <a:t>والكاذبة التجويف الجسمي،</a:t>
            </a:r>
            <a:r>
              <a:rPr lang="ar-EG" altLang="ar-SA" sz="2800" b="1" dirty="0">
                <a:solidFill>
                  <a:srgbClr val="FF0000"/>
                </a:solidFill>
              </a:rPr>
              <a:t> </a:t>
            </a:r>
            <a:r>
              <a:rPr lang="ar-SA" altLang="ar-SA" sz="2800" b="1" dirty="0">
                <a:solidFill>
                  <a:srgbClr val="FF0000"/>
                </a:solidFill>
              </a:rPr>
              <a:t>والعديمة التجويف الجسمي.</a:t>
            </a:r>
            <a:endParaRPr lang="en-US" altLang="ar-SA" sz="2800" b="1" dirty="0">
              <a:solidFill>
                <a:srgbClr val="FF0000"/>
              </a:solidFill>
            </a:endParaRPr>
          </a:p>
        </p:txBody>
      </p:sp>
      <p:sp>
        <p:nvSpPr>
          <p:cNvPr id="211971" name="AutoShape 3"/>
          <p:cNvSpPr>
            <a:spLocks noChangeArrowheads="1"/>
          </p:cNvSpPr>
          <p:nvPr/>
        </p:nvSpPr>
        <p:spPr bwMode="auto">
          <a:xfrm>
            <a:off x="1043608" y="2420888"/>
            <a:ext cx="8352928" cy="2514600"/>
          </a:xfrm>
          <a:prstGeom prst="cloudCallout">
            <a:avLst>
              <a:gd name="adj1" fmla="val -1694"/>
              <a:gd name="adj2" fmla="val -59532"/>
            </a:avLst>
          </a:prstGeom>
          <a:noFill/>
          <a:ln>
            <a:noFill/>
          </a:ln>
          <a:extLst/>
        </p:spPr>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Bef>
                <a:spcPct val="0"/>
              </a:spcBef>
              <a:spcAft>
                <a:spcPct val="0"/>
              </a:spcAft>
              <a:buFontTx/>
              <a:buNone/>
            </a:pPr>
            <a:r>
              <a:rPr lang="ar-EG" altLang="ar-SA" sz="4000" b="1" dirty="0">
                <a:solidFill>
                  <a:srgbClr val="0070C0"/>
                </a:solidFill>
              </a:rPr>
              <a:t>ج: </a:t>
            </a:r>
            <a:r>
              <a:rPr lang="ar-SA" altLang="ar-SA" sz="4000" b="1" dirty="0">
                <a:solidFill>
                  <a:srgbClr val="0070C0"/>
                </a:solidFill>
              </a:rPr>
              <a:t>الإجابات يجب أن تتضمن الفروق بين أنواع تجاويف الجسم</a:t>
            </a:r>
            <a:r>
              <a:rPr lang="ar-EG" altLang="ar-SA" sz="4000" b="1" dirty="0">
                <a:solidFill>
                  <a:srgbClr val="0070C0"/>
                </a:solidFill>
              </a:rPr>
              <a:t> </a:t>
            </a:r>
            <a:r>
              <a:rPr lang="ar-SA" altLang="ar-SA" sz="4000" b="1" dirty="0">
                <a:solidFill>
                  <a:srgbClr val="0070C0"/>
                </a:solidFill>
              </a:rPr>
              <a:t>الثلاثة وطريقة تكون كل منها.</a:t>
            </a:r>
            <a:endParaRPr lang="en-US" altLang="ar-SA" sz="4000" b="1" dirty="0">
              <a:solidFill>
                <a:srgbClr val="0070C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08360882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11970"/>
                                        </p:tgtEl>
                                        <p:attrNameLst>
                                          <p:attrName>style.visibility</p:attrName>
                                        </p:attrNameLst>
                                      </p:cBhvr>
                                      <p:to>
                                        <p:strVal val="visible"/>
                                      </p:to>
                                    </p:set>
                                    <p:anim by="(-#ppt_w*2)" calcmode="lin" valueType="num">
                                      <p:cBhvr rctx="PPT">
                                        <p:cTn id="7" dur="500" autoRev="1" fill="hold">
                                          <p:stCondLst>
                                            <p:cond delay="0"/>
                                          </p:stCondLst>
                                        </p:cTn>
                                        <p:tgtEl>
                                          <p:spTgt spid="211970"/>
                                        </p:tgtEl>
                                        <p:attrNameLst>
                                          <p:attrName>ppt_w</p:attrName>
                                        </p:attrNameLst>
                                      </p:cBhvr>
                                    </p:anim>
                                    <p:anim by="(#ppt_w*0.50)" calcmode="lin" valueType="num">
                                      <p:cBhvr>
                                        <p:cTn id="8" dur="500" decel="50000" autoRev="1" fill="hold">
                                          <p:stCondLst>
                                            <p:cond delay="0"/>
                                          </p:stCondLst>
                                        </p:cTn>
                                        <p:tgtEl>
                                          <p:spTgt spid="211970"/>
                                        </p:tgtEl>
                                        <p:attrNameLst>
                                          <p:attrName>ppt_x</p:attrName>
                                        </p:attrNameLst>
                                      </p:cBhvr>
                                    </p:anim>
                                    <p:anim from="(-#ppt_h/2)" to="(#ppt_y)" calcmode="lin" valueType="num">
                                      <p:cBhvr>
                                        <p:cTn id="9" dur="1000" fill="hold">
                                          <p:stCondLst>
                                            <p:cond delay="0"/>
                                          </p:stCondLst>
                                        </p:cTn>
                                        <p:tgtEl>
                                          <p:spTgt spid="211970"/>
                                        </p:tgtEl>
                                        <p:attrNameLst>
                                          <p:attrName>ppt_y</p:attrName>
                                        </p:attrNameLst>
                                      </p:cBhvr>
                                    </p:anim>
                                    <p:animRot by="21600000">
                                      <p:cBhvr>
                                        <p:cTn id="10" dur="1000" fill="hold">
                                          <p:stCondLst>
                                            <p:cond delay="0"/>
                                          </p:stCondLst>
                                        </p:cTn>
                                        <p:tgtEl>
                                          <p:spTgt spid="21197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211971"/>
                                        </p:tgtEl>
                                        <p:attrNameLst>
                                          <p:attrName>style.visibility</p:attrName>
                                        </p:attrNameLst>
                                      </p:cBhvr>
                                      <p:to>
                                        <p:strVal val="visible"/>
                                      </p:to>
                                    </p:set>
                                    <p:anim by="(-#ppt_w*2)" calcmode="lin" valueType="num">
                                      <p:cBhvr rctx="PPT">
                                        <p:cTn id="15" dur="500" autoRev="1" fill="hold">
                                          <p:stCondLst>
                                            <p:cond delay="0"/>
                                          </p:stCondLst>
                                        </p:cTn>
                                        <p:tgtEl>
                                          <p:spTgt spid="211971"/>
                                        </p:tgtEl>
                                        <p:attrNameLst>
                                          <p:attrName>ppt_w</p:attrName>
                                        </p:attrNameLst>
                                      </p:cBhvr>
                                    </p:anim>
                                    <p:anim by="(#ppt_w*0.50)" calcmode="lin" valueType="num">
                                      <p:cBhvr>
                                        <p:cTn id="16" dur="500" decel="50000" autoRev="1" fill="hold">
                                          <p:stCondLst>
                                            <p:cond delay="0"/>
                                          </p:stCondLst>
                                        </p:cTn>
                                        <p:tgtEl>
                                          <p:spTgt spid="211971"/>
                                        </p:tgtEl>
                                        <p:attrNameLst>
                                          <p:attrName>ppt_x</p:attrName>
                                        </p:attrNameLst>
                                      </p:cBhvr>
                                    </p:anim>
                                    <p:anim from="(-#ppt_h/2)" to="(#ppt_y)" calcmode="lin" valueType="num">
                                      <p:cBhvr>
                                        <p:cTn id="17" dur="1000" fill="hold">
                                          <p:stCondLst>
                                            <p:cond delay="0"/>
                                          </p:stCondLst>
                                        </p:cTn>
                                        <p:tgtEl>
                                          <p:spTgt spid="211971"/>
                                        </p:tgtEl>
                                        <p:attrNameLst>
                                          <p:attrName>ppt_y</p:attrName>
                                        </p:attrNameLst>
                                      </p:cBhvr>
                                    </p:anim>
                                    <p:animRot by="21600000">
                                      <p:cBhvr>
                                        <p:cTn id="18" dur="1000" fill="hold">
                                          <p:stCondLst>
                                            <p:cond delay="0"/>
                                          </p:stCondLst>
                                        </p:cTn>
                                        <p:tgtEl>
                                          <p:spTgt spid="211971"/>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0" grpId="0"/>
      <p:bldP spid="21197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91680" y="444728"/>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solidFill>
                <a:prstClr val="white"/>
              </a:solidFill>
            </a:endParaRPr>
          </a:p>
        </p:txBody>
      </p:sp>
      <p:sp>
        <p:nvSpPr>
          <p:cNvPr id="4" name="مربع نص 3"/>
          <p:cNvSpPr txBox="1"/>
          <p:nvPr/>
        </p:nvSpPr>
        <p:spPr>
          <a:xfrm>
            <a:off x="1907704" y="444728"/>
            <a:ext cx="5760640" cy="830997"/>
          </a:xfrm>
          <a:prstGeom prst="rect">
            <a:avLst/>
          </a:prstGeom>
          <a:noFill/>
        </p:spPr>
        <p:txBody>
          <a:bodyPr wrap="square" rtlCol="1">
            <a:spAutoFit/>
          </a:bodyPr>
          <a:lstStyle/>
          <a:p>
            <a:pPr algn="ctr" rtl="1"/>
            <a:r>
              <a:rPr lang="ar-EG" sz="4800" b="1" dirty="0">
                <a:solidFill>
                  <a:srgbClr val="FF0000"/>
                </a:solidFill>
                <a:effectLst>
                  <a:outerShdw blurRad="38100" dist="38100" dir="2700000" algn="tl">
                    <a:srgbClr val="FFFFFF"/>
                  </a:outerShdw>
                </a:effectLst>
              </a:rPr>
              <a:t>الدرس </a:t>
            </a:r>
            <a:r>
              <a:rPr lang="ar-SA" sz="4800" b="1" dirty="0" smtClean="0">
                <a:solidFill>
                  <a:srgbClr val="FF0000"/>
                </a:solidFill>
                <a:effectLst>
                  <a:outerShdw blurRad="38100" dist="38100" dir="2700000" algn="tl">
                    <a:srgbClr val="FFFFFF"/>
                  </a:outerShdw>
                </a:effectLst>
              </a:rPr>
              <a:t>الثالث</a:t>
            </a:r>
            <a:r>
              <a:rPr lang="ar-EG" sz="4800" b="1" dirty="0" smtClean="0">
                <a:solidFill>
                  <a:srgbClr val="FF0000"/>
                </a:solidFill>
                <a:effectLst>
                  <a:outerShdw blurRad="38100" dist="38100" dir="2700000" algn="tl">
                    <a:srgbClr val="FFFFFF"/>
                  </a:outerShdw>
                </a:effectLst>
              </a:rPr>
              <a:t> </a:t>
            </a:r>
            <a:endParaRPr lang="ar-SA" sz="4800" dirty="0">
              <a:solidFill>
                <a:srgbClr val="FF0000"/>
              </a:solidFill>
            </a:endParaRPr>
          </a:p>
        </p:txBody>
      </p:sp>
      <p:sp>
        <p:nvSpPr>
          <p:cNvPr id="5" name="مربع نص 4"/>
          <p:cNvSpPr txBox="1"/>
          <p:nvPr/>
        </p:nvSpPr>
        <p:spPr>
          <a:xfrm>
            <a:off x="1547664" y="2244928"/>
            <a:ext cx="6624736" cy="3416320"/>
          </a:xfrm>
          <a:prstGeom prst="rect">
            <a:avLst/>
          </a:prstGeom>
          <a:noFill/>
        </p:spPr>
        <p:txBody>
          <a:bodyPr wrap="square" rtlCol="1">
            <a:spAutoFit/>
          </a:bodyPr>
          <a:lstStyle/>
          <a:p>
            <a:pPr algn="ctr" rtl="1" fontAlgn="base">
              <a:spcBef>
                <a:spcPct val="0"/>
              </a:spcBef>
              <a:spcAft>
                <a:spcPct val="0"/>
              </a:spcAft>
              <a:defRPr/>
            </a:pPr>
            <a:r>
              <a:rPr lang="ar-SA" sz="7200" b="1" dirty="0">
                <a:solidFill>
                  <a:srgbClr val="0070C0"/>
                </a:solidFill>
                <a:effectLst>
                  <a:outerShdw blurRad="38100" dist="38100" dir="2700000" algn="tl">
                    <a:srgbClr val="FFFFFF"/>
                  </a:outerShdw>
                </a:effectLst>
              </a:rPr>
              <a:t>الاسفنجيات</a:t>
            </a:r>
            <a:r>
              <a:rPr lang="ar-EG" sz="7200" b="1" dirty="0">
                <a:solidFill>
                  <a:srgbClr val="0070C0"/>
                </a:solidFill>
                <a:effectLst>
                  <a:outerShdw blurRad="38100" dist="38100" dir="2700000" algn="tl">
                    <a:srgbClr val="FFFFFF"/>
                  </a:outerShdw>
                </a:effectLst>
              </a:rPr>
              <a:t/>
            </a:r>
            <a:br>
              <a:rPr lang="ar-EG" sz="7200" b="1" dirty="0">
                <a:solidFill>
                  <a:srgbClr val="0070C0"/>
                </a:solidFill>
                <a:effectLst>
                  <a:outerShdw blurRad="38100" dist="38100" dir="2700000" algn="tl">
                    <a:srgbClr val="FFFFFF"/>
                  </a:outerShdw>
                </a:effectLst>
              </a:rPr>
            </a:br>
            <a:r>
              <a:rPr lang="ar-SA" sz="7200" b="1" dirty="0">
                <a:solidFill>
                  <a:srgbClr val="0070C0"/>
                </a:solidFill>
                <a:effectLst>
                  <a:outerShdw blurRad="38100" dist="38100" dir="2700000" algn="tl">
                    <a:srgbClr val="FFFFFF"/>
                  </a:outerShdw>
                </a:effectLst>
              </a:rPr>
              <a:t> </a:t>
            </a:r>
            <a:r>
              <a:rPr lang="ar-SA" sz="7200" b="1" dirty="0" smtClean="0">
                <a:solidFill>
                  <a:srgbClr val="0070C0"/>
                </a:solidFill>
                <a:effectLst>
                  <a:outerShdw blurRad="38100" dist="38100" dir="2700000" algn="tl">
                    <a:srgbClr val="FFFFFF"/>
                  </a:outerShdw>
                </a:effectLst>
              </a:rPr>
              <a:t>و اللاسع</a:t>
            </a:r>
            <a:r>
              <a:rPr lang="ar-EG" sz="7200" b="1" dirty="0">
                <a:solidFill>
                  <a:srgbClr val="0070C0"/>
                </a:solidFill>
                <a:effectLst>
                  <a:outerShdw blurRad="38100" dist="38100" dir="2700000" algn="tl">
                    <a:srgbClr val="FFFFFF"/>
                  </a:outerShdw>
                </a:effectLst>
              </a:rPr>
              <a:t>ــــــــــــــــــ</a:t>
            </a:r>
            <a:r>
              <a:rPr lang="ar-SA" sz="7200" b="1" dirty="0">
                <a:solidFill>
                  <a:srgbClr val="0070C0"/>
                </a:solidFill>
                <a:effectLst>
                  <a:outerShdw blurRad="38100" dist="38100" dir="2700000" algn="tl">
                    <a:srgbClr val="FFFFFF"/>
                  </a:outerShdw>
                </a:effectLst>
              </a:rPr>
              <a:t>ات</a:t>
            </a:r>
            <a:endParaRPr lang="en-US" sz="7200" b="1" dirty="0">
              <a:solidFill>
                <a:srgbClr val="0070C0"/>
              </a:solidFill>
              <a:effectLst>
                <a:outerShdw blurRad="38100" dist="38100" dir="2700000" algn="tl">
                  <a:srgbClr val="FFFFFF"/>
                </a:outerShdw>
              </a:effectLst>
            </a:endParaRP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81263146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AutoShape 4"/>
          <p:cNvSpPr>
            <a:spLocks noGrp="1" noChangeArrowheads="1"/>
          </p:cNvSpPr>
          <p:nvPr>
            <p:ph type="title"/>
          </p:nvPr>
        </p:nvSpPr>
        <p:spPr>
          <a:xfrm>
            <a:off x="765464" y="528992"/>
            <a:ext cx="7689273" cy="5038016"/>
          </a:xfrm>
          <a:prstGeom prst="cloudCallout">
            <a:avLst>
              <a:gd name="adj1" fmla="val 48083"/>
              <a:gd name="adj2" fmla="val 16500"/>
            </a:avLst>
          </a:prstGeom>
          <a:noFill/>
        </p:spPr>
        <p:txBody>
          <a:bodyPr>
            <a:normAutofit fontScale="90000"/>
          </a:bodyPr>
          <a:lstStyle/>
          <a:p>
            <a:pPr algn="justLow" eaLnBrk="1" hangingPunct="1"/>
            <a:r>
              <a:rPr lang="ar-EG" altLang="ar-SA" sz="7200" b="1" smtClean="0"/>
              <a:t>الإسفنجيات واللاسعات أول الشعب الحيــوانية.</a:t>
            </a:r>
            <a:endParaRPr lang="en-US" altLang="ar-SA" sz="7200" b="1" smtClean="0"/>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83430474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wipe(down)">
                                      <p:cBhvr>
                                        <p:cTn id="7" dur="580">
                                          <p:stCondLst>
                                            <p:cond delay="0"/>
                                          </p:stCondLst>
                                        </p:cTn>
                                        <p:tgtEl>
                                          <p:spTgt spid="141316"/>
                                        </p:tgtEl>
                                      </p:cBhvr>
                                    </p:animEffect>
                                    <p:anim calcmode="lin" valueType="num">
                                      <p:cBhvr>
                                        <p:cTn id="8" dur="1822" tmFilter="0,0; 0.14,0.36; 0.43,0.73; 0.71,0.91; 1.0,1.0">
                                          <p:stCondLst>
                                            <p:cond delay="0"/>
                                          </p:stCondLst>
                                        </p:cTn>
                                        <p:tgtEl>
                                          <p:spTgt spid="1413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13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13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13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13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41316"/>
                                        </p:tgtEl>
                                      </p:cBhvr>
                                      <p:to x="100000" y="60000"/>
                                    </p:animScale>
                                    <p:animScale>
                                      <p:cBhvr>
                                        <p:cTn id="14" dur="166" decel="50000">
                                          <p:stCondLst>
                                            <p:cond delay="676"/>
                                          </p:stCondLst>
                                        </p:cTn>
                                        <p:tgtEl>
                                          <p:spTgt spid="141316"/>
                                        </p:tgtEl>
                                      </p:cBhvr>
                                      <p:to x="100000" y="100000"/>
                                    </p:animScale>
                                    <p:animScale>
                                      <p:cBhvr>
                                        <p:cTn id="15" dur="26">
                                          <p:stCondLst>
                                            <p:cond delay="1312"/>
                                          </p:stCondLst>
                                        </p:cTn>
                                        <p:tgtEl>
                                          <p:spTgt spid="141316"/>
                                        </p:tgtEl>
                                      </p:cBhvr>
                                      <p:to x="100000" y="80000"/>
                                    </p:animScale>
                                    <p:animScale>
                                      <p:cBhvr>
                                        <p:cTn id="16" dur="166" decel="50000">
                                          <p:stCondLst>
                                            <p:cond delay="1338"/>
                                          </p:stCondLst>
                                        </p:cTn>
                                        <p:tgtEl>
                                          <p:spTgt spid="141316"/>
                                        </p:tgtEl>
                                      </p:cBhvr>
                                      <p:to x="100000" y="100000"/>
                                    </p:animScale>
                                    <p:animScale>
                                      <p:cBhvr>
                                        <p:cTn id="17" dur="26">
                                          <p:stCondLst>
                                            <p:cond delay="1642"/>
                                          </p:stCondLst>
                                        </p:cTn>
                                        <p:tgtEl>
                                          <p:spTgt spid="141316"/>
                                        </p:tgtEl>
                                      </p:cBhvr>
                                      <p:to x="100000" y="90000"/>
                                    </p:animScale>
                                    <p:animScale>
                                      <p:cBhvr>
                                        <p:cTn id="18" dur="166" decel="50000">
                                          <p:stCondLst>
                                            <p:cond delay="1668"/>
                                          </p:stCondLst>
                                        </p:cTn>
                                        <p:tgtEl>
                                          <p:spTgt spid="141316"/>
                                        </p:tgtEl>
                                      </p:cBhvr>
                                      <p:to x="100000" y="100000"/>
                                    </p:animScale>
                                    <p:animScale>
                                      <p:cBhvr>
                                        <p:cTn id="19" dur="26">
                                          <p:stCondLst>
                                            <p:cond delay="1808"/>
                                          </p:stCondLst>
                                        </p:cTn>
                                        <p:tgtEl>
                                          <p:spTgt spid="141316"/>
                                        </p:tgtEl>
                                      </p:cBhvr>
                                      <p:to x="100000" y="95000"/>
                                    </p:animScale>
                                    <p:animScale>
                                      <p:cBhvr>
                                        <p:cTn id="20" dur="166" decel="50000">
                                          <p:stCondLst>
                                            <p:cond delay="1834"/>
                                          </p:stCondLst>
                                        </p:cTn>
                                        <p:tgtEl>
                                          <p:spTgt spid="14131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133600"/>
            <a:ext cx="7924800" cy="388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AutoShape 2"/>
          <p:cNvSpPr>
            <a:spLocks noChangeArrowheads="1"/>
          </p:cNvSpPr>
          <p:nvPr/>
        </p:nvSpPr>
        <p:spPr bwMode="auto">
          <a:xfrm>
            <a:off x="2825172" y="312303"/>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ea typeface="Arial" pitchFamily="34" charset="0"/>
                <a:cs typeface="Arial" pitchFamily="34" charset="0"/>
              </a:rPr>
              <a:t>الاسفنجيات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مستطيل 8"/>
          <p:cNvSpPr/>
          <p:nvPr/>
        </p:nvSpPr>
        <p:spPr>
          <a:xfrm>
            <a:off x="1447800" y="1219200"/>
            <a:ext cx="5638800" cy="7620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حيوانات لا تمتلك أنسجة وأعضاء معظمها عديمة التناظر</a:t>
            </a: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75923100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wheel(1)">
                                      <p:cBhvr>
                                        <p:cTn id="19"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15"/>
          <p:cNvSpPr/>
          <p:nvPr/>
        </p:nvSpPr>
        <p:spPr>
          <a:xfrm>
            <a:off x="381000" y="419100"/>
            <a:ext cx="6705600" cy="27813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غير متناظر والجسم عبارة عن كيس يتكون من </a:t>
            </a:r>
            <a:r>
              <a:rPr lang="ar-SA" sz="2400" b="1" dirty="0" smtClean="0">
                <a:solidFill>
                  <a:schemeClr val="accent4">
                    <a:lumMod val="50000"/>
                  </a:schemeClr>
                </a:solidFill>
                <a:latin typeface="Constantia"/>
              </a:rPr>
              <a:t>طبقتين</a:t>
            </a:r>
          </a:p>
          <a:p>
            <a:pPr marL="274320" lvl="0" indent="-274320" algn="ctr" rtl="1">
              <a:lnSpc>
                <a:spcPct val="90000"/>
              </a:lnSpc>
              <a:spcBef>
                <a:spcPct val="20000"/>
              </a:spcBef>
              <a:buClr>
                <a:srgbClr val="0BD0D9"/>
              </a:buClr>
              <a:buSzPct val="95000"/>
              <a:defRPr/>
            </a:pPr>
            <a:r>
              <a:rPr lang="ar-SA" sz="2400" b="1" dirty="0" smtClean="0">
                <a:solidFill>
                  <a:schemeClr val="accent4">
                    <a:lumMod val="50000"/>
                  </a:schemeClr>
                </a:solidFill>
                <a:latin typeface="Constantia"/>
              </a:rPr>
              <a:t> خلويتين </a:t>
            </a:r>
            <a:r>
              <a:rPr lang="ar-SA" sz="2400" b="1" dirty="0">
                <a:solidFill>
                  <a:schemeClr val="accent4">
                    <a:lumMod val="50000"/>
                  </a:schemeClr>
                </a:solidFill>
                <a:latin typeface="Constantia"/>
              </a:rPr>
              <a:t>بينهما طبقة هلامية.</a:t>
            </a: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يغطى الجسم بطبقة طلائية ويبطن بخلايا مطوقة سوطية بحركة أسواطها يتم ادخال الماء</a:t>
            </a: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المحمل بالغذاء من خلال الثقوب التي تتخلل الجسم ثم يتم خروج الماء المحمل بالفضلات من</a:t>
            </a: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خلال الفتحة </a:t>
            </a:r>
            <a:r>
              <a:rPr lang="ar-SA" sz="2400" b="1" dirty="0" err="1">
                <a:solidFill>
                  <a:schemeClr val="accent4">
                    <a:lumMod val="50000"/>
                  </a:schemeClr>
                </a:solidFill>
                <a:latin typeface="Constantia"/>
              </a:rPr>
              <a:t>الزفيرية</a:t>
            </a:r>
            <a:r>
              <a:rPr lang="ar-SA" sz="2400" b="1" dirty="0">
                <a:solidFill>
                  <a:schemeClr val="accent4">
                    <a:lumMod val="50000"/>
                  </a:schemeClr>
                </a:solidFill>
                <a:latin typeface="Constantia"/>
              </a:rPr>
              <a:t> في الأعلى.</a:t>
            </a:r>
          </a:p>
        </p:txBody>
      </p:sp>
      <p:sp>
        <p:nvSpPr>
          <p:cNvPr id="17" name="نجمة ذات 32 نقطة 16"/>
          <p:cNvSpPr/>
          <p:nvPr/>
        </p:nvSpPr>
        <p:spPr>
          <a:xfrm>
            <a:off x="7162800" y="1295400"/>
            <a:ext cx="1607555"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تركيب الجسم</a:t>
            </a:r>
            <a:endParaRPr lang="en-US" dirty="0"/>
          </a:p>
        </p:txBody>
      </p:sp>
      <p:sp>
        <p:nvSpPr>
          <p:cNvPr id="23" name="مستطيل 22"/>
          <p:cNvSpPr/>
          <p:nvPr/>
        </p:nvSpPr>
        <p:spPr>
          <a:xfrm>
            <a:off x="381000" y="3401951"/>
            <a:ext cx="6705600" cy="22098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r>
              <a:rPr lang="ar-SA" sz="2400" b="1" dirty="0" smtClean="0">
                <a:solidFill>
                  <a:srgbClr val="0070C0"/>
                </a:solidFill>
                <a:latin typeface="Constantia"/>
              </a:rPr>
              <a:t>الإسفنجيات </a:t>
            </a:r>
            <a:r>
              <a:rPr lang="ar-SA" sz="2400" b="1" dirty="0">
                <a:solidFill>
                  <a:srgbClr val="0070C0"/>
                </a:solidFill>
                <a:latin typeface="Constantia"/>
              </a:rPr>
              <a:t>حيوانات ذات تغذية تشريحية حيث تحصل على غذائها من خلال ترشيح</a:t>
            </a:r>
          </a:p>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وفلترة الجزئيات العالقة في الماء الداخل إلى جسم الحيوان عبر الثقوب.</a:t>
            </a:r>
          </a:p>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وهذا يعد تكيفا لأنها من الحيوانات غير المتحركة )الجالسة(</a:t>
            </a:r>
            <a:endParaRPr lang="ar-SA" sz="16600" b="1" dirty="0">
              <a:solidFill>
                <a:schemeClr val="accent4">
                  <a:lumMod val="50000"/>
                </a:schemeClr>
              </a:solidFill>
              <a:latin typeface="Constantia"/>
            </a:endParaRPr>
          </a:p>
        </p:txBody>
      </p:sp>
      <p:sp>
        <p:nvSpPr>
          <p:cNvPr id="25" name="نجمة ذات 32 نقطة 24"/>
          <p:cNvSpPr/>
          <p:nvPr/>
        </p:nvSpPr>
        <p:spPr>
          <a:xfrm>
            <a:off x="7086600" y="4038600"/>
            <a:ext cx="1676400"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prstClr val="black"/>
                </a:solidFill>
                <a:latin typeface="Calibri" pitchFamily="34" charset="0"/>
                <a:ea typeface="Arial" pitchFamily="34" charset="0"/>
                <a:cs typeface="Monotype Koufi" pitchFamily="2" charset="-78"/>
              </a:rPr>
              <a:t>التغذية والهضم</a:t>
            </a:r>
            <a:endParaRPr lang="en-US" dirty="0"/>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29469967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6">
                                            <p:bg/>
                                          </p:spTgt>
                                        </p:tgtEl>
                                        <p:attrNameLst>
                                          <p:attrName>style.visibility</p:attrName>
                                        </p:attrNameLst>
                                      </p:cBhvr>
                                      <p:to>
                                        <p:strVal val="visible"/>
                                      </p:to>
                                    </p:set>
                                    <p:animEffect transition="in" filter="fade">
                                      <p:cBhvr>
                                        <p:cTn id="12" dur="1000"/>
                                        <p:tgtEl>
                                          <p:spTgt spid="16">
                                            <p:bg/>
                                          </p:spTgt>
                                        </p:tgtEl>
                                      </p:cBhvr>
                                    </p:animEffect>
                                    <p:anim calcmode="lin" valueType="num">
                                      <p:cBhvr>
                                        <p:cTn id="13" dur="1000" fill="hold"/>
                                        <p:tgtEl>
                                          <p:spTgt spid="16">
                                            <p:bg/>
                                          </p:spTgt>
                                        </p:tgtEl>
                                        <p:attrNameLst>
                                          <p:attrName>ppt_x</p:attrName>
                                        </p:attrNameLst>
                                      </p:cBhvr>
                                      <p:tavLst>
                                        <p:tav tm="0">
                                          <p:val>
                                            <p:strVal val="#ppt_x"/>
                                          </p:val>
                                        </p:tav>
                                        <p:tav tm="100000">
                                          <p:val>
                                            <p:strVal val="#ppt_x"/>
                                          </p:val>
                                        </p:tav>
                                      </p:tavLst>
                                    </p:anim>
                                    <p:anim calcmode="lin" valueType="num">
                                      <p:cBhvr>
                                        <p:cTn id="14" dur="1000" fill="hold"/>
                                        <p:tgtEl>
                                          <p:spTgt spid="16">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1000"/>
                                        <p:tgtEl>
                                          <p:spTgt spid="16">
                                            <p:txEl>
                                              <p:pRg st="1" end="1"/>
                                            </p:txEl>
                                          </p:spTgt>
                                        </p:tgtEl>
                                      </p:cBhvr>
                                    </p:animEffect>
                                    <p:anim calcmode="lin" valueType="num">
                                      <p:cBhvr>
                                        <p:cTn id="20"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fade">
                                      <p:cBhvr>
                                        <p:cTn id="26" dur="1000"/>
                                        <p:tgtEl>
                                          <p:spTgt spid="16">
                                            <p:txEl>
                                              <p:pRg st="2" end="2"/>
                                            </p:txEl>
                                          </p:spTgt>
                                        </p:tgtEl>
                                      </p:cBhvr>
                                    </p:animEffect>
                                    <p:anim calcmode="lin" valueType="num">
                                      <p:cBhvr>
                                        <p:cTn id="27"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fade">
                                      <p:cBhvr>
                                        <p:cTn id="33" dur="1000"/>
                                        <p:tgtEl>
                                          <p:spTgt spid="16">
                                            <p:txEl>
                                              <p:pRg st="3" end="3"/>
                                            </p:txEl>
                                          </p:spTgt>
                                        </p:tgtEl>
                                      </p:cBhvr>
                                    </p:animEffect>
                                    <p:anim calcmode="lin" valueType="num">
                                      <p:cBhvr>
                                        <p:cTn id="34"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Effect transition="in" filter="fade">
                                      <p:cBhvr>
                                        <p:cTn id="40" dur="1000"/>
                                        <p:tgtEl>
                                          <p:spTgt spid="16">
                                            <p:txEl>
                                              <p:pRg st="4" end="4"/>
                                            </p:txEl>
                                          </p:spTgt>
                                        </p:tgtEl>
                                      </p:cBhvr>
                                    </p:animEffect>
                                    <p:anim calcmode="lin" valueType="num">
                                      <p:cBhvr>
                                        <p:cTn id="41"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6">
                                            <p:txEl>
                                              <p:pRg st="5" end="5"/>
                                            </p:txEl>
                                          </p:spTgt>
                                        </p:tgtEl>
                                        <p:attrNameLst>
                                          <p:attrName>style.visibility</p:attrName>
                                        </p:attrNameLst>
                                      </p:cBhvr>
                                      <p:to>
                                        <p:strVal val="visible"/>
                                      </p:to>
                                    </p:set>
                                    <p:animEffect transition="in" filter="fade">
                                      <p:cBhvr>
                                        <p:cTn id="47" dur="1000"/>
                                        <p:tgtEl>
                                          <p:spTgt spid="16">
                                            <p:txEl>
                                              <p:pRg st="5" end="5"/>
                                            </p:txEl>
                                          </p:spTgt>
                                        </p:tgtEl>
                                      </p:cBhvr>
                                    </p:animEffect>
                                    <p:anim calcmode="lin" valueType="num">
                                      <p:cBhvr>
                                        <p:cTn id="48"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heel(1)">
                                      <p:cBhvr>
                                        <p:cTn id="54" dur="2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3">
                                            <p:bg/>
                                          </p:spTgt>
                                        </p:tgtEl>
                                        <p:attrNameLst>
                                          <p:attrName>style.visibility</p:attrName>
                                        </p:attrNameLst>
                                      </p:cBhvr>
                                      <p:to>
                                        <p:strVal val="visible"/>
                                      </p:to>
                                    </p:set>
                                    <p:animEffect transition="in" filter="fade">
                                      <p:cBhvr>
                                        <p:cTn id="59" dur="1000"/>
                                        <p:tgtEl>
                                          <p:spTgt spid="23">
                                            <p:bg/>
                                          </p:spTgt>
                                        </p:tgtEl>
                                      </p:cBhvr>
                                    </p:animEffect>
                                    <p:anim calcmode="lin" valueType="num">
                                      <p:cBhvr>
                                        <p:cTn id="60" dur="1000" fill="hold"/>
                                        <p:tgtEl>
                                          <p:spTgt spid="23">
                                            <p:bg/>
                                          </p:spTgt>
                                        </p:tgtEl>
                                        <p:attrNameLst>
                                          <p:attrName>ppt_x</p:attrName>
                                        </p:attrNameLst>
                                      </p:cBhvr>
                                      <p:tavLst>
                                        <p:tav tm="0">
                                          <p:val>
                                            <p:strVal val="#ppt_x"/>
                                          </p:val>
                                        </p:tav>
                                        <p:tav tm="100000">
                                          <p:val>
                                            <p:strVal val="#ppt_x"/>
                                          </p:val>
                                        </p:tav>
                                      </p:tavLst>
                                    </p:anim>
                                    <p:anim calcmode="lin" valueType="num">
                                      <p:cBhvr>
                                        <p:cTn id="61" dur="1000" fill="hold"/>
                                        <p:tgtEl>
                                          <p:spTgt spid="23">
                                            <p:bg/>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3">
                                            <p:txEl>
                                              <p:pRg st="0" end="0"/>
                                            </p:txEl>
                                          </p:spTgt>
                                        </p:tgtEl>
                                        <p:attrNameLst>
                                          <p:attrName>style.visibility</p:attrName>
                                        </p:attrNameLst>
                                      </p:cBhvr>
                                      <p:to>
                                        <p:strVal val="visible"/>
                                      </p:to>
                                    </p:set>
                                    <p:animEffect transition="in" filter="fade">
                                      <p:cBhvr>
                                        <p:cTn id="66" dur="1000"/>
                                        <p:tgtEl>
                                          <p:spTgt spid="23">
                                            <p:txEl>
                                              <p:pRg st="0" end="0"/>
                                            </p:txEl>
                                          </p:spTgt>
                                        </p:tgtEl>
                                      </p:cBhvr>
                                    </p:animEffect>
                                    <p:anim calcmode="lin" valueType="num">
                                      <p:cBhvr>
                                        <p:cTn id="6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23">
                                            <p:txEl>
                                              <p:pRg st="1" end="1"/>
                                            </p:txEl>
                                          </p:spTgt>
                                        </p:tgtEl>
                                        <p:attrNameLst>
                                          <p:attrName>style.visibility</p:attrName>
                                        </p:attrNameLst>
                                      </p:cBhvr>
                                      <p:to>
                                        <p:strVal val="visible"/>
                                      </p:to>
                                    </p:set>
                                    <p:animEffect transition="in" filter="fade">
                                      <p:cBhvr>
                                        <p:cTn id="73" dur="1000"/>
                                        <p:tgtEl>
                                          <p:spTgt spid="23">
                                            <p:txEl>
                                              <p:pRg st="1" end="1"/>
                                            </p:txEl>
                                          </p:spTgt>
                                        </p:tgtEl>
                                      </p:cBhvr>
                                    </p:animEffect>
                                    <p:anim calcmode="lin" valueType="num">
                                      <p:cBhvr>
                                        <p:cTn id="74"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75"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23">
                                            <p:txEl>
                                              <p:pRg st="2" end="2"/>
                                            </p:txEl>
                                          </p:spTgt>
                                        </p:tgtEl>
                                        <p:attrNameLst>
                                          <p:attrName>style.visibility</p:attrName>
                                        </p:attrNameLst>
                                      </p:cBhvr>
                                      <p:to>
                                        <p:strVal val="visible"/>
                                      </p:to>
                                    </p:set>
                                    <p:animEffect transition="in" filter="fade">
                                      <p:cBhvr>
                                        <p:cTn id="80" dur="1000"/>
                                        <p:tgtEl>
                                          <p:spTgt spid="23">
                                            <p:txEl>
                                              <p:pRg st="2" end="2"/>
                                            </p:txEl>
                                          </p:spTgt>
                                        </p:tgtEl>
                                      </p:cBhvr>
                                    </p:animEffect>
                                    <p:anim calcmode="lin" valueType="num">
                                      <p:cBhvr>
                                        <p:cTn id="81"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82"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17" grpId="0" animBg="1"/>
      <p:bldP spid="23" grpId="0" build="p"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72" y="2743201"/>
            <a:ext cx="8382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ستطيل 6"/>
          <p:cNvSpPr/>
          <p:nvPr/>
        </p:nvSpPr>
        <p:spPr>
          <a:xfrm>
            <a:off x="398172" y="381000"/>
            <a:ext cx="6705600" cy="22098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عبارة عن شويكات تنتجها الخلايا شبه </a:t>
            </a:r>
            <a:r>
              <a:rPr lang="ar-SA" sz="2400" b="1" dirty="0" smtClean="0">
                <a:solidFill>
                  <a:srgbClr val="0070C0"/>
                </a:solidFill>
                <a:latin typeface="Constantia"/>
              </a:rPr>
              <a:t>أميبية </a:t>
            </a:r>
            <a:r>
              <a:rPr lang="ar-SA" sz="2400" b="1" dirty="0">
                <a:solidFill>
                  <a:srgbClr val="0070C0"/>
                </a:solidFill>
                <a:latin typeface="Constantia"/>
              </a:rPr>
              <a:t>الموجودة في الطبقة </a:t>
            </a:r>
            <a:r>
              <a:rPr lang="ar-SA" sz="2400" b="1" dirty="0" smtClean="0">
                <a:solidFill>
                  <a:srgbClr val="0070C0"/>
                </a:solidFill>
                <a:latin typeface="Constantia"/>
              </a:rPr>
              <a:t>الجيلاتينية </a:t>
            </a:r>
            <a:r>
              <a:rPr lang="ar-SA" sz="2400" b="1" dirty="0">
                <a:solidFill>
                  <a:srgbClr val="0070C0"/>
                </a:solidFill>
                <a:latin typeface="Constantia"/>
              </a:rPr>
              <a:t>مصنوعة من</a:t>
            </a:r>
          </a:p>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كربونات </a:t>
            </a:r>
            <a:r>
              <a:rPr lang="ar-SA" sz="2400" b="1" dirty="0" smtClean="0">
                <a:solidFill>
                  <a:srgbClr val="0070C0"/>
                </a:solidFill>
                <a:latin typeface="Constantia"/>
              </a:rPr>
              <a:t>الكالسيوم </a:t>
            </a:r>
            <a:r>
              <a:rPr lang="ar-SA" sz="2400" b="1" dirty="0">
                <a:solidFill>
                  <a:srgbClr val="0070C0"/>
                </a:solidFill>
                <a:latin typeface="Constantia"/>
              </a:rPr>
              <a:t>أو الياف </a:t>
            </a:r>
            <a:r>
              <a:rPr lang="ar-SA" sz="2400" b="1" dirty="0" smtClean="0">
                <a:solidFill>
                  <a:srgbClr val="0070C0"/>
                </a:solidFill>
                <a:latin typeface="Constantia"/>
              </a:rPr>
              <a:t>بروتينية </a:t>
            </a:r>
            <a:r>
              <a:rPr lang="ar-SA" sz="2400" b="1" dirty="0">
                <a:solidFill>
                  <a:srgbClr val="0070C0"/>
                </a:solidFill>
                <a:latin typeface="Constantia"/>
              </a:rPr>
              <a:t>قوية تسمى </a:t>
            </a:r>
            <a:r>
              <a:rPr lang="ar-SA" sz="2400" b="1" dirty="0" smtClean="0">
                <a:solidFill>
                  <a:srgbClr val="0070C0"/>
                </a:solidFill>
                <a:latin typeface="Constantia"/>
              </a:rPr>
              <a:t>(إسفنجيين).</a:t>
            </a:r>
            <a:endParaRPr lang="ar-SA" sz="16600" b="1" dirty="0">
              <a:solidFill>
                <a:schemeClr val="accent4">
                  <a:lumMod val="50000"/>
                </a:schemeClr>
              </a:solidFill>
              <a:latin typeface="Constantia"/>
            </a:endParaRPr>
          </a:p>
        </p:txBody>
      </p:sp>
      <p:sp>
        <p:nvSpPr>
          <p:cNvPr id="8" name="نجمة ذات 32 نقطة 7"/>
          <p:cNvSpPr/>
          <p:nvPr/>
        </p:nvSpPr>
        <p:spPr>
          <a:xfrm>
            <a:off x="7103772" y="1017649"/>
            <a:ext cx="1676400"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الدعامة</a:t>
            </a:r>
            <a:endParaRPr lang="en-US" dirty="0"/>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17567061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1000"/>
                                        <p:tgtEl>
                                          <p:spTgt spid="7">
                                            <p:bg/>
                                          </p:spTgt>
                                        </p:tgtEl>
                                      </p:cBhvr>
                                    </p:animEffect>
                                    <p:anim calcmode="lin" valueType="num">
                                      <p:cBhvr>
                                        <p:cTn id="13" dur="1000" fill="hold"/>
                                        <p:tgtEl>
                                          <p:spTgt spid="7">
                                            <p:bg/>
                                          </p:spTgt>
                                        </p:tgtEl>
                                        <p:attrNameLst>
                                          <p:attrName>ppt_x</p:attrName>
                                        </p:attrNameLst>
                                      </p:cBhvr>
                                      <p:tavLst>
                                        <p:tav tm="0">
                                          <p:val>
                                            <p:strVal val="#ppt_x"/>
                                          </p:val>
                                        </p:tav>
                                        <p:tav tm="100000">
                                          <p:val>
                                            <p:strVal val="#ppt_x"/>
                                          </p:val>
                                        </p:tav>
                                      </p:tavLst>
                                    </p:anim>
                                    <p:anim calcmode="lin" valueType="num">
                                      <p:cBhvr>
                                        <p:cTn id="14"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1000"/>
                                        <p:tgtEl>
                                          <p:spTgt spid="7">
                                            <p:txEl>
                                              <p:pRg st="1" end="1"/>
                                            </p:txEl>
                                          </p:spTgt>
                                        </p:tgtEl>
                                      </p:cBhvr>
                                    </p:animEffect>
                                    <p:anim calcmode="lin" valueType="num">
                                      <p:cBhvr>
                                        <p:cTn id="2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170"/>
                                        </p:tgtEl>
                                        <p:attrNameLst>
                                          <p:attrName>style.visibility</p:attrName>
                                        </p:attrNameLst>
                                      </p:cBhvr>
                                      <p:to>
                                        <p:strVal val="visible"/>
                                      </p:to>
                                    </p:set>
                                    <p:animEffect transition="in" filter="wheel(1)">
                                      <p:cBhvr>
                                        <p:cTn id="33"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nvSpPr>
        <p:spPr bwMode="auto">
          <a:xfrm>
            <a:off x="6705600" y="381000"/>
            <a:ext cx="2098549"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ar-SA" sz="2600" b="1" dirty="0" smtClean="0">
                <a:solidFill>
                  <a:srgbClr val="800000"/>
                </a:solidFill>
                <a:latin typeface="Arial" pitchFamily="34" charset="0"/>
                <a:ea typeface="Arial" pitchFamily="34" charset="0"/>
                <a:cs typeface="Arial" pitchFamily="34" charset="0"/>
              </a:rPr>
              <a:t>الحركة</a:t>
            </a:r>
            <a:endParaRPr kumimoji="0" lang="en-US" sz="2600" b="1" i="0" u="none" strike="noStrike" cap="none" normalizeH="0" baseline="0" dirty="0" smtClean="0">
              <a:ln>
                <a:noFill/>
              </a:ln>
              <a:solidFill>
                <a:srgbClr val="800000"/>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مستطيل 13"/>
          <p:cNvSpPr/>
          <p:nvPr/>
        </p:nvSpPr>
        <p:spPr>
          <a:xfrm>
            <a:off x="699506" y="494076"/>
            <a:ext cx="4495800" cy="2757579"/>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1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000" b="1" dirty="0">
                <a:solidFill>
                  <a:schemeClr val="accent4">
                    <a:lumMod val="50000"/>
                  </a:schemeClr>
                </a:solidFill>
                <a:latin typeface="Constantia"/>
              </a:rPr>
              <a:t>مكن الخالق- سبحانه وتعالى- الحيوانات من الحركة بطرائق أسرع من المخلوقات الحية التي تتبع ممالك أخرى؛ بما هيَّأه لها من أنسجة عصبية وعضلية معقدة. وهذه أهم صفات المملكة الحيوانية. فبعض الحيوانات لها طريقة مميزة في الحركة؛ فالبعوضة تطن حول الأذن، وأسماك السلمون تسبح في عكس اتجاه التيار .</a:t>
            </a:r>
          </a:p>
        </p:txBody>
      </p:sp>
      <p:sp>
        <p:nvSpPr>
          <p:cNvPr id="2" name="قوس 1"/>
          <p:cNvSpPr/>
          <p:nvPr/>
        </p:nvSpPr>
        <p:spPr>
          <a:xfrm>
            <a:off x="4948740" y="848302"/>
            <a:ext cx="2653294" cy="762000"/>
          </a:xfrm>
          <a:prstGeom prst="arc">
            <a:avLst>
              <a:gd name="adj1" fmla="val 21500902"/>
              <a:gd name="adj2" fmla="val 11290342"/>
            </a:avLst>
          </a:prstGeom>
          <a:noFill/>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utoShape 2"/>
          <p:cNvSpPr>
            <a:spLocks noChangeArrowheads="1"/>
          </p:cNvSpPr>
          <p:nvPr/>
        </p:nvSpPr>
        <p:spPr bwMode="auto">
          <a:xfrm>
            <a:off x="6593463" y="3657600"/>
            <a:ext cx="2098549" cy="819150"/>
          </a:xfrm>
          <a:prstGeom prst="flowChartMultidocument">
            <a:avLst/>
          </a:prstGeom>
          <a:solidFill>
            <a:schemeClr val="accent2">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ar-SA" sz="2600" b="1" dirty="0" smtClean="0">
                <a:solidFill>
                  <a:srgbClr val="800000"/>
                </a:solidFill>
                <a:latin typeface="Arial" pitchFamily="34" charset="0"/>
                <a:ea typeface="Arial" pitchFamily="34" charset="0"/>
                <a:cs typeface="Arial" pitchFamily="34" charset="0"/>
              </a:rPr>
              <a:t>التكاثر</a:t>
            </a:r>
            <a:endParaRPr kumimoji="0" lang="en-US" sz="2600" b="1" i="0" u="none" strike="noStrike" cap="none" normalizeH="0" baseline="0" dirty="0" smtClean="0">
              <a:ln>
                <a:noFill/>
              </a:ln>
              <a:solidFill>
                <a:srgbClr val="800000"/>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مخطط انسيابي: محطة طرفية 4"/>
          <p:cNvSpPr/>
          <p:nvPr/>
        </p:nvSpPr>
        <p:spPr>
          <a:xfrm>
            <a:off x="752973" y="3611418"/>
            <a:ext cx="5600700" cy="1066800"/>
          </a:xfrm>
          <a:prstGeom prst="flowChartTerminator">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pPr>
            <a:r>
              <a:rPr lang="ar-SA" sz="2400" b="1" dirty="0" smtClean="0">
                <a:solidFill>
                  <a:srgbClr val="002060"/>
                </a:solidFill>
                <a:effectLst/>
                <a:latin typeface="Calibri"/>
                <a:ea typeface="Times New Roman"/>
                <a:cs typeface="Arial"/>
              </a:rPr>
              <a:t>تتكاثر معظم الحيوانات جنسيا إلا أن بعض الأنواع تستطيع التكاثر لا جنسيا</a:t>
            </a:r>
            <a:endParaRPr lang="en-US" sz="1100" b="1" dirty="0">
              <a:solidFill>
                <a:srgbClr val="002060"/>
              </a:solidFill>
              <a:latin typeface="Constantia"/>
            </a:endParaRPr>
          </a:p>
        </p:txBody>
      </p:sp>
      <p:sp>
        <p:nvSpPr>
          <p:cNvPr id="17" name="AutoShape 3"/>
          <p:cNvSpPr>
            <a:spLocks noChangeArrowheads="1"/>
          </p:cNvSpPr>
          <p:nvPr/>
        </p:nvSpPr>
        <p:spPr bwMode="auto">
          <a:xfrm>
            <a:off x="7344699" y="4678218"/>
            <a:ext cx="1296144" cy="1341582"/>
          </a:xfrm>
          <a:prstGeom prst="star8">
            <a:avLst>
              <a:gd name="adj" fmla="val 38250"/>
            </a:avLst>
          </a:prstGeom>
          <a:solidFill>
            <a:srgbClr val="FFFF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rtl="0" fontAlgn="base">
              <a:spcBef>
                <a:spcPct val="0"/>
              </a:spcBef>
              <a:spcAft>
                <a:spcPts val="1000"/>
              </a:spcAft>
            </a:pPr>
            <a:r>
              <a:rPr lang="ar-SA" b="1" dirty="0" smtClean="0">
                <a:latin typeface="Calibri" pitchFamily="34" charset="0"/>
                <a:ea typeface="Arial" pitchFamily="34" charset="0"/>
                <a:cs typeface="Monotype Koufi" pitchFamily="2" charset="-78"/>
              </a:rPr>
              <a:t>أولاً التكاثر الجنسي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مستطيل مستدير الزوايا 5"/>
          <p:cNvSpPr/>
          <p:nvPr/>
        </p:nvSpPr>
        <p:spPr>
          <a:xfrm>
            <a:off x="914400" y="4800600"/>
            <a:ext cx="6324600" cy="1219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ينتج الذكر الحيوانات المنوية وتنتج الأنثى البويضات. لكن بعض الحيوانات- ومنها دودة الأرض- خنثى </a:t>
            </a:r>
            <a:r>
              <a:rPr lang="ar-SA" altLang="ar-SA" sz="2400" b="1" dirty="0" smtClean="0">
                <a:solidFill>
                  <a:srgbClr val="002060"/>
                </a:solidFill>
                <a:latin typeface="Constantia"/>
              </a:rPr>
              <a:t>، </a:t>
            </a:r>
            <a:r>
              <a:rPr lang="ar-SA" altLang="ar-SA" sz="2400" b="1" dirty="0">
                <a:solidFill>
                  <a:srgbClr val="002060"/>
                </a:solidFill>
                <a:latin typeface="Constantia"/>
              </a:rPr>
              <a:t>أي تنتج الحيوانات المنوية والبويضات في جسم الحيوان الواحد.</a:t>
            </a:r>
            <a:endParaRPr lang="ar-SA" sz="2400" dirty="0">
              <a:solidFill>
                <a:srgbClr val="002060"/>
              </a:solidFill>
              <a:latin typeface="Constantia"/>
            </a:endParaRPr>
          </a:p>
        </p:txBody>
      </p:sp>
      <p:grpSp>
        <p:nvGrpSpPr>
          <p:cNvPr id="16" name="مجموعة 15"/>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ربع نص 1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08707618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1)">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 grpId="0" animBg="1"/>
      <p:bldP spid="15" grpId="0" animBg="1"/>
      <p:bldP spid="5" grpId="0" animBg="1"/>
      <p:bldP spid="17"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p:cNvSpPr/>
          <p:nvPr/>
        </p:nvSpPr>
        <p:spPr>
          <a:xfrm>
            <a:off x="251520" y="1447800"/>
            <a:ext cx="8782323"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ليس </a:t>
            </a:r>
            <a:r>
              <a:rPr lang="ar-SA" altLang="ar-SA" sz="2000" b="1" dirty="0" smtClean="0">
                <a:solidFill>
                  <a:srgbClr val="002060"/>
                </a:solidFill>
                <a:latin typeface="Constantia"/>
              </a:rPr>
              <a:t>للإسفنج </a:t>
            </a:r>
            <a:r>
              <a:rPr lang="ar-SA" altLang="ar-SA" sz="2000" b="1" dirty="0">
                <a:solidFill>
                  <a:srgbClr val="002060"/>
                </a:solidFill>
                <a:latin typeface="Constantia"/>
              </a:rPr>
              <a:t>جهاز عصبي ولكن له خلايا شبه طلائية تحس بالمؤثرات الخارجية كاللمس</a:t>
            </a:r>
          </a:p>
          <a:p>
            <a:pPr lvl="0" algn="just" rtl="1"/>
            <a:r>
              <a:rPr lang="ar-SA" altLang="ar-SA" sz="2000" b="1" dirty="0">
                <a:solidFill>
                  <a:srgbClr val="002060"/>
                </a:solidFill>
                <a:latin typeface="Constantia"/>
              </a:rPr>
              <a:t>أو المنبهات الكيمائية وتستجيب </a:t>
            </a:r>
            <a:r>
              <a:rPr lang="ar-SA" altLang="ar-SA" sz="2000" b="1" dirty="0" smtClean="0">
                <a:solidFill>
                  <a:srgbClr val="002060"/>
                </a:solidFill>
                <a:latin typeface="Constantia"/>
              </a:rPr>
              <a:t>بأغلاق </a:t>
            </a:r>
            <a:r>
              <a:rPr lang="ar-SA" altLang="ar-SA" sz="2000" b="1" dirty="0">
                <a:solidFill>
                  <a:srgbClr val="002060"/>
                </a:solidFill>
                <a:latin typeface="Constantia"/>
              </a:rPr>
              <a:t>ثقوبه </a:t>
            </a:r>
            <a:r>
              <a:rPr lang="ar-SA" altLang="ar-SA" sz="2000" b="1" dirty="0" smtClean="0">
                <a:solidFill>
                  <a:srgbClr val="002060"/>
                </a:solidFill>
                <a:latin typeface="Constantia"/>
              </a:rPr>
              <a:t>لإيقاف </a:t>
            </a:r>
            <a:r>
              <a:rPr lang="ar-SA" altLang="ar-SA" sz="2000" b="1" dirty="0">
                <a:solidFill>
                  <a:srgbClr val="002060"/>
                </a:solidFill>
                <a:latin typeface="Constantia"/>
              </a:rPr>
              <a:t>تدفق تيار الماء</a:t>
            </a:r>
            <a:endParaRPr lang="ar-SA" sz="2000" dirty="0">
              <a:solidFill>
                <a:srgbClr val="002060"/>
              </a:solidFill>
              <a:latin typeface="Constantia"/>
            </a:endParaRPr>
          </a:p>
        </p:txBody>
      </p:sp>
      <p:sp>
        <p:nvSpPr>
          <p:cNvPr id="16" name="AutoShape 13"/>
          <p:cNvSpPr>
            <a:spLocks noChangeArrowheads="1"/>
          </p:cNvSpPr>
          <p:nvPr/>
        </p:nvSpPr>
        <p:spPr bwMode="auto">
          <a:xfrm>
            <a:off x="2286000" y="454888"/>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الاستجابة للمثيرات:-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AutoShape 3"/>
          <p:cNvSpPr>
            <a:spLocks noChangeArrowheads="1"/>
          </p:cNvSpPr>
          <p:nvPr/>
        </p:nvSpPr>
        <p:spPr bwMode="auto">
          <a:xfrm>
            <a:off x="7457620" y="2838450"/>
            <a:ext cx="1296144" cy="819150"/>
          </a:xfrm>
          <a:prstGeom prst="star8">
            <a:avLst>
              <a:gd name="adj" fmla="val 38250"/>
            </a:avLst>
          </a:prstGeom>
          <a:solidFill>
            <a:schemeClr val="accent2">
              <a:lumMod val="20000"/>
              <a:lumOff val="80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Plain">
              <a:avLst/>
            </a:prstTxWarp>
          </a:bodyPr>
          <a:lstStyle/>
          <a:p>
            <a:pPr lvl="0" algn="ctr" fontAlgn="base">
              <a:spcBef>
                <a:spcPct val="0"/>
              </a:spcBef>
              <a:spcAft>
                <a:spcPts val="1000"/>
              </a:spcAft>
            </a:pPr>
            <a:r>
              <a:rPr lang="ar-SA" b="1" dirty="0" smtClean="0">
                <a:latin typeface="Calibri" pitchFamily="34" charset="0"/>
                <a:ea typeface="Arial" pitchFamily="34" charset="0"/>
                <a:cs typeface="Monotype Koufi" pitchFamily="2" charset="-78"/>
              </a:rPr>
              <a:t>لا جنسيا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AutoShape 13"/>
          <p:cNvSpPr>
            <a:spLocks noChangeArrowheads="1"/>
          </p:cNvSpPr>
          <p:nvPr/>
        </p:nvSpPr>
        <p:spPr bwMode="auto">
          <a:xfrm>
            <a:off x="3543154" y="2438400"/>
            <a:ext cx="2133891"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التكاثر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نجمة ذات 32 نقطة 11"/>
          <p:cNvSpPr/>
          <p:nvPr/>
        </p:nvSpPr>
        <p:spPr>
          <a:xfrm>
            <a:off x="6087364" y="3276600"/>
            <a:ext cx="1465072"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التجزؤ</a:t>
            </a:r>
            <a:endParaRPr lang="en-US" b="1" dirty="0">
              <a:solidFill>
                <a:prstClr val="black"/>
              </a:solidFill>
              <a:latin typeface="Calibri" pitchFamily="34" charset="0"/>
              <a:ea typeface="Arial" pitchFamily="34" charset="0"/>
              <a:cs typeface="Monotype Koufi" pitchFamily="2" charset="-78"/>
            </a:endParaRPr>
          </a:p>
        </p:txBody>
      </p:sp>
      <p:sp>
        <p:nvSpPr>
          <p:cNvPr id="14" name="دبوس زينة 13"/>
          <p:cNvSpPr/>
          <p:nvPr/>
        </p:nvSpPr>
        <p:spPr>
          <a:xfrm>
            <a:off x="1359178" y="3655291"/>
            <a:ext cx="4372489"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ينمو كل جزء إلى اسفنج مكتمل النمو</a:t>
            </a:r>
            <a:endParaRPr lang="en-US" sz="2400" b="1" dirty="0">
              <a:solidFill>
                <a:srgbClr val="002060"/>
              </a:solidFill>
            </a:endParaRPr>
          </a:p>
        </p:txBody>
      </p:sp>
      <p:sp>
        <p:nvSpPr>
          <p:cNvPr id="15" name="نجمة ذات 32 نقطة 14"/>
          <p:cNvSpPr/>
          <p:nvPr/>
        </p:nvSpPr>
        <p:spPr>
          <a:xfrm>
            <a:off x="6019800" y="4557858"/>
            <a:ext cx="1600200"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prstClr val="black"/>
                </a:solidFill>
                <a:latin typeface="Calibri" pitchFamily="34" charset="0"/>
                <a:ea typeface="Arial" pitchFamily="34" charset="0"/>
                <a:cs typeface="Monotype Koufi" pitchFamily="2" charset="-78"/>
              </a:rPr>
              <a:t>التبرعم</a:t>
            </a:r>
            <a:endParaRPr lang="en-US" b="1" dirty="0">
              <a:solidFill>
                <a:prstClr val="black"/>
              </a:solidFill>
              <a:latin typeface="Calibri" pitchFamily="34" charset="0"/>
              <a:ea typeface="Arial" pitchFamily="34" charset="0"/>
              <a:cs typeface="Monotype Koufi" pitchFamily="2" charset="-78"/>
            </a:endParaRPr>
          </a:p>
        </p:txBody>
      </p:sp>
      <p:sp>
        <p:nvSpPr>
          <p:cNvPr id="22" name="دبوس زينة 21"/>
          <p:cNvSpPr/>
          <p:nvPr/>
        </p:nvSpPr>
        <p:spPr>
          <a:xfrm>
            <a:off x="571500" y="4495800"/>
            <a:ext cx="5160167" cy="1205058"/>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حيث </a:t>
            </a:r>
            <a:r>
              <a:rPr lang="ar-SA" sz="2400" b="1" dirty="0">
                <a:solidFill>
                  <a:srgbClr val="002060"/>
                </a:solidFill>
              </a:rPr>
              <a:t>يتكون نمو </a:t>
            </a:r>
            <a:r>
              <a:rPr lang="ar-SA" sz="2400" b="1" dirty="0" smtClean="0">
                <a:solidFill>
                  <a:srgbClr val="002060"/>
                </a:solidFill>
              </a:rPr>
              <a:t>(بروز) </a:t>
            </a:r>
            <a:r>
              <a:rPr lang="ar-SA" sz="2400" b="1" dirty="0">
                <a:solidFill>
                  <a:srgbClr val="002060"/>
                </a:solidFill>
              </a:rPr>
              <a:t>صغير ثم يسقط وينفصل عن الاسفنج الاصلي وينمو إلى</a:t>
            </a:r>
          </a:p>
          <a:p>
            <a:pPr algn="ctr"/>
            <a:r>
              <a:rPr lang="ar-SA" sz="2400" b="1" dirty="0">
                <a:solidFill>
                  <a:srgbClr val="002060"/>
                </a:solidFill>
              </a:rPr>
              <a:t>اسفنج جديد</a:t>
            </a:r>
            <a:endParaRPr lang="en-US" sz="2400" b="1" dirty="0">
              <a:solidFill>
                <a:srgbClr val="002060"/>
              </a:solidFill>
            </a:endParaRPr>
          </a:p>
        </p:txBody>
      </p:sp>
      <p:grpSp>
        <p:nvGrpSpPr>
          <p:cNvPr id="19" name="مجموعة 18"/>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مربع نص 2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21142116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right)">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8" grpId="0" animBg="1"/>
      <p:bldP spid="11" grpId="0" animBg="1"/>
      <p:bldP spid="12" grpId="0" animBg="1"/>
      <p:bldP spid="14" grpId="0" animBg="1"/>
      <p:bldP spid="15" grpId="0" animBg="1"/>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1905000"/>
            <a:ext cx="826810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نجمة ذات 32 نقطة 8"/>
          <p:cNvSpPr/>
          <p:nvPr/>
        </p:nvSpPr>
        <p:spPr>
          <a:xfrm>
            <a:off x="6621172" y="457200"/>
            <a:ext cx="2104135"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prstClr val="black"/>
                </a:solidFill>
                <a:latin typeface="Calibri" pitchFamily="34" charset="0"/>
                <a:ea typeface="Arial" pitchFamily="34" charset="0"/>
                <a:cs typeface="Monotype Koufi" pitchFamily="2" charset="-78"/>
              </a:rPr>
              <a:t>تكوين </a:t>
            </a:r>
            <a:r>
              <a:rPr lang="ar-SA" b="1" dirty="0" err="1" smtClean="0">
                <a:solidFill>
                  <a:prstClr val="black"/>
                </a:solidFill>
                <a:latin typeface="Calibri" pitchFamily="34" charset="0"/>
                <a:ea typeface="Arial" pitchFamily="34" charset="0"/>
                <a:cs typeface="Monotype Koufi" pitchFamily="2" charset="-78"/>
              </a:rPr>
              <a:t>البريعمات</a:t>
            </a:r>
            <a:endParaRPr lang="en-US" b="1" dirty="0">
              <a:solidFill>
                <a:prstClr val="black"/>
              </a:solidFill>
              <a:latin typeface="Calibri" pitchFamily="34" charset="0"/>
              <a:ea typeface="Arial" pitchFamily="34" charset="0"/>
              <a:cs typeface="Monotype Koufi" pitchFamily="2" charset="-78"/>
            </a:endParaRPr>
          </a:p>
        </p:txBody>
      </p:sp>
      <p:sp>
        <p:nvSpPr>
          <p:cNvPr id="10" name="دبوس زينة 9"/>
          <p:cNvSpPr/>
          <p:nvPr/>
        </p:nvSpPr>
        <p:spPr>
          <a:xfrm>
            <a:off x="557645" y="457200"/>
            <a:ext cx="5943600" cy="1295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في </a:t>
            </a:r>
            <a:r>
              <a:rPr lang="ar-SA" sz="2400" b="1" dirty="0">
                <a:solidFill>
                  <a:srgbClr val="002060"/>
                </a:solidFill>
              </a:rPr>
              <a:t>الظروف الغير مناسبة تتكون جسيمات تشبه البذور محمية بأشواك</a:t>
            </a:r>
          </a:p>
          <a:p>
            <a:pPr algn="ctr"/>
            <a:r>
              <a:rPr lang="ar-SA" sz="2400" b="1" dirty="0">
                <a:solidFill>
                  <a:srgbClr val="002060"/>
                </a:solidFill>
              </a:rPr>
              <a:t>ينمو عند تحسن الظروف.</a:t>
            </a:r>
            <a:endParaRPr lang="en-US" sz="2400" b="1" dirty="0">
              <a:solidFill>
                <a:srgbClr val="002060"/>
              </a:solidFill>
            </a:endParaRPr>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5467941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fade">
                                      <p:cBhvr>
                                        <p:cTn id="12" dur="1000"/>
                                        <p:tgtEl>
                                          <p:spTgt spid="10">
                                            <p:bg/>
                                          </p:spTgt>
                                        </p:tgtEl>
                                      </p:cBhvr>
                                    </p:animEffect>
                                    <p:anim calcmode="lin" valueType="num">
                                      <p:cBhvr>
                                        <p:cTn id="13" dur="1000" fill="hold"/>
                                        <p:tgtEl>
                                          <p:spTgt spid="10">
                                            <p:bg/>
                                          </p:spTgt>
                                        </p:tgtEl>
                                        <p:attrNameLst>
                                          <p:attrName>ppt_x</p:attrName>
                                        </p:attrNameLst>
                                      </p:cBhvr>
                                      <p:tavLst>
                                        <p:tav tm="0">
                                          <p:val>
                                            <p:strVal val="#ppt_x"/>
                                          </p:val>
                                        </p:tav>
                                        <p:tav tm="100000">
                                          <p:val>
                                            <p:strVal val="#ppt_x"/>
                                          </p:val>
                                        </p:tav>
                                      </p:tavLst>
                                    </p:anim>
                                    <p:anim calcmode="lin" valueType="num">
                                      <p:cBhvr>
                                        <p:cTn id="14"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anim calcmode="lin" valueType="num">
                                      <p:cBhvr>
                                        <p:cTn id="2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fade">
                                      <p:cBhvr>
                                        <p:cTn id="26" dur="1000"/>
                                        <p:tgtEl>
                                          <p:spTgt spid="10">
                                            <p:txEl>
                                              <p:pRg st="1" end="1"/>
                                            </p:txEl>
                                          </p:spTgt>
                                        </p:tgtEl>
                                      </p:cBhvr>
                                    </p:animEffect>
                                    <p:anim calcmode="lin" valueType="num">
                                      <p:cBhvr>
                                        <p:cTn id="27"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8194"/>
                                        </p:tgtEl>
                                        <p:attrNameLst>
                                          <p:attrName>style.visibility</p:attrName>
                                        </p:attrNameLst>
                                      </p:cBhvr>
                                      <p:to>
                                        <p:strVal val="visible"/>
                                      </p:to>
                                    </p:set>
                                    <p:animEffect transition="in" filter="wheel(1)">
                                      <p:cBhvr>
                                        <p:cTn id="33"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1" y="3352800"/>
            <a:ext cx="8184430" cy="282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مستطيل مستدير الزوايا 26"/>
          <p:cNvSpPr/>
          <p:nvPr/>
        </p:nvSpPr>
        <p:spPr>
          <a:xfrm>
            <a:off x="457200" y="485775"/>
            <a:ext cx="8305800" cy="2743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تتكاثر أغلب الاسفنجيات جنسيا انظر الشكل</a:t>
            </a:r>
          </a:p>
          <a:p>
            <a:pPr lvl="0" algn="just" rtl="1"/>
            <a:r>
              <a:rPr lang="ar-SA" altLang="ar-SA" sz="2400" b="1" dirty="0">
                <a:solidFill>
                  <a:srgbClr val="002060"/>
                </a:solidFill>
                <a:latin typeface="Constantia"/>
              </a:rPr>
              <a:t>أغلب الاسفنجيات خنثى وبعضها وحيدة الجنس</a:t>
            </a:r>
          </a:p>
          <a:p>
            <a:pPr lvl="0" algn="just" rtl="1"/>
            <a:r>
              <a:rPr lang="ar-SA" altLang="ar-SA" sz="2400" b="1" dirty="0">
                <a:solidFill>
                  <a:srgbClr val="002060"/>
                </a:solidFill>
                <a:latin typeface="Constantia"/>
              </a:rPr>
              <a:t>حيث تنطلق الحيوانات المنوية في الماء وتنتقل إلى اسفنج آخر </a:t>
            </a:r>
            <a:r>
              <a:rPr lang="ar-SA" altLang="ar-SA" sz="2400" b="1" dirty="0" err="1">
                <a:solidFill>
                  <a:srgbClr val="002060"/>
                </a:solidFill>
                <a:latin typeface="Constantia"/>
              </a:rPr>
              <a:t>وتقتنصها</a:t>
            </a:r>
            <a:r>
              <a:rPr lang="ar-SA" altLang="ar-SA" sz="2400" b="1" dirty="0">
                <a:solidFill>
                  <a:srgbClr val="002060"/>
                </a:solidFill>
                <a:latin typeface="Constantia"/>
              </a:rPr>
              <a:t> الخلايا المطوقة </a:t>
            </a:r>
            <a:r>
              <a:rPr lang="ar-SA" altLang="ar-SA" sz="2400" b="1" dirty="0" smtClean="0">
                <a:solidFill>
                  <a:srgbClr val="002060"/>
                </a:solidFill>
                <a:latin typeface="Constantia"/>
              </a:rPr>
              <a:t>التي تنقلها </a:t>
            </a:r>
            <a:r>
              <a:rPr lang="ar-SA" altLang="ar-SA" sz="2400" b="1" dirty="0">
                <a:solidFill>
                  <a:srgbClr val="002060"/>
                </a:solidFill>
                <a:latin typeface="Constantia"/>
              </a:rPr>
              <a:t>إلى البويضات لتخصيبها لتتكون اللاقحة.</a:t>
            </a:r>
          </a:p>
          <a:p>
            <a:pPr lvl="0" algn="just" rtl="1"/>
            <a:r>
              <a:rPr lang="ar-SA" altLang="ar-SA" sz="2400" b="1" dirty="0">
                <a:solidFill>
                  <a:srgbClr val="002060"/>
                </a:solidFill>
                <a:latin typeface="Constantia"/>
              </a:rPr>
              <a:t>التي تنمو مكونة يرقة تسبح بأهدابها في الماء وتلتصق بسطح ما ثم تنمو إلى اسفنج مكتمل</a:t>
            </a:r>
          </a:p>
          <a:p>
            <a:pPr lvl="0" algn="just" rtl="1"/>
            <a:r>
              <a:rPr lang="ar-SA" altLang="ar-SA" sz="2400" b="1" dirty="0">
                <a:solidFill>
                  <a:srgbClr val="002060"/>
                </a:solidFill>
                <a:latin typeface="Constantia"/>
              </a:rPr>
              <a:t>النمو.</a:t>
            </a:r>
            <a:endParaRPr lang="ar-SA" sz="2400" dirty="0">
              <a:solidFill>
                <a:srgbClr val="002060"/>
              </a:solidFill>
              <a:latin typeface="Constantia"/>
            </a:endParaRPr>
          </a:p>
        </p:txBody>
      </p:sp>
      <p:sp>
        <p:nvSpPr>
          <p:cNvPr id="26" name="AutoShape 3"/>
          <p:cNvSpPr>
            <a:spLocks noChangeArrowheads="1"/>
          </p:cNvSpPr>
          <p:nvPr/>
        </p:nvSpPr>
        <p:spPr bwMode="auto">
          <a:xfrm>
            <a:off x="1651262" y="606654"/>
            <a:ext cx="1296144" cy="819150"/>
          </a:xfrm>
          <a:prstGeom prst="star8">
            <a:avLst>
              <a:gd name="adj" fmla="val 38250"/>
            </a:avLst>
          </a:prstGeom>
          <a:solidFill>
            <a:schemeClr val="accent2">
              <a:lumMod val="20000"/>
              <a:lumOff val="80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Plain">
              <a:avLst/>
            </a:prstTxWarp>
          </a:bodyPr>
          <a:lstStyle/>
          <a:p>
            <a:pPr lvl="0" algn="ctr" fontAlgn="base">
              <a:spcBef>
                <a:spcPct val="0"/>
              </a:spcBef>
              <a:spcAft>
                <a:spcPts val="1000"/>
              </a:spcAft>
            </a:pPr>
            <a:r>
              <a:rPr lang="ar-SA" b="1" dirty="0" smtClean="0">
                <a:latin typeface="Calibri" pitchFamily="34" charset="0"/>
                <a:ea typeface="Arial" pitchFamily="34" charset="0"/>
                <a:cs typeface="Monotype Koufi" pitchFamily="2" charset="-78"/>
              </a:rPr>
              <a:t>جنسيا</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0181973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wheel(1)">
                                      <p:cBhvr>
                                        <p:cTn id="19"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p:cNvSpPr/>
          <p:nvPr/>
        </p:nvSpPr>
        <p:spPr>
          <a:xfrm>
            <a:off x="1468729" y="404664"/>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prstClr val="white"/>
              </a:solidFill>
            </a:endParaRPr>
          </a:p>
        </p:txBody>
      </p:sp>
      <p:sp>
        <p:nvSpPr>
          <p:cNvPr id="7" name="مربع نص 6"/>
          <p:cNvSpPr txBox="1"/>
          <p:nvPr/>
        </p:nvSpPr>
        <p:spPr>
          <a:xfrm>
            <a:off x="1143000" y="476672"/>
            <a:ext cx="6629399" cy="775597"/>
          </a:xfrm>
          <a:prstGeom prst="rect">
            <a:avLst/>
          </a:prstGeom>
          <a:noFill/>
        </p:spPr>
        <p:txBody>
          <a:bodyPr wrap="square" rtlCol="1">
            <a:spAutoFit/>
          </a:bodyPr>
          <a:lstStyle/>
          <a:p>
            <a:pPr algn="ctr">
              <a:lnSpc>
                <a:spcPct val="90000"/>
              </a:lnSpc>
              <a:defRPr/>
            </a:pPr>
            <a:r>
              <a:rPr lang="ar-SA" sz="4800" b="1" dirty="0">
                <a:solidFill>
                  <a:srgbClr val="FF0000"/>
                </a:solidFill>
              </a:rPr>
              <a:t>بيئة الاسفنج </a:t>
            </a:r>
            <a:r>
              <a:rPr lang="ar-SA" sz="4800" b="1" dirty="0" smtClean="0">
                <a:solidFill>
                  <a:srgbClr val="FF0000"/>
                </a:solidFill>
              </a:rPr>
              <a:t>(معيشته وأهميته)</a:t>
            </a:r>
            <a:endParaRPr lang="ar-EG" sz="4800" b="1" dirty="0">
              <a:solidFill>
                <a:srgbClr val="FF0000"/>
              </a:solidFill>
            </a:endParaRPr>
          </a:p>
        </p:txBody>
      </p:sp>
      <p:sp>
        <p:nvSpPr>
          <p:cNvPr id="2" name="مكعب 1"/>
          <p:cNvSpPr/>
          <p:nvPr/>
        </p:nvSpPr>
        <p:spPr>
          <a:xfrm>
            <a:off x="4388297" y="1447800"/>
            <a:ext cx="4648199"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70C0"/>
                </a:solidFill>
              </a:rPr>
              <a:t>1-  </a:t>
            </a:r>
            <a:r>
              <a:rPr lang="ar-SA" sz="2400" b="1" dirty="0">
                <a:solidFill>
                  <a:srgbClr val="0070C0"/>
                </a:solidFill>
              </a:rPr>
              <a:t>يشكل غذاء لبعض الأسماك والزواحف</a:t>
            </a:r>
            <a:endParaRPr lang="en-US" sz="2400" b="1" dirty="0">
              <a:solidFill>
                <a:srgbClr val="0070C0"/>
              </a:solidFill>
            </a:endParaRPr>
          </a:p>
        </p:txBody>
      </p:sp>
      <p:sp>
        <p:nvSpPr>
          <p:cNvPr id="11" name="مكعب 10"/>
          <p:cNvSpPr/>
          <p:nvPr/>
        </p:nvSpPr>
        <p:spPr>
          <a:xfrm>
            <a:off x="2388678" y="2362200"/>
            <a:ext cx="6583377"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2- تستخدم الياف الاسفنج في التنظيف والاستحمام</a:t>
            </a:r>
            <a:endParaRPr lang="en-US" sz="2400" b="1" dirty="0">
              <a:solidFill>
                <a:srgbClr val="0070C0"/>
              </a:solidFill>
            </a:endParaRPr>
          </a:p>
        </p:txBody>
      </p:sp>
      <p:sp>
        <p:nvSpPr>
          <p:cNvPr id="12" name="مكعب 11"/>
          <p:cNvSpPr/>
          <p:nvPr/>
        </p:nvSpPr>
        <p:spPr>
          <a:xfrm>
            <a:off x="883097" y="3276600"/>
            <a:ext cx="8012757" cy="10668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-3-  تعيش متكافلة مع مخلوقات اخرى مثل السرطان </a:t>
            </a:r>
            <a:r>
              <a:rPr lang="ar-SA" sz="2400" b="1" dirty="0" err="1">
                <a:solidFill>
                  <a:srgbClr val="0070C0"/>
                </a:solidFill>
              </a:rPr>
              <a:t>التى</a:t>
            </a:r>
            <a:r>
              <a:rPr lang="ar-SA" sz="2400" b="1" dirty="0">
                <a:solidFill>
                  <a:srgbClr val="0070C0"/>
                </a:solidFill>
              </a:rPr>
              <a:t> ينمو على ظهره وتساعده </a:t>
            </a:r>
            <a:r>
              <a:rPr lang="ar-SA" sz="2400" b="1" dirty="0" smtClean="0">
                <a:solidFill>
                  <a:srgbClr val="0070C0"/>
                </a:solidFill>
              </a:rPr>
              <a:t>علي التخفي</a:t>
            </a:r>
            <a:endParaRPr lang="en-US" sz="2400" b="1" dirty="0">
              <a:solidFill>
                <a:srgbClr val="0070C0"/>
              </a:solidFill>
            </a:endParaRPr>
          </a:p>
        </p:txBody>
      </p:sp>
      <p:sp>
        <p:nvSpPr>
          <p:cNvPr id="14" name="مكعب 13"/>
          <p:cNvSpPr/>
          <p:nvPr/>
        </p:nvSpPr>
        <p:spPr>
          <a:xfrm>
            <a:off x="172046" y="4585360"/>
            <a:ext cx="8432502" cy="10668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0070C0"/>
                </a:solidFill>
              </a:rPr>
              <a:t>-4 يستخرج منها مركبات دوائية مضادة للبكتريا والالتهاب والأورام </a:t>
            </a:r>
            <a:r>
              <a:rPr lang="ar-SA" sz="2000" b="1" dirty="0" smtClean="0">
                <a:solidFill>
                  <a:srgbClr val="0070C0"/>
                </a:solidFill>
              </a:rPr>
              <a:t>والسرطان </a:t>
            </a:r>
            <a:r>
              <a:rPr lang="ar-SA" sz="2000" b="1" dirty="0">
                <a:solidFill>
                  <a:srgbClr val="0070C0"/>
                </a:solidFill>
              </a:rPr>
              <a:t>وفي </a:t>
            </a:r>
            <a:r>
              <a:rPr lang="ar-SA" sz="2000" b="1" dirty="0" smtClean="0">
                <a:solidFill>
                  <a:srgbClr val="0070C0"/>
                </a:solidFill>
              </a:rPr>
              <a:t>علاج</a:t>
            </a:r>
            <a:endParaRPr lang="ar-SA" sz="2000" b="1" dirty="0">
              <a:solidFill>
                <a:srgbClr val="0070C0"/>
              </a:solidFill>
            </a:endParaRPr>
          </a:p>
          <a:p>
            <a:pPr algn="ctr"/>
            <a:r>
              <a:rPr lang="ar-SA" sz="2000" b="1" dirty="0">
                <a:solidFill>
                  <a:srgbClr val="0070C0"/>
                </a:solidFill>
              </a:rPr>
              <a:t>الأمراض النفسية والهضمية الخ</a:t>
            </a:r>
            <a:endParaRPr lang="en-US" sz="2000" b="1" dirty="0">
              <a:solidFill>
                <a:srgbClr val="0070C0"/>
              </a:solidFill>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42442400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 grpId="0" animBg="1"/>
      <p:bldP spid="11" grpId="0" animBg="1"/>
      <p:bldP spid="12"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مستدير الزوايا 10"/>
          <p:cNvSpPr/>
          <p:nvPr/>
        </p:nvSpPr>
        <p:spPr>
          <a:xfrm>
            <a:off x="107504" y="1295400"/>
            <a:ext cx="9001000"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حيوانات ذات تناظر شعاعي تعيش معظمها في المياه المالحة مثل )شقائق النعمان- قنديل</a:t>
            </a:r>
          </a:p>
          <a:p>
            <a:pPr lvl="0" algn="just" rtl="1"/>
            <a:r>
              <a:rPr lang="ar-SA" altLang="ar-SA" sz="2400" b="1" dirty="0">
                <a:solidFill>
                  <a:srgbClr val="002060"/>
                </a:solidFill>
                <a:latin typeface="Constantia"/>
              </a:rPr>
              <a:t>البحر –</a:t>
            </a:r>
            <a:r>
              <a:rPr lang="ar-SA" altLang="ar-SA" sz="2400" b="1" dirty="0" smtClean="0">
                <a:solidFill>
                  <a:srgbClr val="002060"/>
                </a:solidFill>
                <a:latin typeface="Constantia"/>
              </a:rPr>
              <a:t>الهيدرا</a:t>
            </a:r>
            <a:endParaRPr lang="ar-SA" sz="2400" dirty="0">
              <a:solidFill>
                <a:srgbClr val="002060"/>
              </a:solidFill>
              <a:latin typeface="Constantia"/>
            </a:endParaRPr>
          </a:p>
        </p:txBody>
      </p:sp>
      <p:sp>
        <p:nvSpPr>
          <p:cNvPr id="12" name="AutoShape 2"/>
          <p:cNvSpPr>
            <a:spLocks noChangeArrowheads="1"/>
          </p:cNvSpPr>
          <p:nvPr/>
        </p:nvSpPr>
        <p:spPr bwMode="auto">
          <a:xfrm>
            <a:off x="2825172" y="312303"/>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ea typeface="Arial" pitchFamily="34" charset="0"/>
                <a:cs typeface="Arial" pitchFamily="34" charset="0"/>
              </a:rPr>
              <a:t>اللاسعات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مستطيل 13"/>
          <p:cNvSpPr/>
          <p:nvPr/>
        </p:nvSpPr>
        <p:spPr>
          <a:xfrm>
            <a:off x="457200" y="2221348"/>
            <a:ext cx="6705600" cy="20574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يتكون جسمها من طبقتين خلويتين :-الخارجية للحماية والداخلية للهضم.</a:t>
            </a:r>
          </a:p>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-لها فتحة واحدة للجسم تشبه في ذلك الاسفنجيات</a:t>
            </a:r>
          </a:p>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-ذات تناظر شعاعي مما يساعدها على الحركة ورصد فرائسها في جميع الاتجاهات.</a:t>
            </a:r>
            <a:endParaRPr lang="ar-SA" sz="16600" b="1" dirty="0">
              <a:solidFill>
                <a:schemeClr val="accent4">
                  <a:lumMod val="50000"/>
                </a:schemeClr>
              </a:solidFill>
              <a:latin typeface="Constantia"/>
            </a:endParaRPr>
          </a:p>
        </p:txBody>
      </p:sp>
      <p:sp>
        <p:nvSpPr>
          <p:cNvPr id="15" name="نجمة ذات 32 نقطة 14"/>
          <p:cNvSpPr/>
          <p:nvPr/>
        </p:nvSpPr>
        <p:spPr>
          <a:xfrm>
            <a:off x="7227455" y="2830948"/>
            <a:ext cx="1607555"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تركيب الجسم</a:t>
            </a:r>
            <a:endParaRPr lang="en-US" dirty="0"/>
          </a:p>
        </p:txBody>
      </p:sp>
      <p:sp>
        <p:nvSpPr>
          <p:cNvPr id="16" name="نجمة ذات 32 نقطة 15"/>
          <p:cNvSpPr/>
          <p:nvPr/>
        </p:nvSpPr>
        <p:spPr>
          <a:xfrm>
            <a:off x="7188993" y="5008418"/>
            <a:ext cx="1607555"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التغذية والهضم</a:t>
            </a:r>
            <a:endParaRPr lang="en-US"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944" y="4354948"/>
            <a:ext cx="1828800" cy="181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05755152"/>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4">
                                            <p:bg/>
                                          </p:spTgt>
                                        </p:tgtEl>
                                        <p:attrNameLst>
                                          <p:attrName>style.visibility</p:attrName>
                                        </p:attrNameLst>
                                      </p:cBhvr>
                                      <p:to>
                                        <p:strVal val="visible"/>
                                      </p:to>
                                    </p:set>
                                    <p:animEffect transition="in" filter="fade">
                                      <p:cBhvr>
                                        <p:cTn id="24" dur="1000"/>
                                        <p:tgtEl>
                                          <p:spTgt spid="14">
                                            <p:bg/>
                                          </p:spTgt>
                                        </p:tgtEl>
                                      </p:cBhvr>
                                    </p:animEffect>
                                    <p:anim calcmode="lin" valueType="num">
                                      <p:cBhvr>
                                        <p:cTn id="25" dur="1000" fill="hold"/>
                                        <p:tgtEl>
                                          <p:spTgt spid="14">
                                            <p:bg/>
                                          </p:spTgt>
                                        </p:tgtEl>
                                        <p:attrNameLst>
                                          <p:attrName>ppt_x</p:attrName>
                                        </p:attrNameLst>
                                      </p:cBhvr>
                                      <p:tavLst>
                                        <p:tav tm="0">
                                          <p:val>
                                            <p:strVal val="#ppt_x"/>
                                          </p:val>
                                        </p:tav>
                                        <p:tav tm="100000">
                                          <p:val>
                                            <p:strVal val="#ppt_x"/>
                                          </p:val>
                                        </p:tav>
                                      </p:tavLst>
                                    </p:anim>
                                    <p:anim calcmode="lin" valueType="num">
                                      <p:cBhvr>
                                        <p:cTn id="26"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1000"/>
                                        <p:tgtEl>
                                          <p:spTgt spid="14">
                                            <p:txEl>
                                              <p:pRg st="0" end="0"/>
                                            </p:txEl>
                                          </p:spTgt>
                                        </p:tgtEl>
                                      </p:cBhvr>
                                    </p:animEffect>
                                    <p:anim calcmode="lin" valueType="num">
                                      <p:cBhvr>
                                        <p:cTn id="3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animEffect transition="in" filter="fade">
                                      <p:cBhvr>
                                        <p:cTn id="38" dur="1000"/>
                                        <p:tgtEl>
                                          <p:spTgt spid="14">
                                            <p:txEl>
                                              <p:pRg st="1" end="1"/>
                                            </p:txEl>
                                          </p:spTgt>
                                        </p:tgtEl>
                                      </p:cBhvr>
                                    </p:animEffect>
                                    <p:anim calcmode="lin" valueType="num">
                                      <p:cBhvr>
                                        <p:cTn id="39"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4">
                                            <p:txEl>
                                              <p:pRg st="2" end="2"/>
                                            </p:txEl>
                                          </p:spTgt>
                                        </p:tgtEl>
                                        <p:attrNameLst>
                                          <p:attrName>style.visibility</p:attrName>
                                        </p:attrNameLst>
                                      </p:cBhvr>
                                      <p:to>
                                        <p:strVal val="visible"/>
                                      </p:to>
                                    </p:set>
                                    <p:animEffect transition="in" filter="fade">
                                      <p:cBhvr>
                                        <p:cTn id="45" dur="1000"/>
                                        <p:tgtEl>
                                          <p:spTgt spid="14">
                                            <p:txEl>
                                              <p:pRg st="2" end="2"/>
                                            </p:txEl>
                                          </p:spTgt>
                                        </p:tgtEl>
                                      </p:cBhvr>
                                    </p:animEffect>
                                    <p:anim calcmode="lin" valueType="num">
                                      <p:cBhvr>
                                        <p:cTn id="46"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0243"/>
                                        </p:tgtEl>
                                        <p:attrNameLst>
                                          <p:attrName>style.visibility</p:attrName>
                                        </p:attrNameLst>
                                      </p:cBhvr>
                                      <p:to>
                                        <p:strVal val="visible"/>
                                      </p:to>
                                    </p:set>
                                    <p:animEffect transition="in" filter="circle(in)">
                                      <p:cBhvr>
                                        <p:cTn id="57"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build="p"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دبوس زينة 22"/>
          <p:cNvSpPr/>
          <p:nvPr/>
        </p:nvSpPr>
        <p:spPr>
          <a:xfrm>
            <a:off x="350981" y="4267200"/>
            <a:ext cx="6659420" cy="1752599"/>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تحتوي اللاسعات علي جهاز عصبي بسيط يتكون من شبكة عصبية ترسل سيالات عصبية</a:t>
            </a:r>
          </a:p>
          <a:p>
            <a:pPr algn="ctr"/>
            <a:r>
              <a:rPr lang="ar-SA" sz="2400" b="1" dirty="0">
                <a:solidFill>
                  <a:srgbClr val="002060"/>
                </a:solidFill>
              </a:rPr>
              <a:t>تتحكم في تحريك </a:t>
            </a:r>
            <a:r>
              <a:rPr lang="ar-SA" sz="2400" b="1" dirty="0" err="1">
                <a:solidFill>
                  <a:srgbClr val="002060"/>
                </a:solidFill>
              </a:rPr>
              <a:t>اللوامس</a:t>
            </a:r>
            <a:r>
              <a:rPr lang="ar-SA" sz="2400" b="1" dirty="0">
                <a:solidFill>
                  <a:srgbClr val="002060"/>
                </a:solidFill>
              </a:rPr>
              <a:t> للإمساك بالفريسة</a:t>
            </a:r>
          </a:p>
          <a:p>
            <a:pPr algn="r"/>
            <a:r>
              <a:rPr lang="ar-SA" sz="2400" b="1" dirty="0" smtClean="0">
                <a:solidFill>
                  <a:srgbClr val="002060"/>
                </a:solidFill>
              </a:rPr>
              <a:t>ولا </a:t>
            </a:r>
            <a:r>
              <a:rPr lang="ar-SA" sz="2400" b="1" dirty="0">
                <a:solidFill>
                  <a:srgbClr val="002060"/>
                </a:solidFill>
              </a:rPr>
              <a:t>توجد في اللاسعات أوعية دموية أو جهاز تنفسي أو أعضاء للإخراج</a:t>
            </a:r>
            <a:endParaRPr lang="en-US" sz="2400" b="1" dirty="0">
              <a:solidFill>
                <a:srgbClr val="002060"/>
              </a:solidFill>
            </a:endParaRPr>
          </a:p>
        </p:txBody>
      </p:sp>
      <p:sp>
        <p:nvSpPr>
          <p:cNvPr id="19" name="مستطيل مستدير الزوايا 18"/>
          <p:cNvSpPr/>
          <p:nvPr/>
        </p:nvSpPr>
        <p:spPr>
          <a:xfrm>
            <a:off x="350980" y="374076"/>
            <a:ext cx="8382000" cy="3816924"/>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-لها لوامس مزودة بخلايا لاسعة وهذا سبب تسميتها وهذه</a:t>
            </a:r>
          </a:p>
          <a:p>
            <a:pPr lvl="0" algn="just" rtl="1"/>
            <a:r>
              <a:rPr lang="ar-SA" altLang="ar-SA" sz="2400" b="1" dirty="0">
                <a:solidFill>
                  <a:srgbClr val="002060"/>
                </a:solidFill>
                <a:latin typeface="Constantia"/>
              </a:rPr>
              <a:t>الخلايا اللاسعة تحتوي على كيس خيطي لاسع </a:t>
            </a:r>
            <a:endParaRPr lang="ar-SA" altLang="ar-SA" sz="2400" b="1" dirty="0" smtClean="0">
              <a:solidFill>
                <a:srgbClr val="002060"/>
              </a:solidFill>
              <a:latin typeface="Constantia"/>
            </a:endParaRPr>
          </a:p>
          <a:p>
            <a:pPr lvl="0" algn="just" rtl="1"/>
            <a:r>
              <a:rPr lang="ar-SA" altLang="ar-SA" sz="2400" b="1" dirty="0" smtClean="0">
                <a:solidFill>
                  <a:srgbClr val="002060"/>
                </a:solidFill>
                <a:latin typeface="Constantia"/>
              </a:rPr>
              <a:t>يحتوي على </a:t>
            </a:r>
            <a:r>
              <a:rPr lang="ar-SA" altLang="ar-SA" sz="2400" b="1" dirty="0">
                <a:solidFill>
                  <a:srgbClr val="002060"/>
                </a:solidFill>
                <a:latin typeface="Constantia"/>
              </a:rPr>
              <a:t>سم وخطاطيف</a:t>
            </a:r>
          </a:p>
          <a:p>
            <a:pPr lvl="0" algn="just" rtl="1"/>
            <a:r>
              <a:rPr lang="ar-SA" altLang="ar-SA" sz="2400" b="1" dirty="0">
                <a:solidFill>
                  <a:srgbClr val="002060"/>
                </a:solidFill>
                <a:latin typeface="Constantia"/>
              </a:rPr>
              <a:t>-يزداد نفاذية غشاء الكيس الخيطي اللاسع نتيجة</a:t>
            </a:r>
          </a:p>
          <a:p>
            <a:pPr lvl="0" algn="just" rtl="1"/>
            <a:r>
              <a:rPr lang="ar-SA" altLang="ar-SA" sz="2400" b="1" dirty="0">
                <a:solidFill>
                  <a:srgbClr val="002060"/>
                </a:solidFill>
                <a:latin typeface="Constantia"/>
              </a:rPr>
              <a:t>اللمس أو منبه كيمائي </a:t>
            </a:r>
            <a:r>
              <a:rPr lang="ar-SA" altLang="ar-SA" sz="2400" b="1" dirty="0" smtClean="0">
                <a:solidFill>
                  <a:srgbClr val="002060"/>
                </a:solidFill>
                <a:latin typeface="Constantia"/>
              </a:rPr>
              <a:t>فيمتلئ </a:t>
            </a:r>
            <a:r>
              <a:rPr lang="ar-SA" altLang="ar-SA" sz="2400" b="1" dirty="0">
                <a:solidFill>
                  <a:srgbClr val="002060"/>
                </a:solidFill>
                <a:latin typeface="Constantia"/>
              </a:rPr>
              <a:t>بالخاصية </a:t>
            </a:r>
            <a:r>
              <a:rPr lang="ar-SA" altLang="ar-SA" sz="2400" b="1" dirty="0" err="1">
                <a:solidFill>
                  <a:srgbClr val="002060"/>
                </a:solidFill>
                <a:latin typeface="Constantia"/>
              </a:rPr>
              <a:t>الاسموزية</a:t>
            </a:r>
            <a:endParaRPr lang="ar-SA" altLang="ar-SA" sz="2400" b="1" dirty="0">
              <a:solidFill>
                <a:srgbClr val="002060"/>
              </a:solidFill>
              <a:latin typeface="Constantia"/>
            </a:endParaRPr>
          </a:p>
          <a:p>
            <a:pPr lvl="0" algn="just" rtl="1"/>
            <a:r>
              <a:rPr lang="ar-SA" altLang="ar-SA" sz="2400" b="1" dirty="0">
                <a:solidFill>
                  <a:srgbClr val="002060"/>
                </a:solidFill>
                <a:latin typeface="Constantia"/>
              </a:rPr>
              <a:t>فيزداد الضغط بداخله </a:t>
            </a:r>
            <a:r>
              <a:rPr lang="ar-SA" altLang="ar-SA" sz="2400" b="1" dirty="0" smtClean="0">
                <a:solidFill>
                  <a:srgbClr val="002060"/>
                </a:solidFill>
                <a:latin typeface="Constantia"/>
              </a:rPr>
              <a:t>مما يجعل </a:t>
            </a:r>
            <a:r>
              <a:rPr lang="ar-SA" altLang="ar-SA" sz="2400" b="1" dirty="0">
                <a:solidFill>
                  <a:srgbClr val="002060"/>
                </a:solidFill>
                <a:latin typeface="Constantia"/>
              </a:rPr>
              <a:t>الخيط اللاسع </a:t>
            </a:r>
            <a:endParaRPr lang="ar-SA" altLang="ar-SA" sz="2400" b="1" dirty="0" smtClean="0">
              <a:solidFill>
                <a:srgbClr val="002060"/>
              </a:solidFill>
              <a:latin typeface="Constantia"/>
            </a:endParaRPr>
          </a:p>
          <a:p>
            <a:pPr lvl="0" algn="just" rtl="1"/>
            <a:r>
              <a:rPr lang="ar-SA" altLang="ar-SA" sz="2400" b="1" dirty="0" smtClean="0">
                <a:solidFill>
                  <a:srgbClr val="002060"/>
                </a:solidFill>
                <a:latin typeface="Constantia"/>
              </a:rPr>
              <a:t>ينطلق كالرمح </a:t>
            </a:r>
            <a:r>
              <a:rPr lang="ar-SA" altLang="ar-SA" sz="2400" b="1" dirty="0">
                <a:solidFill>
                  <a:srgbClr val="002060"/>
                </a:solidFill>
                <a:latin typeface="Constantia"/>
              </a:rPr>
              <a:t>نحو الفريسة فيشلها ثم يقربها </a:t>
            </a:r>
            <a:endParaRPr lang="ar-SA" altLang="ar-SA" sz="2400" b="1" dirty="0" smtClean="0">
              <a:solidFill>
                <a:srgbClr val="002060"/>
              </a:solidFill>
              <a:latin typeface="Constantia"/>
            </a:endParaRPr>
          </a:p>
          <a:p>
            <a:pPr lvl="0" algn="just" rtl="1"/>
            <a:r>
              <a:rPr lang="ar-SA" altLang="ar-SA" sz="2400" b="1" dirty="0" smtClean="0">
                <a:solidFill>
                  <a:srgbClr val="002060"/>
                </a:solidFill>
                <a:latin typeface="Constantia"/>
              </a:rPr>
              <a:t>بواسطة لوامسه نحو </a:t>
            </a:r>
            <a:r>
              <a:rPr lang="ar-SA" altLang="ar-SA" sz="2400" b="1" dirty="0">
                <a:solidFill>
                  <a:srgbClr val="002060"/>
                </a:solidFill>
                <a:latin typeface="Constantia"/>
              </a:rPr>
              <a:t>الفم ثم يدخلها إلى التجويف </a:t>
            </a:r>
            <a:endParaRPr lang="ar-SA" altLang="ar-SA" sz="2400" b="1" dirty="0" smtClean="0">
              <a:solidFill>
                <a:srgbClr val="002060"/>
              </a:solidFill>
              <a:latin typeface="Constantia"/>
            </a:endParaRPr>
          </a:p>
          <a:p>
            <a:pPr lvl="0" algn="just" rtl="1"/>
            <a:r>
              <a:rPr lang="ar-SA" altLang="ar-SA" sz="2400" b="1" dirty="0" smtClean="0">
                <a:solidFill>
                  <a:srgbClr val="002060"/>
                </a:solidFill>
                <a:latin typeface="Constantia"/>
              </a:rPr>
              <a:t>المعوي </a:t>
            </a:r>
            <a:r>
              <a:rPr lang="ar-SA" altLang="ar-SA" sz="2400" b="1" dirty="0">
                <a:solidFill>
                  <a:srgbClr val="002060"/>
                </a:solidFill>
                <a:latin typeface="Constantia"/>
              </a:rPr>
              <a:t>الوعائي حيث </a:t>
            </a:r>
            <a:r>
              <a:rPr lang="ar-SA" altLang="ar-SA" sz="2400" b="1" dirty="0" smtClean="0">
                <a:solidFill>
                  <a:srgbClr val="002060"/>
                </a:solidFill>
                <a:latin typeface="Constantia"/>
              </a:rPr>
              <a:t>يتم هضمها </a:t>
            </a:r>
            <a:r>
              <a:rPr lang="ar-SA" altLang="ar-SA" sz="2400" b="1" dirty="0">
                <a:solidFill>
                  <a:srgbClr val="002060"/>
                </a:solidFill>
                <a:latin typeface="Constantia"/>
              </a:rPr>
              <a:t>وامتصاص الغذاء </a:t>
            </a:r>
            <a:endParaRPr lang="ar-SA" altLang="ar-SA" sz="2400" b="1" dirty="0" smtClean="0">
              <a:solidFill>
                <a:srgbClr val="002060"/>
              </a:solidFill>
              <a:latin typeface="Constantia"/>
            </a:endParaRPr>
          </a:p>
          <a:p>
            <a:pPr lvl="0" algn="just" rtl="1"/>
            <a:r>
              <a:rPr lang="ar-SA" altLang="ar-SA" sz="2400" b="1" dirty="0" smtClean="0">
                <a:solidFill>
                  <a:srgbClr val="002060"/>
                </a:solidFill>
                <a:latin typeface="Constantia"/>
              </a:rPr>
              <a:t>ثم </a:t>
            </a:r>
            <a:r>
              <a:rPr lang="ar-SA" altLang="ar-SA" sz="2400" b="1" dirty="0">
                <a:solidFill>
                  <a:srgbClr val="002060"/>
                </a:solidFill>
                <a:latin typeface="Constantia"/>
              </a:rPr>
              <a:t>تطرد الفضلات عبر الفم</a:t>
            </a:r>
            <a:endParaRPr lang="ar-SA" sz="2400" dirty="0">
              <a:solidFill>
                <a:srgbClr val="002060"/>
              </a:solidFill>
              <a:latin typeface="Constantia"/>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80" y="914400"/>
            <a:ext cx="324602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نجمة ذات 32 نقطة 21"/>
          <p:cNvSpPr/>
          <p:nvPr/>
        </p:nvSpPr>
        <p:spPr>
          <a:xfrm>
            <a:off x="6705600" y="4572000"/>
            <a:ext cx="1938549" cy="1122218"/>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الاستجابة للمثيرات</a:t>
            </a:r>
            <a:endParaRPr lang="en-US" dirty="0"/>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74820264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3">
                                            <p:bg/>
                                          </p:spTgt>
                                        </p:tgtEl>
                                        <p:attrNameLst>
                                          <p:attrName>style.visibility</p:attrName>
                                        </p:attrNameLst>
                                      </p:cBhvr>
                                      <p:to>
                                        <p:strVal val="visible"/>
                                      </p:to>
                                    </p:set>
                                    <p:anim calcmode="lin" valueType="num">
                                      <p:cBhvr additive="base">
                                        <p:cTn id="24" dur="500" fill="hold"/>
                                        <p:tgtEl>
                                          <p:spTgt spid="23">
                                            <p:bg/>
                                          </p:spTgt>
                                        </p:tgtEl>
                                        <p:attrNameLst>
                                          <p:attrName>ppt_x</p:attrName>
                                        </p:attrNameLst>
                                      </p:cBhvr>
                                      <p:tavLst>
                                        <p:tav tm="0">
                                          <p:val>
                                            <p:strVal val="1+#ppt_w/2"/>
                                          </p:val>
                                        </p:tav>
                                        <p:tav tm="100000">
                                          <p:val>
                                            <p:strVal val="#ppt_x"/>
                                          </p:val>
                                        </p:tav>
                                      </p:tavLst>
                                    </p:anim>
                                    <p:anim calcmode="lin" valueType="num">
                                      <p:cBhvr additive="base">
                                        <p:cTn id="25" dur="500" fill="hold"/>
                                        <p:tgtEl>
                                          <p:spTgt spid="23">
                                            <p:bg/>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 calcmode="lin" valueType="num">
                                      <p:cBhvr additive="base">
                                        <p:cTn id="3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 calcmode="lin" valueType="num">
                                      <p:cBhvr additive="base">
                                        <p:cTn id="36" dur="500" fill="hold"/>
                                        <p:tgtEl>
                                          <p:spTgt spid="23">
                                            <p:txEl>
                                              <p:pRg st="1" end="1"/>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23">
                                            <p:txEl>
                                              <p:pRg st="2" end="2"/>
                                            </p:txEl>
                                          </p:spTgt>
                                        </p:tgtEl>
                                        <p:attrNameLst>
                                          <p:attrName>style.visibility</p:attrName>
                                        </p:attrNameLst>
                                      </p:cBhvr>
                                      <p:to>
                                        <p:strVal val="visible"/>
                                      </p:to>
                                    </p:set>
                                    <p:anim calcmode="lin" valueType="num">
                                      <p:cBhvr additive="base">
                                        <p:cTn id="42" dur="500" fill="hold"/>
                                        <p:tgtEl>
                                          <p:spTgt spid="23">
                                            <p:txEl>
                                              <p:pRg st="2" end="2"/>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animBg="1"/>
      <p:bldP spid="19"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82" y="1752600"/>
            <a:ext cx="8001000"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نجمة ذات 32 نقطة 10"/>
          <p:cNvSpPr/>
          <p:nvPr/>
        </p:nvSpPr>
        <p:spPr>
          <a:xfrm>
            <a:off x="7071444" y="601518"/>
            <a:ext cx="1578875"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التكاثر</a:t>
            </a:r>
            <a:endParaRPr lang="en-US" dirty="0"/>
          </a:p>
        </p:txBody>
      </p:sp>
      <p:sp>
        <p:nvSpPr>
          <p:cNvPr id="12" name="مستطيل مستدير الزوايا 11"/>
          <p:cNvSpPr/>
          <p:nvPr/>
        </p:nvSpPr>
        <p:spPr>
          <a:xfrm>
            <a:off x="762000" y="364836"/>
            <a:ext cx="6323296" cy="1311564"/>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تتكاثر بظاهرة تعاقب الأجيال خلال فترة حياتها أي تبادل </a:t>
            </a:r>
            <a:endParaRPr lang="ar-SA" altLang="ar-SA" sz="2000" b="1" dirty="0" smtClean="0">
              <a:solidFill>
                <a:srgbClr val="002060"/>
              </a:solidFill>
              <a:latin typeface="Constantia"/>
            </a:endParaRPr>
          </a:p>
          <a:p>
            <a:pPr lvl="0" algn="just" rtl="1"/>
            <a:r>
              <a:rPr lang="ar-SA" altLang="ar-SA" sz="2000" b="1" dirty="0" smtClean="0">
                <a:solidFill>
                  <a:srgbClr val="002060"/>
                </a:solidFill>
                <a:latin typeface="Constantia"/>
              </a:rPr>
              <a:t>التكاثر </a:t>
            </a:r>
            <a:r>
              <a:rPr lang="ar-SA" altLang="ar-SA" sz="2000" b="1" dirty="0">
                <a:solidFill>
                  <a:srgbClr val="002060"/>
                </a:solidFill>
                <a:latin typeface="Constantia"/>
              </a:rPr>
              <a:t>الجنسي </a:t>
            </a:r>
            <a:r>
              <a:rPr lang="ar-SA" altLang="ar-SA" sz="2000" b="1" dirty="0" err="1">
                <a:solidFill>
                  <a:srgbClr val="002060"/>
                </a:solidFill>
                <a:latin typeface="Constantia"/>
              </a:rPr>
              <a:t>واللاجنسي</a:t>
            </a:r>
            <a:r>
              <a:rPr lang="ar-SA" altLang="ar-SA" sz="2000" b="1" dirty="0">
                <a:solidFill>
                  <a:srgbClr val="002060"/>
                </a:solidFill>
                <a:latin typeface="Constantia"/>
              </a:rPr>
              <a:t> </a:t>
            </a:r>
            <a:r>
              <a:rPr lang="ar-SA" altLang="ar-SA" sz="2000" b="1" dirty="0" smtClean="0">
                <a:solidFill>
                  <a:srgbClr val="002060"/>
                </a:solidFill>
                <a:latin typeface="Constantia"/>
              </a:rPr>
              <a:t>من خلال </a:t>
            </a:r>
            <a:r>
              <a:rPr lang="ar-SA" altLang="ar-SA" sz="2000" b="1" dirty="0">
                <a:solidFill>
                  <a:srgbClr val="002060"/>
                </a:solidFill>
                <a:latin typeface="Constantia"/>
              </a:rPr>
              <a:t>ظهور طورين جسميين </a:t>
            </a:r>
            <a:endParaRPr lang="ar-SA" altLang="ar-SA" sz="2000" b="1" dirty="0" smtClean="0">
              <a:solidFill>
                <a:srgbClr val="002060"/>
              </a:solidFill>
              <a:latin typeface="Constantia"/>
            </a:endParaRPr>
          </a:p>
          <a:p>
            <a:pPr lvl="0" algn="just" rtl="1"/>
            <a:r>
              <a:rPr lang="ar-SA" altLang="ar-SA" sz="2000" b="1" dirty="0" smtClean="0">
                <a:solidFill>
                  <a:srgbClr val="002060"/>
                </a:solidFill>
                <a:latin typeface="Constantia"/>
              </a:rPr>
              <a:t>،الطور </a:t>
            </a:r>
            <a:r>
              <a:rPr lang="ar-SA" altLang="ar-SA" sz="2000" b="1" dirty="0" err="1">
                <a:solidFill>
                  <a:srgbClr val="002060"/>
                </a:solidFill>
                <a:latin typeface="Constantia"/>
              </a:rPr>
              <a:t>البوليبي</a:t>
            </a:r>
            <a:r>
              <a:rPr lang="ar-SA" altLang="ar-SA" sz="2000" b="1" dirty="0">
                <a:solidFill>
                  <a:srgbClr val="002060"/>
                </a:solidFill>
                <a:latin typeface="Constantia"/>
              </a:rPr>
              <a:t> يشبه الأنبوب والطور </a:t>
            </a:r>
            <a:r>
              <a:rPr lang="ar-SA" altLang="ar-SA" sz="2000" b="1" dirty="0" err="1">
                <a:solidFill>
                  <a:srgbClr val="002060"/>
                </a:solidFill>
                <a:latin typeface="Constantia"/>
              </a:rPr>
              <a:t>الميدوزي</a:t>
            </a:r>
            <a:r>
              <a:rPr lang="ar-SA" altLang="ar-SA" sz="2000" b="1" dirty="0">
                <a:solidFill>
                  <a:srgbClr val="002060"/>
                </a:solidFill>
                <a:latin typeface="Constantia"/>
              </a:rPr>
              <a:t> يشبه المظلة.</a:t>
            </a:r>
            <a:endParaRPr lang="ar-SA" sz="2000" dirty="0">
              <a:solidFill>
                <a:srgbClr val="002060"/>
              </a:solidFill>
              <a:latin typeface="Constantia"/>
            </a:endParaRPr>
          </a:p>
        </p:txBody>
      </p:sp>
      <p:grpSp>
        <p:nvGrpSpPr>
          <p:cNvPr id="10" name="مجموعة 9"/>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31162872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fade">
                                      <p:cBhvr>
                                        <p:cTn id="12" dur="1000"/>
                                        <p:tgtEl>
                                          <p:spTgt spid="12">
                                            <p:bg/>
                                          </p:spTgt>
                                        </p:tgtEl>
                                      </p:cBhvr>
                                    </p:animEffect>
                                    <p:anim calcmode="lin" valueType="num">
                                      <p:cBhvr>
                                        <p:cTn id="13" dur="1000" fill="hold"/>
                                        <p:tgtEl>
                                          <p:spTgt spid="12">
                                            <p:bg/>
                                          </p:spTgt>
                                        </p:tgtEl>
                                        <p:attrNameLst>
                                          <p:attrName>ppt_x</p:attrName>
                                        </p:attrNameLst>
                                      </p:cBhvr>
                                      <p:tavLst>
                                        <p:tav tm="0">
                                          <p:val>
                                            <p:strVal val="#ppt_x"/>
                                          </p:val>
                                        </p:tav>
                                        <p:tav tm="100000">
                                          <p:val>
                                            <p:strVal val="#ppt_x"/>
                                          </p:val>
                                        </p:tav>
                                      </p:tavLst>
                                    </p:anim>
                                    <p:anim calcmode="lin" valueType="num">
                                      <p:cBhvr>
                                        <p:cTn id="14"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1000"/>
                                        <p:tgtEl>
                                          <p:spTgt spid="12">
                                            <p:txEl>
                                              <p:pRg st="1" end="1"/>
                                            </p:txEl>
                                          </p:spTgt>
                                        </p:tgtEl>
                                      </p:cBhvr>
                                    </p:animEffect>
                                    <p:anim calcmode="lin" valueType="num">
                                      <p:cBhvr>
                                        <p:cTn id="2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1000"/>
                                        <p:tgtEl>
                                          <p:spTgt spid="12">
                                            <p:txEl>
                                              <p:pRg st="2" end="2"/>
                                            </p:txEl>
                                          </p:spTgt>
                                        </p:tgtEl>
                                      </p:cBhvr>
                                    </p:animEffect>
                                    <p:anim calcmode="lin" valueType="num">
                                      <p:cBhvr>
                                        <p:cTn id="34"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051"/>
                                        </p:tgtEl>
                                        <p:attrNameLst>
                                          <p:attrName>style.visibility</p:attrName>
                                        </p:attrNameLst>
                                      </p:cBhvr>
                                      <p:to>
                                        <p:strVal val="visible"/>
                                      </p:to>
                                    </p:set>
                                    <p:animEffect transition="in" filter="wheel(1)">
                                      <p:cBhvr>
                                        <p:cTn id="40"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1468729" y="404664"/>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prstClr val="white"/>
              </a:solidFill>
            </a:endParaRPr>
          </a:p>
        </p:txBody>
      </p:sp>
      <p:sp>
        <p:nvSpPr>
          <p:cNvPr id="8" name="مربع نص 7"/>
          <p:cNvSpPr txBox="1"/>
          <p:nvPr/>
        </p:nvSpPr>
        <p:spPr>
          <a:xfrm>
            <a:off x="1143000" y="476672"/>
            <a:ext cx="6629399" cy="775597"/>
          </a:xfrm>
          <a:prstGeom prst="rect">
            <a:avLst/>
          </a:prstGeom>
          <a:noFill/>
        </p:spPr>
        <p:txBody>
          <a:bodyPr wrap="square" rtlCol="1">
            <a:spAutoFit/>
          </a:bodyPr>
          <a:lstStyle/>
          <a:p>
            <a:pPr algn="ctr">
              <a:lnSpc>
                <a:spcPct val="90000"/>
              </a:lnSpc>
              <a:defRPr/>
            </a:pPr>
            <a:r>
              <a:rPr lang="ar-SA" sz="4800" b="1" dirty="0">
                <a:solidFill>
                  <a:srgbClr val="FF0000"/>
                </a:solidFill>
              </a:rPr>
              <a:t>بيئة </a:t>
            </a:r>
            <a:r>
              <a:rPr lang="ar-SA" sz="4800" b="1" dirty="0" smtClean="0">
                <a:solidFill>
                  <a:srgbClr val="FF0000"/>
                </a:solidFill>
              </a:rPr>
              <a:t>اللاسعات(معيشتها وأهميتها)</a:t>
            </a:r>
            <a:endParaRPr lang="ar-EG" sz="4800" b="1" dirty="0">
              <a:solidFill>
                <a:srgbClr val="FF0000"/>
              </a:solidFill>
            </a:endParaRPr>
          </a:p>
        </p:txBody>
      </p:sp>
      <p:sp>
        <p:nvSpPr>
          <p:cNvPr id="9" name="دبوس زينة 8"/>
          <p:cNvSpPr/>
          <p:nvPr/>
        </p:nvSpPr>
        <p:spPr>
          <a:xfrm>
            <a:off x="2590800" y="1371600"/>
            <a:ext cx="616794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smtClean="0">
                <a:solidFill>
                  <a:srgbClr val="002060"/>
                </a:solidFill>
              </a:rPr>
              <a:t>1- تعيش </a:t>
            </a:r>
            <a:r>
              <a:rPr lang="ar-SA" sz="2000" b="1" dirty="0">
                <a:solidFill>
                  <a:srgbClr val="002060"/>
                </a:solidFill>
              </a:rPr>
              <a:t>متكافلة </a:t>
            </a:r>
            <a:r>
              <a:rPr lang="ar-SA" sz="2000" b="1" dirty="0" smtClean="0">
                <a:solidFill>
                  <a:srgbClr val="002060"/>
                </a:solidFill>
              </a:rPr>
              <a:t>(تقايض): </a:t>
            </a:r>
            <a:r>
              <a:rPr lang="ar-SA" sz="2000" b="1" dirty="0">
                <a:solidFill>
                  <a:srgbClr val="002060"/>
                </a:solidFill>
              </a:rPr>
              <a:t>اي تتبادل المنفعة مع مخلوقات أخري</a:t>
            </a:r>
            <a:endParaRPr lang="en-US" sz="2000" b="1" dirty="0">
              <a:solidFill>
                <a:srgbClr val="002060"/>
              </a:solidFill>
            </a:endParaRPr>
          </a:p>
        </p:txBody>
      </p:sp>
      <p:sp>
        <p:nvSpPr>
          <p:cNvPr id="4" name="سحابة 3"/>
          <p:cNvSpPr/>
          <p:nvPr/>
        </p:nvSpPr>
        <p:spPr>
          <a:xfrm>
            <a:off x="5486400" y="2057400"/>
            <a:ext cx="2908199" cy="11430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شقائق النعمان </a:t>
            </a:r>
            <a:r>
              <a:rPr lang="ar-SA" sz="2400" b="1" dirty="0" smtClean="0">
                <a:solidFill>
                  <a:srgbClr val="0070C0"/>
                </a:solidFill>
              </a:rPr>
              <a:t>و السمكة </a:t>
            </a:r>
            <a:r>
              <a:rPr lang="ar-SA" sz="2400" b="1" dirty="0">
                <a:solidFill>
                  <a:srgbClr val="0070C0"/>
                </a:solidFill>
              </a:rPr>
              <a:t>المهرجة</a:t>
            </a:r>
            <a:endParaRPr lang="en-US" sz="2400" b="1" dirty="0">
              <a:solidFill>
                <a:srgbClr val="0070C0"/>
              </a:solidFill>
            </a:endParaRPr>
          </a:p>
        </p:txBody>
      </p:sp>
      <p:sp>
        <p:nvSpPr>
          <p:cNvPr id="14" name="سحابة 13"/>
          <p:cNvSpPr/>
          <p:nvPr/>
        </p:nvSpPr>
        <p:spPr>
          <a:xfrm>
            <a:off x="2438400" y="2094345"/>
            <a:ext cx="2908199" cy="11430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شقائق النعمان والسرطان</a:t>
            </a:r>
            <a:endParaRPr lang="en-US" sz="2400" b="1" dirty="0">
              <a:solidFill>
                <a:srgbClr val="0070C0"/>
              </a:solidFill>
            </a:endParaRPr>
          </a:p>
        </p:txBody>
      </p:sp>
      <p:sp>
        <p:nvSpPr>
          <p:cNvPr id="15" name="دبوس زينة 14"/>
          <p:cNvSpPr/>
          <p:nvPr/>
        </p:nvSpPr>
        <p:spPr>
          <a:xfrm>
            <a:off x="2579255" y="3352800"/>
            <a:ext cx="616794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sz="2400" b="1" dirty="0" smtClean="0">
                <a:solidFill>
                  <a:srgbClr val="002060"/>
                </a:solidFill>
              </a:rPr>
              <a:t>2- يستفيد </a:t>
            </a:r>
            <a:r>
              <a:rPr lang="ar-SA" sz="2400" b="1" dirty="0">
                <a:solidFill>
                  <a:srgbClr val="002060"/>
                </a:solidFill>
              </a:rPr>
              <a:t>الناس من اللاسعات بطرائق عديدة</a:t>
            </a:r>
            <a:endParaRPr lang="en-US" sz="2400" b="1" dirty="0">
              <a:solidFill>
                <a:srgbClr val="002060"/>
              </a:solidFill>
            </a:endParaRPr>
          </a:p>
        </p:txBody>
      </p:sp>
      <p:sp>
        <p:nvSpPr>
          <p:cNvPr id="16" name="سحابة 15"/>
          <p:cNvSpPr/>
          <p:nvPr/>
        </p:nvSpPr>
        <p:spPr>
          <a:xfrm>
            <a:off x="5663225" y="4230255"/>
            <a:ext cx="2908199" cy="18288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بعض الناس يزورون الشعاب المرجانية لمشاهدة ألوانها الجميلة</a:t>
            </a:r>
            <a:endParaRPr lang="en-US" sz="2400" b="1" dirty="0">
              <a:solidFill>
                <a:srgbClr val="0070C0"/>
              </a:solidFill>
            </a:endParaRPr>
          </a:p>
        </p:txBody>
      </p:sp>
      <p:sp>
        <p:nvSpPr>
          <p:cNvPr id="17" name="سحابة 16"/>
          <p:cNvSpPr/>
          <p:nvPr/>
        </p:nvSpPr>
        <p:spPr>
          <a:xfrm>
            <a:off x="914400" y="4038600"/>
            <a:ext cx="4432199" cy="20574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تستخدم الأنواع المتكلسة من المرجان في الطب حيث يتم معالجتها كيميائيا وتستخدم</a:t>
            </a:r>
          </a:p>
          <a:p>
            <a:pPr algn="ctr"/>
            <a:r>
              <a:rPr lang="ar-SA" sz="2400" b="1" dirty="0">
                <a:solidFill>
                  <a:srgbClr val="0070C0"/>
                </a:solidFill>
              </a:rPr>
              <a:t>كزراعات عظمية</a:t>
            </a:r>
            <a:endParaRPr lang="en-US" sz="2400" b="1" dirty="0">
              <a:solidFill>
                <a:srgbClr val="0070C0"/>
              </a:solidFill>
            </a:endParaRPr>
          </a:p>
        </p:txBody>
      </p:sp>
      <p:grpSp>
        <p:nvGrpSpPr>
          <p:cNvPr id="19" name="مجموعة 18"/>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مربع نص 2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مربع نص 2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23202156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heel(1)">
                                      <p:cBhvr>
                                        <p:cTn id="44" dur="2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heel(1)">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4" grpId="0" animBg="1"/>
      <p:bldP spid="14" grpId="0" animBg="1"/>
      <p:bldP spid="15" grpId="0" animBg="1"/>
      <p:bldP spid="16"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وسيلة شرح مع سهم إلى الأسفل 1"/>
          <p:cNvSpPr/>
          <p:nvPr/>
        </p:nvSpPr>
        <p:spPr>
          <a:xfrm>
            <a:off x="2438400" y="457200"/>
            <a:ext cx="4267200" cy="685800"/>
          </a:xfrm>
          <a:prstGeom prst="downArrowCallout">
            <a:avLst/>
          </a:prstGeom>
          <a:solidFill>
            <a:schemeClr val="bg1"/>
          </a:solidFill>
          <a:ln w="60325">
            <a:gradFill>
              <a:gsLst>
                <a:gs pos="90832">
                  <a:schemeClr val="accent4">
                    <a:lumMod val="75000"/>
                  </a:schemeClr>
                </a:gs>
                <a:gs pos="73350">
                  <a:schemeClr val="accent6">
                    <a:lumMod val="50000"/>
                  </a:schemeClr>
                </a:gs>
                <a:gs pos="25000">
                  <a:schemeClr val="accent3">
                    <a:lumMod val="50000"/>
                  </a:schemeClr>
                </a:gs>
                <a:gs pos="0">
                  <a:schemeClr val="accent1">
                    <a:lumMod val="50000"/>
                  </a:schemeClr>
                </a:gs>
                <a:gs pos="50000">
                  <a:srgbClr val="FFFF00"/>
                </a:gs>
                <a:gs pos="100000">
                  <a:schemeClr val="accent3">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smtClean="0">
                <a:solidFill>
                  <a:schemeClr val="accent3">
                    <a:lumMod val="50000"/>
                  </a:schemeClr>
                </a:solidFill>
              </a:rPr>
              <a:t>قارن بين الاسفنجيات واللاسعات</a:t>
            </a:r>
            <a:endParaRPr lang="en-US" b="1" dirty="0">
              <a:solidFill>
                <a:schemeClr val="accent3">
                  <a:lumMod val="50000"/>
                </a:schemeClr>
              </a:solidFill>
            </a:endParaRPr>
          </a:p>
        </p:txBody>
      </p:sp>
      <p:graphicFrame>
        <p:nvGraphicFramePr>
          <p:cNvPr id="3" name="جدول 2"/>
          <p:cNvGraphicFramePr>
            <a:graphicFrameLocks noGrp="1"/>
          </p:cNvGraphicFramePr>
          <p:nvPr>
            <p:extLst>
              <p:ext uri="{D42A27DB-BD31-4B8C-83A1-F6EECF244321}">
                <p14:modId xmlns:p14="http://schemas.microsoft.com/office/powerpoint/2010/main" val="2906554540"/>
              </p:ext>
            </p:extLst>
          </p:nvPr>
        </p:nvGraphicFramePr>
        <p:xfrm>
          <a:off x="533400" y="1295401"/>
          <a:ext cx="7983324" cy="4539672"/>
        </p:xfrm>
        <a:graphic>
          <a:graphicData uri="http://schemas.openxmlformats.org/drawingml/2006/table">
            <a:tbl>
              <a:tblPr>
                <a:tableStyleId>{5C22544A-7EE6-4342-B048-85BDC9FD1C3A}</a:tableStyleId>
              </a:tblPr>
              <a:tblGrid>
                <a:gridCol w="3258924"/>
                <a:gridCol w="2895600"/>
                <a:gridCol w="1828800"/>
              </a:tblGrid>
              <a:tr h="681121">
                <a:tc>
                  <a:txBody>
                    <a:bodyPr/>
                    <a:lstStyle/>
                    <a:p>
                      <a:pPr marL="0" marR="0" algn="ctr">
                        <a:lnSpc>
                          <a:spcPct val="115000"/>
                        </a:lnSpc>
                        <a:spcBef>
                          <a:spcPts val="0"/>
                        </a:spcBef>
                        <a:spcAft>
                          <a:spcPts val="0"/>
                        </a:spcAft>
                      </a:pPr>
                      <a:r>
                        <a:rPr lang="ar-SA" sz="1800" dirty="0">
                          <a:effectLst/>
                          <a:latin typeface="Calibri"/>
                          <a:ea typeface="Times New Roman"/>
                          <a:cs typeface="Arial"/>
                        </a:rPr>
                        <a:t>اللاسعات</a:t>
                      </a:r>
                      <a:endParaRPr lang="en-US" sz="1100" dirty="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marR="0" algn="ctr">
                        <a:lnSpc>
                          <a:spcPct val="115000"/>
                        </a:lnSpc>
                        <a:spcBef>
                          <a:spcPts val="0"/>
                        </a:spcBef>
                        <a:spcAft>
                          <a:spcPts val="0"/>
                        </a:spcAft>
                      </a:pPr>
                      <a:r>
                        <a:rPr lang="ar-SA" sz="1800">
                          <a:effectLst/>
                          <a:latin typeface="Calibri"/>
                          <a:ea typeface="Times New Roman"/>
                          <a:cs typeface="Arial"/>
                        </a:rPr>
                        <a:t>الإسفنجيات</a:t>
                      </a:r>
                      <a:endParaRPr lang="en-US" sz="110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marR="0" algn="ctr">
                        <a:lnSpc>
                          <a:spcPct val="115000"/>
                        </a:lnSpc>
                        <a:spcBef>
                          <a:spcPts val="0"/>
                        </a:spcBef>
                        <a:spcAft>
                          <a:spcPts val="0"/>
                        </a:spcAft>
                      </a:pPr>
                      <a:r>
                        <a:rPr lang="en-US" sz="1800" dirty="0">
                          <a:effectLst/>
                          <a:latin typeface="Calibri"/>
                          <a:ea typeface="Times New Roman"/>
                          <a:cs typeface="Arial"/>
                        </a:rPr>
                        <a:t> </a:t>
                      </a:r>
                      <a:r>
                        <a:rPr lang="ar-SA" sz="1800" dirty="0" smtClean="0">
                          <a:effectLst/>
                          <a:latin typeface="Calibri"/>
                          <a:ea typeface="Times New Roman"/>
                          <a:cs typeface="Arial"/>
                        </a:rPr>
                        <a:t>وجه المقارنة</a:t>
                      </a:r>
                      <a:endParaRPr lang="en-US" sz="1100" dirty="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r>
              <a:tr h="425701">
                <a:tc>
                  <a:txBody>
                    <a:bodyPr/>
                    <a:lstStyle/>
                    <a:p>
                      <a:pPr marL="0" marR="0" algn="ctr">
                        <a:lnSpc>
                          <a:spcPct val="115000"/>
                        </a:lnSpc>
                        <a:spcBef>
                          <a:spcPts val="0"/>
                        </a:spcBef>
                        <a:spcAft>
                          <a:spcPts val="0"/>
                        </a:spcAft>
                      </a:pPr>
                      <a:r>
                        <a:rPr lang="ar-SA" sz="1800" dirty="0">
                          <a:effectLst/>
                          <a:latin typeface="Calibri"/>
                          <a:ea typeface="Times New Roman"/>
                          <a:cs typeface="Arial"/>
                        </a:rPr>
                        <a:t>تناظر شعاعي</a:t>
                      </a:r>
                      <a:endParaRPr lang="en-US" sz="1100" dirty="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0"/>
                        </a:spcAft>
                      </a:pPr>
                      <a:r>
                        <a:rPr lang="ar-SA" sz="1800" dirty="0">
                          <a:effectLst/>
                          <a:latin typeface="Calibri"/>
                          <a:ea typeface="Times New Roman"/>
                          <a:cs typeface="Arial"/>
                        </a:rPr>
                        <a:t>معظمها عديمة التناظر</a:t>
                      </a:r>
                      <a:endParaRPr lang="en-US" sz="1100" dirty="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0"/>
                        </a:spcAft>
                      </a:pPr>
                      <a:r>
                        <a:rPr lang="ar-SA" sz="1800" dirty="0">
                          <a:effectLst/>
                          <a:latin typeface="Calibri"/>
                          <a:ea typeface="Times New Roman"/>
                          <a:cs typeface="Arial"/>
                        </a:rPr>
                        <a:t>مستويات بناء الجسم </a:t>
                      </a:r>
                      <a:endParaRPr lang="en-US" sz="1100" dirty="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r>
              <a:tr h="1034736">
                <a:tc>
                  <a:txBody>
                    <a:bodyPr/>
                    <a:lstStyle/>
                    <a:p>
                      <a:pPr marL="0" marR="0" algn="ctr">
                        <a:lnSpc>
                          <a:spcPct val="115000"/>
                        </a:lnSpc>
                        <a:spcBef>
                          <a:spcPts val="0"/>
                        </a:spcBef>
                        <a:spcAft>
                          <a:spcPts val="0"/>
                        </a:spcAft>
                      </a:pPr>
                      <a:r>
                        <a:rPr lang="ar-SA" sz="1800">
                          <a:effectLst/>
                          <a:latin typeface="Calibri"/>
                          <a:ea typeface="Times New Roman"/>
                          <a:cs typeface="Arial"/>
                        </a:rPr>
                        <a:t>يمسك بالفريسة عن طريق الخلايا اللاسعة واللوامس</a:t>
                      </a:r>
                      <a:endParaRPr lang="en-US" sz="1100">
                        <a:effectLst/>
                        <a:latin typeface="Calibri"/>
                        <a:ea typeface="Times New Roman"/>
                        <a:cs typeface="Arial"/>
                      </a:endParaRPr>
                    </a:p>
                    <a:p>
                      <a:pPr marL="0" marR="0" algn="ctr">
                        <a:lnSpc>
                          <a:spcPct val="115000"/>
                        </a:lnSpc>
                        <a:spcBef>
                          <a:spcPts val="0"/>
                        </a:spcBef>
                        <a:spcAft>
                          <a:spcPts val="0"/>
                        </a:spcAft>
                      </a:pPr>
                      <a:r>
                        <a:rPr lang="ar-SA" sz="1800">
                          <a:effectLst/>
                          <a:latin typeface="Calibri"/>
                          <a:ea typeface="Times New Roman"/>
                          <a:cs typeface="Arial"/>
                        </a:rPr>
                        <a:t>يتم الهضم في التجويف الهضمي الوعائي</a:t>
                      </a:r>
                      <a:endParaRPr lang="en-US" sz="110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marL="0" marR="0" algn="ctr">
                        <a:lnSpc>
                          <a:spcPct val="115000"/>
                        </a:lnSpc>
                        <a:spcBef>
                          <a:spcPts val="0"/>
                        </a:spcBef>
                        <a:spcAft>
                          <a:spcPts val="0"/>
                        </a:spcAft>
                      </a:pPr>
                      <a:r>
                        <a:rPr lang="ar-SA" sz="1800" dirty="0">
                          <a:effectLst/>
                          <a:latin typeface="Calibri"/>
                          <a:ea typeface="Times New Roman"/>
                          <a:cs typeface="Arial"/>
                        </a:rPr>
                        <a:t>ترشيحي التغذية</a:t>
                      </a:r>
                      <a:endParaRPr lang="en-US" sz="1100" dirty="0">
                        <a:effectLst/>
                        <a:latin typeface="Calibri"/>
                        <a:ea typeface="Times New Roman"/>
                        <a:cs typeface="Arial"/>
                      </a:endParaRPr>
                    </a:p>
                    <a:p>
                      <a:pPr marL="0" marR="0" algn="ctr">
                        <a:lnSpc>
                          <a:spcPct val="115000"/>
                        </a:lnSpc>
                        <a:spcBef>
                          <a:spcPts val="0"/>
                        </a:spcBef>
                        <a:spcAft>
                          <a:spcPts val="0"/>
                        </a:spcAft>
                      </a:pPr>
                      <a:r>
                        <a:rPr lang="ar-SA" sz="1800" dirty="0">
                          <a:effectLst/>
                          <a:latin typeface="Calibri"/>
                          <a:ea typeface="Times New Roman"/>
                          <a:cs typeface="Arial"/>
                        </a:rPr>
                        <a:t>يتم الهضم داخل الخلايا</a:t>
                      </a:r>
                      <a:endParaRPr lang="en-US" sz="1100" dirty="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marL="0" marR="0" algn="ctr">
                        <a:lnSpc>
                          <a:spcPct val="115000"/>
                        </a:lnSpc>
                        <a:spcBef>
                          <a:spcPts val="0"/>
                        </a:spcBef>
                        <a:spcAft>
                          <a:spcPts val="0"/>
                        </a:spcAft>
                      </a:pPr>
                      <a:r>
                        <a:rPr lang="ar-SA" sz="1800" dirty="0">
                          <a:effectLst/>
                          <a:latin typeface="Calibri"/>
                          <a:ea typeface="Times New Roman"/>
                          <a:cs typeface="Arial"/>
                        </a:rPr>
                        <a:t>التغذية والهضم</a:t>
                      </a:r>
                      <a:endParaRPr lang="en-US" sz="1100" dirty="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r>
              <a:tr h="681121">
                <a:tc>
                  <a:txBody>
                    <a:bodyPr/>
                    <a:lstStyle/>
                    <a:p>
                      <a:pPr marL="0" marR="0" algn="ctr">
                        <a:lnSpc>
                          <a:spcPct val="115000"/>
                        </a:lnSpc>
                        <a:spcBef>
                          <a:spcPts val="0"/>
                        </a:spcBef>
                        <a:spcAft>
                          <a:spcPts val="0"/>
                        </a:spcAft>
                      </a:pPr>
                      <a:r>
                        <a:rPr lang="ar-SA" sz="1800">
                          <a:effectLst/>
                          <a:latin typeface="Calibri"/>
                          <a:ea typeface="Times New Roman"/>
                          <a:cs typeface="Arial"/>
                        </a:rPr>
                        <a:t>طافية على الماء او جالسة</a:t>
                      </a:r>
                      <a:endParaRPr lang="en-US" sz="110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marL="0" marR="0" algn="ctr">
                        <a:lnSpc>
                          <a:spcPct val="115000"/>
                        </a:lnSpc>
                        <a:spcBef>
                          <a:spcPts val="0"/>
                        </a:spcBef>
                        <a:spcAft>
                          <a:spcPts val="0"/>
                        </a:spcAft>
                      </a:pPr>
                      <a:r>
                        <a:rPr lang="ar-SA" sz="1800">
                          <a:effectLst/>
                          <a:latin typeface="Calibri"/>
                          <a:ea typeface="Times New Roman"/>
                          <a:cs typeface="Arial"/>
                        </a:rPr>
                        <a:t>جالسة</a:t>
                      </a:r>
                      <a:endParaRPr lang="en-US" sz="110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marL="0" marR="0" algn="ctr">
                        <a:lnSpc>
                          <a:spcPct val="115000"/>
                        </a:lnSpc>
                        <a:spcBef>
                          <a:spcPts val="0"/>
                        </a:spcBef>
                        <a:spcAft>
                          <a:spcPts val="0"/>
                        </a:spcAft>
                      </a:pPr>
                      <a:r>
                        <a:rPr lang="ar-SA" sz="1800" dirty="0">
                          <a:effectLst/>
                          <a:latin typeface="Calibri"/>
                          <a:ea typeface="Times New Roman"/>
                          <a:cs typeface="Arial"/>
                        </a:rPr>
                        <a:t>الحركة</a:t>
                      </a:r>
                      <a:endParaRPr lang="en-US" sz="1100" dirty="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r>
              <a:tr h="682257">
                <a:tc>
                  <a:txBody>
                    <a:bodyPr/>
                    <a:lstStyle/>
                    <a:p>
                      <a:pPr marL="0" marR="0" algn="ctr">
                        <a:lnSpc>
                          <a:spcPct val="115000"/>
                        </a:lnSpc>
                        <a:spcBef>
                          <a:spcPts val="0"/>
                        </a:spcBef>
                        <a:spcAft>
                          <a:spcPts val="0"/>
                        </a:spcAft>
                      </a:pPr>
                      <a:r>
                        <a:rPr lang="ar-SA" sz="1800">
                          <a:effectLst/>
                          <a:latin typeface="Calibri"/>
                          <a:ea typeface="Times New Roman"/>
                          <a:cs typeface="Arial"/>
                        </a:rPr>
                        <a:t>جهاز عصبي بسيط يتكون من شبكة عصبية</a:t>
                      </a:r>
                      <a:endParaRPr lang="en-US" sz="110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marL="0" marR="0" algn="ctr">
                        <a:lnSpc>
                          <a:spcPct val="115000"/>
                        </a:lnSpc>
                        <a:spcBef>
                          <a:spcPts val="0"/>
                        </a:spcBef>
                        <a:spcAft>
                          <a:spcPts val="0"/>
                        </a:spcAft>
                      </a:pPr>
                      <a:r>
                        <a:rPr lang="ar-SA" sz="1800">
                          <a:effectLst/>
                          <a:latin typeface="Calibri"/>
                          <a:ea typeface="Times New Roman"/>
                          <a:cs typeface="Arial"/>
                        </a:rPr>
                        <a:t>لايوجد جهاز عصبي</a:t>
                      </a:r>
                      <a:endParaRPr lang="en-US" sz="1100">
                        <a:effectLst/>
                        <a:latin typeface="Calibri"/>
                        <a:ea typeface="Times New Roman"/>
                        <a:cs typeface="Arial"/>
                      </a:endParaRPr>
                    </a:p>
                    <a:p>
                      <a:pPr marL="0" marR="0" algn="ctr">
                        <a:lnSpc>
                          <a:spcPct val="115000"/>
                        </a:lnSpc>
                        <a:spcBef>
                          <a:spcPts val="0"/>
                        </a:spcBef>
                        <a:spcAft>
                          <a:spcPts val="0"/>
                        </a:spcAft>
                      </a:pPr>
                      <a:r>
                        <a:rPr lang="ar-SA" sz="1800">
                          <a:effectLst/>
                          <a:latin typeface="Calibri"/>
                          <a:ea typeface="Times New Roman"/>
                          <a:cs typeface="Arial"/>
                        </a:rPr>
                        <a:t>الخلاياتستجيب للمؤثر</a:t>
                      </a:r>
                      <a:endParaRPr lang="en-US" sz="110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marL="0" marR="0" algn="ctr">
                        <a:lnSpc>
                          <a:spcPct val="115000"/>
                        </a:lnSpc>
                        <a:spcBef>
                          <a:spcPts val="0"/>
                        </a:spcBef>
                        <a:spcAft>
                          <a:spcPts val="0"/>
                        </a:spcAft>
                      </a:pPr>
                      <a:r>
                        <a:rPr lang="ar-SA" sz="1800" dirty="0">
                          <a:effectLst/>
                          <a:latin typeface="Calibri"/>
                          <a:ea typeface="Times New Roman"/>
                          <a:cs typeface="Arial"/>
                        </a:rPr>
                        <a:t>الاستجابة للمؤثرات</a:t>
                      </a:r>
                      <a:endParaRPr lang="en-US" sz="1100" dirty="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r>
              <a:tr h="1034736">
                <a:tc>
                  <a:txBody>
                    <a:bodyPr/>
                    <a:lstStyle/>
                    <a:p>
                      <a:pPr marL="0" marR="0" algn="ctr">
                        <a:lnSpc>
                          <a:spcPct val="115000"/>
                        </a:lnSpc>
                        <a:spcBef>
                          <a:spcPts val="0"/>
                        </a:spcBef>
                        <a:spcAft>
                          <a:spcPts val="0"/>
                        </a:spcAft>
                      </a:pPr>
                      <a:r>
                        <a:rPr lang="ar-SA" sz="1800">
                          <a:effectLst/>
                          <a:latin typeface="Calibri"/>
                          <a:ea typeface="Times New Roman"/>
                          <a:cs typeface="Arial"/>
                        </a:rPr>
                        <a:t>الجنس فيها منفصل ويتكاثر جنسيا</a:t>
                      </a:r>
                      <a:endParaRPr lang="en-US" sz="1100">
                        <a:effectLst/>
                        <a:latin typeface="Calibri"/>
                        <a:ea typeface="Times New Roman"/>
                        <a:cs typeface="Arial"/>
                      </a:endParaRPr>
                    </a:p>
                    <a:p>
                      <a:pPr marL="0" marR="0" algn="ctr">
                        <a:lnSpc>
                          <a:spcPct val="115000"/>
                        </a:lnSpc>
                        <a:spcBef>
                          <a:spcPts val="0"/>
                        </a:spcBef>
                        <a:spcAft>
                          <a:spcPts val="0"/>
                        </a:spcAft>
                      </a:pPr>
                      <a:r>
                        <a:rPr lang="ar-SA" sz="1800">
                          <a:effectLst/>
                          <a:latin typeface="Calibri"/>
                          <a:ea typeface="Times New Roman"/>
                          <a:cs typeface="Arial"/>
                        </a:rPr>
                        <a:t>الطور البوليبىيتكاثر لاجنسيابوساطة التبرعم</a:t>
                      </a:r>
                      <a:endParaRPr lang="en-US" sz="110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marL="0" marR="0" algn="ctr">
                        <a:lnSpc>
                          <a:spcPct val="115000"/>
                        </a:lnSpc>
                        <a:spcBef>
                          <a:spcPts val="0"/>
                        </a:spcBef>
                        <a:spcAft>
                          <a:spcPts val="0"/>
                        </a:spcAft>
                      </a:pPr>
                      <a:r>
                        <a:rPr lang="ar-SA" sz="1800" dirty="0">
                          <a:effectLst/>
                          <a:latin typeface="Calibri"/>
                          <a:ea typeface="Times New Roman"/>
                          <a:cs typeface="Arial"/>
                        </a:rPr>
                        <a:t>خنثى :تتكاثر جنسيا</a:t>
                      </a:r>
                      <a:endParaRPr lang="en-US" sz="1100" dirty="0">
                        <a:effectLst/>
                        <a:latin typeface="Calibri"/>
                        <a:ea typeface="Times New Roman"/>
                        <a:cs typeface="Arial"/>
                      </a:endParaRPr>
                    </a:p>
                    <a:p>
                      <a:pPr marL="0" marR="0" algn="ctr">
                        <a:lnSpc>
                          <a:spcPct val="115000"/>
                        </a:lnSpc>
                        <a:spcBef>
                          <a:spcPts val="0"/>
                        </a:spcBef>
                        <a:spcAft>
                          <a:spcPts val="0"/>
                        </a:spcAft>
                      </a:pPr>
                      <a:r>
                        <a:rPr lang="ar-SA" sz="1800" dirty="0">
                          <a:effectLst/>
                          <a:latin typeface="Calibri"/>
                          <a:ea typeface="Times New Roman"/>
                          <a:cs typeface="Arial"/>
                        </a:rPr>
                        <a:t>التكاثر اللاجنسي يحدث عن طريق التجزؤ او التبرعم او انتاج </a:t>
                      </a:r>
                      <a:r>
                        <a:rPr lang="ar-SA" sz="1800" dirty="0" err="1">
                          <a:effectLst/>
                          <a:latin typeface="Calibri"/>
                          <a:ea typeface="Times New Roman"/>
                          <a:cs typeface="Arial"/>
                        </a:rPr>
                        <a:t>البريعمات</a:t>
                      </a:r>
                      <a:endParaRPr lang="en-US" sz="1100" dirty="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marL="0" marR="0" algn="ctr">
                        <a:lnSpc>
                          <a:spcPct val="115000"/>
                        </a:lnSpc>
                        <a:spcBef>
                          <a:spcPts val="0"/>
                        </a:spcBef>
                        <a:spcAft>
                          <a:spcPts val="0"/>
                        </a:spcAft>
                      </a:pPr>
                      <a:r>
                        <a:rPr lang="ar-SA" sz="1800" dirty="0">
                          <a:effectLst/>
                          <a:latin typeface="Calibri"/>
                          <a:ea typeface="Times New Roman"/>
                          <a:cs typeface="Arial"/>
                        </a:rPr>
                        <a:t>التكاثر</a:t>
                      </a:r>
                      <a:endParaRPr lang="en-US" sz="1100" dirty="0">
                        <a:effectLst/>
                        <a:latin typeface="Calibri"/>
                        <a:ea typeface="Times New Roman"/>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r>
            </a:tbl>
          </a:graphicData>
        </a:graphic>
      </p:graphicFrame>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11530882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91680" y="548680"/>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4" name="مربع نص 3"/>
          <p:cNvSpPr txBox="1"/>
          <p:nvPr/>
        </p:nvSpPr>
        <p:spPr>
          <a:xfrm>
            <a:off x="1907704" y="548680"/>
            <a:ext cx="5760640" cy="830997"/>
          </a:xfrm>
          <a:prstGeom prst="rect">
            <a:avLst/>
          </a:prstGeom>
          <a:noFill/>
        </p:spPr>
        <p:txBody>
          <a:bodyPr wrap="square" rtlCol="1">
            <a:spAutoFit/>
          </a:bodyPr>
          <a:lstStyle/>
          <a:p>
            <a:pPr algn="ctr"/>
            <a:r>
              <a:rPr lang="ar-SA" sz="4800" b="1" dirty="0" smtClean="0">
                <a:solidFill>
                  <a:srgbClr val="FF0000"/>
                </a:solidFill>
                <a:effectLst>
                  <a:outerShdw blurRad="38100" dist="38100" dir="2700000" algn="tl">
                    <a:srgbClr val="FFFFFF"/>
                  </a:outerShdw>
                </a:effectLst>
              </a:rPr>
              <a:t>تقويم </a:t>
            </a:r>
            <a:r>
              <a:rPr lang="ar-EG" sz="4800" b="1" dirty="0" smtClean="0">
                <a:solidFill>
                  <a:srgbClr val="FF0000"/>
                </a:solidFill>
                <a:effectLst>
                  <a:outerShdw blurRad="38100" dist="38100" dir="2700000" algn="tl">
                    <a:srgbClr val="FFFFFF"/>
                  </a:outerShdw>
                </a:effectLst>
              </a:rPr>
              <a:t>الدرس </a:t>
            </a:r>
            <a:r>
              <a:rPr lang="ar-SA" sz="4800" b="1" dirty="0" smtClean="0">
                <a:solidFill>
                  <a:srgbClr val="FF0000"/>
                </a:solidFill>
                <a:effectLst>
                  <a:outerShdw blurRad="38100" dist="38100" dir="2700000" algn="tl">
                    <a:srgbClr val="FFFFFF"/>
                  </a:outerShdw>
                </a:effectLst>
              </a:rPr>
              <a:t>الثالث</a:t>
            </a:r>
            <a:r>
              <a:rPr lang="ar-EG" sz="4800" b="1" dirty="0" smtClean="0">
                <a:solidFill>
                  <a:srgbClr val="FF0000"/>
                </a:solidFill>
                <a:effectLst>
                  <a:outerShdw blurRad="38100" dist="38100" dir="2700000" algn="tl">
                    <a:srgbClr val="FFFFFF"/>
                  </a:outerShdw>
                </a:effectLst>
              </a:rPr>
              <a:t> </a:t>
            </a:r>
            <a:endParaRPr lang="ar-SA" sz="4800" dirty="0">
              <a:solidFill>
                <a:srgbClr val="FF0000"/>
              </a:solidFill>
            </a:endParaRPr>
          </a:p>
        </p:txBody>
      </p:sp>
      <p:sp>
        <p:nvSpPr>
          <p:cNvPr id="5" name="مربع نص 4"/>
          <p:cNvSpPr txBox="1"/>
          <p:nvPr/>
        </p:nvSpPr>
        <p:spPr>
          <a:xfrm>
            <a:off x="1547664" y="1916832"/>
            <a:ext cx="6624736" cy="3416320"/>
          </a:xfrm>
          <a:prstGeom prst="rect">
            <a:avLst/>
          </a:prstGeom>
          <a:noFill/>
        </p:spPr>
        <p:txBody>
          <a:bodyPr wrap="square" rtlCol="1">
            <a:spAutoFit/>
          </a:bodyPr>
          <a:lstStyle/>
          <a:p>
            <a:pPr algn="ctr" fontAlgn="base">
              <a:spcBef>
                <a:spcPct val="0"/>
              </a:spcBef>
              <a:spcAft>
                <a:spcPct val="0"/>
              </a:spcAft>
              <a:defRPr/>
            </a:pPr>
            <a:r>
              <a:rPr lang="ar-SA" sz="7200" b="1" dirty="0">
                <a:solidFill>
                  <a:srgbClr val="0070C0"/>
                </a:solidFill>
                <a:effectLst>
                  <a:outerShdw blurRad="38100" dist="38100" dir="2700000" algn="tl">
                    <a:srgbClr val="FFFFFF"/>
                  </a:outerShdw>
                </a:effectLst>
              </a:rPr>
              <a:t>الاسفنجيات</a:t>
            </a:r>
            <a:r>
              <a:rPr lang="ar-EG" sz="7200" b="1" dirty="0">
                <a:solidFill>
                  <a:srgbClr val="0070C0"/>
                </a:solidFill>
                <a:effectLst>
                  <a:outerShdw blurRad="38100" dist="38100" dir="2700000" algn="tl">
                    <a:srgbClr val="FFFFFF"/>
                  </a:outerShdw>
                </a:effectLst>
              </a:rPr>
              <a:t/>
            </a:r>
            <a:br>
              <a:rPr lang="ar-EG" sz="7200" b="1" dirty="0">
                <a:solidFill>
                  <a:srgbClr val="0070C0"/>
                </a:solidFill>
                <a:effectLst>
                  <a:outerShdw blurRad="38100" dist="38100" dir="2700000" algn="tl">
                    <a:srgbClr val="FFFFFF"/>
                  </a:outerShdw>
                </a:effectLst>
              </a:rPr>
            </a:br>
            <a:r>
              <a:rPr lang="ar-SA" sz="7200" b="1" dirty="0">
                <a:solidFill>
                  <a:srgbClr val="0070C0"/>
                </a:solidFill>
                <a:effectLst>
                  <a:outerShdw blurRad="38100" dist="38100" dir="2700000" algn="tl">
                    <a:srgbClr val="FFFFFF"/>
                  </a:outerShdw>
                </a:effectLst>
              </a:rPr>
              <a:t> </a:t>
            </a:r>
            <a:r>
              <a:rPr lang="ar-SA" sz="7200" b="1" dirty="0" smtClean="0">
                <a:solidFill>
                  <a:srgbClr val="0070C0"/>
                </a:solidFill>
                <a:effectLst>
                  <a:outerShdw blurRad="38100" dist="38100" dir="2700000" algn="tl">
                    <a:srgbClr val="FFFFFF"/>
                  </a:outerShdw>
                </a:effectLst>
              </a:rPr>
              <a:t>و اللاسع</a:t>
            </a:r>
            <a:r>
              <a:rPr lang="ar-EG" sz="7200" b="1" dirty="0">
                <a:solidFill>
                  <a:srgbClr val="0070C0"/>
                </a:solidFill>
                <a:effectLst>
                  <a:outerShdw blurRad="38100" dist="38100" dir="2700000" algn="tl">
                    <a:srgbClr val="FFFFFF"/>
                  </a:outerShdw>
                </a:effectLst>
              </a:rPr>
              <a:t>ــــــــــــــــــ</a:t>
            </a:r>
            <a:r>
              <a:rPr lang="ar-SA" sz="7200" b="1" dirty="0">
                <a:solidFill>
                  <a:srgbClr val="0070C0"/>
                </a:solidFill>
                <a:effectLst>
                  <a:outerShdw blurRad="38100" dist="38100" dir="2700000" algn="tl">
                    <a:srgbClr val="FFFFFF"/>
                  </a:outerShdw>
                </a:effectLst>
              </a:rPr>
              <a:t>ات</a:t>
            </a:r>
            <a:endParaRPr lang="en-US" sz="7200" b="1" dirty="0">
              <a:solidFill>
                <a:srgbClr val="0070C0"/>
              </a:solidFill>
              <a:effectLst>
                <a:outerShdw blurRad="38100" dist="38100" dir="2700000" algn="tl">
                  <a:srgbClr val="FFFFFF"/>
                </a:outerShdw>
              </a:effectLst>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07305830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3"/>
          <p:cNvSpPr>
            <a:spLocks noChangeArrowheads="1"/>
          </p:cNvSpPr>
          <p:nvPr/>
        </p:nvSpPr>
        <p:spPr bwMode="auto">
          <a:xfrm>
            <a:off x="6012160" y="454888"/>
            <a:ext cx="2856656"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noFill/>
                </a:ln>
                <a:solidFill>
                  <a:schemeClr val="tx1"/>
                </a:solidFill>
                <a:effectLst/>
                <a:latin typeface="Arial" pitchFamily="34" charset="0"/>
                <a:ea typeface="Arial" pitchFamily="34" charset="0"/>
                <a:cs typeface="Arial" pitchFamily="34" charset="0"/>
              </a:rPr>
              <a:t>أولا ً : الاخصاب الداخلي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دبوس زينة 1"/>
          <p:cNvSpPr/>
          <p:nvPr/>
        </p:nvSpPr>
        <p:spPr>
          <a:xfrm>
            <a:off x="457200" y="427182"/>
            <a:ext cx="5334000" cy="990600"/>
          </a:xfrm>
          <a:prstGeom prst="plaque">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pPr>
            <a:r>
              <a:rPr lang="ar-SA" altLang="ar-SA" sz="2400" b="1" dirty="0">
                <a:solidFill>
                  <a:srgbClr val="0070C0"/>
                </a:solidFill>
                <a:latin typeface="Constantia"/>
              </a:rPr>
              <a:t>يحدث عند اندماج الحيوان المنوي مع البويضة داخل جسم الحيوان. ومثال ذلك ذكر السلحفاة </a:t>
            </a:r>
            <a:endParaRPr lang="en-US" sz="100" b="1" dirty="0">
              <a:solidFill>
                <a:srgbClr val="0070C0"/>
              </a:solidFill>
              <a:latin typeface="Constantia"/>
            </a:endParaRPr>
          </a:p>
        </p:txBody>
      </p:sp>
      <p:sp>
        <p:nvSpPr>
          <p:cNvPr id="8" name="AutoShape 13"/>
          <p:cNvSpPr>
            <a:spLocks noChangeArrowheads="1"/>
          </p:cNvSpPr>
          <p:nvPr/>
        </p:nvSpPr>
        <p:spPr bwMode="auto">
          <a:xfrm>
            <a:off x="6012160" y="2332756"/>
            <a:ext cx="2940496" cy="800100"/>
          </a:xfrm>
          <a:prstGeom prst="doubleWave">
            <a:avLst>
              <a:gd name="adj1" fmla="val 6500"/>
              <a:gd name="adj2" fmla="val 0"/>
            </a:avLst>
          </a:prstGeom>
          <a:solidFill>
            <a:schemeClr val="accent2">
              <a:lumMod val="60000"/>
              <a:lumOff val="40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noFill/>
                </a:ln>
                <a:solidFill>
                  <a:schemeClr val="tx1"/>
                </a:solidFill>
                <a:effectLst/>
                <a:latin typeface="Arial" pitchFamily="34" charset="0"/>
                <a:ea typeface="Arial" pitchFamily="34" charset="0"/>
                <a:cs typeface="Arial" pitchFamily="34" charset="0"/>
              </a:rPr>
              <a:t>ثانياً : الاخصاب الخارجي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دبوس زينة 8"/>
          <p:cNvSpPr/>
          <p:nvPr/>
        </p:nvSpPr>
        <p:spPr>
          <a:xfrm>
            <a:off x="491836" y="1905000"/>
            <a:ext cx="5334000" cy="2347912"/>
          </a:xfrm>
          <a:prstGeom prst="plaque">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pPr>
            <a:r>
              <a:rPr lang="ar-SA" altLang="ar-SA" sz="2400" b="1" dirty="0" smtClean="0">
                <a:solidFill>
                  <a:srgbClr val="0070C0"/>
                </a:solidFill>
                <a:latin typeface="Constantia"/>
              </a:rPr>
              <a:t>ويحدث عند اندماج الحيوان المنوي مع البويضة خارج جسم الحيوان. وتحتاج هذه العملية لبيئات مائية ليسبح الحيوان المنوي إلى البويضة. ففي كثير من الأسماك تضع الأنثى البيض في الماء ويضع الذكر الحيوانات المنوية فوق البيض.</a:t>
            </a:r>
            <a:endParaRPr lang="ar-SA" altLang="ar-SA" sz="2400" b="1" dirty="0">
              <a:solidFill>
                <a:srgbClr val="0070C0"/>
              </a:solidFill>
              <a:latin typeface="Constantia"/>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312" y="3276600"/>
            <a:ext cx="220027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2448702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bg/>
                                          </p:spTgt>
                                        </p:tgtEl>
                                        <p:attrNameLst>
                                          <p:attrName>style.visibility</p:attrName>
                                        </p:attrNameLst>
                                      </p:cBhvr>
                                      <p:to>
                                        <p:strVal val="visible"/>
                                      </p:to>
                                    </p:set>
                                    <p:anim calcmode="lin" valueType="num">
                                      <p:cBhvr>
                                        <p:cTn id="17" dur="500" fill="hold"/>
                                        <p:tgtEl>
                                          <p:spTgt spid="2">
                                            <p:bg/>
                                          </p:spTgt>
                                        </p:tgtEl>
                                        <p:attrNameLst>
                                          <p:attrName>ppt_w</p:attrName>
                                        </p:attrNameLst>
                                      </p:cBhvr>
                                      <p:tavLst>
                                        <p:tav tm="0">
                                          <p:val>
                                            <p:fltVal val="0"/>
                                          </p:val>
                                        </p:tav>
                                        <p:tav tm="100000">
                                          <p:val>
                                            <p:strVal val="#ppt_w"/>
                                          </p:val>
                                        </p:tav>
                                      </p:tavLst>
                                    </p:anim>
                                    <p:anim calcmode="lin" valueType="num">
                                      <p:cBhvr>
                                        <p:cTn id="18" dur="500" fill="hold"/>
                                        <p:tgtEl>
                                          <p:spTgt spid="2">
                                            <p:bg/>
                                          </p:spTgt>
                                        </p:tgtEl>
                                        <p:attrNameLst>
                                          <p:attrName>ppt_h</p:attrName>
                                        </p:attrNameLst>
                                      </p:cBhvr>
                                      <p:tavLst>
                                        <p:tav tm="0">
                                          <p:val>
                                            <p:fltVal val="0"/>
                                          </p:val>
                                        </p:tav>
                                        <p:tav tm="100000">
                                          <p:val>
                                            <p:strVal val="#ppt_h"/>
                                          </p:val>
                                        </p:tav>
                                      </p:tavLst>
                                    </p:anim>
                                    <p:animEffect transition="in" filter="fade">
                                      <p:cBhvr>
                                        <p:cTn id="19" dur="500"/>
                                        <p:tgtEl>
                                          <p:spTgt spid="2">
                                            <p:bg/>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wheel(1)">
                                      <p:cBhvr>
                                        <p:cTn id="38"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animBg="1"/>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AutoShape 2"/>
          <p:cNvSpPr>
            <a:spLocks noChangeArrowheads="1"/>
          </p:cNvSpPr>
          <p:nvPr/>
        </p:nvSpPr>
        <p:spPr bwMode="auto">
          <a:xfrm>
            <a:off x="1371600" y="1091952"/>
            <a:ext cx="6629400" cy="19050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b="1" dirty="0">
                <a:solidFill>
                  <a:srgbClr val="000000"/>
                </a:solidFill>
                <a:latin typeface="GESSTwoBold-Bold" charset="-78"/>
                <a:cs typeface="Times New Roman" pitchFamily="18" charset="0"/>
              </a:rPr>
              <a:t>س : </a:t>
            </a:r>
            <a:r>
              <a:rPr lang="ar-SA" altLang="ar-SA" b="1" dirty="0" smtClean="0">
                <a:solidFill>
                  <a:srgbClr val="000000"/>
                </a:solidFill>
                <a:latin typeface="GESSTwoBold-Bold" charset="-78"/>
                <a:cs typeface="Times New Roman" pitchFamily="18" charset="0"/>
              </a:rPr>
              <a:t>أوضح </a:t>
            </a:r>
            <a:r>
              <a:rPr lang="ar-SA" altLang="ar-SA" b="1" dirty="0">
                <a:solidFill>
                  <a:srgbClr val="000000"/>
                </a:solidFill>
                <a:latin typeface="GESSTwoBold-Bold" charset="-78"/>
                <a:cs typeface="Times New Roman" pitchFamily="18" charset="0"/>
              </a:rPr>
              <a:t>لماذا</a:t>
            </a:r>
            <a:r>
              <a:rPr lang="ar-EG" altLang="ar-SA" b="1" dirty="0">
                <a:solidFill>
                  <a:srgbClr val="000000"/>
                </a:solidFill>
                <a:latin typeface="GESSTwoBold-Bold" charset="-78"/>
                <a:cs typeface="Times New Roman" pitchFamily="18" charset="0"/>
              </a:rPr>
              <a:t> </a:t>
            </a:r>
            <a:r>
              <a:rPr lang="ar-SA" altLang="ar-SA" b="1" dirty="0">
                <a:solidFill>
                  <a:srgbClr val="000000"/>
                </a:solidFill>
                <a:latin typeface="GESSTwoBold-Bold" charset="-78"/>
                <a:cs typeface="Times New Roman" pitchFamily="18" charset="0"/>
              </a:rPr>
              <a:t>يعد الإسفنج واللاسعات أول</a:t>
            </a:r>
            <a:r>
              <a:rPr lang="ar-EG" altLang="ar-SA" b="1" dirty="0">
                <a:solidFill>
                  <a:srgbClr val="000000"/>
                </a:solidFill>
                <a:latin typeface="GESSTwoBold-Bold" charset="-78"/>
                <a:cs typeface="Times New Roman" pitchFamily="18" charset="0"/>
              </a:rPr>
              <a:t> </a:t>
            </a:r>
            <a:r>
              <a:rPr lang="ar-SA" altLang="ar-SA" b="1" dirty="0">
                <a:solidFill>
                  <a:srgbClr val="000000"/>
                </a:solidFill>
                <a:latin typeface="GESSTwoBold-Bold" charset="-78"/>
                <a:cs typeface="Times New Roman" pitchFamily="18" charset="0"/>
              </a:rPr>
              <a:t>الحيوانات في سلم التصنيف؟</a:t>
            </a:r>
            <a:endParaRPr lang="en-US" altLang="ar-SA" b="1" dirty="0">
              <a:solidFill>
                <a:srgbClr val="000000"/>
              </a:solidFill>
              <a:latin typeface="GESSTwoBold-Bold" charset="-78"/>
              <a:cs typeface="Times New Roman" pitchFamily="18" charset="0"/>
            </a:endParaRPr>
          </a:p>
        </p:txBody>
      </p:sp>
      <p:sp>
        <p:nvSpPr>
          <p:cNvPr id="214019" name="AutoShape 3"/>
          <p:cNvSpPr>
            <a:spLocks noChangeArrowheads="1"/>
          </p:cNvSpPr>
          <p:nvPr/>
        </p:nvSpPr>
        <p:spPr bwMode="auto">
          <a:xfrm>
            <a:off x="609600" y="3540224"/>
            <a:ext cx="8153400" cy="19050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3600" b="1">
                <a:solidFill>
                  <a:srgbClr val="000000"/>
                </a:solidFill>
                <a:latin typeface="GESSTwoBold-Bold" charset="-78"/>
                <a:cs typeface="Times New Roman" pitchFamily="18" charset="0"/>
              </a:rPr>
              <a:t>ج : </a:t>
            </a:r>
            <a:r>
              <a:rPr lang="ar-SA" altLang="ar-SA" b="1">
                <a:solidFill>
                  <a:srgbClr val="000000"/>
                </a:solidFill>
                <a:latin typeface="GESSTwoBold-Bold" charset="-78"/>
                <a:cs typeface="Times New Roman" pitchFamily="18" charset="0"/>
              </a:rPr>
              <a:t>كلاهما كان أول شعب الحيوانات المتعددة الخلايا.</a:t>
            </a:r>
            <a:endParaRPr lang="en-US" altLang="ar-SA" b="1">
              <a:solidFill>
                <a:srgbClr val="000000"/>
              </a:solidFill>
              <a:latin typeface="GESSTwoBold-Bold" charset="-78"/>
              <a:cs typeface="Times New Roman" pitchFamily="18" charset="0"/>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504510370"/>
      </p:ext>
    </p:extLst>
  </p:cSld>
  <p:clrMapOvr>
    <a:masterClrMapping/>
  </p:clrMapOvr>
  <p:transition spd="slow">
    <p:checker dir="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1427112" y="825624"/>
            <a:ext cx="6629400" cy="2209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b="1" dirty="0">
                <a:solidFill>
                  <a:srgbClr val="000000"/>
                </a:solidFill>
                <a:latin typeface="GESSTwoBold-Bold" charset="-78"/>
                <a:cs typeface="Times New Roman" pitchFamily="18" charset="0"/>
              </a:rPr>
              <a:t>س : </a:t>
            </a:r>
            <a:r>
              <a:rPr lang="ar-SA" altLang="ar-SA" b="1" dirty="0" smtClean="0">
                <a:solidFill>
                  <a:srgbClr val="000000"/>
                </a:solidFill>
                <a:latin typeface="GESSTwoBold-Bold" charset="-78"/>
                <a:cs typeface="Times New Roman" pitchFamily="18" charset="0"/>
              </a:rPr>
              <a:t>أصف </a:t>
            </a:r>
            <a:r>
              <a:rPr lang="ar-SA" altLang="ar-SA" b="1" dirty="0">
                <a:solidFill>
                  <a:srgbClr val="000000"/>
                </a:solidFill>
                <a:latin typeface="GESSTwoBold-Bold" charset="-78"/>
                <a:cs typeface="Times New Roman" pitchFamily="18" charset="0"/>
              </a:rPr>
              <a:t>الفروق في مستويات بناء</a:t>
            </a:r>
            <a:r>
              <a:rPr lang="ar-EG" altLang="ar-SA" b="1" dirty="0">
                <a:solidFill>
                  <a:srgbClr val="000000"/>
                </a:solidFill>
                <a:latin typeface="GESSTwoBold-Bold" charset="-78"/>
                <a:cs typeface="Times New Roman" pitchFamily="18" charset="0"/>
              </a:rPr>
              <a:t> </a:t>
            </a:r>
            <a:r>
              <a:rPr lang="ar-SA" altLang="ar-SA" b="1" dirty="0">
                <a:solidFill>
                  <a:srgbClr val="000000"/>
                </a:solidFill>
                <a:latin typeface="GESSTwoBold-Bold" charset="-78"/>
                <a:cs typeface="Times New Roman" pitchFamily="18" charset="0"/>
              </a:rPr>
              <a:t>أجسام كل من الإسفنجيات</a:t>
            </a:r>
            <a:r>
              <a:rPr lang="ar-EG" altLang="ar-SA" b="1" dirty="0">
                <a:solidFill>
                  <a:srgbClr val="000000"/>
                </a:solidFill>
                <a:latin typeface="GESSTwoBold-Bold" charset="-78"/>
                <a:cs typeface="Times New Roman" pitchFamily="18" charset="0"/>
              </a:rPr>
              <a:t> </a:t>
            </a:r>
            <a:r>
              <a:rPr lang="ar-SA" altLang="ar-SA" b="1" dirty="0">
                <a:solidFill>
                  <a:srgbClr val="000000"/>
                </a:solidFill>
                <a:latin typeface="GESSTwoBold-Bold" charset="-78"/>
                <a:cs typeface="Times New Roman" pitchFamily="18" charset="0"/>
              </a:rPr>
              <a:t>واللاسعات.</a:t>
            </a:r>
            <a:endParaRPr lang="en-US" altLang="ar-SA" b="1" dirty="0">
              <a:solidFill>
                <a:srgbClr val="000000"/>
              </a:solidFill>
              <a:latin typeface="GESSTwoBold-Bold" charset="-78"/>
              <a:cs typeface="Times New Roman" pitchFamily="18" charset="0"/>
            </a:endParaRPr>
          </a:p>
        </p:txBody>
      </p:sp>
      <p:sp>
        <p:nvSpPr>
          <p:cNvPr id="215043" name="AutoShape 3"/>
          <p:cNvSpPr>
            <a:spLocks noChangeArrowheads="1"/>
          </p:cNvSpPr>
          <p:nvPr/>
        </p:nvSpPr>
        <p:spPr bwMode="auto">
          <a:xfrm>
            <a:off x="595064" y="3129880"/>
            <a:ext cx="8153400" cy="28194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3600" b="1" dirty="0">
                <a:solidFill>
                  <a:srgbClr val="000000"/>
                </a:solidFill>
                <a:latin typeface="GESSTwoBold-Bold" charset="-78"/>
                <a:cs typeface="Times New Roman" pitchFamily="18" charset="0"/>
              </a:rPr>
              <a:t>ج : </a:t>
            </a:r>
            <a:r>
              <a:rPr lang="ar-SA" altLang="ar-SA" b="1" dirty="0">
                <a:solidFill>
                  <a:srgbClr val="000000"/>
                </a:solidFill>
                <a:latin typeface="GESSTwoBold-Bold" charset="-78"/>
                <a:cs typeface="Times New Roman" pitchFamily="18" charset="0"/>
              </a:rPr>
              <a:t>الإسفنجيات: لا يوجد فيها أنسجة، أو أعضاء، وعديمة التناظر</a:t>
            </a:r>
            <a:r>
              <a:rPr lang="ar-EG" altLang="ar-SA" b="1" dirty="0">
                <a:solidFill>
                  <a:srgbClr val="000000"/>
                </a:solidFill>
                <a:latin typeface="GESSTwoBold-Bold" charset="-78"/>
                <a:cs typeface="Times New Roman" pitchFamily="18" charset="0"/>
              </a:rPr>
              <a:t>.</a:t>
            </a:r>
            <a:endParaRPr lang="en-US" altLang="ar-SA" b="1" dirty="0">
              <a:solidFill>
                <a:srgbClr val="000000"/>
              </a:solidFill>
              <a:latin typeface="GESSTwoBold-Bold" charset="-78"/>
              <a:cs typeface="Times New Roman" pitchFamily="18" charset="0"/>
            </a:endParaRPr>
          </a:p>
          <a:p>
            <a:pPr algn="justLow" eaLnBrk="1" fontAlgn="base" hangingPunct="1">
              <a:spcAft>
                <a:spcPct val="0"/>
              </a:spcAft>
              <a:buFontTx/>
              <a:buNone/>
            </a:pPr>
            <a:r>
              <a:rPr lang="ar-SA" altLang="ar-SA" b="1" dirty="0">
                <a:solidFill>
                  <a:srgbClr val="000000"/>
                </a:solidFill>
                <a:latin typeface="GESSTwoBold-Bold" charset="-78"/>
                <a:cs typeface="Times New Roman" pitchFamily="18" charset="0"/>
              </a:rPr>
              <a:t>اللاسعات: لها تناظر شعاعي، ولها أنسجة.</a:t>
            </a:r>
            <a:endParaRPr lang="en-US" altLang="ar-SA" b="1" dirty="0">
              <a:solidFill>
                <a:srgbClr val="000000"/>
              </a:solidFill>
              <a:latin typeface="GESSTwoBold-Bold" charset="-78"/>
              <a:cs typeface="Times New Roman" pitchFamily="18" charset="0"/>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404172836"/>
      </p:ext>
    </p:extLst>
  </p:cSld>
  <p:clrMapOvr>
    <a:masterClrMapping/>
  </p:clrMapOvr>
  <p:transition spd="slow">
    <p:checke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1038944"/>
            <a:ext cx="6629400" cy="2209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b="1">
                <a:solidFill>
                  <a:srgbClr val="000000"/>
                </a:solidFill>
                <a:latin typeface="GESSTwoBold-Bold" charset="-78"/>
                <a:cs typeface="Times New Roman" pitchFamily="18" charset="0"/>
              </a:rPr>
              <a:t>س : </a:t>
            </a:r>
            <a:r>
              <a:rPr lang="ar-SA" altLang="ar-SA" b="1">
                <a:solidFill>
                  <a:srgbClr val="000000"/>
                </a:solidFill>
                <a:latin typeface="GESSTwoBold-Bold" charset="-78"/>
                <a:cs typeface="Times New Roman" pitchFamily="18" charset="0"/>
              </a:rPr>
              <a:t>اعمل قائمة بصفتين مميزتين لكل</a:t>
            </a:r>
            <a:r>
              <a:rPr lang="ar-EG" altLang="ar-SA" b="1">
                <a:solidFill>
                  <a:srgbClr val="000000"/>
                </a:solidFill>
                <a:latin typeface="GESSTwoBold-Bold" charset="-78"/>
                <a:cs typeface="Times New Roman" pitchFamily="18" charset="0"/>
              </a:rPr>
              <a:t> </a:t>
            </a:r>
            <a:r>
              <a:rPr lang="ar-SA" altLang="ar-SA" b="1">
                <a:solidFill>
                  <a:srgbClr val="000000"/>
                </a:solidFill>
                <a:latin typeface="GESSTwoBold-Bold" charset="-78"/>
                <a:cs typeface="Times New Roman" pitchFamily="18" charset="0"/>
              </a:rPr>
              <a:t>من الإسفنجيات واللاسعات</a:t>
            </a:r>
            <a:r>
              <a:rPr lang="ar-EG" altLang="ar-SA" b="1">
                <a:solidFill>
                  <a:srgbClr val="000000"/>
                </a:solidFill>
                <a:latin typeface="GESSTwoBold-Bold" charset="-78"/>
                <a:cs typeface="Times New Roman" pitchFamily="18" charset="0"/>
              </a:rPr>
              <a:t> .</a:t>
            </a:r>
            <a:endParaRPr lang="en-US" altLang="ar-SA"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3401144"/>
            <a:ext cx="8153400" cy="31242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3600" b="1">
                <a:solidFill>
                  <a:srgbClr val="000000"/>
                </a:solidFill>
                <a:latin typeface="GESSTwoBold-Bold" charset="-78"/>
                <a:cs typeface="Times New Roman" pitchFamily="18" charset="0"/>
              </a:rPr>
              <a:t>ج : </a:t>
            </a:r>
            <a:r>
              <a:rPr lang="ar-SA" altLang="ar-SA" b="1">
                <a:solidFill>
                  <a:srgbClr val="000000"/>
                </a:solidFill>
                <a:latin typeface="GESSTwoBold-Bold" charset="-78"/>
                <a:cs typeface="Times New Roman" pitchFamily="18" charset="0"/>
              </a:rPr>
              <a:t>الإسفنجيات؛ لا توجد أنسجة، خلايا قديمة، أشواك</a:t>
            </a:r>
            <a:r>
              <a:rPr lang="ar-EG" altLang="ar-SA" b="1">
                <a:solidFill>
                  <a:srgbClr val="000000"/>
                </a:solidFill>
                <a:latin typeface="GESSTwoBold-Bold" charset="-78"/>
                <a:cs typeface="Times New Roman" pitchFamily="18" charset="0"/>
              </a:rPr>
              <a:t>. </a:t>
            </a:r>
          </a:p>
          <a:p>
            <a:pPr algn="justLow" eaLnBrk="1" fontAlgn="base" hangingPunct="1">
              <a:spcAft>
                <a:spcPct val="0"/>
              </a:spcAft>
              <a:buFontTx/>
              <a:buNone/>
            </a:pPr>
            <a:r>
              <a:rPr lang="ar-SA" altLang="ar-SA" b="1">
                <a:solidFill>
                  <a:srgbClr val="000000"/>
                </a:solidFill>
                <a:latin typeface="GESSTwoBold-Bold" charset="-78"/>
                <a:cs typeface="Times New Roman" pitchFamily="18" charset="0"/>
              </a:rPr>
              <a:t>اللاسعات:خلية لاسعة، كيس لاسع، ميدوزا وبوليب.</a:t>
            </a:r>
            <a:endParaRPr lang="en-US" altLang="ar-SA" b="1">
              <a:solidFill>
                <a:srgbClr val="00000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913875846"/>
      </p:ext>
    </p:extLst>
  </p:cSld>
  <p:clrMapOvr>
    <a:masterClrMapping/>
  </p:clrMapOvr>
  <p:transition spd="slow">
    <p:checker dir="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1038944"/>
            <a:ext cx="6629400" cy="2209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b="1">
                <a:solidFill>
                  <a:srgbClr val="000000"/>
                </a:solidFill>
                <a:latin typeface="GESSTwoBold-Bold" charset="-78"/>
                <a:cs typeface="Times New Roman" pitchFamily="18" charset="0"/>
              </a:rPr>
              <a:t>س : </a:t>
            </a:r>
            <a:r>
              <a:rPr lang="ar-SA" altLang="ar-SA" b="1">
                <a:solidFill>
                  <a:srgbClr val="000000"/>
                </a:solidFill>
                <a:latin typeface="GESSTwoBold-Bold" charset="-78"/>
                <a:cs typeface="Times New Roman" pitchFamily="18" charset="0"/>
              </a:rPr>
              <a:t>اعمل قائمة بصفتين مميزتين لكل</a:t>
            </a:r>
            <a:r>
              <a:rPr lang="ar-EG" altLang="ar-SA" b="1">
                <a:solidFill>
                  <a:srgbClr val="000000"/>
                </a:solidFill>
                <a:latin typeface="GESSTwoBold-Bold" charset="-78"/>
                <a:cs typeface="Times New Roman" pitchFamily="18" charset="0"/>
              </a:rPr>
              <a:t> </a:t>
            </a:r>
            <a:r>
              <a:rPr lang="ar-SA" altLang="ar-SA" b="1">
                <a:solidFill>
                  <a:srgbClr val="000000"/>
                </a:solidFill>
                <a:latin typeface="GESSTwoBold-Bold" charset="-78"/>
                <a:cs typeface="Times New Roman" pitchFamily="18" charset="0"/>
              </a:rPr>
              <a:t>من الإسفنجيات واللاسعات</a:t>
            </a:r>
            <a:r>
              <a:rPr lang="ar-EG" altLang="ar-SA" b="1">
                <a:solidFill>
                  <a:srgbClr val="000000"/>
                </a:solidFill>
                <a:latin typeface="GESSTwoBold-Bold" charset="-78"/>
                <a:cs typeface="Times New Roman" pitchFamily="18" charset="0"/>
              </a:rPr>
              <a:t> .</a:t>
            </a:r>
            <a:endParaRPr lang="en-US" altLang="ar-SA"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3401144"/>
            <a:ext cx="8153400" cy="31242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3600" b="1">
                <a:solidFill>
                  <a:srgbClr val="000000"/>
                </a:solidFill>
                <a:latin typeface="GESSTwoBold-Bold" charset="-78"/>
                <a:cs typeface="Times New Roman" pitchFamily="18" charset="0"/>
              </a:rPr>
              <a:t>ج : </a:t>
            </a:r>
            <a:r>
              <a:rPr lang="ar-SA" altLang="ar-SA" b="1">
                <a:solidFill>
                  <a:srgbClr val="000000"/>
                </a:solidFill>
                <a:latin typeface="GESSTwoBold-Bold" charset="-78"/>
                <a:cs typeface="Times New Roman" pitchFamily="18" charset="0"/>
              </a:rPr>
              <a:t>الإسفنجيات؛ لا توجد أنسجة، خلايا قديمة، أشواك</a:t>
            </a:r>
            <a:r>
              <a:rPr lang="ar-EG" altLang="ar-SA" b="1">
                <a:solidFill>
                  <a:srgbClr val="000000"/>
                </a:solidFill>
                <a:latin typeface="GESSTwoBold-Bold" charset="-78"/>
                <a:cs typeface="Times New Roman" pitchFamily="18" charset="0"/>
              </a:rPr>
              <a:t>. </a:t>
            </a:r>
          </a:p>
          <a:p>
            <a:pPr algn="justLow" eaLnBrk="1" fontAlgn="base" hangingPunct="1">
              <a:spcAft>
                <a:spcPct val="0"/>
              </a:spcAft>
              <a:buFontTx/>
              <a:buNone/>
            </a:pPr>
            <a:r>
              <a:rPr lang="ar-SA" altLang="ar-SA" b="1">
                <a:solidFill>
                  <a:srgbClr val="000000"/>
                </a:solidFill>
                <a:latin typeface="GESSTwoBold-Bold" charset="-78"/>
                <a:cs typeface="Times New Roman" pitchFamily="18" charset="0"/>
              </a:rPr>
              <a:t>اللاسعات:خلية لاسعة، كيس لاسع، ميدوزا وبوليب.</a:t>
            </a:r>
            <a:endParaRPr lang="en-US" altLang="ar-SA" b="1">
              <a:solidFill>
                <a:srgbClr val="00000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511275372"/>
      </p:ext>
    </p:extLst>
  </p:cSld>
  <p:clrMapOvr>
    <a:masterClrMapping/>
  </p:clrMapOvr>
  <p:transition spd="slow">
    <p:checker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AutoShape 2"/>
          <p:cNvSpPr>
            <a:spLocks noChangeArrowheads="1"/>
          </p:cNvSpPr>
          <p:nvPr/>
        </p:nvSpPr>
        <p:spPr bwMode="auto">
          <a:xfrm>
            <a:off x="842392" y="787152"/>
            <a:ext cx="7618040" cy="2209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b="1" dirty="0">
                <a:solidFill>
                  <a:srgbClr val="000000"/>
                </a:solidFill>
                <a:latin typeface="GESSTwoBold-Bold" charset="-78"/>
                <a:cs typeface="Times New Roman" pitchFamily="18" charset="0"/>
              </a:rPr>
              <a:t>س : </a:t>
            </a:r>
            <a:r>
              <a:rPr lang="ar-SA" altLang="ar-SA" b="1" dirty="0">
                <a:solidFill>
                  <a:srgbClr val="000000"/>
                </a:solidFill>
                <a:latin typeface="GESSTwoBold-Bold" charset="-78"/>
                <a:cs typeface="Times New Roman" pitchFamily="18" charset="0"/>
              </a:rPr>
              <a:t>اعرض</a:t>
            </a:r>
            <a:r>
              <a:rPr lang="ar-EG" altLang="ar-SA" b="1" dirty="0">
                <a:solidFill>
                  <a:srgbClr val="000000"/>
                </a:solidFill>
                <a:latin typeface="GESSTwoBold-Bold" charset="-78"/>
                <a:cs typeface="Times New Roman" pitchFamily="18" charset="0"/>
              </a:rPr>
              <a:t>. </a:t>
            </a:r>
            <a:r>
              <a:rPr lang="ar-SA" altLang="ar-SA" b="1" dirty="0">
                <a:solidFill>
                  <a:srgbClr val="000000"/>
                </a:solidFill>
                <a:latin typeface="GESSTwoBold-Bold" charset="-78"/>
                <a:cs typeface="Times New Roman" pitchFamily="18" charset="0"/>
              </a:rPr>
              <a:t>في ضوء ما درسته عن</a:t>
            </a:r>
            <a:r>
              <a:rPr lang="ar-EG" altLang="ar-SA" b="1" dirty="0">
                <a:solidFill>
                  <a:srgbClr val="000000"/>
                </a:solidFill>
                <a:latin typeface="GESSTwoBold-Bold" charset="-78"/>
                <a:cs typeface="Times New Roman" pitchFamily="18" charset="0"/>
              </a:rPr>
              <a:t> </a:t>
            </a:r>
            <a:r>
              <a:rPr lang="ar-SA" altLang="ar-SA" b="1" dirty="0">
                <a:solidFill>
                  <a:srgbClr val="000000"/>
                </a:solidFill>
                <a:latin typeface="GESSTwoBold-Bold" charset="-78"/>
                <a:cs typeface="Times New Roman" pitchFamily="18" charset="0"/>
              </a:rPr>
              <a:t>اللاسعات، صف كيف أثرت</a:t>
            </a:r>
            <a:r>
              <a:rPr lang="ar-EG" altLang="ar-SA" b="1" dirty="0">
                <a:solidFill>
                  <a:srgbClr val="000000"/>
                </a:solidFill>
                <a:latin typeface="GESSTwoBold-Bold" charset="-78"/>
                <a:cs typeface="Times New Roman" pitchFamily="18" charset="0"/>
              </a:rPr>
              <a:t> </a:t>
            </a:r>
            <a:r>
              <a:rPr lang="ar-SA" altLang="ar-SA" b="1" dirty="0">
                <a:solidFill>
                  <a:srgbClr val="000000"/>
                </a:solidFill>
                <a:latin typeface="GESSTwoBold-Bold" charset="-78"/>
                <a:cs typeface="Times New Roman" pitchFamily="18" charset="0"/>
              </a:rPr>
              <a:t>اللاسعات في بعض المخلوقات</a:t>
            </a:r>
            <a:r>
              <a:rPr lang="ar-EG" altLang="ar-SA" b="1" dirty="0">
                <a:solidFill>
                  <a:srgbClr val="000000"/>
                </a:solidFill>
                <a:latin typeface="GESSTwoBold-Bold" charset="-78"/>
                <a:cs typeface="Times New Roman" pitchFamily="18" charset="0"/>
              </a:rPr>
              <a:t> </a:t>
            </a:r>
            <a:r>
              <a:rPr lang="ar-SA" altLang="ar-SA" b="1" dirty="0">
                <a:solidFill>
                  <a:srgbClr val="000000"/>
                </a:solidFill>
                <a:latin typeface="GESSTwoBold-Bold" charset="-78"/>
                <a:cs typeface="Times New Roman" pitchFamily="18" charset="0"/>
              </a:rPr>
              <a:t>البحرية؟</a:t>
            </a:r>
            <a:endParaRPr lang="en-US" altLang="ar-SA" b="1" dirty="0">
              <a:solidFill>
                <a:srgbClr val="000000"/>
              </a:solidFill>
              <a:latin typeface="GESSTwoBold-Bold" charset="-78"/>
              <a:cs typeface="Times New Roman" pitchFamily="18" charset="0"/>
            </a:endParaRPr>
          </a:p>
        </p:txBody>
      </p:sp>
      <p:sp>
        <p:nvSpPr>
          <p:cNvPr id="217091" name="AutoShape 3"/>
          <p:cNvSpPr>
            <a:spLocks noChangeArrowheads="1"/>
          </p:cNvSpPr>
          <p:nvPr/>
        </p:nvSpPr>
        <p:spPr bwMode="auto">
          <a:xfrm>
            <a:off x="611560" y="3113112"/>
            <a:ext cx="8153400" cy="31242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5400" b="1">
                <a:solidFill>
                  <a:srgbClr val="000000"/>
                </a:solidFill>
                <a:latin typeface="GESSTwoBold-Bold" charset="-78"/>
                <a:cs typeface="Times New Roman" pitchFamily="18" charset="0"/>
              </a:rPr>
              <a:t>ج : </a:t>
            </a:r>
            <a:r>
              <a:rPr lang="ar-SA" altLang="ar-SA" sz="4800" b="1">
                <a:solidFill>
                  <a:srgbClr val="000000"/>
                </a:solidFill>
                <a:latin typeface="GESSTwoBold-Bold" charset="-78"/>
                <a:cs typeface="Times New Roman" pitchFamily="18" charset="0"/>
              </a:rPr>
              <a:t>توفر اللاسعات تمويها، وغذاء، وحماية للحيوانات البحرية.</a:t>
            </a:r>
            <a:endParaRPr lang="en-US" altLang="ar-SA" sz="4800" b="1">
              <a:solidFill>
                <a:srgbClr val="00000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765185053"/>
      </p:ext>
    </p:extLst>
  </p:cSld>
  <p:clrMapOvr>
    <a:masterClrMapping/>
  </p:clrMapOvr>
  <p:transition spd="slow">
    <p:checker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403648" y="836712"/>
            <a:ext cx="6629400" cy="2209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b="1">
                <a:solidFill>
                  <a:srgbClr val="000000"/>
                </a:solidFill>
                <a:latin typeface="GESSTwoBold-Bold" charset="-78"/>
                <a:cs typeface="Times New Roman" pitchFamily="18" charset="0"/>
              </a:rPr>
              <a:t>س : </a:t>
            </a:r>
            <a:r>
              <a:rPr lang="ar-SA" altLang="ar-SA" b="1">
                <a:solidFill>
                  <a:srgbClr val="000000"/>
                </a:solidFill>
                <a:latin typeface="GESSTwoBold-Bold" charset="-78"/>
                <a:cs typeface="Times New Roman" pitchFamily="18" charset="0"/>
              </a:rPr>
              <a:t>اعمل قائمة بصفتين مميزتين لكل</a:t>
            </a:r>
            <a:r>
              <a:rPr lang="ar-EG" altLang="ar-SA" b="1">
                <a:solidFill>
                  <a:srgbClr val="000000"/>
                </a:solidFill>
                <a:latin typeface="GESSTwoBold-Bold" charset="-78"/>
                <a:cs typeface="Times New Roman" pitchFamily="18" charset="0"/>
              </a:rPr>
              <a:t> </a:t>
            </a:r>
            <a:r>
              <a:rPr lang="ar-SA" altLang="ar-SA" b="1">
                <a:solidFill>
                  <a:srgbClr val="000000"/>
                </a:solidFill>
                <a:latin typeface="GESSTwoBold-Bold" charset="-78"/>
                <a:cs typeface="Times New Roman" pitchFamily="18" charset="0"/>
              </a:rPr>
              <a:t>من الإسفنجيات واللاسعات</a:t>
            </a:r>
            <a:r>
              <a:rPr lang="ar-EG" altLang="ar-SA" b="1">
                <a:solidFill>
                  <a:srgbClr val="000000"/>
                </a:solidFill>
                <a:latin typeface="GESSTwoBold-Bold" charset="-78"/>
                <a:cs typeface="Times New Roman" pitchFamily="18" charset="0"/>
              </a:rPr>
              <a:t> .</a:t>
            </a:r>
            <a:endParaRPr lang="en-US" altLang="ar-SA"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539552" y="3113112"/>
            <a:ext cx="8153400" cy="31242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3600" b="1">
                <a:solidFill>
                  <a:srgbClr val="000000"/>
                </a:solidFill>
                <a:latin typeface="GESSTwoBold-Bold" charset="-78"/>
                <a:cs typeface="Times New Roman" pitchFamily="18" charset="0"/>
              </a:rPr>
              <a:t>ج : </a:t>
            </a:r>
            <a:r>
              <a:rPr lang="ar-SA" altLang="ar-SA" b="1">
                <a:solidFill>
                  <a:srgbClr val="000000"/>
                </a:solidFill>
                <a:latin typeface="GESSTwoBold-Bold" charset="-78"/>
                <a:cs typeface="Times New Roman" pitchFamily="18" charset="0"/>
              </a:rPr>
              <a:t>الإسفنجيات؛ لا توجد أنسجة، خلايا قديمة، أشواك</a:t>
            </a:r>
            <a:r>
              <a:rPr lang="ar-EG" altLang="ar-SA" b="1">
                <a:solidFill>
                  <a:srgbClr val="000000"/>
                </a:solidFill>
                <a:latin typeface="GESSTwoBold-Bold" charset="-78"/>
                <a:cs typeface="Times New Roman" pitchFamily="18" charset="0"/>
              </a:rPr>
              <a:t>. </a:t>
            </a:r>
          </a:p>
          <a:p>
            <a:pPr algn="justLow" eaLnBrk="1" fontAlgn="base" hangingPunct="1">
              <a:spcAft>
                <a:spcPct val="0"/>
              </a:spcAft>
              <a:buFontTx/>
              <a:buNone/>
            </a:pPr>
            <a:r>
              <a:rPr lang="ar-SA" altLang="ar-SA" b="1">
                <a:solidFill>
                  <a:srgbClr val="000000"/>
                </a:solidFill>
                <a:latin typeface="GESSTwoBold-Bold" charset="-78"/>
                <a:cs typeface="Times New Roman" pitchFamily="18" charset="0"/>
              </a:rPr>
              <a:t>اللاسعات:خلية لاسعة، كيس لاسع، ميدوزا وبوليب.</a:t>
            </a:r>
            <a:endParaRPr lang="en-US" altLang="ar-SA" b="1">
              <a:solidFill>
                <a:srgbClr val="00000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29308169"/>
      </p:ext>
    </p:extLst>
  </p:cSld>
  <p:clrMapOvr>
    <a:masterClrMapping/>
  </p:clrMapOvr>
  <p:transition spd="slow">
    <p:checker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678904"/>
            <a:ext cx="6629400" cy="2209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b="1">
                <a:solidFill>
                  <a:srgbClr val="000000"/>
                </a:solidFill>
                <a:latin typeface="GESSTwoBold-Bold" charset="-78"/>
                <a:cs typeface="Times New Roman" pitchFamily="18" charset="0"/>
              </a:rPr>
              <a:t>س : </a:t>
            </a:r>
            <a:r>
              <a:rPr lang="ar-SA" altLang="ar-SA" b="1">
                <a:solidFill>
                  <a:srgbClr val="000000"/>
                </a:solidFill>
                <a:latin typeface="GESSTwoBold-Bold" charset="-78"/>
                <a:cs typeface="Times New Roman" pitchFamily="18" charset="0"/>
              </a:rPr>
              <a:t>اعمل قائمة بصفتين مميزتين لكل</a:t>
            </a:r>
            <a:r>
              <a:rPr lang="ar-EG" altLang="ar-SA" b="1">
                <a:solidFill>
                  <a:srgbClr val="000000"/>
                </a:solidFill>
                <a:latin typeface="GESSTwoBold-Bold" charset="-78"/>
                <a:cs typeface="Times New Roman" pitchFamily="18" charset="0"/>
              </a:rPr>
              <a:t> </a:t>
            </a:r>
            <a:r>
              <a:rPr lang="ar-SA" altLang="ar-SA" b="1">
                <a:solidFill>
                  <a:srgbClr val="000000"/>
                </a:solidFill>
                <a:latin typeface="GESSTwoBold-Bold" charset="-78"/>
                <a:cs typeface="Times New Roman" pitchFamily="18" charset="0"/>
              </a:rPr>
              <a:t>من الإسفنجيات واللاسعات</a:t>
            </a:r>
            <a:r>
              <a:rPr lang="ar-EG" altLang="ar-SA" b="1">
                <a:solidFill>
                  <a:srgbClr val="000000"/>
                </a:solidFill>
                <a:latin typeface="GESSTwoBold-Bold" charset="-78"/>
                <a:cs typeface="Times New Roman" pitchFamily="18" charset="0"/>
              </a:rPr>
              <a:t> .</a:t>
            </a:r>
            <a:endParaRPr lang="en-US" altLang="ar-SA"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3041104"/>
            <a:ext cx="8153400" cy="31242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3600" b="1">
                <a:solidFill>
                  <a:srgbClr val="000000"/>
                </a:solidFill>
                <a:latin typeface="GESSTwoBold-Bold" charset="-78"/>
                <a:cs typeface="Times New Roman" pitchFamily="18" charset="0"/>
              </a:rPr>
              <a:t>ج : </a:t>
            </a:r>
            <a:r>
              <a:rPr lang="ar-SA" altLang="ar-SA" b="1">
                <a:solidFill>
                  <a:srgbClr val="000000"/>
                </a:solidFill>
                <a:latin typeface="GESSTwoBold-Bold" charset="-78"/>
                <a:cs typeface="Times New Roman" pitchFamily="18" charset="0"/>
              </a:rPr>
              <a:t>الإسفنجيات؛ لا توجد أنسجة، خلايا قديمة، أشواك</a:t>
            </a:r>
            <a:r>
              <a:rPr lang="ar-EG" altLang="ar-SA" b="1">
                <a:solidFill>
                  <a:srgbClr val="000000"/>
                </a:solidFill>
                <a:latin typeface="GESSTwoBold-Bold" charset="-78"/>
                <a:cs typeface="Times New Roman" pitchFamily="18" charset="0"/>
              </a:rPr>
              <a:t>. </a:t>
            </a:r>
          </a:p>
          <a:p>
            <a:pPr algn="justLow" eaLnBrk="1" fontAlgn="base" hangingPunct="1">
              <a:spcAft>
                <a:spcPct val="0"/>
              </a:spcAft>
              <a:buFontTx/>
              <a:buNone/>
            </a:pPr>
            <a:r>
              <a:rPr lang="ar-SA" altLang="ar-SA" b="1">
                <a:solidFill>
                  <a:srgbClr val="000000"/>
                </a:solidFill>
                <a:latin typeface="GESSTwoBold-Bold" charset="-78"/>
                <a:cs typeface="Times New Roman" pitchFamily="18" charset="0"/>
              </a:rPr>
              <a:t>اللاسعات:خلية لاسعة، كيس لاسع، ميدوزا وبوليب.</a:t>
            </a:r>
            <a:endParaRPr lang="en-US" altLang="ar-SA" b="1">
              <a:solidFill>
                <a:srgbClr val="000000"/>
              </a:solidFill>
              <a:latin typeface="GESSTwoBold-Bold" charset="-78"/>
              <a:cs typeface="Times New Roman" pitchFamily="18" charset="0"/>
            </a:endParaRPr>
          </a:p>
        </p:txBody>
      </p:sp>
    </p:spTree>
    <p:custDataLst>
      <p:tags r:id="rId1"/>
    </p:custDataLst>
    <p:extLst>
      <p:ext uri="{BB962C8B-B14F-4D97-AF65-F5344CB8AC3E}">
        <p14:creationId xmlns:p14="http://schemas.microsoft.com/office/powerpoint/2010/main" val="218647396"/>
      </p:ext>
    </p:extLst>
  </p:cSld>
  <p:clrMapOvr>
    <a:masterClrMapping/>
  </p:clrMapOvr>
  <p:transition spd="slow">
    <p:checker dir="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1132656"/>
            <a:ext cx="6629400" cy="2209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b="1">
                <a:solidFill>
                  <a:srgbClr val="000000"/>
                </a:solidFill>
                <a:latin typeface="GESSTwoBold-Bold" charset="-78"/>
                <a:cs typeface="Times New Roman" pitchFamily="18" charset="0"/>
              </a:rPr>
              <a:t>س : </a:t>
            </a:r>
            <a:r>
              <a:rPr lang="ar-SA" altLang="ar-SA" b="1">
                <a:solidFill>
                  <a:srgbClr val="000000"/>
                </a:solidFill>
                <a:latin typeface="GESSTwoBold-Bold" charset="-78"/>
                <a:cs typeface="Times New Roman" pitchFamily="18" charset="0"/>
              </a:rPr>
              <a:t>اعمل قائمة بصفتين مميزتين لكل</a:t>
            </a:r>
            <a:r>
              <a:rPr lang="ar-EG" altLang="ar-SA" b="1">
                <a:solidFill>
                  <a:srgbClr val="000000"/>
                </a:solidFill>
                <a:latin typeface="GESSTwoBold-Bold" charset="-78"/>
                <a:cs typeface="Times New Roman" pitchFamily="18" charset="0"/>
              </a:rPr>
              <a:t> </a:t>
            </a:r>
            <a:r>
              <a:rPr lang="ar-SA" altLang="ar-SA" b="1">
                <a:solidFill>
                  <a:srgbClr val="000000"/>
                </a:solidFill>
                <a:latin typeface="GESSTwoBold-Bold" charset="-78"/>
                <a:cs typeface="Times New Roman" pitchFamily="18" charset="0"/>
              </a:rPr>
              <a:t>من الإسفنجيات واللاسعات</a:t>
            </a:r>
            <a:r>
              <a:rPr lang="ar-EG" altLang="ar-SA" b="1">
                <a:solidFill>
                  <a:srgbClr val="000000"/>
                </a:solidFill>
                <a:latin typeface="GESSTwoBold-Bold" charset="-78"/>
                <a:cs typeface="Times New Roman" pitchFamily="18" charset="0"/>
              </a:rPr>
              <a:t> .</a:t>
            </a:r>
            <a:endParaRPr lang="en-US" altLang="ar-SA"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11560" y="3329136"/>
            <a:ext cx="8153400" cy="31242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3600" b="1">
                <a:solidFill>
                  <a:srgbClr val="000000"/>
                </a:solidFill>
                <a:latin typeface="GESSTwoBold-Bold" charset="-78"/>
                <a:cs typeface="Times New Roman" pitchFamily="18" charset="0"/>
              </a:rPr>
              <a:t>ج : </a:t>
            </a:r>
            <a:r>
              <a:rPr lang="ar-SA" altLang="ar-SA" b="1">
                <a:solidFill>
                  <a:srgbClr val="000000"/>
                </a:solidFill>
                <a:latin typeface="GESSTwoBold-Bold" charset="-78"/>
                <a:cs typeface="Times New Roman" pitchFamily="18" charset="0"/>
              </a:rPr>
              <a:t>الإسفنجيات؛ لا توجد أنسجة، خلايا قديمة، أشواك</a:t>
            </a:r>
            <a:r>
              <a:rPr lang="ar-EG" altLang="ar-SA" b="1">
                <a:solidFill>
                  <a:srgbClr val="000000"/>
                </a:solidFill>
                <a:latin typeface="GESSTwoBold-Bold" charset="-78"/>
                <a:cs typeface="Times New Roman" pitchFamily="18" charset="0"/>
              </a:rPr>
              <a:t>. </a:t>
            </a:r>
          </a:p>
          <a:p>
            <a:pPr algn="justLow" eaLnBrk="1" fontAlgn="base" hangingPunct="1">
              <a:spcAft>
                <a:spcPct val="0"/>
              </a:spcAft>
              <a:buFontTx/>
              <a:buNone/>
            </a:pPr>
            <a:r>
              <a:rPr lang="ar-SA" altLang="ar-SA" b="1">
                <a:solidFill>
                  <a:srgbClr val="000000"/>
                </a:solidFill>
                <a:latin typeface="GESSTwoBold-Bold" charset="-78"/>
                <a:cs typeface="Times New Roman" pitchFamily="18" charset="0"/>
              </a:rPr>
              <a:t>اللاسعات:خلية لاسعة، كيس لاسع، ميدوزا وبوليب.</a:t>
            </a:r>
            <a:endParaRPr lang="en-US" altLang="ar-SA" b="1">
              <a:solidFill>
                <a:srgbClr val="00000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553711508"/>
      </p:ext>
    </p:extLst>
  </p:cSld>
  <p:clrMapOvr>
    <a:masterClrMapping/>
  </p:clrMapOvr>
  <p:transition spd="slow">
    <p:checker dir="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AutoShape 2"/>
          <p:cNvSpPr>
            <a:spLocks noChangeArrowheads="1"/>
          </p:cNvSpPr>
          <p:nvPr/>
        </p:nvSpPr>
        <p:spPr bwMode="auto">
          <a:xfrm>
            <a:off x="990600" y="1187152"/>
            <a:ext cx="7315200" cy="2209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b="1">
                <a:solidFill>
                  <a:srgbClr val="000000"/>
                </a:solidFill>
                <a:latin typeface="GESSTwoBold-Bold" charset="-78"/>
                <a:cs typeface="Times New Roman" pitchFamily="18" charset="0"/>
              </a:rPr>
              <a:t>س : </a:t>
            </a:r>
            <a:r>
              <a:rPr lang="ar-SA" altLang="ar-SA" b="1">
                <a:solidFill>
                  <a:srgbClr val="000000"/>
                </a:solidFill>
                <a:latin typeface="GESSTwoBold-Bold" charset="-78"/>
                <a:cs typeface="Times New Roman" pitchFamily="18" charset="0"/>
              </a:rPr>
              <a:t>كون فرضية تبين أهمية الخلية</a:t>
            </a:r>
            <a:endParaRPr lang="en-US" altLang="ar-SA" b="1">
              <a:solidFill>
                <a:srgbClr val="000000"/>
              </a:solidFill>
              <a:latin typeface="GESSTwoBold-Bold" charset="-78"/>
              <a:cs typeface="Times New Roman" pitchFamily="18" charset="0"/>
            </a:endParaRPr>
          </a:p>
          <a:p>
            <a:pPr algn="justLow" eaLnBrk="1" fontAlgn="base" hangingPunct="1">
              <a:spcAft>
                <a:spcPct val="0"/>
              </a:spcAft>
              <a:buFontTx/>
              <a:buNone/>
            </a:pPr>
            <a:r>
              <a:rPr lang="ar-SA" altLang="ar-SA" b="1">
                <a:solidFill>
                  <a:srgbClr val="000000"/>
                </a:solidFill>
                <a:latin typeface="GESSTwoBold-Bold" charset="-78"/>
                <a:cs typeface="Times New Roman" pitchFamily="18" charset="0"/>
              </a:rPr>
              <a:t>اللاسعة بوصفها تكيفا مفيداً</a:t>
            </a:r>
            <a:r>
              <a:rPr lang="ar-EG" altLang="ar-SA" b="1">
                <a:solidFill>
                  <a:srgbClr val="000000"/>
                </a:solidFill>
                <a:latin typeface="GESSTwoBold-Bold" charset="-78"/>
                <a:cs typeface="Times New Roman" pitchFamily="18" charset="0"/>
              </a:rPr>
              <a:t> </a:t>
            </a:r>
            <a:r>
              <a:rPr lang="ar-SA" altLang="ar-SA" b="1">
                <a:solidFill>
                  <a:srgbClr val="000000"/>
                </a:solidFill>
                <a:latin typeface="GESSTwoBold-Bold" charset="-78"/>
                <a:cs typeface="Times New Roman" pitchFamily="18" charset="0"/>
              </a:rPr>
              <a:t>للاسعات.</a:t>
            </a:r>
            <a:endParaRPr lang="en-US" altLang="ar-SA" b="1">
              <a:solidFill>
                <a:srgbClr val="000000"/>
              </a:solidFill>
              <a:latin typeface="GESSTwoBold-Bold" charset="-78"/>
              <a:cs typeface="Times New Roman" pitchFamily="18" charset="0"/>
            </a:endParaRPr>
          </a:p>
        </p:txBody>
      </p:sp>
      <p:sp>
        <p:nvSpPr>
          <p:cNvPr id="218115" name="AutoShape 3"/>
          <p:cNvSpPr>
            <a:spLocks noChangeArrowheads="1"/>
          </p:cNvSpPr>
          <p:nvPr/>
        </p:nvSpPr>
        <p:spPr bwMode="auto">
          <a:xfrm>
            <a:off x="395536" y="3473152"/>
            <a:ext cx="8153400" cy="31242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3600" b="1">
                <a:solidFill>
                  <a:srgbClr val="000000"/>
                </a:solidFill>
                <a:latin typeface="GESSTwoBold-Bold" charset="-78"/>
                <a:cs typeface="Times New Roman" pitchFamily="18" charset="0"/>
              </a:rPr>
              <a:t>ج : </a:t>
            </a:r>
            <a:r>
              <a:rPr lang="ar-SA" altLang="ar-SA" b="1">
                <a:solidFill>
                  <a:srgbClr val="000000"/>
                </a:solidFill>
                <a:latin typeface="GESSTwoBold-Bold" charset="-78"/>
                <a:cs typeface="Times New Roman" pitchFamily="18" charset="0"/>
              </a:rPr>
              <a:t>توفر الخطافات الحادة المساعدة للإمساك بالفريسة، والخلايا</a:t>
            </a:r>
            <a:r>
              <a:rPr lang="ar-EG" altLang="ar-SA" b="1">
                <a:solidFill>
                  <a:srgbClr val="000000"/>
                </a:solidFill>
                <a:latin typeface="GESSTwoBold-Bold" charset="-78"/>
                <a:cs typeface="Times New Roman" pitchFamily="18" charset="0"/>
              </a:rPr>
              <a:t> </a:t>
            </a:r>
            <a:r>
              <a:rPr lang="ar-SA" altLang="ar-SA" b="1">
                <a:solidFill>
                  <a:srgbClr val="000000"/>
                </a:solidFill>
                <a:latin typeface="GESSTwoBold-Bold" charset="-78"/>
                <a:cs typeface="Times New Roman" pitchFamily="18" charset="0"/>
              </a:rPr>
              <a:t>اللاسعة جعلت اللاسعات أكثر كفاءة في التغذية لذا أصبحت</a:t>
            </a:r>
            <a:r>
              <a:rPr lang="ar-EG" altLang="ar-SA" b="1">
                <a:solidFill>
                  <a:srgbClr val="000000"/>
                </a:solidFill>
                <a:latin typeface="GESSTwoBold-Bold" charset="-78"/>
                <a:cs typeface="Times New Roman" pitchFamily="18" charset="0"/>
              </a:rPr>
              <a:t> </a:t>
            </a:r>
            <a:r>
              <a:rPr lang="ar-SA" altLang="ar-SA" b="1">
                <a:solidFill>
                  <a:srgbClr val="000000"/>
                </a:solidFill>
                <a:latin typeface="GESSTwoBold-Bold" charset="-78"/>
                <a:cs typeface="Times New Roman" pitchFamily="18" charset="0"/>
              </a:rPr>
              <a:t>أكثر قابلية للحياة.</a:t>
            </a:r>
            <a:endParaRPr lang="en-US" altLang="ar-SA" b="1">
              <a:solidFill>
                <a:srgbClr val="00000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555455304"/>
      </p:ext>
    </p:extLst>
  </p:cSld>
  <p:clrMapOvr>
    <a:masterClrMapping/>
  </p:clrMapOvr>
  <p:transition spd="slow">
    <p:checke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822920"/>
            <a:ext cx="6629400" cy="2209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b="1">
                <a:solidFill>
                  <a:srgbClr val="000000"/>
                </a:solidFill>
                <a:latin typeface="GESSTwoBold-Bold" charset="-78"/>
                <a:cs typeface="Times New Roman" pitchFamily="18" charset="0"/>
              </a:rPr>
              <a:t>س : </a:t>
            </a:r>
            <a:r>
              <a:rPr lang="ar-SA" altLang="ar-SA" b="1">
                <a:solidFill>
                  <a:srgbClr val="000000"/>
                </a:solidFill>
                <a:latin typeface="GESSTwoBold-Bold" charset="-78"/>
                <a:cs typeface="Times New Roman" pitchFamily="18" charset="0"/>
              </a:rPr>
              <a:t>اعمل قائمة بصفتين مميزتين لكل</a:t>
            </a:r>
            <a:r>
              <a:rPr lang="ar-EG" altLang="ar-SA" b="1">
                <a:solidFill>
                  <a:srgbClr val="000000"/>
                </a:solidFill>
                <a:latin typeface="GESSTwoBold-Bold" charset="-78"/>
                <a:cs typeface="Times New Roman" pitchFamily="18" charset="0"/>
              </a:rPr>
              <a:t> </a:t>
            </a:r>
            <a:r>
              <a:rPr lang="ar-SA" altLang="ar-SA" b="1">
                <a:solidFill>
                  <a:srgbClr val="000000"/>
                </a:solidFill>
                <a:latin typeface="GESSTwoBold-Bold" charset="-78"/>
                <a:cs typeface="Times New Roman" pitchFamily="18" charset="0"/>
              </a:rPr>
              <a:t>من الإسفنجيات واللاسعات</a:t>
            </a:r>
            <a:r>
              <a:rPr lang="ar-EG" altLang="ar-SA" b="1">
                <a:solidFill>
                  <a:srgbClr val="000000"/>
                </a:solidFill>
                <a:latin typeface="GESSTwoBold-Bold" charset="-78"/>
                <a:cs typeface="Times New Roman" pitchFamily="18" charset="0"/>
              </a:rPr>
              <a:t> .</a:t>
            </a:r>
            <a:endParaRPr lang="en-US" altLang="ar-SA"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3185120"/>
            <a:ext cx="8153400" cy="31242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3600" b="1">
                <a:solidFill>
                  <a:srgbClr val="000000"/>
                </a:solidFill>
                <a:latin typeface="GESSTwoBold-Bold" charset="-78"/>
                <a:cs typeface="Times New Roman" pitchFamily="18" charset="0"/>
              </a:rPr>
              <a:t>ج : </a:t>
            </a:r>
            <a:r>
              <a:rPr lang="ar-SA" altLang="ar-SA" b="1">
                <a:solidFill>
                  <a:srgbClr val="000000"/>
                </a:solidFill>
                <a:latin typeface="GESSTwoBold-Bold" charset="-78"/>
                <a:cs typeface="Times New Roman" pitchFamily="18" charset="0"/>
              </a:rPr>
              <a:t>الإسفنجيات؛ لا توجد أنسجة، خلايا قديمة، أشواك</a:t>
            </a:r>
            <a:r>
              <a:rPr lang="ar-EG" altLang="ar-SA" b="1">
                <a:solidFill>
                  <a:srgbClr val="000000"/>
                </a:solidFill>
                <a:latin typeface="GESSTwoBold-Bold" charset="-78"/>
                <a:cs typeface="Times New Roman" pitchFamily="18" charset="0"/>
              </a:rPr>
              <a:t>. </a:t>
            </a:r>
          </a:p>
          <a:p>
            <a:pPr algn="justLow" eaLnBrk="1" fontAlgn="base" hangingPunct="1">
              <a:spcAft>
                <a:spcPct val="0"/>
              </a:spcAft>
              <a:buFontTx/>
              <a:buNone/>
            </a:pPr>
            <a:r>
              <a:rPr lang="ar-SA" altLang="ar-SA" b="1">
                <a:solidFill>
                  <a:srgbClr val="000000"/>
                </a:solidFill>
                <a:latin typeface="GESSTwoBold-Bold" charset="-78"/>
                <a:cs typeface="Times New Roman" pitchFamily="18" charset="0"/>
              </a:rPr>
              <a:t>اللاسعات:خلية لاسعة، كيس لاسع، ميدوزا وبوليب.</a:t>
            </a:r>
            <a:endParaRPr lang="en-US" altLang="ar-SA" b="1">
              <a:solidFill>
                <a:srgbClr val="00000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409941915"/>
      </p:ext>
    </p:extLst>
  </p:cSld>
  <p:clrMapOvr>
    <a:masterClrMapping/>
  </p:clrMapOvr>
  <p:transition spd="slow">
    <p:checke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rrowheads="1"/>
          </p:cNvSpPr>
          <p:nvPr/>
        </p:nvSpPr>
        <p:spPr bwMode="auto">
          <a:xfrm>
            <a:off x="3475124" y="135659"/>
            <a:ext cx="1296144" cy="1341582"/>
          </a:xfrm>
          <a:prstGeom prst="star8">
            <a:avLst>
              <a:gd name="adj" fmla="val 38250"/>
            </a:avLst>
          </a:prstGeom>
          <a:solidFill>
            <a:schemeClr val="bg2">
              <a:lumMod val="75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rtl="0" fontAlgn="base">
              <a:spcBef>
                <a:spcPct val="0"/>
              </a:spcBef>
              <a:spcAft>
                <a:spcPts val="1000"/>
              </a:spcAft>
            </a:pPr>
            <a:r>
              <a:rPr lang="ar-SA" b="1" dirty="0" smtClean="0">
                <a:latin typeface="Calibri" pitchFamily="34" charset="0"/>
                <a:ea typeface="Arial" pitchFamily="34" charset="0"/>
                <a:cs typeface="Monotype Koufi" pitchFamily="2" charset="-78"/>
              </a:rPr>
              <a:t>ثانياً التكاثر اللاجنسي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AutoShape 13"/>
          <p:cNvSpPr>
            <a:spLocks noChangeArrowheads="1"/>
          </p:cNvSpPr>
          <p:nvPr/>
        </p:nvSpPr>
        <p:spPr bwMode="auto">
          <a:xfrm>
            <a:off x="6074180" y="406400"/>
            <a:ext cx="2628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noFill/>
                </a:ln>
                <a:solidFill>
                  <a:schemeClr val="tx1"/>
                </a:solidFill>
                <a:effectLst/>
                <a:latin typeface="Arial" pitchFamily="34" charset="0"/>
                <a:ea typeface="Arial" pitchFamily="34" charset="0"/>
                <a:cs typeface="Arial" pitchFamily="34" charset="0"/>
              </a:rPr>
              <a:t>طرق التكاثر اللاجنسي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نجمة ذات 32 نقطة 1"/>
          <p:cNvSpPr/>
          <p:nvPr/>
        </p:nvSpPr>
        <p:spPr>
          <a:xfrm>
            <a:off x="7106557" y="1646382"/>
            <a:ext cx="1663801" cy="609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التبرعم</a:t>
            </a:r>
            <a:endParaRPr lang="en-US" dirty="0"/>
          </a:p>
        </p:txBody>
      </p:sp>
      <p:sp>
        <p:nvSpPr>
          <p:cNvPr id="3" name="مستطيل مستدير الزوايا 2"/>
          <p:cNvSpPr/>
          <p:nvPr/>
        </p:nvSpPr>
        <p:spPr>
          <a:xfrm>
            <a:off x="1371600" y="1547091"/>
            <a:ext cx="5486400" cy="715818"/>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يتكون البرعم وينمو علي أحد الأبوين</a:t>
            </a:r>
            <a:endParaRPr lang="en-US" sz="2400" b="1" dirty="0">
              <a:solidFill>
                <a:schemeClr val="accent4">
                  <a:lumMod val="50000"/>
                </a:schemeClr>
              </a:solidFill>
              <a:latin typeface="Constantia"/>
            </a:endParaRPr>
          </a:p>
        </p:txBody>
      </p:sp>
      <p:sp>
        <p:nvSpPr>
          <p:cNvPr id="10" name="نجمة ذات 32 نقطة 9"/>
          <p:cNvSpPr/>
          <p:nvPr/>
        </p:nvSpPr>
        <p:spPr>
          <a:xfrm>
            <a:off x="7062997" y="2743200"/>
            <a:ext cx="1663801" cy="609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التجزؤ</a:t>
            </a:r>
            <a:endParaRPr lang="en-US" dirty="0"/>
          </a:p>
        </p:txBody>
      </p:sp>
      <p:sp>
        <p:nvSpPr>
          <p:cNvPr id="11" name="مستطيل مستدير الزوايا 10"/>
          <p:cNvSpPr/>
          <p:nvPr/>
        </p:nvSpPr>
        <p:spPr>
          <a:xfrm>
            <a:off x="1371600" y="2514600"/>
            <a:ext cx="5503192" cy="106680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400" b="1" dirty="0" smtClean="0">
                <a:solidFill>
                  <a:schemeClr val="accent4">
                    <a:lumMod val="50000"/>
                  </a:schemeClr>
                </a:solidFill>
                <a:latin typeface="Constantia"/>
              </a:rPr>
              <a:t>تقسيم </a:t>
            </a:r>
            <a:r>
              <a:rPr lang="ar-SA" sz="2400" b="1" dirty="0">
                <a:solidFill>
                  <a:schemeClr val="accent4">
                    <a:lumMod val="50000"/>
                  </a:schemeClr>
                </a:solidFill>
                <a:latin typeface="Constantia"/>
              </a:rPr>
              <a:t>أحد الأبويين إلى قطع وكل قطع يمكنها أن تنمو فتصبح حيواناً مكتمل النمو</a:t>
            </a:r>
            <a:endParaRPr lang="en-US" sz="2400" b="1" dirty="0">
              <a:solidFill>
                <a:schemeClr val="accent4">
                  <a:lumMod val="50000"/>
                </a:schemeClr>
              </a:solidFill>
              <a:latin typeface="Constantia"/>
            </a:endParaRPr>
          </a:p>
        </p:txBody>
      </p:sp>
      <p:sp>
        <p:nvSpPr>
          <p:cNvPr id="12" name="نجمة ذات 32 نقطة 11"/>
          <p:cNvSpPr/>
          <p:nvPr/>
        </p:nvSpPr>
        <p:spPr>
          <a:xfrm>
            <a:off x="7039279" y="4089401"/>
            <a:ext cx="1663801" cy="609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التجديد</a:t>
            </a:r>
            <a:endParaRPr lang="en-US" dirty="0"/>
          </a:p>
        </p:txBody>
      </p:sp>
      <p:sp>
        <p:nvSpPr>
          <p:cNvPr id="14" name="مستطيل مستدير الزوايا 13"/>
          <p:cNvSpPr/>
          <p:nvPr/>
        </p:nvSpPr>
        <p:spPr>
          <a:xfrm>
            <a:off x="1311249" y="3810000"/>
            <a:ext cx="5532896" cy="106680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400" b="1" dirty="0">
                <a:solidFill>
                  <a:schemeClr val="accent4">
                    <a:lumMod val="50000"/>
                  </a:schemeClr>
                </a:solidFill>
                <a:latin typeface="Constantia"/>
              </a:rPr>
              <a:t>حيث ينمو فرد جديد من أجزاء </a:t>
            </a:r>
            <a:r>
              <a:rPr lang="ar-SA" sz="2400" b="1" dirty="0" smtClean="0">
                <a:solidFill>
                  <a:schemeClr val="accent4">
                    <a:lumMod val="50000"/>
                  </a:schemeClr>
                </a:solidFill>
                <a:latin typeface="Constantia"/>
              </a:rPr>
              <a:t>مفقودة </a:t>
            </a:r>
            <a:r>
              <a:rPr lang="ar-SA" sz="2400" b="1" dirty="0">
                <a:solidFill>
                  <a:schemeClr val="accent4">
                    <a:lumMod val="50000"/>
                  </a:schemeClr>
                </a:solidFill>
                <a:latin typeface="Constantia"/>
              </a:rPr>
              <a:t>من الجسم (إذا كانت تحتوي علي معلومات وراثية كافية.</a:t>
            </a:r>
            <a:endParaRPr lang="en-US" sz="2400" b="1" dirty="0">
              <a:solidFill>
                <a:schemeClr val="accent4">
                  <a:lumMod val="50000"/>
                </a:schemeClr>
              </a:solidFill>
              <a:latin typeface="Constantia"/>
            </a:endParaRPr>
          </a:p>
        </p:txBody>
      </p:sp>
      <p:sp>
        <p:nvSpPr>
          <p:cNvPr id="15" name="نجمة ذات 32 نقطة 14"/>
          <p:cNvSpPr/>
          <p:nvPr/>
        </p:nvSpPr>
        <p:spPr>
          <a:xfrm>
            <a:off x="7039279" y="5257800"/>
            <a:ext cx="1663801" cy="762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التكاثر العذري</a:t>
            </a:r>
            <a:endParaRPr lang="en-US" dirty="0"/>
          </a:p>
        </p:txBody>
      </p:sp>
      <p:sp>
        <p:nvSpPr>
          <p:cNvPr id="16" name="مستطيل مستدير الزوايا 15"/>
          <p:cNvSpPr/>
          <p:nvPr/>
        </p:nvSpPr>
        <p:spPr>
          <a:xfrm>
            <a:off x="1311249" y="5029200"/>
            <a:ext cx="5532896" cy="106680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400" b="1" dirty="0">
                <a:solidFill>
                  <a:schemeClr val="accent4">
                    <a:lumMod val="50000"/>
                  </a:schemeClr>
                </a:solidFill>
                <a:latin typeface="Constantia"/>
              </a:rPr>
              <a:t>حيث تضع </a:t>
            </a:r>
            <a:r>
              <a:rPr lang="ar-SA" sz="2400" b="1" dirty="0" err="1">
                <a:solidFill>
                  <a:schemeClr val="accent4">
                    <a:lumMod val="50000"/>
                  </a:schemeClr>
                </a:solidFill>
                <a:latin typeface="Constantia"/>
              </a:rPr>
              <a:t>إنثى</a:t>
            </a:r>
            <a:r>
              <a:rPr lang="ar-SA" sz="2400" b="1" dirty="0">
                <a:solidFill>
                  <a:schemeClr val="accent4">
                    <a:lumMod val="50000"/>
                  </a:schemeClr>
                </a:solidFill>
                <a:latin typeface="Constantia"/>
              </a:rPr>
              <a:t> الحيوانات بيوضاً تنمو لتعطي حيواناً جديداً دون الحاجه لتلقيحها.</a:t>
            </a:r>
            <a:endParaRPr lang="en-US" sz="2400" b="1" dirty="0">
              <a:solidFill>
                <a:schemeClr val="accent4">
                  <a:lumMod val="50000"/>
                </a:schemeClr>
              </a:solidFill>
              <a:latin typeface="Constantia"/>
            </a:endParaRPr>
          </a:p>
        </p:txBody>
      </p:sp>
      <p:grpSp>
        <p:nvGrpSpPr>
          <p:cNvPr id="17" name="مجموعة 16"/>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ربع نص 1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666658294"/>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heel(1)">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heel(1)">
                                      <p:cBhvr>
                                        <p:cTn id="53" dur="2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3" grpId="0" animBg="1"/>
      <p:bldP spid="10" grpId="0" animBg="1"/>
      <p:bldP spid="11" grpId="0" animBg="1"/>
      <p:bldP spid="12" grpId="0" animBg="1"/>
      <p:bldP spid="14" grpId="0" animBg="1"/>
      <p:bldP spid="15"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AutoShape 2"/>
          <p:cNvSpPr>
            <a:spLocks noChangeArrowheads="1"/>
          </p:cNvSpPr>
          <p:nvPr/>
        </p:nvSpPr>
        <p:spPr bwMode="auto">
          <a:xfrm>
            <a:off x="1143000" y="649560"/>
            <a:ext cx="7315200" cy="2971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2400" b="1">
                <a:solidFill>
                  <a:srgbClr val="000000"/>
                </a:solidFill>
                <a:latin typeface="GESSTwoBold-Bold" charset="-78"/>
                <a:cs typeface="Times New Roman" pitchFamily="18" charset="0"/>
              </a:rPr>
              <a:t>س : </a:t>
            </a:r>
            <a:r>
              <a:rPr lang="ar-SA" altLang="ar-SA" sz="2400" b="1">
                <a:solidFill>
                  <a:srgbClr val="000000"/>
                </a:solidFill>
                <a:latin typeface="GESSTwoBold-Bold" charset="-78"/>
                <a:cs typeface="Times New Roman" pitchFamily="18" charset="0"/>
              </a:rPr>
              <a:t>إذا علمت أن عدد أنواع الهيدرات</a:t>
            </a:r>
            <a:r>
              <a:rPr lang="ar-EG" altLang="ar-SA" sz="2400" b="1">
                <a:solidFill>
                  <a:srgbClr val="000000"/>
                </a:solidFill>
                <a:latin typeface="GESSTwoBold-Bold" charset="-78"/>
                <a:cs typeface="Times New Roman" pitchFamily="18" charset="0"/>
              </a:rPr>
              <a:t> 2700</a:t>
            </a:r>
            <a:r>
              <a:rPr lang="ar-SA" altLang="ar-SA" sz="2400" b="1">
                <a:solidFill>
                  <a:srgbClr val="000000"/>
                </a:solidFill>
                <a:latin typeface="GESSTwoBold-Bold" charset="-78"/>
                <a:cs typeface="Times New Roman" pitchFamily="18" charset="0"/>
              </a:rPr>
              <a:t> نوع، وقناديل البحر</a:t>
            </a:r>
            <a:r>
              <a:rPr lang="ar-EG" altLang="ar-SA" sz="2400" b="1">
                <a:solidFill>
                  <a:srgbClr val="000000"/>
                </a:solidFill>
                <a:latin typeface="GESSTwoBold-Bold" charset="-78"/>
                <a:cs typeface="Times New Roman" pitchFamily="18" charset="0"/>
              </a:rPr>
              <a:t> 200</a:t>
            </a:r>
            <a:r>
              <a:rPr lang="ar-SA" altLang="ar-SA" sz="2400" b="1">
                <a:solidFill>
                  <a:srgbClr val="000000"/>
                </a:solidFill>
                <a:latin typeface="GESSTwoBold-Bold" charset="-78"/>
                <a:cs typeface="Times New Roman" pitchFamily="18" charset="0"/>
              </a:rPr>
              <a:t> نوع، وشقائق نعمان البحر</a:t>
            </a:r>
            <a:r>
              <a:rPr lang="ar-EG" altLang="ar-SA" sz="2400" b="1">
                <a:solidFill>
                  <a:srgbClr val="000000"/>
                </a:solidFill>
                <a:latin typeface="GESSTwoBold-Bold" charset="-78"/>
                <a:cs typeface="Times New Roman" pitchFamily="18" charset="0"/>
              </a:rPr>
              <a:t> </a:t>
            </a:r>
            <a:r>
              <a:rPr lang="ar-SA" altLang="ar-SA" sz="2400" b="1">
                <a:solidFill>
                  <a:srgbClr val="000000"/>
                </a:solidFill>
                <a:latin typeface="GESSTwoBold-Bold" charset="-78"/>
                <a:cs typeface="Times New Roman" pitchFamily="18" charset="0"/>
              </a:rPr>
              <a:t>والمرجان 6200 نوع، وهناك 900</a:t>
            </a:r>
            <a:r>
              <a:rPr lang="ar-EG" altLang="ar-SA" sz="2400" b="1">
                <a:solidFill>
                  <a:srgbClr val="000000"/>
                </a:solidFill>
                <a:latin typeface="GESSTwoBold-Bold" charset="-78"/>
                <a:cs typeface="Times New Roman" pitchFamily="18" charset="0"/>
              </a:rPr>
              <a:t> </a:t>
            </a:r>
            <a:r>
              <a:rPr lang="ar-SA" altLang="ar-SA" sz="2400" b="1">
                <a:solidFill>
                  <a:srgbClr val="000000"/>
                </a:solidFill>
                <a:latin typeface="GESSTwoBold-Bold" charset="-78"/>
                <a:cs typeface="Times New Roman" pitchFamily="18" charset="0"/>
              </a:rPr>
              <a:t>نوع آخر من اللاسعات، فما النسب</a:t>
            </a:r>
            <a:r>
              <a:rPr lang="ar-EG" altLang="ar-SA" sz="2400" b="1">
                <a:solidFill>
                  <a:srgbClr val="000000"/>
                </a:solidFill>
                <a:latin typeface="GESSTwoBold-Bold" charset="-78"/>
                <a:cs typeface="Times New Roman" pitchFamily="18" charset="0"/>
              </a:rPr>
              <a:t> </a:t>
            </a:r>
            <a:r>
              <a:rPr lang="ar-SA" altLang="ar-SA" sz="2400" b="1">
                <a:solidFill>
                  <a:srgbClr val="000000"/>
                </a:solidFill>
                <a:latin typeface="GESSTwoBold-Bold" charset="-78"/>
                <a:cs typeface="Times New Roman" pitchFamily="18" charset="0"/>
              </a:rPr>
              <a:t>المتوقعة لأنواع اللاسعات؟ مثل</a:t>
            </a:r>
            <a:r>
              <a:rPr lang="ar-EG" altLang="ar-SA" sz="2400" b="1">
                <a:solidFill>
                  <a:srgbClr val="000000"/>
                </a:solidFill>
                <a:latin typeface="GESSTwoBold-Bold" charset="-78"/>
                <a:cs typeface="Times New Roman" pitchFamily="18" charset="0"/>
              </a:rPr>
              <a:t>ى </a:t>
            </a:r>
            <a:r>
              <a:rPr lang="ar-SA" altLang="ar-SA" sz="2400" b="1">
                <a:solidFill>
                  <a:srgbClr val="000000"/>
                </a:solidFill>
                <a:latin typeface="GESSTwoBold-Bold" charset="-78"/>
                <a:cs typeface="Times New Roman" pitchFamily="18" charset="0"/>
              </a:rPr>
              <a:t>ذلك برسم بياني دائري</a:t>
            </a:r>
            <a:endParaRPr lang="en-US" altLang="ar-SA" sz="2400" b="1">
              <a:solidFill>
                <a:srgbClr val="000000"/>
              </a:solidFill>
              <a:latin typeface="GESSTwoBold-Bold" charset="-78"/>
              <a:cs typeface="Times New Roman" pitchFamily="18" charset="0"/>
            </a:endParaRPr>
          </a:p>
        </p:txBody>
      </p:sp>
      <p:sp>
        <p:nvSpPr>
          <p:cNvPr id="219139" name="AutoShape 3"/>
          <p:cNvSpPr>
            <a:spLocks noChangeArrowheads="1"/>
          </p:cNvSpPr>
          <p:nvPr/>
        </p:nvSpPr>
        <p:spPr bwMode="auto">
          <a:xfrm>
            <a:off x="739080" y="3545160"/>
            <a:ext cx="8153400" cy="31242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2800" b="1">
                <a:solidFill>
                  <a:srgbClr val="000000"/>
                </a:solidFill>
                <a:latin typeface="GESSTwoBold-Bold" charset="-78"/>
                <a:cs typeface="Times New Roman" pitchFamily="18" charset="0"/>
              </a:rPr>
              <a:t>ج : </a:t>
            </a:r>
            <a:r>
              <a:rPr lang="ar-SA" altLang="ar-SA" sz="2400" b="1">
                <a:solidFill>
                  <a:srgbClr val="000000"/>
                </a:solidFill>
                <a:latin typeface="GESSTwoBold-Bold" charset="-78"/>
                <a:cs typeface="Times New Roman" pitchFamily="18" charset="0"/>
              </a:rPr>
              <a:t>قناديل البحر = 2 %، الزهريات = 62 %، الهدريات = 27 %</a:t>
            </a:r>
            <a:r>
              <a:rPr lang="ar-EG" altLang="ar-SA" sz="2400" b="1">
                <a:solidFill>
                  <a:srgbClr val="000000"/>
                </a:solidFill>
                <a:latin typeface="GESSTwoBold-Bold" charset="-78"/>
                <a:cs typeface="Times New Roman" pitchFamily="18" charset="0"/>
              </a:rPr>
              <a:t> </a:t>
            </a:r>
            <a:r>
              <a:rPr lang="ar-SA" altLang="ar-SA" sz="2400" b="1">
                <a:solidFill>
                  <a:srgbClr val="000000"/>
                </a:solidFill>
                <a:latin typeface="GESSTwoBold-Bold" charset="-78"/>
                <a:cs typeface="Times New Roman" pitchFamily="18" charset="0"/>
              </a:rPr>
              <a:t>لاسعات أخر 9  %. وقد تكون هناك قناديل بحر قليلة ويرجع</a:t>
            </a:r>
            <a:r>
              <a:rPr lang="ar-EG" altLang="ar-SA" sz="2400" b="1">
                <a:solidFill>
                  <a:srgbClr val="000000"/>
                </a:solidFill>
                <a:latin typeface="GESSTwoBold-Bold" charset="-78"/>
                <a:cs typeface="Times New Roman" pitchFamily="18" charset="0"/>
              </a:rPr>
              <a:t> </a:t>
            </a:r>
            <a:r>
              <a:rPr lang="ar-SA" altLang="ar-SA" sz="2400" b="1">
                <a:solidFill>
                  <a:srgbClr val="000000"/>
                </a:solidFill>
                <a:latin typeface="GESSTwoBold-Bold" charset="-78"/>
                <a:cs typeface="Times New Roman" pitchFamily="18" charset="0"/>
              </a:rPr>
              <a:t>ذلك إلى ثبات العوامل البيئية في البحار والمحيطات المفتوحة،</a:t>
            </a:r>
            <a:r>
              <a:rPr lang="ar-EG" altLang="ar-SA" sz="2400" b="1">
                <a:solidFill>
                  <a:srgbClr val="000000"/>
                </a:solidFill>
                <a:latin typeface="GESSTwoBold-Bold" charset="-78"/>
                <a:cs typeface="Times New Roman" pitchFamily="18" charset="0"/>
              </a:rPr>
              <a:t> </a:t>
            </a:r>
            <a:r>
              <a:rPr lang="ar-SA" altLang="ar-SA" sz="2400" b="1">
                <a:solidFill>
                  <a:srgbClr val="000000"/>
                </a:solidFill>
                <a:latin typeface="GESSTwoBold-Bold" charset="-78"/>
                <a:cs typeface="Times New Roman" pitchFamily="18" charset="0"/>
              </a:rPr>
              <a:t>وهذا لا يوفر ضغوطا بيئية كافية لظهور أنواع جديدة. اقبل</a:t>
            </a:r>
            <a:r>
              <a:rPr lang="ar-EG" altLang="ar-SA" sz="2400" b="1">
                <a:solidFill>
                  <a:srgbClr val="000000"/>
                </a:solidFill>
                <a:latin typeface="GESSTwoBold-Bold" charset="-78"/>
                <a:cs typeface="Times New Roman" pitchFamily="18" charset="0"/>
              </a:rPr>
              <a:t> </a:t>
            </a:r>
            <a:r>
              <a:rPr lang="ar-SA" altLang="ar-SA" sz="2400" b="1">
                <a:solidFill>
                  <a:srgbClr val="000000"/>
                </a:solidFill>
                <a:latin typeface="GESSTwoBold-Bold" charset="-78"/>
                <a:cs typeface="Times New Roman" pitchFamily="18" charset="0"/>
              </a:rPr>
              <a:t>الرسوم التي تظهر النسب السابقة.</a:t>
            </a:r>
            <a:endParaRPr lang="en-US" altLang="ar-SA" sz="2400" b="1">
              <a:solidFill>
                <a:srgbClr val="00000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222938519"/>
      </p:ext>
    </p:extLst>
  </p:cSld>
  <p:clrMapOvr>
    <a:masterClrMapping/>
  </p:clrMapOvr>
  <p:transition spd="slow">
    <p:checke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1524000" y="916632"/>
            <a:ext cx="6629400" cy="22098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b="1">
                <a:solidFill>
                  <a:srgbClr val="000000"/>
                </a:solidFill>
                <a:latin typeface="GESSTwoBold-Bold" charset="-78"/>
                <a:cs typeface="Times New Roman" pitchFamily="18" charset="0"/>
              </a:rPr>
              <a:t>س : </a:t>
            </a:r>
            <a:r>
              <a:rPr lang="ar-SA" altLang="ar-SA" b="1">
                <a:solidFill>
                  <a:srgbClr val="000000"/>
                </a:solidFill>
                <a:latin typeface="GESSTwoBold-Bold" charset="-78"/>
                <a:cs typeface="Times New Roman" pitchFamily="18" charset="0"/>
              </a:rPr>
              <a:t>اعمل قائمة بصفتين مميزتين لكل</a:t>
            </a:r>
            <a:r>
              <a:rPr lang="ar-EG" altLang="ar-SA" b="1">
                <a:solidFill>
                  <a:srgbClr val="000000"/>
                </a:solidFill>
                <a:latin typeface="GESSTwoBold-Bold" charset="-78"/>
                <a:cs typeface="Times New Roman" pitchFamily="18" charset="0"/>
              </a:rPr>
              <a:t> </a:t>
            </a:r>
            <a:r>
              <a:rPr lang="ar-SA" altLang="ar-SA" b="1">
                <a:solidFill>
                  <a:srgbClr val="000000"/>
                </a:solidFill>
                <a:latin typeface="GESSTwoBold-Bold" charset="-78"/>
                <a:cs typeface="Times New Roman" pitchFamily="18" charset="0"/>
              </a:rPr>
              <a:t>من الإسفنجيات واللاسعات</a:t>
            </a:r>
            <a:r>
              <a:rPr lang="ar-EG" altLang="ar-SA" b="1">
                <a:solidFill>
                  <a:srgbClr val="000000"/>
                </a:solidFill>
                <a:latin typeface="GESSTwoBold-Bold" charset="-78"/>
                <a:cs typeface="Times New Roman" pitchFamily="18" charset="0"/>
              </a:rPr>
              <a:t> .</a:t>
            </a:r>
            <a:endParaRPr lang="en-US" altLang="ar-SA" b="1">
              <a:solidFill>
                <a:srgbClr val="000000"/>
              </a:solidFill>
              <a:latin typeface="GESSTwoBold-Bold" charset="-78"/>
              <a:cs typeface="Times New Roman" pitchFamily="18" charset="0"/>
            </a:endParaRPr>
          </a:p>
        </p:txBody>
      </p:sp>
      <p:sp>
        <p:nvSpPr>
          <p:cNvPr id="216067" name="AutoShape 3"/>
          <p:cNvSpPr>
            <a:spLocks noChangeArrowheads="1"/>
          </p:cNvSpPr>
          <p:nvPr/>
        </p:nvSpPr>
        <p:spPr bwMode="auto">
          <a:xfrm>
            <a:off x="685800" y="3113112"/>
            <a:ext cx="8153400" cy="3124200"/>
          </a:xfrm>
          <a:prstGeom prst="flowChartSummingJunction">
            <a:avLst/>
          </a:prstGeom>
          <a:noFill/>
          <a:ln>
            <a:noFill/>
          </a:ln>
          <a:extLst/>
        </p:spPr>
        <p:txBody>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Aft>
                <a:spcPct val="0"/>
              </a:spcAft>
              <a:buFontTx/>
              <a:buNone/>
            </a:pPr>
            <a:r>
              <a:rPr lang="ar-EG" altLang="ar-SA" sz="3600" b="1">
                <a:solidFill>
                  <a:srgbClr val="000000"/>
                </a:solidFill>
                <a:latin typeface="GESSTwoBold-Bold" charset="-78"/>
                <a:cs typeface="Times New Roman" pitchFamily="18" charset="0"/>
              </a:rPr>
              <a:t>ج : </a:t>
            </a:r>
            <a:r>
              <a:rPr lang="ar-SA" altLang="ar-SA" b="1">
                <a:solidFill>
                  <a:srgbClr val="000000"/>
                </a:solidFill>
                <a:latin typeface="GESSTwoBold-Bold" charset="-78"/>
                <a:cs typeface="Times New Roman" pitchFamily="18" charset="0"/>
              </a:rPr>
              <a:t>الإسفنجيات؛ لا توجد أنسجة، خلايا قديمة، أشواك</a:t>
            </a:r>
            <a:r>
              <a:rPr lang="ar-EG" altLang="ar-SA" b="1">
                <a:solidFill>
                  <a:srgbClr val="000000"/>
                </a:solidFill>
                <a:latin typeface="GESSTwoBold-Bold" charset="-78"/>
                <a:cs typeface="Times New Roman" pitchFamily="18" charset="0"/>
              </a:rPr>
              <a:t>. </a:t>
            </a:r>
          </a:p>
          <a:p>
            <a:pPr algn="justLow" eaLnBrk="1" fontAlgn="base" hangingPunct="1">
              <a:spcAft>
                <a:spcPct val="0"/>
              </a:spcAft>
              <a:buFontTx/>
              <a:buNone/>
            </a:pPr>
            <a:r>
              <a:rPr lang="ar-SA" altLang="ar-SA" b="1">
                <a:solidFill>
                  <a:srgbClr val="000000"/>
                </a:solidFill>
                <a:latin typeface="GESSTwoBold-Bold" charset="-78"/>
                <a:cs typeface="Times New Roman" pitchFamily="18" charset="0"/>
              </a:rPr>
              <a:t>اللاسعات:خلية لاسعة، كيس لاسع، ميدوزا وبوليب.</a:t>
            </a:r>
            <a:endParaRPr lang="en-US" altLang="ar-SA" b="1">
              <a:solidFill>
                <a:srgbClr val="000000"/>
              </a:solidFill>
              <a:latin typeface="GESSTwoBold-Bold" charset="-78"/>
              <a:cs typeface="Times New Roman" pitchFamily="18" charset="0"/>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214209873"/>
      </p:ext>
    </p:extLst>
  </p:cSld>
  <p:clrMapOvr>
    <a:masterClrMapping/>
  </p:clrMapOvr>
  <p:transition spd="slow">
    <p:checker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09642" y="365720"/>
            <a:ext cx="2382838"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r>
              <a:rPr lang="ar-SA" sz="4000" b="1" dirty="0">
                <a:solidFill>
                  <a:srgbClr val="000000"/>
                </a:solidFill>
              </a:rPr>
              <a:t>تقويم الوحدة </a:t>
            </a:r>
          </a:p>
        </p:txBody>
      </p:sp>
      <p:sp>
        <p:nvSpPr>
          <p:cNvPr id="10" name="Rectangle 9"/>
          <p:cNvSpPr>
            <a:spLocks noChangeArrowheads="1"/>
          </p:cNvSpPr>
          <p:nvPr/>
        </p:nvSpPr>
        <p:spPr bwMode="auto">
          <a:xfrm>
            <a:off x="947042" y="1516657"/>
            <a:ext cx="7848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a:solidFill>
                  <a:srgbClr val="000000"/>
                </a:solidFill>
              </a:rPr>
              <a:t>س: صل التعريف بما يناسبه من قائمة المفردات التي وردت في صفحة دليل مراجعة الفصل:</a:t>
            </a:r>
          </a:p>
          <a:p>
            <a:pPr eaLnBrk="1" fontAlgn="base" hangingPunct="1">
              <a:spcBef>
                <a:spcPct val="0"/>
              </a:spcBef>
              <a:spcAft>
                <a:spcPct val="0"/>
              </a:spcAft>
              <a:buFontTx/>
              <a:buNone/>
            </a:pPr>
            <a:r>
              <a:rPr lang="ar-SA" altLang="ar-SA" sz="2400" b="1">
                <a:solidFill>
                  <a:srgbClr val="000000"/>
                </a:solidFill>
              </a:rPr>
              <a:t>1. </a:t>
            </a:r>
            <a:r>
              <a:rPr lang="ar-SA" altLang="ar-SA" sz="2400">
                <a:solidFill>
                  <a:srgbClr val="000000"/>
                </a:solidFill>
              </a:rPr>
              <a:t>الغطاء الخارجي الصلب الذي يشكل دعامة.</a:t>
            </a:r>
          </a:p>
          <a:p>
            <a:pPr eaLnBrk="1" fontAlgn="base" hangingPunct="1">
              <a:spcBef>
                <a:spcPct val="0"/>
              </a:spcBef>
              <a:spcAft>
                <a:spcPct val="0"/>
              </a:spcAft>
              <a:buFontTx/>
              <a:buNone/>
            </a:pPr>
            <a:r>
              <a:rPr lang="ar-SA" altLang="ar-SA" sz="2400" b="1">
                <a:solidFill>
                  <a:srgbClr val="000000"/>
                </a:solidFill>
              </a:rPr>
              <a:t>2. </a:t>
            </a:r>
            <a:r>
              <a:rPr lang="ar-SA" altLang="ar-SA" sz="2400">
                <a:solidFill>
                  <a:srgbClr val="000000"/>
                </a:solidFill>
              </a:rPr>
              <a:t>كيس ذو طبقتين بفتحة واحدة في أحد طرفيه يتكون خلال التكوين الجنيني.</a:t>
            </a:r>
          </a:p>
          <a:p>
            <a:pPr eaLnBrk="1" fontAlgn="base" hangingPunct="1">
              <a:spcBef>
                <a:spcPct val="0"/>
              </a:spcBef>
              <a:spcAft>
                <a:spcPct val="0"/>
              </a:spcAft>
              <a:buFontTx/>
              <a:buNone/>
            </a:pPr>
            <a:r>
              <a:rPr lang="ar-SA" altLang="ar-SA" sz="2400" b="1">
                <a:solidFill>
                  <a:srgbClr val="000000"/>
                </a:solidFill>
              </a:rPr>
              <a:t>3. </a:t>
            </a:r>
            <a:r>
              <a:rPr lang="ar-SA" altLang="ar-SA" sz="2400">
                <a:solidFill>
                  <a:srgbClr val="000000"/>
                </a:solidFill>
              </a:rPr>
              <a:t>الحيوان الذي ينتج ك ﹼﹰ لا من البويضة والحيوان المنوي.</a:t>
            </a:r>
          </a:p>
        </p:txBody>
      </p:sp>
      <p:sp>
        <p:nvSpPr>
          <p:cNvPr id="11" name="Rectangle 10"/>
          <p:cNvSpPr>
            <a:spLocks noChangeArrowheads="1"/>
          </p:cNvSpPr>
          <p:nvPr/>
        </p:nvSpPr>
        <p:spPr bwMode="auto">
          <a:xfrm>
            <a:off x="5061842" y="754657"/>
            <a:ext cx="808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800" b="1">
                <a:solidFill>
                  <a:srgbClr val="000000"/>
                </a:solidFill>
              </a:rPr>
              <a:t>1-6 </a:t>
            </a:r>
          </a:p>
        </p:txBody>
      </p:sp>
      <p:sp>
        <p:nvSpPr>
          <p:cNvPr id="12" name="Rectangle 11"/>
          <p:cNvSpPr>
            <a:spLocks noChangeArrowheads="1"/>
          </p:cNvSpPr>
          <p:nvPr/>
        </p:nvSpPr>
        <p:spPr bwMode="auto">
          <a:xfrm>
            <a:off x="2429767" y="2202457"/>
            <a:ext cx="1489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a:solidFill>
                  <a:srgbClr val="FF0000"/>
                </a:solidFill>
              </a:rPr>
              <a:t>هيكل خارجي</a:t>
            </a:r>
          </a:p>
        </p:txBody>
      </p:sp>
      <p:sp>
        <p:nvSpPr>
          <p:cNvPr id="13" name="Rectangle 12"/>
          <p:cNvSpPr>
            <a:spLocks noChangeArrowheads="1"/>
          </p:cNvSpPr>
          <p:nvPr/>
        </p:nvSpPr>
        <p:spPr bwMode="auto">
          <a:xfrm>
            <a:off x="146942" y="2664420"/>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a:solidFill>
                  <a:srgbClr val="FF0000"/>
                </a:solidFill>
              </a:rPr>
              <a:t>جاسترولا</a:t>
            </a:r>
          </a:p>
        </p:txBody>
      </p:sp>
      <p:sp>
        <p:nvSpPr>
          <p:cNvPr id="14" name="Rectangle 13"/>
          <p:cNvSpPr>
            <a:spLocks noChangeArrowheads="1"/>
          </p:cNvSpPr>
          <p:nvPr/>
        </p:nvSpPr>
        <p:spPr bwMode="auto">
          <a:xfrm>
            <a:off x="2304355" y="2996952"/>
            <a:ext cx="679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a:solidFill>
                  <a:srgbClr val="FF0000"/>
                </a:solidFill>
              </a:rPr>
              <a:t>خنثى</a:t>
            </a:r>
          </a:p>
        </p:txBody>
      </p:sp>
      <p:sp>
        <p:nvSpPr>
          <p:cNvPr id="15" name="Rectangle 14"/>
          <p:cNvSpPr>
            <a:spLocks noChangeArrowheads="1"/>
          </p:cNvSpPr>
          <p:nvPr/>
        </p:nvSpPr>
        <p:spPr bwMode="auto">
          <a:xfrm>
            <a:off x="6019105" y="3454995"/>
            <a:ext cx="2776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a:solidFill>
                  <a:srgbClr val="000000"/>
                </a:solidFill>
              </a:rPr>
              <a:t>تثبيت المفاهيم الرئيسية  :</a:t>
            </a:r>
          </a:p>
        </p:txBody>
      </p:sp>
      <p:sp>
        <p:nvSpPr>
          <p:cNvPr id="16" name="Rectangle 15"/>
          <p:cNvSpPr>
            <a:spLocks noChangeArrowheads="1"/>
          </p:cNvSpPr>
          <p:nvPr/>
        </p:nvSpPr>
        <p:spPr bwMode="auto">
          <a:xfrm>
            <a:off x="2520255" y="4001095"/>
            <a:ext cx="63357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a:solidFill>
                  <a:srgbClr val="000000"/>
                </a:solidFill>
              </a:rPr>
              <a:t>4. </a:t>
            </a:r>
            <a:r>
              <a:rPr lang="ar-SA" altLang="ar-SA" sz="2400">
                <a:solidFill>
                  <a:srgbClr val="000000"/>
                </a:solidFill>
              </a:rPr>
              <a:t>ما مرحلة هذا الجنين في التكوين الجنيني ؟</a:t>
            </a:r>
          </a:p>
          <a:p>
            <a:pPr eaLnBrk="1" fontAlgn="base" hangingPunct="1">
              <a:spcBef>
                <a:spcPct val="0"/>
              </a:spcBef>
              <a:spcAft>
                <a:spcPct val="0"/>
              </a:spcAft>
              <a:buFontTx/>
              <a:buNone/>
            </a:pPr>
            <a:r>
              <a:rPr lang="en-US" altLang="ar-SA" sz="2400" b="1">
                <a:solidFill>
                  <a:srgbClr val="000000"/>
                </a:solidFill>
              </a:rPr>
              <a:t>a </a:t>
            </a:r>
            <a:r>
              <a:rPr lang="ar-SA" altLang="ar-SA" sz="2400" b="1">
                <a:solidFill>
                  <a:srgbClr val="000000"/>
                </a:solidFill>
              </a:rPr>
              <a:t>- </a:t>
            </a:r>
            <a:r>
              <a:rPr lang="ar-SA" altLang="ar-SA" sz="2400">
                <a:solidFill>
                  <a:srgbClr val="000000"/>
                </a:solidFill>
              </a:rPr>
              <a:t>الجاس ترولا </a:t>
            </a:r>
            <a:r>
              <a:rPr lang="en-US" altLang="ar-SA" sz="2400" b="1">
                <a:solidFill>
                  <a:srgbClr val="000000"/>
                </a:solidFill>
              </a:rPr>
              <a:t>c     </a:t>
            </a:r>
            <a:r>
              <a:rPr lang="ar-SA" altLang="ar-SA" sz="2400" b="1">
                <a:solidFill>
                  <a:srgbClr val="000000"/>
                </a:solidFill>
              </a:rPr>
              <a:t>- </a:t>
            </a:r>
            <a:r>
              <a:rPr lang="ar-SA" altLang="ar-SA" sz="2400">
                <a:solidFill>
                  <a:srgbClr val="000000"/>
                </a:solidFill>
              </a:rPr>
              <a:t>خلية بيضة</a:t>
            </a:r>
          </a:p>
          <a:p>
            <a:pPr eaLnBrk="1" fontAlgn="base" hangingPunct="1">
              <a:spcBef>
                <a:spcPct val="0"/>
              </a:spcBef>
              <a:spcAft>
                <a:spcPct val="0"/>
              </a:spcAft>
              <a:buFontTx/>
              <a:buNone/>
            </a:pPr>
            <a:r>
              <a:rPr lang="en-US" altLang="ar-SA" sz="2400" b="1">
                <a:solidFill>
                  <a:srgbClr val="000000"/>
                </a:solidFill>
              </a:rPr>
              <a:t>b </a:t>
            </a:r>
            <a:r>
              <a:rPr lang="ar-SA" altLang="ar-SA" sz="2400" b="1">
                <a:solidFill>
                  <a:srgbClr val="000000"/>
                </a:solidFill>
              </a:rPr>
              <a:t>- </a:t>
            </a:r>
            <a:r>
              <a:rPr lang="ar-SA" altLang="ar-SA" sz="2400">
                <a:solidFill>
                  <a:srgbClr val="000000"/>
                </a:solidFill>
              </a:rPr>
              <a:t>الزيج وت	   </a:t>
            </a:r>
            <a:r>
              <a:rPr lang="en-US" altLang="ar-SA" sz="2400">
                <a:solidFill>
                  <a:srgbClr val="000000"/>
                </a:solidFill>
              </a:rPr>
              <a:t>- </a:t>
            </a:r>
            <a:r>
              <a:rPr lang="en-US" altLang="ar-SA" sz="2400" b="1">
                <a:solidFill>
                  <a:srgbClr val="000000"/>
                </a:solidFill>
              </a:rPr>
              <a:t>d</a:t>
            </a:r>
            <a:r>
              <a:rPr lang="ar-SA" altLang="ar-SA" sz="2400">
                <a:solidFill>
                  <a:srgbClr val="000000"/>
                </a:solidFill>
              </a:rPr>
              <a:t>البلاستيولا</a:t>
            </a:r>
          </a:p>
          <a:p>
            <a:pPr eaLnBrk="1" fontAlgn="base" hangingPunct="1">
              <a:spcBef>
                <a:spcPct val="0"/>
              </a:spcBef>
              <a:spcAft>
                <a:spcPct val="0"/>
              </a:spcAft>
              <a:buFontTx/>
              <a:buNone/>
            </a:pPr>
            <a:r>
              <a:rPr lang="ar-SA" altLang="ar-SA" sz="2400" b="1">
                <a:solidFill>
                  <a:srgbClr val="000000"/>
                </a:solidFill>
              </a:rPr>
              <a:t>5. </a:t>
            </a:r>
            <a:r>
              <a:rPr lang="ar-SA" altLang="ar-SA" sz="2400">
                <a:solidFill>
                  <a:srgbClr val="000000"/>
                </a:solidFill>
              </a:rPr>
              <a:t>أ ّ ي مما يلي لا يوجد في الهيكل الداخلي؟</a:t>
            </a:r>
          </a:p>
          <a:p>
            <a:pPr eaLnBrk="1" fontAlgn="base" hangingPunct="1">
              <a:spcBef>
                <a:spcPct val="0"/>
              </a:spcBef>
              <a:spcAft>
                <a:spcPct val="0"/>
              </a:spcAft>
              <a:buFontTx/>
              <a:buNone/>
            </a:pPr>
            <a:r>
              <a:rPr lang="en-US" altLang="ar-SA" sz="2400" b="1">
                <a:solidFill>
                  <a:srgbClr val="000000"/>
                </a:solidFill>
              </a:rPr>
              <a:t>a </a:t>
            </a:r>
            <a:r>
              <a:rPr lang="ar-SA" altLang="ar-SA" sz="2400" b="1">
                <a:solidFill>
                  <a:srgbClr val="000000"/>
                </a:solidFill>
              </a:rPr>
              <a:t>- </a:t>
            </a:r>
            <a:r>
              <a:rPr lang="ar-SA" altLang="ar-SA" sz="2400">
                <a:solidFill>
                  <a:srgbClr val="000000"/>
                </a:solidFill>
              </a:rPr>
              <a:t>كربونات الكالسيوم </a:t>
            </a:r>
            <a:r>
              <a:rPr lang="en-US" altLang="ar-SA" sz="2400">
                <a:solidFill>
                  <a:srgbClr val="000000"/>
                </a:solidFill>
              </a:rPr>
              <a:t>–</a:t>
            </a:r>
            <a:r>
              <a:rPr lang="en-US" altLang="ar-SA" sz="2400" b="1">
                <a:solidFill>
                  <a:srgbClr val="000000"/>
                </a:solidFill>
              </a:rPr>
              <a:t>c  </a:t>
            </a:r>
            <a:r>
              <a:rPr lang="ar-SA" altLang="ar-SA" sz="2400">
                <a:solidFill>
                  <a:srgbClr val="000000"/>
                </a:solidFill>
              </a:rPr>
              <a:t>السيلكا</a:t>
            </a:r>
          </a:p>
          <a:p>
            <a:pPr eaLnBrk="1" fontAlgn="base" hangingPunct="1">
              <a:spcBef>
                <a:spcPct val="0"/>
              </a:spcBef>
              <a:spcAft>
                <a:spcPct val="0"/>
              </a:spcAft>
              <a:buFontTx/>
              <a:buNone/>
            </a:pPr>
            <a:r>
              <a:rPr lang="en-US" altLang="ar-SA" sz="2400" b="1">
                <a:solidFill>
                  <a:srgbClr val="000000"/>
                </a:solidFill>
              </a:rPr>
              <a:t>- b </a:t>
            </a:r>
            <a:r>
              <a:rPr lang="ar-SA" altLang="ar-SA" sz="2400">
                <a:solidFill>
                  <a:srgbClr val="000000"/>
                </a:solidFill>
              </a:rPr>
              <a:t>العظم                </a:t>
            </a:r>
            <a:r>
              <a:rPr lang="en-US" altLang="ar-SA" sz="2400" b="1">
                <a:solidFill>
                  <a:srgbClr val="000000"/>
                </a:solidFill>
              </a:rPr>
              <a:t>d </a:t>
            </a:r>
            <a:r>
              <a:rPr lang="ar-SA" altLang="ar-SA" sz="2400" b="1">
                <a:solidFill>
                  <a:srgbClr val="000000"/>
                </a:solidFill>
              </a:rPr>
              <a:t>- </a:t>
            </a:r>
            <a:r>
              <a:rPr lang="ar-SA" altLang="ar-SA" sz="2400">
                <a:solidFill>
                  <a:srgbClr val="000000"/>
                </a:solidFill>
              </a:rPr>
              <a:t>الغضروف</a:t>
            </a:r>
          </a:p>
        </p:txBody>
      </p:sp>
      <p:sp>
        <p:nvSpPr>
          <p:cNvPr id="17" name="Rectangle 16"/>
          <p:cNvSpPr/>
          <p:nvPr/>
        </p:nvSpPr>
        <p:spPr>
          <a:xfrm>
            <a:off x="6962080" y="4382095"/>
            <a:ext cx="1893887"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8" name="Rectangle 17"/>
          <p:cNvSpPr/>
          <p:nvPr/>
        </p:nvSpPr>
        <p:spPr>
          <a:xfrm>
            <a:off x="4871342" y="5479057"/>
            <a:ext cx="1546225"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23" name="مجموعة 22"/>
          <p:cNvGrpSpPr/>
          <p:nvPr/>
        </p:nvGrpSpPr>
        <p:grpSpPr>
          <a:xfrm>
            <a:off x="-36512" y="6128748"/>
            <a:ext cx="2082876" cy="756636"/>
            <a:chOff x="179512" y="692696"/>
            <a:chExt cx="2082876" cy="756636"/>
          </a:xfrm>
        </p:grpSpPr>
        <p:pic>
          <p:nvPicPr>
            <p:cNvPr id="24"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مربع نص 2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مربع نص 2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80232591"/>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heel(1)">
                                      <p:cBhvr>
                                        <p:cTn id="63" dur="2000"/>
                                        <p:tgtEl>
                                          <p:spTgt spid="1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heel(1)">
                                      <p:cBhvr>
                                        <p:cTn id="6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P spid="15" grpId="0"/>
      <p:bldP spid="16" grpId="0"/>
      <p:bldP spid="17"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400800" y="404664"/>
            <a:ext cx="2382838"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r>
              <a:rPr lang="ar-SA" sz="4000" b="1" dirty="0">
                <a:solidFill>
                  <a:srgbClr val="000000"/>
                </a:solidFill>
              </a:rPr>
              <a:t>تقويم الوحدة </a:t>
            </a:r>
          </a:p>
        </p:txBody>
      </p:sp>
      <p:sp>
        <p:nvSpPr>
          <p:cNvPr id="9" name="Rectangle 8"/>
          <p:cNvSpPr>
            <a:spLocks noChangeArrowheads="1"/>
          </p:cNvSpPr>
          <p:nvPr/>
        </p:nvSpPr>
        <p:spPr bwMode="auto">
          <a:xfrm>
            <a:off x="6807200" y="1327001"/>
            <a:ext cx="1976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800" b="1">
                <a:solidFill>
                  <a:srgbClr val="000000"/>
                </a:solidFill>
              </a:rPr>
              <a:t>أسئلة نبائية :- </a:t>
            </a:r>
          </a:p>
        </p:txBody>
      </p:sp>
      <p:sp>
        <p:nvSpPr>
          <p:cNvPr id="10" name="Rectangle 9"/>
          <p:cNvSpPr>
            <a:spLocks noChangeArrowheads="1"/>
          </p:cNvSpPr>
          <p:nvPr/>
        </p:nvSpPr>
        <p:spPr bwMode="auto">
          <a:xfrm>
            <a:off x="571500" y="1860401"/>
            <a:ext cx="813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800" b="1">
                <a:solidFill>
                  <a:srgbClr val="000000"/>
                </a:solidFill>
              </a:rPr>
              <a:t>6. نهاية مفتوحة </a:t>
            </a:r>
            <a:r>
              <a:rPr lang="ar-SA" altLang="ar-SA" sz="2800">
                <a:solidFill>
                  <a:srgbClr val="000000"/>
                </a:solidFill>
              </a:rPr>
              <a:t>فيم تختلف الحيوانات عن النباتات؟</a:t>
            </a:r>
          </a:p>
        </p:txBody>
      </p:sp>
      <p:sp>
        <p:nvSpPr>
          <p:cNvPr id="11" name="Rectangle 10"/>
          <p:cNvSpPr>
            <a:spLocks noChangeArrowheads="1"/>
          </p:cNvSpPr>
          <p:nvPr/>
        </p:nvSpPr>
        <p:spPr bwMode="auto">
          <a:xfrm>
            <a:off x="990600" y="3116114"/>
            <a:ext cx="77628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800" b="1">
                <a:solidFill>
                  <a:srgbClr val="000000"/>
                </a:solidFill>
              </a:rPr>
              <a:t>7. نهاية مفتوحة </a:t>
            </a:r>
            <a:r>
              <a:rPr lang="ar-SA" altLang="ar-SA" sz="2800">
                <a:solidFill>
                  <a:srgbClr val="000000"/>
                </a:solidFill>
              </a:rPr>
              <a:t>وضح مزايا كل من الإخصاب الداخلي الإخصاب الخارجي ومساوئ كل منهما.</a:t>
            </a:r>
          </a:p>
        </p:txBody>
      </p:sp>
      <p:sp>
        <p:nvSpPr>
          <p:cNvPr id="12" name="Rectangle 11"/>
          <p:cNvSpPr>
            <a:spLocks noChangeArrowheads="1"/>
          </p:cNvSpPr>
          <p:nvPr/>
        </p:nvSpPr>
        <p:spPr bwMode="auto">
          <a:xfrm>
            <a:off x="1295400" y="2317601"/>
            <a:ext cx="739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a:solidFill>
                  <a:srgbClr val="FF0000"/>
                </a:solidFill>
              </a:rPr>
              <a:t>الجوواب / الحيوانات قادرة على الحركة، الحقيقية النوى، وغير الذاتية  التغذية؛ وأ ّ ما النباتات فذاتية التغذية وغير متحركة.</a:t>
            </a:r>
          </a:p>
        </p:txBody>
      </p:sp>
      <p:sp>
        <p:nvSpPr>
          <p:cNvPr id="13" name="Rectangle 12"/>
          <p:cNvSpPr>
            <a:spLocks noChangeArrowheads="1"/>
          </p:cNvSpPr>
          <p:nvPr/>
        </p:nvSpPr>
        <p:spPr bwMode="auto">
          <a:xfrm>
            <a:off x="1295400" y="4146401"/>
            <a:ext cx="74072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Bef>
                <a:spcPct val="0"/>
              </a:spcBef>
              <a:spcAft>
                <a:spcPct val="0"/>
              </a:spcAft>
              <a:buFontTx/>
              <a:buNone/>
            </a:pPr>
            <a:r>
              <a:rPr lang="ar-SA" altLang="ar-SA" sz="2000" b="1">
                <a:solidFill>
                  <a:srgbClr val="FF0000"/>
                </a:solidFill>
              </a:rPr>
              <a:t>الإجابة المحتملة: يضمن الإخصاب الداخلي أن يتحد الحيوان المنوي مع البويضة لإتمام الإخصاب، وهذا يتطلب أن يجد الزوجان أحدهما الآخر، وأ ّ ما الإخصاب الخارجي فلا يحتاج فيه الزوجان إلى أن يجد أحدهما الآخر، في حين أن البويضة والحيوان المنوي قد ينتقلان بعي ً دا بفعل أمواج</a:t>
            </a:r>
          </a:p>
          <a:p>
            <a:pPr algn="justLow" eaLnBrk="1" fontAlgn="base" hangingPunct="1">
              <a:spcBef>
                <a:spcPct val="0"/>
              </a:spcBef>
              <a:spcAft>
                <a:spcPct val="0"/>
              </a:spcAft>
              <a:buFontTx/>
              <a:buNone/>
            </a:pPr>
            <a:r>
              <a:rPr lang="ar-SA" altLang="ar-SA" sz="2000" b="1">
                <a:solidFill>
                  <a:srgbClr val="FF0000"/>
                </a:solidFill>
              </a:rPr>
              <a:t>قوية أو تيارات مائية.</a:t>
            </a: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25071013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400800" y="68263"/>
            <a:ext cx="2382838"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r>
              <a:rPr lang="ar-SA" sz="4000" b="1" dirty="0">
                <a:solidFill>
                  <a:srgbClr val="000000"/>
                </a:solidFill>
              </a:rPr>
              <a:t>تقويم الوحدة </a:t>
            </a:r>
          </a:p>
        </p:txBody>
      </p:sp>
      <p:sp>
        <p:nvSpPr>
          <p:cNvPr id="9" name="Rectangle 8"/>
          <p:cNvSpPr>
            <a:spLocks noChangeArrowheads="1"/>
          </p:cNvSpPr>
          <p:nvPr/>
        </p:nvSpPr>
        <p:spPr bwMode="auto">
          <a:xfrm>
            <a:off x="6719888" y="990600"/>
            <a:ext cx="2063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800" b="1">
                <a:solidFill>
                  <a:srgbClr val="000000"/>
                </a:solidFill>
              </a:rPr>
              <a:t>التفكير الناقد :- </a:t>
            </a:r>
          </a:p>
        </p:txBody>
      </p:sp>
      <p:sp>
        <p:nvSpPr>
          <p:cNvPr id="10" name="Rectangle 9"/>
          <p:cNvSpPr>
            <a:spLocks noChangeArrowheads="1"/>
          </p:cNvSpPr>
          <p:nvPr/>
        </p:nvSpPr>
        <p:spPr bwMode="auto">
          <a:xfrm>
            <a:off x="1447800" y="1514475"/>
            <a:ext cx="736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a:solidFill>
                  <a:srgbClr val="000000"/>
                </a:solidFill>
              </a:rPr>
              <a:t>8. صغ </a:t>
            </a:r>
            <a:r>
              <a:rPr lang="ar-SA" altLang="ar-SA" sz="2400">
                <a:solidFill>
                  <a:srgbClr val="000000"/>
                </a:solidFill>
              </a:rPr>
              <a:t>فرضية تبين فيها ماذا يمكن أن يحدث للجنين الذي يعاني من تلف في بعض خلايا الطبقة الوسطى.</a:t>
            </a:r>
          </a:p>
        </p:txBody>
      </p:sp>
      <p:sp>
        <p:nvSpPr>
          <p:cNvPr id="11" name="Rectangle 10"/>
          <p:cNvSpPr>
            <a:spLocks noChangeArrowheads="1"/>
          </p:cNvSpPr>
          <p:nvPr/>
        </p:nvSpPr>
        <p:spPr bwMode="auto">
          <a:xfrm>
            <a:off x="1676400" y="2501900"/>
            <a:ext cx="71072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a:solidFill>
                  <a:srgbClr val="FF0000"/>
                </a:solidFill>
              </a:rPr>
              <a:t>عدم اكتمال تكوين العضلات، جهاز الدوران وجهاز الإخراج والجهاز التنفسي.</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575884"/>
            <a:ext cx="7861267" cy="2413408"/>
          </a:xfrm>
          <a:prstGeom prst="rect">
            <a:avLst/>
          </a:prstGeom>
        </p:spPr>
      </p:pic>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00497331"/>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circle(in)">
                                      <p:cBhvr>
                                        <p:cTn id="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400800" y="68263"/>
            <a:ext cx="2382838"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r>
              <a:rPr lang="ar-SA" sz="4000" b="1" dirty="0">
                <a:solidFill>
                  <a:srgbClr val="000000"/>
                </a:solidFill>
              </a:rPr>
              <a:t>تقويم الوحدة </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28" y="2113004"/>
            <a:ext cx="8837344" cy="2631992"/>
          </a:xfrm>
          <a:prstGeom prst="rect">
            <a:avLst/>
          </a:prstGeom>
        </p:spPr>
      </p:pic>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77120937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400800" y="476673"/>
            <a:ext cx="2382838"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r>
              <a:rPr lang="ar-SA" sz="4000" b="1" dirty="0">
                <a:solidFill>
                  <a:srgbClr val="000000"/>
                </a:solidFill>
              </a:rPr>
              <a:t>تقويم الوحدة </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003" y="476672"/>
            <a:ext cx="5330489" cy="2136601"/>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04" y="2819449"/>
            <a:ext cx="6581196" cy="2160240"/>
          </a:xfrm>
          <a:prstGeom prst="rect">
            <a:avLst/>
          </a:prstGeom>
        </p:spPr>
      </p:pic>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453768988"/>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2" name="Rectangle 7"/>
          <p:cNvSpPr>
            <a:spLocks noChangeArrowheads="1"/>
          </p:cNvSpPr>
          <p:nvPr/>
        </p:nvSpPr>
        <p:spPr bwMode="auto">
          <a:xfrm>
            <a:off x="1981200" y="684560"/>
            <a:ext cx="6843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dirty="0" smtClean="0">
                <a:solidFill>
                  <a:srgbClr val="000000"/>
                </a:solidFill>
              </a:rPr>
              <a:t>1</a:t>
            </a:r>
            <a:r>
              <a:rPr lang="ar-EG" altLang="ar-SA" dirty="0" smtClean="0">
                <a:solidFill>
                  <a:srgbClr val="000000"/>
                </a:solidFill>
              </a:rPr>
              <a:t>1</a:t>
            </a:r>
            <a:r>
              <a:rPr lang="ar-SA" altLang="ar-SA" dirty="0" smtClean="0">
                <a:solidFill>
                  <a:srgbClr val="000000"/>
                </a:solidFill>
              </a:rPr>
              <a:t> </a:t>
            </a:r>
            <a:r>
              <a:rPr lang="ar-SA" altLang="ar-SA" dirty="0">
                <a:solidFill>
                  <a:srgbClr val="000000"/>
                </a:solidFill>
              </a:rPr>
              <a:t>. جانب بطني وجانب ظهري.</a:t>
            </a:r>
          </a:p>
        </p:txBody>
      </p:sp>
      <p:sp>
        <p:nvSpPr>
          <p:cNvPr id="91143" name="Rectangle 8"/>
          <p:cNvSpPr>
            <a:spLocks noChangeArrowheads="1"/>
          </p:cNvSpPr>
          <p:nvPr/>
        </p:nvSpPr>
        <p:spPr bwMode="auto">
          <a:xfrm>
            <a:off x="2820988" y="1320949"/>
            <a:ext cx="5408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800">
                <a:solidFill>
                  <a:srgbClr val="FF0000"/>
                </a:solidFill>
              </a:rPr>
              <a:t>بطني: الجانب السفلي، ظهري: الجانب الخلفي.</a:t>
            </a:r>
          </a:p>
        </p:txBody>
      </p:sp>
      <p:sp>
        <p:nvSpPr>
          <p:cNvPr id="91144" name="Rectangle 9"/>
          <p:cNvSpPr>
            <a:spLocks noChangeArrowheads="1"/>
          </p:cNvSpPr>
          <p:nvPr/>
        </p:nvSpPr>
        <p:spPr bwMode="auto">
          <a:xfrm>
            <a:off x="6019800" y="1886917"/>
            <a:ext cx="2963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dirty="0">
                <a:solidFill>
                  <a:srgbClr val="000000"/>
                </a:solidFill>
              </a:rPr>
              <a:t>تثبيت المفاهيم الرئيسية : - </a:t>
            </a:r>
          </a:p>
        </p:txBody>
      </p:sp>
      <p:pic>
        <p:nvPicPr>
          <p:cNvPr id="911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2550" y="2584921"/>
            <a:ext cx="5805488"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848825259"/>
      </p:ext>
    </p:extLst>
  </p:cSld>
  <p:clrMapOvr>
    <a:masterClrMapping/>
  </p:clrMapOvr>
  <p:transition spd="slow">
    <p:checker dir="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359" y="1196752"/>
            <a:ext cx="6953902" cy="720080"/>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942" y="2276872"/>
            <a:ext cx="8149522" cy="2016224"/>
          </a:xfrm>
          <a:prstGeom prst="rect">
            <a:avLst/>
          </a:prstGeom>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04325678"/>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998" y="404664"/>
            <a:ext cx="6226498" cy="4653136"/>
          </a:xfrm>
          <a:prstGeom prst="rect">
            <a:avLst/>
          </a:prstGeom>
        </p:spPr>
      </p:pic>
      <p:sp>
        <p:nvSpPr>
          <p:cNvPr id="5" name="Rectangle 4"/>
          <p:cNvSpPr/>
          <p:nvPr/>
        </p:nvSpPr>
        <p:spPr>
          <a:xfrm>
            <a:off x="6408711" y="3545632"/>
            <a:ext cx="2160240" cy="504056"/>
          </a:xfrm>
          <a:prstGeom prst="rect">
            <a:avLst/>
          </a:prstGeom>
          <a:solidFill>
            <a:schemeClr val="accent1">
              <a:alpha val="0"/>
            </a:schemeClr>
          </a:solid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140932615"/>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p:cNvSpPr/>
          <p:nvPr/>
        </p:nvSpPr>
        <p:spPr>
          <a:xfrm>
            <a:off x="1468729" y="404664"/>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7" name="مربع نص 6"/>
          <p:cNvSpPr txBox="1"/>
          <p:nvPr/>
        </p:nvSpPr>
        <p:spPr>
          <a:xfrm>
            <a:off x="1684753" y="476672"/>
            <a:ext cx="5760640" cy="757130"/>
          </a:xfrm>
          <a:prstGeom prst="rect">
            <a:avLst/>
          </a:prstGeom>
          <a:noFill/>
        </p:spPr>
        <p:txBody>
          <a:bodyPr wrap="square" rtlCol="1">
            <a:spAutoFit/>
          </a:bodyPr>
          <a:lstStyle/>
          <a:p>
            <a:pPr algn="ctr">
              <a:lnSpc>
                <a:spcPct val="90000"/>
              </a:lnSpc>
              <a:defRPr/>
            </a:pPr>
            <a:r>
              <a:rPr lang="ar-SA" sz="4800" b="1" dirty="0">
                <a:solidFill>
                  <a:srgbClr val="FF0000"/>
                </a:solidFill>
              </a:rPr>
              <a:t>التكوين الجنيني المبكر</a:t>
            </a:r>
            <a:endParaRPr lang="ar-EG" sz="4800" b="1" dirty="0">
              <a:solidFill>
                <a:srgbClr val="FF0000"/>
              </a:solidFill>
            </a:endParaRPr>
          </a:p>
        </p:txBody>
      </p:sp>
      <p:sp>
        <p:nvSpPr>
          <p:cNvPr id="8" name="مستطيل مستدير الزوايا 7"/>
          <p:cNvSpPr/>
          <p:nvPr/>
        </p:nvSpPr>
        <p:spPr>
          <a:xfrm>
            <a:off x="1143000" y="1524000"/>
            <a:ext cx="6591300" cy="3902678"/>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smtClean="0">
                <a:solidFill>
                  <a:schemeClr val="accent1">
                    <a:lumMod val="50000"/>
                  </a:schemeClr>
                </a:solidFill>
                <a:latin typeface="Calibri"/>
                <a:ea typeface="Times New Roman"/>
                <a:cs typeface="Arial"/>
              </a:rPr>
              <a:t>تمر اللاقحة (</a:t>
            </a:r>
            <a:r>
              <a:rPr lang="ar-SA" b="1" dirty="0" err="1" smtClean="0">
                <a:solidFill>
                  <a:schemeClr val="accent1">
                    <a:lumMod val="50000"/>
                  </a:schemeClr>
                </a:solidFill>
                <a:latin typeface="Calibri"/>
                <a:ea typeface="Times New Roman"/>
                <a:cs typeface="Arial"/>
              </a:rPr>
              <a:t>الزيجوت</a:t>
            </a:r>
            <a:r>
              <a:rPr lang="ar-SA" b="1" dirty="0" smtClean="0">
                <a:solidFill>
                  <a:schemeClr val="accent1">
                    <a:lumMod val="50000"/>
                  </a:schemeClr>
                </a:solidFill>
                <a:latin typeface="Calibri"/>
                <a:ea typeface="Times New Roman"/>
                <a:cs typeface="Arial"/>
              </a:rPr>
              <a:t>) في كثير من الحيوانات بمراحل الانقسام المتساوي، وبسلسلة من انقسامات الخلايا لتكوين خلايا جديدة. بعد الانقسام الأول تصبح اللاقحة (</a:t>
            </a:r>
            <a:r>
              <a:rPr lang="ar-SA" b="1" dirty="0" err="1" smtClean="0">
                <a:solidFill>
                  <a:schemeClr val="accent1">
                    <a:lumMod val="50000"/>
                  </a:schemeClr>
                </a:solidFill>
                <a:latin typeface="Calibri"/>
                <a:ea typeface="Times New Roman"/>
                <a:cs typeface="Arial"/>
              </a:rPr>
              <a:t>الزيجوت</a:t>
            </a:r>
            <a:r>
              <a:rPr lang="ar-SA" b="1" dirty="0" smtClean="0">
                <a:solidFill>
                  <a:schemeClr val="accent1">
                    <a:lumMod val="50000"/>
                  </a:schemeClr>
                </a:solidFill>
                <a:latin typeface="Calibri"/>
                <a:ea typeface="Times New Roman"/>
                <a:cs typeface="Arial"/>
              </a:rPr>
              <a:t>) خليتين، وتستمر لتكون جنينا. ويستمر الجنين في الانقسام المتساوي مكوّنا كرة مصمتة من الخلايا، وتستمر في الانقسام إلى أن تكون كرة ممتلئة بسائل يسمى </a:t>
            </a:r>
            <a:r>
              <a:rPr lang="ar-SA" b="1" dirty="0" err="1" smtClean="0">
                <a:solidFill>
                  <a:schemeClr val="accent1">
                    <a:lumMod val="50000"/>
                  </a:schemeClr>
                </a:solidFill>
                <a:latin typeface="Calibri"/>
                <a:ea typeface="Times New Roman"/>
                <a:cs typeface="Arial"/>
              </a:rPr>
              <a:t>البلاستيولا</a:t>
            </a:r>
            <a:endParaRPr lang="ar-SA" b="1" dirty="0" smtClean="0">
              <a:solidFill>
                <a:schemeClr val="accent1">
                  <a:lumMod val="50000"/>
                </a:schemeClr>
              </a:solidFill>
              <a:latin typeface="Calibri"/>
              <a:ea typeface="Times New Roman"/>
              <a:cs typeface="Aria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17265443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 calcmode="lin" valueType="num">
                                      <p:cBhvr>
                                        <p:cTn id="15" dur="500" fill="hold"/>
                                        <p:tgtEl>
                                          <p:spTgt spid="8">
                                            <p:bg/>
                                          </p:spTgt>
                                        </p:tgtEl>
                                        <p:attrNameLst>
                                          <p:attrName>ppt_w</p:attrName>
                                        </p:attrNameLst>
                                      </p:cBhvr>
                                      <p:tavLst>
                                        <p:tav tm="0">
                                          <p:val>
                                            <p:fltVal val="0"/>
                                          </p:val>
                                        </p:tav>
                                        <p:tav tm="100000">
                                          <p:val>
                                            <p:strVal val="#ppt_w"/>
                                          </p:val>
                                        </p:tav>
                                      </p:tavLst>
                                    </p:anim>
                                    <p:anim calcmode="lin" valueType="num">
                                      <p:cBhvr>
                                        <p:cTn id="16" dur="500" fill="hold"/>
                                        <p:tgtEl>
                                          <p:spTgt spid="8">
                                            <p:bg/>
                                          </p:spTgt>
                                        </p:tgtEl>
                                        <p:attrNameLst>
                                          <p:attrName>ppt_h</p:attrName>
                                        </p:attrNameLst>
                                      </p:cBhvr>
                                      <p:tavLst>
                                        <p:tav tm="0">
                                          <p:val>
                                            <p:fltVal val="0"/>
                                          </p:val>
                                        </p:tav>
                                        <p:tav tm="100000">
                                          <p:val>
                                            <p:strVal val="#ppt_h"/>
                                          </p:val>
                                        </p:tav>
                                      </p:tavLst>
                                    </p:anim>
                                    <p:animEffect transition="in" filter="fade">
                                      <p:cBhvr>
                                        <p:cTn id="17" dur="500"/>
                                        <p:tgtEl>
                                          <p:spTgt spid="8">
                                            <p:bg/>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p:cTn id="2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350963" y="304800"/>
            <a:ext cx="748823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dirty="0" smtClean="0">
                <a:solidFill>
                  <a:srgbClr val="000000"/>
                </a:solidFill>
              </a:rPr>
              <a:t>1</a:t>
            </a:r>
            <a:r>
              <a:rPr lang="ar-EG" altLang="ar-SA" sz="2400" dirty="0" smtClean="0">
                <a:solidFill>
                  <a:srgbClr val="000000"/>
                </a:solidFill>
              </a:rPr>
              <a:t>4</a:t>
            </a:r>
            <a:r>
              <a:rPr lang="ar-SA" altLang="ar-SA" sz="2400" dirty="0" smtClean="0">
                <a:solidFill>
                  <a:srgbClr val="000000"/>
                </a:solidFill>
              </a:rPr>
              <a:t>-  </a:t>
            </a:r>
            <a:r>
              <a:rPr lang="ar-SA" altLang="ar-SA" sz="2400" dirty="0">
                <a:solidFill>
                  <a:srgbClr val="000000"/>
                </a:solidFill>
              </a:rPr>
              <a:t>بنا ً ء على مخطط العلاقات التركيبية أعلاه، أي الجمل التالية صحيحة؟</a:t>
            </a:r>
          </a:p>
          <a:p>
            <a:pPr eaLnBrk="1" fontAlgn="base" hangingPunct="1">
              <a:spcBef>
                <a:spcPct val="0"/>
              </a:spcBef>
              <a:spcAft>
                <a:spcPct val="0"/>
              </a:spcAft>
              <a:buFontTx/>
              <a:buNone/>
            </a:pPr>
            <a:r>
              <a:rPr lang="en-US" altLang="ar-SA" sz="1800" b="1" dirty="0">
                <a:solidFill>
                  <a:srgbClr val="000000"/>
                </a:solidFill>
              </a:rPr>
              <a:t>a . </a:t>
            </a:r>
            <a:r>
              <a:rPr lang="ar-SA" altLang="ar-SA" sz="1800" dirty="0">
                <a:solidFill>
                  <a:srgbClr val="000000"/>
                </a:solidFill>
              </a:rPr>
              <a:t>النسيج الحقيقي يأتي بعد التناظر الجانبي.</a:t>
            </a:r>
          </a:p>
          <a:p>
            <a:pPr eaLnBrk="1" fontAlgn="base" hangingPunct="1">
              <a:spcBef>
                <a:spcPct val="0"/>
              </a:spcBef>
              <a:spcAft>
                <a:spcPct val="0"/>
              </a:spcAft>
              <a:buFontTx/>
              <a:buNone/>
            </a:pPr>
            <a:r>
              <a:rPr lang="en-US" altLang="ar-SA" sz="1800" b="1" dirty="0">
                <a:solidFill>
                  <a:srgbClr val="000000"/>
                </a:solidFill>
              </a:rPr>
              <a:t>b . </a:t>
            </a:r>
            <a:r>
              <a:rPr lang="ar-SA" altLang="ar-SA" sz="1800" dirty="0">
                <a:solidFill>
                  <a:srgbClr val="000000"/>
                </a:solidFill>
              </a:rPr>
              <a:t>التجزؤ يأتي بعد التناظر الجانبي.</a:t>
            </a:r>
          </a:p>
          <a:p>
            <a:pPr eaLnBrk="1" fontAlgn="base" hangingPunct="1">
              <a:spcBef>
                <a:spcPct val="0"/>
              </a:spcBef>
              <a:spcAft>
                <a:spcPct val="0"/>
              </a:spcAft>
              <a:buFontTx/>
              <a:buNone/>
            </a:pPr>
            <a:r>
              <a:rPr lang="en-US" altLang="ar-SA" sz="1800" b="1" dirty="0">
                <a:solidFill>
                  <a:srgbClr val="000000"/>
                </a:solidFill>
              </a:rPr>
              <a:t>c . </a:t>
            </a:r>
            <a:r>
              <a:rPr lang="ar-SA" altLang="ar-SA" sz="1800" dirty="0">
                <a:solidFill>
                  <a:srgbClr val="000000"/>
                </a:solidFill>
              </a:rPr>
              <a:t>أغلبية الحيوانات لها تناظر جانبي.</a:t>
            </a:r>
          </a:p>
          <a:p>
            <a:pPr eaLnBrk="1" fontAlgn="base" hangingPunct="1">
              <a:spcBef>
                <a:spcPct val="0"/>
              </a:spcBef>
              <a:spcAft>
                <a:spcPct val="0"/>
              </a:spcAft>
              <a:buFontTx/>
              <a:buNone/>
            </a:pPr>
            <a:r>
              <a:rPr lang="en-US" altLang="ar-SA" sz="1800" b="1" dirty="0">
                <a:solidFill>
                  <a:srgbClr val="000000"/>
                </a:solidFill>
              </a:rPr>
              <a:t>d . </a:t>
            </a:r>
            <a:r>
              <a:rPr lang="ar-SA" altLang="ar-SA" sz="1800" dirty="0">
                <a:solidFill>
                  <a:srgbClr val="000000"/>
                </a:solidFill>
              </a:rPr>
              <a:t>تمتاز الإسفنجيات بوجود أنسجة حقيقية.</a:t>
            </a:r>
          </a:p>
          <a:p>
            <a:pPr eaLnBrk="1" fontAlgn="base" hangingPunct="1">
              <a:spcBef>
                <a:spcPct val="0"/>
              </a:spcBef>
              <a:spcAft>
                <a:spcPct val="0"/>
              </a:spcAft>
              <a:buFontTx/>
              <a:buNone/>
            </a:pPr>
            <a:r>
              <a:rPr lang="ar-SA" altLang="ar-SA" sz="2400" dirty="0" smtClean="0">
                <a:solidFill>
                  <a:srgbClr val="000000"/>
                </a:solidFill>
              </a:rPr>
              <a:t>1</a:t>
            </a:r>
            <a:r>
              <a:rPr lang="ar-EG" altLang="ar-SA" sz="2400" dirty="0" smtClean="0">
                <a:solidFill>
                  <a:srgbClr val="000000"/>
                </a:solidFill>
              </a:rPr>
              <a:t>5</a:t>
            </a:r>
            <a:r>
              <a:rPr lang="ar-SA" altLang="ar-SA" sz="2400" dirty="0" smtClean="0">
                <a:solidFill>
                  <a:srgbClr val="000000"/>
                </a:solidFill>
              </a:rPr>
              <a:t> </a:t>
            </a:r>
            <a:r>
              <a:rPr lang="ar-SA" altLang="ar-SA" sz="2400" dirty="0">
                <a:solidFill>
                  <a:srgbClr val="000000"/>
                </a:solidFill>
              </a:rPr>
              <a:t>. بنا ً ء على مخطط العلاقات التركيبية ، أيُّ الحيوانات التالية ُ تعد أكثر قرابة وصلة؟</a:t>
            </a:r>
          </a:p>
          <a:p>
            <a:pPr eaLnBrk="1" fontAlgn="base" hangingPunct="1">
              <a:spcBef>
                <a:spcPct val="0"/>
              </a:spcBef>
              <a:spcAft>
                <a:spcPct val="0"/>
              </a:spcAft>
              <a:buFontTx/>
              <a:buNone/>
            </a:pPr>
            <a:r>
              <a:rPr lang="en-US" altLang="ar-SA" sz="1800" b="1" dirty="0">
                <a:solidFill>
                  <a:srgbClr val="000000"/>
                </a:solidFill>
              </a:rPr>
              <a:t>a . </a:t>
            </a:r>
            <a:r>
              <a:rPr lang="ar-SA" altLang="ar-SA" sz="1800" dirty="0">
                <a:solidFill>
                  <a:srgbClr val="000000"/>
                </a:solidFill>
              </a:rPr>
              <a:t>دودة الأرض والحلزون.</a:t>
            </a:r>
          </a:p>
          <a:p>
            <a:pPr eaLnBrk="1" fontAlgn="base" hangingPunct="1">
              <a:spcBef>
                <a:spcPct val="0"/>
              </a:spcBef>
              <a:spcAft>
                <a:spcPct val="0"/>
              </a:spcAft>
              <a:buFontTx/>
              <a:buNone/>
            </a:pPr>
            <a:r>
              <a:rPr lang="en-US" altLang="ar-SA" sz="1800" b="1" dirty="0">
                <a:solidFill>
                  <a:srgbClr val="000000"/>
                </a:solidFill>
              </a:rPr>
              <a:t>b . </a:t>
            </a:r>
            <a:r>
              <a:rPr lang="ar-SA" altLang="ar-SA" sz="1800" dirty="0">
                <a:solidFill>
                  <a:srgbClr val="000000"/>
                </a:solidFill>
              </a:rPr>
              <a:t>الدودة المفلطحة ودودة الأرض.</a:t>
            </a:r>
          </a:p>
          <a:p>
            <a:pPr eaLnBrk="1" fontAlgn="base" hangingPunct="1">
              <a:spcBef>
                <a:spcPct val="0"/>
              </a:spcBef>
              <a:spcAft>
                <a:spcPct val="0"/>
              </a:spcAft>
              <a:buFontTx/>
              <a:buNone/>
            </a:pPr>
            <a:r>
              <a:rPr lang="en-US" altLang="ar-SA" sz="1800" b="1" dirty="0">
                <a:solidFill>
                  <a:srgbClr val="000000"/>
                </a:solidFill>
              </a:rPr>
              <a:t>c . </a:t>
            </a:r>
            <a:r>
              <a:rPr lang="ar-SA" altLang="ar-SA" sz="1800" dirty="0">
                <a:solidFill>
                  <a:srgbClr val="000000"/>
                </a:solidFill>
              </a:rPr>
              <a:t>الدودة الأسطوانية ودودة الأرض.</a:t>
            </a:r>
          </a:p>
          <a:p>
            <a:pPr eaLnBrk="1" fontAlgn="base" hangingPunct="1">
              <a:spcBef>
                <a:spcPct val="0"/>
              </a:spcBef>
              <a:spcAft>
                <a:spcPct val="0"/>
              </a:spcAft>
              <a:buFontTx/>
              <a:buNone/>
            </a:pPr>
            <a:r>
              <a:rPr lang="en-US" altLang="ar-SA" sz="1800" b="1" dirty="0">
                <a:solidFill>
                  <a:srgbClr val="000000"/>
                </a:solidFill>
              </a:rPr>
              <a:t>d . </a:t>
            </a:r>
            <a:r>
              <a:rPr lang="ar-SA" altLang="ar-SA" sz="1800" dirty="0">
                <a:solidFill>
                  <a:srgbClr val="000000"/>
                </a:solidFill>
              </a:rPr>
              <a:t>دودة الأرض ونجم البحر.</a:t>
            </a:r>
          </a:p>
        </p:txBody>
      </p:sp>
      <p:sp>
        <p:nvSpPr>
          <p:cNvPr id="3" name="Rectangle 2"/>
          <p:cNvSpPr/>
          <p:nvPr/>
        </p:nvSpPr>
        <p:spPr>
          <a:xfrm>
            <a:off x="5943600" y="1646238"/>
            <a:ext cx="2743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0" name="Rectangle 9"/>
          <p:cNvSpPr/>
          <p:nvPr/>
        </p:nvSpPr>
        <p:spPr>
          <a:xfrm>
            <a:off x="6019800" y="2895600"/>
            <a:ext cx="2743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9" name="مجموعة 8"/>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731389125"/>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heel(1)">
                                      <p:cBhvr>
                                        <p:cTn id="36" dur="2000"/>
                                        <p:tgtEl>
                                          <p:spTgt spid="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1000"/>
                                        <p:tgtEl>
                                          <p:spTgt spid="2">
                                            <p:txEl>
                                              <p:pRg st="5" end="5"/>
                                            </p:txEl>
                                          </p:spTgt>
                                        </p:tgtEl>
                                      </p:cBhvr>
                                    </p:animEffect>
                                    <p:anim calcmode="lin" valueType="num">
                                      <p:cBhvr>
                                        <p:cTn id="4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fade">
                                      <p:cBhvr>
                                        <p:cTn id="48" dur="1000"/>
                                        <p:tgtEl>
                                          <p:spTgt spid="2">
                                            <p:txEl>
                                              <p:pRg st="6" end="6"/>
                                            </p:txEl>
                                          </p:spTgt>
                                        </p:tgtEl>
                                      </p:cBhvr>
                                    </p:animEffect>
                                    <p:anim calcmode="lin" valueType="num">
                                      <p:cBhvr>
                                        <p:cTn id="4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6" end="6"/>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
                                            <p:txEl>
                                              <p:pRg st="7" end="7"/>
                                            </p:txEl>
                                          </p:spTgt>
                                        </p:tgtEl>
                                        <p:attrNameLst>
                                          <p:attrName>style.visibility</p:attrName>
                                        </p:attrNameLst>
                                      </p:cBhvr>
                                      <p:to>
                                        <p:strVal val="visible"/>
                                      </p:to>
                                    </p:set>
                                    <p:animEffect transition="in" filter="fade">
                                      <p:cBhvr>
                                        <p:cTn id="53" dur="1000"/>
                                        <p:tgtEl>
                                          <p:spTgt spid="2">
                                            <p:txEl>
                                              <p:pRg st="7" end="7"/>
                                            </p:txEl>
                                          </p:spTgt>
                                        </p:tgtEl>
                                      </p:cBhvr>
                                    </p:animEffect>
                                    <p:anim calcmode="lin" valueType="num">
                                      <p:cBhvr>
                                        <p:cTn id="5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7" end="7"/>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
                                            <p:txEl>
                                              <p:pRg st="8" end="8"/>
                                            </p:txEl>
                                          </p:spTgt>
                                        </p:tgtEl>
                                        <p:attrNameLst>
                                          <p:attrName>style.visibility</p:attrName>
                                        </p:attrNameLst>
                                      </p:cBhvr>
                                      <p:to>
                                        <p:strVal val="visible"/>
                                      </p:to>
                                    </p:set>
                                    <p:animEffect transition="in" filter="fade">
                                      <p:cBhvr>
                                        <p:cTn id="58" dur="1000"/>
                                        <p:tgtEl>
                                          <p:spTgt spid="2">
                                            <p:txEl>
                                              <p:pRg st="8" end="8"/>
                                            </p:txEl>
                                          </p:spTgt>
                                        </p:tgtEl>
                                      </p:cBhvr>
                                    </p:animEffect>
                                    <p:anim calcmode="lin" valueType="num">
                                      <p:cBhvr>
                                        <p:cTn id="5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0" dur="1000" fill="hold"/>
                                        <p:tgtEl>
                                          <p:spTgt spid="2">
                                            <p:txEl>
                                              <p:pRg st="8" end="8"/>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fade">
                                      <p:cBhvr>
                                        <p:cTn id="63" dur="1000"/>
                                        <p:tgtEl>
                                          <p:spTgt spid="2">
                                            <p:txEl>
                                              <p:pRg st="9" end="9"/>
                                            </p:txEl>
                                          </p:spTgt>
                                        </p:tgtEl>
                                      </p:cBhvr>
                                    </p:animEffect>
                                    <p:anim calcmode="lin" valueType="num">
                                      <p:cBhvr>
                                        <p:cTn id="6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heel(1)">
                                      <p:cBhvr>
                                        <p:cTn id="7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443955"/>
            <a:ext cx="1657350"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a:spLocks noChangeArrowheads="1"/>
          </p:cNvSpPr>
          <p:nvPr/>
        </p:nvSpPr>
        <p:spPr bwMode="auto">
          <a:xfrm>
            <a:off x="1524000" y="304800"/>
            <a:ext cx="73152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lnSpc>
                <a:spcPct val="150000"/>
              </a:lnSpc>
              <a:spcBef>
                <a:spcPct val="0"/>
              </a:spcBef>
              <a:spcAft>
                <a:spcPct val="0"/>
              </a:spcAft>
              <a:buFontTx/>
              <a:buNone/>
            </a:pPr>
            <a:r>
              <a:rPr lang="ar-SA" altLang="ar-SA" sz="2400" b="1" dirty="0" smtClean="0">
                <a:solidFill>
                  <a:srgbClr val="000000"/>
                </a:solidFill>
              </a:rPr>
              <a:t>1</a:t>
            </a:r>
            <a:r>
              <a:rPr lang="ar-EG" altLang="ar-SA" sz="2400" b="1" dirty="0" smtClean="0">
                <a:solidFill>
                  <a:srgbClr val="000000"/>
                </a:solidFill>
              </a:rPr>
              <a:t>6</a:t>
            </a:r>
            <a:r>
              <a:rPr lang="ar-SA" altLang="ar-SA" sz="2400" b="1" dirty="0" smtClean="0">
                <a:solidFill>
                  <a:srgbClr val="000000"/>
                </a:solidFill>
              </a:rPr>
              <a:t>. </a:t>
            </a:r>
            <a:r>
              <a:rPr lang="ar-SA" altLang="ar-SA" sz="2400" dirty="0">
                <a:solidFill>
                  <a:srgbClr val="000000"/>
                </a:solidFill>
              </a:rPr>
              <a:t>يدل موقع الطبقة المتوسطة (الميزوديرم) في هذا الجنينعلى أن:</a:t>
            </a:r>
          </a:p>
          <a:p>
            <a:pPr eaLnBrk="1" fontAlgn="base" hangingPunct="1">
              <a:lnSpc>
                <a:spcPct val="150000"/>
              </a:lnSpc>
              <a:spcBef>
                <a:spcPct val="0"/>
              </a:spcBef>
              <a:spcAft>
                <a:spcPct val="0"/>
              </a:spcAft>
              <a:buFontTx/>
              <a:buNone/>
            </a:pPr>
            <a:r>
              <a:rPr lang="en-US" altLang="ar-SA" sz="1800" b="1" dirty="0">
                <a:solidFill>
                  <a:srgbClr val="000000"/>
                </a:solidFill>
              </a:rPr>
              <a:t>a . </a:t>
            </a:r>
            <a:r>
              <a:rPr lang="ar-SA" altLang="ar-SA" sz="1800" dirty="0">
                <a:solidFill>
                  <a:srgbClr val="000000"/>
                </a:solidFill>
              </a:rPr>
              <a:t>الخلايا انتظمت مباشرة. </a:t>
            </a:r>
            <a:r>
              <a:rPr lang="en-US" altLang="ar-SA" sz="1800" b="1" dirty="0">
                <a:solidFill>
                  <a:srgbClr val="000000"/>
                </a:solidFill>
              </a:rPr>
              <a:t>b. </a:t>
            </a:r>
            <a:r>
              <a:rPr lang="ar-SA" altLang="ar-SA" sz="1800" dirty="0">
                <a:solidFill>
                  <a:srgbClr val="000000"/>
                </a:solidFill>
              </a:rPr>
              <a:t>ناتج كل خلية يمكن تغييره.</a:t>
            </a:r>
          </a:p>
          <a:p>
            <a:pPr eaLnBrk="1" fontAlgn="base" hangingPunct="1">
              <a:lnSpc>
                <a:spcPct val="150000"/>
              </a:lnSpc>
              <a:spcBef>
                <a:spcPct val="0"/>
              </a:spcBef>
              <a:spcAft>
                <a:spcPct val="0"/>
              </a:spcAft>
              <a:buFontTx/>
              <a:buNone/>
            </a:pPr>
            <a:r>
              <a:rPr lang="en-US" altLang="ar-SA" sz="1800" b="1" dirty="0">
                <a:solidFill>
                  <a:srgbClr val="000000"/>
                </a:solidFill>
              </a:rPr>
              <a:t>c . </a:t>
            </a:r>
            <a:r>
              <a:rPr lang="ar-SA" altLang="ar-SA" sz="1800" dirty="0">
                <a:solidFill>
                  <a:srgbClr val="000000"/>
                </a:solidFill>
              </a:rPr>
              <a:t>الفم ينمو من فتحة الجاسترولا.</a:t>
            </a:r>
            <a:r>
              <a:rPr lang="en-US" altLang="ar-SA" sz="1800" b="1" dirty="0">
                <a:solidFill>
                  <a:srgbClr val="000000"/>
                </a:solidFill>
              </a:rPr>
              <a:t>d . </a:t>
            </a:r>
            <a:r>
              <a:rPr lang="ar-SA" altLang="ar-SA" sz="1800" dirty="0">
                <a:solidFill>
                  <a:srgbClr val="000000"/>
                </a:solidFill>
              </a:rPr>
              <a:t>التجويف الجسمي تك ّ ون من جيوب ميزودرمية.</a:t>
            </a:r>
          </a:p>
          <a:p>
            <a:pPr eaLnBrk="1" fontAlgn="base" hangingPunct="1">
              <a:lnSpc>
                <a:spcPct val="150000"/>
              </a:lnSpc>
              <a:spcBef>
                <a:spcPct val="0"/>
              </a:spcBef>
              <a:spcAft>
                <a:spcPct val="0"/>
              </a:spcAft>
              <a:buFontTx/>
              <a:buNone/>
            </a:pPr>
            <a:r>
              <a:rPr lang="ar-SA" altLang="ar-SA" sz="2400" b="1" dirty="0" smtClean="0">
                <a:solidFill>
                  <a:srgbClr val="000000"/>
                </a:solidFill>
              </a:rPr>
              <a:t>1</a:t>
            </a:r>
            <a:r>
              <a:rPr lang="ar-EG" altLang="ar-SA" sz="2400" b="1" dirty="0" smtClean="0">
                <a:solidFill>
                  <a:srgbClr val="000000"/>
                </a:solidFill>
              </a:rPr>
              <a:t>7</a:t>
            </a:r>
            <a:r>
              <a:rPr lang="ar-SA" altLang="ar-SA" sz="2400" b="1" dirty="0" smtClean="0">
                <a:solidFill>
                  <a:srgbClr val="000000"/>
                </a:solidFill>
              </a:rPr>
              <a:t> </a:t>
            </a:r>
            <a:r>
              <a:rPr lang="ar-SA" altLang="ar-SA" sz="2400" b="1" dirty="0">
                <a:solidFill>
                  <a:srgbClr val="000000"/>
                </a:solidFill>
              </a:rPr>
              <a:t>. </a:t>
            </a:r>
            <a:r>
              <a:rPr lang="ar-EG" altLang="ar-SA" sz="2400" dirty="0" smtClean="0">
                <a:solidFill>
                  <a:srgbClr val="000000"/>
                </a:solidFill>
              </a:rPr>
              <a:t>لتكوين </a:t>
            </a:r>
            <a:r>
              <a:rPr lang="ar-SA" altLang="ar-SA" sz="2400" dirty="0" smtClean="0">
                <a:solidFill>
                  <a:srgbClr val="000000"/>
                </a:solidFill>
              </a:rPr>
              <a:t>التجويف </a:t>
            </a:r>
            <a:r>
              <a:rPr lang="ar-SA" altLang="ar-SA" sz="2400" dirty="0">
                <a:solidFill>
                  <a:srgbClr val="000000"/>
                </a:solidFill>
              </a:rPr>
              <a:t>الجسمي مزايا تكيفية في كل مما يأتي ما عدا:</a:t>
            </a:r>
          </a:p>
          <a:p>
            <a:pPr eaLnBrk="1" fontAlgn="base" hangingPunct="1">
              <a:lnSpc>
                <a:spcPct val="150000"/>
              </a:lnSpc>
              <a:spcBef>
                <a:spcPct val="0"/>
              </a:spcBef>
              <a:spcAft>
                <a:spcPct val="0"/>
              </a:spcAft>
              <a:buFontTx/>
              <a:buNone/>
            </a:pPr>
            <a:r>
              <a:rPr lang="en-US" altLang="ar-SA" sz="1800" b="1" dirty="0">
                <a:solidFill>
                  <a:srgbClr val="000000"/>
                </a:solidFill>
              </a:rPr>
              <a:t>a . </a:t>
            </a:r>
            <a:r>
              <a:rPr lang="ar-SA" altLang="ar-SA" sz="1800" dirty="0">
                <a:solidFill>
                  <a:srgbClr val="000000"/>
                </a:solidFill>
              </a:rPr>
              <a:t>ا لدوران </a:t>
            </a:r>
            <a:r>
              <a:rPr lang="en-US" altLang="ar-SA" sz="1800" b="1" dirty="0">
                <a:solidFill>
                  <a:srgbClr val="000000"/>
                </a:solidFill>
              </a:rPr>
              <a:t>c. </a:t>
            </a:r>
            <a:r>
              <a:rPr lang="ar-SA" altLang="ar-SA" sz="1800" dirty="0">
                <a:solidFill>
                  <a:srgbClr val="000000"/>
                </a:solidFill>
              </a:rPr>
              <a:t>التغذية</a:t>
            </a:r>
          </a:p>
          <a:p>
            <a:pPr eaLnBrk="1" fontAlgn="base" hangingPunct="1">
              <a:lnSpc>
                <a:spcPct val="150000"/>
              </a:lnSpc>
              <a:spcBef>
                <a:spcPct val="0"/>
              </a:spcBef>
              <a:spcAft>
                <a:spcPct val="0"/>
              </a:spcAft>
              <a:buFontTx/>
              <a:buNone/>
            </a:pPr>
            <a:r>
              <a:rPr lang="en-US" altLang="ar-SA" sz="1800" b="1" dirty="0">
                <a:solidFill>
                  <a:srgbClr val="000000"/>
                </a:solidFill>
              </a:rPr>
              <a:t>b . </a:t>
            </a:r>
            <a:r>
              <a:rPr lang="ar-SA" altLang="ar-SA" sz="1800" dirty="0">
                <a:solidFill>
                  <a:srgbClr val="000000"/>
                </a:solidFill>
              </a:rPr>
              <a:t>الحركة </a:t>
            </a:r>
            <a:r>
              <a:rPr lang="en-US" altLang="ar-SA" sz="1800" b="1" dirty="0">
                <a:solidFill>
                  <a:srgbClr val="000000"/>
                </a:solidFill>
              </a:rPr>
              <a:t>d. </a:t>
            </a:r>
            <a:r>
              <a:rPr lang="ar-SA" altLang="ar-SA" sz="1800" dirty="0">
                <a:solidFill>
                  <a:srgbClr val="000000"/>
                </a:solidFill>
              </a:rPr>
              <a:t>الجهاز العضلي.</a:t>
            </a:r>
          </a:p>
          <a:p>
            <a:pPr eaLnBrk="1" fontAlgn="base" hangingPunct="1">
              <a:lnSpc>
                <a:spcPct val="150000"/>
              </a:lnSpc>
              <a:spcBef>
                <a:spcPct val="0"/>
              </a:spcBef>
              <a:spcAft>
                <a:spcPct val="0"/>
              </a:spcAft>
              <a:buFontTx/>
              <a:buNone/>
            </a:pPr>
            <a:r>
              <a:rPr lang="ar-SA" altLang="ar-SA" sz="2400" b="1" dirty="0" smtClean="0">
                <a:solidFill>
                  <a:srgbClr val="000000"/>
                </a:solidFill>
              </a:rPr>
              <a:t>1</a:t>
            </a:r>
            <a:r>
              <a:rPr lang="ar-EG" altLang="ar-SA" sz="2400" b="1" dirty="0" smtClean="0">
                <a:solidFill>
                  <a:srgbClr val="000000"/>
                </a:solidFill>
              </a:rPr>
              <a:t>8</a:t>
            </a:r>
            <a:r>
              <a:rPr lang="ar-SA" altLang="ar-SA" sz="2400" b="1" dirty="0" smtClean="0">
                <a:solidFill>
                  <a:srgbClr val="000000"/>
                </a:solidFill>
              </a:rPr>
              <a:t> </a:t>
            </a:r>
            <a:r>
              <a:rPr lang="ar-SA" altLang="ar-SA" sz="2400" b="1" dirty="0">
                <a:solidFill>
                  <a:srgbClr val="000000"/>
                </a:solidFill>
              </a:rPr>
              <a:t>. </a:t>
            </a:r>
            <a:r>
              <a:rPr lang="ar-SA" altLang="ar-SA" sz="2400" dirty="0">
                <a:solidFill>
                  <a:srgbClr val="000000"/>
                </a:solidFill>
              </a:rPr>
              <a:t>بنا ً ء على مخطط العلاقات التركيبية في </a:t>
            </a:r>
            <a:r>
              <a:rPr lang="ar-SA" altLang="ar-SA" sz="2400" b="1" dirty="0">
                <a:solidFill>
                  <a:srgbClr val="000000"/>
                </a:solidFill>
              </a:rPr>
              <a:t>الشكل </a:t>
            </a:r>
            <a:r>
              <a:rPr lang="ar-SA" altLang="ar-SA" sz="2400" dirty="0">
                <a:solidFill>
                  <a:srgbClr val="000000"/>
                </a:solidFill>
              </a:rPr>
              <a:t>8 – 6، أي الصفات التالية توجد في دودة الأرض، ولا توجد في الدودة المفلطحة؟</a:t>
            </a:r>
          </a:p>
          <a:p>
            <a:pPr eaLnBrk="1" fontAlgn="base" hangingPunct="1">
              <a:lnSpc>
                <a:spcPct val="150000"/>
              </a:lnSpc>
              <a:spcBef>
                <a:spcPct val="0"/>
              </a:spcBef>
              <a:spcAft>
                <a:spcPct val="0"/>
              </a:spcAft>
              <a:buFontTx/>
              <a:buNone/>
            </a:pPr>
            <a:r>
              <a:rPr lang="en-US" altLang="ar-SA" sz="1800" b="1" dirty="0">
                <a:solidFill>
                  <a:srgbClr val="000000"/>
                </a:solidFill>
              </a:rPr>
              <a:t>a. </a:t>
            </a:r>
            <a:r>
              <a:rPr lang="ar-SA" altLang="ar-SA" sz="1800" dirty="0">
                <a:solidFill>
                  <a:srgbClr val="000000"/>
                </a:solidFill>
              </a:rPr>
              <a:t>التجويف الجسمي الحقيقي، والتناظر الجانبي، وعدم وجود الأنسجة.</a:t>
            </a:r>
          </a:p>
          <a:p>
            <a:pPr eaLnBrk="1" fontAlgn="base" hangingPunct="1">
              <a:lnSpc>
                <a:spcPct val="150000"/>
              </a:lnSpc>
              <a:spcBef>
                <a:spcPct val="0"/>
              </a:spcBef>
              <a:spcAft>
                <a:spcPct val="0"/>
              </a:spcAft>
              <a:buFontTx/>
              <a:buNone/>
            </a:pPr>
            <a:r>
              <a:rPr lang="en-US" altLang="ar-SA" sz="1800" b="1" dirty="0">
                <a:solidFill>
                  <a:srgbClr val="000000"/>
                </a:solidFill>
              </a:rPr>
              <a:t>b . </a:t>
            </a:r>
            <a:r>
              <a:rPr lang="ar-SA" altLang="ar-SA" sz="1800" dirty="0">
                <a:solidFill>
                  <a:srgbClr val="000000"/>
                </a:solidFill>
              </a:rPr>
              <a:t>التجويف الجسمي الحقيقي، والتجزؤ.  </a:t>
            </a:r>
            <a:r>
              <a:rPr lang="en-US" altLang="ar-SA" sz="1800" b="1" dirty="0">
                <a:solidFill>
                  <a:srgbClr val="000000"/>
                </a:solidFill>
              </a:rPr>
              <a:t>c . </a:t>
            </a:r>
            <a:r>
              <a:rPr lang="ar-SA" altLang="ar-SA" sz="1800" dirty="0">
                <a:solidFill>
                  <a:srgbClr val="000000"/>
                </a:solidFill>
              </a:rPr>
              <a:t>التجويف الجسمي الحقيقي وبدائية الفم، والتجزؤ.</a:t>
            </a:r>
          </a:p>
          <a:p>
            <a:pPr eaLnBrk="1" fontAlgn="base" hangingPunct="1">
              <a:lnSpc>
                <a:spcPct val="150000"/>
              </a:lnSpc>
              <a:spcBef>
                <a:spcPct val="0"/>
              </a:spcBef>
              <a:spcAft>
                <a:spcPct val="0"/>
              </a:spcAft>
              <a:buFontTx/>
              <a:buNone/>
            </a:pPr>
            <a:r>
              <a:rPr lang="en-US" altLang="ar-SA" sz="1800" b="1" dirty="0">
                <a:solidFill>
                  <a:srgbClr val="000000"/>
                </a:solidFill>
              </a:rPr>
              <a:t>d . </a:t>
            </a:r>
            <a:r>
              <a:rPr lang="ar-SA" altLang="ar-SA" sz="1800" dirty="0">
                <a:solidFill>
                  <a:srgbClr val="000000"/>
                </a:solidFill>
              </a:rPr>
              <a:t>التجويف الجسمي الكاذب، والتجويف الجسمي، والتناظر الجانبي.</a:t>
            </a:r>
          </a:p>
        </p:txBody>
      </p:sp>
      <p:sp>
        <p:nvSpPr>
          <p:cNvPr id="3" name="Rectangle 2"/>
          <p:cNvSpPr/>
          <p:nvPr/>
        </p:nvSpPr>
        <p:spPr>
          <a:xfrm>
            <a:off x="6248400" y="1387475"/>
            <a:ext cx="2590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9" name="Rectangle 8"/>
          <p:cNvSpPr/>
          <p:nvPr/>
        </p:nvSpPr>
        <p:spPr>
          <a:xfrm>
            <a:off x="7772400" y="2735263"/>
            <a:ext cx="1050925"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0" name="Rectangle 9"/>
          <p:cNvSpPr/>
          <p:nvPr/>
        </p:nvSpPr>
        <p:spPr>
          <a:xfrm>
            <a:off x="1828800" y="4648200"/>
            <a:ext cx="3810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مربع نص 1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060216598"/>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fade">
                                      <p:cBhvr>
                                        <p:cTn id="7" dur="1000"/>
                                        <p:tgtEl>
                                          <p:spTgt spid="136194"/>
                                        </p:tgtEl>
                                      </p:cBhvr>
                                    </p:animEffect>
                                    <p:anim calcmode="lin" valueType="num">
                                      <p:cBhvr>
                                        <p:cTn id="8" dur="1000" fill="hold"/>
                                        <p:tgtEl>
                                          <p:spTgt spid="136194"/>
                                        </p:tgtEl>
                                        <p:attrNameLst>
                                          <p:attrName>ppt_x</p:attrName>
                                        </p:attrNameLst>
                                      </p:cBhvr>
                                      <p:tavLst>
                                        <p:tav tm="0">
                                          <p:val>
                                            <p:strVal val="#ppt_x"/>
                                          </p:val>
                                        </p:tav>
                                        <p:tav tm="100000">
                                          <p:val>
                                            <p:strVal val="#ppt_x"/>
                                          </p:val>
                                        </p:tav>
                                      </p:tavLst>
                                    </p:anim>
                                    <p:anim calcmode="lin" valueType="num">
                                      <p:cBhvr>
                                        <p:cTn id="9" dur="1000" fill="hold"/>
                                        <p:tgtEl>
                                          <p:spTgt spid="1361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heel(1)">
                                      <p:cBhvr>
                                        <p:cTn id="33" dur="20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1000"/>
                                        <p:tgtEl>
                                          <p:spTgt spid="2">
                                            <p:txEl>
                                              <p:pRg st="3" end="3"/>
                                            </p:txEl>
                                          </p:spTgt>
                                        </p:tgtEl>
                                      </p:cBhvr>
                                    </p:animEffect>
                                    <p:anim calcmode="lin" valueType="num">
                                      <p:cBhvr>
                                        <p:cTn id="3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fade">
                                      <p:cBhvr>
                                        <p:cTn id="45" dur="1000"/>
                                        <p:tgtEl>
                                          <p:spTgt spid="2">
                                            <p:txEl>
                                              <p:pRg st="4" end="4"/>
                                            </p:txEl>
                                          </p:spTgt>
                                        </p:tgtEl>
                                      </p:cBhvr>
                                    </p:animEffect>
                                    <p:anim calcmode="lin" valueType="num">
                                      <p:cBhvr>
                                        <p:cTn id="4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fade">
                                      <p:cBhvr>
                                        <p:cTn id="50" dur="1000"/>
                                        <p:tgtEl>
                                          <p:spTgt spid="2">
                                            <p:txEl>
                                              <p:pRg st="5" end="5"/>
                                            </p:txEl>
                                          </p:spTgt>
                                        </p:tgtEl>
                                      </p:cBhvr>
                                    </p:animEffect>
                                    <p:anim calcmode="lin" valueType="num">
                                      <p:cBhvr>
                                        <p:cTn id="5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heel(1)">
                                      <p:cBhvr>
                                        <p:cTn id="57" dur="2000"/>
                                        <p:tgtEl>
                                          <p:spTgt spid="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entr" presetSubtype="0" fill="hold" nodeType="clickEffect">
                                  <p:stCondLst>
                                    <p:cond delay="0"/>
                                  </p:stCondLst>
                                  <p:childTnLst>
                                    <p:set>
                                      <p:cBhvr>
                                        <p:cTn id="61" dur="1" fill="hold">
                                          <p:stCondLst>
                                            <p:cond delay="0"/>
                                          </p:stCondLst>
                                        </p:cTn>
                                        <p:tgtEl>
                                          <p:spTgt spid="2">
                                            <p:txEl>
                                              <p:pRg st="6" end="6"/>
                                            </p:txEl>
                                          </p:spTgt>
                                        </p:tgtEl>
                                        <p:attrNameLst>
                                          <p:attrName>style.visibility</p:attrName>
                                        </p:attrNameLst>
                                      </p:cBhvr>
                                      <p:to>
                                        <p:strVal val="visible"/>
                                      </p:to>
                                    </p:set>
                                    <p:animEffect transition="in" filter="fade">
                                      <p:cBhvr>
                                        <p:cTn id="62" dur="1000"/>
                                        <p:tgtEl>
                                          <p:spTgt spid="2">
                                            <p:txEl>
                                              <p:pRg st="6" end="6"/>
                                            </p:txEl>
                                          </p:spTgt>
                                        </p:tgtEl>
                                      </p:cBhvr>
                                    </p:animEffect>
                                    <p:anim calcmode="lin" valueType="num">
                                      <p:cBhvr>
                                        <p:cTn id="6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nodeType="clickEffect">
                                  <p:stCondLst>
                                    <p:cond delay="0"/>
                                  </p:stCondLst>
                                  <p:childTnLst>
                                    <p:set>
                                      <p:cBhvr>
                                        <p:cTn id="68" dur="1" fill="hold">
                                          <p:stCondLst>
                                            <p:cond delay="0"/>
                                          </p:stCondLst>
                                        </p:cTn>
                                        <p:tgtEl>
                                          <p:spTgt spid="2">
                                            <p:txEl>
                                              <p:pRg st="7" end="7"/>
                                            </p:txEl>
                                          </p:spTgt>
                                        </p:tgtEl>
                                        <p:attrNameLst>
                                          <p:attrName>style.visibility</p:attrName>
                                        </p:attrNameLst>
                                      </p:cBhvr>
                                      <p:to>
                                        <p:strVal val="visible"/>
                                      </p:to>
                                    </p:set>
                                    <p:animEffect transition="in" filter="fade">
                                      <p:cBhvr>
                                        <p:cTn id="69" dur="1000"/>
                                        <p:tgtEl>
                                          <p:spTgt spid="2">
                                            <p:txEl>
                                              <p:pRg st="7" end="7"/>
                                            </p:txEl>
                                          </p:spTgt>
                                        </p:tgtEl>
                                      </p:cBhvr>
                                    </p:animEffect>
                                    <p:anim calcmode="lin" valueType="num">
                                      <p:cBhvr>
                                        <p:cTn id="7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7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
                                            <p:txEl>
                                              <p:pRg st="8" end="8"/>
                                            </p:txEl>
                                          </p:spTgt>
                                        </p:tgtEl>
                                        <p:attrNameLst>
                                          <p:attrName>style.visibility</p:attrName>
                                        </p:attrNameLst>
                                      </p:cBhvr>
                                      <p:to>
                                        <p:strVal val="visible"/>
                                      </p:to>
                                    </p:set>
                                    <p:animEffect transition="in" filter="fade">
                                      <p:cBhvr>
                                        <p:cTn id="74" dur="1000"/>
                                        <p:tgtEl>
                                          <p:spTgt spid="2">
                                            <p:txEl>
                                              <p:pRg st="8" end="8"/>
                                            </p:txEl>
                                          </p:spTgt>
                                        </p:tgtEl>
                                      </p:cBhvr>
                                    </p:animEffect>
                                    <p:anim calcmode="lin" valueType="num">
                                      <p:cBhvr>
                                        <p:cTn id="7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6" dur="1000" fill="hold"/>
                                        <p:tgtEl>
                                          <p:spTgt spid="2">
                                            <p:txEl>
                                              <p:pRg st="8" end="8"/>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Effect transition="in" filter="fade">
                                      <p:cBhvr>
                                        <p:cTn id="79" dur="1000"/>
                                        <p:tgtEl>
                                          <p:spTgt spid="2">
                                            <p:txEl>
                                              <p:pRg st="9" end="9"/>
                                            </p:txEl>
                                          </p:spTgt>
                                        </p:tgtEl>
                                      </p:cBhvr>
                                    </p:animEffect>
                                    <p:anim calcmode="lin" valueType="num">
                                      <p:cBhvr>
                                        <p:cTn id="8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1"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heel(1)">
                                      <p:cBhvr>
                                        <p:cTn id="8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90600" y="533400"/>
            <a:ext cx="7848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800" b="1" dirty="0" smtClean="0">
                <a:solidFill>
                  <a:srgbClr val="000000"/>
                </a:solidFill>
              </a:rPr>
              <a:t>1</a:t>
            </a:r>
            <a:r>
              <a:rPr lang="ar-EG" altLang="ar-SA" sz="2800" b="1" dirty="0" smtClean="0">
                <a:solidFill>
                  <a:srgbClr val="000000"/>
                </a:solidFill>
              </a:rPr>
              <a:t>9</a:t>
            </a:r>
            <a:r>
              <a:rPr lang="ar-SA" altLang="ar-SA" sz="2800" b="1" dirty="0" smtClean="0">
                <a:solidFill>
                  <a:srgbClr val="000000"/>
                </a:solidFill>
              </a:rPr>
              <a:t>- </a:t>
            </a:r>
            <a:r>
              <a:rPr lang="ar-SA" altLang="ar-SA" sz="2800" b="1" dirty="0">
                <a:solidFill>
                  <a:srgbClr val="000000"/>
                </a:solidFill>
              </a:rPr>
              <a:t>. </a:t>
            </a:r>
            <a:r>
              <a:rPr lang="ar-SA" altLang="ar-SA" sz="2800" dirty="0">
                <a:solidFill>
                  <a:srgbClr val="000000"/>
                </a:solidFill>
              </a:rPr>
              <a:t>ماذا يسمى السطح السفلي الفاتح اللون في الضفدعة ؟</a:t>
            </a:r>
          </a:p>
          <a:p>
            <a:pPr eaLnBrk="1" fontAlgn="base" hangingPunct="1">
              <a:spcBef>
                <a:spcPct val="0"/>
              </a:spcBef>
              <a:spcAft>
                <a:spcPct val="0"/>
              </a:spcAft>
              <a:buFontTx/>
              <a:buNone/>
            </a:pPr>
            <a:r>
              <a:rPr lang="en-US" altLang="ar-SA" sz="2800" b="1" dirty="0">
                <a:solidFill>
                  <a:srgbClr val="000000"/>
                </a:solidFill>
              </a:rPr>
              <a:t>a . </a:t>
            </a:r>
            <a:r>
              <a:rPr lang="ar-SA" altLang="ar-SA" sz="2800" dirty="0">
                <a:solidFill>
                  <a:srgbClr val="000000"/>
                </a:solidFill>
              </a:rPr>
              <a:t>ظهر ي </a:t>
            </a:r>
            <a:r>
              <a:rPr lang="en-US" altLang="ar-SA" sz="2800" b="1" dirty="0">
                <a:solidFill>
                  <a:srgbClr val="000000"/>
                </a:solidFill>
              </a:rPr>
              <a:t>c.     </a:t>
            </a:r>
            <a:r>
              <a:rPr lang="ar-SA" altLang="ar-SA" sz="2800" dirty="0">
                <a:solidFill>
                  <a:srgbClr val="000000"/>
                </a:solidFill>
              </a:rPr>
              <a:t>أمامي</a:t>
            </a:r>
          </a:p>
          <a:p>
            <a:pPr eaLnBrk="1" fontAlgn="base" hangingPunct="1">
              <a:spcBef>
                <a:spcPct val="0"/>
              </a:spcBef>
              <a:spcAft>
                <a:spcPct val="0"/>
              </a:spcAft>
              <a:buFontTx/>
              <a:buNone/>
            </a:pPr>
            <a:r>
              <a:rPr lang="en-US" altLang="ar-SA" sz="2800" b="1" dirty="0">
                <a:solidFill>
                  <a:srgbClr val="000000"/>
                </a:solidFill>
              </a:rPr>
              <a:t>b . </a:t>
            </a:r>
            <a:r>
              <a:rPr lang="ar-SA" altLang="ar-SA" sz="2800" dirty="0">
                <a:solidFill>
                  <a:srgbClr val="000000"/>
                </a:solidFill>
              </a:rPr>
              <a:t>بطني        </a:t>
            </a:r>
            <a:r>
              <a:rPr lang="en-US" altLang="ar-SA" sz="2800" b="1" dirty="0">
                <a:solidFill>
                  <a:srgbClr val="000000"/>
                </a:solidFill>
              </a:rPr>
              <a:t>d.</a:t>
            </a:r>
            <a:r>
              <a:rPr lang="ar-SA" altLang="ar-SA" sz="2800" dirty="0">
                <a:solidFill>
                  <a:srgbClr val="000000"/>
                </a:solidFill>
              </a:rPr>
              <a:t>خلفي</a:t>
            </a:r>
          </a:p>
        </p:txBody>
      </p:sp>
      <p:sp>
        <p:nvSpPr>
          <p:cNvPr id="3" name="Rectangle 2"/>
          <p:cNvSpPr/>
          <p:nvPr/>
        </p:nvSpPr>
        <p:spPr>
          <a:xfrm>
            <a:off x="7391400" y="1447800"/>
            <a:ext cx="1371600" cy="469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8" name="Rectangle 7"/>
          <p:cNvSpPr>
            <a:spLocks noChangeArrowheads="1"/>
          </p:cNvSpPr>
          <p:nvPr/>
        </p:nvSpPr>
        <p:spPr bwMode="auto">
          <a:xfrm>
            <a:off x="2362200" y="2286000"/>
            <a:ext cx="647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800" dirty="0">
                <a:solidFill>
                  <a:srgbClr val="000000"/>
                </a:solidFill>
              </a:rPr>
              <a:t>أسئلة بنائية  :- </a:t>
            </a:r>
          </a:p>
          <a:p>
            <a:pPr eaLnBrk="1" fontAlgn="base" hangingPunct="1">
              <a:spcBef>
                <a:spcPct val="0"/>
              </a:spcBef>
              <a:spcAft>
                <a:spcPct val="0"/>
              </a:spcAft>
              <a:buFontTx/>
              <a:buNone/>
            </a:pPr>
            <a:r>
              <a:rPr lang="ar-EG" altLang="ar-SA" sz="2000" b="1" dirty="0" smtClean="0">
                <a:solidFill>
                  <a:srgbClr val="000000"/>
                </a:solidFill>
              </a:rPr>
              <a:t>20</a:t>
            </a:r>
            <a:r>
              <a:rPr lang="ar-SA" altLang="ar-SA" sz="2000" b="1" dirty="0" smtClean="0">
                <a:solidFill>
                  <a:srgbClr val="000000"/>
                </a:solidFill>
              </a:rPr>
              <a:t>. </a:t>
            </a:r>
            <a:r>
              <a:rPr lang="ar-SA" altLang="ar-SA" sz="2000" b="1" dirty="0">
                <a:solidFill>
                  <a:srgbClr val="000000"/>
                </a:solidFill>
              </a:rPr>
              <a:t>نهاية مفتوحة </a:t>
            </a:r>
            <a:r>
              <a:rPr lang="ar-SA" altLang="ar-SA" sz="2000" dirty="0">
                <a:solidFill>
                  <a:srgbClr val="000000"/>
                </a:solidFill>
              </a:rPr>
              <a:t>اعمل نموذ ً جا بالصلصال لمراحل تمايز  الخلايا .</a:t>
            </a:r>
          </a:p>
        </p:txBody>
      </p:sp>
      <p:sp>
        <p:nvSpPr>
          <p:cNvPr id="9" name="Rectangle 8"/>
          <p:cNvSpPr>
            <a:spLocks noChangeArrowheads="1"/>
          </p:cNvSpPr>
          <p:nvPr/>
        </p:nvSpPr>
        <p:spPr bwMode="auto">
          <a:xfrm>
            <a:off x="1143000" y="3154363"/>
            <a:ext cx="7696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Bef>
                <a:spcPct val="0"/>
              </a:spcBef>
              <a:spcAft>
                <a:spcPct val="0"/>
              </a:spcAft>
              <a:buFontTx/>
              <a:buNone/>
            </a:pPr>
            <a:r>
              <a:rPr lang="ar-SA" altLang="ar-SA" sz="2000" b="1">
                <a:solidFill>
                  <a:srgbClr val="FF0000"/>
                </a:solidFill>
              </a:rPr>
              <a:t>على الطلاب أو ً لا أن يعملوا نموذج لاقحة ( زيجوت) كبير، ويقسموه إلى خليتين، ثم إلى أربع، وثماني خلايا  وهكذا... ثم يعملوا كرة مجوفة تحيط بها الخلايا، والضغط عليها من أحد الجوانب حيث تتك ّ ون طبقة متوسطة بين طبقتين. وعلى الطلاب معرفة أن البلاستيولا</a:t>
            </a:r>
          </a:p>
        </p:txBody>
      </p:sp>
      <p:sp>
        <p:nvSpPr>
          <p:cNvPr id="10" name="Rectangle 9"/>
          <p:cNvSpPr>
            <a:spLocks noChangeArrowheads="1"/>
          </p:cNvSpPr>
          <p:nvPr/>
        </p:nvSpPr>
        <p:spPr bwMode="auto">
          <a:xfrm>
            <a:off x="1146175" y="4213225"/>
            <a:ext cx="7693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 eaLnBrk="1" fontAlgn="base" hangingPunct="1">
              <a:spcBef>
                <a:spcPct val="0"/>
              </a:spcBef>
              <a:spcAft>
                <a:spcPct val="0"/>
              </a:spcAft>
              <a:buFontTx/>
              <a:buNone/>
            </a:pPr>
            <a:r>
              <a:rPr lang="ar-EG" altLang="ar-SA" sz="2000" b="1" dirty="0" smtClean="0">
                <a:solidFill>
                  <a:srgbClr val="000000"/>
                </a:solidFill>
              </a:rPr>
              <a:t>21- </a:t>
            </a:r>
            <a:r>
              <a:rPr lang="ar-SA" altLang="ar-SA" sz="2000" b="1" dirty="0" smtClean="0">
                <a:solidFill>
                  <a:srgbClr val="000000"/>
                </a:solidFill>
              </a:rPr>
              <a:t>نهاية </a:t>
            </a:r>
            <a:r>
              <a:rPr lang="ar-SA" altLang="ar-SA" sz="2000" b="1" dirty="0">
                <a:solidFill>
                  <a:srgbClr val="000000"/>
                </a:solidFill>
              </a:rPr>
              <a:t>مفتوحة </a:t>
            </a:r>
            <a:r>
              <a:rPr lang="ar-SA" altLang="ar-SA" sz="2000" dirty="0">
                <a:solidFill>
                  <a:srgbClr val="000000"/>
                </a:solidFill>
              </a:rPr>
              <a:t>كيف يمكنك عمل رسم توضيحي تشرح فيه التناظر لطلاب في مدرسة ابتدائية؟</a:t>
            </a:r>
          </a:p>
        </p:txBody>
      </p:sp>
      <p:sp>
        <p:nvSpPr>
          <p:cNvPr id="11" name="Rectangle 10"/>
          <p:cNvSpPr>
            <a:spLocks noChangeArrowheads="1"/>
          </p:cNvSpPr>
          <p:nvPr/>
        </p:nvSpPr>
        <p:spPr bwMode="auto">
          <a:xfrm>
            <a:off x="1447800" y="5065713"/>
            <a:ext cx="739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000" b="1">
                <a:solidFill>
                  <a:srgbClr val="FF0000"/>
                </a:solidFill>
              </a:rPr>
              <a:t>تختلف الآراء. تأكد أن الطلاب يعرفون بدقة مظاهر كل من التناظر الشعاعي والتناظر الجانبي.</a:t>
            </a: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49264610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1000"/>
                                        <p:tgtEl>
                                          <p:spTgt spid="8">
                                            <p:txEl>
                                              <p:pRg st="0" end="0"/>
                                            </p:txEl>
                                          </p:spTgt>
                                        </p:tgtEl>
                                      </p:cBhvr>
                                    </p:animEffect>
                                    <p:anim calcmode="lin" valueType="num">
                                      <p:cBhvr>
                                        <p:cTn id="3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fade">
                                      <p:cBhvr>
                                        <p:cTn id="38" dur="1000"/>
                                        <p:tgtEl>
                                          <p:spTgt spid="8">
                                            <p:txEl>
                                              <p:pRg st="1" end="1"/>
                                            </p:txEl>
                                          </p:spTgt>
                                        </p:tgtEl>
                                      </p:cBhvr>
                                    </p:animEffect>
                                    <p:anim calcmode="lin" valueType="num">
                                      <p:cBhvr>
                                        <p:cTn id="3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2" presetClass="entr" presetSubtype="0"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fade">
                                      <p:cBhvr>
                                        <p:cTn id="52" dur="1000"/>
                                        <p:tgtEl>
                                          <p:spTgt spid="10">
                                            <p:txEl>
                                              <p:pRg st="0" end="0"/>
                                            </p:txEl>
                                          </p:spTgt>
                                        </p:tgtEl>
                                      </p:cBhvr>
                                    </p:animEffect>
                                    <p:anim calcmode="lin" valueType="num">
                                      <p:cBhvr>
                                        <p:cTn id="5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722193" y="384845"/>
            <a:ext cx="2162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800" b="1">
                <a:solidFill>
                  <a:srgbClr val="000000"/>
                </a:solidFill>
              </a:rPr>
              <a:t>التفكير الناقد  :- ­</a:t>
            </a:r>
            <a:endParaRPr lang="ar-SA" altLang="ar-SA" sz="2800">
              <a:solidFill>
                <a:srgbClr val="000000"/>
              </a:solidFill>
            </a:endParaRPr>
          </a:p>
        </p:txBody>
      </p:sp>
      <p:sp>
        <p:nvSpPr>
          <p:cNvPr id="3" name="Rectangle 2"/>
          <p:cNvSpPr>
            <a:spLocks noChangeArrowheads="1"/>
          </p:cNvSpPr>
          <p:nvPr/>
        </p:nvSpPr>
        <p:spPr bwMode="auto">
          <a:xfrm>
            <a:off x="1371600" y="9144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dirty="0" smtClean="0">
                <a:solidFill>
                  <a:srgbClr val="000000"/>
                </a:solidFill>
              </a:rPr>
              <a:t>2</a:t>
            </a:r>
            <a:r>
              <a:rPr lang="ar-EG" altLang="ar-SA" sz="2400" b="1" dirty="0" smtClean="0">
                <a:solidFill>
                  <a:srgbClr val="000000"/>
                </a:solidFill>
              </a:rPr>
              <a:t>2</a:t>
            </a:r>
            <a:r>
              <a:rPr lang="ar-SA" altLang="ar-SA" sz="2400" b="1" dirty="0" smtClean="0">
                <a:solidFill>
                  <a:srgbClr val="000000"/>
                </a:solidFill>
              </a:rPr>
              <a:t> </a:t>
            </a:r>
            <a:r>
              <a:rPr lang="ar-SA" altLang="ar-SA" sz="2400" b="1" dirty="0">
                <a:solidFill>
                  <a:srgbClr val="000000"/>
                </a:solidFill>
              </a:rPr>
              <a:t>. </a:t>
            </a:r>
            <a:r>
              <a:rPr lang="ar-SA" altLang="ar-SA" sz="2400" b="1" dirty="0" smtClean="0">
                <a:solidFill>
                  <a:srgbClr val="000000"/>
                </a:solidFill>
              </a:rPr>
              <a:t>تعّرف </a:t>
            </a:r>
            <a:r>
              <a:rPr lang="ar-SA" altLang="ar-SA" sz="2400" b="1" dirty="0">
                <a:solidFill>
                  <a:srgbClr val="000000"/>
                </a:solidFill>
              </a:rPr>
              <a:t>السبب والنتيجة </a:t>
            </a:r>
            <a:r>
              <a:rPr lang="ar-SA" altLang="ar-SA" sz="2400" dirty="0">
                <a:solidFill>
                  <a:srgbClr val="000000"/>
                </a:solidFill>
              </a:rPr>
              <a:t>وضح كيف م ّ كن كل من التجزؤ والهيكل الخارجي بعض الحيوانات من العيش في بيئتها، بخلاف المخلوقات التي لا تملك هاتين الصفتين.</a:t>
            </a:r>
          </a:p>
        </p:txBody>
      </p:sp>
      <p:sp>
        <p:nvSpPr>
          <p:cNvPr id="8" name="Rectangle 7"/>
          <p:cNvSpPr>
            <a:spLocks noChangeArrowheads="1"/>
          </p:cNvSpPr>
          <p:nvPr/>
        </p:nvSpPr>
        <p:spPr bwMode="auto">
          <a:xfrm>
            <a:off x="1371600" y="213360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Low" eaLnBrk="1" fontAlgn="base" hangingPunct="1">
              <a:spcBef>
                <a:spcPct val="0"/>
              </a:spcBef>
              <a:spcAft>
                <a:spcPct val="0"/>
              </a:spcAft>
              <a:buFontTx/>
              <a:buNone/>
            </a:pPr>
            <a:r>
              <a:rPr lang="ar-SA" altLang="ar-SA" sz="2000">
                <a:solidFill>
                  <a:srgbClr val="FF0000"/>
                </a:solidFill>
              </a:rPr>
              <a:t>يحمي الهيكل الخارجي الحيوانات ويمنع جفافها، ويم ّ كنها من الحركة على اليابسة. ويم ّ كن التجزؤ الحيوانات من الحركة بكفاءة أعلى مع وجود العضلات في القطع. وكذلك تحتوي كل قطعة على أعضاء متشابهة وفي حالة تلف هذه القطع يستطيع الحيوان البقاء على قيد الحياة بوساطة القطع السليمة الباقية.</a:t>
            </a:r>
          </a:p>
        </p:txBody>
      </p:sp>
      <p:sp>
        <p:nvSpPr>
          <p:cNvPr id="9" name="Rectangle 8"/>
          <p:cNvSpPr>
            <a:spLocks noChangeArrowheads="1"/>
          </p:cNvSpPr>
          <p:nvPr/>
        </p:nvSpPr>
        <p:spPr bwMode="auto">
          <a:xfrm>
            <a:off x="990600" y="3581400"/>
            <a:ext cx="800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dirty="0" smtClean="0">
                <a:solidFill>
                  <a:srgbClr val="000000"/>
                </a:solidFill>
              </a:rPr>
              <a:t>2</a:t>
            </a:r>
            <a:r>
              <a:rPr lang="ar-EG" altLang="ar-SA" sz="2400" b="1" dirty="0" smtClean="0">
                <a:solidFill>
                  <a:srgbClr val="000000"/>
                </a:solidFill>
              </a:rPr>
              <a:t>3</a:t>
            </a:r>
            <a:r>
              <a:rPr lang="ar-SA" altLang="ar-SA" sz="2400" b="1" dirty="0" smtClean="0">
                <a:solidFill>
                  <a:srgbClr val="000000"/>
                </a:solidFill>
              </a:rPr>
              <a:t>- </a:t>
            </a:r>
            <a:r>
              <a:rPr lang="ar-SA" altLang="ar-SA" sz="2400" b="1" dirty="0">
                <a:solidFill>
                  <a:srgbClr val="000000"/>
                </a:solidFill>
              </a:rPr>
              <a:t>الخلية اللاسعة، الكيس الخيطي اللاسع، اللاسعات، الشويكات.</a:t>
            </a:r>
          </a:p>
        </p:txBody>
      </p:sp>
      <p:sp>
        <p:nvSpPr>
          <p:cNvPr id="10" name="Rectangle 9"/>
          <p:cNvSpPr>
            <a:spLocks noChangeArrowheads="1"/>
          </p:cNvSpPr>
          <p:nvPr/>
        </p:nvSpPr>
        <p:spPr bwMode="auto">
          <a:xfrm>
            <a:off x="1600200" y="4119563"/>
            <a:ext cx="7391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000">
                <a:solidFill>
                  <a:srgbClr val="FF0000"/>
                </a:solidFill>
              </a:rPr>
              <a:t>الشويكات توجد في الإسفنجيات؛ وترتبط المصطلحات الأخرى باللاسعات.</a:t>
            </a:r>
          </a:p>
        </p:txBody>
      </p:sp>
      <p:sp>
        <p:nvSpPr>
          <p:cNvPr id="11" name="Rectangle 10"/>
          <p:cNvSpPr>
            <a:spLocks noChangeArrowheads="1"/>
          </p:cNvSpPr>
          <p:nvPr/>
        </p:nvSpPr>
        <p:spPr bwMode="auto">
          <a:xfrm>
            <a:off x="1371600" y="4519613"/>
            <a:ext cx="75898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dirty="0" smtClean="0">
                <a:solidFill>
                  <a:srgbClr val="000000"/>
                </a:solidFill>
              </a:rPr>
              <a:t>2</a:t>
            </a:r>
            <a:r>
              <a:rPr lang="ar-EG" altLang="ar-SA" sz="2400" b="1" dirty="0" smtClean="0">
                <a:solidFill>
                  <a:srgbClr val="000000"/>
                </a:solidFill>
              </a:rPr>
              <a:t>4</a:t>
            </a:r>
            <a:r>
              <a:rPr lang="ar-SA" altLang="ar-SA" sz="2400" b="1" dirty="0" smtClean="0">
                <a:solidFill>
                  <a:srgbClr val="000000"/>
                </a:solidFill>
              </a:rPr>
              <a:t>- </a:t>
            </a:r>
            <a:r>
              <a:rPr lang="ar-SA" altLang="ar-SA" sz="2400" b="1" dirty="0">
                <a:solidFill>
                  <a:srgbClr val="000000"/>
                </a:solidFill>
              </a:rPr>
              <a:t>الثقوب، البريعمات، التغذية الترشيحية، الكيس الخيطي </a:t>
            </a:r>
            <a:r>
              <a:rPr lang="ar-SA" altLang="ar-SA" sz="2800" b="1" dirty="0">
                <a:solidFill>
                  <a:srgbClr val="000000"/>
                </a:solidFill>
              </a:rPr>
              <a:t>اللاسع</a:t>
            </a:r>
            <a:r>
              <a:rPr lang="ar-SA" altLang="ar-SA" sz="2400" b="1" dirty="0">
                <a:solidFill>
                  <a:srgbClr val="000000"/>
                </a:solidFill>
              </a:rPr>
              <a:t>.</a:t>
            </a:r>
          </a:p>
        </p:txBody>
      </p:sp>
      <p:sp>
        <p:nvSpPr>
          <p:cNvPr id="12" name="Rectangle 11"/>
          <p:cNvSpPr>
            <a:spLocks noChangeArrowheads="1"/>
          </p:cNvSpPr>
          <p:nvPr/>
        </p:nvSpPr>
        <p:spPr bwMode="auto">
          <a:xfrm>
            <a:off x="1371600" y="5141913"/>
            <a:ext cx="762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000" b="1">
                <a:solidFill>
                  <a:srgbClr val="FF0000"/>
                </a:solidFill>
              </a:rPr>
              <a:t>الكيس الخيطي اللاسع يوجد في اللاسعات ؛ وترتبط المصطلحات الأخر ￯ بالإسفنجيات.</a:t>
            </a:r>
          </a:p>
        </p:txBody>
      </p:sp>
      <p:grpSp>
        <p:nvGrpSpPr>
          <p:cNvPr id="13" name="مجموعة 12"/>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124501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P spid="10" grpId="0"/>
      <p:bldP spid="11"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51063" y="1200150"/>
            <a:ext cx="6138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800" b="1" dirty="0" smtClean="0">
                <a:solidFill>
                  <a:srgbClr val="000000"/>
                </a:solidFill>
              </a:rPr>
              <a:t>2</a:t>
            </a:r>
            <a:r>
              <a:rPr lang="ar-EG" altLang="ar-SA" sz="2800" b="1" dirty="0" smtClean="0">
                <a:solidFill>
                  <a:srgbClr val="000000"/>
                </a:solidFill>
              </a:rPr>
              <a:t>5</a:t>
            </a:r>
            <a:r>
              <a:rPr lang="ar-SA" altLang="ar-SA" sz="2800" b="1" dirty="0" smtClean="0">
                <a:solidFill>
                  <a:srgbClr val="000000"/>
                </a:solidFill>
              </a:rPr>
              <a:t>-  </a:t>
            </a:r>
            <a:r>
              <a:rPr lang="ar-SA" altLang="ar-SA" sz="2800" dirty="0">
                <a:solidFill>
                  <a:srgbClr val="000000"/>
                </a:solidFill>
              </a:rPr>
              <a:t>تبادل الأجيال، البوليبي، الإسفنجين، الميدوزي.</a:t>
            </a:r>
          </a:p>
        </p:txBody>
      </p:sp>
      <p:sp>
        <p:nvSpPr>
          <p:cNvPr id="3" name="Rectangle 2"/>
          <p:cNvSpPr>
            <a:spLocks noChangeArrowheads="1"/>
          </p:cNvSpPr>
          <p:nvPr/>
        </p:nvSpPr>
        <p:spPr bwMode="auto">
          <a:xfrm>
            <a:off x="1350963" y="1885950"/>
            <a:ext cx="6954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000">
                <a:solidFill>
                  <a:srgbClr val="FF0000"/>
                </a:solidFill>
              </a:rPr>
              <a:t>الإسفنجين مادة توجد في الإسفنجيات؛ وترتبط المصطلحات الأخر ى باللاسعات.</a:t>
            </a:r>
          </a:p>
        </p:txBody>
      </p:sp>
      <p:sp>
        <p:nvSpPr>
          <p:cNvPr id="8" name="Rectangle 7"/>
          <p:cNvSpPr>
            <a:spLocks noChangeArrowheads="1"/>
          </p:cNvSpPr>
          <p:nvPr/>
        </p:nvSpPr>
        <p:spPr bwMode="auto">
          <a:xfrm>
            <a:off x="1350963" y="2967038"/>
            <a:ext cx="6954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dirty="0" smtClean="0">
                <a:solidFill>
                  <a:srgbClr val="000000"/>
                </a:solidFill>
              </a:rPr>
              <a:t>2</a:t>
            </a:r>
            <a:r>
              <a:rPr lang="ar-EG" altLang="ar-SA" sz="2400" b="1" dirty="0" smtClean="0">
                <a:solidFill>
                  <a:srgbClr val="000000"/>
                </a:solidFill>
              </a:rPr>
              <a:t>6</a:t>
            </a:r>
            <a:r>
              <a:rPr lang="ar-SA" altLang="ar-SA" sz="2400" b="1" dirty="0" smtClean="0">
                <a:solidFill>
                  <a:srgbClr val="000000"/>
                </a:solidFill>
              </a:rPr>
              <a:t>- </a:t>
            </a:r>
            <a:r>
              <a:rPr lang="ar-SA" altLang="ar-SA" sz="2400" b="1" dirty="0">
                <a:solidFill>
                  <a:srgbClr val="000000"/>
                </a:solidFill>
              </a:rPr>
              <a:t>. </a:t>
            </a:r>
            <a:r>
              <a:rPr lang="ar-SA" altLang="ar-SA" sz="2400" dirty="0">
                <a:solidFill>
                  <a:srgbClr val="000000"/>
                </a:solidFill>
              </a:rPr>
              <a:t>أي الصفات التالية يتصف بها الحيوان الذي في الصورة؟</a:t>
            </a:r>
          </a:p>
          <a:p>
            <a:pPr eaLnBrk="1" fontAlgn="base" hangingPunct="1">
              <a:spcBef>
                <a:spcPct val="0"/>
              </a:spcBef>
              <a:spcAft>
                <a:spcPct val="0"/>
              </a:spcAft>
              <a:buFontTx/>
              <a:buNone/>
            </a:pPr>
            <a:r>
              <a:rPr lang="en-US" altLang="ar-SA" sz="2400" b="1" dirty="0">
                <a:solidFill>
                  <a:srgbClr val="000000"/>
                </a:solidFill>
              </a:rPr>
              <a:t>a . </a:t>
            </a:r>
            <a:r>
              <a:rPr lang="ar-SA" altLang="ar-SA" sz="2400" dirty="0">
                <a:solidFill>
                  <a:srgbClr val="000000"/>
                </a:solidFill>
              </a:rPr>
              <a:t>تميز ا لرأس </a:t>
            </a:r>
            <a:r>
              <a:rPr lang="en-US" altLang="ar-SA" sz="2400" b="1" dirty="0">
                <a:solidFill>
                  <a:srgbClr val="000000"/>
                </a:solidFill>
              </a:rPr>
              <a:t>c. </a:t>
            </a:r>
            <a:r>
              <a:rPr lang="ar-SA" altLang="ar-SA" sz="2400" dirty="0">
                <a:solidFill>
                  <a:srgbClr val="000000"/>
                </a:solidFill>
              </a:rPr>
              <a:t>التناظرالجانبي</a:t>
            </a:r>
          </a:p>
          <a:p>
            <a:pPr eaLnBrk="1" fontAlgn="base" hangingPunct="1">
              <a:spcBef>
                <a:spcPct val="0"/>
              </a:spcBef>
              <a:spcAft>
                <a:spcPct val="0"/>
              </a:spcAft>
              <a:buFontTx/>
              <a:buNone/>
            </a:pPr>
            <a:r>
              <a:rPr lang="en-US" altLang="ar-SA" sz="2400" b="1" dirty="0">
                <a:solidFill>
                  <a:srgbClr val="000000"/>
                </a:solidFill>
              </a:rPr>
              <a:t>b . </a:t>
            </a:r>
            <a:r>
              <a:rPr lang="ar-SA" altLang="ar-SA" sz="2400" dirty="0">
                <a:solidFill>
                  <a:srgbClr val="000000"/>
                </a:solidFill>
              </a:rPr>
              <a:t>الخلايا اللاسعة </a:t>
            </a:r>
            <a:r>
              <a:rPr lang="en-US" altLang="ar-SA" sz="2400" b="1" dirty="0">
                <a:solidFill>
                  <a:srgbClr val="000000"/>
                </a:solidFill>
              </a:rPr>
              <a:t>d. </a:t>
            </a:r>
            <a:r>
              <a:rPr lang="ar-SA" altLang="ar-SA" sz="2400" dirty="0">
                <a:solidFill>
                  <a:srgbClr val="000000"/>
                </a:solidFill>
              </a:rPr>
              <a:t>عديم التناظر</a:t>
            </a:r>
          </a:p>
        </p:txBody>
      </p:sp>
      <p:sp>
        <p:nvSpPr>
          <p:cNvPr id="9" name="Rectangle 8"/>
          <p:cNvSpPr/>
          <p:nvPr/>
        </p:nvSpPr>
        <p:spPr>
          <a:xfrm>
            <a:off x="4648200" y="3733800"/>
            <a:ext cx="1600200" cy="433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78984185"/>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1000"/>
                                        <p:tgtEl>
                                          <p:spTgt spid="8">
                                            <p:txEl>
                                              <p:pRg st="2" end="2"/>
                                            </p:txEl>
                                          </p:spTgt>
                                        </p:tgtEl>
                                      </p:cBhvr>
                                    </p:animEffect>
                                    <p:anim calcmode="lin" valueType="num">
                                      <p:cBhvr>
                                        <p:cTn id="3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heel(1)">
                                      <p:cBhvr>
                                        <p:cTn id="4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445222"/>
            <a:ext cx="7020082" cy="5720082"/>
          </a:xfrm>
          <a:prstGeom prst="rect">
            <a:avLst/>
          </a:prstGeom>
        </p:spPr>
      </p:pic>
      <p:sp>
        <p:nvSpPr>
          <p:cNvPr id="5" name="Rectangle 4"/>
          <p:cNvSpPr/>
          <p:nvPr/>
        </p:nvSpPr>
        <p:spPr>
          <a:xfrm>
            <a:off x="5580112" y="4882334"/>
            <a:ext cx="2736304" cy="432048"/>
          </a:xfrm>
          <a:prstGeom prst="rect">
            <a:avLst/>
          </a:prstGeom>
          <a:solidFill>
            <a:schemeClr val="accent1">
              <a:alpha val="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11365908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58569"/>
            <a:ext cx="7236106" cy="5865492"/>
          </a:xfrm>
          <a:prstGeom prst="rect">
            <a:avLst/>
          </a:prstGeom>
        </p:spPr>
      </p:pic>
      <p:sp>
        <p:nvSpPr>
          <p:cNvPr id="7" name="Rectangle 6"/>
          <p:cNvSpPr/>
          <p:nvPr/>
        </p:nvSpPr>
        <p:spPr>
          <a:xfrm>
            <a:off x="5525757" y="2455067"/>
            <a:ext cx="2736304" cy="432048"/>
          </a:xfrm>
          <a:prstGeom prst="rect">
            <a:avLst/>
          </a:prstGeom>
          <a:solidFill>
            <a:schemeClr val="accent1">
              <a:alpha val="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5283612"/>
            <a:ext cx="3732656" cy="432048"/>
          </a:xfrm>
          <a:prstGeom prst="rect">
            <a:avLst/>
          </a:prstGeom>
          <a:solidFill>
            <a:schemeClr val="accent1">
              <a:alpha val="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16268788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951" y="538058"/>
            <a:ext cx="6431500" cy="2708920"/>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3304993"/>
            <a:ext cx="7265755" cy="2068223"/>
          </a:xfrm>
          <a:prstGeom prst="rect">
            <a:avLst/>
          </a:prstGeom>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3183042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478" y="437920"/>
            <a:ext cx="6809382" cy="2398969"/>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068960"/>
            <a:ext cx="8850444" cy="1152128"/>
          </a:xfrm>
          <a:prstGeom prst="rect">
            <a:avLst/>
          </a:prstGeom>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11507905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550" y="419223"/>
            <a:ext cx="6734966" cy="1599084"/>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737" y="1884662"/>
            <a:ext cx="5251128" cy="4208634"/>
          </a:xfrm>
          <a:prstGeom prst="rect">
            <a:avLst/>
          </a:prstGeom>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00100167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02952"/>
            <a:ext cx="8458200" cy="5352185"/>
          </a:xfrm>
          <a:prstGeom prst="rect">
            <a:avLst/>
          </a:prstGeom>
          <a:noFill/>
          <a:ln w="50800">
            <a:pattFill prst="solidDmnd">
              <a:fgClr>
                <a:sysClr val="windowText" lastClr="0000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5700996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673" y="420733"/>
            <a:ext cx="5867954" cy="2181458"/>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2806990"/>
            <a:ext cx="6018364" cy="3070282"/>
          </a:xfrm>
          <a:prstGeom prst="rect">
            <a:avLst/>
          </a:prstGeom>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18016328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403280"/>
            <a:ext cx="5126715" cy="5906040"/>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6" y="2636912"/>
            <a:ext cx="4504534" cy="924618"/>
          </a:xfrm>
          <a:prstGeom prst="rect">
            <a:avLst/>
          </a:prstGeom>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36491811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799" y="663500"/>
            <a:ext cx="5581703" cy="1037308"/>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174" y="1310227"/>
            <a:ext cx="3561134" cy="829583"/>
          </a:xfrm>
          <a:prstGeom prst="rect">
            <a:avLst/>
          </a:prstGeom>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278" y="2276872"/>
            <a:ext cx="6574837" cy="1739274"/>
          </a:xfrm>
          <a:prstGeom prst="rect">
            <a:avLst/>
          </a:prstGeom>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4077072"/>
            <a:ext cx="8415547" cy="1512168"/>
          </a:xfrm>
          <a:prstGeom prst="rect">
            <a:avLst/>
          </a:prstGeom>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678050658"/>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3200400" cy="715962"/>
          </a:xfrm>
        </p:spPr>
        <p:txBody>
          <a:bodyPr>
            <a:normAutofit fontScale="90000"/>
          </a:bodyPr>
          <a:lstStyle/>
          <a:p>
            <a:pPr algn="r"/>
            <a:r>
              <a:rPr lang="ar-SA" altLang="ar-SA" b="1" smtClean="0"/>
              <a:t>اختبار مقنن </a:t>
            </a:r>
          </a:p>
        </p:txBody>
      </p:sp>
      <p:pic>
        <p:nvPicPr>
          <p:cNvPr id="144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 y="381000"/>
            <a:ext cx="3881438" cy="2724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1371600" y="1582738"/>
            <a:ext cx="75438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a:solidFill>
                  <a:srgbClr val="000000"/>
                </a:solidFill>
              </a:rPr>
              <a:t>1. </a:t>
            </a:r>
            <a:r>
              <a:rPr lang="ar-SA" altLang="ar-SA" sz="2400">
                <a:solidFill>
                  <a:srgbClr val="000000"/>
                </a:solidFill>
              </a:rPr>
              <a:t>حدد تناظر الجسم للحيوانين المبينين في الرسم أعلاه؟</a:t>
            </a:r>
          </a:p>
          <a:p>
            <a:pPr eaLnBrk="1" fontAlgn="base" hangingPunct="1">
              <a:spcBef>
                <a:spcPct val="0"/>
              </a:spcBef>
              <a:spcAft>
                <a:spcPct val="0"/>
              </a:spcAft>
              <a:buFontTx/>
              <a:buNone/>
            </a:pPr>
            <a:r>
              <a:rPr lang="en-US" altLang="ar-SA" sz="1800" b="1">
                <a:solidFill>
                  <a:srgbClr val="000000"/>
                </a:solidFill>
              </a:rPr>
              <a:t>a </a:t>
            </a:r>
            <a:r>
              <a:rPr lang="en-US" altLang="ar-SA" sz="1800">
                <a:solidFill>
                  <a:srgbClr val="000000"/>
                </a:solidFill>
              </a:rPr>
              <a:t>. </a:t>
            </a:r>
            <a:r>
              <a:rPr lang="ar-SA" altLang="ar-SA" sz="1800">
                <a:solidFill>
                  <a:srgbClr val="000000"/>
                </a:solidFill>
              </a:rPr>
              <a:t>كلاهما له تناظر جانبي.     </a:t>
            </a:r>
            <a:r>
              <a:rPr lang="en-US" altLang="ar-SA" sz="1800" b="1">
                <a:solidFill>
                  <a:srgbClr val="000000"/>
                </a:solidFill>
              </a:rPr>
              <a:t>b </a:t>
            </a:r>
            <a:r>
              <a:rPr lang="en-US" altLang="ar-SA" sz="1800">
                <a:solidFill>
                  <a:srgbClr val="000000"/>
                </a:solidFill>
              </a:rPr>
              <a:t>.   </a:t>
            </a:r>
            <a:r>
              <a:rPr lang="ar-SA" altLang="ar-SA" sz="1800">
                <a:solidFill>
                  <a:srgbClr val="000000"/>
                </a:solidFill>
              </a:rPr>
              <a:t>كلاهما له تناظر شعاعي.</a:t>
            </a:r>
          </a:p>
          <a:p>
            <a:pPr eaLnBrk="1" fontAlgn="base" hangingPunct="1">
              <a:spcBef>
                <a:spcPct val="0"/>
              </a:spcBef>
              <a:spcAft>
                <a:spcPct val="0"/>
              </a:spcAft>
              <a:buFontTx/>
              <a:buNone/>
            </a:pPr>
            <a:r>
              <a:rPr lang="en-US" altLang="ar-SA" sz="1800" b="1">
                <a:solidFill>
                  <a:srgbClr val="000000"/>
                </a:solidFill>
              </a:rPr>
              <a:t>c </a:t>
            </a:r>
            <a:r>
              <a:rPr lang="en-US" altLang="ar-SA" sz="1800">
                <a:solidFill>
                  <a:srgbClr val="000000"/>
                </a:solidFill>
              </a:rPr>
              <a:t>. </a:t>
            </a:r>
            <a:r>
              <a:rPr lang="ar-SA" altLang="ar-SA" sz="1800">
                <a:solidFill>
                  <a:srgbClr val="000000"/>
                </a:solidFill>
              </a:rPr>
              <a:t>نجم البحر له تناظر جانبي، والطائر له تناظر شعاعي.</a:t>
            </a:r>
          </a:p>
          <a:p>
            <a:pPr eaLnBrk="1" fontAlgn="base" hangingPunct="1">
              <a:spcBef>
                <a:spcPct val="0"/>
              </a:spcBef>
              <a:spcAft>
                <a:spcPct val="0"/>
              </a:spcAft>
              <a:buFontTx/>
              <a:buNone/>
            </a:pPr>
            <a:r>
              <a:rPr lang="en-US" altLang="ar-SA" sz="1800" b="1">
                <a:solidFill>
                  <a:srgbClr val="000000"/>
                </a:solidFill>
              </a:rPr>
              <a:t>d </a:t>
            </a:r>
            <a:r>
              <a:rPr lang="en-US" altLang="ar-SA" sz="1800">
                <a:solidFill>
                  <a:srgbClr val="000000"/>
                </a:solidFill>
              </a:rPr>
              <a:t>. </a:t>
            </a:r>
            <a:r>
              <a:rPr lang="ar-SA" altLang="ar-SA" sz="1800">
                <a:solidFill>
                  <a:srgbClr val="000000"/>
                </a:solidFill>
              </a:rPr>
              <a:t>نجم البحر له تناظر شعاعي، والطائر له تناظر جانبي.</a:t>
            </a:r>
          </a:p>
          <a:p>
            <a:pPr eaLnBrk="1" fontAlgn="base" hangingPunct="1">
              <a:spcBef>
                <a:spcPct val="0"/>
              </a:spcBef>
              <a:spcAft>
                <a:spcPct val="0"/>
              </a:spcAft>
              <a:buFontTx/>
              <a:buNone/>
            </a:pPr>
            <a:endParaRPr lang="ar-SA" altLang="ar-SA" sz="1800">
              <a:solidFill>
                <a:srgbClr val="000000"/>
              </a:solidFill>
            </a:endParaRPr>
          </a:p>
          <a:p>
            <a:pPr eaLnBrk="1" fontAlgn="base" hangingPunct="1">
              <a:spcBef>
                <a:spcPct val="0"/>
              </a:spcBef>
              <a:spcAft>
                <a:spcPct val="0"/>
              </a:spcAft>
              <a:buFontTx/>
              <a:buNone/>
            </a:pPr>
            <a:r>
              <a:rPr lang="ar-SA" altLang="ar-SA" sz="2400" b="1">
                <a:solidFill>
                  <a:srgbClr val="000000"/>
                </a:solidFill>
              </a:rPr>
              <a:t>2. </a:t>
            </a:r>
            <a:r>
              <a:rPr lang="ar-SA" altLang="ar-SA" sz="2400">
                <a:solidFill>
                  <a:srgbClr val="000000"/>
                </a:solidFill>
              </a:rPr>
              <a:t>يساعد شكل الجسم في قنديل البحر على العيش في بيئته؛ إذ يم ّ كنه من:</a:t>
            </a:r>
          </a:p>
          <a:p>
            <a:pPr eaLnBrk="1" fontAlgn="base" hangingPunct="1">
              <a:spcBef>
                <a:spcPct val="0"/>
              </a:spcBef>
              <a:spcAft>
                <a:spcPct val="0"/>
              </a:spcAft>
              <a:buFontTx/>
              <a:buNone/>
            </a:pPr>
            <a:r>
              <a:rPr lang="en-US" altLang="ar-SA" sz="1800" b="1">
                <a:solidFill>
                  <a:srgbClr val="000000"/>
                </a:solidFill>
              </a:rPr>
              <a:t>a </a:t>
            </a:r>
            <a:r>
              <a:rPr lang="en-US" altLang="ar-SA" sz="1800">
                <a:solidFill>
                  <a:srgbClr val="000000"/>
                </a:solidFill>
              </a:rPr>
              <a:t>.</a:t>
            </a:r>
            <a:r>
              <a:rPr lang="ar-SA" altLang="ar-SA" sz="1800">
                <a:solidFill>
                  <a:srgbClr val="000000"/>
                </a:solidFill>
              </a:rPr>
              <a:t>الإمساك بأنواع عديدة من الفرائس.     </a:t>
            </a:r>
            <a:r>
              <a:rPr lang="en-US" altLang="ar-SA" sz="1800" b="1">
                <a:solidFill>
                  <a:srgbClr val="000000"/>
                </a:solidFill>
              </a:rPr>
              <a:t>b </a:t>
            </a:r>
            <a:r>
              <a:rPr lang="en-US" altLang="ar-SA" sz="1800">
                <a:solidFill>
                  <a:srgbClr val="000000"/>
                </a:solidFill>
              </a:rPr>
              <a:t>. </a:t>
            </a:r>
            <a:r>
              <a:rPr lang="ar-SA" altLang="ar-SA" sz="1800">
                <a:solidFill>
                  <a:srgbClr val="000000"/>
                </a:solidFill>
              </a:rPr>
              <a:t>الإمساك بفرائس من جميع الاتجاهات.</a:t>
            </a:r>
          </a:p>
          <a:p>
            <a:pPr eaLnBrk="1" fontAlgn="base" hangingPunct="1">
              <a:spcBef>
                <a:spcPct val="0"/>
              </a:spcBef>
              <a:spcAft>
                <a:spcPct val="0"/>
              </a:spcAft>
              <a:buFontTx/>
              <a:buNone/>
            </a:pPr>
            <a:r>
              <a:rPr lang="en-US" altLang="ar-SA" sz="1800" b="1">
                <a:solidFill>
                  <a:srgbClr val="000000"/>
                </a:solidFill>
              </a:rPr>
              <a:t>c </a:t>
            </a:r>
            <a:r>
              <a:rPr lang="en-US" altLang="ar-SA" sz="1800">
                <a:solidFill>
                  <a:srgbClr val="000000"/>
                </a:solidFill>
              </a:rPr>
              <a:t>. </a:t>
            </a:r>
            <a:r>
              <a:rPr lang="ar-SA" altLang="ar-SA" sz="1800">
                <a:solidFill>
                  <a:srgbClr val="000000"/>
                </a:solidFill>
              </a:rPr>
              <a:t>الحركة عبر الماء بسرعة.             </a:t>
            </a:r>
            <a:r>
              <a:rPr lang="en-US" altLang="ar-SA" sz="1800" b="1">
                <a:solidFill>
                  <a:srgbClr val="000000"/>
                </a:solidFill>
              </a:rPr>
              <a:t>d </a:t>
            </a:r>
            <a:r>
              <a:rPr lang="en-US" altLang="ar-SA" sz="1800">
                <a:solidFill>
                  <a:srgbClr val="000000"/>
                </a:solidFill>
              </a:rPr>
              <a:t>. </a:t>
            </a:r>
            <a:r>
              <a:rPr lang="ar-SA" altLang="ar-SA" sz="1800">
                <a:solidFill>
                  <a:srgbClr val="000000"/>
                </a:solidFill>
              </a:rPr>
              <a:t>الحركة عبر الماء ببطء.</a:t>
            </a:r>
          </a:p>
        </p:txBody>
      </p:sp>
      <p:sp>
        <p:nvSpPr>
          <p:cNvPr id="9" name="Rectangle 8"/>
          <p:cNvSpPr>
            <a:spLocks noChangeArrowheads="1"/>
          </p:cNvSpPr>
          <p:nvPr/>
        </p:nvSpPr>
        <p:spPr bwMode="auto">
          <a:xfrm>
            <a:off x="1600200" y="4294188"/>
            <a:ext cx="74247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a:solidFill>
                  <a:srgbClr val="000000"/>
                </a:solidFill>
              </a:rPr>
              <a:t>3. </a:t>
            </a:r>
            <a:r>
              <a:rPr lang="ar-SA" altLang="ar-SA" sz="2400">
                <a:solidFill>
                  <a:srgbClr val="000000"/>
                </a:solidFill>
              </a:rPr>
              <a:t>أي الخصائص التالية توجد في جميع اللاسعات:</a:t>
            </a:r>
          </a:p>
          <a:p>
            <a:pPr eaLnBrk="1" fontAlgn="base" hangingPunct="1">
              <a:spcBef>
                <a:spcPct val="0"/>
              </a:spcBef>
              <a:spcAft>
                <a:spcPct val="0"/>
              </a:spcAft>
              <a:buFontTx/>
              <a:buNone/>
            </a:pPr>
            <a:r>
              <a:rPr lang="en-US" altLang="ar-SA" sz="1800" b="1">
                <a:solidFill>
                  <a:srgbClr val="000000"/>
                </a:solidFill>
              </a:rPr>
              <a:t>a </a:t>
            </a:r>
            <a:r>
              <a:rPr lang="en-US" altLang="ar-SA" sz="1800">
                <a:solidFill>
                  <a:srgbClr val="000000"/>
                </a:solidFill>
              </a:rPr>
              <a:t>. </a:t>
            </a:r>
            <a:r>
              <a:rPr lang="ar-SA" altLang="ar-SA" sz="1800">
                <a:solidFill>
                  <a:srgbClr val="000000"/>
                </a:solidFill>
              </a:rPr>
              <a:t>لوامسها تحتوي الخلايا اللاسعة.       </a:t>
            </a:r>
            <a:r>
              <a:rPr lang="en-US" altLang="ar-SA" sz="1800" b="1">
                <a:solidFill>
                  <a:srgbClr val="000000"/>
                </a:solidFill>
              </a:rPr>
              <a:t>b </a:t>
            </a:r>
            <a:r>
              <a:rPr lang="en-US" altLang="ar-SA" sz="1800">
                <a:solidFill>
                  <a:srgbClr val="000000"/>
                </a:solidFill>
              </a:rPr>
              <a:t>. </a:t>
            </a:r>
            <a:r>
              <a:rPr lang="ar-SA" altLang="ar-SA" sz="1800">
                <a:solidFill>
                  <a:srgbClr val="000000"/>
                </a:solidFill>
              </a:rPr>
              <a:t>لوامسها تحتوي خلايا تنتج الألياف.</a:t>
            </a:r>
          </a:p>
          <a:p>
            <a:pPr eaLnBrk="1" fontAlgn="base" hangingPunct="1">
              <a:spcBef>
                <a:spcPct val="0"/>
              </a:spcBef>
              <a:spcAft>
                <a:spcPct val="0"/>
              </a:spcAft>
              <a:buFontTx/>
              <a:buNone/>
            </a:pPr>
            <a:r>
              <a:rPr lang="en-US" altLang="ar-SA" sz="1800" b="1">
                <a:solidFill>
                  <a:srgbClr val="000000"/>
                </a:solidFill>
              </a:rPr>
              <a:t>c </a:t>
            </a:r>
            <a:r>
              <a:rPr lang="en-US" altLang="ar-SA" sz="1800">
                <a:solidFill>
                  <a:srgbClr val="000000"/>
                </a:solidFill>
              </a:rPr>
              <a:t>. </a:t>
            </a:r>
            <a:r>
              <a:rPr lang="ar-SA" altLang="ar-SA" sz="1800">
                <a:solidFill>
                  <a:srgbClr val="000000"/>
                </a:solidFill>
              </a:rPr>
              <a:t>تعيش فقط في بيئات المياه العذبة.    </a:t>
            </a:r>
            <a:r>
              <a:rPr lang="en-US" altLang="ar-SA" sz="1800" b="1">
                <a:solidFill>
                  <a:srgbClr val="000000"/>
                </a:solidFill>
              </a:rPr>
              <a:t>d </a:t>
            </a:r>
            <a:r>
              <a:rPr lang="en-US" altLang="ar-SA" sz="1800">
                <a:solidFill>
                  <a:srgbClr val="000000"/>
                </a:solidFill>
              </a:rPr>
              <a:t>. </a:t>
            </a:r>
            <a:r>
              <a:rPr lang="ar-SA" altLang="ar-SA" sz="1800">
                <a:solidFill>
                  <a:srgbClr val="000000"/>
                </a:solidFill>
              </a:rPr>
              <a:t>تقضي جز ً ءا من حياتها جالسة.</a:t>
            </a:r>
          </a:p>
        </p:txBody>
      </p:sp>
      <p:sp>
        <p:nvSpPr>
          <p:cNvPr id="10" name="Rectangle 9"/>
          <p:cNvSpPr/>
          <p:nvPr/>
        </p:nvSpPr>
        <p:spPr>
          <a:xfrm>
            <a:off x="4452938" y="2560638"/>
            <a:ext cx="4310062" cy="314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2" name="Rectangle 11"/>
          <p:cNvSpPr/>
          <p:nvPr/>
        </p:nvSpPr>
        <p:spPr>
          <a:xfrm>
            <a:off x="2435225" y="3429000"/>
            <a:ext cx="3398838" cy="314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3" name="Rectangle 12"/>
          <p:cNvSpPr/>
          <p:nvPr/>
        </p:nvSpPr>
        <p:spPr>
          <a:xfrm>
            <a:off x="6172200" y="4689475"/>
            <a:ext cx="2776538" cy="314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28745786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44386"/>
                                        </p:tgtEl>
                                        <p:attrNameLst>
                                          <p:attrName>style.visibility</p:attrName>
                                        </p:attrNameLst>
                                      </p:cBhvr>
                                      <p:to>
                                        <p:strVal val="visible"/>
                                      </p:to>
                                    </p:set>
                                    <p:animEffect transition="in" filter="fade">
                                      <p:cBhvr>
                                        <p:cTn id="14" dur="1000"/>
                                        <p:tgtEl>
                                          <p:spTgt spid="144386"/>
                                        </p:tgtEl>
                                      </p:cBhvr>
                                    </p:animEffect>
                                    <p:anim calcmode="lin" valueType="num">
                                      <p:cBhvr>
                                        <p:cTn id="15" dur="1000" fill="hold"/>
                                        <p:tgtEl>
                                          <p:spTgt spid="144386"/>
                                        </p:tgtEl>
                                        <p:attrNameLst>
                                          <p:attrName>ppt_x</p:attrName>
                                        </p:attrNameLst>
                                      </p:cBhvr>
                                      <p:tavLst>
                                        <p:tav tm="0">
                                          <p:val>
                                            <p:strVal val="#ppt_x"/>
                                          </p:val>
                                        </p:tav>
                                        <p:tav tm="100000">
                                          <p:val>
                                            <p:strVal val="#ppt_x"/>
                                          </p:val>
                                        </p:tav>
                                      </p:tavLst>
                                    </p:anim>
                                    <p:anim calcmode="lin" valueType="num">
                                      <p:cBhvr>
                                        <p:cTn id="16" dur="1000" fill="hold"/>
                                        <p:tgtEl>
                                          <p:spTgt spid="14438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fade">
                                      <p:cBhvr>
                                        <p:cTn id="33" dur="1000"/>
                                        <p:tgtEl>
                                          <p:spTgt spid="8">
                                            <p:txEl>
                                              <p:pRg st="5" end="5"/>
                                            </p:txEl>
                                          </p:spTgt>
                                        </p:tgtEl>
                                      </p:cBhvr>
                                    </p:animEffect>
                                    <p:anim calcmode="lin" valueType="num">
                                      <p:cBhvr>
                                        <p:cTn id="3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fade">
                                      <p:cBhvr>
                                        <p:cTn id="40" dur="1000"/>
                                        <p:tgtEl>
                                          <p:spTgt spid="8">
                                            <p:txEl>
                                              <p:pRg st="6" end="6"/>
                                            </p:txEl>
                                          </p:spTgt>
                                        </p:tgtEl>
                                      </p:cBhvr>
                                    </p:animEffect>
                                    <p:anim calcmode="lin" valueType="num">
                                      <p:cBhvr>
                                        <p:cTn id="41"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6" end="6"/>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8">
                                            <p:txEl>
                                              <p:pRg st="7" end="7"/>
                                            </p:txEl>
                                          </p:spTgt>
                                        </p:tgtEl>
                                        <p:attrNameLst>
                                          <p:attrName>style.visibility</p:attrName>
                                        </p:attrNameLst>
                                      </p:cBhvr>
                                      <p:to>
                                        <p:strVal val="visible"/>
                                      </p:to>
                                    </p:set>
                                    <p:animEffect transition="in" filter="fade">
                                      <p:cBhvr>
                                        <p:cTn id="45" dur="1000"/>
                                        <p:tgtEl>
                                          <p:spTgt spid="8">
                                            <p:txEl>
                                              <p:pRg st="7" end="7"/>
                                            </p:txEl>
                                          </p:spTgt>
                                        </p:tgtEl>
                                      </p:cBhvr>
                                    </p:animEffect>
                                    <p:anim calcmode="lin" valueType="num">
                                      <p:cBhvr>
                                        <p:cTn id="46"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heel(1)">
                                      <p:cBhvr>
                                        <p:cTn id="52" dur="20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ntr" presetSubtype="0" fill="hold"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1000"/>
                                        <p:tgtEl>
                                          <p:spTgt spid="9">
                                            <p:txEl>
                                              <p:pRg st="0" end="0"/>
                                            </p:txEl>
                                          </p:spTgt>
                                        </p:tgtEl>
                                      </p:cBhvr>
                                    </p:animEffect>
                                    <p:anim calcmode="lin" valueType="num">
                                      <p:cBhvr>
                                        <p:cTn id="5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42" presetClass="entr" presetSubtype="0" fill="hold" nodeType="clickEffect">
                                  <p:stCondLst>
                                    <p:cond delay="0"/>
                                  </p:stCondLst>
                                  <p:childTnLst>
                                    <p:set>
                                      <p:cBhvr>
                                        <p:cTn id="63" dur="1" fill="hold">
                                          <p:stCondLst>
                                            <p:cond delay="0"/>
                                          </p:stCondLst>
                                        </p:cTn>
                                        <p:tgtEl>
                                          <p:spTgt spid="9">
                                            <p:txEl>
                                              <p:pRg st="1" end="1"/>
                                            </p:txEl>
                                          </p:spTgt>
                                        </p:tgtEl>
                                        <p:attrNameLst>
                                          <p:attrName>style.visibility</p:attrName>
                                        </p:attrNameLst>
                                      </p:cBhvr>
                                      <p:to>
                                        <p:strVal val="visible"/>
                                      </p:to>
                                    </p:set>
                                    <p:animEffect transition="in" filter="fade">
                                      <p:cBhvr>
                                        <p:cTn id="64" dur="1000"/>
                                        <p:tgtEl>
                                          <p:spTgt spid="9">
                                            <p:txEl>
                                              <p:pRg st="1" end="1"/>
                                            </p:txEl>
                                          </p:spTgt>
                                        </p:tgtEl>
                                      </p:cBhvr>
                                    </p:animEffect>
                                    <p:anim calcmode="lin" valueType="num">
                                      <p:cBhvr>
                                        <p:cTn id="6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6" dur="1000" fill="hold"/>
                                        <p:tgtEl>
                                          <p:spTgt spid="9">
                                            <p:txEl>
                                              <p:pRg st="1" end="1"/>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9">
                                            <p:txEl>
                                              <p:pRg st="2" end="2"/>
                                            </p:txEl>
                                          </p:spTgt>
                                        </p:tgtEl>
                                        <p:attrNameLst>
                                          <p:attrName>style.visibility</p:attrName>
                                        </p:attrNameLst>
                                      </p:cBhvr>
                                      <p:to>
                                        <p:strVal val="visible"/>
                                      </p:to>
                                    </p:set>
                                    <p:animEffect transition="in" filter="fade">
                                      <p:cBhvr>
                                        <p:cTn id="69" dur="1000"/>
                                        <p:tgtEl>
                                          <p:spTgt spid="9">
                                            <p:txEl>
                                              <p:pRg st="2" end="2"/>
                                            </p:txEl>
                                          </p:spTgt>
                                        </p:tgtEl>
                                      </p:cBhvr>
                                    </p:animEffect>
                                    <p:anim calcmode="lin" valueType="num">
                                      <p:cBhvr>
                                        <p:cTn id="7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7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heel(1)">
                                      <p:cBhvr>
                                        <p:cTn id="7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2" grpId="0" animBg="1"/>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990600" y="228600"/>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a:solidFill>
                  <a:srgbClr val="000000"/>
                </a:solidFill>
              </a:rPr>
              <a:t>4. </a:t>
            </a:r>
            <a:r>
              <a:rPr lang="ar-SA" altLang="ar-SA" sz="2400">
                <a:solidFill>
                  <a:srgbClr val="000000"/>
                </a:solidFill>
              </a:rPr>
              <a:t>في ضوء دراستك لتركيب جسم الإسفنجيات، وضح كيف تستطيع الإسفنجيات الحصول على غذائها؟</a:t>
            </a:r>
          </a:p>
        </p:txBody>
      </p:sp>
      <p:sp>
        <p:nvSpPr>
          <p:cNvPr id="9" name="Rectangle 8"/>
          <p:cNvSpPr>
            <a:spLocks noChangeArrowheads="1"/>
          </p:cNvSpPr>
          <p:nvPr/>
        </p:nvSpPr>
        <p:spPr bwMode="auto">
          <a:xfrm>
            <a:off x="1447800" y="1066800"/>
            <a:ext cx="731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a:solidFill>
                  <a:srgbClr val="FF0000"/>
                </a:solidFill>
              </a:rPr>
              <a:t>تستعمل الإسفنجيات التغذية الترشيحية والتي تحدث بإدخال الماء عبر الثقوب، ثم ترشيح جزيئات الغذاء العالق في الماء.</a:t>
            </a:r>
          </a:p>
        </p:txBody>
      </p:sp>
      <p:sp>
        <p:nvSpPr>
          <p:cNvPr id="10" name="Rectangle 9"/>
          <p:cNvSpPr>
            <a:spLocks noChangeArrowheads="1"/>
          </p:cNvSpPr>
          <p:nvPr/>
        </p:nvSpPr>
        <p:spPr bwMode="auto">
          <a:xfrm>
            <a:off x="1295400" y="1828800"/>
            <a:ext cx="746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000" b="1">
                <a:solidFill>
                  <a:srgbClr val="000000"/>
                </a:solidFill>
              </a:rPr>
              <a:t>5. حدد أهم الطرائق التي يجب أن يفعلها الإنسان للحفاظ على الشعاب المرجانية. وضح أثر ذلك.</a:t>
            </a:r>
          </a:p>
        </p:txBody>
      </p:sp>
      <p:sp>
        <p:nvSpPr>
          <p:cNvPr id="11" name="Rectangle 10"/>
          <p:cNvSpPr>
            <a:spLocks noChangeArrowheads="1"/>
          </p:cNvSpPr>
          <p:nvPr/>
        </p:nvSpPr>
        <p:spPr bwMode="auto">
          <a:xfrm>
            <a:off x="1447800" y="259080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000" b="1">
                <a:solidFill>
                  <a:srgbClr val="FF0000"/>
                </a:solidFill>
              </a:rPr>
              <a:t>قد تختلف الإجابات، ومنها، على الإنسان أحيا ً نا أن يضاعف جهوده المبذولة لفهم أهمية الشعاب المرجانية وبيئتها</a:t>
            </a:r>
          </a:p>
        </p:txBody>
      </p:sp>
      <p:sp>
        <p:nvSpPr>
          <p:cNvPr id="12" name="Rectangle 11"/>
          <p:cNvSpPr>
            <a:spLocks noChangeArrowheads="1"/>
          </p:cNvSpPr>
          <p:nvPr/>
        </p:nvSpPr>
        <p:spPr bwMode="auto">
          <a:xfrm>
            <a:off x="1600200" y="3276600"/>
            <a:ext cx="723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2400" b="1">
                <a:solidFill>
                  <a:srgbClr val="000000"/>
                </a:solidFill>
              </a:rPr>
              <a:t>6. </a:t>
            </a:r>
            <a:r>
              <a:rPr lang="ar-SA" altLang="ar-SA" sz="2400">
                <a:solidFill>
                  <a:srgbClr val="000000"/>
                </a:solidFill>
              </a:rPr>
              <a:t>اذكر ثلاث طرائق يستخدمها العلماء للمقارنة بين تراكيب أجسام المخلوقات الحية المختلفة.</a:t>
            </a:r>
          </a:p>
        </p:txBody>
      </p:sp>
      <p:sp>
        <p:nvSpPr>
          <p:cNvPr id="13" name="Rectangle 12"/>
          <p:cNvSpPr>
            <a:spLocks noChangeArrowheads="1"/>
          </p:cNvSpPr>
          <p:nvPr/>
        </p:nvSpPr>
        <p:spPr bwMode="auto">
          <a:xfrm>
            <a:off x="1295400" y="4141788"/>
            <a:ext cx="75739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ar-SA" altLang="ar-SA" sz="1800" b="1">
                <a:solidFill>
                  <a:srgbClr val="FF0000"/>
                </a:solidFill>
              </a:rPr>
              <a:t>تختلف الإجابات، فالإجابات المحتملة قد تضم الآتي: </a:t>
            </a:r>
          </a:p>
          <a:p>
            <a:pPr eaLnBrk="1" fontAlgn="base" hangingPunct="1">
              <a:spcBef>
                <a:spcPct val="0"/>
              </a:spcBef>
              <a:spcAft>
                <a:spcPct val="0"/>
              </a:spcAft>
              <a:buFontTx/>
              <a:buNone/>
            </a:pPr>
            <a:r>
              <a:rPr lang="ar-SA" altLang="ar-SA" sz="1800">
                <a:solidFill>
                  <a:srgbClr val="FF0000"/>
                </a:solidFill>
              </a:rPr>
              <a:t>• التكوين الجنيني الذي ُ يظهر علاقات التشابه والتقارب بين الحيوانات.</a:t>
            </a:r>
          </a:p>
          <a:p>
            <a:pPr eaLnBrk="1" fontAlgn="base" hangingPunct="1">
              <a:spcBef>
                <a:spcPct val="0"/>
              </a:spcBef>
              <a:spcAft>
                <a:spcPct val="0"/>
              </a:spcAft>
              <a:buFontTx/>
              <a:buNone/>
            </a:pPr>
            <a:r>
              <a:rPr lang="ar-SA" altLang="ar-SA" sz="1800">
                <a:solidFill>
                  <a:srgbClr val="FF0000"/>
                </a:solidFill>
              </a:rPr>
              <a:t>• الصفات التشريحية قد تعطي أدلة على علاقات التشابه والتقارب بين صفات الحيوانات.</a:t>
            </a:r>
          </a:p>
          <a:p>
            <a:pPr eaLnBrk="1" fontAlgn="base" hangingPunct="1">
              <a:spcBef>
                <a:spcPct val="0"/>
              </a:spcBef>
              <a:spcAft>
                <a:spcPct val="0"/>
              </a:spcAft>
              <a:buFontTx/>
              <a:buNone/>
            </a:pPr>
            <a:r>
              <a:rPr lang="ar-SA" altLang="ar-SA" sz="1800">
                <a:solidFill>
                  <a:srgbClr val="FF0000"/>
                </a:solidFill>
              </a:rPr>
              <a:t>• البيانات الجزيئية مثل </a:t>
            </a:r>
            <a:r>
              <a:rPr lang="en-US" altLang="ar-SA" sz="1800">
                <a:solidFill>
                  <a:srgbClr val="FF0000"/>
                </a:solidFill>
              </a:rPr>
              <a:t>DNA ، </a:t>
            </a:r>
            <a:r>
              <a:rPr lang="ar-SA" altLang="ar-SA" sz="1800">
                <a:solidFill>
                  <a:srgbClr val="FF0000"/>
                </a:solidFill>
              </a:rPr>
              <a:t>وجزيء </a:t>
            </a:r>
            <a:r>
              <a:rPr lang="en-US" altLang="ar-SA" sz="1800">
                <a:solidFill>
                  <a:srgbClr val="FF0000"/>
                </a:solidFill>
              </a:rPr>
              <a:t>RNA ، </a:t>
            </a:r>
            <a:r>
              <a:rPr lang="ar-SA" altLang="ar-SA" sz="1800">
                <a:solidFill>
                  <a:srgbClr val="FF0000"/>
                </a:solidFill>
              </a:rPr>
              <a:t>والبروتينات الخلوية قد توضح مد ￯ التشابه والتقارب بين الحيوانات.</a:t>
            </a: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3523069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580" y="908720"/>
            <a:ext cx="5964338" cy="5082512"/>
          </a:xfrm>
          <a:prstGeom prst="rect">
            <a:avLst/>
          </a:prstGeom>
        </p:spPr>
      </p:pic>
      <p:grpSp>
        <p:nvGrpSpPr>
          <p:cNvPr id="7" name="مجموعة 6"/>
          <p:cNvGrpSpPr/>
          <p:nvPr/>
        </p:nvGrpSpPr>
        <p:grpSpPr>
          <a:xfrm>
            <a:off x="-36512" y="6128748"/>
            <a:ext cx="2082876" cy="756636"/>
            <a:chOff x="179512" y="692696"/>
            <a:chExt cx="2082876" cy="756636"/>
          </a:xfrm>
        </p:grpSpPr>
        <p:pic>
          <p:nvPicPr>
            <p:cNvPr id="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مربع نص 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مربع نص 9"/>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88761079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160" y="692696"/>
            <a:ext cx="6209680" cy="3222152"/>
          </a:xfrm>
          <a:prstGeom prst="rect">
            <a:avLst/>
          </a:prstGeom>
        </p:spPr>
      </p:pic>
      <p:grpSp>
        <p:nvGrpSpPr>
          <p:cNvPr id="7" name="مجموعة 6"/>
          <p:cNvGrpSpPr/>
          <p:nvPr/>
        </p:nvGrpSpPr>
        <p:grpSpPr>
          <a:xfrm>
            <a:off x="-36512" y="6128748"/>
            <a:ext cx="2082876" cy="756636"/>
            <a:chOff x="179512" y="692696"/>
            <a:chExt cx="2082876" cy="756636"/>
          </a:xfrm>
        </p:grpSpPr>
        <p:pic>
          <p:nvPicPr>
            <p:cNvPr id="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مربع نص 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مربع نص 9"/>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5321966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5536" y="476673"/>
            <a:ext cx="5960500" cy="1728192"/>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119" y="2491479"/>
            <a:ext cx="8040917" cy="1513585"/>
          </a:xfrm>
          <a:prstGeom prst="rect">
            <a:avLst/>
          </a:prstGeom>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790759004"/>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6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9573</TotalTime>
  <Words>4238</Words>
  <Application>Microsoft Office PowerPoint</Application>
  <PresentationFormat>عرض على الشاشة (3:4)‏</PresentationFormat>
  <Paragraphs>571</Paragraphs>
  <Slides>97</Slides>
  <Notes>0</Notes>
  <HiddenSlides>0</HiddenSlides>
  <MMClips>0</MMClips>
  <ScaleCrop>false</ScaleCrop>
  <HeadingPairs>
    <vt:vector size="4" baseType="variant">
      <vt:variant>
        <vt:lpstr>نسق</vt:lpstr>
      </vt:variant>
      <vt:variant>
        <vt:i4>1</vt:i4>
      </vt:variant>
      <vt:variant>
        <vt:lpstr>عناوين الشرائح</vt:lpstr>
      </vt:variant>
      <vt:variant>
        <vt:i4>97</vt:i4>
      </vt:variant>
    </vt:vector>
  </HeadingPairs>
  <TitlesOfParts>
    <vt:vector size="98" baseType="lpstr">
      <vt:lpstr>تدفق</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س : أستنتج كيف تختلف الحيوانات عن المخلوقات الأخر ؟</vt:lpstr>
      <vt:lpstr>عرض تقديمي في PowerPoint</vt:lpstr>
      <vt:lpstr>س : أستنتج كيف يمكِّن الهيكل الخارجي اللافقاريات من العيش في بيئات مختلفة؟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س: سمِّى الصفات المحددة لنقاط التفرعات الرئيسة  على مخطط العلاقات التركيبية للحيوانات..</vt:lpstr>
      <vt:lpstr>س : أوضح دور التجويف الجسمي في تصنيف الحيوانات جانبية التناظر.</vt:lpstr>
      <vt:lpstr>س : قارن بين بدائية الفم وثانوية الفم.</vt:lpstr>
      <vt:lpstr>عرض تقديمي في PowerPoint</vt:lpstr>
      <vt:lpstr>عرض تقديمي في PowerPoint</vt:lpstr>
      <vt:lpstr>عرض تقديمي في PowerPoint</vt:lpstr>
      <vt:lpstr>الإسفنجيات واللاسعات أول الشعب الحيــوانية.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اختبار مقنن </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ZAD</dc:creator>
  <cp:lastModifiedBy>ZAD</cp:lastModifiedBy>
  <cp:revision>1</cp:revision>
  <dcterms:created xsi:type="dcterms:W3CDTF">2015-01-26T14:26:28Z</dcterms:created>
  <dcterms:modified xsi:type="dcterms:W3CDTF">2018-01-01T14:02:59Z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E9EC7C2B-97A7-4FF9-85E1-F46C82355494</vt:lpwstr>
  </property>
  <property fmtid="{D5CDD505-2E9C-101B-9397-08002B2CF9AE}" pid="3" name="ArticulatePath">
    <vt:lpwstr>رياضيات ف1</vt:lpwstr>
  </property>
</Properties>
</file>