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93"/>
  </p:notesMasterIdLst>
  <p:sldIdLst>
    <p:sldId id="43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 id="458" r:id="rId22"/>
    <p:sldId id="459" r:id="rId23"/>
    <p:sldId id="460" r:id="rId24"/>
    <p:sldId id="461" r:id="rId25"/>
    <p:sldId id="462" r:id="rId26"/>
    <p:sldId id="463" r:id="rId27"/>
    <p:sldId id="464" r:id="rId28"/>
    <p:sldId id="465" r:id="rId29"/>
    <p:sldId id="466" r:id="rId30"/>
    <p:sldId id="467" r:id="rId31"/>
    <p:sldId id="468" r:id="rId32"/>
    <p:sldId id="469" r:id="rId33"/>
    <p:sldId id="470" r:id="rId34"/>
    <p:sldId id="471" r:id="rId35"/>
    <p:sldId id="472" r:id="rId36"/>
    <p:sldId id="473" r:id="rId37"/>
    <p:sldId id="474" r:id="rId38"/>
    <p:sldId id="475" r:id="rId39"/>
    <p:sldId id="476" r:id="rId40"/>
    <p:sldId id="477" r:id="rId41"/>
    <p:sldId id="478" r:id="rId42"/>
    <p:sldId id="479" r:id="rId43"/>
    <p:sldId id="480" r:id="rId44"/>
    <p:sldId id="481" r:id="rId45"/>
    <p:sldId id="482" r:id="rId46"/>
    <p:sldId id="483" r:id="rId47"/>
    <p:sldId id="484" r:id="rId48"/>
    <p:sldId id="485" r:id="rId49"/>
    <p:sldId id="486" r:id="rId50"/>
    <p:sldId id="487" r:id="rId51"/>
    <p:sldId id="488" r:id="rId52"/>
    <p:sldId id="489" r:id="rId53"/>
    <p:sldId id="490" r:id="rId54"/>
    <p:sldId id="491" r:id="rId55"/>
    <p:sldId id="492" r:id="rId56"/>
    <p:sldId id="493" r:id="rId57"/>
    <p:sldId id="494" r:id="rId58"/>
    <p:sldId id="495" r:id="rId59"/>
    <p:sldId id="496" r:id="rId60"/>
    <p:sldId id="497" r:id="rId61"/>
    <p:sldId id="498" r:id="rId62"/>
    <p:sldId id="499" r:id="rId63"/>
    <p:sldId id="500" r:id="rId64"/>
    <p:sldId id="501" r:id="rId65"/>
    <p:sldId id="502" r:id="rId66"/>
    <p:sldId id="503" r:id="rId67"/>
    <p:sldId id="504" r:id="rId68"/>
    <p:sldId id="505" r:id="rId69"/>
    <p:sldId id="506" r:id="rId70"/>
    <p:sldId id="507" r:id="rId71"/>
    <p:sldId id="508" r:id="rId72"/>
    <p:sldId id="509" r:id="rId73"/>
    <p:sldId id="510" r:id="rId74"/>
    <p:sldId id="511" r:id="rId75"/>
    <p:sldId id="512" r:id="rId76"/>
    <p:sldId id="513" r:id="rId77"/>
    <p:sldId id="514" r:id="rId78"/>
    <p:sldId id="515" r:id="rId79"/>
    <p:sldId id="516" r:id="rId80"/>
    <p:sldId id="517" r:id="rId81"/>
    <p:sldId id="518" r:id="rId82"/>
    <p:sldId id="519" r:id="rId83"/>
    <p:sldId id="520" r:id="rId84"/>
    <p:sldId id="521" r:id="rId85"/>
    <p:sldId id="522" r:id="rId86"/>
    <p:sldId id="523" r:id="rId87"/>
    <p:sldId id="524" r:id="rId88"/>
    <p:sldId id="525" r:id="rId89"/>
    <p:sldId id="526" r:id="rId90"/>
    <p:sldId id="527" r:id="rId91"/>
    <p:sldId id="528" r:id="rId92"/>
  </p:sldIdLst>
  <p:sldSz cx="9144000" cy="6858000" type="screen4x3"/>
  <p:notesSz cx="6858000" cy="9144000"/>
  <p:custDataLst>
    <p:tags r:id="rId94"/>
  </p:custData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B9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نمط فاتح 1 - تميي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نمط فاتح 1 - تميي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بلا نمط، بلا شبكة">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010" autoAdjust="0"/>
  </p:normalViewPr>
  <p:slideViewPr>
    <p:cSldViewPr>
      <p:cViewPr varScale="1">
        <p:scale>
          <a:sx n="69" d="100"/>
          <a:sy n="69" d="100"/>
        </p:scale>
        <p:origin x="-141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E0AC2B7-7B6A-4A86-92B4-446DEECCFEC1}" type="datetimeFigureOut">
              <a:rPr lang="ar-SA" smtClean="0"/>
              <a:t>14/04/1439</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AD5FF07-616E-443F-BED6-78EF017B57E4}" type="slidenum">
              <a:rPr lang="ar-SA" smtClean="0"/>
              <a:t>‹#›</a:t>
            </a:fld>
            <a:endParaRPr lang="ar-SA"/>
          </a:p>
        </p:txBody>
      </p:sp>
    </p:spTree>
    <p:extLst>
      <p:ext uri="{BB962C8B-B14F-4D97-AF65-F5344CB8AC3E}">
        <p14:creationId xmlns:p14="http://schemas.microsoft.com/office/powerpoint/2010/main" val="58695047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5AD5FF07-616E-443F-BED6-78EF017B57E4}" type="slidenum">
              <a:rPr lang="ar-SA" smtClean="0"/>
              <a:t>52</a:t>
            </a:fld>
            <a:endParaRPr lang="ar-SA"/>
          </a:p>
        </p:txBody>
      </p:sp>
    </p:spTree>
    <p:extLst>
      <p:ext uri="{BB962C8B-B14F-4D97-AF65-F5344CB8AC3E}">
        <p14:creationId xmlns:p14="http://schemas.microsoft.com/office/powerpoint/2010/main" val="3166630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30" name="Date Placeholder 29"/>
          <p:cNvSpPr>
            <a:spLocks noGrp="1"/>
          </p:cNvSpPr>
          <p:nvPr>
            <p:ph type="dt" sz="half" idx="10"/>
          </p:nvPr>
        </p:nvSpPr>
        <p:spPr/>
        <p:txBody>
          <a:bodyPr/>
          <a:lstStyle/>
          <a:p>
            <a:fld id="{9149C514-CCE2-4646-A372-45B05731A03E}" type="datetimeFigureOut">
              <a:rPr lang="ar-SA" smtClean="0"/>
              <a:t>14/04/1439</a:t>
            </a:fld>
            <a:endParaRPr lang="ar-SA"/>
          </a:p>
        </p:txBody>
      </p:sp>
      <p:sp>
        <p:nvSpPr>
          <p:cNvPr id="19" name="Footer Placeholder 18"/>
          <p:cNvSpPr>
            <a:spLocks noGrp="1"/>
          </p:cNvSpPr>
          <p:nvPr>
            <p:ph type="ftr" sz="quarter" idx="11"/>
          </p:nvPr>
        </p:nvSpPr>
        <p:spPr/>
        <p:txBody>
          <a:bodyPr/>
          <a:lstStyle/>
          <a:p>
            <a:endParaRPr lang="ar-SA"/>
          </a:p>
        </p:txBody>
      </p:sp>
      <p:sp>
        <p:nvSpPr>
          <p:cNvPr id="27" name="Slide Number Placeholder 26"/>
          <p:cNvSpPr>
            <a:spLocks noGrp="1"/>
          </p:cNvSpPr>
          <p:nvPr>
            <p:ph type="sldNum" sz="quarter" idx="12"/>
          </p:nvPr>
        </p:nvSpPr>
        <p:spPr/>
        <p:txBody>
          <a:bodyPr/>
          <a:lstStyle/>
          <a:p>
            <a:fld id="{EB75A08F-17D9-4CEA-BB0E-2D9AC5AD0E16}"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9149C514-CCE2-4646-A372-45B05731A03E}" type="datetimeFigureOut">
              <a:rPr lang="ar-SA" smtClean="0"/>
              <a:t>14/04/1439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ar-SA" smtClean="0"/>
              <a:t>انقر لتحرير نمط العنوان الرئيسي</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9149C514-CCE2-4646-A372-45B05731A03E}" type="datetimeFigureOut">
              <a:rPr lang="ar-SA" smtClean="0"/>
              <a:t>14/04/1439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Content Placeholder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9149C514-CCE2-4646-A372-45B05731A03E}" type="datetimeFigureOut">
              <a:rPr lang="ar-SA" smtClean="0"/>
              <a:t>14/04/1439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Date Placeholder 3"/>
          <p:cNvSpPr>
            <a:spLocks noGrp="1"/>
          </p:cNvSpPr>
          <p:nvPr>
            <p:ph type="dt" sz="half" idx="10"/>
          </p:nvPr>
        </p:nvSpPr>
        <p:spPr/>
        <p:txBody>
          <a:bodyPr/>
          <a:lstStyle/>
          <a:p>
            <a:fld id="{9149C514-CCE2-4646-A372-45B05731A03E}" type="datetimeFigureOut">
              <a:rPr lang="ar-SA" smtClean="0"/>
              <a:t>14/04/1439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EB75A08F-17D9-4CEA-BB0E-2D9AC5AD0E16}"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ar-SA" smtClean="0"/>
              <a:t>انقر لتحرير نمط العنوان الرئيسي</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Date Placeholder 4"/>
          <p:cNvSpPr>
            <a:spLocks noGrp="1"/>
          </p:cNvSpPr>
          <p:nvPr>
            <p:ph type="dt" sz="half" idx="10"/>
          </p:nvPr>
        </p:nvSpPr>
        <p:spPr/>
        <p:txBody>
          <a:bodyPr/>
          <a:lstStyle/>
          <a:p>
            <a:fld id="{9149C514-CCE2-4646-A372-45B05731A03E}" type="datetimeFigureOut">
              <a:rPr lang="ar-SA" smtClean="0"/>
              <a:t>14/04/1439</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Date Placeholder 6"/>
          <p:cNvSpPr>
            <a:spLocks noGrp="1"/>
          </p:cNvSpPr>
          <p:nvPr>
            <p:ph type="dt" sz="half" idx="10"/>
          </p:nvPr>
        </p:nvSpPr>
        <p:spPr/>
        <p:txBody>
          <a:bodyPr/>
          <a:lstStyle/>
          <a:p>
            <a:fld id="{9149C514-CCE2-4646-A372-45B05731A03E}" type="datetimeFigureOut">
              <a:rPr lang="ar-SA" smtClean="0"/>
              <a:t>14/04/1439</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Date Placeholder 2"/>
          <p:cNvSpPr>
            <a:spLocks noGrp="1"/>
          </p:cNvSpPr>
          <p:nvPr>
            <p:ph type="dt" sz="half" idx="10"/>
          </p:nvPr>
        </p:nvSpPr>
        <p:spPr/>
        <p:txBody>
          <a:bodyPr/>
          <a:lstStyle/>
          <a:p>
            <a:fld id="{9149C514-CCE2-4646-A372-45B05731A03E}" type="datetimeFigureOut">
              <a:rPr lang="ar-SA" smtClean="0"/>
              <a:t>14/04/1439</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49C514-CCE2-4646-A372-45B05731A03E}" type="datetimeFigureOut">
              <a:rPr lang="ar-SA" smtClean="0"/>
              <a:t>14/04/1439</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ar-SA" smtClean="0"/>
              <a:t>انقر لتحرير أنماط النص الرئيسي</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Date Placeholder 4"/>
          <p:cNvSpPr>
            <a:spLocks noGrp="1"/>
          </p:cNvSpPr>
          <p:nvPr>
            <p:ph type="dt" sz="half" idx="10"/>
          </p:nvPr>
        </p:nvSpPr>
        <p:spPr/>
        <p:txBody>
          <a:bodyPr/>
          <a:lstStyle/>
          <a:p>
            <a:fld id="{9149C514-CCE2-4646-A372-45B05731A03E}" type="datetimeFigureOut">
              <a:rPr lang="ar-SA" smtClean="0"/>
              <a:t>14/04/1439</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ar-SA" smtClean="0"/>
              <a:t>انقر لتحرير نمط العنوان الرئيسي</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Date Placeholder 4"/>
          <p:cNvSpPr>
            <a:spLocks noGrp="1"/>
          </p:cNvSpPr>
          <p:nvPr>
            <p:ph type="dt" sz="half" idx="10"/>
          </p:nvPr>
        </p:nvSpPr>
        <p:spPr/>
        <p:txBody>
          <a:bodyPr/>
          <a:lstStyle/>
          <a:p>
            <a:fld id="{9149C514-CCE2-4646-A372-45B05731A03E}" type="datetimeFigureOut">
              <a:rPr lang="ar-SA" smtClean="0"/>
              <a:t>14/04/1439</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a:xfrm>
            <a:off x="8077200" y="6356350"/>
            <a:ext cx="609600" cy="365125"/>
          </a:xfrm>
        </p:spPr>
        <p:txBody>
          <a:bodyPr/>
          <a:lstStyle/>
          <a:p>
            <a:fld id="{EB75A08F-17D9-4CEA-BB0E-2D9AC5AD0E16}" type="slidenum">
              <a:rPr lang="ar-SA" smtClean="0"/>
              <a:t>‹#›</a:t>
            </a:fld>
            <a:endParaRPr lang="ar-SA"/>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ar-SA" smtClean="0"/>
              <a:t>انقر فوق الأيقونة لإضافة صورة</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ar-SA" smtClean="0"/>
              <a:t>انقر لتحرير نمط العنوان الرئيسي</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149C514-CCE2-4646-A372-45B05731A03E}" type="datetimeFigureOut">
              <a:rPr lang="ar-SA" smtClean="0"/>
              <a:t>14/04/1439</a:t>
            </a:fld>
            <a:endParaRPr lang="ar-SA"/>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ar-SA"/>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B75A08F-17D9-4CEA-BB0E-2D9AC5AD0E16}" type="slidenum">
              <a:rPr lang="ar-SA" smtClean="0"/>
              <a:t>‹#›</a:t>
            </a:fld>
            <a:endParaRPr lang="ar-SA"/>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audio" Target="../media/audio4.wav"/></Relationships>
</file>

<file path=ppt/slides/_rels/slide1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audio" Target="../media/audio6.wav"/></Relationships>
</file>

<file path=ppt/slides/_rels/slide1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audio" Target="../media/audio8.wav"/></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2.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2.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audio" Target="../media/audio10.wav"/></Relationships>
</file>

<file path=ppt/slides/_rels/slide3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2.png"/><Relationship Id="rId4" Type="http://schemas.openxmlformats.org/officeDocument/2006/relationships/audio" Target="../media/audio10.wav"/></Relationships>
</file>

<file path=ppt/slides/_rels/slide3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2.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5.xml"/><Relationship Id="rId5" Type="http://schemas.openxmlformats.org/officeDocument/2006/relationships/image" Target="../media/image2.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2.pn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2.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2.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61.xml"/><Relationship Id="rId5" Type="http://schemas.openxmlformats.org/officeDocument/2006/relationships/image" Target="../media/image2.png"/><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62.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63.xml"/><Relationship Id="rId5" Type="http://schemas.openxmlformats.org/officeDocument/2006/relationships/image" Target="../media/image2.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64.xml"/><Relationship Id="rId5" Type="http://schemas.openxmlformats.org/officeDocument/2006/relationships/image" Target="../media/image2.png"/><Relationship Id="rId4" Type="http://schemas.openxmlformats.org/officeDocument/2006/relationships/image" Target="../media/image20.png"/></Relationships>
</file>

<file path=ppt/slides/_rels/slide6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65.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66.xml"/><Relationship Id="rId5" Type="http://schemas.openxmlformats.org/officeDocument/2006/relationships/image" Target="../media/image2.png"/><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67.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68.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6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slideLayout" Target="../slideLayouts/slideLayout2.xml"/><Relationship Id="rId1" Type="http://schemas.openxmlformats.org/officeDocument/2006/relationships/tags" Target="../tags/tag87.xml"/><Relationship Id="rId5" Type="http://schemas.openxmlformats.org/officeDocument/2006/relationships/image" Target="../media/image2.png"/><Relationship Id="rId4" Type="http://schemas.openxmlformats.org/officeDocument/2006/relationships/image" Target="../media/image28.tmp"/></Relationships>
</file>

<file path=ppt/slides/_rels/slide87.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2.png"/><Relationship Id="rId5" Type="http://schemas.openxmlformats.org/officeDocument/2006/relationships/image" Target="../media/image31.tmp"/><Relationship Id="rId4" Type="http://schemas.openxmlformats.org/officeDocument/2006/relationships/image" Target="../media/image30.tmp"/></Relationships>
</file>

<file path=ppt/slides/_rels/slide88.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slideLayout" Target="../slideLayouts/slideLayout2.xml"/><Relationship Id="rId1" Type="http://schemas.openxmlformats.org/officeDocument/2006/relationships/tags" Target="../tags/tag89.xml"/><Relationship Id="rId5" Type="http://schemas.openxmlformats.org/officeDocument/2006/relationships/image" Target="../media/image2.png"/><Relationship Id="rId4" Type="http://schemas.openxmlformats.org/officeDocument/2006/relationships/image" Target="../media/image33.tmp"/></Relationships>
</file>

<file path=ppt/slides/_rels/slide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619672" y="908720"/>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a:solidFill>
                <a:prstClr val="white"/>
              </a:solidFill>
            </a:endParaRPr>
          </a:p>
        </p:txBody>
      </p:sp>
      <p:sp>
        <p:nvSpPr>
          <p:cNvPr id="4" name="مربع نص 3"/>
          <p:cNvSpPr txBox="1"/>
          <p:nvPr/>
        </p:nvSpPr>
        <p:spPr>
          <a:xfrm>
            <a:off x="1835696" y="908720"/>
            <a:ext cx="5760640" cy="830997"/>
          </a:xfrm>
          <a:prstGeom prst="rect">
            <a:avLst/>
          </a:prstGeom>
          <a:noFill/>
        </p:spPr>
        <p:txBody>
          <a:bodyPr wrap="square" rtlCol="1">
            <a:spAutoFit/>
          </a:bodyPr>
          <a:lstStyle/>
          <a:p>
            <a:pPr algn="ctr" rtl="1"/>
            <a:r>
              <a:rPr lang="ar-SA" sz="4800" b="1" dirty="0" smtClean="0">
                <a:solidFill>
                  <a:srgbClr val="FF0000"/>
                </a:solidFill>
                <a:effectLst>
                  <a:outerShdw blurRad="38100" dist="38100" dir="2700000" algn="tl">
                    <a:srgbClr val="FFFFFF"/>
                  </a:outerShdw>
                </a:effectLst>
              </a:rPr>
              <a:t>الفصل السابع</a:t>
            </a:r>
            <a:endParaRPr lang="ar-SA" sz="4800" dirty="0">
              <a:solidFill>
                <a:srgbClr val="FF0000"/>
              </a:solidFill>
            </a:endParaRPr>
          </a:p>
        </p:txBody>
      </p:sp>
      <p:sp>
        <p:nvSpPr>
          <p:cNvPr id="5" name="مربع نص 4"/>
          <p:cNvSpPr txBox="1"/>
          <p:nvPr/>
        </p:nvSpPr>
        <p:spPr>
          <a:xfrm>
            <a:off x="1403648" y="2992884"/>
            <a:ext cx="6624736" cy="1200329"/>
          </a:xfrm>
          <a:prstGeom prst="rect">
            <a:avLst/>
          </a:prstGeom>
          <a:noFill/>
        </p:spPr>
        <p:txBody>
          <a:bodyPr wrap="square" rtlCol="1">
            <a:spAutoFit/>
          </a:bodyPr>
          <a:lstStyle/>
          <a:p>
            <a:pPr algn="ctr" rtl="1"/>
            <a:r>
              <a:rPr lang="ar-SA" sz="7200" b="1" dirty="0" smtClean="0">
                <a:solidFill>
                  <a:srgbClr val="0070C0"/>
                </a:solidFill>
                <a:effectLst>
                  <a:outerShdw blurRad="38100" dist="38100" dir="2700000" algn="tl">
                    <a:srgbClr val="FFFFFF"/>
                  </a:outerShdw>
                </a:effectLst>
              </a:rPr>
              <a:t>الديدان و الرخويات</a:t>
            </a:r>
            <a:endParaRPr lang="ar-SA" sz="7200" b="1" dirty="0">
              <a:solidFill>
                <a:srgbClr val="0070C0"/>
              </a:solidFill>
            </a:endParaRPr>
          </a:p>
        </p:txBody>
      </p:sp>
      <p:grpSp>
        <p:nvGrpSpPr>
          <p:cNvPr id="12" name="مجموعة 11"/>
          <p:cNvGrpSpPr/>
          <p:nvPr/>
        </p:nvGrpSpPr>
        <p:grpSpPr>
          <a:xfrm>
            <a:off x="-36512" y="6128748"/>
            <a:ext cx="2082876" cy="756636"/>
            <a:chOff x="179512" y="692696"/>
            <a:chExt cx="2082876" cy="756636"/>
          </a:xfrm>
        </p:grpSpPr>
        <p:pic>
          <p:nvPicPr>
            <p:cNvPr id="13"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469632454"/>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13"/>
          <p:cNvSpPr>
            <a:spLocks noChangeArrowheads="1"/>
          </p:cNvSpPr>
          <p:nvPr/>
        </p:nvSpPr>
        <p:spPr bwMode="auto">
          <a:xfrm>
            <a:off x="6705600" y="454888"/>
            <a:ext cx="20193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التكاثر</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مستطيل مستدير الزوايا 16"/>
          <p:cNvSpPr/>
          <p:nvPr/>
        </p:nvSpPr>
        <p:spPr>
          <a:xfrm>
            <a:off x="513672" y="1213424"/>
            <a:ext cx="6400800" cy="2063176"/>
          </a:xfrm>
          <a:prstGeom prst="roundRect">
            <a:avLst/>
          </a:prstGeom>
          <a:solidFill>
            <a:schemeClr val="bg1"/>
          </a:solidFill>
          <a:ln w="44450" cmpd="dbl">
            <a:gradFill>
              <a:gsLst>
                <a:gs pos="0">
                  <a:schemeClr val="accent2">
                    <a:lumMod val="50000"/>
                  </a:schemeClr>
                </a:gs>
                <a:gs pos="99000">
                  <a:schemeClr val="accent6">
                    <a:lumMod val="50000"/>
                  </a:schemeClr>
                </a:gs>
                <a:gs pos="61250">
                  <a:srgbClr val="FFC000"/>
                </a:gs>
                <a:gs pos="74000">
                  <a:schemeClr val="accent3">
                    <a:lumMod val="50000"/>
                  </a:schemeClr>
                </a:gs>
                <a:gs pos="50000">
                  <a:schemeClr val="accent6">
                    <a:lumMod val="5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B050"/>
                </a:solidFill>
              </a:rPr>
              <a:t>الديدان المفلطحة خنثى </a:t>
            </a:r>
            <a:r>
              <a:rPr lang="ar-SA" sz="2400" b="1" dirty="0" smtClean="0">
                <a:solidFill>
                  <a:srgbClr val="00B050"/>
                </a:solidFill>
              </a:rPr>
              <a:t>لأن </a:t>
            </a:r>
            <a:r>
              <a:rPr lang="ar-SA" sz="2400" b="1" dirty="0">
                <a:solidFill>
                  <a:srgbClr val="00B050"/>
                </a:solidFill>
              </a:rPr>
              <a:t>البويضات والحيوانات المنوية تنتج في الدودة </a:t>
            </a:r>
            <a:r>
              <a:rPr lang="ar-SA" sz="2400" b="1" dirty="0" smtClean="0">
                <a:solidFill>
                  <a:srgbClr val="00B050"/>
                </a:solidFill>
              </a:rPr>
              <a:t>نفسها </a:t>
            </a:r>
            <a:r>
              <a:rPr lang="ar-SA" sz="2400" b="1" dirty="0">
                <a:solidFill>
                  <a:srgbClr val="00B050"/>
                </a:solidFill>
              </a:rPr>
              <a:t>حيث تتبادل</a:t>
            </a:r>
          </a:p>
          <a:p>
            <a:pPr algn="ctr"/>
            <a:r>
              <a:rPr lang="ar-SA" sz="2400" b="1" dirty="0">
                <a:solidFill>
                  <a:srgbClr val="00B050"/>
                </a:solidFill>
              </a:rPr>
              <a:t>كل دودتين الحيوانات المنوية وتلقح البويضات وتتكون اللاقحة </a:t>
            </a:r>
            <a:r>
              <a:rPr lang="ar-SA" sz="2400" b="1" dirty="0" smtClean="0">
                <a:solidFill>
                  <a:srgbClr val="00B050"/>
                </a:solidFill>
              </a:rPr>
              <a:t>(</a:t>
            </a:r>
            <a:r>
              <a:rPr lang="ar-SA" sz="2400" b="1" dirty="0" err="1" smtClean="0">
                <a:solidFill>
                  <a:srgbClr val="00B050"/>
                </a:solidFill>
              </a:rPr>
              <a:t>الزيجوت</a:t>
            </a:r>
            <a:r>
              <a:rPr lang="ar-SA" sz="2400" b="1" dirty="0" smtClean="0">
                <a:solidFill>
                  <a:srgbClr val="00B050"/>
                </a:solidFill>
              </a:rPr>
              <a:t>)التي </a:t>
            </a:r>
            <a:r>
              <a:rPr lang="ar-SA" sz="2400" b="1" dirty="0">
                <a:solidFill>
                  <a:srgbClr val="00B050"/>
                </a:solidFill>
              </a:rPr>
              <a:t>تنمو إلى شرنقة</a:t>
            </a:r>
          </a:p>
          <a:p>
            <a:pPr algn="ctr"/>
            <a:r>
              <a:rPr lang="ar-SA" sz="2400" b="1" dirty="0">
                <a:solidFill>
                  <a:srgbClr val="00B050"/>
                </a:solidFill>
              </a:rPr>
              <a:t>في الماء تفقس بعد أسبوع</a:t>
            </a:r>
            <a:endParaRPr lang="en-US" sz="3200" b="1" dirty="0">
              <a:solidFill>
                <a:srgbClr val="00B050"/>
              </a:solidFill>
              <a:latin typeface="Calibri"/>
              <a:ea typeface="Times New Roman"/>
              <a:cs typeface="Arial"/>
            </a:endParaRPr>
          </a:p>
        </p:txBody>
      </p:sp>
      <p:sp>
        <p:nvSpPr>
          <p:cNvPr id="18" name="AutoShape 3"/>
          <p:cNvSpPr>
            <a:spLocks noChangeArrowheads="1"/>
          </p:cNvSpPr>
          <p:nvPr/>
        </p:nvSpPr>
        <p:spPr bwMode="auto">
          <a:xfrm>
            <a:off x="7086600" y="1853623"/>
            <a:ext cx="1296144" cy="652318"/>
          </a:xfrm>
          <a:prstGeom prst="star8">
            <a:avLst>
              <a:gd name="adj" fmla="val 38250"/>
            </a:avLst>
          </a:prstGeom>
          <a:solidFill>
            <a:schemeClr val="bg2">
              <a:lumMod val="75000"/>
            </a:schemeClr>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b="1" dirty="0" smtClean="0">
                <a:latin typeface="Calibri" pitchFamily="34" charset="0"/>
                <a:ea typeface="Arial" pitchFamily="34" charset="0"/>
                <a:cs typeface="Monotype Koufi" pitchFamily="2" charset="-78"/>
              </a:rPr>
              <a:t>جنسياً</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مستطيل مستدير الزوايا 18"/>
          <p:cNvSpPr/>
          <p:nvPr/>
        </p:nvSpPr>
        <p:spPr>
          <a:xfrm>
            <a:off x="685800" y="3588984"/>
            <a:ext cx="6400800" cy="2063176"/>
          </a:xfrm>
          <a:prstGeom prst="roundRect">
            <a:avLst/>
          </a:prstGeom>
          <a:solidFill>
            <a:schemeClr val="bg1"/>
          </a:solidFill>
          <a:ln w="44450" cmpd="dbl">
            <a:gradFill>
              <a:gsLst>
                <a:gs pos="0">
                  <a:schemeClr val="accent2">
                    <a:lumMod val="50000"/>
                  </a:schemeClr>
                </a:gs>
                <a:gs pos="99000">
                  <a:schemeClr val="accent6">
                    <a:lumMod val="50000"/>
                  </a:schemeClr>
                </a:gs>
                <a:gs pos="61250">
                  <a:srgbClr val="FFC000"/>
                </a:gs>
                <a:gs pos="74000">
                  <a:schemeClr val="accent3">
                    <a:lumMod val="50000"/>
                  </a:schemeClr>
                </a:gs>
                <a:gs pos="50000">
                  <a:schemeClr val="accent6">
                    <a:lumMod val="5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B050"/>
                </a:solidFill>
              </a:rPr>
              <a:t>عن طريق التجدد حيث إذا قطعت إلى نصفين ينمو كل نصف معطيا دودة جديدة</a:t>
            </a:r>
            <a:endParaRPr lang="en-US" sz="3200" b="1" dirty="0">
              <a:solidFill>
                <a:srgbClr val="00B050"/>
              </a:solidFill>
              <a:latin typeface="Calibri"/>
              <a:ea typeface="Times New Roman"/>
              <a:cs typeface="Arial"/>
            </a:endParaRPr>
          </a:p>
        </p:txBody>
      </p:sp>
      <p:sp>
        <p:nvSpPr>
          <p:cNvPr id="22" name="AutoShape 3"/>
          <p:cNvSpPr>
            <a:spLocks noChangeArrowheads="1"/>
          </p:cNvSpPr>
          <p:nvPr/>
        </p:nvSpPr>
        <p:spPr bwMode="auto">
          <a:xfrm>
            <a:off x="7258728" y="4229183"/>
            <a:ext cx="1296144" cy="652318"/>
          </a:xfrm>
          <a:prstGeom prst="star8">
            <a:avLst>
              <a:gd name="adj" fmla="val 38250"/>
            </a:avLst>
          </a:prstGeom>
          <a:solidFill>
            <a:srgbClr val="FFFF00"/>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b="1" dirty="0" err="1">
                <a:latin typeface="Calibri" pitchFamily="34" charset="0"/>
                <a:ea typeface="Arial" pitchFamily="34" charset="0"/>
                <a:cs typeface="Monotype Koufi" pitchFamily="2" charset="-78"/>
              </a:rPr>
              <a:t>لاجنسي</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2" name="مجموعة 11"/>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مربع نص 2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46076591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7">
                                            <p:bg/>
                                          </p:spTgt>
                                        </p:tgtEl>
                                        <p:attrNameLst>
                                          <p:attrName>style.visibility</p:attrName>
                                        </p:attrNameLst>
                                      </p:cBhvr>
                                      <p:to>
                                        <p:strVal val="visible"/>
                                      </p:to>
                                    </p:set>
                                    <p:anim calcmode="lin" valueType="num">
                                      <p:cBhvr>
                                        <p:cTn id="17" dur="1000" fill="hold"/>
                                        <p:tgtEl>
                                          <p:spTgt spid="17">
                                            <p:bg/>
                                          </p:spTgt>
                                        </p:tgtEl>
                                        <p:attrNameLst>
                                          <p:attrName>ppt_w</p:attrName>
                                        </p:attrNameLst>
                                      </p:cBhvr>
                                      <p:tavLst>
                                        <p:tav tm="0">
                                          <p:val>
                                            <p:fltVal val="0"/>
                                          </p:val>
                                        </p:tav>
                                        <p:tav tm="100000">
                                          <p:val>
                                            <p:strVal val="#ppt_w"/>
                                          </p:val>
                                        </p:tav>
                                      </p:tavLst>
                                    </p:anim>
                                    <p:anim calcmode="lin" valueType="num">
                                      <p:cBhvr>
                                        <p:cTn id="18" dur="1000" fill="hold"/>
                                        <p:tgtEl>
                                          <p:spTgt spid="17">
                                            <p:bg/>
                                          </p:spTgt>
                                        </p:tgtEl>
                                        <p:attrNameLst>
                                          <p:attrName>ppt_h</p:attrName>
                                        </p:attrNameLst>
                                      </p:cBhvr>
                                      <p:tavLst>
                                        <p:tav tm="0">
                                          <p:val>
                                            <p:fltVal val="0"/>
                                          </p:val>
                                        </p:tav>
                                        <p:tav tm="100000">
                                          <p:val>
                                            <p:strVal val="#ppt_h"/>
                                          </p:val>
                                        </p:tav>
                                      </p:tavLst>
                                    </p:anim>
                                    <p:anim calcmode="lin" valueType="num">
                                      <p:cBhvr>
                                        <p:cTn id="19" dur="1000" fill="hold"/>
                                        <p:tgtEl>
                                          <p:spTgt spid="17">
                                            <p:bg/>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7">
                                            <p:bg/>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p:cTn id="25" dur="1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1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 calcmode="lin" valueType="num">
                                      <p:cBhvr>
                                        <p:cTn id="33" dur="10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17">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1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17">
                                            <p:txEl>
                                              <p:pRg st="2" end="2"/>
                                            </p:txEl>
                                          </p:spTgt>
                                        </p:tgtEl>
                                        <p:attrNameLst>
                                          <p:attrName>style.visibility</p:attrName>
                                        </p:attrNameLst>
                                      </p:cBhvr>
                                      <p:to>
                                        <p:strVal val="visible"/>
                                      </p:to>
                                    </p:set>
                                    <p:anim calcmode="lin" valueType="num">
                                      <p:cBhvr>
                                        <p:cTn id="41" dur="10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42" dur="1000" fill="hold"/>
                                        <p:tgtEl>
                                          <p:spTgt spid="17">
                                            <p:txEl>
                                              <p:pRg st="2" end="2"/>
                                            </p:txEl>
                                          </p:spTgt>
                                        </p:tgtEl>
                                        <p:attrNameLst>
                                          <p:attrName>ppt_h</p:attrName>
                                        </p:attrNameLst>
                                      </p:cBhvr>
                                      <p:tavLst>
                                        <p:tav tm="0">
                                          <p:val>
                                            <p:fltVal val="0"/>
                                          </p:val>
                                        </p:tav>
                                        <p:tav tm="100000">
                                          <p:val>
                                            <p:strVal val="#ppt_h"/>
                                          </p:val>
                                        </p:tav>
                                      </p:tavLst>
                                    </p:anim>
                                    <p:anim calcmode="lin" valueType="num">
                                      <p:cBhvr>
                                        <p:cTn id="43" dur="1000" fill="hold"/>
                                        <p:tgtEl>
                                          <p:spTgt spid="1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heel(1)">
                                      <p:cBhvr>
                                        <p:cTn id="49" dur="20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5" presetClass="entr" presetSubtype="0" fill="hold" grpId="0" nodeType="clickEffect">
                                  <p:stCondLst>
                                    <p:cond delay="0"/>
                                  </p:stCondLst>
                                  <p:childTnLst>
                                    <p:set>
                                      <p:cBhvr>
                                        <p:cTn id="53" dur="1" fill="hold">
                                          <p:stCondLst>
                                            <p:cond delay="0"/>
                                          </p:stCondLst>
                                        </p:cTn>
                                        <p:tgtEl>
                                          <p:spTgt spid="19">
                                            <p:bg/>
                                          </p:spTgt>
                                        </p:tgtEl>
                                        <p:attrNameLst>
                                          <p:attrName>style.visibility</p:attrName>
                                        </p:attrNameLst>
                                      </p:cBhvr>
                                      <p:to>
                                        <p:strVal val="visible"/>
                                      </p:to>
                                    </p:set>
                                    <p:anim calcmode="lin" valueType="num">
                                      <p:cBhvr>
                                        <p:cTn id="54" dur="1000" fill="hold"/>
                                        <p:tgtEl>
                                          <p:spTgt spid="19">
                                            <p:bg/>
                                          </p:spTgt>
                                        </p:tgtEl>
                                        <p:attrNameLst>
                                          <p:attrName>ppt_w</p:attrName>
                                        </p:attrNameLst>
                                      </p:cBhvr>
                                      <p:tavLst>
                                        <p:tav tm="0">
                                          <p:val>
                                            <p:fltVal val="0"/>
                                          </p:val>
                                        </p:tav>
                                        <p:tav tm="100000">
                                          <p:val>
                                            <p:strVal val="#ppt_w"/>
                                          </p:val>
                                        </p:tav>
                                      </p:tavLst>
                                    </p:anim>
                                    <p:anim calcmode="lin" valueType="num">
                                      <p:cBhvr>
                                        <p:cTn id="55" dur="1000" fill="hold"/>
                                        <p:tgtEl>
                                          <p:spTgt spid="19">
                                            <p:bg/>
                                          </p:spTgt>
                                        </p:tgtEl>
                                        <p:attrNameLst>
                                          <p:attrName>ppt_h</p:attrName>
                                        </p:attrNameLst>
                                      </p:cBhvr>
                                      <p:tavLst>
                                        <p:tav tm="0">
                                          <p:val>
                                            <p:fltVal val="0"/>
                                          </p:val>
                                        </p:tav>
                                        <p:tav tm="100000">
                                          <p:val>
                                            <p:strVal val="#ppt_h"/>
                                          </p:val>
                                        </p:tav>
                                      </p:tavLst>
                                    </p:anim>
                                    <p:anim calcmode="lin" valueType="num">
                                      <p:cBhvr>
                                        <p:cTn id="56" dur="1000" fill="hold"/>
                                        <p:tgtEl>
                                          <p:spTgt spid="19">
                                            <p:bg/>
                                          </p:spTgt>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19">
                                            <p:bg/>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p:stCondLst>
                        <p:cond delay="indefinite"/>
                      </p:stCondLst>
                      <p:childTnLst>
                        <p:par>
                          <p:cTn id="59" fill="hold">
                            <p:stCondLst>
                              <p:cond delay="0"/>
                            </p:stCondLst>
                            <p:childTnLst>
                              <p:par>
                                <p:cTn id="60" presetID="15" presetClass="entr" presetSubtype="0" fill="hold" grpId="0"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 calcmode="lin" valueType="num">
                                      <p:cBhvr>
                                        <p:cTn id="62" dur="10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63" dur="1000" fill="hold"/>
                                        <p:tgtEl>
                                          <p:spTgt spid="19">
                                            <p:txEl>
                                              <p:pRg st="0" end="0"/>
                                            </p:txEl>
                                          </p:spTgt>
                                        </p:tgtEl>
                                        <p:attrNameLst>
                                          <p:attrName>ppt_h</p:attrName>
                                        </p:attrNameLst>
                                      </p:cBhvr>
                                      <p:tavLst>
                                        <p:tav tm="0">
                                          <p:val>
                                            <p:fltVal val="0"/>
                                          </p:val>
                                        </p:tav>
                                        <p:tav tm="100000">
                                          <p:val>
                                            <p:strVal val="#ppt_h"/>
                                          </p:val>
                                        </p:tav>
                                      </p:tavLst>
                                    </p:anim>
                                    <p:anim calcmode="lin" valueType="num">
                                      <p:cBhvr>
                                        <p:cTn id="64" dur="1000" fill="hold"/>
                                        <p:tgtEl>
                                          <p:spTgt spid="1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1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build="p" animBg="1"/>
      <p:bldP spid="18" grpId="0" animBg="1"/>
      <p:bldP spid="19" grpId="0" build="p"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3"/>
          <p:cNvSpPr>
            <a:spLocks noChangeArrowheads="1"/>
          </p:cNvSpPr>
          <p:nvPr/>
        </p:nvSpPr>
        <p:spPr bwMode="auto">
          <a:xfrm>
            <a:off x="5105977" y="454888"/>
            <a:ext cx="32385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تنوع الديدان المفلطحة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مخطط انسيابي: رابط خارج الصفحة 8"/>
          <p:cNvSpPr/>
          <p:nvPr/>
        </p:nvSpPr>
        <p:spPr>
          <a:xfrm>
            <a:off x="5019964" y="1600200"/>
            <a:ext cx="3410527" cy="990600"/>
          </a:xfrm>
          <a:prstGeom prst="flowChartOffpageConnector">
            <a:avLst/>
          </a:prstGeom>
          <a:solidFill>
            <a:schemeClr val="bg1"/>
          </a:solidFill>
          <a:ln w="44450" cmpd="dbl">
            <a:gradFill>
              <a:gsLst>
                <a:gs pos="0">
                  <a:schemeClr val="accent1">
                    <a:lumMod val="75000"/>
                  </a:schemeClr>
                </a:gs>
                <a:gs pos="85409">
                  <a:schemeClr val="accent6">
                    <a:lumMod val="50000"/>
                  </a:schemeClr>
                </a:gs>
                <a:gs pos="62100">
                  <a:schemeClr val="accent3">
                    <a:lumMod val="50000"/>
                  </a:schemeClr>
                </a:gs>
                <a:gs pos="50000">
                  <a:srgbClr val="FFFF00"/>
                </a:gs>
                <a:gs pos="100000">
                  <a:schemeClr val="accent1">
                    <a:tint val="23500"/>
                    <a:satMod val="160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a:solidFill>
                  <a:srgbClr val="002060"/>
                </a:solidFill>
              </a:rPr>
              <a:t>أ-طائفة </a:t>
            </a:r>
            <a:r>
              <a:rPr lang="ar-SA" b="1" dirty="0" smtClean="0">
                <a:solidFill>
                  <a:srgbClr val="002060"/>
                </a:solidFill>
              </a:rPr>
              <a:t>التر بلايا </a:t>
            </a:r>
            <a:r>
              <a:rPr lang="ar-SA" b="1" dirty="0">
                <a:solidFill>
                  <a:srgbClr val="002060"/>
                </a:solidFill>
              </a:rPr>
              <a:t>مثل </a:t>
            </a:r>
            <a:r>
              <a:rPr lang="ar-SA" b="1" dirty="0" smtClean="0">
                <a:solidFill>
                  <a:srgbClr val="002060"/>
                </a:solidFill>
              </a:rPr>
              <a:t>(البلاناريا)</a:t>
            </a:r>
            <a:endParaRPr lang="en-US" b="1" dirty="0">
              <a:solidFill>
                <a:srgbClr val="002060"/>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723900"/>
            <a:ext cx="31432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تقاطع 10"/>
          <p:cNvSpPr/>
          <p:nvPr/>
        </p:nvSpPr>
        <p:spPr>
          <a:xfrm>
            <a:off x="2812473" y="2819400"/>
            <a:ext cx="5912427" cy="457200"/>
          </a:xfrm>
          <a:prstGeom prst="plus">
            <a:avLst/>
          </a:prstGeom>
          <a:solidFill>
            <a:schemeClr val="bg2"/>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rgbClr val="002060"/>
                </a:solidFill>
                <a:latin typeface="Calibri"/>
                <a:ea typeface="Times New Roman"/>
                <a:cs typeface="Arial"/>
              </a:rPr>
              <a:t>-حرة المعيشة تعيش في الماء العذب والمالح والتربة الرطبة</a:t>
            </a:r>
            <a:endParaRPr lang="en-US" b="1" dirty="0">
              <a:solidFill>
                <a:srgbClr val="002060"/>
              </a:solidFill>
            </a:endParaRPr>
          </a:p>
        </p:txBody>
      </p:sp>
      <p:sp>
        <p:nvSpPr>
          <p:cNvPr id="12" name="متقاطع 11"/>
          <p:cNvSpPr/>
          <p:nvPr/>
        </p:nvSpPr>
        <p:spPr>
          <a:xfrm>
            <a:off x="2812473" y="3505200"/>
            <a:ext cx="5912427" cy="838200"/>
          </a:xfrm>
          <a:prstGeom prst="plus">
            <a:avLst/>
          </a:prstGeom>
          <a:solidFill>
            <a:schemeClr val="bg2"/>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rgbClr val="002060"/>
                </a:solidFill>
                <a:latin typeface="Calibri"/>
                <a:ea typeface="Times New Roman"/>
                <a:cs typeface="Arial"/>
              </a:rPr>
              <a:t>-تمتلك بقعة عينية </a:t>
            </a:r>
            <a:r>
              <a:rPr lang="ar-SA" b="1" dirty="0" smtClean="0">
                <a:solidFill>
                  <a:srgbClr val="002060"/>
                </a:solidFill>
                <a:latin typeface="Calibri"/>
                <a:ea typeface="Times New Roman"/>
                <a:cs typeface="Arial"/>
              </a:rPr>
              <a:t>وهي </a:t>
            </a:r>
            <a:r>
              <a:rPr lang="ar-SA" b="1" dirty="0">
                <a:solidFill>
                  <a:srgbClr val="002060"/>
                </a:solidFill>
                <a:latin typeface="Calibri"/>
                <a:ea typeface="Times New Roman"/>
                <a:cs typeface="Arial"/>
              </a:rPr>
              <a:t>عبارة عن تجمع للخلايا </a:t>
            </a:r>
            <a:r>
              <a:rPr lang="ar-SA" b="1" dirty="0" smtClean="0">
                <a:solidFill>
                  <a:srgbClr val="002060"/>
                </a:solidFill>
                <a:latin typeface="Calibri"/>
                <a:ea typeface="Times New Roman"/>
                <a:cs typeface="Arial"/>
              </a:rPr>
              <a:t>الحسية</a:t>
            </a:r>
            <a:endParaRPr lang="ar-SA" b="1" dirty="0">
              <a:solidFill>
                <a:srgbClr val="002060"/>
              </a:solidFill>
              <a:latin typeface="Calibri"/>
              <a:ea typeface="Times New Roman"/>
              <a:cs typeface="Arial"/>
            </a:endParaRPr>
          </a:p>
          <a:p>
            <a:pPr algn="ctr"/>
            <a:r>
              <a:rPr lang="ar-SA" b="1" dirty="0">
                <a:solidFill>
                  <a:srgbClr val="002060"/>
                </a:solidFill>
                <a:latin typeface="Calibri"/>
                <a:ea typeface="Times New Roman"/>
                <a:cs typeface="Arial"/>
              </a:rPr>
              <a:t>تساعد على تحديد شدة الاضاءة </a:t>
            </a:r>
            <a:r>
              <a:rPr lang="ar-SA" b="1" dirty="0" smtClean="0">
                <a:solidFill>
                  <a:srgbClr val="002060"/>
                </a:solidFill>
                <a:latin typeface="Calibri"/>
                <a:ea typeface="Times New Roman"/>
                <a:cs typeface="Arial"/>
              </a:rPr>
              <a:t>التي </a:t>
            </a:r>
            <a:r>
              <a:rPr lang="ar-SA" b="1" dirty="0">
                <a:solidFill>
                  <a:srgbClr val="002060"/>
                </a:solidFill>
                <a:latin typeface="Calibri"/>
                <a:ea typeface="Times New Roman"/>
                <a:cs typeface="Arial"/>
              </a:rPr>
              <a:t>قد تحميها من الأعداء</a:t>
            </a:r>
            <a:endParaRPr lang="en-US" b="1" dirty="0">
              <a:solidFill>
                <a:srgbClr val="002060"/>
              </a:solidFill>
            </a:endParaRPr>
          </a:p>
        </p:txBody>
      </p:sp>
      <p:sp>
        <p:nvSpPr>
          <p:cNvPr id="14" name="متقاطع 13"/>
          <p:cNvSpPr/>
          <p:nvPr/>
        </p:nvSpPr>
        <p:spPr>
          <a:xfrm>
            <a:off x="2812472" y="4495800"/>
            <a:ext cx="5912427" cy="838200"/>
          </a:xfrm>
          <a:prstGeom prst="plus">
            <a:avLst/>
          </a:prstGeom>
          <a:solidFill>
            <a:schemeClr val="bg2"/>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rgbClr val="002060"/>
                </a:solidFill>
                <a:latin typeface="Calibri"/>
                <a:ea typeface="Times New Roman"/>
                <a:cs typeface="Arial"/>
              </a:rPr>
              <a:t>-تمتلك مستقبلات كيمائية على جانبي الرأس تساعدها على</a:t>
            </a:r>
          </a:p>
          <a:p>
            <a:pPr algn="ctr"/>
            <a:r>
              <a:rPr lang="ar-SA" b="1" dirty="0">
                <a:solidFill>
                  <a:srgbClr val="002060"/>
                </a:solidFill>
                <a:latin typeface="Calibri"/>
                <a:ea typeface="Times New Roman"/>
                <a:cs typeface="Arial"/>
              </a:rPr>
              <a:t>تحديد مكان الغذاء.</a:t>
            </a:r>
            <a:endParaRPr lang="en-US" b="1" dirty="0">
              <a:solidFill>
                <a:srgbClr val="002060"/>
              </a:solidFill>
            </a:endParaRPr>
          </a:p>
        </p:txBody>
      </p:sp>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2738916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2000"/>
                                        <p:tgtEl>
                                          <p:spTgt spid="5122"/>
                                        </p:tgtEl>
                                      </p:cBhvr>
                                    </p:animEffect>
                                    <p:anim calcmode="lin" valueType="num">
                                      <p:cBhvr>
                                        <p:cTn id="13" dur="2000" fill="hold"/>
                                        <p:tgtEl>
                                          <p:spTgt spid="5122"/>
                                        </p:tgtEl>
                                        <p:attrNameLst>
                                          <p:attrName>style.rotation</p:attrName>
                                        </p:attrNameLst>
                                      </p:cBhvr>
                                      <p:tavLst>
                                        <p:tav tm="0">
                                          <p:val>
                                            <p:fltVal val="720"/>
                                          </p:val>
                                        </p:tav>
                                        <p:tav tm="100000">
                                          <p:val>
                                            <p:fltVal val="0"/>
                                          </p:val>
                                        </p:tav>
                                      </p:tavLst>
                                    </p:anim>
                                    <p:anim calcmode="lin" valueType="num">
                                      <p:cBhvr>
                                        <p:cTn id="14" dur="2000" fill="hold"/>
                                        <p:tgtEl>
                                          <p:spTgt spid="5122"/>
                                        </p:tgtEl>
                                        <p:attrNameLst>
                                          <p:attrName>ppt_h</p:attrName>
                                        </p:attrNameLst>
                                      </p:cBhvr>
                                      <p:tavLst>
                                        <p:tav tm="0">
                                          <p:val>
                                            <p:fltVal val="0"/>
                                          </p:val>
                                        </p:tav>
                                        <p:tav tm="100000">
                                          <p:val>
                                            <p:strVal val="#ppt_h"/>
                                          </p:val>
                                        </p:tav>
                                      </p:tavLst>
                                    </p:anim>
                                    <p:anim calcmode="lin" valueType="num">
                                      <p:cBhvr>
                                        <p:cTn id="15" dur="2000" fill="hold"/>
                                        <p:tgtEl>
                                          <p:spTgt spid="5122"/>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1" descr="D:\Work2\arrow_right.png">
            <a:hlinkClick r:id="" action="ppaction://hlinkshowjump?jump=previousslide"/>
            <a:hlinkHover r:id="" action="ppaction://noaction" highlightClick="1">
              <a:snd r:embed="rId4" name="السابق.wav"/>
            </a:hlinkHover>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47039">
            <a:off x="7076784" y="5878513"/>
            <a:ext cx="18319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مخطط انسيابي: رابط خارج الصفحة 5"/>
          <p:cNvSpPr/>
          <p:nvPr/>
        </p:nvSpPr>
        <p:spPr>
          <a:xfrm>
            <a:off x="6096000" y="457200"/>
            <a:ext cx="2583873" cy="824345"/>
          </a:xfrm>
          <a:prstGeom prst="flowChartOffpageConnector">
            <a:avLst/>
          </a:prstGeom>
          <a:solidFill>
            <a:schemeClr val="bg1"/>
          </a:solidFill>
          <a:ln w="44450" cmpd="dbl">
            <a:gradFill>
              <a:gsLst>
                <a:gs pos="0">
                  <a:schemeClr val="accent1">
                    <a:lumMod val="75000"/>
                  </a:schemeClr>
                </a:gs>
                <a:gs pos="85409">
                  <a:schemeClr val="accent6">
                    <a:lumMod val="50000"/>
                  </a:schemeClr>
                </a:gs>
                <a:gs pos="62100">
                  <a:schemeClr val="accent3">
                    <a:lumMod val="50000"/>
                  </a:schemeClr>
                </a:gs>
                <a:gs pos="50000">
                  <a:srgbClr val="FFFF00"/>
                </a:gs>
                <a:gs pos="100000">
                  <a:schemeClr val="accent1">
                    <a:tint val="23500"/>
                    <a:satMod val="160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sz="400" b="1" dirty="0">
                <a:solidFill>
                  <a:srgbClr val="002060"/>
                </a:solidFill>
              </a:rPr>
              <a:t>طائفة الديدان المثقبة </a:t>
            </a:r>
            <a:r>
              <a:rPr lang="ar-SA" sz="400" b="1" dirty="0" smtClean="0">
                <a:solidFill>
                  <a:srgbClr val="002060"/>
                </a:solidFill>
              </a:rPr>
              <a:t>(</a:t>
            </a:r>
            <a:r>
              <a:rPr lang="ar-SA" sz="400" b="1" dirty="0" err="1" smtClean="0">
                <a:solidFill>
                  <a:srgbClr val="002060"/>
                </a:solidFill>
              </a:rPr>
              <a:t>التريماتودا</a:t>
            </a:r>
            <a:r>
              <a:rPr lang="ar-SA" sz="400" b="1" dirty="0" smtClean="0">
                <a:solidFill>
                  <a:srgbClr val="002060"/>
                </a:solidFill>
              </a:rPr>
              <a:t>)</a:t>
            </a:r>
            <a:endParaRPr lang="en-US" sz="400" b="1" dirty="0">
              <a:solidFill>
                <a:srgbClr val="002060"/>
              </a:solidFill>
            </a:endParaRPr>
          </a:p>
        </p:txBody>
      </p:sp>
      <p:sp>
        <p:nvSpPr>
          <p:cNvPr id="7" name="متقاطع 6"/>
          <p:cNvSpPr/>
          <p:nvPr/>
        </p:nvSpPr>
        <p:spPr>
          <a:xfrm>
            <a:off x="76200" y="252844"/>
            <a:ext cx="5867400" cy="1271156"/>
          </a:xfrm>
          <a:prstGeom prst="plus">
            <a:avLst/>
          </a:prstGeom>
          <a:solidFill>
            <a:schemeClr val="bg2"/>
          </a:solidFill>
          <a:ln w="28575">
            <a:gradFill>
              <a:gsLst>
                <a:gs pos="89170">
                  <a:schemeClr val="accent6">
                    <a:lumMod val="50000"/>
                  </a:schemeClr>
                </a:gs>
                <a:gs pos="71650">
                  <a:srgbClr val="00B050"/>
                </a:gs>
                <a:gs pos="18750">
                  <a:srgbClr val="FFC000"/>
                </a:gs>
                <a:gs pos="0">
                  <a:srgbClr val="002060"/>
                </a:gs>
                <a:gs pos="50000">
                  <a:srgbClr val="92D050"/>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rgbClr val="002060"/>
                </a:solidFill>
                <a:latin typeface="Calibri"/>
                <a:ea typeface="Times New Roman"/>
                <a:cs typeface="Arial"/>
              </a:rPr>
              <a:t>مثل دودة </a:t>
            </a:r>
            <a:r>
              <a:rPr lang="ar-SA" sz="2400" b="1" dirty="0" err="1">
                <a:solidFill>
                  <a:srgbClr val="002060"/>
                </a:solidFill>
                <a:latin typeface="Calibri"/>
                <a:ea typeface="Times New Roman"/>
                <a:cs typeface="Arial"/>
              </a:rPr>
              <a:t>الشستوما</a:t>
            </a:r>
            <a:r>
              <a:rPr lang="ar-SA" sz="2400" b="1" dirty="0">
                <a:solidFill>
                  <a:srgbClr val="002060"/>
                </a:solidFill>
                <a:latin typeface="Calibri"/>
                <a:ea typeface="Times New Roman"/>
                <a:cs typeface="Arial"/>
              </a:rPr>
              <a:t> المسببة لمرض </a:t>
            </a:r>
            <a:r>
              <a:rPr lang="ar-SA" sz="2400" b="1" dirty="0" smtClean="0">
                <a:solidFill>
                  <a:srgbClr val="002060"/>
                </a:solidFill>
                <a:latin typeface="Calibri"/>
                <a:ea typeface="Times New Roman"/>
                <a:cs typeface="Arial"/>
              </a:rPr>
              <a:t>البلهارسيا</a:t>
            </a:r>
          </a:p>
          <a:p>
            <a:pPr algn="ctr" rtl="1"/>
            <a:r>
              <a:rPr lang="ar-SA" sz="2400" b="1" dirty="0" smtClean="0">
                <a:solidFill>
                  <a:srgbClr val="002060"/>
                </a:solidFill>
                <a:latin typeface="Calibri"/>
                <a:ea typeface="Times New Roman"/>
                <a:cs typeface="Arial"/>
              </a:rPr>
              <a:t>تعيش </a:t>
            </a:r>
            <a:r>
              <a:rPr lang="ar-SA" sz="2400" b="1" dirty="0">
                <a:solidFill>
                  <a:srgbClr val="002060"/>
                </a:solidFill>
                <a:latin typeface="Calibri"/>
                <a:ea typeface="Times New Roman"/>
                <a:cs typeface="Arial"/>
              </a:rPr>
              <a:t>متطفلة على دم العائل وأعضاء </a:t>
            </a:r>
            <a:r>
              <a:rPr lang="ar-SA" sz="2400" b="1" dirty="0" smtClean="0">
                <a:solidFill>
                  <a:srgbClr val="002060"/>
                </a:solidFill>
                <a:latin typeface="Calibri"/>
                <a:ea typeface="Times New Roman"/>
                <a:cs typeface="Arial"/>
              </a:rPr>
              <a:t>جسمه</a:t>
            </a:r>
          </a:p>
          <a:p>
            <a:pPr algn="ctr" rtl="1"/>
            <a:r>
              <a:rPr lang="ar-SA" sz="2400" b="1" dirty="0">
                <a:solidFill>
                  <a:srgbClr val="002060"/>
                </a:solidFill>
                <a:latin typeface="Calibri"/>
                <a:ea typeface="Times New Roman"/>
                <a:cs typeface="Arial"/>
              </a:rPr>
              <a:t>تحتاج هذه الدودة إلى عائلتين لتكمل دورة حياتها</a:t>
            </a:r>
            <a:endParaRPr lang="en-US" sz="2400" b="1" dirty="0">
              <a:solidFill>
                <a:srgbClr val="002060"/>
              </a:solidFill>
              <a:latin typeface="Calibri"/>
              <a:ea typeface="Times New Roman"/>
              <a:cs typeface="Arial"/>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600200"/>
            <a:ext cx="822267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مجموعة 14"/>
          <p:cNvGrpSpPr/>
          <p:nvPr/>
        </p:nvGrpSpPr>
        <p:grpSpPr>
          <a:xfrm>
            <a:off x="-36512" y="6128748"/>
            <a:ext cx="2082876" cy="756636"/>
            <a:chOff x="179512" y="692696"/>
            <a:chExt cx="2082876" cy="756636"/>
          </a:xfrm>
        </p:grpSpPr>
        <p:pic>
          <p:nvPicPr>
            <p:cNvPr id="16" name="Picture 2"/>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مربع نص 16"/>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مربع نص 17"/>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855918775"/>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2000"/>
                                        <p:tgtEl>
                                          <p:spTgt spid="6146"/>
                                        </p:tgtEl>
                                      </p:cBhvr>
                                    </p:animEffect>
                                    <p:anim calcmode="lin" valueType="num">
                                      <p:cBhvr>
                                        <p:cTn id="18" dur="2000" fill="hold"/>
                                        <p:tgtEl>
                                          <p:spTgt spid="6146"/>
                                        </p:tgtEl>
                                        <p:attrNameLst>
                                          <p:attrName>ppt_w</p:attrName>
                                        </p:attrNameLst>
                                      </p:cBhvr>
                                      <p:tavLst>
                                        <p:tav tm="0" fmla="#ppt_w*sin(2.5*pi*$)">
                                          <p:val>
                                            <p:fltVal val="0"/>
                                          </p:val>
                                        </p:tav>
                                        <p:tav tm="100000">
                                          <p:val>
                                            <p:fltVal val="1"/>
                                          </p:val>
                                        </p:tav>
                                      </p:tavLst>
                                    </p:anim>
                                    <p:anim calcmode="lin" valueType="num">
                                      <p:cBhvr>
                                        <p:cTn id="19" dur="2000" fill="hold"/>
                                        <p:tgtEl>
                                          <p:spTgt spid="61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91836"/>
            <a:ext cx="29718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مخطط انسيابي: رابط خارج الصفحة 6"/>
          <p:cNvSpPr/>
          <p:nvPr/>
        </p:nvSpPr>
        <p:spPr>
          <a:xfrm>
            <a:off x="5334000" y="457200"/>
            <a:ext cx="3410527" cy="990600"/>
          </a:xfrm>
          <a:prstGeom prst="flowChartOffpageConnector">
            <a:avLst/>
          </a:prstGeom>
          <a:solidFill>
            <a:schemeClr val="bg1"/>
          </a:solidFill>
          <a:ln w="44450" cmpd="dbl">
            <a:gradFill>
              <a:gsLst>
                <a:gs pos="0">
                  <a:schemeClr val="accent1">
                    <a:lumMod val="75000"/>
                  </a:schemeClr>
                </a:gs>
                <a:gs pos="85409">
                  <a:schemeClr val="accent6">
                    <a:lumMod val="50000"/>
                  </a:schemeClr>
                </a:gs>
                <a:gs pos="62100">
                  <a:schemeClr val="accent3">
                    <a:lumMod val="50000"/>
                  </a:schemeClr>
                </a:gs>
                <a:gs pos="50000">
                  <a:srgbClr val="FFFF00"/>
                </a:gs>
                <a:gs pos="100000">
                  <a:schemeClr val="accent1">
                    <a:tint val="23500"/>
                    <a:satMod val="160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a:solidFill>
                  <a:srgbClr val="002060"/>
                </a:solidFill>
              </a:rPr>
              <a:t>طائفة الديدان الشريطية </a:t>
            </a:r>
            <a:r>
              <a:rPr lang="ar-SA" b="1" dirty="0" smtClean="0">
                <a:solidFill>
                  <a:srgbClr val="002060"/>
                </a:solidFill>
              </a:rPr>
              <a:t>(</a:t>
            </a:r>
            <a:r>
              <a:rPr lang="ar-SA" b="1" dirty="0" err="1" smtClean="0">
                <a:solidFill>
                  <a:srgbClr val="002060"/>
                </a:solidFill>
              </a:rPr>
              <a:t>السيستودا</a:t>
            </a:r>
            <a:r>
              <a:rPr lang="ar-SA" b="1" dirty="0" smtClean="0">
                <a:solidFill>
                  <a:srgbClr val="002060"/>
                </a:solidFill>
              </a:rPr>
              <a:t>)</a:t>
            </a:r>
            <a:endParaRPr lang="en-US" b="1" dirty="0">
              <a:solidFill>
                <a:srgbClr val="002060"/>
              </a:solidFill>
            </a:endParaRPr>
          </a:p>
        </p:txBody>
      </p:sp>
      <p:sp>
        <p:nvSpPr>
          <p:cNvPr id="8" name="متقاطع 7"/>
          <p:cNvSpPr/>
          <p:nvPr/>
        </p:nvSpPr>
        <p:spPr>
          <a:xfrm>
            <a:off x="4342245" y="1586634"/>
            <a:ext cx="4381500" cy="457200"/>
          </a:xfrm>
          <a:prstGeom prst="plus">
            <a:avLst/>
          </a:prstGeom>
          <a:solidFill>
            <a:schemeClr val="bg2"/>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srgbClr val="002060"/>
                </a:solidFill>
                <a:latin typeface="Calibri"/>
                <a:ea typeface="Times New Roman"/>
                <a:cs typeface="Arial"/>
              </a:rPr>
              <a:t>ديدان </a:t>
            </a:r>
            <a:r>
              <a:rPr lang="ar-SA" b="1" dirty="0">
                <a:solidFill>
                  <a:srgbClr val="002060"/>
                </a:solidFill>
                <a:latin typeface="Calibri"/>
                <a:ea typeface="Times New Roman"/>
                <a:cs typeface="Arial"/>
              </a:rPr>
              <a:t>متطفلة تكيفت للعيش في أمعاء العائل</a:t>
            </a:r>
            <a:endParaRPr lang="en-US" b="1" dirty="0">
              <a:solidFill>
                <a:srgbClr val="002060"/>
              </a:solidFill>
            </a:endParaRPr>
          </a:p>
        </p:txBody>
      </p:sp>
      <p:sp>
        <p:nvSpPr>
          <p:cNvPr id="9" name="AutoShape 13"/>
          <p:cNvSpPr>
            <a:spLocks noChangeArrowheads="1"/>
          </p:cNvSpPr>
          <p:nvPr/>
        </p:nvSpPr>
        <p:spPr bwMode="auto">
          <a:xfrm>
            <a:off x="5885485" y="2133600"/>
            <a:ext cx="2628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تركيب الدودة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نجمة ذات 32 نقطة 9"/>
          <p:cNvSpPr/>
          <p:nvPr/>
        </p:nvSpPr>
        <p:spPr>
          <a:xfrm>
            <a:off x="7199935" y="4572000"/>
            <a:ext cx="1585671" cy="1219199"/>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cs typeface="Monotype Koufi" pitchFamily="2" charset="-78"/>
              </a:rPr>
              <a:t>جسم</a:t>
            </a:r>
            <a:endParaRPr lang="en-US" dirty="0"/>
          </a:p>
        </p:txBody>
      </p:sp>
      <p:sp>
        <p:nvSpPr>
          <p:cNvPr id="11" name="مستطيل مستدير الزوايا 10"/>
          <p:cNvSpPr/>
          <p:nvPr/>
        </p:nvSpPr>
        <p:spPr>
          <a:xfrm>
            <a:off x="571500" y="4572000"/>
            <a:ext cx="6596108" cy="1219199"/>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chemeClr val="accent1">
                    <a:lumMod val="50000"/>
                  </a:schemeClr>
                </a:solidFill>
                <a:latin typeface="Calibri"/>
                <a:ea typeface="Times New Roman"/>
                <a:cs typeface="Arial"/>
              </a:rPr>
              <a:t>مكون من قطع تحتوي كل قطعة على أعصاب وخلايا لهبية </a:t>
            </a:r>
            <a:r>
              <a:rPr lang="ar-SA" sz="2400" b="1" dirty="0" smtClean="0">
                <a:solidFill>
                  <a:schemeClr val="accent1">
                    <a:lumMod val="50000"/>
                  </a:schemeClr>
                </a:solidFill>
                <a:latin typeface="Calibri"/>
                <a:ea typeface="Times New Roman"/>
                <a:cs typeface="Arial"/>
              </a:rPr>
              <a:t>وأعضاء </a:t>
            </a:r>
            <a:r>
              <a:rPr lang="ar-SA" sz="2400" b="1" dirty="0">
                <a:solidFill>
                  <a:schemeClr val="accent1">
                    <a:lumMod val="50000"/>
                  </a:schemeClr>
                </a:solidFill>
                <a:latin typeface="Calibri"/>
                <a:ea typeface="Times New Roman"/>
                <a:cs typeface="Arial"/>
              </a:rPr>
              <a:t>جنسية </a:t>
            </a:r>
            <a:r>
              <a:rPr lang="ar-SA" sz="2400" b="1" dirty="0" smtClean="0">
                <a:solidFill>
                  <a:schemeClr val="accent1">
                    <a:lumMod val="50000"/>
                  </a:schemeClr>
                </a:solidFill>
                <a:latin typeface="Calibri"/>
                <a:ea typeface="Times New Roman"/>
                <a:cs typeface="Arial"/>
              </a:rPr>
              <a:t>ذكرية وأنثوية</a:t>
            </a:r>
          </a:p>
        </p:txBody>
      </p:sp>
      <p:sp>
        <p:nvSpPr>
          <p:cNvPr id="12" name="نجمة ذات 32 نقطة 11"/>
          <p:cNvSpPr/>
          <p:nvPr/>
        </p:nvSpPr>
        <p:spPr>
          <a:xfrm>
            <a:off x="7232262" y="3098801"/>
            <a:ext cx="1585671" cy="1219199"/>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cs typeface="Monotype Koufi" pitchFamily="2" charset="-78"/>
              </a:rPr>
              <a:t>رأس</a:t>
            </a:r>
            <a:endParaRPr lang="en-US" dirty="0"/>
          </a:p>
        </p:txBody>
      </p:sp>
      <p:sp>
        <p:nvSpPr>
          <p:cNvPr id="14" name="مستطيل مستدير الزوايا 13"/>
          <p:cNvSpPr/>
          <p:nvPr/>
        </p:nvSpPr>
        <p:spPr>
          <a:xfrm>
            <a:off x="603827" y="3098801"/>
            <a:ext cx="6596108" cy="1219199"/>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50000"/>
                  </a:schemeClr>
                </a:solidFill>
                <a:latin typeface="Calibri"/>
                <a:ea typeface="Times New Roman"/>
                <a:cs typeface="Arial"/>
              </a:rPr>
              <a:t>جزء منتفخ على </a:t>
            </a:r>
            <a:r>
              <a:rPr lang="ar-SA" sz="2400" b="1" dirty="0" err="1">
                <a:solidFill>
                  <a:schemeClr val="accent1">
                    <a:lumMod val="50000"/>
                  </a:schemeClr>
                </a:solidFill>
                <a:latin typeface="Calibri"/>
                <a:ea typeface="Times New Roman"/>
                <a:cs typeface="Arial"/>
              </a:rPr>
              <a:t>ممصات</a:t>
            </a:r>
            <a:r>
              <a:rPr lang="ar-SA" sz="2400" b="1" dirty="0">
                <a:solidFill>
                  <a:schemeClr val="accent1">
                    <a:lumMod val="50000"/>
                  </a:schemeClr>
                </a:solidFill>
                <a:latin typeface="Calibri"/>
                <a:ea typeface="Times New Roman"/>
                <a:cs typeface="Arial"/>
              </a:rPr>
              <a:t> وخطاطيف لتثبيت الدودة لجدار الأمعاء للإنسان والأبقار</a:t>
            </a:r>
            <a:endParaRPr lang="ar-SA" sz="2400" b="1" dirty="0" smtClean="0">
              <a:solidFill>
                <a:schemeClr val="accent1">
                  <a:lumMod val="50000"/>
                </a:schemeClr>
              </a:solidFill>
              <a:latin typeface="Calibri"/>
              <a:ea typeface="Times New Roman"/>
              <a:cs typeface="Arial"/>
            </a:endParaRPr>
          </a:p>
        </p:txBody>
      </p:sp>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97260866"/>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wheel(1)">
                                      <p:cBhvr>
                                        <p:cTn id="12" dur="20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heel(1)">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سحابة 2"/>
          <p:cNvSpPr/>
          <p:nvPr/>
        </p:nvSpPr>
        <p:spPr>
          <a:xfrm>
            <a:off x="685800" y="685800"/>
            <a:ext cx="7391400" cy="5257800"/>
          </a:xfrm>
          <a:prstGeom prst="cloud">
            <a:avLst/>
          </a:prstGeom>
          <a:solidFill>
            <a:schemeClr val="bg1"/>
          </a:solidFill>
          <a:ln w="47625" cmpd="dbl">
            <a:gradFill>
              <a:gsLst>
                <a:gs pos="78347">
                  <a:schemeClr val="accent6">
                    <a:lumMod val="50000"/>
                  </a:schemeClr>
                </a:gs>
                <a:gs pos="64150">
                  <a:srgbClr val="FFFF00"/>
                </a:gs>
                <a:gs pos="25400">
                  <a:schemeClr val="accent3">
                    <a:lumMod val="50000"/>
                  </a:schemeClr>
                </a:gs>
                <a:gs pos="0">
                  <a:schemeClr val="bg2">
                    <a:lumMod val="50000"/>
                  </a:schemeClr>
                </a:gs>
                <a:gs pos="50000">
                  <a:srgbClr val="FFC000"/>
                </a:gs>
                <a:gs pos="100000">
                  <a:schemeClr val="accent2">
                    <a:lumMod val="75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a:solidFill>
                  <a:srgbClr val="002060"/>
                </a:solidFill>
              </a:rPr>
              <a:t>القطع الغريبة من الرأس غير ناضجة تليها القطع الناضجة التي عندما يتم تخصيبها </a:t>
            </a:r>
            <a:r>
              <a:rPr lang="ar-SA" b="1" dirty="0" smtClean="0">
                <a:solidFill>
                  <a:srgbClr val="002060"/>
                </a:solidFill>
              </a:rPr>
              <a:t>وتمتلئ</a:t>
            </a:r>
            <a:endParaRPr lang="ar-SA" b="1" dirty="0">
              <a:solidFill>
                <a:srgbClr val="002060"/>
              </a:solidFill>
            </a:endParaRPr>
          </a:p>
          <a:p>
            <a:pPr algn="ctr"/>
            <a:r>
              <a:rPr lang="ar-SA" b="1" dirty="0">
                <a:solidFill>
                  <a:srgbClr val="002060"/>
                </a:solidFill>
              </a:rPr>
              <a:t>بالبويضات المخصبة تنفصل عن الدودة وتخرج مع براز العائل فإذا وصلت إلى غذاء الماشية تبدأ</a:t>
            </a:r>
          </a:p>
          <a:p>
            <a:pPr algn="ctr"/>
            <a:r>
              <a:rPr lang="ar-SA" b="1" dirty="0">
                <a:solidFill>
                  <a:srgbClr val="002060"/>
                </a:solidFill>
              </a:rPr>
              <a:t>دودة جديدة تخترق أمعاء الحيوان وتنتقل عبر الدم إلى عضلات الجسم فإذا تناول الإنسان لحوم</a:t>
            </a:r>
          </a:p>
          <a:p>
            <a:pPr algn="ctr"/>
            <a:r>
              <a:rPr lang="ar-SA" b="1" dirty="0">
                <a:solidFill>
                  <a:srgbClr val="002060"/>
                </a:solidFill>
              </a:rPr>
              <a:t>الماشية الغير مطبوخة جيدا انتقلت إلى جهازه الهضمي</a:t>
            </a:r>
            <a:endParaRPr lang="en-US" b="1" dirty="0">
              <a:solidFill>
                <a:srgbClr val="002060"/>
              </a:solidFill>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365392574"/>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8)">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8)">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8)">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8)">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heel(8)">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AutoShape 2"/>
          <p:cNvSpPr>
            <a:spLocks noGrp="1" noChangeArrowheads="1"/>
          </p:cNvSpPr>
          <p:nvPr>
            <p:ph type="title"/>
          </p:nvPr>
        </p:nvSpPr>
        <p:spPr>
          <a:xfrm>
            <a:off x="1775048" y="2770584"/>
            <a:ext cx="5486400" cy="4114800"/>
          </a:xfrm>
          <a:prstGeom prst="sun">
            <a:avLst>
              <a:gd name="adj" fmla="val 12500"/>
            </a:avLst>
          </a:prstGeom>
          <a:noFill/>
        </p:spPr>
        <p:txBody>
          <a:bodyPr/>
          <a:lstStyle/>
          <a:p>
            <a:pPr eaLnBrk="1" hangingPunct="1">
              <a:defRPr/>
            </a:pPr>
            <a:r>
              <a:rPr lang="ar-SA" sz="5400" b="1" dirty="0" smtClean="0">
                <a:solidFill>
                  <a:srgbClr val="0070C0"/>
                </a:solidFill>
                <a:effectLst>
                  <a:outerShdw blurRad="38100" dist="38100" dir="2700000" algn="tl">
                    <a:srgbClr val="FFFFFF"/>
                  </a:outerShdw>
                </a:effectLst>
              </a:rPr>
              <a:t>الديدان المفلطحة </a:t>
            </a:r>
            <a:endParaRPr lang="en-US" sz="5400" b="1" dirty="0" smtClean="0">
              <a:solidFill>
                <a:srgbClr val="0070C0"/>
              </a:solidFill>
              <a:effectLst>
                <a:outerShdw blurRad="38100" dist="38100" dir="2700000" algn="tl">
                  <a:srgbClr val="FFFFFF"/>
                </a:outerShdw>
              </a:effectLst>
            </a:endParaRPr>
          </a:p>
        </p:txBody>
      </p:sp>
      <p:sp>
        <p:nvSpPr>
          <p:cNvPr id="193539" name="AutoShape 3"/>
          <p:cNvSpPr>
            <a:spLocks noChangeArrowheads="1"/>
          </p:cNvSpPr>
          <p:nvPr/>
        </p:nvSpPr>
        <p:spPr bwMode="auto">
          <a:xfrm>
            <a:off x="0" y="392394"/>
            <a:ext cx="9036496" cy="3048000"/>
          </a:xfrm>
          <a:prstGeom prst="irregularSeal1">
            <a:avLst/>
          </a:prstGeom>
          <a:noFill/>
          <a:ln w="9525">
            <a:noFill/>
            <a:miter lim="800000"/>
            <a:headEnd/>
            <a:tailEnd/>
          </a:ln>
          <a:effectLst/>
        </p:spPr>
        <p:txBody>
          <a:bodyPr anchor="ctr"/>
          <a:lstStyle/>
          <a:p>
            <a:pPr algn="ctr" fontAlgn="base">
              <a:spcBef>
                <a:spcPct val="0"/>
              </a:spcBef>
              <a:spcAft>
                <a:spcPct val="0"/>
              </a:spcAft>
              <a:defRPr/>
            </a:pPr>
            <a:r>
              <a:rPr lang="ar-SA" sz="7200" b="1" dirty="0" smtClean="0">
                <a:solidFill>
                  <a:srgbClr val="FF0000"/>
                </a:solidFill>
                <a:effectLst>
                  <a:outerShdw blurRad="38100" dist="38100" dir="2700000" algn="tl">
                    <a:srgbClr val="FFFFFF"/>
                  </a:outerShdw>
                </a:effectLst>
              </a:rPr>
              <a:t>تقويم </a:t>
            </a:r>
            <a:r>
              <a:rPr lang="ar-EG" sz="7200" b="1" dirty="0" smtClean="0">
                <a:solidFill>
                  <a:srgbClr val="FF0000"/>
                </a:solidFill>
                <a:effectLst>
                  <a:outerShdw blurRad="38100" dist="38100" dir="2700000" algn="tl">
                    <a:srgbClr val="FFFFFF"/>
                  </a:outerShdw>
                </a:effectLst>
              </a:rPr>
              <a:t>الدرس </a:t>
            </a:r>
            <a:r>
              <a:rPr lang="ar-EG" sz="7200" b="1" dirty="0">
                <a:solidFill>
                  <a:srgbClr val="FF0000"/>
                </a:solidFill>
                <a:effectLst>
                  <a:outerShdw blurRad="38100" dist="38100" dir="2700000" algn="tl">
                    <a:srgbClr val="FFFFFF"/>
                  </a:outerShdw>
                </a:effectLst>
              </a:rPr>
              <a:t>الأول</a:t>
            </a:r>
            <a:endParaRPr lang="en-US" sz="7200" b="1" dirty="0">
              <a:solidFill>
                <a:srgbClr val="FF0000"/>
              </a:solidFill>
              <a:effectLst>
                <a:outerShdw blurRad="38100" dist="38100" dir="2700000" algn="tl">
                  <a:srgbClr val="FFFFFF"/>
                </a:outerShdw>
              </a:effectLst>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11856843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3539"/>
                                        </p:tgtEl>
                                        <p:attrNameLst>
                                          <p:attrName>style.visibility</p:attrName>
                                        </p:attrNameLst>
                                      </p:cBhvr>
                                      <p:to>
                                        <p:strVal val="visible"/>
                                      </p:to>
                                    </p:set>
                                    <p:animEffect transition="in" filter="checkerboard(across)">
                                      <p:cBhvr>
                                        <p:cTn id="7" dur="500"/>
                                        <p:tgtEl>
                                          <p:spTgt spid="193539"/>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193538"/>
                                        </p:tgtEl>
                                        <p:attrNameLst>
                                          <p:attrName>style.visibility</p:attrName>
                                        </p:attrNameLst>
                                      </p:cBhvr>
                                      <p:to>
                                        <p:strVal val="visible"/>
                                      </p:to>
                                    </p:set>
                                    <p:animEffect transition="in" filter="fade">
                                      <p:cBhvr>
                                        <p:cTn id="12" dur="800" decel="100000"/>
                                        <p:tgtEl>
                                          <p:spTgt spid="193538"/>
                                        </p:tgtEl>
                                      </p:cBhvr>
                                    </p:animEffect>
                                    <p:anim calcmode="lin" valueType="num">
                                      <p:cBhvr>
                                        <p:cTn id="13" dur="800" decel="100000" fill="hold"/>
                                        <p:tgtEl>
                                          <p:spTgt spid="193538"/>
                                        </p:tgtEl>
                                        <p:attrNameLst>
                                          <p:attrName>style.rotation</p:attrName>
                                        </p:attrNameLst>
                                      </p:cBhvr>
                                      <p:tavLst>
                                        <p:tav tm="0">
                                          <p:val>
                                            <p:fltVal val="-90"/>
                                          </p:val>
                                        </p:tav>
                                        <p:tav tm="100000">
                                          <p:val>
                                            <p:fltVal val="0"/>
                                          </p:val>
                                        </p:tav>
                                      </p:tavLst>
                                    </p:anim>
                                    <p:anim calcmode="lin" valueType="num">
                                      <p:cBhvr>
                                        <p:cTn id="14" dur="800" decel="100000" fill="hold"/>
                                        <p:tgtEl>
                                          <p:spTgt spid="193538"/>
                                        </p:tgtEl>
                                        <p:attrNameLst>
                                          <p:attrName>ppt_x</p:attrName>
                                        </p:attrNameLst>
                                      </p:cBhvr>
                                      <p:tavLst>
                                        <p:tav tm="0">
                                          <p:val>
                                            <p:strVal val="#ppt_x+0.4"/>
                                          </p:val>
                                        </p:tav>
                                        <p:tav tm="100000">
                                          <p:val>
                                            <p:strVal val="#ppt_x-0.05"/>
                                          </p:val>
                                        </p:tav>
                                      </p:tavLst>
                                    </p:anim>
                                    <p:anim calcmode="lin" valueType="num">
                                      <p:cBhvr>
                                        <p:cTn id="15" dur="800" decel="100000" fill="hold"/>
                                        <p:tgtEl>
                                          <p:spTgt spid="193538"/>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93538"/>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9353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8" grpId="0"/>
      <p:bldP spid="1935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AutoShape 2"/>
          <p:cNvSpPr>
            <a:spLocks noGrp="1" noChangeArrowheads="1"/>
          </p:cNvSpPr>
          <p:nvPr>
            <p:ph type="title"/>
          </p:nvPr>
        </p:nvSpPr>
        <p:spPr>
          <a:xfrm>
            <a:off x="881187" y="727546"/>
            <a:ext cx="7924800" cy="3352800"/>
          </a:xfrm>
          <a:prstGeom prst="cloudCallout">
            <a:avLst>
              <a:gd name="adj1" fmla="val -2042"/>
              <a:gd name="adj2" fmla="val 44176"/>
            </a:avLst>
          </a:prstGeom>
          <a:noFill/>
        </p:spPr>
        <p:txBody>
          <a:bodyPr/>
          <a:lstStyle/>
          <a:p>
            <a:pPr algn="justLow" eaLnBrk="1" hangingPunct="1"/>
            <a:r>
              <a:rPr lang="ar-EG" altLang="ar-SA" sz="4000" b="1" smtClean="0"/>
              <a:t>س : </a:t>
            </a:r>
            <a:r>
              <a:rPr lang="ar-SA" altLang="ar-SA" sz="4000" b="1" smtClean="0"/>
              <a:t>قوم فائدة الجسم الرقيق ( القليل السمك ) في الديدان المفلطحة؟</a:t>
            </a:r>
            <a:endParaRPr lang="en-US" altLang="ar-SA" sz="4000" b="1" smtClean="0"/>
          </a:p>
        </p:txBody>
      </p:sp>
      <p:sp>
        <p:nvSpPr>
          <p:cNvPr id="8" name="AutoShape 2"/>
          <p:cNvSpPr>
            <a:spLocks noChangeArrowheads="1"/>
          </p:cNvSpPr>
          <p:nvPr/>
        </p:nvSpPr>
        <p:spPr bwMode="auto">
          <a:xfrm>
            <a:off x="179512" y="3197696"/>
            <a:ext cx="9067800" cy="2895600"/>
          </a:xfrm>
          <a:prstGeom prst="star32">
            <a:avLst>
              <a:gd name="adj" fmla="val 35032"/>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200">
                <a:solidFill>
                  <a:srgbClr val="000000"/>
                </a:solidFill>
              </a:rPr>
              <a:t>ج: </a:t>
            </a:r>
            <a:r>
              <a:rPr lang="ar-SA" altLang="ar-SA" sz="3200" b="1">
                <a:solidFill>
                  <a:srgbClr val="000000"/>
                </a:solidFill>
              </a:rPr>
              <a:t>يمكن ان تحصل على الاكسجين والغذاء بواسطة عملية الانتشار.</a:t>
            </a:r>
            <a:endParaRPr lang="en-US" altLang="ar-SA" sz="3200">
              <a:solidFill>
                <a:srgbClr val="000000"/>
              </a:solidFill>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15250696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4562"/>
                                        </p:tgtEl>
                                        <p:attrNameLst>
                                          <p:attrName>style.visibility</p:attrName>
                                        </p:attrNameLst>
                                      </p:cBhvr>
                                      <p:to>
                                        <p:strVal val="visible"/>
                                      </p:to>
                                    </p:set>
                                    <p:animEffect transition="in" filter="wipe(down)">
                                      <p:cBhvr>
                                        <p:cTn id="7" dur="580">
                                          <p:stCondLst>
                                            <p:cond delay="0"/>
                                          </p:stCondLst>
                                        </p:cTn>
                                        <p:tgtEl>
                                          <p:spTgt spid="194562"/>
                                        </p:tgtEl>
                                      </p:cBhvr>
                                    </p:animEffect>
                                    <p:anim calcmode="lin" valueType="num">
                                      <p:cBhvr>
                                        <p:cTn id="8" dur="1822" tmFilter="0,0; 0.14,0.36; 0.43,0.73; 0.71,0.91; 1.0,1.0">
                                          <p:stCondLst>
                                            <p:cond delay="0"/>
                                          </p:stCondLst>
                                        </p:cTn>
                                        <p:tgtEl>
                                          <p:spTgt spid="19456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456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456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456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4562"/>
                                        </p:tgtEl>
                                        <p:attrNameLst>
                                          <p:attrName>ppt_y</p:attrName>
                                        </p:attrNameLst>
                                      </p:cBhvr>
                                      <p:tavLst>
                                        <p:tav tm="0" fmla="#ppt_y-sin(pi*$)/81">
                                          <p:val>
                                            <p:fltVal val="0"/>
                                          </p:val>
                                        </p:tav>
                                        <p:tav tm="100000">
                                          <p:val>
                                            <p:fltVal val="1"/>
                                          </p:val>
                                        </p:tav>
                                      </p:tavLst>
                                    </p:anim>
                                    <p:animScale>
                                      <p:cBhvr>
                                        <p:cTn id="13" dur="26">
                                          <p:stCondLst>
                                            <p:cond delay="650"/>
                                          </p:stCondLst>
                                        </p:cTn>
                                        <p:tgtEl>
                                          <p:spTgt spid="194562"/>
                                        </p:tgtEl>
                                      </p:cBhvr>
                                      <p:to x="100000" y="60000"/>
                                    </p:animScale>
                                    <p:animScale>
                                      <p:cBhvr>
                                        <p:cTn id="14" dur="166" decel="50000">
                                          <p:stCondLst>
                                            <p:cond delay="676"/>
                                          </p:stCondLst>
                                        </p:cTn>
                                        <p:tgtEl>
                                          <p:spTgt spid="194562"/>
                                        </p:tgtEl>
                                      </p:cBhvr>
                                      <p:to x="100000" y="100000"/>
                                    </p:animScale>
                                    <p:animScale>
                                      <p:cBhvr>
                                        <p:cTn id="15" dur="26">
                                          <p:stCondLst>
                                            <p:cond delay="1312"/>
                                          </p:stCondLst>
                                        </p:cTn>
                                        <p:tgtEl>
                                          <p:spTgt spid="194562"/>
                                        </p:tgtEl>
                                      </p:cBhvr>
                                      <p:to x="100000" y="80000"/>
                                    </p:animScale>
                                    <p:animScale>
                                      <p:cBhvr>
                                        <p:cTn id="16" dur="166" decel="50000">
                                          <p:stCondLst>
                                            <p:cond delay="1338"/>
                                          </p:stCondLst>
                                        </p:cTn>
                                        <p:tgtEl>
                                          <p:spTgt spid="194562"/>
                                        </p:tgtEl>
                                      </p:cBhvr>
                                      <p:to x="100000" y="100000"/>
                                    </p:animScale>
                                    <p:animScale>
                                      <p:cBhvr>
                                        <p:cTn id="17" dur="26">
                                          <p:stCondLst>
                                            <p:cond delay="1642"/>
                                          </p:stCondLst>
                                        </p:cTn>
                                        <p:tgtEl>
                                          <p:spTgt spid="194562"/>
                                        </p:tgtEl>
                                      </p:cBhvr>
                                      <p:to x="100000" y="90000"/>
                                    </p:animScale>
                                    <p:animScale>
                                      <p:cBhvr>
                                        <p:cTn id="18" dur="166" decel="50000">
                                          <p:stCondLst>
                                            <p:cond delay="1668"/>
                                          </p:stCondLst>
                                        </p:cTn>
                                        <p:tgtEl>
                                          <p:spTgt spid="194562"/>
                                        </p:tgtEl>
                                      </p:cBhvr>
                                      <p:to x="100000" y="100000"/>
                                    </p:animScale>
                                    <p:animScale>
                                      <p:cBhvr>
                                        <p:cTn id="19" dur="26">
                                          <p:stCondLst>
                                            <p:cond delay="1808"/>
                                          </p:stCondLst>
                                        </p:cTn>
                                        <p:tgtEl>
                                          <p:spTgt spid="194562"/>
                                        </p:tgtEl>
                                      </p:cBhvr>
                                      <p:to x="100000" y="95000"/>
                                    </p:animScale>
                                    <p:animScale>
                                      <p:cBhvr>
                                        <p:cTn id="20" dur="166" decel="50000">
                                          <p:stCondLst>
                                            <p:cond delay="1834"/>
                                          </p:stCondLst>
                                        </p:cTn>
                                        <p:tgtEl>
                                          <p:spTgt spid="19456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2000"/>
                                        <p:tgtEl>
                                          <p:spTgt spid="8">
                                            <p:txEl>
                                              <p:pRg st="0" end="0"/>
                                            </p:txEl>
                                          </p:spTgt>
                                        </p:tgtEl>
                                      </p:cBhvr>
                                    </p:animEffect>
                                    <p:anim calcmode="lin" valueType="num">
                                      <p:cBhvr>
                                        <p:cTn id="26" dur="2000" fill="hold"/>
                                        <p:tgtEl>
                                          <p:spTgt spid="8">
                                            <p:txEl>
                                              <p:pRg st="0" end="0"/>
                                            </p:txEl>
                                          </p:spTgt>
                                        </p:tgtEl>
                                        <p:attrNameLst>
                                          <p:attrName>style.rotation</p:attrName>
                                        </p:attrNameLst>
                                      </p:cBhvr>
                                      <p:tavLst>
                                        <p:tav tm="0">
                                          <p:val>
                                            <p:fltVal val="720"/>
                                          </p:val>
                                        </p:tav>
                                        <p:tav tm="100000">
                                          <p:val>
                                            <p:fltVal val="0"/>
                                          </p:val>
                                        </p:tav>
                                      </p:tavLst>
                                    </p:anim>
                                    <p:anim calcmode="lin" valueType="num">
                                      <p:cBhvr>
                                        <p:cTn id="27" dur="2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28" dur="2000" fill="hold"/>
                                        <p:tgtEl>
                                          <p:spTgt spid="8">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2" grpId="0"/>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AutoShape 2"/>
          <p:cNvSpPr>
            <a:spLocks noGrp="1" noChangeArrowheads="1"/>
          </p:cNvSpPr>
          <p:nvPr>
            <p:ph type="title"/>
          </p:nvPr>
        </p:nvSpPr>
        <p:spPr>
          <a:xfrm>
            <a:off x="1219200" y="381000"/>
            <a:ext cx="7391400" cy="3124200"/>
          </a:xfrm>
          <a:prstGeom prst="flowChartSummingJunction">
            <a:avLst/>
          </a:prstGeom>
          <a:noFill/>
        </p:spPr>
        <p:txBody>
          <a:bodyPr/>
          <a:lstStyle/>
          <a:p>
            <a:pPr algn="justLow" eaLnBrk="1" hangingPunct="1"/>
            <a:r>
              <a:rPr lang="ar-EG" altLang="ar-SA" sz="4000" b="1" smtClean="0"/>
              <a:t>س : </a:t>
            </a:r>
            <a:r>
              <a:rPr lang="ar-SA" altLang="ar-SA" sz="4000" b="1" smtClean="0"/>
              <a:t>قارن بين تكيف الديدان المفلطحة الحرة المعيشة و الديدان المفلطحة الطفيلية ؟</a:t>
            </a:r>
            <a:endParaRPr lang="en-US" altLang="ar-SA" sz="4000" b="1" smtClean="0"/>
          </a:p>
        </p:txBody>
      </p:sp>
      <p:sp>
        <p:nvSpPr>
          <p:cNvPr id="8" name="AutoShape 2"/>
          <p:cNvSpPr txBox="1">
            <a:spLocks noChangeArrowheads="1"/>
          </p:cNvSpPr>
          <p:nvPr/>
        </p:nvSpPr>
        <p:spPr bwMode="auto">
          <a:xfrm>
            <a:off x="228600" y="3200400"/>
            <a:ext cx="8915400" cy="2438400"/>
          </a:xfrm>
          <a:prstGeom prst="flowChartSummingJunction">
            <a:avLst/>
          </a:prstGeom>
          <a:noFill/>
          <a:ln>
            <a:noFill/>
          </a:ln>
          <a:extLst/>
        </p:spPr>
        <p:txBody>
          <a:bodyPr/>
          <a:lst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a:lstStyle>
          <a:p>
            <a:pPr algn="justLow" eaLnBrk="1" hangingPunct="1">
              <a:buFontTx/>
              <a:buNone/>
              <a:defRPr/>
            </a:pPr>
            <a:r>
              <a:rPr lang="ar-EG" sz="2800" b="1" dirty="0" smtClean="0">
                <a:solidFill>
                  <a:srgbClr val="0070C0"/>
                </a:solidFill>
                <a:latin typeface="GESSTwoBold-Bold" charset="-78"/>
                <a:cs typeface="Times New Roman" pitchFamily="18" charset="0"/>
              </a:rPr>
              <a:t>ج:  </a:t>
            </a:r>
            <a:r>
              <a:rPr lang="ar-SA" sz="2800" b="1" dirty="0">
                <a:solidFill>
                  <a:srgbClr val="0070C0"/>
                </a:solidFill>
              </a:rPr>
              <a:t>للديدان المفلطحة حرة المعيشة فم وقناة هضمية في حين ان للديدان المفلطحة الطفيلية خطافات لتلتصق بالعائل وليس لها جهاز </a:t>
            </a:r>
            <a:r>
              <a:rPr lang="ar-SA" sz="2800" b="1" dirty="0" smtClean="0">
                <a:solidFill>
                  <a:srgbClr val="0070C0"/>
                </a:solidFill>
              </a:rPr>
              <a:t>هضمي.</a:t>
            </a:r>
            <a:endParaRPr lang="en-US" sz="2800" b="1" dirty="0" smtClean="0">
              <a:solidFill>
                <a:srgbClr val="0070C0"/>
              </a:solidFill>
              <a:effectLst>
                <a:outerShdw blurRad="38100" dist="38100" dir="2700000" algn="tl">
                  <a:srgbClr val="000000"/>
                </a:outerShdw>
              </a:effectLst>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7663794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96610"/>
                                        </p:tgtEl>
                                        <p:attrNameLst>
                                          <p:attrName>style.visibility</p:attrName>
                                        </p:attrNameLst>
                                      </p:cBhvr>
                                      <p:to>
                                        <p:strVal val="visible"/>
                                      </p:to>
                                    </p:set>
                                    <p:anim calcmode="lin" valueType="num">
                                      <p:cBhvr>
                                        <p:cTn id="7" dur="1000" fill="hold"/>
                                        <p:tgtEl>
                                          <p:spTgt spid="1966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96610"/>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96610"/>
                                        </p:tgtEl>
                                        <p:attrNameLst>
                                          <p:attrName>ppt_y</p:attrName>
                                        </p:attrNameLst>
                                      </p:cBhvr>
                                      <p:tavLst>
                                        <p:tav tm="0">
                                          <p:val>
                                            <p:strVal val="#ppt_y"/>
                                          </p:val>
                                        </p:tav>
                                        <p:tav tm="100000">
                                          <p:val>
                                            <p:strVal val="#ppt_y"/>
                                          </p:val>
                                        </p:tav>
                                      </p:tavLst>
                                    </p:anim>
                                    <p:animEffect transition="in" filter="fade">
                                      <p:cBhvr>
                                        <p:cTn id="10" dur="1000"/>
                                        <p:tgtEl>
                                          <p:spTgt spid="196610"/>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to="" calcmode="lin" valueType="num">
                                      <p:cBhvr>
                                        <p:cTn id="15" dur="1" fill="hold"/>
                                        <p:tgtEl>
                                          <p:spTgt spid="8">
                                            <p:txEl>
                                              <p:pRg st="0" end="0"/>
                                            </p:txEl>
                                          </p:spTgt>
                                        </p:tgtEl>
                                        <p:attrNameLst>
                                          <p:attrName/>
                                        </p:attrNameLst>
                                      </p:cBhvr>
                                    </p:anim>
                                  </p:childTnLst>
                                  <p:subTnLst>
                                    <p:audio>
                                      <p:cMediaNode>
                                        <p:cTn display="0" masterRel="sameClick">
                                          <p:stCondLst>
                                            <p:cond evt="begin" delay="0">
                                              <p:tn val="13"/>
                                            </p:cond>
                                          </p:stCondLst>
                                          <p:endCondLst>
                                            <p:cond evt="onStopAudio" delay="0">
                                              <p:tgtEl>
                                                <p:sldTgt/>
                                              </p:tgtEl>
                                            </p:cond>
                                          </p:endCondLst>
                                        </p:cTn>
                                        <p:tgtEl>
                                          <p:sndTgt r:embed="rId4"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0" grpId="0"/>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AutoShape 2"/>
          <p:cNvSpPr>
            <a:spLocks noGrp="1" noChangeArrowheads="1"/>
          </p:cNvSpPr>
          <p:nvPr>
            <p:ph sz="half" idx="1"/>
          </p:nvPr>
        </p:nvSpPr>
        <p:spPr>
          <a:xfrm>
            <a:off x="0" y="1066800"/>
            <a:ext cx="9144000" cy="4267200"/>
          </a:xfrm>
          <a:prstGeom prst="cloudCallout">
            <a:avLst>
              <a:gd name="adj1" fmla="val -5019"/>
              <a:gd name="adj2" fmla="val 18676"/>
            </a:avLst>
          </a:prstGeom>
          <a:noFill/>
          <a:ln>
            <a:noFill/>
          </a:ln>
        </p:spPr>
        <p:txBody>
          <a:bodyPr>
            <a:normAutofit fontScale="92500"/>
          </a:bodyPr>
          <a:lstStyle/>
          <a:p>
            <a:pPr algn="justLow" eaLnBrk="1" hangingPunct="1">
              <a:buFontTx/>
              <a:buNone/>
              <a:defRPr/>
            </a:pPr>
            <a:r>
              <a:rPr lang="ar-EG" sz="4000" b="1" dirty="0" smtClean="0">
                <a:effectLst>
                  <a:outerShdw blurRad="38100" dist="38100" dir="2700000" algn="tl">
                    <a:srgbClr val="FFFFFF"/>
                  </a:outerShdw>
                </a:effectLst>
              </a:rPr>
              <a:t> س: </a:t>
            </a:r>
            <a:r>
              <a:rPr lang="ar-SA" sz="4000" b="1" dirty="0" smtClean="0">
                <a:effectLst>
                  <a:outerShdw blurRad="38100" dist="38100" dir="2700000" algn="tl">
                    <a:srgbClr val="FFFFFF"/>
                  </a:outerShdw>
                </a:effectLst>
              </a:rPr>
              <a:t>قارن بين الديدان المفلطحة حرة المعيشة والطفيلية من حيث الهضم والتنفس و التكاثر والحركة , ثم أعرض ما توصلت إليه أمام زملائك؟</a:t>
            </a:r>
            <a:endParaRPr lang="en-US" sz="4000" b="1" dirty="0" smtClean="0">
              <a:effectLst>
                <a:outerShdw blurRad="38100" dist="38100" dir="2700000" algn="tl">
                  <a:srgbClr val="FFFFFF"/>
                </a:outerShdw>
              </a:effectLst>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65628016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8658">
                                            <p:txEl>
                                              <p:pRg st="0" end="0"/>
                                            </p:txEl>
                                          </p:spTgt>
                                        </p:tgtEl>
                                        <p:attrNameLst>
                                          <p:attrName>style.visibility</p:attrName>
                                        </p:attrNameLst>
                                      </p:cBhvr>
                                      <p:to>
                                        <p:strVal val="visible"/>
                                      </p:to>
                                    </p:set>
                                    <p:anim calcmode="lin" valueType="num">
                                      <p:cBhvr>
                                        <p:cTn id="7" dur="500" fill="hold"/>
                                        <p:tgtEl>
                                          <p:spTgt spid="19865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865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9865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865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865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CCFF"/>
        </a:solidFill>
        <a:effectLst/>
      </p:bgPr>
    </p:bg>
    <p:spTree>
      <p:nvGrpSpPr>
        <p:cNvPr id="1" name=""/>
        <p:cNvGrpSpPr/>
        <p:nvPr/>
      </p:nvGrpSpPr>
      <p:grpSpPr>
        <a:xfrm>
          <a:off x="0" y="0"/>
          <a:ext cx="0" cy="0"/>
          <a:chOff x="0" y="0"/>
          <a:chExt cx="0" cy="0"/>
        </a:xfrm>
      </p:grpSpPr>
      <p:sp>
        <p:nvSpPr>
          <p:cNvPr id="199682" name="AutoShape 2"/>
          <p:cNvSpPr>
            <a:spLocks noGrp="1" noChangeArrowheads="1"/>
          </p:cNvSpPr>
          <p:nvPr>
            <p:ph sz="half" idx="1"/>
          </p:nvPr>
        </p:nvSpPr>
        <p:spPr>
          <a:xfrm>
            <a:off x="533400" y="609600"/>
            <a:ext cx="8077200" cy="5105400"/>
          </a:xfrm>
          <a:prstGeom prst="flowChartSummingJunction">
            <a:avLst/>
          </a:prstGeom>
          <a:noFill/>
          <a:ln>
            <a:solidFill>
              <a:schemeClr val="tx1"/>
            </a:solidFill>
          </a:ln>
        </p:spPr>
        <p:txBody>
          <a:bodyPr/>
          <a:lstStyle/>
          <a:p>
            <a:pPr algn="justLow" eaLnBrk="1" hangingPunct="1">
              <a:lnSpc>
                <a:spcPct val="90000"/>
              </a:lnSpc>
              <a:buFontTx/>
              <a:buNone/>
              <a:defRPr/>
            </a:pPr>
            <a:r>
              <a:rPr lang="ar-EG" sz="4000" b="1" dirty="0" smtClean="0">
                <a:solidFill>
                  <a:schemeClr val="bg1"/>
                </a:solidFill>
                <a:effectLst>
                  <a:outerShdw blurRad="38100" dist="38100" dir="2700000" algn="tl">
                    <a:srgbClr val="000000"/>
                  </a:outerShdw>
                </a:effectLst>
              </a:rPr>
              <a:t>ج:</a:t>
            </a:r>
            <a:endParaRPr lang="en-US" sz="4000" b="1" dirty="0" smtClean="0">
              <a:solidFill>
                <a:schemeClr val="bg1"/>
              </a:solidFill>
              <a:effectLst>
                <a:outerShdw blurRad="38100" dist="38100" dir="2700000" algn="tl">
                  <a:srgbClr val="000000"/>
                </a:outerShdw>
              </a:effectLst>
            </a:endParaRPr>
          </a:p>
        </p:txBody>
      </p:sp>
      <p:graphicFrame>
        <p:nvGraphicFramePr>
          <p:cNvPr id="2" name="Table 1"/>
          <p:cNvGraphicFramePr>
            <a:graphicFrameLocks noGrp="1"/>
          </p:cNvGraphicFramePr>
          <p:nvPr/>
        </p:nvGraphicFramePr>
        <p:xfrm>
          <a:off x="914400" y="2133600"/>
          <a:ext cx="7183440" cy="2273300"/>
        </p:xfrm>
        <a:graphic>
          <a:graphicData uri="http://schemas.openxmlformats.org/drawingml/2006/table">
            <a:tbl>
              <a:tblPr firstRow="1" firstCol="1" bandRow="1">
                <a:tableStyleId>{5C22544A-7EE6-4342-B048-85BDC9FD1C3A}</a:tableStyleId>
              </a:tblPr>
              <a:tblGrid>
                <a:gridCol w="1795860"/>
                <a:gridCol w="1795860"/>
                <a:gridCol w="1795860"/>
                <a:gridCol w="1795860"/>
              </a:tblGrid>
              <a:tr h="410591">
                <a:tc>
                  <a:txBody>
                    <a:bodyPr/>
                    <a:lstStyle/>
                    <a:p>
                      <a:pPr algn="ctr">
                        <a:lnSpc>
                          <a:spcPct val="115000"/>
                        </a:lnSpc>
                        <a:spcAft>
                          <a:spcPts val="0"/>
                        </a:spcAft>
                      </a:pPr>
                      <a:r>
                        <a:rPr lang="ar-SA" sz="1800" dirty="0">
                          <a:solidFill>
                            <a:schemeClr val="tx1"/>
                          </a:solidFill>
                          <a:effectLst/>
                        </a:rPr>
                        <a:t>الديدان الشريطية</a:t>
                      </a:r>
                      <a:endParaRPr lang="en-US" sz="1800" dirty="0">
                        <a:solidFill>
                          <a:schemeClr val="tx1"/>
                        </a:solidFill>
                        <a:effectLst/>
                        <a:latin typeface="Calibri"/>
                        <a:ea typeface="Times New Roman"/>
                        <a:cs typeface="Arial"/>
                      </a:endParaRPr>
                    </a:p>
                  </a:txBody>
                  <a:tcPr marL="68580" marR="68580" marT="0" marB="0"/>
                </a:tc>
                <a:tc>
                  <a:txBody>
                    <a:bodyPr/>
                    <a:lstStyle/>
                    <a:p>
                      <a:pPr algn="ctr">
                        <a:lnSpc>
                          <a:spcPct val="115000"/>
                        </a:lnSpc>
                        <a:spcAft>
                          <a:spcPts val="0"/>
                        </a:spcAft>
                      </a:pPr>
                      <a:r>
                        <a:rPr lang="ar-SA" sz="1800">
                          <a:solidFill>
                            <a:schemeClr val="tx1"/>
                          </a:solidFill>
                          <a:effectLst/>
                        </a:rPr>
                        <a:t>الديدان المثقبة</a:t>
                      </a:r>
                      <a:endParaRPr lang="en-US" sz="1800">
                        <a:solidFill>
                          <a:schemeClr val="tx1"/>
                        </a:solidFill>
                        <a:effectLst/>
                        <a:latin typeface="Calibri"/>
                        <a:ea typeface="Times New Roman"/>
                        <a:cs typeface="Arial"/>
                      </a:endParaRPr>
                    </a:p>
                  </a:txBody>
                  <a:tcPr marL="68580" marR="68580" marT="0" marB="0"/>
                </a:tc>
                <a:tc>
                  <a:txBody>
                    <a:bodyPr/>
                    <a:lstStyle/>
                    <a:p>
                      <a:pPr algn="ctr">
                        <a:lnSpc>
                          <a:spcPct val="115000"/>
                        </a:lnSpc>
                        <a:spcAft>
                          <a:spcPts val="0"/>
                        </a:spcAft>
                      </a:pPr>
                      <a:r>
                        <a:rPr lang="ar-SA" sz="1800">
                          <a:solidFill>
                            <a:schemeClr val="tx1"/>
                          </a:solidFill>
                          <a:effectLst/>
                        </a:rPr>
                        <a:t>التربلاريا</a:t>
                      </a:r>
                      <a:endParaRPr lang="en-US" sz="1800">
                        <a:solidFill>
                          <a:schemeClr val="tx1"/>
                        </a:solidFill>
                        <a:effectLst/>
                        <a:latin typeface="Calibri"/>
                        <a:ea typeface="Times New Roman"/>
                        <a:cs typeface="Arial"/>
                      </a:endParaRPr>
                    </a:p>
                  </a:txBody>
                  <a:tcPr marL="68580" marR="68580" marT="0" marB="0"/>
                </a:tc>
                <a:tc>
                  <a:txBody>
                    <a:bodyPr/>
                    <a:lstStyle/>
                    <a:p>
                      <a:pPr algn="ctr">
                        <a:lnSpc>
                          <a:spcPct val="115000"/>
                        </a:lnSpc>
                        <a:spcAft>
                          <a:spcPts val="0"/>
                        </a:spcAft>
                      </a:pPr>
                      <a:r>
                        <a:rPr lang="ar-SA" sz="1800" dirty="0">
                          <a:solidFill>
                            <a:schemeClr val="tx1"/>
                          </a:solidFill>
                          <a:effectLst/>
                        </a:rPr>
                        <a:t>وجه المقارنة</a:t>
                      </a:r>
                      <a:endParaRPr lang="en-US" sz="1800" dirty="0">
                        <a:solidFill>
                          <a:schemeClr val="tx1"/>
                        </a:solidFill>
                        <a:effectLst/>
                        <a:latin typeface="Calibri"/>
                        <a:ea typeface="Times New Roman"/>
                        <a:cs typeface="Arial"/>
                      </a:endParaRPr>
                    </a:p>
                  </a:txBody>
                  <a:tcPr marL="68580" marR="68580" marT="0" marB="0"/>
                </a:tc>
              </a:tr>
              <a:tr h="410591">
                <a:tc>
                  <a:txBody>
                    <a:bodyPr/>
                    <a:lstStyle/>
                    <a:p>
                      <a:pPr algn="ctr">
                        <a:lnSpc>
                          <a:spcPct val="115000"/>
                        </a:lnSpc>
                        <a:spcAft>
                          <a:spcPts val="0"/>
                        </a:spcAft>
                      </a:pPr>
                      <a:r>
                        <a:rPr lang="ar-SA" sz="1800" b="1">
                          <a:solidFill>
                            <a:srgbClr val="FF0000"/>
                          </a:solidFill>
                          <a:effectLst/>
                        </a:rPr>
                        <a:t>لايوجدلها</a:t>
                      </a:r>
                      <a:endParaRPr lang="en-US" sz="1800" b="1">
                        <a:solidFill>
                          <a:srgbClr val="FF0000"/>
                        </a:solidFill>
                        <a:effectLst/>
                        <a:latin typeface="Calibri"/>
                        <a:ea typeface="Times New Roman"/>
                        <a:cs typeface="Arial"/>
                      </a:endParaRPr>
                    </a:p>
                  </a:txBody>
                  <a:tcPr marL="68580" marR="68580" marT="0" marB="0"/>
                </a:tc>
                <a:tc>
                  <a:txBody>
                    <a:bodyPr/>
                    <a:lstStyle/>
                    <a:p>
                      <a:pPr algn="ctr">
                        <a:lnSpc>
                          <a:spcPct val="115000"/>
                        </a:lnSpc>
                        <a:spcAft>
                          <a:spcPts val="0"/>
                        </a:spcAft>
                      </a:pPr>
                      <a:r>
                        <a:rPr lang="ar-SA" sz="1800" b="1">
                          <a:solidFill>
                            <a:srgbClr val="FF0000"/>
                          </a:solidFill>
                          <a:effectLst/>
                        </a:rPr>
                        <a:t>ممصات للدم</a:t>
                      </a:r>
                      <a:endParaRPr lang="en-US" sz="1800" b="1">
                        <a:solidFill>
                          <a:srgbClr val="FF0000"/>
                        </a:solidFill>
                        <a:effectLst/>
                        <a:latin typeface="Calibri"/>
                        <a:ea typeface="Times New Roman"/>
                        <a:cs typeface="Arial"/>
                      </a:endParaRPr>
                    </a:p>
                  </a:txBody>
                  <a:tcPr marL="68580" marR="68580" marT="0" marB="0"/>
                </a:tc>
                <a:tc>
                  <a:txBody>
                    <a:bodyPr/>
                    <a:lstStyle/>
                    <a:p>
                      <a:pPr algn="ctr">
                        <a:lnSpc>
                          <a:spcPct val="115000"/>
                        </a:lnSpc>
                        <a:spcAft>
                          <a:spcPts val="0"/>
                        </a:spcAft>
                      </a:pPr>
                      <a:r>
                        <a:rPr lang="ar-SA" sz="1800" b="1" dirty="0">
                          <a:solidFill>
                            <a:srgbClr val="FF0000"/>
                          </a:solidFill>
                          <a:effectLst/>
                        </a:rPr>
                        <a:t>بلعوم,فم</a:t>
                      </a:r>
                      <a:endParaRPr lang="en-US" sz="1800" b="1" dirty="0">
                        <a:solidFill>
                          <a:srgbClr val="FF0000"/>
                        </a:solidFill>
                        <a:effectLst/>
                        <a:latin typeface="Calibri"/>
                        <a:ea typeface="Times New Roman"/>
                        <a:cs typeface="Arial"/>
                      </a:endParaRPr>
                    </a:p>
                  </a:txBody>
                  <a:tcPr marL="68580" marR="68580" marT="0" marB="0"/>
                </a:tc>
                <a:tc>
                  <a:txBody>
                    <a:bodyPr/>
                    <a:lstStyle/>
                    <a:p>
                      <a:pPr algn="ctr">
                        <a:lnSpc>
                          <a:spcPct val="115000"/>
                        </a:lnSpc>
                        <a:spcAft>
                          <a:spcPts val="0"/>
                        </a:spcAft>
                      </a:pPr>
                      <a:r>
                        <a:rPr lang="ar-SA" sz="1800" b="1" dirty="0">
                          <a:solidFill>
                            <a:schemeClr val="tx1"/>
                          </a:solidFill>
                          <a:effectLst/>
                        </a:rPr>
                        <a:t>الهضم</a:t>
                      </a:r>
                      <a:endParaRPr lang="en-US" sz="1800" b="1" dirty="0">
                        <a:solidFill>
                          <a:schemeClr val="tx1"/>
                        </a:solidFill>
                        <a:effectLst/>
                        <a:latin typeface="Calibri"/>
                        <a:ea typeface="Times New Roman"/>
                        <a:cs typeface="Arial"/>
                      </a:endParaRPr>
                    </a:p>
                  </a:txBody>
                  <a:tcPr marL="68580" marR="68580" marT="0" marB="0"/>
                </a:tc>
              </a:tr>
              <a:tr h="410591">
                <a:tc>
                  <a:txBody>
                    <a:bodyPr/>
                    <a:lstStyle/>
                    <a:p>
                      <a:pPr algn="ctr">
                        <a:lnSpc>
                          <a:spcPct val="115000"/>
                        </a:lnSpc>
                        <a:spcAft>
                          <a:spcPts val="0"/>
                        </a:spcAft>
                      </a:pPr>
                      <a:r>
                        <a:rPr lang="ar-SA" sz="1800" b="1">
                          <a:solidFill>
                            <a:srgbClr val="FF0000"/>
                          </a:solidFill>
                          <a:effectLst/>
                        </a:rPr>
                        <a:t>الانتشار</a:t>
                      </a:r>
                      <a:endParaRPr lang="en-US" sz="1800" b="1">
                        <a:solidFill>
                          <a:srgbClr val="FF0000"/>
                        </a:solidFill>
                        <a:effectLst/>
                        <a:latin typeface="Calibri"/>
                        <a:ea typeface="Times New Roman"/>
                        <a:cs typeface="Arial"/>
                      </a:endParaRPr>
                    </a:p>
                  </a:txBody>
                  <a:tcPr marL="68580" marR="68580" marT="0" marB="0"/>
                </a:tc>
                <a:tc>
                  <a:txBody>
                    <a:bodyPr/>
                    <a:lstStyle/>
                    <a:p>
                      <a:pPr algn="ctr">
                        <a:lnSpc>
                          <a:spcPct val="115000"/>
                        </a:lnSpc>
                        <a:spcAft>
                          <a:spcPts val="0"/>
                        </a:spcAft>
                      </a:pPr>
                      <a:r>
                        <a:rPr lang="ar-SA" sz="1800" b="1">
                          <a:solidFill>
                            <a:srgbClr val="FF0000"/>
                          </a:solidFill>
                          <a:effectLst/>
                        </a:rPr>
                        <a:t>الانتشار</a:t>
                      </a:r>
                      <a:endParaRPr lang="en-US" sz="1800" b="1">
                        <a:solidFill>
                          <a:srgbClr val="FF0000"/>
                        </a:solidFill>
                        <a:effectLst/>
                        <a:latin typeface="Calibri"/>
                        <a:ea typeface="Times New Roman"/>
                        <a:cs typeface="Arial"/>
                      </a:endParaRPr>
                    </a:p>
                  </a:txBody>
                  <a:tcPr marL="68580" marR="68580" marT="0" marB="0"/>
                </a:tc>
                <a:tc>
                  <a:txBody>
                    <a:bodyPr/>
                    <a:lstStyle/>
                    <a:p>
                      <a:pPr algn="ctr">
                        <a:lnSpc>
                          <a:spcPct val="115000"/>
                        </a:lnSpc>
                        <a:spcAft>
                          <a:spcPts val="0"/>
                        </a:spcAft>
                      </a:pPr>
                      <a:r>
                        <a:rPr lang="ar-SA" sz="1800" b="1" dirty="0">
                          <a:solidFill>
                            <a:srgbClr val="FF0000"/>
                          </a:solidFill>
                          <a:effectLst/>
                        </a:rPr>
                        <a:t>الانتشار</a:t>
                      </a:r>
                      <a:endParaRPr lang="en-US" sz="1800" b="1" dirty="0">
                        <a:solidFill>
                          <a:srgbClr val="FF0000"/>
                        </a:solidFill>
                        <a:effectLst/>
                        <a:latin typeface="Calibri"/>
                        <a:ea typeface="Times New Roman"/>
                        <a:cs typeface="Arial"/>
                      </a:endParaRPr>
                    </a:p>
                  </a:txBody>
                  <a:tcPr marL="68580" marR="68580" marT="0" marB="0"/>
                </a:tc>
                <a:tc>
                  <a:txBody>
                    <a:bodyPr/>
                    <a:lstStyle/>
                    <a:p>
                      <a:pPr algn="ctr">
                        <a:lnSpc>
                          <a:spcPct val="115000"/>
                        </a:lnSpc>
                        <a:spcAft>
                          <a:spcPts val="0"/>
                        </a:spcAft>
                      </a:pPr>
                      <a:r>
                        <a:rPr lang="ar-SA" sz="1800" b="1" dirty="0">
                          <a:solidFill>
                            <a:schemeClr val="tx1"/>
                          </a:solidFill>
                          <a:effectLst/>
                        </a:rPr>
                        <a:t>التنفس</a:t>
                      </a:r>
                      <a:endParaRPr lang="en-US" sz="1800" b="1" dirty="0">
                        <a:solidFill>
                          <a:schemeClr val="tx1"/>
                        </a:solidFill>
                        <a:effectLst/>
                        <a:latin typeface="Calibri"/>
                        <a:ea typeface="Times New Roman"/>
                        <a:cs typeface="Arial"/>
                      </a:endParaRPr>
                    </a:p>
                  </a:txBody>
                  <a:tcPr marL="68580" marR="68580" marT="0" marB="0"/>
                </a:tc>
              </a:tr>
              <a:tr h="410591">
                <a:tc>
                  <a:txBody>
                    <a:bodyPr/>
                    <a:lstStyle/>
                    <a:p>
                      <a:pPr algn="ctr">
                        <a:lnSpc>
                          <a:spcPct val="115000"/>
                        </a:lnSpc>
                        <a:spcAft>
                          <a:spcPts val="0"/>
                        </a:spcAft>
                      </a:pPr>
                      <a:r>
                        <a:rPr lang="ar-SA" sz="1800" b="1">
                          <a:solidFill>
                            <a:srgbClr val="FF0000"/>
                          </a:solidFill>
                          <a:effectLst/>
                        </a:rPr>
                        <a:t>لا يوجد</a:t>
                      </a:r>
                      <a:endParaRPr lang="en-US" sz="1800" b="1">
                        <a:solidFill>
                          <a:srgbClr val="FF0000"/>
                        </a:solidFill>
                        <a:effectLst/>
                        <a:latin typeface="Calibri"/>
                        <a:ea typeface="Times New Roman"/>
                        <a:cs typeface="Arial"/>
                      </a:endParaRPr>
                    </a:p>
                  </a:txBody>
                  <a:tcPr marL="68580" marR="68580" marT="0" marB="0"/>
                </a:tc>
                <a:tc>
                  <a:txBody>
                    <a:bodyPr/>
                    <a:lstStyle/>
                    <a:p>
                      <a:pPr algn="ctr">
                        <a:lnSpc>
                          <a:spcPct val="115000"/>
                        </a:lnSpc>
                        <a:spcAft>
                          <a:spcPts val="0"/>
                        </a:spcAft>
                      </a:pPr>
                      <a:r>
                        <a:rPr lang="ar-SA" sz="1800" b="1">
                          <a:solidFill>
                            <a:srgbClr val="FF0000"/>
                          </a:solidFill>
                          <a:effectLst/>
                        </a:rPr>
                        <a:t>لايوجد</a:t>
                      </a:r>
                      <a:endParaRPr lang="en-US" sz="1800" b="1">
                        <a:solidFill>
                          <a:srgbClr val="FF0000"/>
                        </a:solidFill>
                        <a:effectLst/>
                        <a:latin typeface="Calibri"/>
                        <a:ea typeface="Times New Roman"/>
                        <a:cs typeface="Arial"/>
                      </a:endParaRPr>
                    </a:p>
                  </a:txBody>
                  <a:tcPr marL="68580" marR="68580" marT="0" marB="0"/>
                </a:tc>
                <a:tc>
                  <a:txBody>
                    <a:bodyPr/>
                    <a:lstStyle/>
                    <a:p>
                      <a:pPr algn="ctr">
                        <a:lnSpc>
                          <a:spcPct val="115000"/>
                        </a:lnSpc>
                        <a:spcAft>
                          <a:spcPts val="0"/>
                        </a:spcAft>
                      </a:pPr>
                      <a:r>
                        <a:rPr lang="ar-SA" sz="1800" b="1" dirty="0">
                          <a:solidFill>
                            <a:srgbClr val="FF0000"/>
                          </a:solidFill>
                          <a:effectLst/>
                        </a:rPr>
                        <a:t>العضلات,الاهداب</a:t>
                      </a:r>
                      <a:endParaRPr lang="en-US" sz="1800" b="1" dirty="0">
                        <a:solidFill>
                          <a:srgbClr val="FF0000"/>
                        </a:solidFill>
                        <a:effectLst/>
                        <a:latin typeface="Calibri"/>
                        <a:ea typeface="Times New Roman"/>
                        <a:cs typeface="Arial"/>
                      </a:endParaRPr>
                    </a:p>
                  </a:txBody>
                  <a:tcPr marL="68580" marR="68580" marT="0" marB="0"/>
                </a:tc>
                <a:tc>
                  <a:txBody>
                    <a:bodyPr/>
                    <a:lstStyle/>
                    <a:p>
                      <a:pPr algn="ctr">
                        <a:lnSpc>
                          <a:spcPct val="115000"/>
                        </a:lnSpc>
                        <a:spcAft>
                          <a:spcPts val="0"/>
                        </a:spcAft>
                      </a:pPr>
                      <a:r>
                        <a:rPr lang="ar-SA" sz="1800" b="1" dirty="0">
                          <a:solidFill>
                            <a:schemeClr val="tx1"/>
                          </a:solidFill>
                          <a:effectLst/>
                        </a:rPr>
                        <a:t>الحركة</a:t>
                      </a:r>
                      <a:endParaRPr lang="en-US" sz="1800" b="1" dirty="0">
                        <a:solidFill>
                          <a:schemeClr val="tx1"/>
                        </a:solidFill>
                        <a:effectLst/>
                        <a:latin typeface="Calibri"/>
                        <a:ea typeface="Times New Roman"/>
                        <a:cs typeface="Arial"/>
                      </a:endParaRPr>
                    </a:p>
                  </a:txBody>
                  <a:tcPr marL="68580" marR="68580" marT="0" marB="0"/>
                </a:tc>
              </a:tr>
              <a:tr h="630935">
                <a:tc>
                  <a:txBody>
                    <a:bodyPr/>
                    <a:lstStyle/>
                    <a:p>
                      <a:pPr algn="ctr">
                        <a:lnSpc>
                          <a:spcPct val="115000"/>
                        </a:lnSpc>
                        <a:spcAft>
                          <a:spcPts val="0"/>
                        </a:spcAft>
                      </a:pPr>
                      <a:r>
                        <a:rPr lang="ar-SA" sz="1800" b="1">
                          <a:solidFill>
                            <a:srgbClr val="FF0000"/>
                          </a:solidFill>
                          <a:effectLst/>
                        </a:rPr>
                        <a:t>جنسياخنثى</a:t>
                      </a:r>
                      <a:endParaRPr lang="en-US" sz="1800" b="1">
                        <a:solidFill>
                          <a:srgbClr val="FF0000"/>
                        </a:solidFill>
                        <a:effectLst/>
                        <a:latin typeface="Calibri"/>
                        <a:ea typeface="Times New Roman"/>
                        <a:cs typeface="Arial"/>
                      </a:endParaRPr>
                    </a:p>
                  </a:txBody>
                  <a:tcPr marL="68580" marR="68580" marT="0" marB="0"/>
                </a:tc>
                <a:tc>
                  <a:txBody>
                    <a:bodyPr/>
                    <a:lstStyle/>
                    <a:p>
                      <a:pPr algn="ctr">
                        <a:lnSpc>
                          <a:spcPct val="115000"/>
                        </a:lnSpc>
                        <a:spcAft>
                          <a:spcPts val="0"/>
                        </a:spcAft>
                      </a:pPr>
                      <a:r>
                        <a:rPr lang="ar-SA" sz="1800" b="1">
                          <a:solidFill>
                            <a:srgbClr val="FF0000"/>
                          </a:solidFill>
                          <a:effectLst/>
                        </a:rPr>
                        <a:t>جنسيا خنثى</a:t>
                      </a:r>
                      <a:endParaRPr lang="en-US" sz="1800" b="1">
                        <a:solidFill>
                          <a:srgbClr val="FF0000"/>
                        </a:solidFill>
                        <a:effectLst/>
                        <a:latin typeface="Calibri"/>
                        <a:ea typeface="Times New Roman"/>
                        <a:cs typeface="Arial"/>
                      </a:endParaRPr>
                    </a:p>
                  </a:txBody>
                  <a:tcPr marL="68580" marR="68580" marT="0" marB="0"/>
                </a:tc>
                <a:tc>
                  <a:txBody>
                    <a:bodyPr/>
                    <a:lstStyle/>
                    <a:p>
                      <a:pPr algn="ctr">
                        <a:lnSpc>
                          <a:spcPct val="115000"/>
                        </a:lnSpc>
                        <a:spcAft>
                          <a:spcPts val="0"/>
                        </a:spcAft>
                      </a:pPr>
                      <a:r>
                        <a:rPr lang="ar-SA" sz="1800" b="1" dirty="0">
                          <a:solidFill>
                            <a:srgbClr val="FF0000"/>
                          </a:solidFill>
                          <a:effectLst/>
                        </a:rPr>
                        <a:t>جنسيا خنثى-لا جنسيا بالتجدد</a:t>
                      </a:r>
                      <a:endParaRPr lang="en-US" sz="1800" b="1" dirty="0">
                        <a:solidFill>
                          <a:srgbClr val="FF0000"/>
                        </a:solidFill>
                        <a:effectLst/>
                        <a:latin typeface="Calibri"/>
                        <a:ea typeface="Times New Roman"/>
                        <a:cs typeface="Arial"/>
                      </a:endParaRPr>
                    </a:p>
                  </a:txBody>
                  <a:tcPr marL="68580" marR="68580" marT="0" marB="0"/>
                </a:tc>
                <a:tc>
                  <a:txBody>
                    <a:bodyPr/>
                    <a:lstStyle/>
                    <a:p>
                      <a:pPr algn="ctr">
                        <a:lnSpc>
                          <a:spcPct val="115000"/>
                        </a:lnSpc>
                        <a:spcAft>
                          <a:spcPts val="0"/>
                        </a:spcAft>
                      </a:pPr>
                      <a:r>
                        <a:rPr lang="ar-SA" sz="1800" b="1" dirty="0">
                          <a:solidFill>
                            <a:schemeClr val="tx1"/>
                          </a:solidFill>
                          <a:effectLst/>
                        </a:rPr>
                        <a:t>التكاثر</a:t>
                      </a:r>
                      <a:endParaRPr lang="en-US" sz="1800" b="1" dirty="0">
                        <a:solidFill>
                          <a:schemeClr val="tx1"/>
                        </a:solidFill>
                        <a:effectLst/>
                        <a:latin typeface="Calibri"/>
                        <a:ea typeface="Times New Roman"/>
                        <a:cs typeface="Arial"/>
                      </a:endParaRPr>
                    </a:p>
                  </a:txBody>
                  <a:tcPr marL="68580" marR="68580" marT="0" marB="0"/>
                </a:tc>
              </a:tr>
            </a:tbl>
          </a:graphicData>
        </a:graphic>
      </p:graphicFrame>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82236222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99682">
                                            <p:bg/>
                                          </p:spTgt>
                                        </p:tgtEl>
                                        <p:attrNameLst>
                                          <p:attrName>style.visibility</p:attrName>
                                        </p:attrNameLst>
                                      </p:cBhvr>
                                      <p:to>
                                        <p:strVal val="visible"/>
                                      </p:to>
                                    </p:set>
                                    <p:anim to="" calcmode="lin" valueType="num">
                                      <p:cBhvr>
                                        <p:cTn id="7" dur="1" fill="hold"/>
                                        <p:tgtEl>
                                          <p:spTgt spid="199682">
                                            <p:bg/>
                                          </p:spTgt>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8305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278717127"/>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AutoShape 2"/>
          <p:cNvSpPr>
            <a:spLocks noChangeArrowheads="1"/>
          </p:cNvSpPr>
          <p:nvPr/>
        </p:nvSpPr>
        <p:spPr bwMode="auto">
          <a:xfrm>
            <a:off x="1475656" y="803622"/>
            <a:ext cx="7239000" cy="2743200"/>
          </a:xfrm>
          <a:prstGeom prst="cloudCallout">
            <a:avLst>
              <a:gd name="adj1" fmla="val -5019"/>
              <a:gd name="adj2" fmla="val 18676"/>
            </a:avLst>
          </a:prstGeom>
          <a:noFill/>
          <a:ln w="9525">
            <a:noFill/>
            <a:round/>
            <a:headEnd/>
            <a:tailEnd/>
          </a:ln>
          <a:effectLst/>
        </p:spPr>
        <p:txBody>
          <a:bodyPr/>
          <a:lstStyle/>
          <a:p>
            <a:pPr marL="342900" indent="-342900" algn="justLow" fontAlgn="base">
              <a:spcBef>
                <a:spcPct val="20000"/>
              </a:spcBef>
              <a:spcAft>
                <a:spcPct val="0"/>
              </a:spcAft>
              <a:defRPr/>
            </a:pPr>
            <a:r>
              <a:rPr lang="ar-EG" sz="4400" b="1" dirty="0">
                <a:solidFill>
                  <a:srgbClr val="000000"/>
                </a:solidFill>
                <a:effectLst>
                  <a:outerShdw blurRad="38100" dist="38100" dir="2700000" algn="tl">
                    <a:srgbClr val="FFFFFF"/>
                  </a:outerShdw>
                </a:effectLst>
              </a:rPr>
              <a:t>س : </a:t>
            </a:r>
            <a:r>
              <a:rPr lang="ar-SA" sz="4400" b="1" dirty="0">
                <a:solidFill>
                  <a:srgbClr val="000000"/>
                </a:solidFill>
                <a:effectLst>
                  <a:outerShdw blurRad="38100" dist="38100" dir="2700000" algn="tl">
                    <a:srgbClr val="FFFFFF"/>
                  </a:outerShdw>
                </a:effectLst>
              </a:rPr>
              <a:t>حلل اهمية الخلايا اللهبية في الديدان المفلطحة؟</a:t>
            </a:r>
            <a:endParaRPr lang="en-US" sz="4400" b="1" dirty="0">
              <a:solidFill>
                <a:srgbClr val="000000"/>
              </a:solidFill>
              <a:effectLst>
                <a:outerShdw blurRad="38100" dist="38100" dir="2700000" algn="tl">
                  <a:srgbClr val="FFFFFF"/>
                </a:outerShdw>
              </a:effectLst>
            </a:endParaRPr>
          </a:p>
        </p:txBody>
      </p:sp>
      <p:sp>
        <p:nvSpPr>
          <p:cNvPr id="3" name="Cloud Callout 2"/>
          <p:cNvSpPr/>
          <p:nvPr/>
        </p:nvSpPr>
        <p:spPr>
          <a:xfrm>
            <a:off x="1780456" y="3775422"/>
            <a:ext cx="6553200" cy="2101850"/>
          </a:xfrm>
          <a:prstGeom prst="cloudCallout">
            <a:avLst/>
          </a:prstGeom>
          <a:noFill/>
          <a:ln>
            <a:noFill/>
          </a:ln>
        </p:spPr>
        <p:style>
          <a:lnRef idx="3">
            <a:schemeClr val="lt1"/>
          </a:lnRef>
          <a:fillRef idx="1">
            <a:schemeClr val="accent3"/>
          </a:fillRef>
          <a:effectRef idx="1">
            <a:schemeClr val="accent3"/>
          </a:effectRef>
          <a:fontRef idx="minor">
            <a:schemeClr val="lt1"/>
          </a:fontRef>
        </p:style>
        <p:txBody>
          <a:bodyPr rtlCol="1" anchor="ctr"/>
          <a:lstStyle/>
          <a:p>
            <a:pPr algn="justLow" fontAlgn="base">
              <a:spcBef>
                <a:spcPct val="0"/>
              </a:spcBef>
              <a:spcAft>
                <a:spcPct val="0"/>
              </a:spcAft>
              <a:defRPr/>
            </a:pPr>
            <a:r>
              <a:rPr lang="ar-SA" sz="3200" b="1" dirty="0">
                <a:solidFill>
                  <a:srgbClr val="000000"/>
                </a:solidFill>
              </a:rPr>
              <a:t>ج: تطرح الماء خارج جسمها وتبقى الخريا غير المشبعة بالماء.</a:t>
            </a:r>
            <a:endParaRPr lang="ar-SA" sz="3200" dirty="0">
              <a:solidFill>
                <a:srgbClr val="000000"/>
              </a:solidFill>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61779698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0706">
                                            <p:txEl>
                                              <p:pRg st="0" end="0"/>
                                            </p:txEl>
                                          </p:spTgt>
                                        </p:tgtEl>
                                        <p:attrNameLst>
                                          <p:attrName>style.visibility</p:attrName>
                                        </p:attrNameLst>
                                      </p:cBhvr>
                                      <p:to>
                                        <p:strVal val="visible"/>
                                      </p:to>
                                    </p:set>
                                    <p:anim calcmode="lin" valueType="num">
                                      <p:cBhvr>
                                        <p:cTn id="7" dur="500" fill="hold"/>
                                        <p:tgtEl>
                                          <p:spTgt spid="20070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070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0070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070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070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AutoShape 2"/>
          <p:cNvSpPr>
            <a:spLocks noGrp="1" noChangeArrowheads="1"/>
          </p:cNvSpPr>
          <p:nvPr>
            <p:ph idx="1"/>
          </p:nvPr>
        </p:nvSpPr>
        <p:spPr>
          <a:xfrm>
            <a:off x="762000" y="1322040"/>
            <a:ext cx="8229600" cy="2057400"/>
          </a:xfrm>
          <a:prstGeom prst="star24">
            <a:avLst>
              <a:gd name="adj" fmla="val 37500"/>
            </a:avLst>
          </a:prstGeom>
          <a:noFill/>
        </p:spPr>
        <p:txBody>
          <a:bodyPr/>
          <a:lstStyle/>
          <a:p>
            <a:pPr algn="justLow" eaLnBrk="1" hangingPunct="1">
              <a:lnSpc>
                <a:spcPct val="80000"/>
              </a:lnSpc>
              <a:buFontTx/>
              <a:buNone/>
            </a:pPr>
            <a:r>
              <a:rPr lang="ar-EG" altLang="ar-SA" b="1" smtClean="0">
                <a:solidFill>
                  <a:srgbClr val="800080"/>
                </a:solidFill>
              </a:rPr>
              <a:t>س : </a:t>
            </a:r>
            <a:r>
              <a:rPr lang="ar-SA" altLang="ar-SA" b="1" smtClean="0">
                <a:solidFill>
                  <a:srgbClr val="800080"/>
                </a:solidFill>
              </a:rPr>
              <a:t>صمم تجربة تحدد فيها البيئة المناسبة للبلاناريا ؟</a:t>
            </a:r>
            <a:endParaRPr lang="en-US" altLang="ar-SA" b="1" smtClean="0">
              <a:solidFill>
                <a:srgbClr val="800080"/>
              </a:solidFill>
            </a:endParaRPr>
          </a:p>
        </p:txBody>
      </p:sp>
      <p:sp>
        <p:nvSpPr>
          <p:cNvPr id="8" name="AutoShape 2"/>
          <p:cNvSpPr>
            <a:spLocks noChangeArrowheads="1"/>
          </p:cNvSpPr>
          <p:nvPr/>
        </p:nvSpPr>
        <p:spPr bwMode="auto">
          <a:xfrm>
            <a:off x="574675" y="3531840"/>
            <a:ext cx="8229600" cy="2057400"/>
          </a:xfrm>
          <a:prstGeom prst="star24">
            <a:avLst>
              <a:gd name="adj" fmla="val 37500"/>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lnSpc>
                <a:spcPct val="80000"/>
              </a:lnSpc>
              <a:spcBef>
                <a:spcPct val="20000"/>
              </a:spcBef>
              <a:spcAft>
                <a:spcPct val="0"/>
              </a:spcAft>
            </a:pPr>
            <a:r>
              <a:rPr lang="ar-SA" altLang="ar-SA" sz="3200" b="1">
                <a:solidFill>
                  <a:srgbClr val="800080"/>
                </a:solidFill>
              </a:rPr>
              <a:t>ج</a:t>
            </a:r>
            <a:r>
              <a:rPr lang="ar-EG" altLang="ar-SA" sz="3200" b="1">
                <a:solidFill>
                  <a:srgbClr val="800080"/>
                </a:solidFill>
              </a:rPr>
              <a:t> : </a:t>
            </a:r>
            <a:r>
              <a:rPr lang="ar-SA" altLang="ar-SA" sz="3200" b="1">
                <a:solidFill>
                  <a:srgbClr val="000000"/>
                </a:solidFill>
              </a:rPr>
              <a:t>تتطلب الاجابة تكون فرضية,ضابط,متغير واحد,جميع بيانات رسم بياني</a:t>
            </a:r>
            <a:endParaRPr lang="en-US" altLang="ar-SA" sz="3200" b="1">
              <a:solidFill>
                <a:srgbClr val="800080"/>
              </a:solidFill>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73925173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02754">
                                            <p:txEl>
                                              <p:pRg st="0" end="0"/>
                                            </p:txEl>
                                          </p:spTgt>
                                        </p:tgtEl>
                                        <p:attrNameLst>
                                          <p:attrName>style.visibility</p:attrName>
                                        </p:attrNameLst>
                                      </p:cBhvr>
                                      <p:to>
                                        <p:strVal val="visible"/>
                                      </p:to>
                                    </p:set>
                                    <p:animEffect transition="in" filter="fade">
                                      <p:cBhvr>
                                        <p:cTn id="7" dur="2000"/>
                                        <p:tgtEl>
                                          <p:spTgt spid="202754">
                                            <p:txEl>
                                              <p:pRg st="0" end="0"/>
                                            </p:txEl>
                                          </p:spTgt>
                                        </p:tgtEl>
                                      </p:cBhvr>
                                    </p:animEffect>
                                    <p:anim calcmode="lin" valueType="num">
                                      <p:cBhvr>
                                        <p:cTn id="8" dur="2000" fill="hold"/>
                                        <p:tgtEl>
                                          <p:spTgt spid="202754">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202754">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202754">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2000"/>
                                        <p:tgtEl>
                                          <p:spTgt spid="8">
                                            <p:txEl>
                                              <p:pRg st="0" end="0"/>
                                            </p:txEl>
                                          </p:spTgt>
                                        </p:tgtEl>
                                      </p:cBhvr>
                                    </p:animEffect>
                                    <p:anim calcmode="lin" valueType="num">
                                      <p:cBhvr>
                                        <p:cTn id="16" dur="2000" fill="hold"/>
                                        <p:tgtEl>
                                          <p:spTgt spid="8">
                                            <p:txEl>
                                              <p:pRg st="0" end="0"/>
                                            </p:txEl>
                                          </p:spTgt>
                                        </p:tgtEl>
                                        <p:attrNameLst>
                                          <p:attrName>style.rotation</p:attrName>
                                        </p:attrNameLst>
                                      </p:cBhvr>
                                      <p:tavLst>
                                        <p:tav tm="0">
                                          <p:val>
                                            <p:fltVal val="720"/>
                                          </p:val>
                                        </p:tav>
                                        <p:tav tm="100000">
                                          <p:val>
                                            <p:fltVal val="0"/>
                                          </p:val>
                                        </p:tav>
                                      </p:tavLst>
                                    </p:anim>
                                    <p:anim calcmode="lin" valueType="num">
                                      <p:cBhvr>
                                        <p:cTn id="17" dur="2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8" dur="2000" fill="hold"/>
                                        <p:tgtEl>
                                          <p:spTgt spid="8">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3"/>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4" grpId="0" build="p"/>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AutoShape 2"/>
          <p:cNvSpPr>
            <a:spLocks noChangeArrowheads="1"/>
          </p:cNvSpPr>
          <p:nvPr/>
        </p:nvSpPr>
        <p:spPr bwMode="auto">
          <a:xfrm>
            <a:off x="228600" y="843880"/>
            <a:ext cx="8534400" cy="2590800"/>
          </a:xfrm>
          <a:prstGeom prst="star8">
            <a:avLst>
              <a:gd name="adj" fmla="val 38250"/>
            </a:avLst>
          </a:prstGeom>
          <a:noFill/>
          <a:ln w="9525">
            <a:noFill/>
            <a:miter lim="800000"/>
            <a:headEnd/>
            <a:tailEnd/>
          </a:ln>
          <a:effectLst/>
        </p:spPr>
        <p:txBody>
          <a:bodyPr/>
          <a:lstStyle/>
          <a:p>
            <a:pPr marL="342900" indent="-342900" algn="justLow" fontAlgn="base">
              <a:spcBef>
                <a:spcPct val="20000"/>
              </a:spcBef>
              <a:spcAft>
                <a:spcPct val="0"/>
              </a:spcAft>
              <a:defRPr/>
            </a:pPr>
            <a:endParaRPr lang="ar-SA" sz="1400" b="1" dirty="0">
              <a:solidFill>
                <a:srgbClr val="000000"/>
              </a:solidFill>
              <a:effectLst>
                <a:outerShdw blurRad="38100" dist="38100" dir="2700000" algn="tl">
                  <a:srgbClr val="FFFFFF"/>
                </a:outerShdw>
              </a:effectLst>
            </a:endParaRPr>
          </a:p>
          <a:p>
            <a:pPr marL="342900" indent="-342900" algn="justLow" fontAlgn="base">
              <a:spcBef>
                <a:spcPct val="20000"/>
              </a:spcBef>
              <a:spcAft>
                <a:spcPct val="0"/>
              </a:spcAft>
              <a:defRPr/>
            </a:pPr>
            <a:r>
              <a:rPr lang="ar-SA" sz="3200" b="1" dirty="0">
                <a:solidFill>
                  <a:srgbClr val="000000"/>
                </a:solidFill>
                <a:effectLst>
                  <a:outerShdw blurRad="38100" dist="38100" dir="2700000" algn="tl">
                    <a:srgbClr val="FFFFFF"/>
                  </a:outerShdw>
                </a:effectLst>
              </a:rPr>
              <a:t>س</a:t>
            </a:r>
            <a:r>
              <a:rPr lang="ar-EG" sz="3200" b="1" dirty="0">
                <a:solidFill>
                  <a:srgbClr val="000000"/>
                </a:solidFill>
                <a:effectLst>
                  <a:outerShdw blurRad="38100" dist="38100" dir="2700000" algn="tl">
                    <a:srgbClr val="FFFFFF"/>
                  </a:outerShdw>
                </a:effectLst>
              </a:rPr>
              <a:t>: </a:t>
            </a:r>
            <a:r>
              <a:rPr lang="ar-SA" sz="3200" b="1" dirty="0">
                <a:solidFill>
                  <a:srgbClr val="000000"/>
                </a:solidFill>
                <a:effectLst>
                  <a:outerShdw blurRad="38100" dist="38100" dir="2700000" algn="tl">
                    <a:srgbClr val="FFFFFF"/>
                  </a:outerShdw>
                </a:effectLst>
              </a:rPr>
              <a:t>قوم كيف تكيفت طئفتا الديدان الطفيلية للعيش في مواطنها البيئية؟</a:t>
            </a:r>
          </a:p>
        </p:txBody>
      </p:sp>
      <p:sp>
        <p:nvSpPr>
          <p:cNvPr id="8" name="AutoShape 2"/>
          <p:cNvSpPr>
            <a:spLocks noChangeArrowheads="1"/>
          </p:cNvSpPr>
          <p:nvPr/>
        </p:nvSpPr>
        <p:spPr bwMode="auto">
          <a:xfrm>
            <a:off x="152400" y="3358480"/>
            <a:ext cx="8534400" cy="2590800"/>
          </a:xfrm>
          <a:prstGeom prst="star8">
            <a:avLst>
              <a:gd name="adj" fmla="val 38250"/>
            </a:avLst>
          </a:prstGeom>
          <a:noFill/>
          <a:ln w="9525">
            <a:noFill/>
            <a:miter lim="800000"/>
            <a:headEnd/>
            <a:tailEnd/>
          </a:ln>
          <a:effectLst/>
        </p:spPr>
        <p:txBody>
          <a:bodyPr/>
          <a:lstStyle/>
          <a:p>
            <a:pPr marL="342900" indent="-342900" algn="justLow" fontAlgn="base">
              <a:spcBef>
                <a:spcPct val="20000"/>
              </a:spcBef>
              <a:spcAft>
                <a:spcPct val="0"/>
              </a:spcAft>
              <a:defRPr/>
            </a:pPr>
            <a:endParaRPr lang="ar-SA" sz="1400" b="1" dirty="0">
              <a:solidFill>
                <a:srgbClr val="000000"/>
              </a:solidFill>
              <a:effectLst>
                <a:outerShdw blurRad="38100" dist="38100" dir="2700000" algn="tl">
                  <a:srgbClr val="FFFFFF"/>
                </a:outerShdw>
              </a:effectLst>
            </a:endParaRPr>
          </a:p>
          <a:p>
            <a:pPr marL="342900" indent="-342900" algn="justLow" fontAlgn="base">
              <a:spcBef>
                <a:spcPct val="20000"/>
              </a:spcBef>
              <a:spcAft>
                <a:spcPct val="0"/>
              </a:spcAft>
              <a:defRPr/>
            </a:pPr>
            <a:r>
              <a:rPr lang="ar-SA" sz="3200" b="1" dirty="0">
                <a:solidFill>
                  <a:srgbClr val="000000"/>
                </a:solidFill>
                <a:effectLst>
                  <a:outerShdw blurRad="38100" dist="38100" dir="2700000" algn="tl">
                    <a:srgbClr val="FFFFFF"/>
                  </a:outerShdw>
                </a:effectLst>
              </a:rPr>
              <a:t>ج</a:t>
            </a:r>
            <a:r>
              <a:rPr lang="ar-EG" sz="3200" b="1" dirty="0">
                <a:solidFill>
                  <a:srgbClr val="000000"/>
                </a:solidFill>
                <a:effectLst>
                  <a:outerShdw blurRad="38100" dist="38100" dir="2700000" algn="tl">
                    <a:srgbClr val="FFFFFF"/>
                  </a:outerShdw>
                </a:effectLst>
              </a:rPr>
              <a:t>: </a:t>
            </a:r>
            <a:r>
              <a:rPr lang="ar-SA" sz="3200" b="1" dirty="0">
                <a:solidFill>
                  <a:srgbClr val="000000"/>
                </a:solidFill>
              </a:rPr>
              <a:t>يجب ان تتضمن الاجابة التكيفات والاشكال.</a:t>
            </a:r>
            <a:endParaRPr lang="ar-SA" sz="3200" b="1" dirty="0">
              <a:solidFill>
                <a:srgbClr val="000000"/>
              </a:solidFill>
              <a:effectLst>
                <a:outerShdw blurRad="38100" dist="38100" dir="2700000" algn="tl">
                  <a:srgbClr val="FFFFFF"/>
                </a:outerShdw>
              </a:effectLst>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76733824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3778"/>
                                        </p:tgtEl>
                                        <p:attrNameLst>
                                          <p:attrName>style.visibility</p:attrName>
                                        </p:attrNameLst>
                                      </p:cBhvr>
                                      <p:to>
                                        <p:strVal val="visible"/>
                                      </p:to>
                                    </p:set>
                                    <p:anim to="" calcmode="lin" valueType="num">
                                      <p:cBhvr>
                                        <p:cTn id="7" dur="1" fill="hold"/>
                                        <p:tgtEl>
                                          <p:spTgt spid="203778"/>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AutoShape 2"/>
          <p:cNvSpPr>
            <a:spLocks noChangeArrowheads="1"/>
          </p:cNvSpPr>
          <p:nvPr/>
        </p:nvSpPr>
        <p:spPr bwMode="auto">
          <a:xfrm>
            <a:off x="1143000" y="1313656"/>
            <a:ext cx="7543800" cy="19812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2800" b="1">
                <a:solidFill>
                  <a:srgbClr val="000000"/>
                </a:solidFill>
                <a:latin typeface="GESSTwoBold-Bold" charset="-78"/>
                <a:cs typeface="Times New Roman" pitchFamily="18" charset="0"/>
              </a:rPr>
              <a:t>س : </a:t>
            </a:r>
            <a:r>
              <a:rPr lang="ar-SA" altLang="ar-SA" sz="2800" b="1">
                <a:solidFill>
                  <a:srgbClr val="000000"/>
                </a:solidFill>
                <a:latin typeface="GESSTwoBold-Bold" charset="-78"/>
                <a:cs typeface="Times New Roman" pitchFamily="18" charset="0"/>
              </a:rPr>
              <a:t>ارسم التناظر الجانبي في البلاناريا ووضح فائدة هذا التناظر لتكيف البلاناريا ؟ </a:t>
            </a:r>
            <a:endParaRPr lang="en-US" altLang="ar-SA" sz="2800" b="1">
              <a:solidFill>
                <a:srgbClr val="000000"/>
              </a:solidFill>
              <a:latin typeface="GESSTwoBold-Bold" charset="-78"/>
              <a:cs typeface="Times New Roman" pitchFamily="18" charset="0"/>
            </a:endParaRPr>
          </a:p>
        </p:txBody>
      </p:sp>
      <p:sp>
        <p:nvSpPr>
          <p:cNvPr id="204803" name="AutoShape 3"/>
          <p:cNvSpPr>
            <a:spLocks noChangeArrowheads="1"/>
          </p:cNvSpPr>
          <p:nvPr/>
        </p:nvSpPr>
        <p:spPr bwMode="auto">
          <a:xfrm>
            <a:off x="1600200" y="3752056"/>
            <a:ext cx="6629400" cy="19812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20000"/>
              </a:spcBef>
              <a:spcAft>
                <a:spcPct val="0"/>
              </a:spcAft>
            </a:pPr>
            <a:r>
              <a:rPr lang="ar-EG" altLang="ar-SA" sz="3600" b="1">
                <a:solidFill>
                  <a:srgbClr val="000000"/>
                </a:solidFill>
                <a:latin typeface="GESSTwoBold-Bold" charset="-78"/>
                <a:cs typeface="Times New Roman" pitchFamily="18" charset="0"/>
              </a:rPr>
              <a:t>ج : </a:t>
            </a:r>
            <a:r>
              <a:rPr lang="ar-SA" altLang="ar-SA" sz="3600" b="1">
                <a:solidFill>
                  <a:srgbClr val="000000"/>
                </a:solidFill>
              </a:rPr>
              <a:t>تقسم بمستوى واحد الى نصفين متماثلين متطابقين</a:t>
            </a:r>
            <a:endParaRPr lang="en-US" altLang="ar-SA" sz="3200" b="1">
              <a:solidFill>
                <a:srgbClr val="000000"/>
              </a:solidFill>
              <a:latin typeface="GESSTwoBold-Bold" charset="-78"/>
              <a:cs typeface="Times New Roman" pitchFamily="18" charset="0"/>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50495712"/>
      </p:ext>
    </p:extLst>
  </p:cSld>
  <p:clrMapOvr>
    <a:masterClrMapping/>
  </p:clrMapOvr>
  <p:transition spd="slow">
    <p:blinds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691680" y="544612"/>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a:solidFill>
                <a:prstClr val="white"/>
              </a:solidFill>
            </a:endParaRPr>
          </a:p>
        </p:txBody>
      </p:sp>
      <p:sp>
        <p:nvSpPr>
          <p:cNvPr id="4" name="مربع نص 3"/>
          <p:cNvSpPr txBox="1"/>
          <p:nvPr/>
        </p:nvSpPr>
        <p:spPr>
          <a:xfrm>
            <a:off x="1907704" y="544612"/>
            <a:ext cx="5760640" cy="830997"/>
          </a:xfrm>
          <a:prstGeom prst="rect">
            <a:avLst/>
          </a:prstGeom>
          <a:noFill/>
        </p:spPr>
        <p:txBody>
          <a:bodyPr wrap="square" rtlCol="1">
            <a:spAutoFit/>
          </a:bodyPr>
          <a:lstStyle/>
          <a:p>
            <a:pPr algn="ctr" rtl="1"/>
            <a:r>
              <a:rPr lang="ar-SA" sz="4800" b="1" dirty="0" smtClean="0">
                <a:solidFill>
                  <a:srgbClr val="FF0000"/>
                </a:solidFill>
                <a:effectLst>
                  <a:outerShdw blurRad="38100" dist="38100" dir="2700000" algn="tl">
                    <a:srgbClr val="FFFFFF"/>
                  </a:outerShdw>
                </a:effectLst>
              </a:rPr>
              <a:t>الدرس الثاني</a:t>
            </a:r>
            <a:endParaRPr lang="ar-SA" sz="4800" dirty="0">
              <a:solidFill>
                <a:srgbClr val="FF0000"/>
              </a:solidFill>
            </a:endParaRPr>
          </a:p>
        </p:txBody>
      </p:sp>
      <p:sp>
        <p:nvSpPr>
          <p:cNvPr id="5" name="مربع نص 4"/>
          <p:cNvSpPr txBox="1"/>
          <p:nvPr/>
        </p:nvSpPr>
        <p:spPr>
          <a:xfrm>
            <a:off x="1403648" y="2704852"/>
            <a:ext cx="6624736" cy="2308324"/>
          </a:xfrm>
          <a:prstGeom prst="rect">
            <a:avLst/>
          </a:prstGeom>
          <a:noFill/>
        </p:spPr>
        <p:txBody>
          <a:bodyPr wrap="square" rtlCol="1">
            <a:spAutoFit/>
          </a:bodyPr>
          <a:lstStyle/>
          <a:p>
            <a:pPr algn="ctr" rtl="1" fontAlgn="base">
              <a:spcBef>
                <a:spcPct val="0"/>
              </a:spcBef>
              <a:spcAft>
                <a:spcPct val="0"/>
              </a:spcAft>
              <a:defRPr/>
            </a:pPr>
            <a:r>
              <a:rPr lang="ar-SA" sz="7200" b="1" dirty="0">
                <a:solidFill>
                  <a:srgbClr val="0070C0"/>
                </a:solidFill>
                <a:effectLst>
                  <a:outerShdw blurRad="38100" dist="38100" dir="2700000" algn="tl">
                    <a:srgbClr val="FFFFFF"/>
                  </a:outerShdw>
                </a:effectLst>
              </a:rPr>
              <a:t>الديدان الاسطوانية والدوارات</a:t>
            </a:r>
            <a:endParaRPr lang="en-US" sz="7200" b="1" dirty="0">
              <a:solidFill>
                <a:srgbClr val="0070C0"/>
              </a:solidFill>
              <a:effectLst>
                <a:outerShdw blurRad="38100" dist="38100" dir="2700000" algn="tl">
                  <a:srgbClr val="FFFFFF"/>
                </a:outerShdw>
              </a:effectLst>
            </a:endParaRPr>
          </a:p>
        </p:txBody>
      </p:sp>
      <p:grpSp>
        <p:nvGrpSpPr>
          <p:cNvPr id="12" name="مجموعة 11"/>
          <p:cNvGrpSpPr/>
          <p:nvPr/>
        </p:nvGrpSpPr>
        <p:grpSpPr>
          <a:xfrm>
            <a:off x="-36512" y="6128748"/>
            <a:ext cx="2082876" cy="756636"/>
            <a:chOff x="179512" y="692696"/>
            <a:chExt cx="2082876" cy="756636"/>
          </a:xfrm>
        </p:grpSpPr>
        <p:pic>
          <p:nvPicPr>
            <p:cNvPr id="13"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9934759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457201" y="1466272"/>
            <a:ext cx="8301710" cy="2191328"/>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r>
              <a:rPr lang="ar-SA" sz="2400" b="1" dirty="0">
                <a:solidFill>
                  <a:srgbClr val="0070C0"/>
                </a:solidFill>
                <a:latin typeface="Constantia"/>
              </a:rPr>
              <a:t>جميع أفرادها أسطوانية الشكل تسمى غالبا </a:t>
            </a:r>
            <a:r>
              <a:rPr lang="ar-SA" sz="2400" b="1" dirty="0" err="1">
                <a:solidFill>
                  <a:srgbClr val="0070C0"/>
                </a:solidFill>
                <a:latin typeface="Constantia"/>
              </a:rPr>
              <a:t>بالنيماتود</a:t>
            </a:r>
            <a:endParaRPr lang="ar-SA" sz="24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rgbClr val="0070C0"/>
                </a:solidFill>
                <a:latin typeface="Constantia"/>
              </a:rPr>
              <a:t>لها تجويف جسمي كاذب وذات تناظر جانبي</a:t>
            </a:r>
          </a:p>
          <a:p>
            <a:pPr marL="274320" lvl="0" indent="-274320" algn="ctr" rtl="1">
              <a:lnSpc>
                <a:spcPct val="90000"/>
              </a:lnSpc>
              <a:spcBef>
                <a:spcPct val="20000"/>
              </a:spcBef>
              <a:buClr>
                <a:srgbClr val="0BD0D9"/>
              </a:buClr>
              <a:buSzPct val="95000"/>
              <a:defRPr/>
            </a:pPr>
            <a:r>
              <a:rPr lang="ar-SA" sz="2400" b="1" dirty="0">
                <a:solidFill>
                  <a:srgbClr val="0070C0"/>
                </a:solidFill>
                <a:latin typeface="Constantia"/>
              </a:rPr>
              <a:t>غير مقسمة إلى قطع ومدببة الطرفين</a:t>
            </a:r>
          </a:p>
          <a:p>
            <a:pPr marL="274320" lvl="0" indent="-274320" algn="ctr" rtl="1">
              <a:lnSpc>
                <a:spcPct val="90000"/>
              </a:lnSpc>
              <a:spcBef>
                <a:spcPct val="20000"/>
              </a:spcBef>
              <a:buClr>
                <a:srgbClr val="0BD0D9"/>
              </a:buClr>
              <a:buSzPct val="95000"/>
              <a:defRPr/>
            </a:pPr>
            <a:r>
              <a:rPr lang="ar-SA" sz="2400" b="1" dirty="0">
                <a:solidFill>
                  <a:srgbClr val="0070C0"/>
                </a:solidFill>
                <a:latin typeface="Constantia"/>
              </a:rPr>
              <a:t>لها أجسام مختلفة ذات اطوال من 1مم-إلى 9امتار</a:t>
            </a:r>
            <a:endParaRPr lang="ar-SA" sz="16600" b="1" dirty="0">
              <a:solidFill>
                <a:schemeClr val="accent4">
                  <a:lumMod val="50000"/>
                </a:schemeClr>
              </a:solidFill>
              <a:latin typeface="Constantia"/>
            </a:endParaRPr>
          </a:p>
        </p:txBody>
      </p:sp>
      <p:sp>
        <p:nvSpPr>
          <p:cNvPr id="26" name="AutoShape 2"/>
          <p:cNvSpPr>
            <a:spLocks noChangeArrowheads="1"/>
          </p:cNvSpPr>
          <p:nvPr/>
        </p:nvSpPr>
        <p:spPr bwMode="auto">
          <a:xfrm>
            <a:off x="2825172" y="457200"/>
            <a:ext cx="364773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cs typeface="Arial" pitchFamily="34" charset="0"/>
              </a:rPr>
              <a:t>تركيب الجسم</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AutoShape 2"/>
          <p:cNvSpPr>
            <a:spLocks noChangeArrowheads="1"/>
          </p:cNvSpPr>
          <p:nvPr/>
        </p:nvSpPr>
        <p:spPr bwMode="auto">
          <a:xfrm>
            <a:off x="6269182" y="4429703"/>
            <a:ext cx="2505893" cy="819150"/>
          </a:xfrm>
          <a:prstGeom prst="flowChartMultidocument">
            <a:avLst/>
          </a:prstGeom>
          <a:solidFill>
            <a:schemeClr val="accent4">
              <a:lumMod val="20000"/>
              <a:lumOff val="80000"/>
            </a:schemeClr>
          </a:solidFill>
          <a:ln w="28575">
            <a:gradFill>
              <a:gsLst>
                <a:gs pos="0">
                  <a:srgbClr val="00B050"/>
                </a:gs>
                <a:gs pos="50000">
                  <a:schemeClr val="accent1">
                    <a:lumMod val="75000"/>
                  </a:schemeClr>
                </a:gs>
                <a:gs pos="84000">
                  <a:schemeClr val="bg2">
                    <a:lumMod val="10000"/>
                  </a:schemeClr>
                </a:gs>
              </a:gsLst>
              <a:lin ang="5400000" scaled="0"/>
            </a:gra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ea typeface="Arial" pitchFamily="34" charset="0"/>
                <a:cs typeface="Arial" pitchFamily="34" charset="0"/>
              </a:rPr>
              <a:t>معيشتها</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مكعب 9"/>
          <p:cNvSpPr/>
          <p:nvPr/>
        </p:nvSpPr>
        <p:spPr>
          <a:xfrm>
            <a:off x="1327476" y="4096328"/>
            <a:ext cx="4648199" cy="7620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متطفلة على الإنسان والنبات والحيوان</a:t>
            </a:r>
            <a:endParaRPr lang="en-US" sz="2400" b="1" dirty="0">
              <a:solidFill>
                <a:srgbClr val="0070C0"/>
              </a:solidFill>
            </a:endParaRPr>
          </a:p>
        </p:txBody>
      </p:sp>
      <p:sp>
        <p:nvSpPr>
          <p:cNvPr id="11" name="مكعب 10"/>
          <p:cNvSpPr/>
          <p:nvPr/>
        </p:nvSpPr>
        <p:spPr>
          <a:xfrm>
            <a:off x="641386" y="5010728"/>
            <a:ext cx="5269848" cy="7620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حرة: -في الماء العذب والمالح وعلى اليابسة</a:t>
            </a:r>
            <a:endParaRPr lang="en-US" sz="2400" b="1" dirty="0">
              <a:solidFill>
                <a:srgbClr val="0070C0"/>
              </a:solidFill>
            </a:endParaRPr>
          </a:p>
        </p:txBody>
      </p:sp>
      <p:grpSp>
        <p:nvGrpSpPr>
          <p:cNvPr id="14" name="مجموعة 13"/>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597175252"/>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diamond(in)">
                                      <p:cBhvr>
                                        <p:cTn id="12" dur="20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amond(in)">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amond(in)">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diamond(in)">
                                      <p:cBhvr>
                                        <p:cTn id="27" dur="20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diamond(in)">
                                      <p:cBhvr>
                                        <p:cTn id="32" dur="20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heel(1)">
                                      <p:cBhvr>
                                        <p:cTn id="42" dur="2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heel(1)">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26"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
          <p:cNvSpPr>
            <a:spLocks noChangeArrowheads="1"/>
          </p:cNvSpPr>
          <p:nvPr/>
        </p:nvSpPr>
        <p:spPr bwMode="auto">
          <a:xfrm>
            <a:off x="6270188" y="832860"/>
            <a:ext cx="252226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cs typeface="Arial" pitchFamily="34" charset="0"/>
              </a:rPr>
              <a:t>التغذية والهضم</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مكعب 13"/>
          <p:cNvSpPr/>
          <p:nvPr/>
        </p:nvSpPr>
        <p:spPr>
          <a:xfrm>
            <a:off x="1447801" y="381000"/>
            <a:ext cx="4648199" cy="90372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rgbClr val="0070C0"/>
                </a:solidFill>
              </a:rPr>
              <a:t>-بعضها يتغذى على </a:t>
            </a:r>
            <a:r>
              <a:rPr lang="ar-SA" sz="2000" b="1" dirty="0" smtClean="0">
                <a:solidFill>
                  <a:srgbClr val="0070C0"/>
                </a:solidFill>
              </a:rPr>
              <a:t>اللافقاريات </a:t>
            </a:r>
            <a:r>
              <a:rPr lang="ar-SA" sz="2000" b="1" dirty="0">
                <a:solidFill>
                  <a:srgbClr val="0070C0"/>
                </a:solidFill>
              </a:rPr>
              <a:t>الصغيرة وبعضها على بقايا النباتات والحيوانات المتحللة</a:t>
            </a:r>
            <a:endParaRPr lang="en-US" sz="2000" b="1" dirty="0">
              <a:solidFill>
                <a:srgbClr val="0070C0"/>
              </a:solidFill>
            </a:endParaRPr>
          </a:p>
        </p:txBody>
      </p:sp>
      <p:sp>
        <p:nvSpPr>
          <p:cNvPr id="15" name="مكعب 14"/>
          <p:cNvSpPr/>
          <p:nvPr/>
        </p:nvSpPr>
        <p:spPr>
          <a:xfrm>
            <a:off x="761711" y="1437120"/>
            <a:ext cx="5269848" cy="92508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-تمتلك جهاز هضمي حيث ينتقل الغذاء باتجاه واحد يبدأ من الفم وينتهي بفتحة الشرج</a:t>
            </a:r>
            <a:endParaRPr lang="en-US" sz="2400" b="1" dirty="0">
              <a:solidFill>
                <a:srgbClr val="0070C0"/>
              </a:solidFill>
            </a:endParaRPr>
          </a:p>
        </p:txBody>
      </p:sp>
      <p:sp>
        <p:nvSpPr>
          <p:cNvPr id="18" name="AutoShape 2"/>
          <p:cNvSpPr>
            <a:spLocks noChangeArrowheads="1"/>
          </p:cNvSpPr>
          <p:nvPr/>
        </p:nvSpPr>
        <p:spPr bwMode="auto">
          <a:xfrm>
            <a:off x="6248398" y="3131127"/>
            <a:ext cx="2522267" cy="819150"/>
          </a:xfrm>
          <a:prstGeom prst="flowChartMultidocument">
            <a:avLst/>
          </a:prstGeom>
          <a:solidFill>
            <a:schemeClr val="accent2">
              <a:lumMod val="20000"/>
              <a:lumOff val="8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cs typeface="Arial" pitchFamily="34" charset="0"/>
              </a:rPr>
              <a:t>الدوران والتنفس</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مستطيل مستدير الزوايا 18"/>
          <p:cNvSpPr/>
          <p:nvPr/>
        </p:nvSpPr>
        <p:spPr>
          <a:xfrm>
            <a:off x="571499" y="2931102"/>
            <a:ext cx="5460059" cy="1219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ليس </a:t>
            </a:r>
            <a:r>
              <a:rPr lang="ar-SA" altLang="ar-SA" sz="2400" b="1" dirty="0">
                <a:solidFill>
                  <a:srgbClr val="002060"/>
                </a:solidFill>
                <a:latin typeface="Constantia"/>
              </a:rPr>
              <a:t>لها جهاز تنفس ولا </a:t>
            </a:r>
            <a:r>
              <a:rPr lang="ar-SA" altLang="ar-SA" sz="2400" b="1" dirty="0" smtClean="0">
                <a:solidFill>
                  <a:srgbClr val="002060"/>
                </a:solidFill>
                <a:latin typeface="Constantia"/>
              </a:rPr>
              <a:t>دوران مثل </a:t>
            </a:r>
            <a:r>
              <a:rPr lang="ar-SA" altLang="ar-SA" sz="2400" b="1" dirty="0">
                <a:solidFill>
                  <a:srgbClr val="002060"/>
                </a:solidFill>
                <a:latin typeface="Constantia"/>
              </a:rPr>
              <a:t>الديدان </a:t>
            </a:r>
            <a:r>
              <a:rPr lang="ar-SA" altLang="ar-SA" sz="2400" b="1" dirty="0" smtClean="0">
                <a:solidFill>
                  <a:srgbClr val="002060"/>
                </a:solidFill>
                <a:latin typeface="Constantia"/>
              </a:rPr>
              <a:t>المفلطحة </a:t>
            </a:r>
            <a:r>
              <a:rPr lang="ar-SA" altLang="ar-SA" sz="2400" b="1" dirty="0">
                <a:solidFill>
                  <a:srgbClr val="002060"/>
                </a:solidFill>
                <a:latin typeface="Constantia"/>
              </a:rPr>
              <a:t>وتنقل المواد بالانتشار</a:t>
            </a:r>
            <a:endParaRPr lang="ar-SA" sz="2400" dirty="0">
              <a:solidFill>
                <a:srgbClr val="002060"/>
              </a:solidFill>
              <a:latin typeface="Constantia"/>
            </a:endParaRPr>
          </a:p>
        </p:txBody>
      </p:sp>
      <p:sp>
        <p:nvSpPr>
          <p:cNvPr id="22" name="AutoShape 2"/>
          <p:cNvSpPr>
            <a:spLocks noChangeArrowheads="1"/>
          </p:cNvSpPr>
          <p:nvPr/>
        </p:nvSpPr>
        <p:spPr bwMode="auto">
          <a:xfrm>
            <a:off x="6223178" y="4543425"/>
            <a:ext cx="2522267" cy="819150"/>
          </a:xfrm>
          <a:prstGeom prst="flowChartMultidocument">
            <a:avLst/>
          </a:prstGeom>
          <a:solidFill>
            <a:schemeClr val="accent2">
              <a:lumMod val="20000"/>
              <a:lumOff val="8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cs typeface="Arial" pitchFamily="34" charset="0"/>
              </a:rPr>
              <a:t>الاخراج</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مستطيل مستدير الزوايا 27"/>
          <p:cNvSpPr/>
          <p:nvPr/>
        </p:nvSpPr>
        <p:spPr>
          <a:xfrm>
            <a:off x="546279" y="4610100"/>
            <a:ext cx="5460059" cy="6858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لبعضها قنوات إخراجية ولبعضها خلايا لهبية</a:t>
            </a:r>
            <a:endParaRPr lang="ar-SA" sz="2400" dirty="0">
              <a:solidFill>
                <a:srgbClr val="002060"/>
              </a:solidFill>
              <a:latin typeface="Constantia"/>
            </a:endParaRPr>
          </a:p>
        </p:txBody>
      </p:sp>
      <p:grpSp>
        <p:nvGrpSpPr>
          <p:cNvPr id="17" name="مجموعة 16"/>
          <p:cNvGrpSpPr/>
          <p:nvPr/>
        </p:nvGrpSpPr>
        <p:grpSpPr>
          <a:xfrm>
            <a:off x="-36512" y="6128748"/>
            <a:ext cx="2082876" cy="756636"/>
            <a:chOff x="179512" y="692696"/>
            <a:chExt cx="2082876" cy="756636"/>
          </a:xfrm>
        </p:grpSpPr>
        <p:pic>
          <p:nvPicPr>
            <p:cNvPr id="2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مربع نص 2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مربع نص 2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930783087"/>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strips(downRigh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strips(downRight)">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8" grpId="0" animBg="1"/>
      <p:bldP spid="19" grpId="0" animBg="1"/>
      <p:bldP spid="22"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مستطيل مستدير الزوايا 18"/>
          <p:cNvSpPr/>
          <p:nvPr/>
        </p:nvSpPr>
        <p:spPr>
          <a:xfrm>
            <a:off x="533400" y="4572000"/>
            <a:ext cx="4648200" cy="151303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a:t>
            </a:r>
            <a:r>
              <a:rPr lang="ar-SA" altLang="ar-SA" sz="2400" b="1" dirty="0">
                <a:solidFill>
                  <a:srgbClr val="002060"/>
                </a:solidFill>
                <a:effectLst>
                  <a:glow rad="228600">
                    <a:schemeClr val="accent6">
                      <a:satMod val="175000"/>
                      <a:alpha val="40000"/>
                    </a:schemeClr>
                  </a:glow>
                </a:effectLst>
                <a:latin typeface="Constantia"/>
              </a:rPr>
              <a:t>الديدان الحرة </a:t>
            </a:r>
            <a:r>
              <a:rPr lang="ar-SA" altLang="ar-SA" sz="2400" b="1" dirty="0">
                <a:solidFill>
                  <a:srgbClr val="002060"/>
                </a:solidFill>
                <a:latin typeface="Constantia"/>
              </a:rPr>
              <a:t>:- يتم تخصيب البويضات في داخل جسم الأنثى بالحيوانات المنوية التي</a:t>
            </a:r>
          </a:p>
          <a:p>
            <a:pPr lvl="0" algn="just" rtl="1"/>
            <a:r>
              <a:rPr lang="ar-SA" altLang="ar-SA" sz="2400" b="1" dirty="0">
                <a:solidFill>
                  <a:srgbClr val="002060"/>
                </a:solidFill>
                <a:latin typeface="Constantia"/>
              </a:rPr>
              <a:t>ينتجها الذكر حيث تفقس البيضة إلى يرقة تنمو لتصبح دودة بالغة.</a:t>
            </a:r>
            <a:endParaRPr lang="ar-SA" sz="2400" dirty="0">
              <a:solidFill>
                <a:srgbClr val="002060"/>
              </a:solidFill>
              <a:latin typeface="Constantia"/>
            </a:endParaRPr>
          </a:p>
        </p:txBody>
      </p:sp>
      <p:sp>
        <p:nvSpPr>
          <p:cNvPr id="7" name="AutoShape 2"/>
          <p:cNvSpPr>
            <a:spLocks noChangeArrowheads="1"/>
          </p:cNvSpPr>
          <p:nvPr/>
        </p:nvSpPr>
        <p:spPr bwMode="auto">
          <a:xfrm>
            <a:off x="6172200" y="552450"/>
            <a:ext cx="2594855"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cs typeface="Arial" pitchFamily="34" charset="0"/>
              </a:rPr>
              <a:t>الاستجابة للمثيرات</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مستطيل مستدير الزوايا 7"/>
          <p:cNvSpPr/>
          <p:nvPr/>
        </p:nvSpPr>
        <p:spPr>
          <a:xfrm>
            <a:off x="457200" y="441757"/>
            <a:ext cx="5574359" cy="1219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لها جهاز عصبي عبارة عن حبلان </a:t>
            </a:r>
            <a:r>
              <a:rPr lang="ar-SA" altLang="ar-SA" sz="2400" b="1" dirty="0">
                <a:solidFill>
                  <a:srgbClr val="002060"/>
                </a:solidFill>
                <a:latin typeface="Constantia"/>
              </a:rPr>
              <a:t>عصبيان متصلان بعقدة عصبية </a:t>
            </a:r>
            <a:r>
              <a:rPr lang="ar-SA" altLang="ar-SA" sz="2400" b="1" dirty="0" smtClean="0">
                <a:solidFill>
                  <a:srgbClr val="002060"/>
                </a:solidFill>
                <a:latin typeface="Constantia"/>
              </a:rPr>
              <a:t>للإحساس </a:t>
            </a:r>
            <a:r>
              <a:rPr lang="ar-SA" altLang="ar-SA" sz="2400" b="1" dirty="0">
                <a:solidFill>
                  <a:srgbClr val="002060"/>
                </a:solidFill>
                <a:latin typeface="Constantia"/>
              </a:rPr>
              <a:t>باللمس أو </a:t>
            </a:r>
            <a:r>
              <a:rPr lang="ar-SA" altLang="ar-SA" sz="2400" b="1" dirty="0" smtClean="0">
                <a:solidFill>
                  <a:srgbClr val="002060"/>
                </a:solidFill>
                <a:latin typeface="Constantia"/>
              </a:rPr>
              <a:t>المواد الكيمائية </a:t>
            </a:r>
            <a:r>
              <a:rPr lang="ar-SA" altLang="ar-SA" sz="2400" b="1" dirty="0">
                <a:solidFill>
                  <a:srgbClr val="002060"/>
                </a:solidFill>
                <a:latin typeface="Constantia"/>
              </a:rPr>
              <a:t>ولبعضها تراكيب تميز الضوء من الظلام</a:t>
            </a:r>
            <a:endParaRPr lang="ar-SA" sz="2400" dirty="0">
              <a:solidFill>
                <a:srgbClr val="002060"/>
              </a:solidFill>
              <a:latin typeface="Constantia"/>
            </a:endParaRPr>
          </a:p>
        </p:txBody>
      </p:sp>
      <p:sp>
        <p:nvSpPr>
          <p:cNvPr id="9" name="AutoShape 2"/>
          <p:cNvSpPr>
            <a:spLocks noChangeArrowheads="1"/>
          </p:cNvSpPr>
          <p:nvPr/>
        </p:nvSpPr>
        <p:spPr bwMode="auto">
          <a:xfrm>
            <a:off x="6621172" y="2621177"/>
            <a:ext cx="1985255"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cs typeface="Arial" pitchFamily="34" charset="0"/>
              </a:rPr>
              <a:t>الحركة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مستطيل مستدير الزوايا 9"/>
          <p:cNvSpPr/>
          <p:nvPr/>
        </p:nvSpPr>
        <p:spPr>
          <a:xfrm>
            <a:off x="457200" y="1794306"/>
            <a:ext cx="5574359" cy="2472893"/>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-بانقباض عضلاتها الطولية تدفع الجسم في عكس اتجاه حركة السائل في التجويف الجسمي</a:t>
            </a:r>
          </a:p>
          <a:p>
            <a:pPr lvl="0" algn="just" rtl="1"/>
            <a:r>
              <a:rPr lang="ar-SA" altLang="ar-SA" sz="2400" b="1" dirty="0">
                <a:solidFill>
                  <a:srgbClr val="002060"/>
                </a:solidFill>
                <a:latin typeface="Constantia"/>
              </a:rPr>
              <a:t>الكاذب الذي يعمل كهيكل دعامي مائي.</a:t>
            </a:r>
          </a:p>
          <a:p>
            <a:pPr lvl="0" algn="just" rtl="1"/>
            <a:r>
              <a:rPr lang="ar-SA" altLang="ar-SA" sz="2400" b="1" dirty="0">
                <a:solidFill>
                  <a:srgbClr val="002060"/>
                </a:solidFill>
                <a:latin typeface="Constantia"/>
              </a:rPr>
              <a:t>-الهيكل </a:t>
            </a:r>
            <a:r>
              <a:rPr lang="ar-SA" altLang="ar-SA" sz="2400" b="1" dirty="0" err="1">
                <a:solidFill>
                  <a:srgbClr val="002060"/>
                </a:solidFill>
                <a:latin typeface="Constantia"/>
              </a:rPr>
              <a:t>الدعامي</a:t>
            </a:r>
            <a:r>
              <a:rPr lang="ar-SA" altLang="ar-SA" sz="2400" b="1" dirty="0">
                <a:solidFill>
                  <a:srgbClr val="002060"/>
                </a:solidFill>
                <a:latin typeface="Constantia"/>
              </a:rPr>
              <a:t> المائي </a:t>
            </a:r>
            <a:r>
              <a:rPr lang="ar-SA" altLang="ar-SA" sz="2400" b="1" dirty="0" smtClean="0">
                <a:solidFill>
                  <a:srgbClr val="002060"/>
                </a:solidFill>
                <a:latin typeface="Constantia"/>
              </a:rPr>
              <a:t>هو السائل </a:t>
            </a:r>
            <a:r>
              <a:rPr lang="ar-SA" altLang="ar-SA" sz="2400" b="1" dirty="0">
                <a:solidFill>
                  <a:srgbClr val="002060"/>
                </a:solidFill>
                <a:latin typeface="Constantia"/>
              </a:rPr>
              <a:t>داخل مكان مغلق يعطي صلابة وقوة للعضلات ويعمل </a:t>
            </a:r>
            <a:r>
              <a:rPr lang="ar-SA" altLang="ar-SA" sz="2400" b="1" dirty="0" smtClean="0">
                <a:solidFill>
                  <a:srgbClr val="002060"/>
                </a:solidFill>
                <a:latin typeface="Constantia"/>
              </a:rPr>
              <a:t>في اتجاه معاكس</a:t>
            </a:r>
            <a:endParaRPr lang="ar-SA" sz="2400" dirty="0">
              <a:solidFill>
                <a:srgbClr val="002060"/>
              </a:solidFill>
              <a:latin typeface="Constantia"/>
            </a:endParaRPr>
          </a:p>
        </p:txBody>
      </p:sp>
      <p:sp>
        <p:nvSpPr>
          <p:cNvPr id="12" name="AutoShape 2"/>
          <p:cNvSpPr>
            <a:spLocks noChangeArrowheads="1"/>
          </p:cNvSpPr>
          <p:nvPr/>
        </p:nvSpPr>
        <p:spPr bwMode="auto">
          <a:xfrm>
            <a:off x="6777745" y="4720501"/>
            <a:ext cx="1985255"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cs typeface="Arial" pitchFamily="34" charset="0"/>
              </a:rPr>
              <a:t>التكاثر</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نجمة ذات 32 نقطة 17"/>
          <p:cNvSpPr/>
          <p:nvPr/>
        </p:nvSpPr>
        <p:spPr>
          <a:xfrm>
            <a:off x="5326528" y="4648200"/>
            <a:ext cx="1465072" cy="11430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تكاثر جنسي</a:t>
            </a:r>
            <a:endParaRPr lang="en-US" b="1" dirty="0">
              <a:solidFill>
                <a:prstClr val="black"/>
              </a:solidFill>
              <a:latin typeface="Calibri" pitchFamily="34" charset="0"/>
              <a:ea typeface="Arial" pitchFamily="34" charset="0"/>
              <a:cs typeface="Monotype Koufi" pitchFamily="2" charset="-78"/>
            </a:endParaRPr>
          </a:p>
        </p:txBody>
      </p:sp>
      <p:grpSp>
        <p:nvGrpSpPr>
          <p:cNvPr id="15" name="مجموعة 14"/>
          <p:cNvGrpSpPr/>
          <p:nvPr/>
        </p:nvGrpSpPr>
        <p:grpSpPr>
          <a:xfrm>
            <a:off x="-36512" y="6128748"/>
            <a:ext cx="2082876" cy="756636"/>
            <a:chOff x="179512" y="692696"/>
            <a:chExt cx="2082876" cy="756636"/>
          </a:xfrm>
        </p:grpSpPr>
        <p:pic>
          <p:nvPicPr>
            <p:cNvPr id="16"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مربع نص 16"/>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مربع نص 2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134042887"/>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box(in)">
                                      <p:cBhvr>
                                        <p:cTn id="12" dur="2000"/>
                                        <p:tgtEl>
                                          <p:spTgt spid="8">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ox(in)">
                                      <p:cBhvr>
                                        <p:cTn id="17" dur="20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bg/>
                                          </p:spTgt>
                                        </p:tgtEl>
                                        <p:attrNameLst>
                                          <p:attrName>style.visibility</p:attrName>
                                        </p:attrNameLst>
                                      </p:cBhvr>
                                      <p:to>
                                        <p:strVal val="visible"/>
                                      </p:to>
                                    </p:set>
                                    <p:animEffect transition="in" filter="box(in)">
                                      <p:cBhvr>
                                        <p:cTn id="27" dur="2000"/>
                                        <p:tgtEl>
                                          <p:spTgt spid="10">
                                            <p:bg/>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box(in)">
                                      <p:cBhvr>
                                        <p:cTn id="32" dur="20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box(in)">
                                      <p:cBhvr>
                                        <p:cTn id="37" dur="20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box(in)">
                                      <p:cBhvr>
                                        <p:cTn id="42" dur="2000"/>
                                        <p:tgtEl>
                                          <p:spTgt spid="1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heel(1)">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9">
                                            <p:bg/>
                                          </p:spTgt>
                                        </p:tgtEl>
                                        <p:attrNameLst>
                                          <p:attrName>style.visibility</p:attrName>
                                        </p:attrNameLst>
                                      </p:cBhvr>
                                      <p:to>
                                        <p:strVal val="visible"/>
                                      </p:to>
                                    </p:set>
                                    <p:animEffect transition="in" filter="box(in)">
                                      <p:cBhvr>
                                        <p:cTn id="57" dur="2000"/>
                                        <p:tgtEl>
                                          <p:spTgt spid="19">
                                            <p:bg/>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box(in)">
                                      <p:cBhvr>
                                        <p:cTn id="62" dur="2000"/>
                                        <p:tgtEl>
                                          <p:spTgt spid="1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9">
                                            <p:txEl>
                                              <p:pRg st="1" end="1"/>
                                            </p:txEl>
                                          </p:spTgt>
                                        </p:tgtEl>
                                        <p:attrNameLst>
                                          <p:attrName>style.visibility</p:attrName>
                                        </p:attrNameLst>
                                      </p:cBhvr>
                                      <p:to>
                                        <p:strVal val="visible"/>
                                      </p:to>
                                    </p:set>
                                    <p:animEffect transition="in" filter="box(in)">
                                      <p:cBhvr>
                                        <p:cTn id="67" dur="20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P spid="7" grpId="0" animBg="1"/>
      <p:bldP spid="8" grpId="0" build="p" animBg="1"/>
      <p:bldP spid="9" grpId="0" animBg="1"/>
      <p:bldP spid="10" grpId="0" build="p" animBg="1"/>
      <p:bldP spid="12"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ستطيل مستدير الزوايا 10"/>
          <p:cNvSpPr/>
          <p:nvPr/>
        </p:nvSpPr>
        <p:spPr>
          <a:xfrm>
            <a:off x="609600" y="533400"/>
            <a:ext cx="4648200" cy="1140691"/>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في </a:t>
            </a:r>
            <a:r>
              <a:rPr lang="ar-SA" altLang="ar-SA" sz="2400" b="1" dirty="0">
                <a:solidFill>
                  <a:srgbClr val="002060"/>
                </a:solidFill>
                <a:effectLst>
                  <a:glow rad="228600">
                    <a:schemeClr val="accent6">
                      <a:satMod val="175000"/>
                      <a:alpha val="40000"/>
                    </a:schemeClr>
                  </a:glow>
                </a:effectLst>
                <a:latin typeface="Constantia"/>
              </a:rPr>
              <a:t>الديدان المتطفلة</a:t>
            </a:r>
            <a:r>
              <a:rPr lang="ar-SA" altLang="ar-SA" sz="2400" b="1" dirty="0">
                <a:solidFill>
                  <a:srgbClr val="002060"/>
                </a:solidFill>
                <a:latin typeface="Constantia"/>
              </a:rPr>
              <a:t>:- عملية تكاثر معقدة لأنها تتطلب وجود عائل أو اكثر</a:t>
            </a:r>
            <a:endParaRPr lang="ar-SA" sz="2400" dirty="0">
              <a:solidFill>
                <a:srgbClr val="002060"/>
              </a:solidFill>
              <a:latin typeface="Constantia"/>
            </a:endParaRPr>
          </a:p>
        </p:txBody>
      </p:sp>
      <p:sp>
        <p:nvSpPr>
          <p:cNvPr id="12" name="AutoShape 2"/>
          <p:cNvSpPr>
            <a:spLocks noChangeArrowheads="1"/>
          </p:cNvSpPr>
          <p:nvPr/>
        </p:nvSpPr>
        <p:spPr bwMode="auto">
          <a:xfrm>
            <a:off x="6791600" y="603392"/>
            <a:ext cx="1985255"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cs typeface="Arial" pitchFamily="34" charset="0"/>
              </a:rPr>
              <a:t>التكاثر</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نجمة ذات 32 نقطة 13"/>
          <p:cNvSpPr/>
          <p:nvPr/>
        </p:nvSpPr>
        <p:spPr>
          <a:xfrm>
            <a:off x="5340383" y="531091"/>
            <a:ext cx="1465072" cy="11430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تكاثر جنسي</a:t>
            </a:r>
            <a:endParaRPr lang="en-US" b="1" dirty="0">
              <a:solidFill>
                <a:prstClr val="black"/>
              </a:solidFill>
              <a:latin typeface="Calibri" pitchFamily="34" charset="0"/>
              <a:ea typeface="Arial" pitchFamily="34" charset="0"/>
              <a:cs typeface="Monotype Koufi" pitchFamily="2" charset="-7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774415"/>
            <a:ext cx="7315200" cy="424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مجموعة 14"/>
          <p:cNvGrpSpPr/>
          <p:nvPr/>
        </p:nvGrpSpPr>
        <p:grpSpPr>
          <a:xfrm>
            <a:off x="-36512" y="6128748"/>
            <a:ext cx="2082876" cy="756636"/>
            <a:chOff x="179512" y="692696"/>
            <a:chExt cx="2082876" cy="756636"/>
          </a:xfrm>
        </p:grpSpPr>
        <p:pic>
          <p:nvPicPr>
            <p:cNvPr id="16"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مربع نص 16"/>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مربع نص 17"/>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61868925"/>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heel(1)">
                                      <p:cBhvr>
                                        <p:cTn id="2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3"/>
          <p:cNvSpPr>
            <a:spLocks noChangeArrowheads="1"/>
          </p:cNvSpPr>
          <p:nvPr/>
        </p:nvSpPr>
        <p:spPr bwMode="auto">
          <a:xfrm>
            <a:off x="7378963" y="3863686"/>
            <a:ext cx="1296144" cy="1036782"/>
          </a:xfrm>
          <a:prstGeom prst="star8">
            <a:avLst>
              <a:gd name="adj" fmla="val 38250"/>
            </a:avLst>
          </a:prstGeom>
          <a:solidFill>
            <a:srgbClr val="FFC000"/>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b="1" dirty="0">
                <a:latin typeface="Calibri" pitchFamily="34" charset="0"/>
                <a:ea typeface="Arial" pitchFamily="34" charset="0"/>
                <a:cs typeface="Monotype Koufi" pitchFamily="2" charset="-78"/>
              </a:rPr>
              <a:t>الديدان الشعرية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مستطيل مستدير الزوايا 11"/>
          <p:cNvSpPr/>
          <p:nvPr/>
        </p:nvSpPr>
        <p:spPr>
          <a:xfrm>
            <a:off x="3276309" y="2743200"/>
            <a:ext cx="3909420" cy="3124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تسبب مرض </a:t>
            </a:r>
            <a:r>
              <a:rPr lang="ar-SA" altLang="ar-SA" sz="2000" b="1" dirty="0" err="1">
                <a:solidFill>
                  <a:srgbClr val="002060"/>
                </a:solidFill>
                <a:latin typeface="Constantia"/>
              </a:rPr>
              <a:t>التريخينيا</a:t>
            </a:r>
            <a:r>
              <a:rPr lang="ar-SA" altLang="ar-SA" sz="2000" b="1" dirty="0">
                <a:solidFill>
                  <a:srgbClr val="002060"/>
                </a:solidFill>
                <a:latin typeface="Constantia"/>
              </a:rPr>
              <a:t> </a:t>
            </a:r>
            <a:r>
              <a:rPr lang="ar-SA" altLang="ar-SA" sz="2000" b="1" dirty="0" smtClean="0">
                <a:solidFill>
                  <a:srgbClr val="002060"/>
                </a:solidFill>
                <a:latin typeface="Constantia"/>
              </a:rPr>
              <a:t>(داء الشعرية) </a:t>
            </a:r>
            <a:r>
              <a:rPr lang="ar-SA" altLang="ar-SA" sz="2000" b="1" dirty="0">
                <a:solidFill>
                  <a:srgbClr val="002060"/>
                </a:solidFill>
                <a:latin typeface="Constantia"/>
              </a:rPr>
              <a:t>الذي ينتقل للإنسان</a:t>
            </a:r>
          </a:p>
          <a:p>
            <a:pPr lvl="0" algn="just" rtl="1"/>
            <a:r>
              <a:rPr lang="ar-SA" altLang="ar-SA" sz="2000" b="1" dirty="0">
                <a:solidFill>
                  <a:srgbClr val="002060"/>
                </a:solidFill>
                <a:latin typeface="Constantia"/>
              </a:rPr>
              <a:t>من خلال تناول لحوم الخنزير </a:t>
            </a:r>
            <a:r>
              <a:rPr lang="ar-SA" altLang="ar-SA" sz="2000" b="1" dirty="0" smtClean="0">
                <a:solidFill>
                  <a:srgbClr val="002060"/>
                </a:solidFill>
                <a:latin typeface="Constantia"/>
              </a:rPr>
              <a:t>(المحرم) </a:t>
            </a:r>
            <a:r>
              <a:rPr lang="ar-SA" altLang="ar-SA" sz="2000" b="1" dirty="0">
                <a:solidFill>
                  <a:srgbClr val="002060"/>
                </a:solidFill>
                <a:latin typeface="Constantia"/>
              </a:rPr>
              <a:t>والحيوانات البرية المصابة.</a:t>
            </a:r>
          </a:p>
          <a:p>
            <a:pPr lvl="0" algn="just" rtl="1"/>
            <a:r>
              <a:rPr lang="ar-SA" altLang="ar-SA" sz="2000" b="1" dirty="0">
                <a:solidFill>
                  <a:srgbClr val="002060"/>
                </a:solidFill>
                <a:latin typeface="Constantia"/>
              </a:rPr>
              <a:t>ملحوظة:- تدخل اليرقة عن طريق الفم إلى جسم العائل</a:t>
            </a:r>
          </a:p>
          <a:p>
            <a:pPr lvl="0" algn="just" rtl="1"/>
            <a:r>
              <a:rPr lang="ar-SA" altLang="ar-SA" sz="2000" b="1" dirty="0">
                <a:solidFill>
                  <a:srgbClr val="002060"/>
                </a:solidFill>
                <a:latin typeface="Constantia"/>
              </a:rPr>
              <a:t>وتنضج خلال يومين وتصبح دودة بالغة</a:t>
            </a:r>
          </a:p>
        </p:txBody>
      </p:sp>
      <p:sp>
        <p:nvSpPr>
          <p:cNvPr id="9" name="AutoShape 13"/>
          <p:cNvSpPr>
            <a:spLocks noChangeArrowheads="1"/>
          </p:cNvSpPr>
          <p:nvPr/>
        </p:nvSpPr>
        <p:spPr bwMode="auto">
          <a:xfrm>
            <a:off x="4191000" y="381000"/>
            <a:ext cx="4533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تنوع الديدان الاسطوانية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دبوس زينة 9"/>
          <p:cNvSpPr/>
          <p:nvPr/>
        </p:nvSpPr>
        <p:spPr>
          <a:xfrm>
            <a:off x="715299" y="1295400"/>
            <a:ext cx="7742901" cy="11430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rgbClr val="002060"/>
                </a:solidFill>
              </a:rPr>
              <a:t>هناك نحو 20000 نوع منها ونصفها يعيش متطفلا مسببا أمراض عديدة لكل من </a:t>
            </a:r>
            <a:r>
              <a:rPr lang="ar-SA" sz="2400" b="1" dirty="0" smtClean="0">
                <a:solidFill>
                  <a:srgbClr val="002060"/>
                </a:solidFill>
              </a:rPr>
              <a:t>الإنسان والحيوان </a:t>
            </a:r>
            <a:r>
              <a:rPr lang="ar-SA" sz="2400" b="1" dirty="0">
                <a:solidFill>
                  <a:srgbClr val="002060"/>
                </a:solidFill>
              </a:rPr>
              <a:t>والنبات بسبب الإهمال وعدم النظافة منها:-</a:t>
            </a:r>
            <a:endParaRPr lang="en-US" sz="2400" b="1" dirty="0">
              <a:solidFill>
                <a:srgbClr val="002060"/>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55" y="2438399"/>
            <a:ext cx="2381250" cy="329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مجموعة 14"/>
          <p:cNvGrpSpPr/>
          <p:nvPr/>
        </p:nvGrpSpPr>
        <p:grpSpPr>
          <a:xfrm>
            <a:off x="-36512" y="6128748"/>
            <a:ext cx="2082876" cy="756636"/>
            <a:chOff x="179512" y="692696"/>
            <a:chExt cx="2082876" cy="756636"/>
          </a:xfrm>
        </p:grpSpPr>
        <p:pic>
          <p:nvPicPr>
            <p:cNvPr id="16"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مربع نص 16"/>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مربع نص 17"/>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856149935"/>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plus(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plus(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334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818662606"/>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rrowheads="1"/>
          </p:cNvSpPr>
          <p:nvPr/>
        </p:nvSpPr>
        <p:spPr bwMode="auto">
          <a:xfrm>
            <a:off x="7451436" y="990600"/>
            <a:ext cx="1372344" cy="1036782"/>
          </a:xfrm>
          <a:prstGeom prst="star8">
            <a:avLst>
              <a:gd name="adj" fmla="val 38250"/>
            </a:avLst>
          </a:prstGeom>
          <a:solidFill>
            <a:schemeClr val="bg2">
              <a:lumMod val="75000"/>
            </a:schemeClr>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b="1" dirty="0">
                <a:latin typeface="Calibri" pitchFamily="34" charset="0"/>
                <a:ea typeface="Arial" pitchFamily="34" charset="0"/>
                <a:cs typeface="Monotype Koufi" pitchFamily="2" charset="-78"/>
              </a:rPr>
              <a:t>الديدان </a:t>
            </a:r>
            <a:r>
              <a:rPr lang="ar-SA" b="1" dirty="0" err="1" smtClean="0">
                <a:latin typeface="Calibri" pitchFamily="34" charset="0"/>
                <a:ea typeface="Arial" pitchFamily="34" charset="0"/>
                <a:cs typeface="Monotype Koufi" pitchFamily="2" charset="-78"/>
              </a:rPr>
              <a:t>الخطافية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مستطيل مستدير الزوايا 14"/>
          <p:cNvSpPr/>
          <p:nvPr/>
        </p:nvSpPr>
        <p:spPr>
          <a:xfrm>
            <a:off x="685800" y="457200"/>
            <a:ext cx="6664766" cy="1981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تنتشر العدوى بها في المناطق الحارة تخترق </a:t>
            </a:r>
            <a:r>
              <a:rPr lang="ar-SA" altLang="ar-SA" sz="2400" b="1" dirty="0" smtClean="0">
                <a:solidFill>
                  <a:srgbClr val="002060"/>
                </a:solidFill>
                <a:latin typeface="Constantia"/>
              </a:rPr>
              <a:t>الدودة </a:t>
            </a:r>
            <a:r>
              <a:rPr lang="ar-SA" altLang="ar-SA" sz="2400" b="1" dirty="0">
                <a:solidFill>
                  <a:srgbClr val="002060"/>
                </a:solidFill>
                <a:latin typeface="Constantia"/>
              </a:rPr>
              <a:t>جلد قدم الإنسان </a:t>
            </a:r>
            <a:r>
              <a:rPr lang="ar-SA" altLang="ar-SA" sz="2400" b="1" dirty="0" smtClean="0">
                <a:solidFill>
                  <a:srgbClr val="002060"/>
                </a:solidFill>
                <a:latin typeface="Constantia"/>
              </a:rPr>
              <a:t>الذي </a:t>
            </a:r>
            <a:r>
              <a:rPr lang="ar-SA" altLang="ar-SA" sz="2400" b="1" dirty="0">
                <a:solidFill>
                  <a:srgbClr val="002060"/>
                </a:solidFill>
                <a:latin typeface="Constantia"/>
              </a:rPr>
              <a:t>يمشي حافيا </a:t>
            </a:r>
            <a:r>
              <a:rPr lang="ar-SA" altLang="ar-SA" sz="2400" b="1" dirty="0" smtClean="0">
                <a:solidFill>
                  <a:srgbClr val="002060"/>
                </a:solidFill>
                <a:latin typeface="Constantia"/>
              </a:rPr>
              <a:t>الأقدام</a:t>
            </a:r>
            <a:endParaRPr lang="ar-SA" altLang="ar-SA" sz="2400" b="1" dirty="0">
              <a:solidFill>
                <a:srgbClr val="002060"/>
              </a:solidFill>
              <a:latin typeface="Constantia"/>
            </a:endParaRPr>
          </a:p>
          <a:p>
            <a:pPr lvl="0" algn="just" rtl="1"/>
            <a:r>
              <a:rPr lang="ar-SA" altLang="ar-SA" sz="2400" b="1" dirty="0">
                <a:solidFill>
                  <a:srgbClr val="002060"/>
                </a:solidFill>
                <a:latin typeface="Constantia"/>
              </a:rPr>
              <a:t>وتنتقل مع الدم في الجسم حيث تثبت نفسها في أمعاء الإنسان حيث تتغذى على دم </a:t>
            </a:r>
            <a:r>
              <a:rPr lang="ar-SA" altLang="ar-SA" sz="2400" b="1" dirty="0" smtClean="0">
                <a:solidFill>
                  <a:srgbClr val="002060"/>
                </a:solidFill>
                <a:latin typeface="Constantia"/>
              </a:rPr>
              <a:t>المصاب وأنسجته</a:t>
            </a:r>
            <a:endParaRPr lang="ar-SA" altLang="ar-SA" sz="2400" b="1" dirty="0">
              <a:solidFill>
                <a:srgbClr val="002060"/>
              </a:solidFill>
              <a:latin typeface="Constantia"/>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61229"/>
            <a:ext cx="6994608" cy="3153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مربع نص 1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394114382"/>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bg/>
                                          </p:spTgt>
                                        </p:tgtEl>
                                        <p:attrNameLst>
                                          <p:attrName>style.visibility</p:attrName>
                                        </p:attrNameLst>
                                      </p:cBhvr>
                                      <p:to>
                                        <p:strVal val="visible"/>
                                      </p:to>
                                    </p:set>
                                    <p:animEffect transition="in" filter="wipe(up)">
                                      <p:cBhvr>
                                        <p:cTn id="12" dur="500"/>
                                        <p:tgtEl>
                                          <p:spTgt spid="15">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up)">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wipe(up)">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barn(inVertical)">
                                      <p:cBhvr>
                                        <p:cTn id="2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ستطيل مستدير الزوايا 14"/>
          <p:cNvSpPr/>
          <p:nvPr/>
        </p:nvSpPr>
        <p:spPr>
          <a:xfrm>
            <a:off x="609600" y="3962400"/>
            <a:ext cx="6664766" cy="20574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-تسبب للإنسان داء الفيل حيث تتطفل داخل الجهاز </a:t>
            </a:r>
            <a:r>
              <a:rPr lang="ar-SA" altLang="ar-SA" sz="2400" b="1" dirty="0" smtClean="0">
                <a:solidFill>
                  <a:srgbClr val="002060"/>
                </a:solidFill>
                <a:latin typeface="Constantia"/>
              </a:rPr>
              <a:t>اللمفي </a:t>
            </a:r>
            <a:r>
              <a:rPr lang="ar-SA" altLang="ar-SA" sz="2400" b="1" dirty="0">
                <a:solidFill>
                  <a:srgbClr val="002060"/>
                </a:solidFill>
                <a:latin typeface="Constantia"/>
              </a:rPr>
              <a:t>مسببة انسداده </a:t>
            </a:r>
            <a:r>
              <a:rPr lang="ar-SA" altLang="ar-SA" sz="2400" b="1" dirty="0" smtClean="0">
                <a:solidFill>
                  <a:srgbClr val="002060"/>
                </a:solidFill>
                <a:latin typeface="Constantia"/>
              </a:rPr>
              <a:t>وتراكم السوائل </a:t>
            </a:r>
            <a:r>
              <a:rPr lang="ar-SA" altLang="ar-SA" sz="2400" b="1" dirty="0">
                <a:solidFill>
                  <a:srgbClr val="002060"/>
                </a:solidFill>
                <a:latin typeface="Constantia"/>
              </a:rPr>
              <a:t>بداخله مما يؤدي إلى انتفاخ الأقدام</a:t>
            </a:r>
          </a:p>
          <a:p>
            <a:pPr lvl="0" algn="just" rtl="1"/>
            <a:r>
              <a:rPr lang="ar-SA" altLang="ar-SA" sz="2400" b="1" dirty="0">
                <a:solidFill>
                  <a:srgbClr val="002060"/>
                </a:solidFill>
                <a:latin typeface="Constantia"/>
              </a:rPr>
              <a:t>-تنتقل من عائل لآخر من خلال البعوض.</a:t>
            </a:r>
          </a:p>
          <a:p>
            <a:pPr lvl="0" algn="just" rtl="1"/>
            <a:r>
              <a:rPr lang="ar-SA" altLang="ar-SA" sz="2400" b="1" dirty="0">
                <a:solidFill>
                  <a:srgbClr val="002060"/>
                </a:solidFill>
                <a:latin typeface="Constantia"/>
              </a:rPr>
              <a:t>ملحوظه:- يمكن القضاء على المرض بمكافحة البعوض الناقل.</a:t>
            </a:r>
          </a:p>
        </p:txBody>
      </p:sp>
      <p:sp>
        <p:nvSpPr>
          <p:cNvPr id="9" name="AutoShape 3"/>
          <p:cNvSpPr>
            <a:spLocks noChangeArrowheads="1"/>
          </p:cNvSpPr>
          <p:nvPr/>
        </p:nvSpPr>
        <p:spPr bwMode="auto">
          <a:xfrm>
            <a:off x="7350566" y="533400"/>
            <a:ext cx="1473214" cy="1036782"/>
          </a:xfrm>
          <a:prstGeom prst="star8">
            <a:avLst>
              <a:gd name="adj" fmla="val 38250"/>
            </a:avLst>
          </a:prstGeom>
          <a:solidFill>
            <a:schemeClr val="bg2">
              <a:lumMod val="75000"/>
            </a:schemeClr>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b="1" dirty="0">
                <a:latin typeface="Calibri" pitchFamily="34" charset="0"/>
                <a:ea typeface="Arial" pitchFamily="34" charset="0"/>
                <a:cs typeface="Monotype Koufi" pitchFamily="2" charset="-78"/>
              </a:rPr>
              <a:t>ديدان </a:t>
            </a:r>
            <a:r>
              <a:rPr lang="ar-SA" b="1" dirty="0" smtClean="0">
                <a:latin typeface="Calibri" pitchFamily="34" charset="0"/>
                <a:ea typeface="Arial" pitchFamily="34" charset="0"/>
                <a:cs typeface="Monotype Koufi" pitchFamily="2" charset="-78"/>
              </a:rPr>
              <a:t>الاسكارس</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مستطيل مستدير الزوايا 9"/>
          <p:cNvSpPr/>
          <p:nvPr/>
        </p:nvSpPr>
        <p:spPr>
          <a:xfrm>
            <a:off x="609600" y="457200"/>
            <a:ext cx="6664766" cy="9906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تنتقل إلى أمعاء الإنسان بابتلاع بيضها مع الطعام الملوث </a:t>
            </a:r>
            <a:r>
              <a:rPr lang="ar-SA" altLang="ar-SA" sz="2400" b="1" dirty="0" smtClean="0">
                <a:solidFill>
                  <a:srgbClr val="002060"/>
                </a:solidFill>
                <a:latin typeface="Constantia"/>
              </a:rPr>
              <a:t>خضار </a:t>
            </a:r>
            <a:r>
              <a:rPr lang="ar-SA" altLang="ar-SA" sz="2400" b="1" dirty="0">
                <a:solidFill>
                  <a:srgbClr val="002060"/>
                </a:solidFill>
                <a:latin typeface="Constantia"/>
              </a:rPr>
              <a:t>غير مغسول </a:t>
            </a:r>
            <a:r>
              <a:rPr lang="ar-SA" altLang="ar-SA" sz="2400" b="1" dirty="0" smtClean="0">
                <a:solidFill>
                  <a:srgbClr val="002060"/>
                </a:solidFill>
                <a:latin typeface="Constantia"/>
              </a:rPr>
              <a:t>جيدا    -</a:t>
            </a:r>
            <a:r>
              <a:rPr lang="ar-SA" altLang="ar-SA" sz="2400" b="1" dirty="0">
                <a:solidFill>
                  <a:srgbClr val="002060"/>
                </a:solidFill>
                <a:latin typeface="Constantia"/>
              </a:rPr>
              <a:t>عدم </a:t>
            </a:r>
            <a:r>
              <a:rPr lang="ar-SA" altLang="ar-SA" sz="2400" b="1" dirty="0" smtClean="0">
                <a:solidFill>
                  <a:srgbClr val="002060"/>
                </a:solidFill>
                <a:latin typeface="Constantia"/>
              </a:rPr>
              <a:t>غسل الأيدي </a:t>
            </a:r>
            <a:r>
              <a:rPr lang="ar-SA" altLang="ar-SA" sz="2400" b="1" dirty="0">
                <a:solidFill>
                  <a:srgbClr val="002060"/>
                </a:solidFill>
                <a:latin typeface="Constantia"/>
              </a:rPr>
              <a:t>عند </a:t>
            </a:r>
            <a:r>
              <a:rPr lang="ar-SA" altLang="ar-SA" sz="2400" b="1" dirty="0" smtClean="0">
                <a:solidFill>
                  <a:srgbClr val="002060"/>
                </a:solidFill>
                <a:latin typeface="Constantia"/>
              </a:rPr>
              <a:t>الطعام</a:t>
            </a:r>
            <a:endParaRPr lang="ar-SA" altLang="ar-SA" sz="2400" b="1" dirty="0">
              <a:solidFill>
                <a:srgbClr val="002060"/>
              </a:solidFill>
              <a:latin typeface="Constantia"/>
            </a:endParaRPr>
          </a:p>
        </p:txBody>
      </p:sp>
      <p:sp>
        <p:nvSpPr>
          <p:cNvPr id="11" name="AutoShape 3"/>
          <p:cNvSpPr>
            <a:spLocks noChangeArrowheads="1"/>
          </p:cNvSpPr>
          <p:nvPr/>
        </p:nvSpPr>
        <p:spPr bwMode="auto">
          <a:xfrm>
            <a:off x="7378275" y="2347191"/>
            <a:ext cx="1473214" cy="1036782"/>
          </a:xfrm>
          <a:prstGeom prst="star8">
            <a:avLst>
              <a:gd name="adj" fmla="val 38250"/>
            </a:avLst>
          </a:prstGeom>
          <a:solidFill>
            <a:schemeClr val="bg2">
              <a:lumMod val="75000"/>
            </a:schemeClr>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b="1" dirty="0">
                <a:latin typeface="Calibri" pitchFamily="34" charset="0"/>
                <a:ea typeface="Arial" pitchFamily="34" charset="0"/>
                <a:cs typeface="Monotype Koufi" pitchFamily="2" charset="-78"/>
              </a:rPr>
              <a:t>الديدان </a:t>
            </a:r>
            <a:r>
              <a:rPr lang="ar-SA" b="1" dirty="0" smtClean="0">
                <a:latin typeface="Calibri" pitchFamily="34" charset="0"/>
                <a:ea typeface="Arial" pitchFamily="34" charset="0"/>
                <a:cs typeface="Monotype Koufi" pitchFamily="2" charset="-78"/>
              </a:rPr>
              <a:t>الدبوسية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مستطيل مستدير الزوايا 11"/>
          <p:cNvSpPr/>
          <p:nvPr/>
        </p:nvSpPr>
        <p:spPr>
          <a:xfrm>
            <a:off x="609600" y="1752600"/>
            <a:ext cx="6664766" cy="20574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-تتطفل في داخل أمعاء الإنسان </a:t>
            </a:r>
            <a:r>
              <a:rPr lang="ar-SA" altLang="ar-SA" sz="2400" b="1" dirty="0" smtClean="0">
                <a:solidFill>
                  <a:srgbClr val="002060"/>
                </a:solidFill>
                <a:latin typeface="Constantia"/>
              </a:rPr>
              <a:t>(الأطفال غالبا)</a:t>
            </a:r>
            <a:endParaRPr lang="ar-SA" altLang="ar-SA" sz="2400" b="1" dirty="0">
              <a:solidFill>
                <a:srgbClr val="002060"/>
              </a:solidFill>
              <a:latin typeface="Constantia"/>
            </a:endParaRPr>
          </a:p>
          <a:p>
            <a:pPr lvl="0" algn="just" rtl="1"/>
            <a:r>
              <a:rPr lang="ar-SA" altLang="ar-SA" sz="2400" b="1" dirty="0">
                <a:solidFill>
                  <a:srgbClr val="002060"/>
                </a:solidFill>
                <a:latin typeface="Constantia"/>
              </a:rPr>
              <a:t>-تضع بيضها أثناء الليل في فتحة الشرج قريبا من الجلد مما يسبب حكة فتنتقل إذا قام </a:t>
            </a:r>
            <a:r>
              <a:rPr lang="ar-SA" altLang="ar-SA" sz="2400" b="1" dirty="0" smtClean="0">
                <a:solidFill>
                  <a:srgbClr val="002060"/>
                </a:solidFill>
                <a:latin typeface="Constantia"/>
              </a:rPr>
              <a:t>الطفل بحكها </a:t>
            </a:r>
            <a:r>
              <a:rPr lang="ar-SA" altLang="ar-SA" sz="2400" b="1" dirty="0">
                <a:solidFill>
                  <a:srgbClr val="002060"/>
                </a:solidFill>
                <a:latin typeface="Constantia"/>
              </a:rPr>
              <a:t>إلى اليد ومنه إلى سطح آخر وهي يمكن أن تعيش لمدة اسبوعين –ثم يفقس اذا </a:t>
            </a:r>
            <a:r>
              <a:rPr lang="ar-SA" altLang="ar-SA" sz="2400" b="1" dirty="0" smtClean="0">
                <a:solidFill>
                  <a:srgbClr val="002060"/>
                </a:solidFill>
                <a:latin typeface="Constantia"/>
              </a:rPr>
              <a:t>ابتلعها شخص </a:t>
            </a:r>
            <a:r>
              <a:rPr lang="ar-SA" altLang="ar-SA" sz="2400" b="1" dirty="0">
                <a:solidFill>
                  <a:srgbClr val="002060"/>
                </a:solidFill>
                <a:latin typeface="Constantia"/>
              </a:rPr>
              <a:t>أو طفل آخر من خلال لعبه يضعها في فمه مثلا.</a:t>
            </a:r>
          </a:p>
        </p:txBody>
      </p:sp>
      <p:sp>
        <p:nvSpPr>
          <p:cNvPr id="14" name="AutoShape 3"/>
          <p:cNvSpPr>
            <a:spLocks noChangeArrowheads="1"/>
          </p:cNvSpPr>
          <p:nvPr/>
        </p:nvSpPr>
        <p:spPr bwMode="auto">
          <a:xfrm>
            <a:off x="7378275" y="4556991"/>
            <a:ext cx="1473214" cy="1036782"/>
          </a:xfrm>
          <a:prstGeom prst="star8">
            <a:avLst>
              <a:gd name="adj" fmla="val 38250"/>
            </a:avLst>
          </a:prstGeom>
          <a:solidFill>
            <a:schemeClr val="bg2">
              <a:lumMod val="75000"/>
            </a:schemeClr>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b="1" dirty="0">
                <a:latin typeface="Calibri" pitchFamily="34" charset="0"/>
                <a:ea typeface="Arial" pitchFamily="34" charset="0"/>
                <a:cs typeface="Monotype Koufi" pitchFamily="2" charset="-78"/>
              </a:rPr>
              <a:t>ديدان </a:t>
            </a:r>
            <a:r>
              <a:rPr lang="ar-SA" b="1" dirty="0" err="1">
                <a:latin typeface="Calibri" pitchFamily="34" charset="0"/>
                <a:ea typeface="Arial" pitchFamily="34" charset="0"/>
                <a:cs typeface="Monotype Koufi" pitchFamily="2" charset="-78"/>
              </a:rPr>
              <a:t>الفلاريا</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7" name="مجموعة 16"/>
          <p:cNvGrpSpPr/>
          <p:nvPr/>
        </p:nvGrpSpPr>
        <p:grpSpPr>
          <a:xfrm>
            <a:off x="-36512" y="6128748"/>
            <a:ext cx="2082876" cy="756636"/>
            <a:chOff x="179512" y="692696"/>
            <a:chExt cx="2082876" cy="756636"/>
          </a:xfrm>
        </p:grpSpPr>
        <p:pic>
          <p:nvPicPr>
            <p:cNvPr id="18"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مربع نص 18"/>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مربع نص 2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9380556"/>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1)">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10" grpId="0" animBg="1"/>
      <p:bldP spid="11" grpId="0" animBg="1"/>
      <p:bldP spid="12"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13"/>
          <p:cNvSpPr>
            <a:spLocks noChangeArrowheads="1"/>
          </p:cNvSpPr>
          <p:nvPr/>
        </p:nvSpPr>
        <p:spPr bwMode="auto">
          <a:xfrm>
            <a:off x="4191000" y="381000"/>
            <a:ext cx="4533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الدورات العجليات</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556" y="1341727"/>
            <a:ext cx="4004031" cy="368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سحابة 13"/>
          <p:cNvSpPr/>
          <p:nvPr/>
        </p:nvSpPr>
        <p:spPr>
          <a:xfrm>
            <a:off x="5105400" y="1676400"/>
            <a:ext cx="3505199" cy="2753591"/>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تعني حامل العجل ويوجد اكثر من 1800 نوع منها أغلبها يعيش في الماء العذب</a:t>
            </a:r>
            <a:endParaRPr lang="en-US" sz="2400" b="1" dirty="0">
              <a:solidFill>
                <a:srgbClr val="0070C0"/>
              </a:solidFill>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مربع نص 1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087289295"/>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8)">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dissolve">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2"/>
          <p:cNvSpPr>
            <a:spLocks noChangeArrowheads="1"/>
          </p:cNvSpPr>
          <p:nvPr/>
        </p:nvSpPr>
        <p:spPr bwMode="auto">
          <a:xfrm>
            <a:off x="3276309" y="381000"/>
            <a:ext cx="5477453" cy="819150"/>
          </a:xfrm>
          <a:prstGeom prst="flowChartMultidocument">
            <a:avLst/>
          </a:prstGeom>
          <a:solidFill>
            <a:schemeClr val="accent4">
              <a:lumMod val="20000"/>
              <a:lumOff val="80000"/>
            </a:schemeClr>
          </a:solidFill>
          <a:ln w="28575">
            <a:gradFill>
              <a:gsLst>
                <a:gs pos="0">
                  <a:srgbClr val="00B050"/>
                </a:gs>
                <a:gs pos="50000">
                  <a:schemeClr val="accent1">
                    <a:lumMod val="75000"/>
                  </a:schemeClr>
                </a:gs>
                <a:gs pos="84000">
                  <a:schemeClr val="bg2">
                    <a:lumMod val="10000"/>
                  </a:schemeClr>
                </a:gs>
              </a:gsLst>
              <a:lin ang="5400000" scaled="0"/>
            </a:gra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a:solidFill>
                  <a:srgbClr val="800000"/>
                </a:solidFill>
                <a:latin typeface="Arial" pitchFamily="34" charset="0"/>
                <a:ea typeface="Arial" pitchFamily="34" charset="0"/>
                <a:cs typeface="Arial" pitchFamily="34" charset="0"/>
              </a:rPr>
              <a:t>خصائص الدوارات وحركتها وأجهزتها:-</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مستطيل مستدير الزوايا 16"/>
          <p:cNvSpPr/>
          <p:nvPr/>
        </p:nvSpPr>
        <p:spPr>
          <a:xfrm>
            <a:off x="341744" y="1371600"/>
            <a:ext cx="8382000" cy="9906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-ذات تناظر جانبي ولها تجويف جسمي كاذب ولها أهداب تتحرك بها. وتمسك </a:t>
            </a:r>
            <a:r>
              <a:rPr lang="ar-SA" altLang="ar-SA" sz="2400" b="1" dirty="0" smtClean="0">
                <a:solidFill>
                  <a:srgbClr val="002060"/>
                </a:solidFill>
                <a:latin typeface="Constantia"/>
              </a:rPr>
              <a:t>بغذائها </a:t>
            </a:r>
            <a:r>
              <a:rPr lang="ar-SA" altLang="ar-SA" sz="2400" b="1" dirty="0" err="1" smtClean="0">
                <a:solidFill>
                  <a:srgbClr val="002060"/>
                </a:solidFill>
                <a:latin typeface="Constantia"/>
              </a:rPr>
              <a:t>بواستطها</a:t>
            </a:r>
            <a:endParaRPr lang="ar-SA" sz="2400" dirty="0">
              <a:solidFill>
                <a:srgbClr val="002060"/>
              </a:solidFill>
              <a:latin typeface="Constantia"/>
            </a:endParaRPr>
          </a:p>
        </p:txBody>
      </p:sp>
      <p:sp>
        <p:nvSpPr>
          <p:cNvPr id="10" name="مستطيل مستدير الزوايا 9"/>
          <p:cNvSpPr/>
          <p:nvPr/>
        </p:nvSpPr>
        <p:spPr>
          <a:xfrm>
            <a:off x="371762" y="2590800"/>
            <a:ext cx="8382000" cy="4953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-لها قناة هضمية ولها فتحتان </a:t>
            </a:r>
            <a:r>
              <a:rPr lang="ar-SA" altLang="ar-SA" sz="2400" b="1" dirty="0" smtClean="0">
                <a:solidFill>
                  <a:srgbClr val="002060"/>
                </a:solidFill>
                <a:latin typeface="Constantia"/>
              </a:rPr>
              <a:t>(فم وشرج)</a:t>
            </a:r>
            <a:endParaRPr lang="ar-SA" sz="2400" dirty="0">
              <a:solidFill>
                <a:srgbClr val="002060"/>
              </a:solidFill>
              <a:latin typeface="Constantia"/>
            </a:endParaRPr>
          </a:p>
        </p:txBody>
      </p:sp>
      <p:sp>
        <p:nvSpPr>
          <p:cNvPr id="11" name="مستطيل مستدير الزوايا 10"/>
          <p:cNvSpPr/>
          <p:nvPr/>
        </p:nvSpPr>
        <p:spPr>
          <a:xfrm>
            <a:off x="399471" y="3962400"/>
            <a:ext cx="8382000" cy="5334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تبادل الغازات بالانتشار</a:t>
            </a:r>
            <a:endParaRPr lang="ar-SA" sz="2400" dirty="0">
              <a:solidFill>
                <a:srgbClr val="002060"/>
              </a:solidFill>
              <a:latin typeface="Constantia"/>
            </a:endParaRPr>
          </a:p>
        </p:txBody>
      </p:sp>
      <p:sp>
        <p:nvSpPr>
          <p:cNvPr id="12" name="مستطيل مستدير الزوايا 11"/>
          <p:cNvSpPr/>
          <p:nvPr/>
        </p:nvSpPr>
        <p:spPr>
          <a:xfrm>
            <a:off x="362526" y="3228108"/>
            <a:ext cx="8382000" cy="5334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-يحتوي الرأس على بقعة عينية </a:t>
            </a:r>
            <a:r>
              <a:rPr lang="ar-SA" altLang="ar-SA" sz="2400" b="1" dirty="0" err="1">
                <a:solidFill>
                  <a:srgbClr val="002060"/>
                </a:solidFill>
                <a:latin typeface="Constantia"/>
              </a:rPr>
              <a:t>ومجسات</a:t>
            </a:r>
            <a:r>
              <a:rPr lang="ar-SA" altLang="ar-SA" sz="2400" b="1" dirty="0">
                <a:solidFill>
                  <a:srgbClr val="002060"/>
                </a:solidFill>
                <a:latin typeface="Constantia"/>
              </a:rPr>
              <a:t> حسية</a:t>
            </a:r>
            <a:endParaRPr lang="ar-SA" sz="2400" dirty="0">
              <a:solidFill>
                <a:srgbClr val="002060"/>
              </a:solidFill>
              <a:latin typeface="Constantia"/>
            </a:endParaRPr>
          </a:p>
        </p:txBody>
      </p:sp>
      <p:sp>
        <p:nvSpPr>
          <p:cNvPr id="14" name="مستطيل مستدير الزوايا 13"/>
          <p:cNvSpPr/>
          <p:nvPr/>
        </p:nvSpPr>
        <p:spPr>
          <a:xfrm>
            <a:off x="397162" y="4772892"/>
            <a:ext cx="8382000" cy="5334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-تتكاثر جنسيا.</a:t>
            </a:r>
            <a:endParaRPr lang="ar-SA" sz="2400" dirty="0">
              <a:solidFill>
                <a:srgbClr val="002060"/>
              </a:solidFill>
              <a:latin typeface="Constantia"/>
            </a:endParaRPr>
          </a:p>
        </p:txBody>
      </p:sp>
      <p:grpSp>
        <p:nvGrpSpPr>
          <p:cNvPr id="18" name="مجموعة 17"/>
          <p:cNvGrpSpPr/>
          <p:nvPr/>
        </p:nvGrpSpPr>
        <p:grpSpPr>
          <a:xfrm>
            <a:off x="-36512" y="6128748"/>
            <a:ext cx="2082876" cy="756636"/>
            <a:chOff x="179512" y="692696"/>
            <a:chExt cx="2082876" cy="756636"/>
          </a:xfrm>
        </p:grpSpPr>
        <p:pic>
          <p:nvPicPr>
            <p:cNvPr id="1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00365980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down)">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ppt_y</p:attrName>
                                        </p:attrNameLst>
                                      </p:cBhvr>
                                      <p:tavLst>
                                        <p:tav tm="0">
                                          <p:val>
                                            <p:strVal val="#ppt_y-#ppt_h*1.125000"/>
                                          </p:val>
                                        </p:tav>
                                        <p:tav tm="100000">
                                          <p:val>
                                            <p:strVal val="#ppt_y"/>
                                          </p:val>
                                        </p:tav>
                                      </p:tavLst>
                                    </p:anim>
                                    <p:animEffect transition="in" filter="wipe(down)">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p:tgtEl>
                                          <p:spTgt spid="14"/>
                                        </p:tgtEl>
                                        <p:attrNameLst>
                                          <p:attrName>ppt_y</p:attrName>
                                        </p:attrNameLst>
                                      </p:cBhvr>
                                      <p:tavLst>
                                        <p:tav tm="0">
                                          <p:val>
                                            <p:strVal val="#ppt_y-#ppt_h*1.125000"/>
                                          </p:val>
                                        </p:tav>
                                        <p:tav tm="100000">
                                          <p:val>
                                            <p:strVal val="#ppt_y"/>
                                          </p:val>
                                        </p:tav>
                                      </p:tavLst>
                                    </p:anim>
                                    <p:animEffect transition="in" filter="wipe(down)">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0" grpId="0" animBg="1"/>
      <p:bldP spid="11" grpId="0" animBg="1"/>
      <p:bldP spid="12"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691680" y="548680"/>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4" name="مربع نص 3"/>
          <p:cNvSpPr txBox="1"/>
          <p:nvPr/>
        </p:nvSpPr>
        <p:spPr>
          <a:xfrm>
            <a:off x="1907704" y="548680"/>
            <a:ext cx="5760640" cy="830997"/>
          </a:xfrm>
          <a:prstGeom prst="rect">
            <a:avLst/>
          </a:prstGeom>
          <a:noFill/>
        </p:spPr>
        <p:txBody>
          <a:bodyPr wrap="square" rtlCol="1">
            <a:spAutoFit/>
          </a:bodyPr>
          <a:lstStyle/>
          <a:p>
            <a:pPr algn="ctr"/>
            <a:r>
              <a:rPr lang="ar-SA" sz="4800" b="1" dirty="0" smtClean="0">
                <a:solidFill>
                  <a:srgbClr val="FF0000"/>
                </a:solidFill>
                <a:effectLst>
                  <a:outerShdw blurRad="38100" dist="38100" dir="2700000" algn="tl">
                    <a:srgbClr val="FFFFFF"/>
                  </a:outerShdw>
                </a:effectLst>
              </a:rPr>
              <a:t>تقويم الدرس الثاني</a:t>
            </a:r>
            <a:endParaRPr lang="ar-SA" sz="4800" dirty="0">
              <a:solidFill>
                <a:srgbClr val="FF0000"/>
              </a:solidFill>
            </a:endParaRPr>
          </a:p>
        </p:txBody>
      </p:sp>
      <p:sp>
        <p:nvSpPr>
          <p:cNvPr id="5" name="مربع نص 4"/>
          <p:cNvSpPr txBox="1"/>
          <p:nvPr/>
        </p:nvSpPr>
        <p:spPr>
          <a:xfrm>
            <a:off x="1403648" y="2276872"/>
            <a:ext cx="6624736" cy="2308324"/>
          </a:xfrm>
          <a:prstGeom prst="rect">
            <a:avLst/>
          </a:prstGeom>
          <a:noFill/>
        </p:spPr>
        <p:txBody>
          <a:bodyPr wrap="square" rtlCol="1">
            <a:spAutoFit/>
          </a:bodyPr>
          <a:lstStyle/>
          <a:p>
            <a:pPr algn="ctr" fontAlgn="base">
              <a:spcBef>
                <a:spcPct val="0"/>
              </a:spcBef>
              <a:spcAft>
                <a:spcPct val="0"/>
              </a:spcAft>
              <a:defRPr/>
            </a:pPr>
            <a:r>
              <a:rPr lang="ar-SA" sz="7200" b="1" dirty="0">
                <a:solidFill>
                  <a:srgbClr val="0070C0"/>
                </a:solidFill>
                <a:effectLst>
                  <a:outerShdw blurRad="38100" dist="38100" dir="2700000" algn="tl">
                    <a:srgbClr val="FFFFFF"/>
                  </a:outerShdw>
                </a:effectLst>
              </a:rPr>
              <a:t>الديدان الاسطوانية والدوارات</a:t>
            </a:r>
            <a:endParaRPr lang="en-US" sz="7200" b="1" dirty="0">
              <a:solidFill>
                <a:srgbClr val="0070C0"/>
              </a:solidFill>
              <a:effectLst>
                <a:outerShdw blurRad="38100" dist="38100" dir="2700000" algn="tl">
                  <a:srgbClr val="FFFFFF"/>
                </a:outerShdw>
              </a:effectLst>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029709250"/>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AutoShape 2"/>
          <p:cNvSpPr>
            <a:spLocks noGrp="1" noChangeArrowheads="1"/>
          </p:cNvSpPr>
          <p:nvPr>
            <p:ph idx="1"/>
          </p:nvPr>
        </p:nvSpPr>
        <p:spPr>
          <a:xfrm>
            <a:off x="1219200" y="304800"/>
            <a:ext cx="6934200" cy="2590800"/>
          </a:xfrm>
          <a:prstGeom prst="flowChartSummingJunction">
            <a:avLst/>
          </a:prstGeom>
          <a:noFill/>
        </p:spPr>
        <p:txBody>
          <a:bodyPr/>
          <a:lstStyle/>
          <a:p>
            <a:pPr marL="0" indent="0" eaLnBrk="1" hangingPunct="1">
              <a:lnSpc>
                <a:spcPct val="80000"/>
              </a:lnSpc>
              <a:buNone/>
              <a:defRPr/>
            </a:pPr>
            <a:endParaRPr lang="ar-SY" sz="2400" b="1" dirty="0" smtClean="0">
              <a:solidFill>
                <a:srgbClr val="FF0000"/>
              </a:solidFill>
            </a:endParaRPr>
          </a:p>
          <a:p>
            <a:pPr marL="0" indent="0" algn="justLow" eaLnBrk="1" hangingPunct="1">
              <a:lnSpc>
                <a:spcPct val="80000"/>
              </a:lnSpc>
              <a:buNone/>
              <a:defRPr/>
            </a:pPr>
            <a:r>
              <a:rPr lang="ar-EG" sz="3600" b="1" dirty="0" smtClean="0">
                <a:solidFill>
                  <a:srgbClr val="FF0000"/>
                </a:solidFill>
                <a:effectLst>
                  <a:outerShdw blurRad="38100" dist="38100" dir="2700000" algn="tl">
                    <a:srgbClr val="000000"/>
                  </a:outerShdw>
                </a:effectLst>
              </a:rPr>
              <a:t>س : </a:t>
            </a:r>
            <a:r>
              <a:rPr lang="ar-SA" sz="3600" b="1" dirty="0" smtClean="0">
                <a:solidFill>
                  <a:srgbClr val="FF0000"/>
                </a:solidFill>
                <a:effectLst>
                  <a:outerShdw blurRad="38100" dist="38100" dir="2700000" algn="tl">
                    <a:srgbClr val="000000"/>
                  </a:outerShdw>
                </a:effectLst>
              </a:rPr>
              <a:t>صف تكيف القناة الهضمية في الديدان الأسطوانية ؟</a:t>
            </a:r>
            <a:endParaRPr lang="en-US" sz="3600" b="1" dirty="0" smtClean="0">
              <a:solidFill>
                <a:srgbClr val="FF0000"/>
              </a:solidFill>
              <a:effectLst>
                <a:outerShdw blurRad="38100" dist="38100" dir="2700000" algn="tl">
                  <a:srgbClr val="000000"/>
                </a:outerShdw>
              </a:effectLst>
            </a:endParaRPr>
          </a:p>
        </p:txBody>
      </p:sp>
      <p:sp>
        <p:nvSpPr>
          <p:cNvPr id="206851" name="AutoShape 3"/>
          <p:cNvSpPr>
            <a:spLocks noChangeArrowheads="1"/>
          </p:cNvSpPr>
          <p:nvPr/>
        </p:nvSpPr>
        <p:spPr bwMode="auto">
          <a:xfrm>
            <a:off x="624408" y="2348880"/>
            <a:ext cx="7620000" cy="25908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200" b="1" dirty="0">
                <a:solidFill>
                  <a:srgbClr val="0070C0"/>
                </a:solidFill>
              </a:rPr>
              <a:t>ج:  </a:t>
            </a:r>
            <a:r>
              <a:rPr lang="ar-SA" altLang="ar-SA" sz="4000" dirty="0">
                <a:solidFill>
                  <a:srgbClr val="0070C0"/>
                </a:solidFill>
              </a:rPr>
              <a:t>يفصل التجويف الجسمي الكاذب الطبقة الداخلية المبطنة للقناه الهضمية عن باقي الجسم.</a:t>
            </a:r>
            <a:endParaRPr lang="en-US" altLang="ar-SA" sz="4000" b="1" dirty="0">
              <a:solidFill>
                <a:srgbClr val="0070C0"/>
              </a:solidFill>
              <a:latin typeface="GESSTwoBold-Bold" charset="-78"/>
              <a:cs typeface="Times New Roman" pitchFamily="18" charset="0"/>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941202167"/>
      </p:ext>
    </p:extLst>
  </p:cSld>
  <p:clrMapOvr>
    <a:masterClrMapping/>
  </p:clrMapOvr>
  <p:transition spd="slow">
    <p:blinds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3"/>
          <p:cNvSpPr>
            <a:spLocks noGrp="1" noChangeArrowheads="1"/>
          </p:cNvSpPr>
          <p:nvPr>
            <p:ph type="title"/>
          </p:nvPr>
        </p:nvSpPr>
        <p:spPr>
          <a:xfrm>
            <a:off x="457200" y="704088"/>
            <a:ext cx="8363272" cy="1143000"/>
          </a:xfrm>
        </p:spPr>
        <p:txBody>
          <a:bodyPr/>
          <a:lstStyle/>
          <a:p>
            <a:pPr algn="ctr" eaLnBrk="1" hangingPunct="1">
              <a:defRPr/>
            </a:pPr>
            <a:r>
              <a:rPr lang="ar-EG" sz="3200" b="1" dirty="0" smtClean="0">
                <a:solidFill>
                  <a:srgbClr val="FF33CC"/>
                </a:solidFill>
                <a:effectLst>
                  <a:outerShdw blurRad="38100" dist="38100" dir="2700000" algn="tl">
                    <a:srgbClr val="000000"/>
                  </a:outerShdw>
                </a:effectLst>
              </a:rPr>
              <a:t>س: </a:t>
            </a:r>
            <a:r>
              <a:rPr lang="ar-SA" sz="3200" b="1" dirty="0" smtClean="0">
                <a:solidFill>
                  <a:srgbClr val="FF33CC"/>
                </a:solidFill>
                <a:effectLst>
                  <a:outerShdw blurRad="38100" dist="38100" dir="2700000" algn="tl">
                    <a:srgbClr val="000000"/>
                  </a:outerShdw>
                </a:effectLst>
              </a:rPr>
              <a:t>قارن بين الخصائص الرئيسية لكل من الديدان المفلطحة والديدان الاسطووانية .</a:t>
            </a:r>
            <a:endParaRPr lang="en-US" sz="3200" b="1" dirty="0" smtClean="0">
              <a:solidFill>
                <a:srgbClr val="FF33CC"/>
              </a:solidFill>
              <a:effectLst>
                <a:outerShdw blurRad="38100" dist="38100" dir="2700000" algn="tl">
                  <a:srgbClr val="000000"/>
                </a:outerShdw>
              </a:effectLst>
            </a:endParaRPr>
          </a:p>
        </p:txBody>
      </p:sp>
      <p:sp>
        <p:nvSpPr>
          <p:cNvPr id="207874" name="AutoShape 2"/>
          <p:cNvSpPr>
            <a:spLocks noGrp="1" noChangeArrowheads="1"/>
          </p:cNvSpPr>
          <p:nvPr>
            <p:ph idx="1"/>
          </p:nvPr>
        </p:nvSpPr>
        <p:spPr>
          <a:xfrm>
            <a:off x="533400" y="1371600"/>
            <a:ext cx="8610600" cy="4144963"/>
          </a:xfrm>
          <a:prstGeom prst="flowChartMagneticTape">
            <a:avLst/>
          </a:prstGeom>
          <a:noFill/>
        </p:spPr>
        <p:txBody>
          <a:bodyPr>
            <a:normAutofit lnSpcReduction="10000"/>
          </a:bodyPr>
          <a:lstStyle/>
          <a:p>
            <a:pPr algn="justLow" eaLnBrk="1" hangingPunct="1">
              <a:buFontTx/>
              <a:buNone/>
              <a:defRPr/>
            </a:pPr>
            <a:r>
              <a:rPr lang="ar-EG" sz="4400" b="1" dirty="0" smtClean="0"/>
              <a:t>  </a:t>
            </a:r>
            <a:r>
              <a:rPr lang="ar-EG" sz="3600" b="1" dirty="0" smtClean="0"/>
              <a:t>ج: </a:t>
            </a:r>
            <a:r>
              <a:rPr lang="ar-SA" sz="3600" dirty="0"/>
              <a:t>الديدان الاسطوانية لها تجويف جسمي كاذب له فتحتان للقناة الهضمية.اما الديدان المفلطحة العديمة التجويف الحسمي فلقناتها الهضمية فتحة واحدة</a:t>
            </a:r>
            <a:r>
              <a:rPr lang="ar-SA" sz="3600" b="1" dirty="0" smtClean="0"/>
              <a:t>.</a:t>
            </a:r>
            <a:endParaRPr lang="en-US" sz="3600" b="1" dirty="0" smtClean="0"/>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47566919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7875"/>
                                        </p:tgtEl>
                                        <p:attrNameLst>
                                          <p:attrName>style.visibility</p:attrName>
                                        </p:attrNameLst>
                                      </p:cBhvr>
                                      <p:to>
                                        <p:strVal val="visible"/>
                                      </p:to>
                                    </p:set>
                                    <p:anim to="" calcmode="lin" valueType="num">
                                      <p:cBhvr>
                                        <p:cTn id="7" dur="1" fill="hold"/>
                                        <p:tgtEl>
                                          <p:spTgt spid="207875"/>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207874">
                                            <p:txEl>
                                              <p:pRg st="0" end="0"/>
                                            </p:txEl>
                                          </p:spTgt>
                                        </p:tgtEl>
                                        <p:attrNameLst>
                                          <p:attrName>style.visibility</p:attrName>
                                        </p:attrNameLst>
                                      </p:cBhvr>
                                      <p:to>
                                        <p:strVal val="visible"/>
                                      </p:to>
                                    </p:set>
                                    <p:animEffect transition="in" filter="fade">
                                      <p:cBhvr>
                                        <p:cTn id="12" dur="770" decel="100000"/>
                                        <p:tgtEl>
                                          <p:spTgt spid="207874">
                                            <p:txEl>
                                              <p:pRg st="0" end="0"/>
                                            </p:txEl>
                                          </p:spTgt>
                                        </p:tgtEl>
                                      </p:cBhvr>
                                    </p:animEffect>
                                    <p:animScale>
                                      <p:cBhvr>
                                        <p:cTn id="13" dur="770" decel="100000"/>
                                        <p:tgtEl>
                                          <p:spTgt spid="207874">
                                            <p:txEl>
                                              <p:pRg st="0" end="0"/>
                                            </p:txEl>
                                          </p:spTgt>
                                        </p:tgtEl>
                                      </p:cBhvr>
                                      <p:from x="10000" y="10000"/>
                                      <p:to x="200000" y="450000"/>
                                    </p:animScale>
                                    <p:animScale>
                                      <p:cBhvr>
                                        <p:cTn id="14" dur="1230" accel="100000" fill="hold">
                                          <p:stCondLst>
                                            <p:cond delay="770"/>
                                          </p:stCondLst>
                                        </p:cTn>
                                        <p:tgtEl>
                                          <p:spTgt spid="207874">
                                            <p:txEl>
                                              <p:pRg st="0" end="0"/>
                                            </p:txEl>
                                          </p:spTgt>
                                        </p:tgtEl>
                                      </p:cBhvr>
                                      <p:from x="200000" y="450000"/>
                                      <p:to x="100000" y="100000"/>
                                    </p:animScale>
                                    <p:set>
                                      <p:cBhvr>
                                        <p:cTn id="15" dur="770" fill="hold"/>
                                        <p:tgtEl>
                                          <p:spTgt spid="207874">
                                            <p:txEl>
                                              <p:pRg st="0" end="0"/>
                                            </p:txEl>
                                          </p:spTgt>
                                        </p:tgtEl>
                                        <p:attrNameLst>
                                          <p:attrName>ppt_x</p:attrName>
                                        </p:attrNameLst>
                                      </p:cBhvr>
                                      <p:to>
                                        <p:strVal val="(0.5)"/>
                                      </p:to>
                                    </p:set>
                                    <p:anim from="(0.5)" to="(#ppt_x)" calcmode="lin" valueType="num">
                                      <p:cBhvr>
                                        <p:cTn id="16" dur="1230" accel="100000" fill="hold">
                                          <p:stCondLst>
                                            <p:cond delay="770"/>
                                          </p:stCondLst>
                                        </p:cTn>
                                        <p:tgtEl>
                                          <p:spTgt spid="207874">
                                            <p:txEl>
                                              <p:pRg st="0" end="0"/>
                                            </p:txEl>
                                          </p:spTgt>
                                        </p:tgtEl>
                                        <p:attrNameLst>
                                          <p:attrName>ppt_x</p:attrName>
                                        </p:attrNameLst>
                                      </p:cBhvr>
                                    </p:anim>
                                    <p:set>
                                      <p:cBhvr>
                                        <p:cTn id="17" dur="770" fill="hold"/>
                                        <p:tgtEl>
                                          <p:spTgt spid="207874">
                                            <p:txEl>
                                              <p:pRg st="0" end="0"/>
                                            </p:txEl>
                                          </p:spTgt>
                                        </p:tgtEl>
                                        <p:attrNameLst>
                                          <p:attrName>ppt_y</p:attrName>
                                        </p:attrNameLst>
                                      </p:cBhvr>
                                      <p:to>
                                        <p:strVal val="(#ppt_y+0.4)"/>
                                      </p:to>
                                    </p:set>
                                    <p:anim from="(#ppt_y+0.4)" to="(#ppt_y)" calcmode="lin" valueType="num">
                                      <p:cBhvr>
                                        <p:cTn id="18" dur="1230" accel="100000" fill="hold">
                                          <p:stCondLst>
                                            <p:cond delay="770"/>
                                          </p:stCondLst>
                                        </p:cTn>
                                        <p:tgtEl>
                                          <p:spTgt spid="207874">
                                            <p:txEl>
                                              <p:pRg st="0" end="0"/>
                                            </p:txEl>
                                          </p:spTgt>
                                        </p:tgtEl>
                                        <p:attrNameLst>
                                          <p:attrName>ppt_y</p:attrName>
                                        </p:attrNameLst>
                                      </p:cBhvr>
                                    </p:anim>
                                  </p:childTnLst>
                                  <p:subTnLst>
                                    <p:audio>
                                      <p:cMediaNode>
                                        <p:cTn display="0" masterRel="sameClick">
                                          <p:stCondLst>
                                            <p:cond evt="begin" delay="0">
                                              <p:tn val="10"/>
                                            </p:cond>
                                          </p:stCondLst>
                                          <p:endCondLst>
                                            <p:cond evt="onStopAudio" delay="0">
                                              <p:tgtEl>
                                                <p:sldTgt/>
                                              </p:tgtEl>
                                            </p:cond>
                                          </p:endCondLst>
                                        </p:cTn>
                                        <p:tgtEl>
                                          <p:sndTgt r:embed="rId4"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p:bldP spid="20787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AutoShape 2"/>
          <p:cNvSpPr>
            <a:spLocks noGrp="1" noChangeArrowheads="1"/>
          </p:cNvSpPr>
          <p:nvPr>
            <p:ph type="title"/>
          </p:nvPr>
        </p:nvSpPr>
        <p:spPr>
          <a:xfrm>
            <a:off x="1143000" y="152400"/>
            <a:ext cx="7391400" cy="2438400"/>
          </a:xfrm>
          <a:prstGeom prst="cloudCallout">
            <a:avLst>
              <a:gd name="adj1" fmla="val -2278"/>
              <a:gd name="adj2" fmla="val 92708"/>
            </a:avLst>
          </a:prstGeom>
          <a:noFill/>
        </p:spPr>
        <p:txBody>
          <a:bodyPr/>
          <a:lstStyle/>
          <a:p>
            <a:pPr algn="justLow" eaLnBrk="1" hangingPunct="1"/>
            <a:r>
              <a:rPr lang="ar-EG" altLang="ar-SA" sz="3200" b="1" dirty="0" smtClean="0">
                <a:solidFill>
                  <a:srgbClr val="FF0000"/>
                </a:solidFill>
              </a:rPr>
              <a:t>س : </a:t>
            </a:r>
            <a:r>
              <a:rPr lang="ar-SA" altLang="ar-SA" sz="3200" b="1" dirty="0" smtClean="0">
                <a:solidFill>
                  <a:srgbClr val="FF0000"/>
                </a:solidFill>
              </a:rPr>
              <a:t>وضح كيف تقوم الديدان المفلطحة بحركتها المنجلية المتميزة ؟</a:t>
            </a:r>
            <a:endParaRPr lang="en-US" altLang="ar-SA" sz="3200" b="1" dirty="0" smtClean="0">
              <a:solidFill>
                <a:srgbClr val="FF0000"/>
              </a:solidFill>
            </a:endParaRPr>
          </a:p>
        </p:txBody>
      </p:sp>
      <p:sp>
        <p:nvSpPr>
          <p:cNvPr id="208899" name="AutoShape 3"/>
          <p:cNvSpPr>
            <a:spLocks noChangeArrowheads="1"/>
          </p:cNvSpPr>
          <p:nvPr/>
        </p:nvSpPr>
        <p:spPr bwMode="auto">
          <a:xfrm>
            <a:off x="-36512" y="1988840"/>
            <a:ext cx="9067800" cy="3810000"/>
          </a:xfrm>
          <a:prstGeom prst="star16">
            <a:avLst>
              <a:gd name="adj" fmla="val 37500"/>
            </a:avLst>
          </a:prstGeom>
          <a:noFill/>
          <a:ln w="9525">
            <a:noFill/>
            <a:miter lim="800000"/>
            <a:headEnd/>
            <a:tailEnd/>
          </a:ln>
          <a:effectLst/>
        </p:spPr>
        <p:txBody>
          <a:bodyPr anchor="ctr"/>
          <a:lstStyle/>
          <a:p>
            <a:pPr algn="justLow" fontAlgn="base">
              <a:spcBef>
                <a:spcPct val="0"/>
              </a:spcBef>
              <a:spcAft>
                <a:spcPct val="0"/>
              </a:spcAft>
              <a:defRPr/>
            </a:pPr>
            <a:r>
              <a:rPr lang="ar-EG" sz="3600" b="1" dirty="0">
                <a:solidFill>
                  <a:srgbClr val="000000"/>
                </a:solidFill>
                <a:effectLst>
                  <a:outerShdw blurRad="38100" dist="38100" dir="2700000" algn="tl">
                    <a:srgbClr val="FFFFFF"/>
                  </a:outerShdw>
                </a:effectLst>
              </a:rPr>
              <a:t>ج: </a:t>
            </a:r>
            <a:r>
              <a:rPr lang="ar-SA" sz="3600" dirty="0">
                <a:solidFill>
                  <a:srgbClr val="000000"/>
                </a:solidFill>
              </a:rPr>
              <a:t>تمتد العضلات على طول الجسم وتنتج الحركة المنجلية عندما تنقبض بعض العضلات وتنبسط عضلات اخرى.</a:t>
            </a:r>
            <a:endParaRPr lang="en-US" sz="3600" b="1" dirty="0">
              <a:solidFill>
                <a:srgbClr val="000000"/>
              </a:solidFill>
              <a:effectLst>
                <a:outerShdw blurRad="38100" dist="38100" dir="2700000" algn="tl">
                  <a:srgbClr val="FFFFFF"/>
                </a:outerShdw>
              </a:effectLst>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49025212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8898"/>
                                        </p:tgtEl>
                                        <p:attrNameLst>
                                          <p:attrName>style.visibility</p:attrName>
                                        </p:attrNameLst>
                                      </p:cBhvr>
                                      <p:to>
                                        <p:strVal val="visible"/>
                                      </p:to>
                                    </p:set>
                                    <p:animEffect transition="in" filter="wipe(down)">
                                      <p:cBhvr>
                                        <p:cTn id="7" dur="580">
                                          <p:stCondLst>
                                            <p:cond delay="0"/>
                                          </p:stCondLst>
                                        </p:cTn>
                                        <p:tgtEl>
                                          <p:spTgt spid="208898"/>
                                        </p:tgtEl>
                                      </p:cBhvr>
                                    </p:animEffect>
                                    <p:anim calcmode="lin" valueType="num">
                                      <p:cBhvr>
                                        <p:cTn id="8" dur="1822" tmFilter="0,0; 0.14,0.36; 0.43,0.73; 0.71,0.91; 1.0,1.0">
                                          <p:stCondLst>
                                            <p:cond delay="0"/>
                                          </p:stCondLst>
                                        </p:cTn>
                                        <p:tgtEl>
                                          <p:spTgt spid="2088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88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88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88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8898"/>
                                        </p:tgtEl>
                                        <p:attrNameLst>
                                          <p:attrName>ppt_y</p:attrName>
                                        </p:attrNameLst>
                                      </p:cBhvr>
                                      <p:tavLst>
                                        <p:tav tm="0" fmla="#ppt_y-sin(pi*$)/81">
                                          <p:val>
                                            <p:fltVal val="0"/>
                                          </p:val>
                                        </p:tav>
                                        <p:tav tm="100000">
                                          <p:val>
                                            <p:fltVal val="1"/>
                                          </p:val>
                                        </p:tav>
                                      </p:tavLst>
                                    </p:anim>
                                    <p:animScale>
                                      <p:cBhvr>
                                        <p:cTn id="13" dur="26">
                                          <p:stCondLst>
                                            <p:cond delay="650"/>
                                          </p:stCondLst>
                                        </p:cTn>
                                        <p:tgtEl>
                                          <p:spTgt spid="208898"/>
                                        </p:tgtEl>
                                      </p:cBhvr>
                                      <p:to x="100000" y="60000"/>
                                    </p:animScale>
                                    <p:animScale>
                                      <p:cBhvr>
                                        <p:cTn id="14" dur="166" decel="50000">
                                          <p:stCondLst>
                                            <p:cond delay="676"/>
                                          </p:stCondLst>
                                        </p:cTn>
                                        <p:tgtEl>
                                          <p:spTgt spid="208898"/>
                                        </p:tgtEl>
                                      </p:cBhvr>
                                      <p:to x="100000" y="100000"/>
                                    </p:animScale>
                                    <p:animScale>
                                      <p:cBhvr>
                                        <p:cTn id="15" dur="26">
                                          <p:stCondLst>
                                            <p:cond delay="1312"/>
                                          </p:stCondLst>
                                        </p:cTn>
                                        <p:tgtEl>
                                          <p:spTgt spid="208898"/>
                                        </p:tgtEl>
                                      </p:cBhvr>
                                      <p:to x="100000" y="80000"/>
                                    </p:animScale>
                                    <p:animScale>
                                      <p:cBhvr>
                                        <p:cTn id="16" dur="166" decel="50000">
                                          <p:stCondLst>
                                            <p:cond delay="1338"/>
                                          </p:stCondLst>
                                        </p:cTn>
                                        <p:tgtEl>
                                          <p:spTgt spid="208898"/>
                                        </p:tgtEl>
                                      </p:cBhvr>
                                      <p:to x="100000" y="100000"/>
                                    </p:animScale>
                                    <p:animScale>
                                      <p:cBhvr>
                                        <p:cTn id="17" dur="26">
                                          <p:stCondLst>
                                            <p:cond delay="1642"/>
                                          </p:stCondLst>
                                        </p:cTn>
                                        <p:tgtEl>
                                          <p:spTgt spid="208898"/>
                                        </p:tgtEl>
                                      </p:cBhvr>
                                      <p:to x="100000" y="90000"/>
                                    </p:animScale>
                                    <p:animScale>
                                      <p:cBhvr>
                                        <p:cTn id="18" dur="166" decel="50000">
                                          <p:stCondLst>
                                            <p:cond delay="1668"/>
                                          </p:stCondLst>
                                        </p:cTn>
                                        <p:tgtEl>
                                          <p:spTgt spid="208898"/>
                                        </p:tgtEl>
                                      </p:cBhvr>
                                      <p:to x="100000" y="100000"/>
                                    </p:animScale>
                                    <p:animScale>
                                      <p:cBhvr>
                                        <p:cTn id="19" dur="26">
                                          <p:stCondLst>
                                            <p:cond delay="1808"/>
                                          </p:stCondLst>
                                        </p:cTn>
                                        <p:tgtEl>
                                          <p:spTgt spid="208898"/>
                                        </p:tgtEl>
                                      </p:cBhvr>
                                      <p:to x="100000" y="95000"/>
                                    </p:animScale>
                                    <p:animScale>
                                      <p:cBhvr>
                                        <p:cTn id="20" dur="166" decel="50000">
                                          <p:stCondLst>
                                            <p:cond delay="1834"/>
                                          </p:stCondLst>
                                        </p:cTn>
                                        <p:tgtEl>
                                          <p:spTgt spid="20889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2" presetClass="entr" presetSubtype="0" fill="hold" grpId="0" nodeType="clickEffect">
                                  <p:stCondLst>
                                    <p:cond delay="0"/>
                                  </p:stCondLst>
                                  <p:childTnLst>
                                    <p:set>
                                      <p:cBhvr>
                                        <p:cTn id="24" dur="1" fill="hold">
                                          <p:stCondLst>
                                            <p:cond delay="0"/>
                                          </p:stCondLst>
                                        </p:cTn>
                                        <p:tgtEl>
                                          <p:spTgt spid="208899"/>
                                        </p:tgtEl>
                                        <p:attrNameLst>
                                          <p:attrName>style.visibility</p:attrName>
                                        </p:attrNameLst>
                                      </p:cBhvr>
                                      <p:to>
                                        <p:strVal val="visible"/>
                                      </p:to>
                                    </p:set>
                                    <p:animScale>
                                      <p:cBhvr>
                                        <p:cTn id="25" dur="1000" decel="50000" fill="hold">
                                          <p:stCondLst>
                                            <p:cond delay="0"/>
                                          </p:stCondLst>
                                        </p:cTn>
                                        <p:tgtEl>
                                          <p:spTgt spid="2088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208899"/>
                                        </p:tgtEl>
                                        <p:attrNameLst>
                                          <p:attrName>ppt_x</p:attrName>
                                          <p:attrName>ppt_y</p:attrName>
                                        </p:attrNameLst>
                                      </p:cBhvr>
                                    </p:animMotion>
                                    <p:animEffect transition="in" filter="fade">
                                      <p:cBhvr>
                                        <p:cTn id="27" dur="1000"/>
                                        <p:tgtEl>
                                          <p:spTgt spid="208899"/>
                                        </p:tgtEl>
                                      </p:cBhvr>
                                    </p:animEffect>
                                  </p:childTnLst>
                                  <p:subTnLst>
                                    <p:audio>
                                      <p:cMediaNode>
                                        <p:cTn display="0" masterRel="sameClick">
                                          <p:stCondLst>
                                            <p:cond evt="begin" delay="0">
                                              <p:tn val="23"/>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p:bldP spid="20889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title"/>
          </p:nvPr>
        </p:nvSpPr>
        <p:spPr>
          <a:noFill/>
        </p:spPr>
        <p:txBody>
          <a:bodyPr>
            <a:normAutofit fontScale="90000"/>
          </a:bodyPr>
          <a:lstStyle/>
          <a:p>
            <a:pPr algn="ctr" eaLnBrk="1" hangingPunct="1">
              <a:defRPr/>
            </a:pPr>
            <a:r>
              <a:rPr lang="ar-EG" sz="4000" b="1" dirty="0" smtClean="0">
                <a:solidFill>
                  <a:srgbClr val="FF0000"/>
                </a:solidFill>
                <a:effectLst>
                  <a:outerShdw blurRad="38100" dist="38100" dir="2700000" algn="tl">
                    <a:srgbClr val="FFFFFF"/>
                  </a:outerShdw>
                </a:effectLst>
              </a:rPr>
              <a:t>س : </a:t>
            </a:r>
            <a:r>
              <a:rPr lang="ar-SA" sz="4000" b="1" dirty="0" smtClean="0">
                <a:solidFill>
                  <a:srgbClr val="FF0000"/>
                </a:solidFill>
                <a:effectLst>
                  <a:outerShdw blurRad="38100" dist="38100" dir="2700000" algn="tl">
                    <a:srgbClr val="FFFFFF"/>
                  </a:outerShdw>
                </a:effectLst>
              </a:rPr>
              <a:t>قارن بين طرائق اصابة الانسان ببعض أنواع الديدان الأسطوانية المتطفلة ؟</a:t>
            </a:r>
            <a:endParaRPr lang="en-US" sz="4000" b="1" dirty="0" smtClean="0">
              <a:solidFill>
                <a:srgbClr val="FF0000"/>
              </a:solidFill>
              <a:effectLst>
                <a:outerShdw blurRad="38100" dist="38100" dir="2700000" algn="tl">
                  <a:srgbClr val="FFFFFF"/>
                </a:outerShdw>
              </a:effectLst>
            </a:endParaRPr>
          </a:p>
        </p:txBody>
      </p:sp>
      <p:sp>
        <p:nvSpPr>
          <p:cNvPr id="209922" name="AutoShape 2"/>
          <p:cNvSpPr>
            <a:spLocks noGrp="1" noChangeArrowheads="1"/>
          </p:cNvSpPr>
          <p:nvPr>
            <p:ph idx="1"/>
          </p:nvPr>
        </p:nvSpPr>
        <p:spPr>
          <a:xfrm>
            <a:off x="0" y="1828800"/>
            <a:ext cx="8610600" cy="4144963"/>
          </a:xfrm>
          <a:prstGeom prst="flowChartMagneticTape">
            <a:avLst/>
          </a:prstGeom>
          <a:noFill/>
        </p:spPr>
        <p:txBody>
          <a:bodyPr/>
          <a:lstStyle/>
          <a:p>
            <a:pPr algn="justLow" eaLnBrk="1" hangingPunct="1">
              <a:buFontTx/>
              <a:buNone/>
              <a:defRPr/>
            </a:pPr>
            <a:r>
              <a:rPr lang="ar-EG" b="1" dirty="0" smtClean="0">
                <a:solidFill>
                  <a:srgbClr val="0070C0"/>
                </a:solidFill>
                <a:effectLst>
                  <a:outerShdw blurRad="38100" dist="38100" dir="2700000" algn="tl">
                    <a:srgbClr val="FFFFFF"/>
                  </a:outerShdw>
                </a:effectLst>
              </a:rPr>
              <a:t>ج: </a:t>
            </a:r>
            <a:r>
              <a:rPr lang="ar-SA" b="1" dirty="0">
                <a:solidFill>
                  <a:srgbClr val="0070C0"/>
                </a:solidFill>
              </a:rPr>
              <a:t>داء الشعرية :-اللحم غير المطبوخ-الديدان الخطافية:-التربة الملوثة –الديدان الدبوسية:-الاسطح الملوثة-ديدان الفلاريا:-البعوض </a:t>
            </a:r>
            <a:r>
              <a:rPr lang="ar-SA" b="1" dirty="0" smtClean="0">
                <a:solidFill>
                  <a:srgbClr val="0070C0"/>
                </a:solidFill>
              </a:rPr>
              <a:t>المصاب.</a:t>
            </a:r>
            <a:endParaRPr lang="en-US" b="1" dirty="0" smtClean="0">
              <a:solidFill>
                <a:srgbClr val="0070C0"/>
              </a:solidFill>
              <a:effectLst>
                <a:outerShdw blurRad="38100" dist="38100" dir="2700000" algn="tl">
                  <a:srgbClr val="FFFFFF"/>
                </a:outerShdw>
              </a:effectLst>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58808124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9923"/>
                                        </p:tgtEl>
                                        <p:attrNameLst>
                                          <p:attrName>style.visibility</p:attrName>
                                        </p:attrNameLst>
                                      </p:cBhvr>
                                      <p:to>
                                        <p:strVal val="visible"/>
                                      </p:to>
                                    </p:set>
                                    <p:anim to="" calcmode="lin" valueType="num">
                                      <p:cBhvr>
                                        <p:cTn id="7" dur="1" fill="hold"/>
                                        <p:tgtEl>
                                          <p:spTgt spid="209923"/>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209922">
                                            <p:txEl>
                                              <p:pRg st="0" end="0"/>
                                            </p:txEl>
                                          </p:spTgt>
                                        </p:tgtEl>
                                        <p:attrNameLst>
                                          <p:attrName>style.visibility</p:attrName>
                                        </p:attrNameLst>
                                      </p:cBhvr>
                                      <p:to>
                                        <p:strVal val="visible"/>
                                      </p:to>
                                    </p:set>
                                    <p:animEffect transition="in" filter="fade">
                                      <p:cBhvr>
                                        <p:cTn id="12" dur="770" decel="100000"/>
                                        <p:tgtEl>
                                          <p:spTgt spid="209922">
                                            <p:txEl>
                                              <p:pRg st="0" end="0"/>
                                            </p:txEl>
                                          </p:spTgt>
                                        </p:tgtEl>
                                      </p:cBhvr>
                                    </p:animEffect>
                                    <p:animScale>
                                      <p:cBhvr>
                                        <p:cTn id="13" dur="770" decel="100000"/>
                                        <p:tgtEl>
                                          <p:spTgt spid="209922">
                                            <p:txEl>
                                              <p:pRg st="0" end="0"/>
                                            </p:txEl>
                                          </p:spTgt>
                                        </p:tgtEl>
                                      </p:cBhvr>
                                      <p:from x="10000" y="10000"/>
                                      <p:to x="200000" y="450000"/>
                                    </p:animScale>
                                    <p:animScale>
                                      <p:cBhvr>
                                        <p:cTn id="14" dur="1230" accel="100000" fill="hold">
                                          <p:stCondLst>
                                            <p:cond delay="770"/>
                                          </p:stCondLst>
                                        </p:cTn>
                                        <p:tgtEl>
                                          <p:spTgt spid="209922">
                                            <p:txEl>
                                              <p:pRg st="0" end="0"/>
                                            </p:txEl>
                                          </p:spTgt>
                                        </p:tgtEl>
                                      </p:cBhvr>
                                      <p:from x="200000" y="450000"/>
                                      <p:to x="100000" y="100000"/>
                                    </p:animScale>
                                    <p:set>
                                      <p:cBhvr>
                                        <p:cTn id="15" dur="770" fill="hold"/>
                                        <p:tgtEl>
                                          <p:spTgt spid="209922">
                                            <p:txEl>
                                              <p:pRg st="0" end="0"/>
                                            </p:txEl>
                                          </p:spTgt>
                                        </p:tgtEl>
                                        <p:attrNameLst>
                                          <p:attrName>ppt_x</p:attrName>
                                        </p:attrNameLst>
                                      </p:cBhvr>
                                      <p:to>
                                        <p:strVal val="(0.5)"/>
                                      </p:to>
                                    </p:set>
                                    <p:anim from="(0.5)" to="(#ppt_x)" calcmode="lin" valueType="num">
                                      <p:cBhvr>
                                        <p:cTn id="16" dur="1230" accel="100000" fill="hold">
                                          <p:stCondLst>
                                            <p:cond delay="770"/>
                                          </p:stCondLst>
                                        </p:cTn>
                                        <p:tgtEl>
                                          <p:spTgt spid="209922">
                                            <p:txEl>
                                              <p:pRg st="0" end="0"/>
                                            </p:txEl>
                                          </p:spTgt>
                                        </p:tgtEl>
                                        <p:attrNameLst>
                                          <p:attrName>ppt_x</p:attrName>
                                        </p:attrNameLst>
                                      </p:cBhvr>
                                    </p:anim>
                                    <p:set>
                                      <p:cBhvr>
                                        <p:cTn id="17" dur="770" fill="hold"/>
                                        <p:tgtEl>
                                          <p:spTgt spid="209922">
                                            <p:txEl>
                                              <p:pRg st="0" end="0"/>
                                            </p:txEl>
                                          </p:spTgt>
                                        </p:tgtEl>
                                        <p:attrNameLst>
                                          <p:attrName>ppt_y</p:attrName>
                                        </p:attrNameLst>
                                      </p:cBhvr>
                                      <p:to>
                                        <p:strVal val="(#ppt_y+0.4)"/>
                                      </p:to>
                                    </p:set>
                                    <p:anim from="(#ppt_y+0.4)" to="(#ppt_y)" calcmode="lin" valueType="num">
                                      <p:cBhvr>
                                        <p:cTn id="18" dur="1230" accel="100000" fill="hold">
                                          <p:stCondLst>
                                            <p:cond delay="770"/>
                                          </p:stCondLst>
                                        </p:cTn>
                                        <p:tgtEl>
                                          <p:spTgt spid="209922">
                                            <p:txEl>
                                              <p:pRg st="0" end="0"/>
                                            </p:txEl>
                                          </p:spTgt>
                                        </p:tgtEl>
                                        <p:attrNameLst>
                                          <p:attrName>ppt_y</p:attrName>
                                        </p:attrNameLst>
                                      </p:cBhvr>
                                    </p:anim>
                                  </p:childTnLst>
                                  <p:subTnLst>
                                    <p:audio>
                                      <p:cMediaNode>
                                        <p:cTn display="0" masterRel="sameClick">
                                          <p:stCondLst>
                                            <p:cond evt="begin" delay="0">
                                              <p:tn val="10"/>
                                            </p:cond>
                                          </p:stCondLst>
                                          <p:endCondLst>
                                            <p:cond evt="onStopAudio" delay="0">
                                              <p:tgtEl>
                                                <p:sldTgt/>
                                              </p:tgtEl>
                                            </p:cond>
                                          </p:endCondLst>
                                        </p:cTn>
                                        <p:tgtEl>
                                          <p:sndTgt r:embed="rId4"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p:bldP spid="20992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AutoShape 2"/>
          <p:cNvSpPr>
            <a:spLocks noChangeArrowheads="1"/>
          </p:cNvSpPr>
          <p:nvPr/>
        </p:nvSpPr>
        <p:spPr bwMode="auto">
          <a:xfrm>
            <a:off x="304800" y="3212976"/>
            <a:ext cx="8610600" cy="2819400"/>
          </a:xfrm>
          <a:prstGeom prst="cloudCallout">
            <a:avLst>
              <a:gd name="adj1" fmla="val -1676"/>
              <a:gd name="adj2" fmla="val -44426"/>
            </a:avLst>
          </a:prstGeom>
          <a:noFill/>
          <a:ln w="9525">
            <a:noFill/>
            <a:round/>
            <a:headEnd/>
            <a:tailEnd/>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0"/>
              </a:spcBef>
              <a:spcAft>
                <a:spcPct val="0"/>
              </a:spcAft>
            </a:pPr>
            <a:r>
              <a:rPr lang="ar-EG" altLang="ar-SA" sz="3200" b="1" dirty="0">
                <a:solidFill>
                  <a:srgbClr val="0070C0"/>
                </a:solidFill>
              </a:rPr>
              <a:t>ج: </a:t>
            </a:r>
            <a:r>
              <a:rPr lang="ar-SA" altLang="ar-SA" sz="3200" b="1" dirty="0" smtClean="0">
                <a:solidFill>
                  <a:srgbClr val="0070C0"/>
                </a:solidFill>
              </a:rPr>
              <a:t>ربما تكون </a:t>
            </a:r>
            <a:r>
              <a:rPr lang="ar-SA" altLang="ar-SA" sz="3200" b="1" dirty="0">
                <a:solidFill>
                  <a:srgbClr val="0070C0"/>
                </a:solidFill>
              </a:rPr>
              <a:t>من الديدان الاسطوانية </a:t>
            </a:r>
            <a:r>
              <a:rPr lang="ar-SA" altLang="ar-SA" sz="3200" b="1" dirty="0" err="1" smtClean="0">
                <a:solidFill>
                  <a:srgbClr val="0070C0"/>
                </a:solidFill>
              </a:rPr>
              <a:t>للأنها</a:t>
            </a:r>
            <a:r>
              <a:rPr lang="ar-SA" altLang="ar-SA" sz="3200" b="1" dirty="0" smtClean="0">
                <a:solidFill>
                  <a:srgbClr val="0070C0"/>
                </a:solidFill>
              </a:rPr>
              <a:t> </a:t>
            </a:r>
            <a:r>
              <a:rPr lang="ar-SA" altLang="ar-SA" sz="3200" b="1" dirty="0">
                <a:solidFill>
                  <a:srgbClr val="0070C0"/>
                </a:solidFill>
              </a:rPr>
              <a:t>صغيرة خيطية الشكل وتتحرك بشكل التوائي تخبطي.</a:t>
            </a:r>
            <a:endParaRPr lang="en-US" altLang="ar-SA" sz="3200" b="1" dirty="0">
              <a:solidFill>
                <a:srgbClr val="0070C0"/>
              </a:solidFill>
            </a:endParaRPr>
          </a:p>
        </p:txBody>
      </p:sp>
      <p:sp>
        <p:nvSpPr>
          <p:cNvPr id="210947" name="AutoShape 3"/>
          <p:cNvSpPr>
            <a:spLocks noChangeArrowheads="1"/>
          </p:cNvSpPr>
          <p:nvPr/>
        </p:nvSpPr>
        <p:spPr bwMode="auto">
          <a:xfrm>
            <a:off x="997024" y="673224"/>
            <a:ext cx="7391400" cy="2971800"/>
          </a:xfrm>
          <a:prstGeom prst="cloudCallout">
            <a:avLst>
              <a:gd name="adj1" fmla="val -14324"/>
              <a:gd name="adj2" fmla="val 28741"/>
            </a:avLst>
          </a:prstGeom>
          <a:noFill/>
          <a:ln w="9525">
            <a:noFill/>
            <a:round/>
            <a:headEnd/>
            <a:tailEnd/>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0"/>
              </a:spcBef>
              <a:spcAft>
                <a:spcPct val="0"/>
              </a:spcAft>
            </a:pPr>
            <a:r>
              <a:rPr lang="ar-EG" altLang="ar-SA" sz="2800" b="1">
                <a:solidFill>
                  <a:srgbClr val="000000"/>
                </a:solidFill>
              </a:rPr>
              <a:t>س: </a:t>
            </a:r>
            <a:r>
              <a:rPr lang="ar-SA" altLang="ar-SA" sz="2800" b="1">
                <a:solidFill>
                  <a:srgbClr val="000000"/>
                </a:solidFill>
              </a:rPr>
              <a:t>كون فرضية تخيل انك تحفر أرض حديقة منزلك , ووجدت الكثير من الحيوانات بالخيطية التي تتحرك بصورة منجلية . كون فرضية تبين نوع هذه الحيوانات , فسر إجابتك ؟</a:t>
            </a:r>
            <a:endParaRPr lang="en-US" altLang="ar-SA" sz="2800" b="1">
              <a:solidFill>
                <a:srgbClr val="000000"/>
              </a:solidFill>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66852673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10946"/>
                                        </p:tgtEl>
                                        <p:attrNameLst>
                                          <p:attrName>style.visibility</p:attrName>
                                        </p:attrNameLst>
                                      </p:cBhvr>
                                      <p:to>
                                        <p:strVal val="visible"/>
                                      </p:to>
                                    </p:set>
                                    <p:anim by="(-#ppt_w*2)" calcmode="lin" valueType="num">
                                      <p:cBhvr rctx="PPT">
                                        <p:cTn id="7" dur="500" autoRev="1" fill="hold">
                                          <p:stCondLst>
                                            <p:cond delay="0"/>
                                          </p:stCondLst>
                                        </p:cTn>
                                        <p:tgtEl>
                                          <p:spTgt spid="210946"/>
                                        </p:tgtEl>
                                        <p:attrNameLst>
                                          <p:attrName>ppt_w</p:attrName>
                                        </p:attrNameLst>
                                      </p:cBhvr>
                                    </p:anim>
                                    <p:anim by="(#ppt_w*0.50)" calcmode="lin" valueType="num">
                                      <p:cBhvr>
                                        <p:cTn id="8" dur="500" decel="50000" autoRev="1" fill="hold">
                                          <p:stCondLst>
                                            <p:cond delay="0"/>
                                          </p:stCondLst>
                                        </p:cTn>
                                        <p:tgtEl>
                                          <p:spTgt spid="210946"/>
                                        </p:tgtEl>
                                        <p:attrNameLst>
                                          <p:attrName>ppt_x</p:attrName>
                                        </p:attrNameLst>
                                      </p:cBhvr>
                                    </p:anim>
                                    <p:anim from="(-#ppt_h/2)" to="(#ppt_y)" calcmode="lin" valueType="num">
                                      <p:cBhvr>
                                        <p:cTn id="9" dur="1000" fill="hold">
                                          <p:stCondLst>
                                            <p:cond delay="0"/>
                                          </p:stCondLst>
                                        </p:cTn>
                                        <p:tgtEl>
                                          <p:spTgt spid="210946"/>
                                        </p:tgtEl>
                                        <p:attrNameLst>
                                          <p:attrName>ppt_y</p:attrName>
                                        </p:attrNameLst>
                                      </p:cBhvr>
                                    </p:anim>
                                    <p:animRot by="21600000">
                                      <p:cBhvr>
                                        <p:cTn id="10" dur="1000" fill="hold">
                                          <p:stCondLst>
                                            <p:cond delay="0"/>
                                          </p:stCondLst>
                                        </p:cTn>
                                        <p:tgtEl>
                                          <p:spTgt spid="21094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210947"/>
                                        </p:tgtEl>
                                        <p:attrNameLst>
                                          <p:attrName>style.visibility</p:attrName>
                                        </p:attrNameLst>
                                      </p:cBhvr>
                                      <p:to>
                                        <p:strVal val="visible"/>
                                      </p:to>
                                    </p:set>
                                    <p:anim by="(-#ppt_w*2)" calcmode="lin" valueType="num">
                                      <p:cBhvr rctx="PPT">
                                        <p:cTn id="15" dur="500" autoRev="1" fill="hold">
                                          <p:stCondLst>
                                            <p:cond delay="0"/>
                                          </p:stCondLst>
                                        </p:cTn>
                                        <p:tgtEl>
                                          <p:spTgt spid="210947"/>
                                        </p:tgtEl>
                                        <p:attrNameLst>
                                          <p:attrName>ppt_w</p:attrName>
                                        </p:attrNameLst>
                                      </p:cBhvr>
                                    </p:anim>
                                    <p:anim by="(#ppt_w*0.50)" calcmode="lin" valueType="num">
                                      <p:cBhvr>
                                        <p:cTn id="16" dur="500" decel="50000" autoRev="1" fill="hold">
                                          <p:stCondLst>
                                            <p:cond delay="0"/>
                                          </p:stCondLst>
                                        </p:cTn>
                                        <p:tgtEl>
                                          <p:spTgt spid="210947"/>
                                        </p:tgtEl>
                                        <p:attrNameLst>
                                          <p:attrName>ppt_x</p:attrName>
                                        </p:attrNameLst>
                                      </p:cBhvr>
                                    </p:anim>
                                    <p:anim from="(-#ppt_h/2)" to="(#ppt_y)" calcmode="lin" valueType="num">
                                      <p:cBhvr>
                                        <p:cTn id="17" dur="1000" fill="hold">
                                          <p:stCondLst>
                                            <p:cond delay="0"/>
                                          </p:stCondLst>
                                        </p:cTn>
                                        <p:tgtEl>
                                          <p:spTgt spid="210947"/>
                                        </p:tgtEl>
                                        <p:attrNameLst>
                                          <p:attrName>ppt_y</p:attrName>
                                        </p:attrNameLst>
                                      </p:cBhvr>
                                    </p:anim>
                                    <p:animRot by="21600000">
                                      <p:cBhvr>
                                        <p:cTn id="18" dur="1000" fill="hold">
                                          <p:stCondLst>
                                            <p:cond delay="0"/>
                                          </p:stCondLst>
                                        </p:cTn>
                                        <p:tgtEl>
                                          <p:spTgt spid="210947"/>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p:bldP spid="2109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2"/>
          <p:cNvSpPr>
            <a:spLocks noChangeArrowheads="1"/>
          </p:cNvSpPr>
          <p:nvPr/>
        </p:nvSpPr>
        <p:spPr bwMode="auto">
          <a:xfrm>
            <a:off x="2982042" y="381000"/>
            <a:ext cx="3089149"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a:solidFill>
                  <a:srgbClr val="800000"/>
                </a:solidFill>
                <a:latin typeface="Arial" pitchFamily="34" charset="0"/>
                <a:ea typeface="Arial" pitchFamily="34" charset="0"/>
                <a:cs typeface="Arial" pitchFamily="34" charset="0"/>
              </a:rPr>
              <a:t>الديدان المفلطحة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AutoShape 13"/>
          <p:cNvSpPr>
            <a:spLocks noChangeArrowheads="1"/>
          </p:cNvSpPr>
          <p:nvPr/>
        </p:nvSpPr>
        <p:spPr bwMode="auto">
          <a:xfrm>
            <a:off x="6074180" y="1178214"/>
            <a:ext cx="2628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تركيب جسم الديدان المفلطحة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129656"/>
            <a:ext cx="8245880" cy="373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765737800"/>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 calcmode="lin" valueType="num">
                                      <p:cBhvr>
                                        <p:cTn id="30" dur="500" fill="hold"/>
                                        <p:tgtEl>
                                          <p:spTgt spid="3074"/>
                                        </p:tgtEl>
                                        <p:attrNameLst>
                                          <p:attrName>ppt_w</p:attrName>
                                        </p:attrNameLst>
                                      </p:cBhvr>
                                      <p:tavLst>
                                        <p:tav tm="0">
                                          <p:val>
                                            <p:fltVal val="0"/>
                                          </p:val>
                                        </p:tav>
                                        <p:tav tm="100000">
                                          <p:val>
                                            <p:strVal val="#ppt_w"/>
                                          </p:val>
                                        </p:tav>
                                      </p:tavLst>
                                    </p:anim>
                                    <p:anim calcmode="lin" valueType="num">
                                      <p:cBhvr>
                                        <p:cTn id="31" dur="500" fill="hold"/>
                                        <p:tgtEl>
                                          <p:spTgt spid="3074"/>
                                        </p:tgtEl>
                                        <p:attrNameLst>
                                          <p:attrName>ppt_h</p:attrName>
                                        </p:attrNameLst>
                                      </p:cBhvr>
                                      <p:tavLst>
                                        <p:tav tm="0">
                                          <p:val>
                                            <p:fltVal val="0"/>
                                          </p:val>
                                        </p:tav>
                                        <p:tav tm="100000">
                                          <p:val>
                                            <p:strVal val="#ppt_h"/>
                                          </p:val>
                                        </p:tav>
                                      </p:tavLst>
                                    </p:anim>
                                    <p:anim calcmode="lin" valueType="num">
                                      <p:cBhvr>
                                        <p:cTn id="32" dur="500" fill="hold"/>
                                        <p:tgtEl>
                                          <p:spTgt spid="3074"/>
                                        </p:tgtEl>
                                        <p:attrNameLst>
                                          <p:attrName>style.rotation</p:attrName>
                                        </p:attrNameLst>
                                      </p:cBhvr>
                                      <p:tavLst>
                                        <p:tav tm="0">
                                          <p:val>
                                            <p:fltVal val="360"/>
                                          </p:val>
                                        </p:tav>
                                        <p:tav tm="100000">
                                          <p:val>
                                            <p:fltVal val="0"/>
                                          </p:val>
                                        </p:tav>
                                      </p:tavLst>
                                    </p:anim>
                                    <p:animEffect transition="in" filter="fade">
                                      <p:cBhvr>
                                        <p:cTn id="3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AutoShape 2"/>
          <p:cNvSpPr>
            <a:spLocks noChangeArrowheads="1"/>
          </p:cNvSpPr>
          <p:nvPr/>
        </p:nvSpPr>
        <p:spPr bwMode="auto">
          <a:xfrm>
            <a:off x="381000" y="1047328"/>
            <a:ext cx="8610600" cy="2438400"/>
          </a:xfrm>
          <a:prstGeom prst="cloudCallout">
            <a:avLst>
              <a:gd name="adj1" fmla="val -1694"/>
              <a:gd name="adj2" fmla="val -44204"/>
            </a:avLst>
          </a:prstGeom>
          <a:noFill/>
          <a:ln w="9525">
            <a:noFill/>
            <a:round/>
            <a:headEnd/>
            <a:tailEnd/>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0"/>
              </a:spcBef>
              <a:spcAft>
                <a:spcPct val="0"/>
              </a:spcAft>
            </a:pPr>
            <a:r>
              <a:rPr lang="ar-EG" altLang="ar-SA" sz="2800" b="1">
                <a:solidFill>
                  <a:srgbClr val="000000"/>
                </a:solidFill>
              </a:rPr>
              <a:t>س: </a:t>
            </a:r>
            <a:r>
              <a:rPr lang="ar-SA" altLang="ar-SA" sz="2800" b="1">
                <a:solidFill>
                  <a:srgbClr val="000000"/>
                </a:solidFill>
              </a:rPr>
              <a:t> اعمل منحنى ( قطاعات دائرية ) يبين عدد انواع الديدان الأسطوانية المعروفة مقارنة بالعدد التقديري لهذه الديدان الموجودة فعلاً وغير المعروفة .</a:t>
            </a:r>
            <a:endParaRPr lang="en-US" altLang="ar-SA" sz="2800" b="1">
              <a:solidFill>
                <a:srgbClr val="000000"/>
              </a:solidFill>
            </a:endParaRPr>
          </a:p>
        </p:txBody>
      </p:sp>
      <p:sp>
        <p:nvSpPr>
          <p:cNvPr id="211971" name="AutoShape 3"/>
          <p:cNvSpPr>
            <a:spLocks noChangeArrowheads="1"/>
          </p:cNvSpPr>
          <p:nvPr/>
        </p:nvSpPr>
        <p:spPr bwMode="auto">
          <a:xfrm>
            <a:off x="457200" y="3866728"/>
            <a:ext cx="8610600" cy="2514600"/>
          </a:xfrm>
          <a:prstGeom prst="cloudCallout">
            <a:avLst>
              <a:gd name="adj1" fmla="val -1694"/>
              <a:gd name="adj2" fmla="val -59532"/>
            </a:avLst>
          </a:prstGeom>
          <a:noFill/>
          <a:ln w="9525">
            <a:noFill/>
            <a:round/>
            <a:headEnd/>
            <a:tailEnd/>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0"/>
              </a:spcBef>
              <a:spcAft>
                <a:spcPct val="0"/>
              </a:spcAft>
            </a:pPr>
            <a:r>
              <a:rPr lang="ar-EG" altLang="ar-SA" sz="2800" b="1" dirty="0">
                <a:solidFill>
                  <a:srgbClr val="0070C0"/>
                </a:solidFill>
              </a:rPr>
              <a:t>ج: </a:t>
            </a:r>
            <a:r>
              <a:rPr lang="ar-SA" altLang="ar-SA" sz="2800" b="1" dirty="0">
                <a:solidFill>
                  <a:srgbClr val="0070C0"/>
                </a:solidFill>
              </a:rPr>
              <a:t>3.6درجات=الانواع </a:t>
            </a:r>
            <a:r>
              <a:rPr lang="ar-SA" altLang="ar-SA" sz="2800" b="1" dirty="0" smtClean="0">
                <a:solidFill>
                  <a:srgbClr val="0070C0"/>
                </a:solidFill>
              </a:rPr>
              <a:t>المعروفة حيث </a:t>
            </a:r>
            <a:r>
              <a:rPr lang="ar-SA" altLang="ar-SA" sz="2800" b="1" dirty="0">
                <a:solidFill>
                  <a:srgbClr val="0070C0"/>
                </a:solidFill>
              </a:rPr>
              <a:t>ان (360هى درجات الدائرة مقسومة على 100,يقدر عدد الديدان الاسطوانية ب(100 مرة حسب عدد الانواع المعروفة)</a:t>
            </a:r>
            <a:endParaRPr lang="en-US" altLang="ar-SA" sz="2800" b="1" dirty="0">
              <a:solidFill>
                <a:srgbClr val="0070C0"/>
              </a:solidFill>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96644891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11970"/>
                                        </p:tgtEl>
                                        <p:attrNameLst>
                                          <p:attrName>style.visibility</p:attrName>
                                        </p:attrNameLst>
                                      </p:cBhvr>
                                      <p:to>
                                        <p:strVal val="visible"/>
                                      </p:to>
                                    </p:set>
                                    <p:anim by="(-#ppt_w*2)" calcmode="lin" valueType="num">
                                      <p:cBhvr rctx="PPT">
                                        <p:cTn id="7" dur="500" autoRev="1" fill="hold">
                                          <p:stCondLst>
                                            <p:cond delay="0"/>
                                          </p:stCondLst>
                                        </p:cTn>
                                        <p:tgtEl>
                                          <p:spTgt spid="211970"/>
                                        </p:tgtEl>
                                        <p:attrNameLst>
                                          <p:attrName>ppt_w</p:attrName>
                                        </p:attrNameLst>
                                      </p:cBhvr>
                                    </p:anim>
                                    <p:anim by="(#ppt_w*0.50)" calcmode="lin" valueType="num">
                                      <p:cBhvr>
                                        <p:cTn id="8" dur="500" decel="50000" autoRev="1" fill="hold">
                                          <p:stCondLst>
                                            <p:cond delay="0"/>
                                          </p:stCondLst>
                                        </p:cTn>
                                        <p:tgtEl>
                                          <p:spTgt spid="211970"/>
                                        </p:tgtEl>
                                        <p:attrNameLst>
                                          <p:attrName>ppt_x</p:attrName>
                                        </p:attrNameLst>
                                      </p:cBhvr>
                                    </p:anim>
                                    <p:anim from="(-#ppt_h/2)" to="(#ppt_y)" calcmode="lin" valueType="num">
                                      <p:cBhvr>
                                        <p:cTn id="9" dur="1000" fill="hold">
                                          <p:stCondLst>
                                            <p:cond delay="0"/>
                                          </p:stCondLst>
                                        </p:cTn>
                                        <p:tgtEl>
                                          <p:spTgt spid="211970"/>
                                        </p:tgtEl>
                                        <p:attrNameLst>
                                          <p:attrName>ppt_y</p:attrName>
                                        </p:attrNameLst>
                                      </p:cBhvr>
                                    </p:anim>
                                    <p:animRot by="21600000">
                                      <p:cBhvr>
                                        <p:cTn id="10" dur="1000" fill="hold">
                                          <p:stCondLst>
                                            <p:cond delay="0"/>
                                          </p:stCondLst>
                                        </p:cTn>
                                        <p:tgtEl>
                                          <p:spTgt spid="21197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211971"/>
                                        </p:tgtEl>
                                        <p:attrNameLst>
                                          <p:attrName>style.visibility</p:attrName>
                                        </p:attrNameLst>
                                      </p:cBhvr>
                                      <p:to>
                                        <p:strVal val="visible"/>
                                      </p:to>
                                    </p:set>
                                    <p:anim by="(-#ppt_w*2)" calcmode="lin" valueType="num">
                                      <p:cBhvr rctx="PPT">
                                        <p:cTn id="15" dur="500" autoRev="1" fill="hold">
                                          <p:stCondLst>
                                            <p:cond delay="0"/>
                                          </p:stCondLst>
                                        </p:cTn>
                                        <p:tgtEl>
                                          <p:spTgt spid="211971"/>
                                        </p:tgtEl>
                                        <p:attrNameLst>
                                          <p:attrName>ppt_w</p:attrName>
                                        </p:attrNameLst>
                                      </p:cBhvr>
                                    </p:anim>
                                    <p:anim by="(#ppt_w*0.50)" calcmode="lin" valueType="num">
                                      <p:cBhvr>
                                        <p:cTn id="16" dur="500" decel="50000" autoRev="1" fill="hold">
                                          <p:stCondLst>
                                            <p:cond delay="0"/>
                                          </p:stCondLst>
                                        </p:cTn>
                                        <p:tgtEl>
                                          <p:spTgt spid="211971"/>
                                        </p:tgtEl>
                                        <p:attrNameLst>
                                          <p:attrName>ppt_x</p:attrName>
                                        </p:attrNameLst>
                                      </p:cBhvr>
                                    </p:anim>
                                    <p:anim from="(-#ppt_h/2)" to="(#ppt_y)" calcmode="lin" valueType="num">
                                      <p:cBhvr>
                                        <p:cTn id="17" dur="1000" fill="hold">
                                          <p:stCondLst>
                                            <p:cond delay="0"/>
                                          </p:stCondLst>
                                        </p:cTn>
                                        <p:tgtEl>
                                          <p:spTgt spid="211971"/>
                                        </p:tgtEl>
                                        <p:attrNameLst>
                                          <p:attrName>ppt_y</p:attrName>
                                        </p:attrNameLst>
                                      </p:cBhvr>
                                    </p:anim>
                                    <p:animRot by="21600000">
                                      <p:cBhvr>
                                        <p:cTn id="18" dur="1000" fill="hold">
                                          <p:stCondLst>
                                            <p:cond delay="0"/>
                                          </p:stCondLst>
                                        </p:cTn>
                                        <p:tgtEl>
                                          <p:spTgt spid="211971"/>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0" grpId="0"/>
      <p:bldP spid="21197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619672" y="836712"/>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a:solidFill>
                <a:prstClr val="white"/>
              </a:solidFill>
            </a:endParaRPr>
          </a:p>
        </p:txBody>
      </p:sp>
      <p:sp>
        <p:nvSpPr>
          <p:cNvPr id="4" name="مربع نص 3"/>
          <p:cNvSpPr txBox="1"/>
          <p:nvPr/>
        </p:nvSpPr>
        <p:spPr>
          <a:xfrm>
            <a:off x="1835696" y="836712"/>
            <a:ext cx="5760640" cy="830997"/>
          </a:xfrm>
          <a:prstGeom prst="rect">
            <a:avLst/>
          </a:prstGeom>
          <a:noFill/>
        </p:spPr>
        <p:txBody>
          <a:bodyPr wrap="square" rtlCol="1">
            <a:spAutoFit/>
          </a:bodyPr>
          <a:lstStyle/>
          <a:p>
            <a:pPr algn="ctr" rtl="1"/>
            <a:r>
              <a:rPr lang="ar-SA" sz="4800" b="1" dirty="0" smtClean="0">
                <a:solidFill>
                  <a:srgbClr val="FF0000"/>
                </a:solidFill>
                <a:effectLst>
                  <a:outerShdw blurRad="38100" dist="38100" dir="2700000" algn="tl">
                    <a:srgbClr val="FFFFFF"/>
                  </a:outerShdw>
                </a:effectLst>
              </a:rPr>
              <a:t>الدرس الثالث</a:t>
            </a:r>
            <a:endParaRPr lang="ar-SA" sz="4800" dirty="0">
              <a:solidFill>
                <a:srgbClr val="FF0000"/>
              </a:solidFill>
            </a:endParaRPr>
          </a:p>
        </p:txBody>
      </p:sp>
      <p:sp>
        <p:nvSpPr>
          <p:cNvPr id="5" name="مربع نص 4"/>
          <p:cNvSpPr txBox="1"/>
          <p:nvPr/>
        </p:nvSpPr>
        <p:spPr>
          <a:xfrm>
            <a:off x="1403648" y="2276872"/>
            <a:ext cx="6624736" cy="2215991"/>
          </a:xfrm>
          <a:prstGeom prst="rect">
            <a:avLst/>
          </a:prstGeom>
          <a:noFill/>
        </p:spPr>
        <p:txBody>
          <a:bodyPr wrap="square" rtlCol="1">
            <a:spAutoFit/>
          </a:bodyPr>
          <a:lstStyle/>
          <a:p>
            <a:pPr algn="ctr" rtl="1" fontAlgn="base">
              <a:spcBef>
                <a:spcPct val="0"/>
              </a:spcBef>
              <a:spcAft>
                <a:spcPct val="0"/>
              </a:spcAft>
              <a:defRPr/>
            </a:pPr>
            <a:r>
              <a:rPr lang="ar-SA" sz="13800" b="1" dirty="0" smtClean="0">
                <a:solidFill>
                  <a:srgbClr val="0070C0"/>
                </a:solidFill>
                <a:effectLst>
                  <a:outerShdw blurRad="38100" dist="38100" dir="2700000" algn="tl">
                    <a:srgbClr val="FFFFFF"/>
                  </a:outerShdw>
                </a:effectLst>
              </a:rPr>
              <a:t>الرخويات</a:t>
            </a:r>
            <a:endParaRPr lang="en-US" sz="13800" b="1" dirty="0">
              <a:solidFill>
                <a:srgbClr val="0070C0"/>
              </a:solidFill>
              <a:effectLst>
                <a:outerShdw blurRad="38100" dist="38100" dir="2700000" algn="tl">
                  <a:srgbClr val="FFFFFF"/>
                </a:outerShdw>
              </a:effectLst>
            </a:endParaRPr>
          </a:p>
        </p:txBody>
      </p:sp>
      <p:grpSp>
        <p:nvGrpSpPr>
          <p:cNvPr id="12" name="مجموعة 11"/>
          <p:cNvGrpSpPr/>
          <p:nvPr/>
        </p:nvGrpSpPr>
        <p:grpSpPr>
          <a:xfrm>
            <a:off x="-36512" y="6128748"/>
            <a:ext cx="2082876" cy="756636"/>
            <a:chOff x="179512" y="692696"/>
            <a:chExt cx="2082876" cy="756636"/>
          </a:xfrm>
        </p:grpSpPr>
        <p:pic>
          <p:nvPicPr>
            <p:cNvPr id="13"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004359772"/>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2"/>
          <p:cNvSpPr>
            <a:spLocks noChangeArrowheads="1"/>
          </p:cNvSpPr>
          <p:nvPr/>
        </p:nvSpPr>
        <p:spPr bwMode="auto">
          <a:xfrm>
            <a:off x="2825172" y="312303"/>
            <a:ext cx="364773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cs typeface="Arial" pitchFamily="34" charset="0"/>
              </a:rPr>
              <a:t>الرخويات</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مستطيل 8"/>
          <p:cNvSpPr/>
          <p:nvPr/>
        </p:nvSpPr>
        <p:spPr>
          <a:xfrm>
            <a:off x="1447800" y="1219200"/>
            <a:ext cx="5638800" cy="7620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يوجد منها اكثر من 110000 نوع</a:t>
            </a:r>
          </a:p>
        </p:txBody>
      </p:sp>
      <p:sp>
        <p:nvSpPr>
          <p:cNvPr id="11" name="نجمة ذات 32 نقطة 10"/>
          <p:cNvSpPr/>
          <p:nvPr/>
        </p:nvSpPr>
        <p:spPr>
          <a:xfrm>
            <a:off x="7086600" y="2209800"/>
            <a:ext cx="1607555"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تركيب الجسم</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7400"/>
            <a:ext cx="474345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ستطيل مستدير الزوايا 11"/>
          <p:cNvSpPr/>
          <p:nvPr/>
        </p:nvSpPr>
        <p:spPr>
          <a:xfrm>
            <a:off x="5562600" y="3173556"/>
            <a:ext cx="3191162" cy="712643"/>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حقيقة التجويف الجسمي وذات تناظر جانبي</a:t>
            </a:r>
            <a:endParaRPr lang="ar-SA" sz="2000" dirty="0">
              <a:solidFill>
                <a:srgbClr val="002060"/>
              </a:solidFill>
              <a:latin typeface="Constantia"/>
            </a:endParaRPr>
          </a:p>
        </p:txBody>
      </p:sp>
      <p:sp>
        <p:nvSpPr>
          <p:cNvPr id="14" name="مستطيل مستدير الزوايا 13"/>
          <p:cNvSpPr/>
          <p:nvPr/>
        </p:nvSpPr>
        <p:spPr>
          <a:xfrm>
            <a:off x="5562600" y="4114800"/>
            <a:ext cx="3191162" cy="712643"/>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جسمها الداخلي طري ولها أقدام عضلية</a:t>
            </a:r>
            <a:endParaRPr lang="ar-SA" sz="2000" dirty="0">
              <a:solidFill>
                <a:srgbClr val="002060"/>
              </a:solidFill>
              <a:latin typeface="Constantia"/>
            </a:endParaRPr>
          </a:p>
        </p:txBody>
      </p:sp>
      <p:sp>
        <p:nvSpPr>
          <p:cNvPr id="15" name="مستطيل مستدير الزوايا 14"/>
          <p:cNvSpPr/>
          <p:nvPr/>
        </p:nvSpPr>
        <p:spPr>
          <a:xfrm>
            <a:off x="5562600" y="5029200"/>
            <a:ext cx="3191162" cy="712643"/>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لها جهاز هضمي له فتحتان فم وشرج</a:t>
            </a:r>
            <a:endParaRPr lang="ar-SA" sz="2000" dirty="0">
              <a:solidFill>
                <a:srgbClr val="002060"/>
              </a:solidFill>
              <a:latin typeface="Constantia"/>
            </a:endParaRPr>
          </a:p>
        </p:txBody>
      </p:sp>
      <p:sp>
        <p:nvSpPr>
          <p:cNvPr id="16" name="مستطيل مستدير الزوايا 15"/>
          <p:cNvSpPr/>
          <p:nvPr/>
        </p:nvSpPr>
        <p:spPr>
          <a:xfrm>
            <a:off x="1143000" y="5295838"/>
            <a:ext cx="4181762" cy="712643"/>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-لها عباءة تحيط بأعضائها الداخلية وهى </a:t>
            </a:r>
            <a:r>
              <a:rPr lang="ar-SA" altLang="ar-SA" sz="2000" b="1" dirty="0" smtClean="0">
                <a:solidFill>
                  <a:srgbClr val="002060"/>
                </a:solidFill>
                <a:latin typeface="Constantia"/>
              </a:rPr>
              <a:t>التي تفرز </a:t>
            </a:r>
            <a:r>
              <a:rPr lang="ar-SA" altLang="ar-SA" sz="2000" b="1" dirty="0">
                <a:solidFill>
                  <a:srgbClr val="002060"/>
                </a:solidFill>
                <a:latin typeface="Constantia"/>
              </a:rPr>
              <a:t>الصدفة إن وجدت</a:t>
            </a:r>
            <a:endParaRPr lang="ar-SA" sz="2000" dirty="0">
              <a:solidFill>
                <a:srgbClr val="002060"/>
              </a:solidFill>
              <a:latin typeface="Constantia"/>
            </a:endParaRPr>
          </a:p>
        </p:txBody>
      </p:sp>
      <p:grpSp>
        <p:nvGrpSpPr>
          <p:cNvPr id="18" name="مجموعة 17"/>
          <p:cNvGrpSpPr/>
          <p:nvPr/>
        </p:nvGrpSpPr>
        <p:grpSpPr>
          <a:xfrm>
            <a:off x="-36512" y="6128748"/>
            <a:ext cx="2082876" cy="756636"/>
            <a:chOff x="179512" y="692696"/>
            <a:chExt cx="2082876" cy="756636"/>
          </a:xfrm>
        </p:grpSpPr>
        <p:pic>
          <p:nvPicPr>
            <p:cNvPr id="1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482076540"/>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p:tgtEl>
                                          <p:spTgt spid="1026"/>
                                        </p:tgtEl>
                                        <p:attrNameLst>
                                          <p:attrName>ppt_x</p:attrName>
                                        </p:attrNameLst>
                                      </p:cBhvr>
                                      <p:tavLst>
                                        <p:tav tm="0">
                                          <p:val>
                                            <p:strVal val="#ppt_x-#ppt_w*1.125000"/>
                                          </p:val>
                                        </p:tav>
                                        <p:tav tm="100000">
                                          <p:val>
                                            <p:strVal val="#ppt_x"/>
                                          </p:val>
                                        </p:tav>
                                      </p:tavLst>
                                    </p:anim>
                                    <p:animEffect transition="in" filter="wipe(right)">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p:tgtEl>
                                          <p:spTgt spid="12"/>
                                        </p:tgtEl>
                                        <p:attrNameLst>
                                          <p:attrName>ppt_x</p:attrName>
                                        </p:attrNameLst>
                                      </p:cBhvr>
                                      <p:tavLst>
                                        <p:tav tm="0">
                                          <p:val>
                                            <p:strVal val="#ppt_x-#ppt_w*1.125000"/>
                                          </p:val>
                                        </p:tav>
                                        <p:tav tm="100000">
                                          <p:val>
                                            <p:strVal val="#ppt_x"/>
                                          </p:val>
                                        </p:tav>
                                      </p:tavLst>
                                    </p:anim>
                                    <p:animEffect transition="in" filter="wipe(righ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p:tgtEl>
                                          <p:spTgt spid="14"/>
                                        </p:tgtEl>
                                        <p:attrNameLst>
                                          <p:attrName>ppt_x</p:attrName>
                                        </p:attrNameLst>
                                      </p:cBhvr>
                                      <p:tavLst>
                                        <p:tav tm="0">
                                          <p:val>
                                            <p:strVal val="#ppt_x-#ppt_w*1.125000"/>
                                          </p:val>
                                        </p:tav>
                                        <p:tav tm="100000">
                                          <p:val>
                                            <p:strVal val="#ppt_x"/>
                                          </p:val>
                                        </p:tav>
                                      </p:tavLst>
                                    </p:anim>
                                    <p:animEffect transition="in" filter="wipe(righ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p:tgtEl>
                                          <p:spTgt spid="15"/>
                                        </p:tgtEl>
                                        <p:attrNameLst>
                                          <p:attrName>ppt_x</p:attrName>
                                        </p:attrNameLst>
                                      </p:cBhvr>
                                      <p:tavLst>
                                        <p:tav tm="0">
                                          <p:val>
                                            <p:strVal val="#ppt_x-#ppt_w*1.125000"/>
                                          </p:val>
                                        </p:tav>
                                        <p:tav tm="100000">
                                          <p:val>
                                            <p:strVal val="#ppt_x"/>
                                          </p:val>
                                        </p:tav>
                                      </p:tavLst>
                                    </p:anim>
                                    <p:animEffect transition="in" filter="wipe(righ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8"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p:tgtEl>
                                          <p:spTgt spid="16"/>
                                        </p:tgtEl>
                                        <p:attrNameLst>
                                          <p:attrName>ppt_x</p:attrName>
                                        </p:attrNameLst>
                                      </p:cBhvr>
                                      <p:tavLst>
                                        <p:tav tm="0">
                                          <p:val>
                                            <p:strVal val="#ppt_x-#ppt_w*1.125000"/>
                                          </p:val>
                                        </p:tav>
                                        <p:tav tm="100000">
                                          <p:val>
                                            <p:strVal val="#ppt_x"/>
                                          </p:val>
                                        </p:tav>
                                      </p:tavLst>
                                    </p:anim>
                                    <p:animEffect transition="in" filter="wipe(right)">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11" grpId="0" animBg="1"/>
      <p:bldP spid="12"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نجمة ذات 32 نقطة 16"/>
          <p:cNvSpPr/>
          <p:nvPr/>
        </p:nvSpPr>
        <p:spPr>
          <a:xfrm>
            <a:off x="6858000" y="704059"/>
            <a:ext cx="1823556" cy="990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معيشتها</a:t>
            </a:r>
            <a:endParaRPr lang="en-US" dirty="0"/>
          </a:p>
        </p:txBody>
      </p:sp>
      <p:sp>
        <p:nvSpPr>
          <p:cNvPr id="25" name="نجمة ذات 32 نقطة 24"/>
          <p:cNvSpPr/>
          <p:nvPr/>
        </p:nvSpPr>
        <p:spPr>
          <a:xfrm>
            <a:off x="7005156" y="2057400"/>
            <a:ext cx="1676400"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prstClr val="black"/>
                </a:solidFill>
                <a:latin typeface="Calibri" pitchFamily="34" charset="0"/>
                <a:ea typeface="Arial" pitchFamily="34" charset="0"/>
                <a:cs typeface="Monotype Koufi" pitchFamily="2" charset="-78"/>
              </a:rPr>
              <a:t>التغذية والهضم</a:t>
            </a:r>
            <a:endParaRPr lang="en-US" dirty="0"/>
          </a:p>
        </p:txBody>
      </p:sp>
      <p:sp>
        <p:nvSpPr>
          <p:cNvPr id="10" name="مستطيل مستدير الزوايا 9"/>
          <p:cNvSpPr/>
          <p:nvPr/>
        </p:nvSpPr>
        <p:spPr>
          <a:xfrm>
            <a:off x="571500" y="392548"/>
            <a:ext cx="6049672" cy="623022"/>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حرة في الماء العذبة غالبا وبعضها في المياه المالحة أو البيئة الرطبة</a:t>
            </a:r>
            <a:endParaRPr lang="ar-SA" sz="2000" dirty="0">
              <a:solidFill>
                <a:srgbClr val="002060"/>
              </a:solidFill>
              <a:latin typeface="Constantia"/>
            </a:endParaRPr>
          </a:p>
        </p:txBody>
      </p:sp>
      <p:sp>
        <p:nvSpPr>
          <p:cNvPr id="11" name="مستطيل مستدير الزوايا 10"/>
          <p:cNvSpPr/>
          <p:nvPr/>
        </p:nvSpPr>
        <p:spPr>
          <a:xfrm>
            <a:off x="571500" y="1133337"/>
            <a:ext cx="6049672" cy="838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بعضها بطيئة </a:t>
            </a:r>
            <a:r>
              <a:rPr lang="ar-SA" altLang="ar-SA" sz="2400" b="1" dirty="0" smtClean="0">
                <a:solidFill>
                  <a:srgbClr val="002060"/>
                </a:solidFill>
                <a:latin typeface="Constantia"/>
              </a:rPr>
              <a:t>كالحلزون </a:t>
            </a:r>
            <a:r>
              <a:rPr lang="ar-SA" altLang="ar-SA" sz="2400" b="1" dirty="0">
                <a:solidFill>
                  <a:srgbClr val="002060"/>
                </a:solidFill>
                <a:latin typeface="Constantia"/>
              </a:rPr>
              <a:t>وبعضها سريع كالأخطبوط الذي يتحرك بقوة البطن النفاث</a:t>
            </a:r>
            <a:endParaRPr lang="ar-SA" sz="2400" dirty="0">
              <a:solidFill>
                <a:srgbClr val="002060"/>
              </a:solidFill>
              <a:latin typeface="Constantia"/>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466108"/>
            <a:ext cx="381629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ستطيل مستدير الزوايا 13"/>
          <p:cNvSpPr/>
          <p:nvPr/>
        </p:nvSpPr>
        <p:spPr>
          <a:xfrm>
            <a:off x="1962782" y="2057401"/>
            <a:ext cx="4895220" cy="9144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-لها جهاز هضمي له فتحتان فم وشرج ويحتوي على غدد هضمية وغدد ومعدة وأمعاء</a:t>
            </a:r>
            <a:endParaRPr lang="ar-SA" sz="2400" dirty="0">
              <a:solidFill>
                <a:srgbClr val="002060"/>
              </a:solidFill>
              <a:latin typeface="Constantia"/>
            </a:endParaRPr>
          </a:p>
        </p:txBody>
      </p:sp>
      <p:sp>
        <p:nvSpPr>
          <p:cNvPr id="15" name="مستطيل مستدير الزوايا 14"/>
          <p:cNvSpPr/>
          <p:nvPr/>
        </p:nvSpPr>
        <p:spPr>
          <a:xfrm>
            <a:off x="3923928" y="3096492"/>
            <a:ext cx="4757628" cy="1107499"/>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-لبعضها طاحنة تشبه اللسان وتضم صفوفا من الأسنان مثل الحلزون في اكلات </a:t>
            </a:r>
            <a:r>
              <a:rPr lang="ar-SA" altLang="ar-SA" sz="2400" b="1" dirty="0" smtClean="0">
                <a:solidFill>
                  <a:srgbClr val="002060"/>
                </a:solidFill>
                <a:latin typeface="Constantia"/>
              </a:rPr>
              <a:t>الأعشاب تستعمل </a:t>
            </a:r>
            <a:r>
              <a:rPr lang="ar-SA" altLang="ar-SA" sz="2400" b="1" dirty="0">
                <a:solidFill>
                  <a:srgbClr val="002060"/>
                </a:solidFill>
                <a:latin typeface="Constantia"/>
              </a:rPr>
              <a:t>لكشط الطحالب عن الصخور</a:t>
            </a:r>
            <a:endParaRPr lang="ar-SA" sz="2400" dirty="0">
              <a:solidFill>
                <a:srgbClr val="002060"/>
              </a:solidFill>
              <a:latin typeface="Constantia"/>
            </a:endParaRPr>
          </a:p>
        </p:txBody>
      </p:sp>
      <p:sp>
        <p:nvSpPr>
          <p:cNvPr id="18" name="مستطيل مستدير الزوايا 17"/>
          <p:cNvSpPr/>
          <p:nvPr/>
        </p:nvSpPr>
        <p:spPr>
          <a:xfrm>
            <a:off x="4350327" y="4334164"/>
            <a:ext cx="4338156" cy="838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-وفي آكلات اللحوم تستخدم لثقب صدفة الحيوانات التي تتغذى عليها</a:t>
            </a:r>
            <a:endParaRPr lang="ar-SA" sz="2400" dirty="0">
              <a:solidFill>
                <a:srgbClr val="002060"/>
              </a:solidFill>
              <a:latin typeface="Constantia"/>
            </a:endParaRPr>
          </a:p>
        </p:txBody>
      </p:sp>
      <p:sp>
        <p:nvSpPr>
          <p:cNvPr id="19" name="مستطيل مستدير الزوايا 18"/>
          <p:cNvSpPr/>
          <p:nvPr/>
        </p:nvSpPr>
        <p:spPr>
          <a:xfrm>
            <a:off x="4350327" y="5334000"/>
            <a:ext cx="4338156" cy="6096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-وبعضها لا تمتلك طاحنة مثل المحار</a:t>
            </a:r>
            <a:endParaRPr lang="ar-SA" sz="2400" dirty="0">
              <a:solidFill>
                <a:srgbClr val="002060"/>
              </a:solidFill>
              <a:latin typeface="Constantia"/>
            </a:endParaRPr>
          </a:p>
        </p:txBody>
      </p:sp>
      <p:grpSp>
        <p:nvGrpSpPr>
          <p:cNvPr id="21" name="مجموعة 20"/>
          <p:cNvGrpSpPr/>
          <p:nvPr/>
        </p:nvGrpSpPr>
        <p:grpSpPr>
          <a:xfrm>
            <a:off x="-36512" y="6128748"/>
            <a:ext cx="2082876" cy="756636"/>
            <a:chOff x="179512" y="692696"/>
            <a:chExt cx="2082876" cy="756636"/>
          </a:xfrm>
        </p:grpSpPr>
        <p:pic>
          <p:nvPicPr>
            <p:cNvPr id="22"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مربع نص 2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6" name="مربع نص 2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11123407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heel(1)">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heckerboard(across)">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heckerboard(across)">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2050"/>
                                        </p:tgtEl>
                                        <p:attrNameLst>
                                          <p:attrName>style.visibility</p:attrName>
                                        </p:attrNameLst>
                                      </p:cBhvr>
                                      <p:to>
                                        <p:strVal val="visible"/>
                                      </p:to>
                                    </p:set>
                                    <p:animEffect transition="in" filter="checkerboard(across)">
                                      <p:cBhvr>
                                        <p:cTn id="4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10" grpId="0" animBg="1"/>
      <p:bldP spid="11" grpId="0" animBg="1"/>
      <p:bldP spid="14" grpId="0" animBg="1"/>
      <p:bldP spid="15" grpId="0" animBg="1"/>
      <p:bldP spid="18"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نجمة ذات 32 نقطة 7"/>
          <p:cNvSpPr/>
          <p:nvPr/>
        </p:nvSpPr>
        <p:spPr>
          <a:xfrm>
            <a:off x="7103772" y="362528"/>
            <a:ext cx="1676400"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التنفس</a:t>
            </a:r>
            <a:endParaRPr lang="en-US" dirty="0"/>
          </a:p>
        </p:txBody>
      </p:sp>
      <p:sp>
        <p:nvSpPr>
          <p:cNvPr id="9" name="مستطيل مستدير الزوايا 8"/>
          <p:cNvSpPr/>
          <p:nvPr/>
        </p:nvSpPr>
        <p:spPr>
          <a:xfrm>
            <a:off x="1259632" y="390236"/>
            <a:ext cx="5650221" cy="623022"/>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-معظمها تحتوي على أجهزه تنفسية تسمى الخياشيم</a:t>
            </a:r>
            <a:endParaRPr lang="ar-SA" sz="2400" dirty="0">
              <a:solidFill>
                <a:srgbClr val="002060"/>
              </a:solidFill>
              <a:latin typeface="Constantia"/>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85272"/>
            <a:ext cx="2971800"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ستطيل مستدير الزوايا 10"/>
          <p:cNvSpPr/>
          <p:nvPr/>
        </p:nvSpPr>
        <p:spPr>
          <a:xfrm>
            <a:off x="3657600" y="1267692"/>
            <a:ext cx="4978951" cy="14478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-الخياشيم </a:t>
            </a:r>
            <a:r>
              <a:rPr lang="ar-SA" altLang="ar-SA" sz="2000" b="1" dirty="0" smtClean="0">
                <a:solidFill>
                  <a:srgbClr val="002060"/>
                </a:solidFill>
                <a:latin typeface="Constantia"/>
              </a:rPr>
              <a:t>هي </a:t>
            </a:r>
            <a:r>
              <a:rPr lang="ar-SA" altLang="ar-SA" sz="2000" b="1" dirty="0">
                <a:solidFill>
                  <a:srgbClr val="002060"/>
                </a:solidFill>
                <a:latin typeface="Constantia"/>
              </a:rPr>
              <a:t>بروزات خيطية تخرج من جزء من العباءة تحتوي على كميات كبيرة من الدم</a:t>
            </a:r>
          </a:p>
          <a:p>
            <a:pPr lvl="0" algn="just" rtl="1"/>
            <a:r>
              <a:rPr lang="ar-SA" altLang="ar-SA" sz="2000" b="1" dirty="0">
                <a:solidFill>
                  <a:srgbClr val="002060"/>
                </a:solidFill>
                <a:latin typeface="Constantia"/>
              </a:rPr>
              <a:t>لنقل الأكسجين والتخلص من </a:t>
            </a:r>
            <a:r>
              <a:rPr lang="ar-SA" altLang="ar-SA" sz="2000" b="1" dirty="0" smtClean="0">
                <a:solidFill>
                  <a:srgbClr val="002060"/>
                </a:solidFill>
                <a:latin typeface="Constantia"/>
              </a:rPr>
              <a:t>ثاني </a:t>
            </a:r>
            <a:r>
              <a:rPr lang="ar-SA" altLang="ar-SA" sz="2000" b="1" dirty="0">
                <a:solidFill>
                  <a:srgbClr val="002060"/>
                </a:solidFill>
                <a:latin typeface="Constantia"/>
              </a:rPr>
              <a:t>أكسيد الكربون.</a:t>
            </a:r>
            <a:endParaRPr lang="ar-SA" sz="2000" dirty="0">
              <a:solidFill>
                <a:srgbClr val="002060"/>
              </a:solidFill>
              <a:latin typeface="Constantia"/>
            </a:endParaRPr>
          </a:p>
        </p:txBody>
      </p:sp>
      <p:sp>
        <p:nvSpPr>
          <p:cNvPr id="12" name="مستطيل مستدير الزوايا 11"/>
          <p:cNvSpPr/>
          <p:nvPr/>
        </p:nvSpPr>
        <p:spPr>
          <a:xfrm>
            <a:off x="3505200" y="2869913"/>
            <a:ext cx="5274972" cy="635287"/>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smtClean="0">
                <a:solidFill>
                  <a:srgbClr val="002060"/>
                </a:solidFill>
                <a:latin typeface="Constantia"/>
              </a:rPr>
              <a:t>والخياشيم </a:t>
            </a:r>
            <a:r>
              <a:rPr lang="ar-SA" altLang="ar-SA" sz="2000" b="1" dirty="0">
                <a:solidFill>
                  <a:srgbClr val="002060"/>
                </a:solidFill>
                <a:latin typeface="Constantia"/>
              </a:rPr>
              <a:t>تراكيب متفرعة </a:t>
            </a:r>
            <a:r>
              <a:rPr lang="ar-SA" altLang="ar-SA" sz="2000" b="1" dirty="0" smtClean="0">
                <a:solidFill>
                  <a:srgbClr val="002060"/>
                </a:solidFill>
                <a:latin typeface="Constantia"/>
              </a:rPr>
              <a:t>لزيادة مساحة سطح </a:t>
            </a:r>
            <a:r>
              <a:rPr lang="ar-SA" altLang="ar-SA" sz="2000" b="1" dirty="0">
                <a:solidFill>
                  <a:srgbClr val="002060"/>
                </a:solidFill>
                <a:latin typeface="Constantia"/>
              </a:rPr>
              <a:t>الانتشار</a:t>
            </a:r>
            <a:endParaRPr lang="ar-SA" sz="2000" dirty="0">
              <a:solidFill>
                <a:srgbClr val="002060"/>
              </a:solidFill>
              <a:latin typeface="Constantia"/>
            </a:endParaRPr>
          </a:p>
        </p:txBody>
      </p:sp>
      <p:sp>
        <p:nvSpPr>
          <p:cNvPr id="14" name="مستطيل مستدير الزوايا 13"/>
          <p:cNvSpPr/>
          <p:nvPr/>
        </p:nvSpPr>
        <p:spPr>
          <a:xfrm>
            <a:off x="3276310" y="3657600"/>
            <a:ext cx="5436442" cy="787687"/>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-ينتقل الأكسجين من الماء الموجود داخل تجويف العباءة بالانتشار إلى الدم الموجود </a:t>
            </a:r>
            <a:r>
              <a:rPr lang="ar-SA" altLang="ar-SA" sz="2000" b="1" dirty="0" smtClean="0">
                <a:solidFill>
                  <a:srgbClr val="002060"/>
                </a:solidFill>
                <a:latin typeface="Constantia"/>
              </a:rPr>
              <a:t>في الخياشيم</a:t>
            </a:r>
            <a:endParaRPr lang="ar-SA" sz="2000" dirty="0">
              <a:solidFill>
                <a:srgbClr val="002060"/>
              </a:solidFill>
              <a:latin typeface="Constantia"/>
            </a:endParaRPr>
          </a:p>
        </p:txBody>
      </p:sp>
      <p:sp>
        <p:nvSpPr>
          <p:cNvPr id="15" name="مستطيل مستدير الزوايا 14"/>
          <p:cNvSpPr/>
          <p:nvPr/>
        </p:nvSpPr>
        <p:spPr>
          <a:xfrm>
            <a:off x="571500" y="4572000"/>
            <a:ext cx="8141542" cy="787687"/>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-الحلزون الذي يعيش على اليابسة يحصل على الأكسجين من خلال الهواء الداخل </a:t>
            </a:r>
            <a:r>
              <a:rPr lang="ar-SA" altLang="ar-SA" sz="2000" b="1" dirty="0" smtClean="0">
                <a:solidFill>
                  <a:srgbClr val="002060"/>
                </a:solidFill>
                <a:latin typeface="Constantia"/>
              </a:rPr>
              <a:t>إلى تجويف </a:t>
            </a:r>
            <a:r>
              <a:rPr lang="ar-SA" altLang="ar-SA" sz="2000" b="1" dirty="0">
                <a:solidFill>
                  <a:srgbClr val="002060"/>
                </a:solidFill>
                <a:latin typeface="Constantia"/>
              </a:rPr>
              <a:t>العباءة</a:t>
            </a:r>
            <a:endParaRPr lang="ar-SA" sz="2000" dirty="0">
              <a:solidFill>
                <a:srgbClr val="002060"/>
              </a:solidFill>
              <a:latin typeface="Constantia"/>
            </a:endParaRPr>
          </a:p>
        </p:txBody>
      </p:sp>
      <p:sp>
        <p:nvSpPr>
          <p:cNvPr id="16" name="مستطيل مستدير الزوايا 15"/>
          <p:cNvSpPr/>
          <p:nvPr/>
        </p:nvSpPr>
        <p:spPr>
          <a:xfrm>
            <a:off x="3368506" y="5473557"/>
            <a:ext cx="5274972" cy="546244"/>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-في بعض الرخويات تقوم الخياشيم بترشيح الغذاء.</a:t>
            </a:r>
            <a:endParaRPr lang="ar-SA" sz="2000" dirty="0">
              <a:solidFill>
                <a:srgbClr val="002060"/>
              </a:solidFill>
              <a:latin typeface="Constantia"/>
            </a:endParaRPr>
          </a:p>
        </p:txBody>
      </p:sp>
      <p:grpSp>
        <p:nvGrpSpPr>
          <p:cNvPr id="18" name="مجموعة 17"/>
          <p:cNvGrpSpPr/>
          <p:nvPr/>
        </p:nvGrpSpPr>
        <p:grpSpPr>
          <a:xfrm>
            <a:off x="-36512" y="6128748"/>
            <a:ext cx="2082876" cy="756636"/>
            <a:chOff x="179512" y="692696"/>
            <a:chExt cx="2082876" cy="756636"/>
          </a:xfrm>
        </p:grpSpPr>
        <p:pic>
          <p:nvPicPr>
            <p:cNvPr id="1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758093204"/>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checkerboard(across)">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4" grpId="0" animBg="1"/>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دبوس زينة 24"/>
          <p:cNvSpPr/>
          <p:nvPr/>
        </p:nvSpPr>
        <p:spPr>
          <a:xfrm>
            <a:off x="529937" y="4793676"/>
            <a:ext cx="8183825" cy="989013"/>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rgbClr val="002060"/>
                </a:solidFill>
              </a:rPr>
              <a:t>-يتم ضخ الدم من القلب داخل الأوعية الدموية حيث يتم تبادل الغازات بين الدم </a:t>
            </a:r>
            <a:r>
              <a:rPr lang="ar-SA" sz="2400" b="1" dirty="0" smtClean="0">
                <a:solidFill>
                  <a:srgbClr val="002060"/>
                </a:solidFill>
              </a:rPr>
              <a:t>داخل الأوعية </a:t>
            </a:r>
            <a:r>
              <a:rPr lang="ar-SA" sz="2400" b="1" dirty="0">
                <a:solidFill>
                  <a:srgbClr val="002060"/>
                </a:solidFill>
              </a:rPr>
              <a:t>والخلايا.</a:t>
            </a:r>
            <a:endParaRPr lang="en-US" sz="2400" b="1" dirty="0">
              <a:solidFill>
                <a:srgbClr val="002060"/>
              </a:solidFill>
            </a:endParaRPr>
          </a:p>
        </p:txBody>
      </p:sp>
      <p:sp>
        <p:nvSpPr>
          <p:cNvPr id="6" name="مستطيل مستدير الزوايا 5"/>
          <p:cNvSpPr/>
          <p:nvPr/>
        </p:nvSpPr>
        <p:spPr>
          <a:xfrm>
            <a:off x="381000" y="457200"/>
            <a:ext cx="6705600" cy="838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خلق الله سبحانه </a:t>
            </a:r>
            <a:r>
              <a:rPr lang="ar-SA" altLang="ar-SA" sz="2400" b="1" dirty="0" smtClean="0">
                <a:solidFill>
                  <a:srgbClr val="002060"/>
                </a:solidFill>
                <a:latin typeface="Constantia"/>
              </a:rPr>
              <a:t>وتعالى </a:t>
            </a:r>
            <a:r>
              <a:rPr lang="ar-SA" altLang="ar-SA" sz="2400" b="1" dirty="0">
                <a:solidFill>
                  <a:srgbClr val="002060"/>
                </a:solidFill>
                <a:latin typeface="Constantia"/>
              </a:rPr>
              <a:t>للرخويات جهاز دوران معقد يحوي قلبا بحجرات</a:t>
            </a:r>
            <a:endParaRPr lang="ar-SA" sz="2400" dirty="0">
              <a:solidFill>
                <a:srgbClr val="002060"/>
              </a:solidFill>
              <a:latin typeface="Constantia"/>
            </a:endParaRPr>
          </a:p>
        </p:txBody>
      </p:sp>
      <p:sp>
        <p:nvSpPr>
          <p:cNvPr id="12" name="نجمة ذات 32 نقطة 11"/>
          <p:cNvSpPr/>
          <p:nvPr/>
        </p:nvSpPr>
        <p:spPr>
          <a:xfrm>
            <a:off x="7162800" y="304800"/>
            <a:ext cx="1562507" cy="11430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الدوران</a:t>
            </a:r>
            <a:endParaRPr lang="en-US" b="1" dirty="0">
              <a:solidFill>
                <a:prstClr val="black"/>
              </a:solidFill>
              <a:latin typeface="Calibri" pitchFamily="34" charset="0"/>
              <a:ea typeface="Arial" pitchFamily="34" charset="0"/>
              <a:cs typeface="Monotype Koufi" pitchFamily="2" charset="-78"/>
            </a:endParaRPr>
          </a:p>
        </p:txBody>
      </p:sp>
      <p:sp>
        <p:nvSpPr>
          <p:cNvPr id="14" name="دبوس زينة 13"/>
          <p:cNvSpPr/>
          <p:nvPr/>
        </p:nvSpPr>
        <p:spPr>
          <a:xfrm>
            <a:off x="571500" y="1533236"/>
            <a:ext cx="4169064" cy="78105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في </a:t>
            </a:r>
            <a:r>
              <a:rPr lang="ar-SA" sz="2400" b="1" dirty="0">
                <a:solidFill>
                  <a:srgbClr val="002060"/>
                </a:solidFill>
              </a:rPr>
              <a:t>معظم الرخويات يوجد في الرخويات </a:t>
            </a:r>
            <a:r>
              <a:rPr lang="ar-SA" sz="2400" b="1" dirty="0" smtClean="0">
                <a:solidFill>
                  <a:srgbClr val="002060"/>
                </a:solidFill>
              </a:rPr>
              <a:t>البطيئة </a:t>
            </a:r>
            <a:r>
              <a:rPr lang="ar-SA" sz="2400" b="1" dirty="0">
                <a:solidFill>
                  <a:srgbClr val="002060"/>
                </a:solidFill>
              </a:rPr>
              <a:t>مثل الحلزون والمحار</a:t>
            </a:r>
            <a:endParaRPr lang="en-US" sz="2400" b="1" dirty="0">
              <a:solidFill>
                <a:srgbClr val="002060"/>
              </a:solidFill>
            </a:endParaRPr>
          </a:p>
        </p:txBody>
      </p:sp>
      <p:sp>
        <p:nvSpPr>
          <p:cNvPr id="22" name="دبوس زينة 21"/>
          <p:cNvSpPr/>
          <p:nvPr/>
        </p:nvSpPr>
        <p:spPr>
          <a:xfrm>
            <a:off x="571500" y="2477950"/>
            <a:ext cx="8183825" cy="1205058"/>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rgbClr val="002060"/>
                </a:solidFill>
              </a:rPr>
              <a:t>يتم ضخ الدم من القلب خارج الأوعية الدموية ليملأ الفراغات التي تحيط بالأعضاء </a:t>
            </a:r>
            <a:r>
              <a:rPr lang="ar-SA" sz="2400" b="1" dirty="0" smtClean="0">
                <a:solidFill>
                  <a:srgbClr val="002060"/>
                </a:solidFill>
              </a:rPr>
              <a:t>حيث يتم </a:t>
            </a:r>
            <a:r>
              <a:rPr lang="ar-SA" sz="2400" b="1" dirty="0">
                <a:solidFill>
                  <a:srgbClr val="002060"/>
                </a:solidFill>
              </a:rPr>
              <a:t>تبادل الغازات بين الدم والخلايا ثم يعود الدم إلى القلب</a:t>
            </a:r>
            <a:endParaRPr lang="en-US" sz="2400" b="1" dirty="0">
              <a:solidFill>
                <a:srgbClr val="002060"/>
              </a:solidFill>
            </a:endParaRPr>
          </a:p>
        </p:txBody>
      </p:sp>
      <p:sp>
        <p:nvSpPr>
          <p:cNvPr id="17" name="AutoShape 2"/>
          <p:cNvSpPr>
            <a:spLocks noChangeArrowheads="1"/>
          </p:cNvSpPr>
          <p:nvPr/>
        </p:nvSpPr>
        <p:spPr bwMode="auto">
          <a:xfrm>
            <a:off x="5066025" y="1526312"/>
            <a:ext cx="364773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a:solidFill>
                  <a:srgbClr val="800000"/>
                </a:solidFill>
                <a:latin typeface="Arial" pitchFamily="34" charset="0"/>
                <a:ea typeface="Arial" pitchFamily="34" charset="0"/>
                <a:cs typeface="Arial" pitchFamily="34" charset="0"/>
              </a:rPr>
              <a:t>أ-جهاز دوري </a:t>
            </a:r>
            <a:r>
              <a:rPr lang="ar-SA" sz="2600" b="1" dirty="0" smtClean="0">
                <a:solidFill>
                  <a:srgbClr val="800000"/>
                </a:solidFill>
                <a:latin typeface="Arial" pitchFamily="34" charset="0"/>
                <a:ea typeface="Arial" pitchFamily="34" charset="0"/>
                <a:cs typeface="Arial" pitchFamily="34" charset="0"/>
              </a:rPr>
              <a:t>مفتوح</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AutoShape 2"/>
          <p:cNvSpPr>
            <a:spLocks noChangeArrowheads="1"/>
          </p:cNvSpPr>
          <p:nvPr/>
        </p:nvSpPr>
        <p:spPr bwMode="auto">
          <a:xfrm>
            <a:off x="5107588" y="3840020"/>
            <a:ext cx="364773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a:solidFill>
                  <a:srgbClr val="800000"/>
                </a:solidFill>
                <a:latin typeface="Arial" pitchFamily="34" charset="0"/>
                <a:ea typeface="Arial" pitchFamily="34" charset="0"/>
                <a:cs typeface="Arial" pitchFamily="34" charset="0"/>
              </a:rPr>
              <a:t>ب-جهاز دوران </a:t>
            </a:r>
            <a:r>
              <a:rPr lang="ar-SA" sz="2600" b="1" dirty="0" smtClean="0">
                <a:solidFill>
                  <a:srgbClr val="800000"/>
                </a:solidFill>
                <a:latin typeface="Arial" pitchFamily="34" charset="0"/>
                <a:ea typeface="Arial" pitchFamily="34" charset="0"/>
                <a:cs typeface="Arial" pitchFamily="34" charset="0"/>
              </a:rPr>
              <a:t>مغلق</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دبوس زينة 22"/>
          <p:cNvSpPr/>
          <p:nvPr/>
        </p:nvSpPr>
        <p:spPr>
          <a:xfrm>
            <a:off x="457200" y="3916220"/>
            <a:ext cx="4491540" cy="78105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يوجد </a:t>
            </a:r>
            <a:r>
              <a:rPr lang="ar-SA" sz="2400" b="1" dirty="0">
                <a:solidFill>
                  <a:srgbClr val="002060"/>
                </a:solidFill>
              </a:rPr>
              <a:t>في الرخويات السريعة الحركة مثل الحبار</a:t>
            </a:r>
            <a:endParaRPr lang="en-US" sz="2400" b="1" dirty="0">
              <a:solidFill>
                <a:srgbClr val="002060"/>
              </a:solidFill>
            </a:endParaRPr>
          </a:p>
        </p:txBody>
      </p:sp>
      <p:grpSp>
        <p:nvGrpSpPr>
          <p:cNvPr id="16" name="مجموعة 15"/>
          <p:cNvGrpSpPr/>
          <p:nvPr/>
        </p:nvGrpSpPr>
        <p:grpSpPr>
          <a:xfrm>
            <a:off x="-36512" y="6128748"/>
            <a:ext cx="2082876" cy="756636"/>
            <a:chOff x="179512" y="692696"/>
            <a:chExt cx="2082876" cy="756636"/>
          </a:xfrm>
        </p:grpSpPr>
        <p:pic>
          <p:nvPicPr>
            <p:cNvPr id="18"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6" name="مربع نص 2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734885526"/>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linds(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animBg="1"/>
      <p:bldP spid="12" grpId="0" animBg="1"/>
      <p:bldP spid="14" grpId="0" animBg="1"/>
      <p:bldP spid="22" grpId="0" animBg="1"/>
      <p:bldP spid="17" grpId="0" animBg="1"/>
      <p:bldP spid="19" grpId="0" animBg="1"/>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نجمة ذات 32 نقطة 8"/>
          <p:cNvSpPr/>
          <p:nvPr/>
        </p:nvSpPr>
        <p:spPr>
          <a:xfrm>
            <a:off x="7239000" y="457200"/>
            <a:ext cx="1486307" cy="990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الاخراج</a:t>
            </a:r>
            <a:endParaRPr lang="en-US" b="1" dirty="0">
              <a:solidFill>
                <a:prstClr val="black"/>
              </a:solidFill>
              <a:latin typeface="Calibri" pitchFamily="34" charset="0"/>
              <a:ea typeface="Arial" pitchFamily="34" charset="0"/>
              <a:cs typeface="Monotype Koufi" pitchFamily="2" charset="-78"/>
            </a:endParaRPr>
          </a:p>
        </p:txBody>
      </p:sp>
      <p:sp>
        <p:nvSpPr>
          <p:cNvPr id="10" name="دبوس زينة 9"/>
          <p:cNvSpPr/>
          <p:nvPr/>
        </p:nvSpPr>
        <p:spPr>
          <a:xfrm>
            <a:off x="838200" y="468745"/>
            <a:ext cx="5943600" cy="9906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يتم اخراج الفضلات من خلال القنوات الهدبية </a:t>
            </a:r>
            <a:r>
              <a:rPr lang="ar-SA" sz="2400" b="1" dirty="0" smtClean="0">
                <a:solidFill>
                  <a:srgbClr val="002060"/>
                </a:solidFill>
              </a:rPr>
              <a:t>(</a:t>
            </a:r>
            <a:r>
              <a:rPr lang="ar-SA" sz="2400" b="1" dirty="0" err="1" smtClean="0">
                <a:solidFill>
                  <a:srgbClr val="002060"/>
                </a:solidFill>
              </a:rPr>
              <a:t>نفريديا</a:t>
            </a:r>
            <a:r>
              <a:rPr lang="ar-SA" sz="2400" b="1" dirty="0" smtClean="0">
                <a:solidFill>
                  <a:srgbClr val="002060"/>
                </a:solidFill>
              </a:rPr>
              <a:t>) </a:t>
            </a:r>
            <a:r>
              <a:rPr lang="ar-SA" sz="2400" b="1" dirty="0">
                <a:solidFill>
                  <a:srgbClr val="002060"/>
                </a:solidFill>
              </a:rPr>
              <a:t>إلى تجويف العباءة</a:t>
            </a:r>
            <a:endParaRPr lang="en-US" sz="2400" b="1" dirty="0">
              <a:solidFill>
                <a:srgbClr val="002060"/>
              </a:solidFill>
            </a:endParaRPr>
          </a:p>
        </p:txBody>
      </p:sp>
      <p:sp>
        <p:nvSpPr>
          <p:cNvPr id="11" name="نجمة ذات 32 نقطة 10"/>
          <p:cNvSpPr/>
          <p:nvPr/>
        </p:nvSpPr>
        <p:spPr>
          <a:xfrm>
            <a:off x="6858000" y="1664855"/>
            <a:ext cx="1897326" cy="990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الاستجابة للمثيرات</a:t>
            </a:r>
            <a:endParaRPr lang="en-US" b="1" dirty="0">
              <a:solidFill>
                <a:prstClr val="black"/>
              </a:solidFill>
              <a:latin typeface="Calibri" pitchFamily="34" charset="0"/>
              <a:ea typeface="Arial" pitchFamily="34" charset="0"/>
              <a:cs typeface="Monotype Koufi" pitchFamily="2" charset="-78"/>
            </a:endParaRPr>
          </a:p>
        </p:txBody>
      </p:sp>
      <p:sp>
        <p:nvSpPr>
          <p:cNvPr id="12" name="دبوس زينة 11"/>
          <p:cNvSpPr/>
          <p:nvPr/>
        </p:nvSpPr>
        <p:spPr>
          <a:xfrm>
            <a:off x="838200" y="1664855"/>
            <a:ext cx="5943600" cy="9906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-لها جهاز عصبي وبعضها لها دماغ وعيون بقزحية وشبكية تشبه تركيب عيني الإنسان</a:t>
            </a:r>
            <a:endParaRPr lang="en-US" sz="2400" b="1" dirty="0">
              <a:solidFill>
                <a:srgbClr val="002060"/>
              </a:solidFill>
            </a:endParaRPr>
          </a:p>
        </p:txBody>
      </p:sp>
      <p:sp>
        <p:nvSpPr>
          <p:cNvPr id="14" name="نجمة ذات 32 نقطة 13"/>
          <p:cNvSpPr/>
          <p:nvPr/>
        </p:nvSpPr>
        <p:spPr>
          <a:xfrm>
            <a:off x="6846454" y="2895600"/>
            <a:ext cx="1897326" cy="990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الحركة</a:t>
            </a:r>
            <a:endParaRPr lang="en-US" b="1" dirty="0">
              <a:solidFill>
                <a:prstClr val="black"/>
              </a:solidFill>
              <a:latin typeface="Calibri" pitchFamily="34" charset="0"/>
              <a:ea typeface="Arial" pitchFamily="34" charset="0"/>
              <a:cs typeface="Monotype Koufi" pitchFamily="2" charset="-78"/>
            </a:endParaRPr>
          </a:p>
        </p:txBody>
      </p:sp>
      <p:sp>
        <p:nvSpPr>
          <p:cNvPr id="15" name="دبوس زينة 14"/>
          <p:cNvSpPr/>
          <p:nvPr/>
        </p:nvSpPr>
        <p:spPr>
          <a:xfrm>
            <a:off x="990600" y="3276600"/>
            <a:ext cx="5943600" cy="6858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smtClean="0">
                <a:solidFill>
                  <a:srgbClr val="002060"/>
                </a:solidFill>
              </a:rPr>
              <a:t>1- القدم </a:t>
            </a:r>
            <a:r>
              <a:rPr lang="ar-SA" sz="2000" b="1" dirty="0">
                <a:solidFill>
                  <a:srgbClr val="002060"/>
                </a:solidFill>
              </a:rPr>
              <a:t>العضلية تمكن المحار من دفن نفسه في الرمل الرطب</a:t>
            </a:r>
            <a:endParaRPr lang="en-US" sz="2000" b="1" dirty="0">
              <a:solidFill>
                <a:srgbClr val="002060"/>
              </a:solidFill>
            </a:endParaRPr>
          </a:p>
        </p:txBody>
      </p:sp>
      <p:sp>
        <p:nvSpPr>
          <p:cNvPr id="16" name="دبوس زينة 15"/>
          <p:cNvSpPr/>
          <p:nvPr/>
        </p:nvSpPr>
        <p:spPr>
          <a:xfrm>
            <a:off x="609599" y="4114800"/>
            <a:ext cx="6337199" cy="6858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SA" sz="2000" b="1" dirty="0" smtClean="0">
                <a:solidFill>
                  <a:srgbClr val="002060"/>
                </a:solidFill>
              </a:rPr>
              <a:t>2- قدم </a:t>
            </a:r>
            <a:r>
              <a:rPr lang="ar-SA" sz="2000" b="1" dirty="0">
                <a:solidFill>
                  <a:srgbClr val="002060"/>
                </a:solidFill>
              </a:rPr>
              <a:t>تفرز مادة مخاطية تساعد على الحركة مثل الحلزون والبزاق</a:t>
            </a:r>
            <a:endParaRPr lang="en-US" sz="2000" b="1" dirty="0">
              <a:solidFill>
                <a:srgbClr val="002060"/>
              </a:solidFill>
            </a:endParaRPr>
          </a:p>
        </p:txBody>
      </p:sp>
      <p:sp>
        <p:nvSpPr>
          <p:cNvPr id="17" name="دبوس زينة 16"/>
          <p:cNvSpPr/>
          <p:nvPr/>
        </p:nvSpPr>
        <p:spPr>
          <a:xfrm>
            <a:off x="609598" y="4953000"/>
            <a:ext cx="6337199" cy="8382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rgbClr val="002060"/>
                </a:solidFill>
              </a:rPr>
              <a:t>3-  </a:t>
            </a:r>
            <a:r>
              <a:rPr lang="ar-SA" sz="2400" b="1" dirty="0">
                <a:solidFill>
                  <a:srgbClr val="002060"/>
                </a:solidFill>
              </a:rPr>
              <a:t>السيفون:- عضو أنبوبي الشكل يقذف الأخطبوط من خلاله الماء </a:t>
            </a:r>
            <a:r>
              <a:rPr lang="ar-SA" sz="2400" b="1" dirty="0" smtClean="0">
                <a:solidFill>
                  <a:srgbClr val="002060"/>
                </a:solidFill>
              </a:rPr>
              <a:t>بقوة </a:t>
            </a:r>
            <a:r>
              <a:rPr lang="ar-SA" sz="2400" b="1" dirty="0">
                <a:solidFill>
                  <a:srgbClr val="002060"/>
                </a:solidFill>
              </a:rPr>
              <a:t>ليساعدها </a:t>
            </a:r>
            <a:r>
              <a:rPr lang="ar-SA" sz="2400" b="1" dirty="0" smtClean="0">
                <a:solidFill>
                  <a:srgbClr val="002060"/>
                </a:solidFill>
              </a:rPr>
              <a:t>على الحركة </a:t>
            </a:r>
            <a:r>
              <a:rPr lang="ar-SA" sz="2400" b="1" dirty="0">
                <a:solidFill>
                  <a:srgbClr val="002060"/>
                </a:solidFill>
              </a:rPr>
              <a:t>السريعة</a:t>
            </a:r>
            <a:endParaRPr lang="en-US" sz="2400" b="1" dirty="0">
              <a:solidFill>
                <a:srgbClr val="002060"/>
              </a:solidFill>
            </a:endParaRPr>
          </a:p>
        </p:txBody>
      </p:sp>
      <p:grpSp>
        <p:nvGrpSpPr>
          <p:cNvPr id="19" name="مجموعة 18"/>
          <p:cNvGrpSpPr/>
          <p:nvPr/>
        </p:nvGrpSpPr>
        <p:grpSpPr>
          <a:xfrm>
            <a:off x="-36512" y="6128748"/>
            <a:ext cx="2082876" cy="756636"/>
            <a:chOff x="179512" y="692696"/>
            <a:chExt cx="2082876" cy="756636"/>
          </a:xfrm>
        </p:grpSpPr>
        <p:pic>
          <p:nvPicPr>
            <p:cNvPr id="2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مربع نص 2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مربع نص 2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815010835"/>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edg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edge">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edge">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edge">
                                      <p:cBhvr>
                                        <p:cTn id="4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1000"/>
            <a:ext cx="8382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40459582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edge">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1000"/>
            <a:ext cx="82296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نجمة ذات 32 نقطة 14"/>
          <p:cNvSpPr/>
          <p:nvPr/>
        </p:nvSpPr>
        <p:spPr>
          <a:xfrm>
            <a:off x="2590800" y="304800"/>
            <a:ext cx="1897326" cy="990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التكاثر</a:t>
            </a:r>
            <a:endParaRPr lang="en-US" b="1" dirty="0">
              <a:solidFill>
                <a:prstClr val="black"/>
              </a:solidFill>
              <a:latin typeface="Calibri" pitchFamily="34" charset="0"/>
              <a:ea typeface="Arial" pitchFamily="34" charset="0"/>
              <a:cs typeface="Monotype Koufi" pitchFamily="2" charset="-78"/>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99602215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edge">
                                      <p:cBhvr>
                                        <p:cTn id="1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ستطيل مستدير الزوايا 10"/>
          <p:cNvSpPr/>
          <p:nvPr/>
        </p:nvSpPr>
        <p:spPr>
          <a:xfrm>
            <a:off x="571500" y="1447800"/>
            <a:ext cx="6312213" cy="838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في الرخويات </a:t>
            </a:r>
            <a:r>
              <a:rPr lang="ar-SA" altLang="ar-SA" sz="2400" b="1" dirty="0" smtClean="0">
                <a:solidFill>
                  <a:srgbClr val="002060"/>
                </a:solidFill>
                <a:latin typeface="Constantia"/>
              </a:rPr>
              <a:t>المائية حيث </a:t>
            </a:r>
            <a:r>
              <a:rPr lang="ar-SA" altLang="ar-SA" sz="2400" b="1" dirty="0">
                <a:solidFill>
                  <a:srgbClr val="002060"/>
                </a:solidFill>
                <a:latin typeface="Constantia"/>
              </a:rPr>
              <a:t>تفرز الأنثى البويضات في الماء ويطلق الذكر الحيوانات المنوية في نفس </a:t>
            </a:r>
            <a:r>
              <a:rPr lang="ar-SA" altLang="ar-SA" sz="2400" b="1" dirty="0" smtClean="0">
                <a:solidFill>
                  <a:srgbClr val="002060"/>
                </a:solidFill>
                <a:latin typeface="Constantia"/>
              </a:rPr>
              <a:t>الوقت لتخصيبها</a:t>
            </a:r>
            <a:r>
              <a:rPr lang="ar-SA" altLang="ar-SA" sz="2400" b="1" dirty="0">
                <a:solidFill>
                  <a:srgbClr val="002060"/>
                </a:solidFill>
                <a:latin typeface="Constantia"/>
              </a:rPr>
              <a:t>.</a:t>
            </a:r>
            <a:endParaRPr lang="ar-SA" sz="2400" dirty="0">
              <a:solidFill>
                <a:srgbClr val="002060"/>
              </a:solidFill>
              <a:latin typeface="Constantia"/>
            </a:endParaRPr>
          </a:p>
        </p:txBody>
      </p:sp>
      <p:sp>
        <p:nvSpPr>
          <p:cNvPr id="12" name="AutoShape 2"/>
          <p:cNvSpPr>
            <a:spLocks noChangeArrowheads="1"/>
          </p:cNvSpPr>
          <p:nvPr/>
        </p:nvSpPr>
        <p:spPr bwMode="auto">
          <a:xfrm>
            <a:off x="5087554" y="476250"/>
            <a:ext cx="364773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ea typeface="Arial" pitchFamily="34" charset="0"/>
                <a:cs typeface="Arial" pitchFamily="34" charset="0"/>
              </a:rPr>
              <a:t>تتكاثر جنسياً</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نجمة ذات 32 نقطة 14"/>
          <p:cNvSpPr/>
          <p:nvPr/>
        </p:nvSpPr>
        <p:spPr>
          <a:xfrm>
            <a:off x="7013762" y="1295400"/>
            <a:ext cx="1607555"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اخصاب خارجي</a:t>
            </a:r>
            <a:endParaRPr lang="en-US" dirty="0"/>
          </a:p>
        </p:txBody>
      </p:sp>
      <p:sp>
        <p:nvSpPr>
          <p:cNvPr id="17" name="مستطيل مستدير الزوايا 16"/>
          <p:cNvSpPr/>
          <p:nvPr/>
        </p:nvSpPr>
        <p:spPr>
          <a:xfrm>
            <a:off x="1471204" y="2514600"/>
            <a:ext cx="5410200" cy="25908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في الرخويات التي تعيش على </a:t>
            </a:r>
            <a:r>
              <a:rPr lang="ar-SA" altLang="ar-SA" sz="2400" b="1" dirty="0" smtClean="0">
                <a:solidFill>
                  <a:srgbClr val="002060"/>
                </a:solidFill>
                <a:latin typeface="Constantia"/>
              </a:rPr>
              <a:t>اليابسة بعضها </a:t>
            </a:r>
            <a:r>
              <a:rPr lang="ar-SA" altLang="ar-SA" sz="2400" b="1" dirty="0">
                <a:solidFill>
                  <a:srgbClr val="002060"/>
                </a:solidFill>
                <a:latin typeface="Constantia"/>
              </a:rPr>
              <a:t>خنثى ويتم تخصيب البويضات داخليا.</a:t>
            </a:r>
          </a:p>
          <a:p>
            <a:pPr lvl="0" algn="just" rtl="1"/>
            <a:r>
              <a:rPr lang="ar-SA" altLang="ar-SA" sz="2400" b="1" dirty="0">
                <a:solidFill>
                  <a:srgbClr val="002060"/>
                </a:solidFill>
                <a:latin typeface="Constantia"/>
              </a:rPr>
              <a:t>تشبه اليرقة التي تسمى اليرقة الحاملة العجل </a:t>
            </a:r>
            <a:endParaRPr lang="ar-SA" altLang="ar-SA" sz="2400" b="1" dirty="0" smtClean="0">
              <a:solidFill>
                <a:srgbClr val="002060"/>
              </a:solidFill>
              <a:latin typeface="Constantia"/>
            </a:endParaRPr>
          </a:p>
          <a:p>
            <a:pPr lvl="0" algn="just" rtl="1"/>
            <a:r>
              <a:rPr lang="ar-SA" altLang="ar-SA" sz="2400" b="1" dirty="0" smtClean="0">
                <a:solidFill>
                  <a:srgbClr val="002060"/>
                </a:solidFill>
                <a:latin typeface="Constantia"/>
              </a:rPr>
              <a:t>اليرقة </a:t>
            </a:r>
            <a:r>
              <a:rPr lang="ar-SA" altLang="ar-SA" sz="2400" b="1" dirty="0">
                <a:solidFill>
                  <a:srgbClr val="002060"/>
                </a:solidFill>
                <a:latin typeface="Constantia"/>
              </a:rPr>
              <a:t>في دورة حياة الديدان الحلقية ولهذا</a:t>
            </a:r>
          </a:p>
          <a:p>
            <a:pPr lvl="0" algn="just" rtl="1"/>
            <a:r>
              <a:rPr lang="ar-SA" altLang="ar-SA" sz="2400" b="1" dirty="0">
                <a:solidFill>
                  <a:srgbClr val="002060"/>
                </a:solidFill>
                <a:latin typeface="Constantia"/>
              </a:rPr>
              <a:t>افترض العلماء وجود تقارب بينهما</a:t>
            </a:r>
            <a:endParaRPr lang="ar-SA" sz="2400" dirty="0">
              <a:solidFill>
                <a:srgbClr val="002060"/>
              </a:solidFill>
              <a:latin typeface="Constantia"/>
            </a:endParaRPr>
          </a:p>
        </p:txBody>
      </p:sp>
      <p:sp>
        <p:nvSpPr>
          <p:cNvPr id="18" name="نجمة ذات 32 نقطة 17"/>
          <p:cNvSpPr/>
          <p:nvPr/>
        </p:nvSpPr>
        <p:spPr>
          <a:xfrm>
            <a:off x="7011452" y="3352800"/>
            <a:ext cx="1607555"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اخصاب داخلي</a:t>
            </a:r>
            <a:endParaRPr lang="en-US" dirty="0"/>
          </a:p>
        </p:txBody>
      </p:sp>
      <p:grpSp>
        <p:nvGrpSpPr>
          <p:cNvPr id="16" name="مجموعة 15"/>
          <p:cNvGrpSpPr/>
          <p:nvPr/>
        </p:nvGrpSpPr>
        <p:grpSpPr>
          <a:xfrm>
            <a:off x="-36512" y="6128748"/>
            <a:ext cx="2082876" cy="756636"/>
            <a:chOff x="179512" y="692696"/>
            <a:chExt cx="2082876" cy="756636"/>
          </a:xfrm>
        </p:grpSpPr>
        <p:pic>
          <p:nvPicPr>
            <p:cNvPr id="1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080042526"/>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edg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1)">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edge">
                                      <p:cBhvr>
                                        <p:cTn id="2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13"/>
          <p:cNvSpPr/>
          <p:nvPr/>
        </p:nvSpPr>
        <p:spPr>
          <a:xfrm>
            <a:off x="699506" y="494076"/>
            <a:ext cx="7911094" cy="2934924"/>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1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000" b="1" dirty="0">
                <a:solidFill>
                  <a:schemeClr val="accent4">
                    <a:lumMod val="50000"/>
                  </a:schemeClr>
                </a:solidFill>
                <a:latin typeface="Constantia"/>
              </a:rPr>
              <a:t>يبين المخطط أن شعبة الديدان المفلطحة عديمة التجويف الجسمي أما شعبة الديدان</a:t>
            </a:r>
          </a:p>
          <a:p>
            <a:pPr marL="274320" lvl="0" indent="-274320" algn="ctr" rtl="1">
              <a:lnSpc>
                <a:spcPct val="90000"/>
              </a:lnSpc>
              <a:spcBef>
                <a:spcPct val="20000"/>
              </a:spcBef>
              <a:buClr>
                <a:srgbClr val="0BD0D9"/>
              </a:buClr>
              <a:buSzPct val="95000"/>
              <a:defRPr/>
            </a:pPr>
            <a:r>
              <a:rPr lang="ar-SA" sz="2000" b="1" dirty="0">
                <a:solidFill>
                  <a:schemeClr val="accent4">
                    <a:lumMod val="50000"/>
                  </a:schemeClr>
                </a:solidFill>
                <a:latin typeface="Constantia"/>
              </a:rPr>
              <a:t>الاسفنجية فهي كاذبة التجويف الجسمي وتشترك الشعبتان في خاصية التناظر الجانبي وتضم</a:t>
            </a:r>
          </a:p>
          <a:p>
            <a:pPr marL="274320" lvl="0" indent="-274320" algn="ctr" rtl="1">
              <a:lnSpc>
                <a:spcPct val="90000"/>
              </a:lnSpc>
              <a:spcBef>
                <a:spcPct val="20000"/>
              </a:spcBef>
              <a:buClr>
                <a:srgbClr val="0BD0D9"/>
              </a:buClr>
              <a:buSzPct val="95000"/>
              <a:defRPr/>
            </a:pPr>
            <a:r>
              <a:rPr lang="ar-SA" sz="2000" b="1" dirty="0">
                <a:solidFill>
                  <a:schemeClr val="accent4">
                    <a:lumMod val="50000"/>
                  </a:schemeClr>
                </a:solidFill>
                <a:latin typeface="Constantia"/>
              </a:rPr>
              <a:t>شعبة الديدان 2000 نوع</a:t>
            </a:r>
          </a:p>
          <a:p>
            <a:pPr marL="274320" lvl="0" indent="-274320" algn="ctr" rtl="1">
              <a:lnSpc>
                <a:spcPct val="90000"/>
              </a:lnSpc>
              <a:spcBef>
                <a:spcPct val="20000"/>
              </a:spcBef>
              <a:buClr>
                <a:srgbClr val="0BD0D9"/>
              </a:buClr>
              <a:buSzPct val="95000"/>
              <a:defRPr/>
            </a:pPr>
            <a:r>
              <a:rPr lang="ar-SA" sz="2000" b="1" dirty="0">
                <a:solidFill>
                  <a:schemeClr val="accent4">
                    <a:lumMod val="50000"/>
                  </a:schemeClr>
                </a:solidFill>
                <a:latin typeface="Constantia"/>
              </a:rPr>
              <a:t>وهى ديدان ذات جسم رقيق مسطح يشبه الشريط وهى تمتاز عن الاسفنجيات واللاسعات</a:t>
            </a:r>
          </a:p>
          <a:p>
            <a:pPr marL="274320" lvl="0" indent="-274320" algn="ctr" rtl="1">
              <a:lnSpc>
                <a:spcPct val="90000"/>
              </a:lnSpc>
              <a:spcBef>
                <a:spcPct val="20000"/>
              </a:spcBef>
              <a:buClr>
                <a:srgbClr val="0BD0D9"/>
              </a:buClr>
              <a:buSzPct val="95000"/>
              <a:defRPr/>
            </a:pPr>
            <a:r>
              <a:rPr lang="ar-SA" sz="2000" b="1" dirty="0">
                <a:solidFill>
                  <a:schemeClr val="accent4">
                    <a:lumMod val="50000"/>
                  </a:schemeClr>
                </a:solidFill>
                <a:latin typeface="Constantia"/>
              </a:rPr>
              <a:t>بأن لها رأس محدد وأعضاء داخل جسمها.</a:t>
            </a:r>
          </a:p>
        </p:txBody>
      </p:sp>
      <p:sp>
        <p:nvSpPr>
          <p:cNvPr id="16" name="AutoShape 13"/>
          <p:cNvSpPr>
            <a:spLocks noChangeArrowheads="1"/>
          </p:cNvSpPr>
          <p:nvPr/>
        </p:nvSpPr>
        <p:spPr bwMode="auto">
          <a:xfrm>
            <a:off x="6946797" y="3883891"/>
            <a:ext cx="1663801"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معيشتها</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متقاطع 17"/>
          <p:cNvSpPr/>
          <p:nvPr/>
        </p:nvSpPr>
        <p:spPr>
          <a:xfrm>
            <a:off x="681033" y="3673764"/>
            <a:ext cx="5905500" cy="457200"/>
          </a:xfrm>
          <a:prstGeom prst="plus">
            <a:avLst/>
          </a:prstGeom>
          <a:solidFill>
            <a:schemeClr val="bg2"/>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rgbClr val="002060"/>
                </a:solidFill>
                <a:latin typeface="Calibri"/>
                <a:ea typeface="Times New Roman"/>
                <a:cs typeface="Arial"/>
              </a:rPr>
              <a:t>متطفلة </a:t>
            </a:r>
            <a:r>
              <a:rPr lang="ar-SA" b="1" dirty="0" smtClean="0">
                <a:solidFill>
                  <a:srgbClr val="002060"/>
                </a:solidFill>
                <a:latin typeface="Calibri"/>
                <a:ea typeface="Times New Roman"/>
                <a:cs typeface="Arial"/>
              </a:rPr>
              <a:t>داخل </a:t>
            </a:r>
            <a:r>
              <a:rPr lang="ar-SA" b="1" dirty="0">
                <a:solidFill>
                  <a:srgbClr val="002060"/>
                </a:solidFill>
                <a:latin typeface="Calibri"/>
                <a:ea typeface="Times New Roman"/>
                <a:cs typeface="Arial"/>
              </a:rPr>
              <a:t>الحيوانات الاخرى</a:t>
            </a:r>
            <a:endParaRPr lang="en-US" b="1" dirty="0">
              <a:solidFill>
                <a:srgbClr val="002060"/>
              </a:solidFill>
            </a:endParaRPr>
          </a:p>
        </p:txBody>
      </p:sp>
      <p:sp>
        <p:nvSpPr>
          <p:cNvPr id="19" name="متقاطع 18"/>
          <p:cNvSpPr/>
          <p:nvPr/>
        </p:nvSpPr>
        <p:spPr>
          <a:xfrm>
            <a:off x="681033" y="4359564"/>
            <a:ext cx="5912427" cy="457200"/>
          </a:xfrm>
          <a:prstGeom prst="plus">
            <a:avLst/>
          </a:prstGeom>
          <a:solidFill>
            <a:schemeClr val="bg2"/>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srgbClr val="002060"/>
                </a:solidFill>
                <a:latin typeface="Calibri"/>
                <a:ea typeface="Times New Roman"/>
                <a:cs typeface="Arial"/>
              </a:rPr>
              <a:t>حرة </a:t>
            </a:r>
            <a:r>
              <a:rPr lang="ar-SA" b="1" dirty="0">
                <a:solidFill>
                  <a:srgbClr val="002060"/>
                </a:solidFill>
                <a:latin typeface="Calibri"/>
                <a:ea typeface="Times New Roman"/>
                <a:cs typeface="Arial"/>
              </a:rPr>
              <a:t>في الماء العذب والمالح والأماكن الرطبة</a:t>
            </a:r>
            <a:endParaRPr lang="en-US" b="1" dirty="0">
              <a:solidFill>
                <a:srgbClr val="002060"/>
              </a:solidFill>
            </a:endParaRPr>
          </a:p>
        </p:txBody>
      </p:sp>
      <p:grpSp>
        <p:nvGrpSpPr>
          <p:cNvPr id="11" name="مجموعة 10"/>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26391105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checkerboard(down)">
                                      <p:cBhvr>
                                        <p:cTn id="7" dur="500"/>
                                        <p:tgtEl>
                                          <p:spTgt spid="14">
                                            <p:bg/>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heckerboard(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checkerboard(down)">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5"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checkerboard(down)">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5"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checkerboard(down)">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5"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checkerboard(down)">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P spid="16" grpId="0" animBg="1"/>
      <p:bldP spid="18"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p:cNvSpPr>
            <a:spLocks noChangeArrowheads="1"/>
          </p:cNvSpPr>
          <p:nvPr/>
        </p:nvSpPr>
        <p:spPr bwMode="auto">
          <a:xfrm>
            <a:off x="5087554" y="476250"/>
            <a:ext cx="364773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a:solidFill>
                  <a:srgbClr val="800000"/>
                </a:solidFill>
                <a:latin typeface="Arial" pitchFamily="34" charset="0"/>
                <a:ea typeface="Arial" pitchFamily="34" charset="0"/>
                <a:cs typeface="Arial" pitchFamily="34" charset="0"/>
              </a:rPr>
              <a:t>تنوع الرخويات</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مستطيل مستدير الزوايا 10"/>
          <p:cNvSpPr/>
          <p:nvPr/>
        </p:nvSpPr>
        <p:spPr>
          <a:xfrm>
            <a:off x="1835696" y="1406236"/>
            <a:ext cx="6850813" cy="574964"/>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تصنف بناء على تركيب الصدفة والقدم إلى ثلاث طوائف </a:t>
            </a:r>
            <a:r>
              <a:rPr lang="ar-SA" altLang="ar-SA" sz="2400" b="1" dirty="0" smtClean="0">
                <a:solidFill>
                  <a:srgbClr val="002060"/>
                </a:solidFill>
                <a:latin typeface="Constantia"/>
              </a:rPr>
              <a:t>هي</a:t>
            </a:r>
            <a:endParaRPr lang="ar-SA" sz="2400" dirty="0">
              <a:solidFill>
                <a:srgbClr val="002060"/>
              </a:solidFill>
              <a:latin typeface="Constantia"/>
            </a:endParaRPr>
          </a:p>
        </p:txBody>
      </p:sp>
      <p:sp>
        <p:nvSpPr>
          <p:cNvPr id="12" name="دبوس زينة 11"/>
          <p:cNvSpPr/>
          <p:nvPr/>
        </p:nvSpPr>
        <p:spPr>
          <a:xfrm>
            <a:off x="2742909" y="2209800"/>
            <a:ext cx="5943600" cy="2819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effectLst>
                  <a:glow rad="228600">
                    <a:schemeClr val="accent6">
                      <a:satMod val="175000"/>
                      <a:alpha val="40000"/>
                    </a:schemeClr>
                  </a:glow>
                </a:effectLst>
              </a:rPr>
              <a:t>أ-بطنية القدم</a:t>
            </a:r>
            <a:r>
              <a:rPr lang="ar-SA" sz="2400" b="1" dirty="0">
                <a:solidFill>
                  <a:srgbClr val="002060"/>
                </a:solidFill>
              </a:rPr>
              <a:t>:- مثل الحلزون وأذن البحر</a:t>
            </a:r>
          </a:p>
          <a:p>
            <a:pPr algn="ctr"/>
            <a:r>
              <a:rPr lang="ar-SA" sz="2400" b="1" dirty="0">
                <a:solidFill>
                  <a:srgbClr val="002060"/>
                </a:solidFill>
              </a:rPr>
              <a:t>-اكبر الطوائف الثلاث</a:t>
            </a:r>
          </a:p>
          <a:p>
            <a:pPr algn="ctr"/>
            <a:r>
              <a:rPr lang="ar-SA" sz="2400" b="1" dirty="0">
                <a:solidFill>
                  <a:srgbClr val="002060"/>
                </a:solidFill>
              </a:rPr>
              <a:t>-</a:t>
            </a:r>
            <a:r>
              <a:rPr lang="ar-SA" sz="2400" b="1" dirty="0" smtClean="0">
                <a:solidFill>
                  <a:srgbClr val="002060"/>
                </a:solidFill>
              </a:rPr>
              <a:t>لها قدم </a:t>
            </a:r>
            <a:r>
              <a:rPr lang="ar-SA" sz="2400" b="1" dirty="0">
                <a:solidFill>
                  <a:srgbClr val="002060"/>
                </a:solidFill>
              </a:rPr>
              <a:t>من الجهة البطنية تحت المعدة وهى سبب التسمية وهى </a:t>
            </a:r>
            <a:r>
              <a:rPr lang="ar-SA" sz="2400" b="1" dirty="0" smtClean="0">
                <a:solidFill>
                  <a:srgbClr val="002060"/>
                </a:solidFill>
              </a:rPr>
              <a:t>بطيئة </a:t>
            </a:r>
            <a:r>
              <a:rPr lang="ar-SA" sz="2400" b="1" dirty="0">
                <a:solidFill>
                  <a:srgbClr val="002060"/>
                </a:solidFill>
              </a:rPr>
              <a:t>الحركة</a:t>
            </a:r>
          </a:p>
          <a:p>
            <a:pPr algn="ctr"/>
            <a:r>
              <a:rPr lang="ar-SA" sz="2400" b="1" dirty="0">
                <a:solidFill>
                  <a:srgbClr val="002060"/>
                </a:solidFill>
              </a:rPr>
              <a:t>-لها صدفة واحدة</a:t>
            </a:r>
          </a:p>
          <a:p>
            <a:pPr algn="ctr"/>
            <a:r>
              <a:rPr lang="ar-SA" sz="2400" b="1" dirty="0">
                <a:solidFill>
                  <a:srgbClr val="002060"/>
                </a:solidFill>
              </a:rPr>
              <a:t>-تعيش في المياه العذبة والمالحة والتربة الرطبة</a:t>
            </a:r>
            <a:endParaRPr lang="en-US" sz="2400" b="1" dirty="0">
              <a:solidFill>
                <a:srgbClr val="002060"/>
              </a:solidFill>
            </a:endParaRPr>
          </a:p>
        </p:txBody>
      </p:sp>
      <p:grpSp>
        <p:nvGrpSpPr>
          <p:cNvPr id="14" name="مجموعة 13"/>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95316836"/>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
                                            <p:bg/>
                                          </p:spTgt>
                                        </p:tgtEl>
                                        <p:attrNameLst>
                                          <p:attrName>style.visibility</p:attrName>
                                        </p:attrNameLst>
                                      </p:cBhvr>
                                      <p:to>
                                        <p:strVal val="visible"/>
                                      </p:to>
                                    </p:set>
                                    <p:animEffect transition="in" filter="diamond(in)">
                                      <p:cBhvr>
                                        <p:cTn id="17" dur="2000"/>
                                        <p:tgtEl>
                                          <p:spTgt spid="12">
                                            <p:bg/>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diamond(in)">
                                      <p:cBhvr>
                                        <p:cTn id="22" dur="20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diamond(in)">
                                      <p:cBhvr>
                                        <p:cTn id="27" dur="20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diamond(in)">
                                      <p:cBhvr>
                                        <p:cTn id="32" dur="2000"/>
                                        <p:tgtEl>
                                          <p:spTgt spid="1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animEffect transition="in" filter="diamond(in)">
                                      <p:cBhvr>
                                        <p:cTn id="37" dur="2000"/>
                                        <p:tgtEl>
                                          <p:spTgt spid="1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2">
                                            <p:txEl>
                                              <p:pRg st="4" end="4"/>
                                            </p:txEl>
                                          </p:spTgt>
                                        </p:tgtEl>
                                        <p:attrNameLst>
                                          <p:attrName>style.visibility</p:attrName>
                                        </p:attrNameLst>
                                      </p:cBhvr>
                                      <p:to>
                                        <p:strVal val="visible"/>
                                      </p:to>
                                    </p:set>
                                    <p:animEffect transition="in" filter="diamond(in)">
                                      <p:cBhvr>
                                        <p:cTn id="42" dur="2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دبوس زينة 8"/>
          <p:cNvSpPr/>
          <p:nvPr/>
        </p:nvSpPr>
        <p:spPr>
          <a:xfrm>
            <a:off x="2742909" y="457200"/>
            <a:ext cx="5943600" cy="1676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effectLst>
                  <a:glow rad="228600">
                    <a:schemeClr val="accent6">
                      <a:satMod val="175000"/>
                      <a:alpha val="40000"/>
                    </a:schemeClr>
                  </a:glow>
                </a:effectLst>
              </a:rPr>
              <a:t>ب-ذات المصراعين:- </a:t>
            </a:r>
            <a:r>
              <a:rPr lang="ar-SA" sz="2400" b="1" dirty="0">
                <a:solidFill>
                  <a:srgbClr val="002060"/>
                </a:solidFill>
                <a:effectLst/>
              </a:rPr>
              <a:t>مثل المحار</a:t>
            </a:r>
          </a:p>
          <a:p>
            <a:pPr algn="ctr"/>
            <a:r>
              <a:rPr lang="ar-SA" sz="2400" b="1" dirty="0">
                <a:solidFill>
                  <a:srgbClr val="002060"/>
                </a:solidFill>
                <a:effectLst/>
              </a:rPr>
              <a:t>-له قدم وهى </a:t>
            </a:r>
            <a:r>
              <a:rPr lang="ar-SA" sz="2400" b="1" dirty="0" smtClean="0">
                <a:solidFill>
                  <a:srgbClr val="002060"/>
                </a:solidFill>
                <a:effectLst/>
              </a:rPr>
              <a:t>بطيئة </a:t>
            </a:r>
            <a:r>
              <a:rPr lang="ar-SA" sz="2400" b="1" dirty="0">
                <a:solidFill>
                  <a:srgbClr val="002060"/>
                </a:solidFill>
                <a:effectLst/>
              </a:rPr>
              <a:t>الحركة</a:t>
            </a:r>
          </a:p>
          <a:p>
            <a:pPr algn="ctr"/>
            <a:r>
              <a:rPr lang="ar-SA" sz="2400" b="1" dirty="0">
                <a:solidFill>
                  <a:srgbClr val="002060"/>
                </a:solidFill>
                <a:effectLst/>
              </a:rPr>
              <a:t>-له صدفتين</a:t>
            </a:r>
          </a:p>
          <a:p>
            <a:pPr algn="ctr"/>
            <a:r>
              <a:rPr lang="ar-SA" sz="2400" b="1" dirty="0">
                <a:solidFill>
                  <a:srgbClr val="002060"/>
                </a:solidFill>
                <a:effectLst/>
              </a:rPr>
              <a:t>-يعيش في المياه المالحة وقليل في المياه العذبة.</a:t>
            </a:r>
            <a:endParaRPr lang="en-US" sz="2400" b="1" dirty="0">
              <a:solidFill>
                <a:srgbClr val="002060"/>
              </a:solidFill>
              <a:effectLst/>
            </a:endParaRPr>
          </a:p>
        </p:txBody>
      </p:sp>
      <p:sp>
        <p:nvSpPr>
          <p:cNvPr id="10" name="دبوس زينة 9"/>
          <p:cNvSpPr/>
          <p:nvPr/>
        </p:nvSpPr>
        <p:spPr>
          <a:xfrm>
            <a:off x="2667000" y="2286000"/>
            <a:ext cx="5943600" cy="1676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effectLst>
                  <a:glow rad="228600">
                    <a:schemeClr val="accent6">
                      <a:satMod val="175000"/>
                      <a:alpha val="40000"/>
                    </a:schemeClr>
                  </a:glow>
                </a:effectLst>
              </a:rPr>
              <a:t>ج-راسية القدم:- </a:t>
            </a:r>
            <a:r>
              <a:rPr lang="ar-SA" sz="2400" b="1" dirty="0">
                <a:solidFill>
                  <a:srgbClr val="002060"/>
                </a:solidFill>
                <a:effectLst/>
              </a:rPr>
              <a:t>مثل </a:t>
            </a:r>
            <a:r>
              <a:rPr lang="ar-SA" sz="2400" b="1" dirty="0" smtClean="0">
                <a:solidFill>
                  <a:srgbClr val="002060"/>
                </a:solidFill>
                <a:effectLst/>
              </a:rPr>
              <a:t>(الحبار</a:t>
            </a:r>
            <a:r>
              <a:rPr lang="ar-SA" sz="2400" b="1" dirty="0">
                <a:solidFill>
                  <a:srgbClr val="002060"/>
                </a:solidFill>
                <a:effectLst/>
              </a:rPr>
              <a:t>، والأخطبوط، </a:t>
            </a:r>
            <a:r>
              <a:rPr lang="ar-SA" sz="2400" b="1" dirty="0" err="1" smtClean="0">
                <a:solidFill>
                  <a:srgbClr val="002060"/>
                </a:solidFill>
                <a:effectLst/>
              </a:rPr>
              <a:t>والسبيدج</a:t>
            </a:r>
            <a:r>
              <a:rPr lang="ar-SA" sz="2400" b="1" dirty="0" smtClean="0">
                <a:solidFill>
                  <a:srgbClr val="002060"/>
                </a:solidFill>
                <a:effectLst/>
              </a:rPr>
              <a:t>)</a:t>
            </a:r>
            <a:endParaRPr lang="ar-SA" sz="2400" b="1" dirty="0">
              <a:solidFill>
                <a:srgbClr val="002060"/>
              </a:solidFill>
              <a:effectLst/>
            </a:endParaRPr>
          </a:p>
          <a:p>
            <a:pPr algn="ctr"/>
            <a:r>
              <a:rPr lang="ar-SA" sz="2400" b="1" dirty="0">
                <a:solidFill>
                  <a:srgbClr val="002060"/>
                </a:solidFill>
                <a:effectLst/>
              </a:rPr>
              <a:t>-لها قدم من جهة الرأس وهى سريعة الحركة</a:t>
            </a:r>
          </a:p>
          <a:p>
            <a:pPr algn="ctr"/>
            <a:r>
              <a:rPr lang="ar-SA" sz="2400" b="1" dirty="0">
                <a:solidFill>
                  <a:srgbClr val="002060"/>
                </a:solidFill>
                <a:effectLst/>
              </a:rPr>
              <a:t>-لها </a:t>
            </a:r>
            <a:r>
              <a:rPr lang="ar-SA" sz="2400" b="1" dirty="0" err="1">
                <a:solidFill>
                  <a:srgbClr val="002060"/>
                </a:solidFill>
                <a:effectLst/>
              </a:rPr>
              <a:t>ممصات</a:t>
            </a:r>
            <a:r>
              <a:rPr lang="ar-SA" sz="2400" b="1" dirty="0">
                <a:solidFill>
                  <a:srgbClr val="002060"/>
                </a:solidFill>
                <a:effectLst/>
              </a:rPr>
              <a:t> للإمساك بالفريسة</a:t>
            </a:r>
          </a:p>
          <a:p>
            <a:pPr algn="ctr"/>
            <a:r>
              <a:rPr lang="ar-SA" sz="2400" b="1" dirty="0">
                <a:solidFill>
                  <a:srgbClr val="002060"/>
                </a:solidFill>
                <a:effectLst/>
              </a:rPr>
              <a:t>-معظمها ليس لها صدفة</a:t>
            </a:r>
            <a:endParaRPr lang="en-US" sz="2400" b="1" dirty="0">
              <a:solidFill>
                <a:srgbClr val="002060"/>
              </a:solidFill>
              <a:effectLst/>
            </a:endParaRPr>
          </a:p>
        </p:txBody>
      </p:sp>
      <p:sp>
        <p:nvSpPr>
          <p:cNvPr id="14" name="نجمة ذات 32 نقطة 13"/>
          <p:cNvSpPr/>
          <p:nvPr/>
        </p:nvSpPr>
        <p:spPr>
          <a:xfrm>
            <a:off x="6858000" y="4487718"/>
            <a:ext cx="1897326" cy="990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الحماية</a:t>
            </a:r>
            <a:endParaRPr lang="en-US" b="1" dirty="0">
              <a:solidFill>
                <a:prstClr val="black"/>
              </a:solidFill>
              <a:latin typeface="Calibri" pitchFamily="34" charset="0"/>
              <a:ea typeface="Arial" pitchFamily="34" charset="0"/>
              <a:cs typeface="Monotype Koufi" pitchFamily="2" charset="-78"/>
            </a:endParaRPr>
          </a:p>
        </p:txBody>
      </p:sp>
      <p:sp>
        <p:nvSpPr>
          <p:cNvPr id="15" name="مستطيل مستدير الزوايا 14"/>
          <p:cNvSpPr/>
          <p:nvPr/>
        </p:nvSpPr>
        <p:spPr>
          <a:xfrm>
            <a:off x="838200" y="4114800"/>
            <a:ext cx="5698836" cy="838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الأخطبوط عندما يشعر بالخطر يطلق مادة حبرية في الماء للاختفاء من الأعداء أو كمادة </a:t>
            </a:r>
            <a:r>
              <a:rPr lang="ar-SA" altLang="ar-SA" sz="2400" b="1" dirty="0" smtClean="0">
                <a:solidFill>
                  <a:srgbClr val="002060"/>
                </a:solidFill>
                <a:latin typeface="Constantia"/>
              </a:rPr>
              <a:t>مخدرة للأعداء</a:t>
            </a:r>
            <a:endParaRPr lang="ar-SA" sz="2400" dirty="0">
              <a:solidFill>
                <a:srgbClr val="002060"/>
              </a:solidFill>
              <a:latin typeface="Constantia"/>
            </a:endParaRPr>
          </a:p>
        </p:txBody>
      </p:sp>
      <p:sp>
        <p:nvSpPr>
          <p:cNvPr id="16" name="مستطيل مستدير الزوايا 15"/>
          <p:cNvSpPr/>
          <p:nvPr/>
        </p:nvSpPr>
        <p:spPr>
          <a:xfrm>
            <a:off x="838200" y="5059218"/>
            <a:ext cx="5698836" cy="838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الحبار </a:t>
            </a:r>
            <a:r>
              <a:rPr lang="ar-SA" altLang="ar-SA" sz="2400" b="1" dirty="0">
                <a:solidFill>
                  <a:srgbClr val="002060"/>
                </a:solidFill>
                <a:latin typeface="Constantia"/>
              </a:rPr>
              <a:t>يستخدم صدفته للتمويه والاختفاء في قاع البحر</a:t>
            </a:r>
            <a:endParaRPr lang="ar-SA" sz="2400" dirty="0">
              <a:solidFill>
                <a:srgbClr val="002060"/>
              </a:solidFill>
              <a:latin typeface="Constantia"/>
            </a:endParaRPr>
          </a:p>
        </p:txBody>
      </p:sp>
      <p:grpSp>
        <p:nvGrpSpPr>
          <p:cNvPr id="12" name="مجموعة 11"/>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998719695"/>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diamond(in)">
                                      <p:cBhvr>
                                        <p:cTn id="7" dur="2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amond(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amond(in)">
                                      <p:cBhvr>
                                        <p:cTn id="17" dur="20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diamond(in)">
                                      <p:cBhvr>
                                        <p:cTn id="22" dur="20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diamond(in)">
                                      <p:cBhvr>
                                        <p:cTn id="27" dur="20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0">
                                            <p:bg/>
                                          </p:spTgt>
                                        </p:tgtEl>
                                        <p:attrNameLst>
                                          <p:attrName>style.visibility</p:attrName>
                                        </p:attrNameLst>
                                      </p:cBhvr>
                                      <p:to>
                                        <p:strVal val="visible"/>
                                      </p:to>
                                    </p:set>
                                    <p:animEffect transition="in" filter="diamond(in)">
                                      <p:cBhvr>
                                        <p:cTn id="32" dur="2000"/>
                                        <p:tgtEl>
                                          <p:spTgt spid="10">
                                            <p:bg/>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diamond(in)">
                                      <p:cBhvr>
                                        <p:cTn id="37" dur="20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diamond(in)">
                                      <p:cBhvr>
                                        <p:cTn id="42" dur="20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diamond(in)">
                                      <p:cBhvr>
                                        <p:cTn id="47" dur="20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10">
                                            <p:txEl>
                                              <p:pRg st="3" end="3"/>
                                            </p:txEl>
                                          </p:spTgt>
                                        </p:tgtEl>
                                        <p:attrNameLst>
                                          <p:attrName>style.visibility</p:attrName>
                                        </p:attrNameLst>
                                      </p:cBhvr>
                                      <p:to>
                                        <p:strVal val="visible"/>
                                      </p:to>
                                    </p:set>
                                    <p:animEffect transition="in" filter="diamond(in)">
                                      <p:cBhvr>
                                        <p:cTn id="52" dur="2000"/>
                                        <p:tgtEl>
                                          <p:spTgt spid="10">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heel(1)">
                                      <p:cBhvr>
                                        <p:cTn id="57" dur="2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15">
                                            <p:bg/>
                                          </p:spTgt>
                                        </p:tgtEl>
                                        <p:attrNameLst>
                                          <p:attrName>style.visibility</p:attrName>
                                        </p:attrNameLst>
                                      </p:cBhvr>
                                      <p:to>
                                        <p:strVal val="visible"/>
                                      </p:to>
                                    </p:set>
                                    <p:animEffect transition="in" filter="diamond(in)">
                                      <p:cBhvr>
                                        <p:cTn id="62" dur="2000"/>
                                        <p:tgtEl>
                                          <p:spTgt spid="15">
                                            <p:bg/>
                                          </p:spTgt>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5">
                                            <p:txEl>
                                              <p:pRg st="0" end="0"/>
                                            </p:txEl>
                                          </p:spTgt>
                                        </p:tgtEl>
                                        <p:attrNameLst>
                                          <p:attrName>style.visibility</p:attrName>
                                        </p:attrNameLst>
                                      </p:cBhvr>
                                      <p:to>
                                        <p:strVal val="visible"/>
                                      </p:to>
                                    </p:set>
                                    <p:animEffect transition="in" filter="diamond(in)">
                                      <p:cBhvr>
                                        <p:cTn id="67" dur="2000"/>
                                        <p:tgtEl>
                                          <p:spTgt spid="1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16">
                                            <p:bg/>
                                          </p:spTgt>
                                        </p:tgtEl>
                                        <p:attrNameLst>
                                          <p:attrName>style.visibility</p:attrName>
                                        </p:attrNameLst>
                                      </p:cBhvr>
                                      <p:to>
                                        <p:strVal val="visible"/>
                                      </p:to>
                                    </p:set>
                                    <p:animEffect transition="in" filter="diamond(in)">
                                      <p:cBhvr>
                                        <p:cTn id="72" dur="2000"/>
                                        <p:tgtEl>
                                          <p:spTgt spid="16">
                                            <p:bg/>
                                          </p:spTgt>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animEffect transition="in" filter="diamond(in)">
                                      <p:cBhvr>
                                        <p:cTn id="77"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build="p" animBg="1"/>
      <p:bldP spid="14" grpId="0" animBg="1"/>
      <p:bldP spid="15" grpId="0" build="p" animBg="1"/>
      <p:bldP spid="16"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دبوس زينة 8"/>
          <p:cNvSpPr/>
          <p:nvPr/>
        </p:nvSpPr>
        <p:spPr>
          <a:xfrm>
            <a:off x="457200" y="457200"/>
            <a:ext cx="6934200" cy="7620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يعد الأخطبوط من أذكى الرخويات </a:t>
            </a:r>
            <a:endParaRPr lang="ar-SA" sz="2400" b="1" dirty="0" smtClean="0">
              <a:solidFill>
                <a:srgbClr val="002060"/>
              </a:solidFill>
            </a:endParaRPr>
          </a:p>
          <a:p>
            <a:pPr algn="ctr"/>
            <a:r>
              <a:rPr lang="ar-SA" sz="2400" b="1" dirty="0" smtClean="0">
                <a:solidFill>
                  <a:srgbClr val="002060"/>
                </a:solidFill>
              </a:rPr>
              <a:t>(تجربة </a:t>
            </a:r>
            <a:r>
              <a:rPr lang="ar-SA" sz="2400" b="1" dirty="0">
                <a:solidFill>
                  <a:srgbClr val="002060"/>
                </a:solidFill>
              </a:rPr>
              <a:t>التقاط الكرات الحمراء أو </a:t>
            </a:r>
            <a:r>
              <a:rPr lang="ar-SA" sz="2400" b="1" dirty="0" smtClean="0">
                <a:solidFill>
                  <a:srgbClr val="002060"/>
                </a:solidFill>
              </a:rPr>
              <a:t>البيضاء)</a:t>
            </a:r>
            <a:endParaRPr lang="en-US" sz="2400" b="1" dirty="0">
              <a:solidFill>
                <a:srgbClr val="002060"/>
              </a:solidFill>
            </a:endParaRPr>
          </a:p>
        </p:txBody>
      </p:sp>
      <p:sp>
        <p:nvSpPr>
          <p:cNvPr id="15" name="دبوس زينة 14"/>
          <p:cNvSpPr/>
          <p:nvPr/>
        </p:nvSpPr>
        <p:spPr>
          <a:xfrm>
            <a:off x="778859" y="1524000"/>
            <a:ext cx="6167940" cy="8382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rgbClr val="002060"/>
                </a:solidFill>
              </a:rPr>
              <a:t>لها دور مهم في السلاسل الغذائية </a:t>
            </a:r>
            <a:r>
              <a:rPr lang="ar-SA" sz="2400" b="1" dirty="0" smtClean="0">
                <a:solidFill>
                  <a:srgbClr val="002060"/>
                </a:solidFill>
              </a:rPr>
              <a:t>كأكلات </a:t>
            </a:r>
            <a:r>
              <a:rPr lang="ar-SA" sz="2400" b="1" dirty="0">
                <a:solidFill>
                  <a:srgbClr val="002060"/>
                </a:solidFill>
              </a:rPr>
              <a:t>أعشاب أو مفترسة أو </a:t>
            </a:r>
            <a:r>
              <a:rPr lang="ar-SA" sz="2400" b="1" dirty="0" smtClean="0">
                <a:solidFill>
                  <a:srgbClr val="002060"/>
                </a:solidFill>
              </a:rPr>
              <a:t>كانسه </a:t>
            </a:r>
            <a:r>
              <a:rPr lang="ar-SA" sz="2400" b="1" dirty="0">
                <a:solidFill>
                  <a:srgbClr val="002060"/>
                </a:solidFill>
              </a:rPr>
              <a:t>واكلات قمامة </a:t>
            </a:r>
            <a:r>
              <a:rPr lang="ar-SA" sz="2400" b="1" dirty="0" smtClean="0">
                <a:solidFill>
                  <a:srgbClr val="002060"/>
                </a:solidFill>
              </a:rPr>
              <a:t>أو مرشحات</a:t>
            </a:r>
            <a:endParaRPr lang="en-US" sz="2400" b="1" dirty="0">
              <a:solidFill>
                <a:srgbClr val="002060"/>
              </a:solidFill>
            </a:endParaRPr>
          </a:p>
        </p:txBody>
      </p:sp>
      <p:sp>
        <p:nvSpPr>
          <p:cNvPr id="18" name="نجمة ذات 32 نقطة 17"/>
          <p:cNvSpPr/>
          <p:nvPr/>
        </p:nvSpPr>
        <p:spPr>
          <a:xfrm>
            <a:off x="7467600" y="457200"/>
            <a:ext cx="1376524" cy="990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التعلم</a:t>
            </a:r>
            <a:endParaRPr lang="en-US" b="1" dirty="0">
              <a:solidFill>
                <a:prstClr val="black"/>
              </a:solidFill>
              <a:latin typeface="Calibri" pitchFamily="34" charset="0"/>
              <a:ea typeface="Arial" pitchFamily="34" charset="0"/>
              <a:cs typeface="Monotype Koufi" pitchFamily="2" charset="-78"/>
            </a:endParaRPr>
          </a:p>
        </p:txBody>
      </p:sp>
      <p:sp>
        <p:nvSpPr>
          <p:cNvPr id="19" name="نجمة ذات 32 نقطة 18"/>
          <p:cNvSpPr/>
          <p:nvPr/>
        </p:nvSpPr>
        <p:spPr>
          <a:xfrm>
            <a:off x="7086600" y="1447800"/>
            <a:ext cx="1757524" cy="14478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بيئة الرخويات</a:t>
            </a:r>
            <a:endParaRPr lang="en-US" b="1" dirty="0">
              <a:solidFill>
                <a:prstClr val="black"/>
              </a:solidFill>
              <a:latin typeface="Calibri" pitchFamily="34" charset="0"/>
              <a:ea typeface="Arial" pitchFamily="34" charset="0"/>
              <a:cs typeface="Monotype Koufi" pitchFamily="2" charset="-78"/>
            </a:endParaRPr>
          </a:p>
        </p:txBody>
      </p:sp>
      <p:sp>
        <p:nvSpPr>
          <p:cNvPr id="22" name="دبوس زينة 21"/>
          <p:cNvSpPr/>
          <p:nvPr/>
        </p:nvSpPr>
        <p:spPr>
          <a:xfrm>
            <a:off x="457200" y="2466108"/>
            <a:ext cx="6781800"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000" b="1" dirty="0">
                <a:solidFill>
                  <a:srgbClr val="002060"/>
                </a:solidFill>
              </a:rPr>
              <a:t>المحار الصلب يعمل على تنقية الماء ويمنع تراكم الطحالب في المحيطات</a:t>
            </a:r>
            <a:endParaRPr lang="en-US" sz="2000" b="1" dirty="0">
              <a:solidFill>
                <a:srgbClr val="002060"/>
              </a:solidFill>
            </a:endParaRPr>
          </a:p>
        </p:txBody>
      </p:sp>
      <p:sp>
        <p:nvSpPr>
          <p:cNvPr id="23" name="دبوس زينة 22"/>
          <p:cNvSpPr/>
          <p:nvPr/>
        </p:nvSpPr>
        <p:spPr>
          <a:xfrm>
            <a:off x="606137" y="3117276"/>
            <a:ext cx="8039100" cy="604976"/>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rgbClr val="002060"/>
                </a:solidFill>
              </a:rPr>
              <a:t>بلح البحر تتراكم السموم في أنسجة جسمه لذلك يستخدم في مراقبة جودة الماء</a:t>
            </a:r>
            <a:endParaRPr lang="en-US" sz="2400" b="1" dirty="0">
              <a:solidFill>
                <a:srgbClr val="002060"/>
              </a:solidFill>
            </a:endParaRPr>
          </a:p>
        </p:txBody>
      </p:sp>
      <p:sp>
        <p:nvSpPr>
          <p:cNvPr id="25" name="دبوس زينة 24"/>
          <p:cNvSpPr/>
          <p:nvPr/>
        </p:nvSpPr>
        <p:spPr>
          <a:xfrm>
            <a:off x="2463442" y="3837708"/>
            <a:ext cx="6167940" cy="54676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rgbClr val="002060"/>
                </a:solidFill>
              </a:rPr>
              <a:t> </a:t>
            </a:r>
            <a:r>
              <a:rPr lang="ar-SA" sz="2400" b="1" dirty="0">
                <a:solidFill>
                  <a:srgbClr val="002060"/>
                </a:solidFill>
              </a:rPr>
              <a:t>للحلزون أصداف جميلة والمحار يستخرج منه اللؤلؤ</a:t>
            </a:r>
            <a:endParaRPr lang="en-US" sz="2400" b="1" dirty="0">
              <a:solidFill>
                <a:srgbClr val="002060"/>
              </a:solidFill>
            </a:endParaRPr>
          </a:p>
        </p:txBody>
      </p:sp>
      <p:sp>
        <p:nvSpPr>
          <p:cNvPr id="26" name="دبوس زينة 25"/>
          <p:cNvSpPr/>
          <p:nvPr/>
        </p:nvSpPr>
        <p:spPr>
          <a:xfrm>
            <a:off x="1218403" y="4520595"/>
            <a:ext cx="7460673" cy="901165"/>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rgbClr val="002060"/>
                </a:solidFill>
              </a:rPr>
              <a:t> </a:t>
            </a:r>
            <a:r>
              <a:rPr lang="ar-SA" sz="2400" b="1" dirty="0">
                <a:solidFill>
                  <a:srgbClr val="002060"/>
                </a:solidFill>
              </a:rPr>
              <a:t>يستخدم سم </a:t>
            </a:r>
            <a:r>
              <a:rPr lang="ar-SA" sz="2400" b="1" dirty="0" smtClean="0">
                <a:solidFill>
                  <a:srgbClr val="002060"/>
                </a:solidFill>
              </a:rPr>
              <a:t>الحلزون </a:t>
            </a:r>
            <a:r>
              <a:rPr lang="ar-SA" sz="2400" b="1" dirty="0">
                <a:solidFill>
                  <a:srgbClr val="002060"/>
                </a:solidFill>
              </a:rPr>
              <a:t>المخروطية في علاج بعض الأمراض )مثل أمراض القلب </a:t>
            </a:r>
            <a:r>
              <a:rPr lang="ar-SA" sz="2400" b="1" dirty="0" smtClean="0">
                <a:solidFill>
                  <a:srgbClr val="002060"/>
                </a:solidFill>
              </a:rPr>
              <a:t>والخرف والاكتئاب </a:t>
            </a:r>
            <a:r>
              <a:rPr lang="ar-SA" sz="2400" b="1" dirty="0">
                <a:solidFill>
                  <a:srgbClr val="002060"/>
                </a:solidFill>
              </a:rPr>
              <a:t>والصرع ومرض باركنسون </a:t>
            </a:r>
            <a:r>
              <a:rPr lang="ar-SA" sz="2400" b="1" dirty="0" smtClean="0">
                <a:solidFill>
                  <a:srgbClr val="002060"/>
                </a:solidFill>
              </a:rPr>
              <a:t>(الرعاش العصبي)</a:t>
            </a:r>
            <a:endParaRPr lang="en-US" sz="2400" b="1" dirty="0">
              <a:solidFill>
                <a:srgbClr val="002060"/>
              </a:solidFill>
            </a:endParaRPr>
          </a:p>
        </p:txBody>
      </p:sp>
      <p:sp>
        <p:nvSpPr>
          <p:cNvPr id="2" name="شكل حر 1"/>
          <p:cNvSpPr/>
          <p:nvPr/>
        </p:nvSpPr>
        <p:spPr>
          <a:xfrm>
            <a:off x="405437" y="1286164"/>
            <a:ext cx="6946708" cy="998203"/>
          </a:xfrm>
          <a:custGeom>
            <a:avLst/>
            <a:gdLst>
              <a:gd name="connsiteX0" fmla="*/ 6946708 w 6946708"/>
              <a:gd name="connsiteY0" fmla="*/ 213112 h 998203"/>
              <a:gd name="connsiteX1" fmla="*/ 2697981 w 6946708"/>
              <a:gd name="connsiteY1" fmla="*/ 56094 h 998203"/>
              <a:gd name="connsiteX2" fmla="*/ 194927 w 6946708"/>
              <a:gd name="connsiteY2" fmla="*/ 83803 h 998203"/>
              <a:gd name="connsiteX3" fmla="*/ 167218 w 6946708"/>
              <a:gd name="connsiteY3" fmla="*/ 998203 h 998203"/>
              <a:gd name="connsiteX4" fmla="*/ 167218 w 6946708"/>
              <a:gd name="connsiteY4" fmla="*/ 998203 h 99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6708" h="998203">
                <a:moveTo>
                  <a:pt x="6946708" y="213112"/>
                </a:moveTo>
                <a:lnTo>
                  <a:pt x="2697981" y="56094"/>
                </a:lnTo>
                <a:cubicBezTo>
                  <a:pt x="1572684" y="34543"/>
                  <a:pt x="616721" y="-73215"/>
                  <a:pt x="194927" y="83803"/>
                </a:cubicBezTo>
                <a:cubicBezTo>
                  <a:pt x="-226867" y="240821"/>
                  <a:pt x="167218" y="998203"/>
                  <a:pt x="167218" y="998203"/>
                </a:cubicBezTo>
                <a:lnTo>
                  <a:pt x="167218" y="998203"/>
                </a:ln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27" name="دبوس زينة 26"/>
          <p:cNvSpPr/>
          <p:nvPr/>
        </p:nvSpPr>
        <p:spPr>
          <a:xfrm>
            <a:off x="2362200" y="5541828"/>
            <a:ext cx="6167940" cy="54676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rgbClr val="002060"/>
                </a:solidFill>
              </a:rPr>
              <a:t> </a:t>
            </a:r>
            <a:r>
              <a:rPr lang="ar-SA" sz="2400" b="1" dirty="0">
                <a:solidFill>
                  <a:srgbClr val="002060"/>
                </a:solidFill>
              </a:rPr>
              <a:t>من </a:t>
            </a:r>
            <a:r>
              <a:rPr lang="ar-SA" sz="2400" b="1" dirty="0" err="1">
                <a:solidFill>
                  <a:srgbClr val="002060"/>
                </a:solidFill>
              </a:rPr>
              <a:t>مضارها</a:t>
            </a:r>
            <a:r>
              <a:rPr lang="ar-SA" sz="2400" b="1" dirty="0">
                <a:solidFill>
                  <a:srgbClr val="002060"/>
                </a:solidFill>
              </a:rPr>
              <a:t> أن تنخر الخشب وتتلف السفن</a:t>
            </a:r>
            <a:endParaRPr lang="en-US" sz="2400" b="1" dirty="0">
              <a:solidFill>
                <a:srgbClr val="002060"/>
              </a:solidFill>
            </a:endParaRPr>
          </a:p>
        </p:txBody>
      </p:sp>
      <p:grpSp>
        <p:nvGrpSpPr>
          <p:cNvPr id="30" name="مجموعة 29"/>
          <p:cNvGrpSpPr/>
          <p:nvPr/>
        </p:nvGrpSpPr>
        <p:grpSpPr>
          <a:xfrm>
            <a:off x="-36512" y="6128748"/>
            <a:ext cx="2082876" cy="756636"/>
            <a:chOff x="179512" y="692696"/>
            <a:chExt cx="2082876" cy="756636"/>
          </a:xfrm>
        </p:grpSpPr>
        <p:pic>
          <p:nvPicPr>
            <p:cNvPr id="3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مربع نص 3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3" name="مربع نص 3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470680685"/>
      </p:ext>
    </p:extLst>
  </p:cSld>
  <p:clrMapOvr>
    <a:masterClrMapping/>
  </p:clrMapOvr>
  <p:transition spd="slow">
    <p:push dir="u"/>
    <p:sndAc>
      <p:stSnd>
        <p:snd r:embed="rId4"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heel(1)">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8" grpId="0" animBg="1"/>
      <p:bldP spid="19" grpId="0" animBg="1"/>
      <p:bldP spid="22" grpId="0" animBg="1"/>
      <p:bldP spid="23" grpId="0" animBg="1"/>
      <p:bldP spid="25" grpId="0" animBg="1"/>
      <p:bldP spid="26" grpId="0" animBg="1"/>
      <p:bldP spid="2" grpId="0" animBg="1"/>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547664" y="620688"/>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4" name="مربع نص 3"/>
          <p:cNvSpPr txBox="1"/>
          <p:nvPr/>
        </p:nvSpPr>
        <p:spPr>
          <a:xfrm>
            <a:off x="1763688" y="620688"/>
            <a:ext cx="5760640" cy="830997"/>
          </a:xfrm>
          <a:prstGeom prst="rect">
            <a:avLst/>
          </a:prstGeom>
          <a:noFill/>
        </p:spPr>
        <p:txBody>
          <a:bodyPr wrap="square" rtlCol="1">
            <a:spAutoFit/>
          </a:bodyPr>
          <a:lstStyle/>
          <a:p>
            <a:pPr algn="ctr"/>
            <a:r>
              <a:rPr lang="ar-SA" sz="4800" b="1" dirty="0" smtClean="0">
                <a:solidFill>
                  <a:srgbClr val="FF0000"/>
                </a:solidFill>
                <a:effectLst>
                  <a:outerShdw blurRad="38100" dist="38100" dir="2700000" algn="tl">
                    <a:srgbClr val="FFFFFF"/>
                  </a:outerShdw>
                </a:effectLst>
              </a:rPr>
              <a:t>تقويم الدرس الثالث</a:t>
            </a:r>
            <a:endParaRPr lang="ar-SA" sz="4800" dirty="0">
              <a:solidFill>
                <a:srgbClr val="FF0000"/>
              </a:solidFill>
            </a:endParaRPr>
          </a:p>
        </p:txBody>
      </p:sp>
      <p:sp>
        <p:nvSpPr>
          <p:cNvPr id="5" name="مربع نص 4"/>
          <p:cNvSpPr txBox="1"/>
          <p:nvPr/>
        </p:nvSpPr>
        <p:spPr>
          <a:xfrm>
            <a:off x="1403648" y="2276872"/>
            <a:ext cx="6624736" cy="2215991"/>
          </a:xfrm>
          <a:prstGeom prst="rect">
            <a:avLst/>
          </a:prstGeom>
          <a:noFill/>
        </p:spPr>
        <p:txBody>
          <a:bodyPr wrap="square" rtlCol="1">
            <a:spAutoFit/>
          </a:bodyPr>
          <a:lstStyle/>
          <a:p>
            <a:pPr algn="ctr" fontAlgn="base">
              <a:spcBef>
                <a:spcPct val="0"/>
              </a:spcBef>
              <a:spcAft>
                <a:spcPct val="0"/>
              </a:spcAft>
              <a:defRPr/>
            </a:pPr>
            <a:r>
              <a:rPr lang="ar-SA" sz="13800" b="1" dirty="0" smtClean="0">
                <a:solidFill>
                  <a:srgbClr val="0070C0"/>
                </a:solidFill>
                <a:effectLst>
                  <a:outerShdw blurRad="38100" dist="38100" dir="2700000" algn="tl">
                    <a:srgbClr val="FFFFFF"/>
                  </a:outerShdw>
                </a:effectLst>
              </a:rPr>
              <a:t>الرخويات</a:t>
            </a:r>
            <a:endParaRPr lang="en-US" sz="13800" b="1" dirty="0">
              <a:solidFill>
                <a:srgbClr val="0070C0"/>
              </a:solidFill>
              <a:effectLst>
                <a:outerShdw blurRad="38100" dist="38100" dir="2700000" algn="tl">
                  <a:srgbClr val="FFFFFF"/>
                </a:outerShdw>
              </a:effectLst>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910186256"/>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AutoShape 2"/>
          <p:cNvSpPr>
            <a:spLocks noChangeArrowheads="1"/>
          </p:cNvSpPr>
          <p:nvPr/>
        </p:nvSpPr>
        <p:spPr bwMode="auto">
          <a:xfrm>
            <a:off x="1371600" y="947936"/>
            <a:ext cx="6629400" cy="19050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200" b="1">
                <a:solidFill>
                  <a:srgbClr val="000000"/>
                </a:solidFill>
                <a:latin typeface="GESSTwoBold-Bold" charset="-78"/>
                <a:cs typeface="Times New Roman" pitchFamily="18" charset="0"/>
              </a:rPr>
              <a:t>س : </a:t>
            </a:r>
            <a:r>
              <a:rPr lang="ar-SA" altLang="ar-SA" sz="3200" b="1">
                <a:solidFill>
                  <a:srgbClr val="000000"/>
                </a:solidFill>
                <a:latin typeface="GESSTwoBold-Bold" charset="-78"/>
                <a:cs typeface="Times New Roman" pitchFamily="18" charset="0"/>
              </a:rPr>
              <a:t>لخص اهم الصفات الرئيسية لطوائف الرخويات الثلاث؟</a:t>
            </a:r>
            <a:endParaRPr lang="en-US" altLang="ar-SA" sz="3200" b="1">
              <a:solidFill>
                <a:srgbClr val="000000"/>
              </a:solidFill>
              <a:latin typeface="GESSTwoBold-Bold" charset="-78"/>
              <a:cs typeface="Times New Roman" pitchFamily="18" charset="0"/>
            </a:endParaRPr>
          </a:p>
        </p:txBody>
      </p:sp>
      <p:sp>
        <p:nvSpPr>
          <p:cNvPr id="214019" name="AutoShape 3"/>
          <p:cNvSpPr>
            <a:spLocks noChangeArrowheads="1"/>
          </p:cNvSpPr>
          <p:nvPr/>
        </p:nvSpPr>
        <p:spPr bwMode="auto">
          <a:xfrm>
            <a:off x="609600" y="2514600"/>
            <a:ext cx="8153400" cy="3352800"/>
          </a:xfrm>
          <a:prstGeom prst="flowChartSummingJunction">
            <a:avLst/>
          </a:prstGeom>
          <a:noFill/>
          <a:ln>
            <a:noFill/>
          </a:ln>
          <a:extLst/>
        </p:spPr>
        <p:txBody>
          <a:bodyPr/>
          <a:lstStyle/>
          <a:p>
            <a:pPr marL="342900" indent="-342900" algn="justLow" fontAlgn="base">
              <a:spcBef>
                <a:spcPct val="20000"/>
              </a:spcBef>
              <a:spcAft>
                <a:spcPct val="0"/>
              </a:spcAft>
              <a:defRPr/>
            </a:pPr>
            <a:r>
              <a:rPr lang="ar-EG" sz="3600" b="1" dirty="0">
                <a:solidFill>
                  <a:srgbClr val="0070C0"/>
                </a:solidFill>
                <a:latin typeface="GESSTwoBold-Bold" charset="-78"/>
                <a:cs typeface="Times New Roman" pitchFamily="18" charset="0"/>
              </a:rPr>
              <a:t>ج : </a:t>
            </a:r>
            <a:r>
              <a:rPr lang="ar-SA" sz="3200" b="1" dirty="0">
                <a:solidFill>
                  <a:srgbClr val="0070C0"/>
                </a:solidFill>
              </a:rPr>
              <a:t>بطنيات القدم عادة لهاصفة واحدة وقدم واحدة .</a:t>
            </a:r>
          </a:p>
          <a:p>
            <a:pPr fontAlgn="base">
              <a:spcBef>
                <a:spcPct val="0"/>
              </a:spcBef>
              <a:spcAft>
                <a:spcPct val="0"/>
              </a:spcAft>
              <a:defRPr/>
            </a:pPr>
            <a:r>
              <a:rPr lang="ar-SA" sz="2800" dirty="0">
                <a:solidFill>
                  <a:srgbClr val="0070C0"/>
                </a:solidFill>
              </a:rPr>
              <a:t>- </a:t>
            </a:r>
            <a:r>
              <a:rPr lang="ar-SA" sz="2800" b="1" dirty="0">
                <a:solidFill>
                  <a:srgbClr val="0070C0"/>
                </a:solidFill>
              </a:rPr>
              <a:t>لذات المصراعين صدفتان متصلتان بمفصل وتعتمدعلى التغذية الترشيحية</a:t>
            </a:r>
            <a:endParaRPr lang="en-US" sz="2800" b="1" dirty="0">
              <a:solidFill>
                <a:srgbClr val="0070C0"/>
              </a:solidFill>
            </a:endParaRPr>
          </a:p>
          <a:p>
            <a:pPr fontAlgn="base">
              <a:spcBef>
                <a:spcPct val="0"/>
              </a:spcBef>
              <a:spcAft>
                <a:spcPct val="0"/>
              </a:spcAft>
              <a:defRPr/>
            </a:pPr>
            <a:r>
              <a:rPr lang="ar-SA" sz="2800" b="1" dirty="0">
                <a:solidFill>
                  <a:srgbClr val="0070C0"/>
                </a:solidFill>
              </a:rPr>
              <a:t>- راسية القدم :-لايوجدلها صدفة خارجية والقدم مقسمة الى لوامس</a:t>
            </a:r>
            <a:endParaRPr lang="en-US" sz="2800" b="1" dirty="0">
              <a:solidFill>
                <a:srgbClr val="0070C0"/>
              </a:solidFill>
              <a:latin typeface="GESSTwoBold-Bold" charset="-78"/>
              <a:cs typeface="Times New Roman" pitchFamily="18" charset="0"/>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907036993"/>
      </p:ext>
    </p:extLst>
  </p:cSld>
  <p:clrMapOvr>
    <a:masterClrMapping/>
  </p:clrMapOvr>
  <p:transition spd="slow">
    <p:blinds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1371600" y="1291208"/>
            <a:ext cx="6629400" cy="22098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200" b="1">
                <a:solidFill>
                  <a:srgbClr val="000000"/>
                </a:solidFill>
                <a:latin typeface="GESSTwoBold-Bold" charset="-78"/>
                <a:cs typeface="Times New Roman" pitchFamily="18" charset="0"/>
              </a:rPr>
              <a:t>س : </a:t>
            </a:r>
            <a:r>
              <a:rPr lang="ar-SA" altLang="ar-SA" sz="3200" b="1">
                <a:solidFill>
                  <a:srgbClr val="000000"/>
                </a:solidFill>
                <a:latin typeface="GESSTwoBold-Bold" charset="-78"/>
                <a:cs typeface="Times New Roman" pitchFamily="18" charset="0"/>
              </a:rPr>
              <a:t>قوم الطرائق التي تساعد بها التجويف الجسمي الرخويات على التكيف ؟</a:t>
            </a:r>
            <a:endParaRPr lang="en-US" altLang="ar-SA" sz="3200" b="1">
              <a:solidFill>
                <a:srgbClr val="000000"/>
              </a:solidFill>
              <a:latin typeface="GESSTwoBold-Bold" charset="-78"/>
              <a:cs typeface="Times New Roman" pitchFamily="18" charset="0"/>
            </a:endParaRPr>
          </a:p>
        </p:txBody>
      </p:sp>
      <p:sp>
        <p:nvSpPr>
          <p:cNvPr id="215043" name="AutoShape 3"/>
          <p:cNvSpPr>
            <a:spLocks noChangeArrowheads="1"/>
          </p:cNvSpPr>
          <p:nvPr/>
        </p:nvSpPr>
        <p:spPr bwMode="auto">
          <a:xfrm>
            <a:off x="609600" y="3200400"/>
            <a:ext cx="8153400" cy="28194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600" b="1" dirty="0">
                <a:solidFill>
                  <a:srgbClr val="0070C0"/>
                </a:solidFill>
                <a:latin typeface="GESSTwoBold-Bold" charset="-78"/>
                <a:cs typeface="Times New Roman" pitchFamily="18" charset="0"/>
              </a:rPr>
              <a:t>ج : </a:t>
            </a:r>
            <a:r>
              <a:rPr lang="ar-SA" altLang="ar-SA" sz="3200" b="1" dirty="0">
                <a:solidFill>
                  <a:srgbClr val="0070C0"/>
                </a:solidFill>
              </a:rPr>
              <a:t>تسمح بتكوين انسجة اكثر تعقيدا واعضاء </a:t>
            </a:r>
            <a:r>
              <a:rPr lang="ar-SA" altLang="ar-SA" sz="3200" b="1" dirty="0" err="1">
                <a:solidFill>
                  <a:srgbClr val="0070C0"/>
                </a:solidFill>
              </a:rPr>
              <a:t>زاجهزة</a:t>
            </a:r>
            <a:r>
              <a:rPr lang="ar-SA" altLang="ar-SA" sz="3200" b="1" dirty="0">
                <a:solidFill>
                  <a:srgbClr val="0070C0"/>
                </a:solidFill>
              </a:rPr>
              <a:t> </a:t>
            </a:r>
            <a:r>
              <a:rPr lang="ar-SA" altLang="ar-SA" sz="3200" b="1" dirty="0" err="1">
                <a:solidFill>
                  <a:srgbClr val="0070C0"/>
                </a:solidFill>
              </a:rPr>
              <a:t>متخخصة</a:t>
            </a:r>
            <a:r>
              <a:rPr lang="ar-SA" altLang="ar-SA" sz="3200" b="1" dirty="0">
                <a:solidFill>
                  <a:srgbClr val="0070C0"/>
                </a:solidFill>
              </a:rPr>
              <a:t> كالجهاز الهضمي وجهاز الدوران.</a:t>
            </a:r>
            <a:endParaRPr lang="en-US" altLang="ar-SA" sz="3200" b="1" dirty="0">
              <a:solidFill>
                <a:srgbClr val="0070C0"/>
              </a:solidFill>
              <a:latin typeface="GESSTwoBold-Bold" charset="-78"/>
              <a:cs typeface="Times New Roman" pitchFamily="18" charset="0"/>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059983606"/>
      </p:ext>
    </p:extLst>
  </p:cSld>
  <p:clrMapOvr>
    <a:masterClrMapping/>
  </p:clrMapOvr>
  <p:transition spd="slow">
    <p:blinds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AutoShape 2"/>
          <p:cNvSpPr>
            <a:spLocks noChangeArrowheads="1"/>
          </p:cNvSpPr>
          <p:nvPr/>
        </p:nvSpPr>
        <p:spPr bwMode="auto">
          <a:xfrm>
            <a:off x="1524000" y="643136"/>
            <a:ext cx="6629400" cy="22098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200" b="1">
                <a:solidFill>
                  <a:srgbClr val="000000"/>
                </a:solidFill>
                <a:latin typeface="GESSTwoBold-Bold" charset="-78"/>
                <a:cs typeface="Times New Roman" pitchFamily="18" charset="0"/>
              </a:rPr>
              <a:t>س : </a:t>
            </a:r>
            <a:r>
              <a:rPr lang="ar-SA" altLang="ar-SA" sz="3200" b="1">
                <a:solidFill>
                  <a:srgbClr val="000000"/>
                </a:solidFill>
                <a:latin typeface="GESSTwoBold-Bold" charset="-78"/>
                <a:cs typeface="Times New Roman" pitchFamily="18" charset="0"/>
              </a:rPr>
              <a:t>ارسم مخططا لأحدى الرخويات وبين التكيف الرئيس فيها .</a:t>
            </a:r>
            <a:endParaRPr lang="en-US" altLang="ar-SA" sz="3200" b="1">
              <a:solidFill>
                <a:srgbClr val="000000"/>
              </a:solidFill>
              <a:latin typeface="GESSTwoBold-Bold" charset="-78"/>
              <a:cs typeface="Times New Roman" pitchFamily="18" charset="0"/>
            </a:endParaRPr>
          </a:p>
        </p:txBody>
      </p:sp>
      <p:sp>
        <p:nvSpPr>
          <p:cNvPr id="216067" name="AutoShape 3"/>
          <p:cNvSpPr>
            <a:spLocks noChangeArrowheads="1"/>
          </p:cNvSpPr>
          <p:nvPr/>
        </p:nvSpPr>
        <p:spPr bwMode="auto">
          <a:xfrm>
            <a:off x="685800" y="2514600"/>
            <a:ext cx="8153400" cy="21336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600" b="1" dirty="0">
                <a:solidFill>
                  <a:srgbClr val="0070C0"/>
                </a:solidFill>
                <a:latin typeface="GESSTwoBold-Bold" charset="-78"/>
                <a:cs typeface="Times New Roman" pitchFamily="18" charset="0"/>
              </a:rPr>
              <a:t>ج : </a:t>
            </a:r>
            <a:r>
              <a:rPr lang="ar-SA" altLang="ar-SA" sz="3200" dirty="0">
                <a:solidFill>
                  <a:srgbClr val="0070C0"/>
                </a:solidFill>
              </a:rPr>
              <a:t>تتضمن الإجابات التجويف الجسمي واجهزة جسم معقدة اخرى</a:t>
            </a:r>
            <a:endParaRPr lang="en-US" altLang="ar-SA" sz="3200" b="1" dirty="0">
              <a:solidFill>
                <a:srgbClr val="0070C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478055110"/>
      </p:ext>
    </p:extLst>
  </p:cSld>
  <p:clrMapOvr>
    <a:masterClrMapping/>
  </p:clrMapOvr>
  <p:transition spd="slow">
    <p:blinds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AutoShape 2"/>
          <p:cNvSpPr>
            <a:spLocks noChangeArrowheads="1"/>
          </p:cNvSpPr>
          <p:nvPr/>
        </p:nvSpPr>
        <p:spPr bwMode="auto">
          <a:xfrm>
            <a:off x="1524000" y="931168"/>
            <a:ext cx="6629400" cy="22098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200" b="1">
                <a:solidFill>
                  <a:srgbClr val="000000"/>
                </a:solidFill>
                <a:latin typeface="GESSTwoBold-Bold" charset="-78"/>
                <a:cs typeface="Times New Roman" pitchFamily="18" charset="0"/>
              </a:rPr>
              <a:t>س : </a:t>
            </a:r>
            <a:r>
              <a:rPr lang="ar-SA" altLang="ar-SA" sz="3200" b="1">
                <a:solidFill>
                  <a:srgbClr val="000000"/>
                </a:solidFill>
                <a:latin typeface="GESSTwoBold-Bold" charset="-78"/>
                <a:cs typeface="Times New Roman" pitchFamily="18" charset="0"/>
              </a:rPr>
              <a:t>حلل أهمية التكيفات التالية للرخويات : العباءة , المخاط , القدم العضلية.</a:t>
            </a:r>
            <a:endParaRPr lang="en-US" altLang="ar-SA" sz="3200" b="1">
              <a:solidFill>
                <a:srgbClr val="000000"/>
              </a:solidFill>
              <a:latin typeface="GESSTwoBold-Bold" charset="-78"/>
              <a:cs typeface="Times New Roman" pitchFamily="18" charset="0"/>
            </a:endParaRPr>
          </a:p>
        </p:txBody>
      </p:sp>
      <p:sp>
        <p:nvSpPr>
          <p:cNvPr id="216067" name="AutoShape 3"/>
          <p:cNvSpPr>
            <a:spLocks noChangeArrowheads="1"/>
          </p:cNvSpPr>
          <p:nvPr/>
        </p:nvSpPr>
        <p:spPr bwMode="auto">
          <a:xfrm>
            <a:off x="685800" y="2897088"/>
            <a:ext cx="8153400" cy="31242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600" b="1" dirty="0">
                <a:solidFill>
                  <a:srgbClr val="0070C0"/>
                </a:solidFill>
                <a:latin typeface="GESSTwoBold-Bold" charset="-78"/>
                <a:cs typeface="Times New Roman" pitchFamily="18" charset="0"/>
              </a:rPr>
              <a:t>ج : </a:t>
            </a:r>
            <a:r>
              <a:rPr lang="ar-SA" altLang="ar-SA" sz="3200" dirty="0">
                <a:solidFill>
                  <a:srgbClr val="0070C0"/>
                </a:solidFill>
              </a:rPr>
              <a:t>العباءة لحماية الاعضاء الداخلية-المخاط يسهل الحركة  -القدم العضلية للحفر.</a:t>
            </a:r>
            <a:endParaRPr lang="en-US" altLang="ar-SA" sz="3200" b="1" dirty="0">
              <a:solidFill>
                <a:srgbClr val="0070C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930250299"/>
      </p:ext>
    </p:extLst>
  </p:cSld>
  <p:clrMapOvr>
    <a:masterClrMapping/>
  </p:clrMapOvr>
  <p:transition spd="slow">
    <p:blinds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AutoShape 2"/>
          <p:cNvSpPr>
            <a:spLocks noChangeArrowheads="1"/>
          </p:cNvSpPr>
          <p:nvPr/>
        </p:nvSpPr>
        <p:spPr bwMode="auto">
          <a:xfrm>
            <a:off x="914400" y="715144"/>
            <a:ext cx="7315200" cy="22098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200" b="1">
                <a:solidFill>
                  <a:srgbClr val="000000"/>
                </a:solidFill>
                <a:latin typeface="GESSTwoBold-Bold" charset="-78"/>
                <a:cs typeface="Times New Roman" pitchFamily="18" charset="0"/>
              </a:rPr>
              <a:t>س : </a:t>
            </a:r>
            <a:r>
              <a:rPr lang="ar-SA" altLang="ar-SA" sz="3200" b="1">
                <a:solidFill>
                  <a:srgbClr val="000000"/>
                </a:solidFill>
                <a:latin typeface="GESSTwoBold-Bold" charset="-78"/>
                <a:cs typeface="Times New Roman" pitchFamily="18" charset="0"/>
              </a:rPr>
              <a:t>صنف أعمل مفتاحا ً ثنائيا يميز الاختلاف بين الطوائف الثلاث للرخويات .</a:t>
            </a:r>
            <a:endParaRPr lang="en-US" altLang="ar-SA" sz="3200" b="1">
              <a:solidFill>
                <a:srgbClr val="000000"/>
              </a:solidFill>
              <a:latin typeface="GESSTwoBold-Bold" charset="-78"/>
              <a:cs typeface="Times New Roman" pitchFamily="18" charset="0"/>
            </a:endParaRPr>
          </a:p>
        </p:txBody>
      </p:sp>
      <p:sp>
        <p:nvSpPr>
          <p:cNvPr id="217091" name="AutoShape 3"/>
          <p:cNvSpPr>
            <a:spLocks noChangeArrowheads="1"/>
          </p:cNvSpPr>
          <p:nvPr/>
        </p:nvSpPr>
        <p:spPr bwMode="auto">
          <a:xfrm>
            <a:off x="990600" y="2514600"/>
            <a:ext cx="8153400" cy="31242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5400" b="1" dirty="0">
                <a:solidFill>
                  <a:srgbClr val="0070C0"/>
                </a:solidFill>
                <a:latin typeface="GESSTwoBold-Bold" charset="-78"/>
                <a:cs typeface="Times New Roman" pitchFamily="18" charset="0"/>
              </a:rPr>
              <a:t>ج </a:t>
            </a:r>
            <a:r>
              <a:rPr lang="ar-SA" altLang="ar-SA" sz="5400" b="1" dirty="0">
                <a:solidFill>
                  <a:srgbClr val="0070C0"/>
                </a:solidFill>
                <a:latin typeface="GESSTwoBold-Bold" charset="-78"/>
                <a:cs typeface="Times New Roman" pitchFamily="18" charset="0"/>
              </a:rPr>
              <a:t>:</a:t>
            </a:r>
            <a:r>
              <a:rPr lang="ar-SA" altLang="ar-SA" sz="4800" dirty="0">
                <a:solidFill>
                  <a:srgbClr val="0070C0"/>
                </a:solidFill>
              </a:rPr>
              <a:t>المفاتيح تبدا بمميزات عامة وتنهي بمميزات خاصة.</a:t>
            </a:r>
            <a:endParaRPr lang="en-US" altLang="ar-SA" sz="4800" b="1" dirty="0">
              <a:solidFill>
                <a:srgbClr val="0070C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350465900"/>
      </p:ext>
    </p:extLst>
  </p:cSld>
  <p:clrMapOvr>
    <a:masterClrMapping/>
  </p:clrMapOvr>
  <p:transition spd="slow">
    <p:blinds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691680" y="476672"/>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a:solidFill>
                <a:prstClr val="white"/>
              </a:solidFill>
            </a:endParaRPr>
          </a:p>
        </p:txBody>
      </p:sp>
      <p:sp>
        <p:nvSpPr>
          <p:cNvPr id="4" name="مربع نص 3"/>
          <p:cNvSpPr txBox="1"/>
          <p:nvPr/>
        </p:nvSpPr>
        <p:spPr>
          <a:xfrm>
            <a:off x="1907704" y="476672"/>
            <a:ext cx="5760640" cy="830997"/>
          </a:xfrm>
          <a:prstGeom prst="rect">
            <a:avLst/>
          </a:prstGeom>
          <a:noFill/>
        </p:spPr>
        <p:txBody>
          <a:bodyPr wrap="square" rtlCol="1">
            <a:spAutoFit/>
          </a:bodyPr>
          <a:lstStyle/>
          <a:p>
            <a:pPr algn="ctr" rtl="1"/>
            <a:r>
              <a:rPr lang="ar-SA" sz="4800" b="1" dirty="0" smtClean="0">
                <a:solidFill>
                  <a:srgbClr val="FF0000"/>
                </a:solidFill>
                <a:effectLst>
                  <a:outerShdw blurRad="38100" dist="38100" dir="2700000" algn="tl">
                    <a:srgbClr val="FFFFFF"/>
                  </a:outerShdw>
                </a:effectLst>
              </a:rPr>
              <a:t>الدرس الرابع</a:t>
            </a:r>
            <a:endParaRPr lang="ar-SA" sz="4800" dirty="0">
              <a:solidFill>
                <a:srgbClr val="FF0000"/>
              </a:solidFill>
            </a:endParaRPr>
          </a:p>
        </p:txBody>
      </p:sp>
      <p:sp>
        <p:nvSpPr>
          <p:cNvPr id="5" name="مربع نص 4"/>
          <p:cNvSpPr txBox="1"/>
          <p:nvPr/>
        </p:nvSpPr>
        <p:spPr>
          <a:xfrm>
            <a:off x="1331640" y="3155484"/>
            <a:ext cx="6624736" cy="1569660"/>
          </a:xfrm>
          <a:prstGeom prst="rect">
            <a:avLst/>
          </a:prstGeom>
          <a:noFill/>
        </p:spPr>
        <p:txBody>
          <a:bodyPr wrap="square" rtlCol="1">
            <a:spAutoFit/>
          </a:bodyPr>
          <a:lstStyle/>
          <a:p>
            <a:pPr algn="ctr" rtl="1" fontAlgn="base">
              <a:spcBef>
                <a:spcPct val="0"/>
              </a:spcBef>
              <a:spcAft>
                <a:spcPct val="0"/>
              </a:spcAft>
              <a:defRPr/>
            </a:pPr>
            <a:r>
              <a:rPr lang="ar-SA" sz="9600" b="1" dirty="0" smtClean="0">
                <a:solidFill>
                  <a:srgbClr val="0070C0"/>
                </a:solidFill>
                <a:effectLst>
                  <a:outerShdw blurRad="38100" dist="38100" dir="2700000" algn="tl">
                    <a:srgbClr val="FFFFFF"/>
                  </a:outerShdw>
                </a:effectLst>
              </a:rPr>
              <a:t>الديدان الحلقية</a:t>
            </a:r>
            <a:endParaRPr lang="en-US" sz="9600" b="1" dirty="0">
              <a:solidFill>
                <a:srgbClr val="0070C0"/>
              </a:solidFill>
              <a:effectLst>
                <a:outerShdw blurRad="38100" dist="38100" dir="2700000" algn="tl">
                  <a:srgbClr val="FFFFFF"/>
                </a:outerShdw>
              </a:effectLst>
            </a:endParaRPr>
          </a:p>
        </p:txBody>
      </p:sp>
      <p:grpSp>
        <p:nvGrpSpPr>
          <p:cNvPr id="12" name="مجموعة 11"/>
          <p:cNvGrpSpPr/>
          <p:nvPr/>
        </p:nvGrpSpPr>
        <p:grpSpPr>
          <a:xfrm>
            <a:off x="-36512" y="6128748"/>
            <a:ext cx="2082876" cy="756636"/>
            <a:chOff x="179512" y="692696"/>
            <a:chExt cx="2082876" cy="756636"/>
          </a:xfrm>
        </p:grpSpPr>
        <p:pic>
          <p:nvPicPr>
            <p:cNvPr id="13"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0458811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3"/>
          <p:cNvSpPr>
            <a:spLocks noChangeArrowheads="1"/>
          </p:cNvSpPr>
          <p:nvPr/>
        </p:nvSpPr>
        <p:spPr bwMode="auto">
          <a:xfrm>
            <a:off x="6096000" y="454888"/>
            <a:ext cx="2628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التغذية والهضم</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00200"/>
            <a:ext cx="74104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747775482"/>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500" fill="hold"/>
                                        <p:tgtEl>
                                          <p:spTgt spid="4098"/>
                                        </p:tgtEl>
                                        <p:attrNameLst>
                                          <p:attrName>ppt_w</p:attrName>
                                        </p:attrNameLst>
                                      </p:cBhvr>
                                      <p:tavLst>
                                        <p:tav tm="0">
                                          <p:val>
                                            <p:fltVal val="0"/>
                                          </p:val>
                                        </p:tav>
                                        <p:tav tm="100000">
                                          <p:val>
                                            <p:strVal val="#ppt_w"/>
                                          </p:val>
                                        </p:tav>
                                      </p:tavLst>
                                    </p:anim>
                                    <p:anim calcmode="lin" valueType="num">
                                      <p:cBhvr>
                                        <p:cTn id="13" dur="500" fill="hold"/>
                                        <p:tgtEl>
                                          <p:spTgt spid="4098"/>
                                        </p:tgtEl>
                                        <p:attrNameLst>
                                          <p:attrName>ppt_h</p:attrName>
                                        </p:attrNameLst>
                                      </p:cBhvr>
                                      <p:tavLst>
                                        <p:tav tm="0">
                                          <p:val>
                                            <p:fltVal val="0"/>
                                          </p:val>
                                        </p:tav>
                                        <p:tav tm="100000">
                                          <p:val>
                                            <p:strVal val="#ppt_h"/>
                                          </p:val>
                                        </p:tav>
                                      </p:tavLst>
                                    </p:anim>
                                    <p:anim calcmode="lin" valueType="num">
                                      <p:cBhvr>
                                        <p:cTn id="14" dur="500" fill="hold"/>
                                        <p:tgtEl>
                                          <p:spTgt spid="4098"/>
                                        </p:tgtEl>
                                        <p:attrNameLst>
                                          <p:attrName>style.rotation</p:attrName>
                                        </p:attrNameLst>
                                      </p:cBhvr>
                                      <p:tavLst>
                                        <p:tav tm="0">
                                          <p:val>
                                            <p:fltVal val="360"/>
                                          </p:val>
                                        </p:tav>
                                        <p:tav tm="100000">
                                          <p:val>
                                            <p:fltVal val="0"/>
                                          </p:val>
                                        </p:tav>
                                      </p:tavLst>
                                    </p:anim>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057400"/>
            <a:ext cx="6477001" cy="3821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AutoShape 2"/>
          <p:cNvSpPr>
            <a:spLocks noChangeArrowheads="1"/>
          </p:cNvSpPr>
          <p:nvPr/>
        </p:nvSpPr>
        <p:spPr bwMode="auto">
          <a:xfrm>
            <a:off x="2825172" y="312303"/>
            <a:ext cx="364773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cs typeface="Arial" pitchFamily="34" charset="0"/>
              </a:rPr>
              <a:t>الديدان الحلقية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مستطيل 8"/>
          <p:cNvSpPr/>
          <p:nvPr/>
        </p:nvSpPr>
        <p:spPr>
          <a:xfrm>
            <a:off x="1066799" y="1219200"/>
            <a:ext cx="6823577" cy="7620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تضم أكثر من 1100 نوع يعيش معظمها في مياه البحار والباقي على اليابسة</a:t>
            </a:r>
          </a:p>
        </p:txBody>
      </p:sp>
      <p:sp>
        <p:nvSpPr>
          <p:cNvPr id="11" name="نجمة ذات 32 نقطة 10"/>
          <p:cNvSpPr/>
          <p:nvPr/>
        </p:nvSpPr>
        <p:spPr>
          <a:xfrm>
            <a:off x="7086600" y="2209800"/>
            <a:ext cx="1607555"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تركيب الجسم</a:t>
            </a:r>
            <a:endParaRPr lang="en-US" dirty="0"/>
          </a:p>
        </p:txBody>
      </p:sp>
      <p:grpSp>
        <p:nvGrpSpPr>
          <p:cNvPr id="12" name="مجموعة 11"/>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مربع نص 1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386157380"/>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مستدير الزوايا 9"/>
          <p:cNvSpPr/>
          <p:nvPr/>
        </p:nvSpPr>
        <p:spPr>
          <a:xfrm>
            <a:off x="457200" y="392548"/>
            <a:ext cx="8335672" cy="826652"/>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ديدان </a:t>
            </a:r>
            <a:r>
              <a:rPr lang="ar-SA" altLang="ar-SA" sz="2400" b="1" dirty="0">
                <a:solidFill>
                  <a:srgbClr val="002060"/>
                </a:solidFill>
                <a:latin typeface="Constantia"/>
              </a:rPr>
              <a:t>أسطوانية الشكل مقسمة إلى حلقات </a:t>
            </a:r>
            <a:r>
              <a:rPr lang="ar-SA" altLang="ar-SA" sz="2400" b="1" dirty="0" smtClean="0">
                <a:solidFill>
                  <a:srgbClr val="002060"/>
                </a:solidFill>
                <a:latin typeface="Constantia"/>
              </a:rPr>
              <a:t>(خاصية التجزؤ) </a:t>
            </a:r>
            <a:r>
              <a:rPr lang="ar-SA" altLang="ar-SA" sz="2400" b="1" dirty="0">
                <a:solidFill>
                  <a:srgbClr val="002060"/>
                </a:solidFill>
                <a:latin typeface="Constantia"/>
              </a:rPr>
              <a:t>مفصولة عن بعضها بجدار </a:t>
            </a:r>
            <a:r>
              <a:rPr lang="ar-SA" altLang="ar-SA" sz="2400" b="1" dirty="0" smtClean="0">
                <a:solidFill>
                  <a:srgbClr val="002060"/>
                </a:solidFill>
                <a:latin typeface="Constantia"/>
              </a:rPr>
              <a:t>من الأنسجة</a:t>
            </a:r>
            <a:endParaRPr lang="ar-SA" sz="2400" dirty="0">
              <a:solidFill>
                <a:srgbClr val="002060"/>
              </a:solidFill>
              <a:latin typeface="Constantia"/>
            </a:endParaRPr>
          </a:p>
        </p:txBody>
      </p:sp>
      <p:sp>
        <p:nvSpPr>
          <p:cNvPr id="11" name="مستطيل مستدير الزوايا 10"/>
          <p:cNvSpPr/>
          <p:nvPr/>
        </p:nvSpPr>
        <p:spPr>
          <a:xfrm>
            <a:off x="466436" y="1524000"/>
            <a:ext cx="8335672" cy="737027"/>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-تحتوي كل حلقة على تراكيب الهضم والاخراج والحركة ويعمل كلا منها منفصلا عن الآخر</a:t>
            </a:r>
            <a:endParaRPr lang="ar-SA" sz="2400" dirty="0">
              <a:solidFill>
                <a:srgbClr val="002060"/>
              </a:solidFill>
              <a:latin typeface="Constantia"/>
            </a:endParaRPr>
          </a:p>
        </p:txBody>
      </p:sp>
      <p:sp>
        <p:nvSpPr>
          <p:cNvPr id="14" name="مستطيل مستدير الزوايا 13"/>
          <p:cNvSpPr/>
          <p:nvPr/>
        </p:nvSpPr>
        <p:spPr>
          <a:xfrm>
            <a:off x="466436" y="2438400"/>
            <a:ext cx="8335672" cy="7620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-قد تتخصص بعض الحلقات لوظيفة معينة </a:t>
            </a:r>
            <a:r>
              <a:rPr lang="ar-SA" altLang="ar-SA" sz="2400" b="1" dirty="0" smtClean="0">
                <a:solidFill>
                  <a:srgbClr val="002060"/>
                </a:solidFill>
                <a:latin typeface="Constantia"/>
              </a:rPr>
              <a:t>كالإحساس </a:t>
            </a:r>
            <a:r>
              <a:rPr lang="ar-SA" altLang="ar-SA" sz="2400" b="1" dirty="0">
                <a:solidFill>
                  <a:srgbClr val="002060"/>
                </a:solidFill>
                <a:latin typeface="Constantia"/>
              </a:rPr>
              <a:t>والتكاثر</a:t>
            </a:r>
            <a:endParaRPr lang="ar-SA" sz="2400" dirty="0">
              <a:solidFill>
                <a:srgbClr val="002060"/>
              </a:solidFill>
              <a:latin typeface="Constantia"/>
            </a:endParaRPr>
          </a:p>
        </p:txBody>
      </p:sp>
      <p:sp>
        <p:nvSpPr>
          <p:cNvPr id="15" name="مستطيل مستدير الزوايا 14"/>
          <p:cNvSpPr/>
          <p:nvPr/>
        </p:nvSpPr>
        <p:spPr>
          <a:xfrm>
            <a:off x="538644" y="3429000"/>
            <a:ext cx="8224356" cy="7620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-تختلف عن الديدان المفلطحة والاسطوانية بأنها </a:t>
            </a:r>
            <a:r>
              <a:rPr lang="ar-SA" altLang="ar-SA" sz="2400" b="1" dirty="0" smtClean="0">
                <a:solidFill>
                  <a:srgbClr val="002060"/>
                </a:solidFill>
                <a:latin typeface="Constantia"/>
              </a:rPr>
              <a:t>مجزأة </a:t>
            </a:r>
            <a:r>
              <a:rPr lang="ar-SA" altLang="ar-SA" sz="2400" b="1" dirty="0">
                <a:solidFill>
                  <a:srgbClr val="002060"/>
                </a:solidFill>
                <a:latin typeface="Constantia"/>
              </a:rPr>
              <a:t>ويوجد بها تجويف جسمي حقيقي</a:t>
            </a:r>
            <a:endParaRPr lang="ar-SA" sz="2400" dirty="0">
              <a:solidFill>
                <a:srgbClr val="002060"/>
              </a:solidFill>
              <a:latin typeface="Constantia"/>
            </a:endParaRPr>
          </a:p>
        </p:txBody>
      </p:sp>
      <p:sp>
        <p:nvSpPr>
          <p:cNvPr id="18" name="مستطيل مستدير الزوايا 17"/>
          <p:cNvSpPr/>
          <p:nvPr/>
        </p:nvSpPr>
        <p:spPr>
          <a:xfrm>
            <a:off x="524790" y="4343400"/>
            <a:ext cx="8238210" cy="7620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-يوجد لها تناظر جانبي مشابه لما هو موجود في الديدان المفلطحة والاسطوانية</a:t>
            </a:r>
            <a:endParaRPr lang="ar-SA" sz="2400" dirty="0">
              <a:solidFill>
                <a:srgbClr val="002060"/>
              </a:solidFill>
              <a:latin typeface="Constantia"/>
            </a:endParaRPr>
          </a:p>
        </p:txBody>
      </p:sp>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56240945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0.70"/>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strVal val="#ppt_w*0.70"/>
                                          </p:val>
                                        </p:tav>
                                        <p:tav tm="100000">
                                          <p:val>
                                            <p:strVal val="#ppt_w"/>
                                          </p:val>
                                        </p:tav>
                                      </p:tavLst>
                                    </p:anim>
                                    <p:anim calcmode="lin" valueType="num">
                                      <p:cBhvr>
                                        <p:cTn id="29" dur="1000" fill="hold"/>
                                        <p:tgtEl>
                                          <p:spTgt spid="15"/>
                                        </p:tgtEl>
                                        <p:attrNameLst>
                                          <p:attrName>ppt_h</p:attrName>
                                        </p:attrNameLst>
                                      </p:cBhvr>
                                      <p:tavLst>
                                        <p:tav tm="0">
                                          <p:val>
                                            <p:strVal val="#ppt_h"/>
                                          </p:val>
                                        </p:tav>
                                        <p:tav tm="100000">
                                          <p:val>
                                            <p:strVal val="#ppt_h"/>
                                          </p:val>
                                        </p:tav>
                                      </p:tavLst>
                                    </p:anim>
                                    <p:animEffect transition="in" filter="fade">
                                      <p:cBhvr>
                                        <p:cTn id="30" dur="1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ppt_w</p:attrName>
                                        </p:attrNameLst>
                                      </p:cBhvr>
                                      <p:tavLst>
                                        <p:tav tm="0">
                                          <p:val>
                                            <p:strVal val="#ppt_w*0.70"/>
                                          </p:val>
                                        </p:tav>
                                        <p:tav tm="100000">
                                          <p:val>
                                            <p:strVal val="#ppt_w"/>
                                          </p:val>
                                        </p:tav>
                                      </p:tavLst>
                                    </p:anim>
                                    <p:anim calcmode="lin" valueType="num">
                                      <p:cBhvr>
                                        <p:cTn id="36" dur="1000" fill="hold"/>
                                        <p:tgtEl>
                                          <p:spTgt spid="18"/>
                                        </p:tgtEl>
                                        <p:attrNameLst>
                                          <p:attrName>ppt_h</p:attrName>
                                        </p:attrNameLst>
                                      </p:cBhvr>
                                      <p:tavLst>
                                        <p:tav tm="0">
                                          <p:val>
                                            <p:strVal val="#ppt_h"/>
                                          </p:val>
                                        </p:tav>
                                        <p:tav tm="100000">
                                          <p:val>
                                            <p:strVal val="#ppt_h"/>
                                          </p:val>
                                        </p:tav>
                                      </p:tavLst>
                                    </p:anim>
                                    <p:animEffect transition="in" filter="fade">
                                      <p:cBhvr>
                                        <p:cTn id="3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نجمة ذات 32 نقطة 7"/>
          <p:cNvSpPr/>
          <p:nvPr/>
        </p:nvSpPr>
        <p:spPr>
          <a:xfrm>
            <a:off x="7103772" y="362528"/>
            <a:ext cx="1676400"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التغذية والهضم</a:t>
            </a:r>
            <a:endParaRPr lang="en-US" dirty="0"/>
          </a:p>
        </p:txBody>
      </p:sp>
      <p:sp>
        <p:nvSpPr>
          <p:cNvPr id="16" name="مستطيل مستدير الزوايا 15"/>
          <p:cNvSpPr/>
          <p:nvPr/>
        </p:nvSpPr>
        <p:spPr>
          <a:xfrm>
            <a:off x="457200" y="381000"/>
            <a:ext cx="6516007" cy="939294"/>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لها أنبوب يبدأ بالفم وينتهي بالشرج ويحتوي على جيوب لتخزين الطعام عدة </a:t>
            </a:r>
            <a:r>
              <a:rPr lang="ar-SA" altLang="ar-SA" sz="2000" b="1" dirty="0" smtClean="0">
                <a:solidFill>
                  <a:srgbClr val="002060"/>
                </a:solidFill>
                <a:latin typeface="Constantia"/>
              </a:rPr>
              <a:t>أشهر لاحظ </a:t>
            </a:r>
            <a:r>
              <a:rPr lang="ar-SA" altLang="ar-SA" sz="2000" b="1" dirty="0">
                <a:solidFill>
                  <a:srgbClr val="002060"/>
                </a:solidFill>
                <a:latin typeface="Constantia"/>
              </a:rPr>
              <a:t>موقع الحوصلة والقابضة والأمعاء والشرج</a:t>
            </a:r>
            <a:endParaRPr lang="ar-SA" sz="2000" dirty="0">
              <a:solidFill>
                <a:srgbClr val="002060"/>
              </a:solidFill>
              <a:latin typeface="Constantia"/>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 y="1600200"/>
            <a:ext cx="83248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973622267"/>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diamond(in)">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 y="1524001"/>
            <a:ext cx="3295650" cy="412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مستدير الزوايا 5"/>
          <p:cNvSpPr/>
          <p:nvPr/>
        </p:nvSpPr>
        <p:spPr>
          <a:xfrm>
            <a:off x="381000" y="457199"/>
            <a:ext cx="6705600" cy="1219201"/>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-تتميز عن بقية الرخويات بوجود جهاز دوران مغلق </a:t>
            </a:r>
            <a:r>
              <a:rPr lang="ar-SA" altLang="ar-SA" sz="2400" b="1" dirty="0" smtClean="0">
                <a:solidFill>
                  <a:srgbClr val="002060"/>
                </a:solidFill>
                <a:latin typeface="Constantia"/>
              </a:rPr>
              <a:t>ينقل الأكسجين </a:t>
            </a:r>
            <a:r>
              <a:rPr lang="ar-SA" altLang="ar-SA" sz="2400" b="1" dirty="0">
                <a:solidFill>
                  <a:srgbClr val="002060"/>
                </a:solidFill>
                <a:latin typeface="Constantia"/>
              </a:rPr>
              <a:t>والغذاء عبر أوعية دموية إلى جميع أجزاء </a:t>
            </a:r>
            <a:r>
              <a:rPr lang="ar-SA" altLang="ar-SA" sz="2400" b="1" dirty="0" smtClean="0">
                <a:solidFill>
                  <a:srgbClr val="002060"/>
                </a:solidFill>
                <a:latin typeface="Constantia"/>
              </a:rPr>
              <a:t>الجسم وكذلك </a:t>
            </a:r>
            <a:r>
              <a:rPr lang="ar-SA" altLang="ar-SA" sz="2400" b="1" dirty="0">
                <a:solidFill>
                  <a:srgbClr val="002060"/>
                </a:solidFill>
                <a:latin typeface="Constantia"/>
              </a:rPr>
              <a:t>التخلص من الفضلات وثاني أكسيد الكربون</a:t>
            </a:r>
            <a:endParaRPr lang="ar-SA" sz="2400" dirty="0">
              <a:solidFill>
                <a:srgbClr val="002060"/>
              </a:solidFill>
              <a:latin typeface="Constantia"/>
            </a:endParaRPr>
          </a:p>
        </p:txBody>
      </p:sp>
      <p:sp>
        <p:nvSpPr>
          <p:cNvPr id="12" name="نجمة ذات 32 نقطة 11"/>
          <p:cNvSpPr/>
          <p:nvPr/>
        </p:nvSpPr>
        <p:spPr>
          <a:xfrm>
            <a:off x="7162800" y="457200"/>
            <a:ext cx="1562507" cy="11430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الدوران</a:t>
            </a:r>
            <a:endParaRPr lang="en-US" b="1" dirty="0">
              <a:solidFill>
                <a:prstClr val="black"/>
              </a:solidFill>
              <a:latin typeface="Calibri" pitchFamily="34" charset="0"/>
              <a:ea typeface="Arial" pitchFamily="34" charset="0"/>
              <a:cs typeface="Monotype Koufi" pitchFamily="2" charset="-78"/>
            </a:endParaRPr>
          </a:p>
        </p:txBody>
      </p:sp>
      <p:sp>
        <p:nvSpPr>
          <p:cNvPr id="15" name="مستطيل مستدير الزوايا 14"/>
          <p:cNvSpPr/>
          <p:nvPr/>
        </p:nvSpPr>
        <p:spPr>
          <a:xfrm>
            <a:off x="3886200" y="1828800"/>
            <a:ext cx="4859192" cy="1219201"/>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-بعض الأوعية الدموية العضلية الكبيرة في منطقة </a:t>
            </a:r>
            <a:r>
              <a:rPr lang="ar-SA" altLang="ar-SA" sz="2400" b="1" dirty="0" smtClean="0">
                <a:solidFill>
                  <a:srgbClr val="002060"/>
                </a:solidFill>
                <a:latin typeface="Constantia"/>
              </a:rPr>
              <a:t>الرأس تعمل </a:t>
            </a:r>
            <a:r>
              <a:rPr lang="ar-SA" altLang="ar-SA" sz="2400" b="1" dirty="0">
                <a:solidFill>
                  <a:srgbClr val="002060"/>
                </a:solidFill>
                <a:latin typeface="Constantia"/>
              </a:rPr>
              <a:t>عمل القلب فهي تضخ الدم</a:t>
            </a:r>
            <a:endParaRPr lang="ar-SA" sz="2400" dirty="0">
              <a:solidFill>
                <a:srgbClr val="002060"/>
              </a:solidFill>
              <a:latin typeface="Constantia"/>
            </a:endParaRPr>
          </a:p>
        </p:txBody>
      </p:sp>
      <p:grpSp>
        <p:nvGrpSpPr>
          <p:cNvPr id="11" name="مجموعة 10"/>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558897764"/>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anim calcmode="lin" valueType="num">
                                      <p:cBhvr>
                                        <p:cTn id="20" dur="2000" fill="hold"/>
                                        <p:tgtEl>
                                          <p:spTgt spid="15"/>
                                        </p:tgtEl>
                                        <p:attrNameLst>
                                          <p:attrName>ppt_w</p:attrName>
                                        </p:attrNameLst>
                                      </p:cBhvr>
                                      <p:tavLst>
                                        <p:tav tm="0" fmla="#ppt_w*sin(2.5*pi*$)">
                                          <p:val>
                                            <p:fltVal val="0"/>
                                          </p:val>
                                        </p:tav>
                                        <p:tav tm="100000">
                                          <p:val>
                                            <p:fltVal val="1"/>
                                          </p:val>
                                        </p:tav>
                                      </p:tavLst>
                                    </p:anim>
                                    <p:anim calcmode="lin" valueType="num">
                                      <p:cBhvr>
                                        <p:cTn id="21"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fade">
                                      <p:cBhvr>
                                        <p:cTn id="26" dur="2000"/>
                                        <p:tgtEl>
                                          <p:spTgt spid="3074"/>
                                        </p:tgtEl>
                                      </p:cBhvr>
                                    </p:animEffect>
                                    <p:anim calcmode="lin" valueType="num">
                                      <p:cBhvr>
                                        <p:cTn id="27" dur="2000" fill="hold"/>
                                        <p:tgtEl>
                                          <p:spTgt spid="3074"/>
                                        </p:tgtEl>
                                        <p:attrNameLst>
                                          <p:attrName>ppt_w</p:attrName>
                                        </p:attrNameLst>
                                      </p:cBhvr>
                                      <p:tavLst>
                                        <p:tav tm="0" fmla="#ppt_w*sin(2.5*pi*$)">
                                          <p:val>
                                            <p:fltVal val="0"/>
                                          </p:val>
                                        </p:tav>
                                        <p:tav tm="100000">
                                          <p:val>
                                            <p:fltVal val="1"/>
                                          </p:val>
                                        </p:tav>
                                      </p:tavLst>
                                    </p:anim>
                                    <p:anim calcmode="lin" valueType="num">
                                      <p:cBhvr>
                                        <p:cTn id="28"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نجمة ذات 32 نقطة 8"/>
          <p:cNvSpPr/>
          <p:nvPr/>
        </p:nvSpPr>
        <p:spPr>
          <a:xfrm>
            <a:off x="7086600" y="381000"/>
            <a:ext cx="1486307" cy="990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الاخراج</a:t>
            </a:r>
            <a:endParaRPr lang="en-US" b="1" dirty="0">
              <a:solidFill>
                <a:prstClr val="black"/>
              </a:solidFill>
              <a:latin typeface="Calibri" pitchFamily="34" charset="0"/>
              <a:ea typeface="Arial" pitchFamily="34" charset="0"/>
              <a:cs typeface="Monotype Koufi" pitchFamily="2" charset="-78"/>
            </a:endParaRPr>
          </a:p>
        </p:txBody>
      </p:sp>
      <p:sp>
        <p:nvSpPr>
          <p:cNvPr id="10" name="دبوس زينة 9"/>
          <p:cNvSpPr/>
          <p:nvPr/>
        </p:nvSpPr>
        <p:spPr>
          <a:xfrm>
            <a:off x="838200" y="404093"/>
            <a:ext cx="5943600" cy="9906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rgbClr val="002060"/>
                </a:solidFill>
              </a:rPr>
              <a:t>من خلال القنوات الهدبية )</a:t>
            </a:r>
            <a:r>
              <a:rPr lang="ar-SA" sz="2400" b="1" dirty="0" err="1">
                <a:solidFill>
                  <a:srgbClr val="002060"/>
                </a:solidFill>
              </a:rPr>
              <a:t>النفريديا</a:t>
            </a:r>
            <a:r>
              <a:rPr lang="ar-SA" sz="2400" b="1" dirty="0">
                <a:solidFill>
                  <a:srgbClr val="002060"/>
                </a:solidFill>
              </a:rPr>
              <a:t>( التي تجمع الفضلات </a:t>
            </a:r>
            <a:r>
              <a:rPr lang="ar-SA" sz="2400" b="1" dirty="0" smtClean="0">
                <a:solidFill>
                  <a:srgbClr val="002060"/>
                </a:solidFill>
              </a:rPr>
              <a:t>تنقلها </a:t>
            </a:r>
            <a:r>
              <a:rPr lang="ar-SA" sz="2400" b="1" dirty="0">
                <a:solidFill>
                  <a:srgbClr val="002060"/>
                </a:solidFill>
              </a:rPr>
              <a:t>عبر </a:t>
            </a:r>
            <a:r>
              <a:rPr lang="ar-SA" sz="2400" b="1" dirty="0" smtClean="0">
                <a:solidFill>
                  <a:srgbClr val="002060"/>
                </a:solidFill>
              </a:rPr>
              <a:t>أنابيب إلى </a:t>
            </a:r>
            <a:r>
              <a:rPr lang="ar-SA" sz="2400" b="1" dirty="0">
                <a:solidFill>
                  <a:srgbClr val="002060"/>
                </a:solidFill>
              </a:rPr>
              <a:t>خارج الجسم</a:t>
            </a:r>
            <a:endParaRPr lang="en-US" sz="2400" b="1" dirty="0">
              <a:solidFill>
                <a:srgbClr val="002060"/>
              </a:solidFill>
            </a:endParaRPr>
          </a:p>
        </p:txBody>
      </p:sp>
      <p:sp>
        <p:nvSpPr>
          <p:cNvPr id="11" name="نجمة ذات 32 نقطة 10"/>
          <p:cNvSpPr/>
          <p:nvPr/>
        </p:nvSpPr>
        <p:spPr>
          <a:xfrm>
            <a:off x="6995390" y="1524000"/>
            <a:ext cx="1668726" cy="990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التنفس</a:t>
            </a:r>
            <a:endParaRPr lang="en-US" b="1" dirty="0">
              <a:solidFill>
                <a:prstClr val="black"/>
              </a:solidFill>
              <a:latin typeface="Calibri" pitchFamily="34" charset="0"/>
              <a:ea typeface="Arial" pitchFamily="34" charset="0"/>
              <a:cs typeface="Monotype Koufi" pitchFamily="2" charset="-78"/>
            </a:endParaRPr>
          </a:p>
        </p:txBody>
      </p:sp>
      <p:sp>
        <p:nvSpPr>
          <p:cNvPr id="12" name="دبوس زينة 11"/>
          <p:cNvSpPr/>
          <p:nvPr/>
        </p:nvSpPr>
        <p:spPr>
          <a:xfrm>
            <a:off x="838200" y="1588655"/>
            <a:ext cx="5943600" cy="9906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بالانتشار من خلال جلدها الرطب حيث يتم تبادل الغازات بين الجلد والتربة</a:t>
            </a:r>
            <a:endParaRPr lang="en-US" sz="2400" b="1" dirty="0">
              <a:solidFill>
                <a:srgbClr val="002060"/>
              </a:solidFill>
            </a:endParaRPr>
          </a:p>
        </p:txBody>
      </p:sp>
      <p:sp>
        <p:nvSpPr>
          <p:cNvPr id="14" name="نجمة ذات 32 نقطة 13"/>
          <p:cNvSpPr/>
          <p:nvPr/>
        </p:nvSpPr>
        <p:spPr>
          <a:xfrm>
            <a:off x="6801020" y="2590800"/>
            <a:ext cx="1961980" cy="1219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الاستجابة للمثيرات</a:t>
            </a:r>
            <a:endParaRPr lang="en-US" b="1" dirty="0">
              <a:solidFill>
                <a:prstClr val="black"/>
              </a:solidFill>
              <a:latin typeface="Calibri" pitchFamily="34" charset="0"/>
              <a:ea typeface="Arial" pitchFamily="34" charset="0"/>
              <a:cs typeface="Monotype Koufi" pitchFamily="2" charset="-78"/>
            </a:endParaRPr>
          </a:p>
        </p:txBody>
      </p:sp>
      <p:sp>
        <p:nvSpPr>
          <p:cNvPr id="15" name="دبوس زينة 14"/>
          <p:cNvSpPr/>
          <p:nvPr/>
        </p:nvSpPr>
        <p:spPr>
          <a:xfrm>
            <a:off x="825092" y="2819400"/>
            <a:ext cx="5943600" cy="8382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rgbClr val="002060"/>
                </a:solidFill>
              </a:rPr>
              <a:t>يتكون الدماغ والحبال العصبية من عقد عصبية توجد في </a:t>
            </a:r>
            <a:r>
              <a:rPr lang="ar-SA" sz="2400" b="1" dirty="0" smtClean="0">
                <a:solidFill>
                  <a:srgbClr val="002060"/>
                </a:solidFill>
              </a:rPr>
              <a:t>الحلقات </a:t>
            </a:r>
            <a:r>
              <a:rPr lang="ar-SA" sz="2400" b="1" dirty="0">
                <a:solidFill>
                  <a:srgbClr val="002060"/>
                </a:solidFill>
              </a:rPr>
              <a:t>الأمامية </a:t>
            </a:r>
            <a:r>
              <a:rPr lang="ar-SA" sz="2400" b="1" dirty="0" smtClean="0">
                <a:solidFill>
                  <a:srgbClr val="002060"/>
                </a:solidFill>
              </a:rPr>
              <a:t>للإحساس بالضوء والاهتزاز</a:t>
            </a:r>
            <a:endParaRPr lang="en-US" sz="2400" b="1" dirty="0">
              <a:solidFill>
                <a:srgbClr val="002060"/>
              </a:solidFill>
            </a:endParaRPr>
          </a:p>
        </p:txBody>
      </p:sp>
      <p:sp>
        <p:nvSpPr>
          <p:cNvPr id="18" name="نجمة ذات 32 نقطة 17"/>
          <p:cNvSpPr/>
          <p:nvPr/>
        </p:nvSpPr>
        <p:spPr>
          <a:xfrm>
            <a:off x="7078518" y="4395788"/>
            <a:ext cx="1668726" cy="990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الحركة</a:t>
            </a:r>
            <a:endParaRPr lang="en-US" b="1" dirty="0">
              <a:solidFill>
                <a:prstClr val="black"/>
              </a:solidFill>
              <a:latin typeface="Calibri" pitchFamily="34" charset="0"/>
              <a:ea typeface="Arial" pitchFamily="34" charset="0"/>
              <a:cs typeface="Monotype Koufi" pitchFamily="2" charset="-78"/>
            </a:endParaRPr>
          </a:p>
        </p:txBody>
      </p:sp>
      <p:sp>
        <p:nvSpPr>
          <p:cNvPr id="19" name="دبوس زينة 18"/>
          <p:cNvSpPr/>
          <p:nvPr/>
        </p:nvSpPr>
        <p:spPr>
          <a:xfrm>
            <a:off x="609601" y="3810000"/>
            <a:ext cx="6337198" cy="22098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rgbClr val="002060"/>
                </a:solidFill>
              </a:rPr>
              <a:t>تتم بواسطة العضلات الطولية والدائرية والأهداب</a:t>
            </a:r>
          </a:p>
          <a:p>
            <a:pPr algn="ctr" rtl="1"/>
            <a:r>
              <a:rPr lang="ar-SA" sz="2400" b="1" dirty="0">
                <a:solidFill>
                  <a:srgbClr val="002060"/>
                </a:solidFill>
              </a:rPr>
              <a:t>عندما تنقبض العضلات الدائرية والعضلات الطولية يضغط السائل في التجويف الجسمي</a:t>
            </a:r>
          </a:p>
          <a:p>
            <a:pPr algn="ctr" rtl="1"/>
            <a:r>
              <a:rPr lang="ar-SA" sz="2400" b="1" dirty="0">
                <a:solidFill>
                  <a:srgbClr val="002060"/>
                </a:solidFill>
              </a:rPr>
              <a:t>فتستطيل الحلقات وتصبح أقل سمكا ثم تثبت الدودة نفسها بالأهداب ثم تنقبض العضلات</a:t>
            </a:r>
          </a:p>
          <a:p>
            <a:pPr algn="ctr" rtl="1"/>
            <a:r>
              <a:rPr lang="ar-SA" sz="2400" b="1" dirty="0">
                <a:solidFill>
                  <a:srgbClr val="002060"/>
                </a:solidFill>
              </a:rPr>
              <a:t>الطولية وتنبسط الدائرية فتقصر الحركات وبذلك تتحرك</a:t>
            </a:r>
            <a:endParaRPr lang="en-US" sz="2400" b="1" dirty="0">
              <a:solidFill>
                <a:srgbClr val="002060"/>
              </a:solidFill>
            </a:endParaRPr>
          </a:p>
        </p:txBody>
      </p:sp>
      <p:grpSp>
        <p:nvGrpSpPr>
          <p:cNvPr id="17" name="مجموعة 16"/>
          <p:cNvGrpSpPr/>
          <p:nvPr/>
        </p:nvGrpSpPr>
        <p:grpSpPr>
          <a:xfrm>
            <a:off x="-36512" y="6128748"/>
            <a:ext cx="2082876" cy="756636"/>
            <a:chOff x="179512" y="692696"/>
            <a:chExt cx="2082876" cy="756636"/>
          </a:xfrm>
        </p:grpSpPr>
        <p:pic>
          <p:nvPicPr>
            <p:cNvPr id="2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مربع نص 2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مربع نص 2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686962444"/>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1)">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heel(1)">
                                      <p:cBhvr>
                                        <p:cTn id="40" dur="2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19">
                                            <p:bg/>
                                          </p:spTgt>
                                        </p:tgtEl>
                                        <p:attrNameLst>
                                          <p:attrName>style.visibility</p:attrName>
                                        </p:attrNameLst>
                                      </p:cBhvr>
                                      <p:to>
                                        <p:strVal val="visible"/>
                                      </p:to>
                                    </p:set>
                                    <p:anim calcmode="lin" valueType="num">
                                      <p:cBhvr>
                                        <p:cTn id="45" dur="500" fill="hold"/>
                                        <p:tgtEl>
                                          <p:spTgt spid="19">
                                            <p:bg/>
                                          </p:spTgt>
                                        </p:tgtEl>
                                        <p:attrNameLst>
                                          <p:attrName>ppt_w</p:attrName>
                                        </p:attrNameLst>
                                      </p:cBhvr>
                                      <p:tavLst>
                                        <p:tav tm="0">
                                          <p:val>
                                            <p:fltVal val="0"/>
                                          </p:val>
                                        </p:tav>
                                        <p:tav tm="100000">
                                          <p:val>
                                            <p:strVal val="#ppt_w"/>
                                          </p:val>
                                        </p:tav>
                                      </p:tavLst>
                                    </p:anim>
                                    <p:anim calcmode="lin" valueType="num">
                                      <p:cBhvr>
                                        <p:cTn id="46" dur="500" fill="hold"/>
                                        <p:tgtEl>
                                          <p:spTgt spid="19">
                                            <p:bg/>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 calcmode="lin" valueType="num">
                                      <p:cBhvr>
                                        <p:cTn id="51"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19">
                                            <p:txEl>
                                              <p:pRg st="1" end="1"/>
                                            </p:txEl>
                                          </p:spTgt>
                                        </p:tgtEl>
                                        <p:attrNameLst>
                                          <p:attrName>style.visibility</p:attrName>
                                        </p:attrNameLst>
                                      </p:cBhvr>
                                      <p:to>
                                        <p:strVal val="visible"/>
                                      </p:to>
                                    </p:set>
                                    <p:anim calcmode="lin" valueType="num">
                                      <p:cBhvr>
                                        <p:cTn id="57" dur="500" fill="hold"/>
                                        <p:tgtEl>
                                          <p:spTgt spid="19">
                                            <p:txEl>
                                              <p:pRg st="1" end="1"/>
                                            </p:txEl>
                                          </p:spTgt>
                                        </p:tgtEl>
                                        <p:attrNameLst>
                                          <p:attrName>ppt_w</p:attrName>
                                        </p:attrNameLst>
                                      </p:cBhvr>
                                      <p:tavLst>
                                        <p:tav tm="0">
                                          <p:val>
                                            <p:fltVal val="0"/>
                                          </p:val>
                                        </p:tav>
                                        <p:tav tm="100000">
                                          <p:val>
                                            <p:strVal val="#ppt_w"/>
                                          </p:val>
                                        </p:tav>
                                      </p:tavLst>
                                    </p:anim>
                                    <p:anim calcmode="lin" valueType="num">
                                      <p:cBhvr>
                                        <p:cTn id="58" dur="500" fill="hold"/>
                                        <p:tgtEl>
                                          <p:spTgt spid="1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19">
                                            <p:txEl>
                                              <p:pRg st="2" end="2"/>
                                            </p:txEl>
                                          </p:spTgt>
                                        </p:tgtEl>
                                        <p:attrNameLst>
                                          <p:attrName>style.visibility</p:attrName>
                                        </p:attrNameLst>
                                      </p:cBhvr>
                                      <p:to>
                                        <p:strVal val="visible"/>
                                      </p:to>
                                    </p:set>
                                    <p:anim calcmode="lin" valueType="num">
                                      <p:cBhvr>
                                        <p:cTn id="63" dur="500" fill="hold"/>
                                        <p:tgtEl>
                                          <p:spTgt spid="19">
                                            <p:txEl>
                                              <p:pRg st="2" end="2"/>
                                            </p:txEl>
                                          </p:spTgt>
                                        </p:tgtEl>
                                        <p:attrNameLst>
                                          <p:attrName>ppt_w</p:attrName>
                                        </p:attrNameLst>
                                      </p:cBhvr>
                                      <p:tavLst>
                                        <p:tav tm="0">
                                          <p:val>
                                            <p:fltVal val="0"/>
                                          </p:val>
                                        </p:tav>
                                        <p:tav tm="100000">
                                          <p:val>
                                            <p:strVal val="#ppt_w"/>
                                          </p:val>
                                        </p:tav>
                                      </p:tavLst>
                                    </p:anim>
                                    <p:anim calcmode="lin" valueType="num">
                                      <p:cBhvr>
                                        <p:cTn id="64" dur="500" fill="hold"/>
                                        <p:tgtEl>
                                          <p:spTgt spid="1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0" nodeType="clickEffect">
                                  <p:stCondLst>
                                    <p:cond delay="0"/>
                                  </p:stCondLst>
                                  <p:childTnLst>
                                    <p:set>
                                      <p:cBhvr>
                                        <p:cTn id="68" dur="1" fill="hold">
                                          <p:stCondLst>
                                            <p:cond delay="0"/>
                                          </p:stCondLst>
                                        </p:cTn>
                                        <p:tgtEl>
                                          <p:spTgt spid="19">
                                            <p:txEl>
                                              <p:pRg st="3" end="3"/>
                                            </p:txEl>
                                          </p:spTgt>
                                        </p:tgtEl>
                                        <p:attrNameLst>
                                          <p:attrName>style.visibility</p:attrName>
                                        </p:attrNameLst>
                                      </p:cBhvr>
                                      <p:to>
                                        <p:strVal val="visible"/>
                                      </p:to>
                                    </p:set>
                                    <p:anim calcmode="lin" valueType="num">
                                      <p:cBhvr>
                                        <p:cTn id="69" dur="500" fill="hold"/>
                                        <p:tgtEl>
                                          <p:spTgt spid="19">
                                            <p:txEl>
                                              <p:pRg st="3" end="3"/>
                                            </p:txEl>
                                          </p:spTgt>
                                        </p:tgtEl>
                                        <p:attrNameLst>
                                          <p:attrName>ppt_w</p:attrName>
                                        </p:attrNameLst>
                                      </p:cBhvr>
                                      <p:tavLst>
                                        <p:tav tm="0">
                                          <p:val>
                                            <p:fltVal val="0"/>
                                          </p:val>
                                        </p:tav>
                                        <p:tav tm="100000">
                                          <p:val>
                                            <p:strVal val="#ppt_w"/>
                                          </p:val>
                                        </p:tav>
                                      </p:tavLst>
                                    </p:anim>
                                    <p:anim calcmode="lin" valueType="num">
                                      <p:cBhvr>
                                        <p:cTn id="70" dur="500" fill="hold"/>
                                        <p:tgtEl>
                                          <p:spTgt spid="1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8" grpId="0" animBg="1"/>
      <p:bldP spid="19"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1000"/>
            <a:ext cx="8382000" cy="558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36152469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نجمة ذات 32 نقطة 14"/>
          <p:cNvSpPr/>
          <p:nvPr/>
        </p:nvSpPr>
        <p:spPr>
          <a:xfrm>
            <a:off x="6956035" y="314036"/>
            <a:ext cx="1897326" cy="990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التكاثر</a:t>
            </a:r>
            <a:endParaRPr lang="en-US" b="1" dirty="0">
              <a:solidFill>
                <a:prstClr val="black"/>
              </a:solidFill>
              <a:latin typeface="Calibri" pitchFamily="34" charset="0"/>
              <a:ea typeface="Arial" pitchFamily="34" charset="0"/>
              <a:cs typeface="Monotype Koufi" pitchFamily="2" charset="-78"/>
            </a:endParaRPr>
          </a:p>
        </p:txBody>
      </p:sp>
      <p:sp>
        <p:nvSpPr>
          <p:cNvPr id="8" name="مستطيل مستدير الزوايا 7"/>
          <p:cNvSpPr/>
          <p:nvPr/>
        </p:nvSpPr>
        <p:spPr>
          <a:xfrm>
            <a:off x="685800" y="1447800"/>
            <a:ext cx="7924800" cy="18288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الجنس </a:t>
            </a:r>
            <a:r>
              <a:rPr lang="ar-SA" altLang="ar-SA" sz="2400" b="1" dirty="0" smtClean="0">
                <a:solidFill>
                  <a:srgbClr val="002060"/>
                </a:solidFill>
                <a:latin typeface="Constantia"/>
              </a:rPr>
              <a:t>منفصل </a:t>
            </a:r>
            <a:r>
              <a:rPr lang="ar-SA" altLang="ar-SA" sz="2400" b="1" dirty="0">
                <a:solidFill>
                  <a:srgbClr val="002060"/>
                </a:solidFill>
                <a:latin typeface="Constantia"/>
              </a:rPr>
              <a:t>مثل معظم الديدان </a:t>
            </a:r>
            <a:r>
              <a:rPr lang="ar-SA" altLang="ar-SA" sz="2400" b="1" dirty="0" smtClean="0">
                <a:solidFill>
                  <a:srgbClr val="002060"/>
                </a:solidFill>
                <a:latin typeface="Constantia"/>
              </a:rPr>
              <a:t>الحلقية </a:t>
            </a:r>
            <a:r>
              <a:rPr lang="ar-SA" altLang="ar-SA" sz="2400" b="1" dirty="0">
                <a:solidFill>
                  <a:srgbClr val="002060"/>
                </a:solidFill>
                <a:latin typeface="Constantia"/>
              </a:rPr>
              <a:t>أو </a:t>
            </a:r>
            <a:r>
              <a:rPr lang="ar-SA" altLang="ar-SA" sz="2400" b="1" dirty="0" smtClean="0">
                <a:solidFill>
                  <a:srgbClr val="002060"/>
                </a:solidFill>
                <a:latin typeface="Constantia"/>
              </a:rPr>
              <a:t>خنثى </a:t>
            </a:r>
            <a:r>
              <a:rPr lang="ar-SA" altLang="ar-SA" sz="2400" b="1" dirty="0">
                <a:solidFill>
                  <a:srgbClr val="002060"/>
                </a:solidFill>
                <a:latin typeface="Constantia"/>
              </a:rPr>
              <a:t>مثل ديدان </a:t>
            </a:r>
            <a:r>
              <a:rPr lang="ar-SA" altLang="ar-SA" sz="2400" b="1" dirty="0" smtClean="0">
                <a:solidFill>
                  <a:srgbClr val="002060"/>
                </a:solidFill>
                <a:latin typeface="Constantia"/>
              </a:rPr>
              <a:t>الأرض وديدان العلف حيث </a:t>
            </a:r>
            <a:r>
              <a:rPr lang="ar-SA" altLang="ar-SA" sz="2400" b="1" dirty="0">
                <a:solidFill>
                  <a:srgbClr val="002060"/>
                </a:solidFill>
                <a:latin typeface="Constantia"/>
              </a:rPr>
              <a:t>يتم تبادل الحيوانات المنوية والبويضات في منطقة السرج </a:t>
            </a:r>
            <a:r>
              <a:rPr lang="ar-SA" altLang="ar-SA" sz="2400" b="1" dirty="0" smtClean="0">
                <a:solidFill>
                  <a:srgbClr val="002060"/>
                </a:solidFill>
                <a:latin typeface="Constantia"/>
              </a:rPr>
              <a:t>عدة حلقات </a:t>
            </a:r>
            <a:r>
              <a:rPr lang="ar-SA" altLang="ar-SA" sz="2400" b="1" dirty="0">
                <a:solidFill>
                  <a:srgbClr val="002060"/>
                </a:solidFill>
                <a:latin typeface="Constantia"/>
              </a:rPr>
              <a:t>منتفخة من </a:t>
            </a:r>
            <a:r>
              <a:rPr lang="ar-SA" altLang="ar-SA" sz="2400" b="1" dirty="0" smtClean="0">
                <a:solidFill>
                  <a:srgbClr val="002060"/>
                </a:solidFill>
                <a:latin typeface="Constantia"/>
              </a:rPr>
              <a:t>جسم الدودة </a:t>
            </a:r>
            <a:r>
              <a:rPr lang="ar-SA" altLang="ar-SA" sz="2400" b="1" dirty="0">
                <a:solidFill>
                  <a:srgbClr val="002060"/>
                </a:solidFill>
                <a:latin typeface="Constantia"/>
              </a:rPr>
              <a:t>تنتج الشرنقة التي تفقس منها </a:t>
            </a:r>
            <a:r>
              <a:rPr lang="ar-SA" altLang="ar-SA" sz="2400" b="1" dirty="0" smtClean="0">
                <a:solidFill>
                  <a:srgbClr val="002060"/>
                </a:solidFill>
                <a:latin typeface="Constantia"/>
              </a:rPr>
              <a:t>الصغار </a:t>
            </a:r>
            <a:r>
              <a:rPr lang="ar-SA" altLang="ar-SA" sz="2400" b="1" dirty="0">
                <a:solidFill>
                  <a:srgbClr val="002060"/>
                </a:solidFill>
                <a:latin typeface="Constantia"/>
              </a:rPr>
              <a:t>ثم تنزلق الشرنقة إلى خارج جسم الدودة </a:t>
            </a:r>
            <a:r>
              <a:rPr lang="ar-SA" altLang="ar-SA" sz="2400" b="1" dirty="0" smtClean="0">
                <a:solidFill>
                  <a:srgbClr val="002060"/>
                </a:solidFill>
                <a:latin typeface="Constantia"/>
              </a:rPr>
              <a:t>وتحمي الصغار </a:t>
            </a:r>
            <a:r>
              <a:rPr lang="ar-SA" altLang="ar-SA" sz="2400" b="1" dirty="0">
                <a:solidFill>
                  <a:srgbClr val="002060"/>
                </a:solidFill>
                <a:latin typeface="Constantia"/>
              </a:rPr>
              <a:t>حتى تنمو</a:t>
            </a:r>
            <a:endParaRPr lang="ar-SA" sz="2400" dirty="0">
              <a:solidFill>
                <a:srgbClr val="002060"/>
              </a:solidFill>
              <a:latin typeface="Constantia"/>
            </a:endParaRPr>
          </a:p>
        </p:txBody>
      </p:sp>
      <p:sp>
        <p:nvSpPr>
          <p:cNvPr id="9" name="AutoShape 2"/>
          <p:cNvSpPr>
            <a:spLocks noChangeArrowheads="1"/>
          </p:cNvSpPr>
          <p:nvPr/>
        </p:nvSpPr>
        <p:spPr bwMode="auto">
          <a:xfrm>
            <a:off x="2819400" y="476250"/>
            <a:ext cx="364773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ea typeface="Arial" pitchFamily="34" charset="0"/>
                <a:cs typeface="Arial" pitchFamily="34" charset="0"/>
              </a:rPr>
              <a:t>تتكاثر جنسياً</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AutoShape 2"/>
          <p:cNvSpPr>
            <a:spLocks noChangeArrowheads="1"/>
          </p:cNvSpPr>
          <p:nvPr/>
        </p:nvSpPr>
        <p:spPr bwMode="auto">
          <a:xfrm>
            <a:off x="2947406" y="3429000"/>
            <a:ext cx="364773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ea typeface="Arial" pitchFamily="34" charset="0"/>
                <a:cs typeface="Arial" pitchFamily="34" charset="0"/>
              </a:rPr>
              <a:t>تتكاثر لا جنسياً</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مستطيل مستدير الزوايا 10"/>
          <p:cNvSpPr/>
          <p:nvPr/>
        </p:nvSpPr>
        <p:spPr>
          <a:xfrm>
            <a:off x="685800" y="4387995"/>
            <a:ext cx="7924800" cy="717405"/>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بالتجدد </a:t>
            </a:r>
            <a:r>
              <a:rPr lang="ar-SA" altLang="ar-SA" sz="2400" b="1" dirty="0" smtClean="0">
                <a:solidFill>
                  <a:srgbClr val="002060"/>
                </a:solidFill>
                <a:latin typeface="Constantia"/>
              </a:rPr>
              <a:t>اذا </a:t>
            </a:r>
            <a:r>
              <a:rPr lang="ar-SA" altLang="ar-SA" sz="2400" b="1" dirty="0">
                <a:solidFill>
                  <a:srgbClr val="002060"/>
                </a:solidFill>
                <a:latin typeface="Constantia"/>
              </a:rPr>
              <a:t>انفصل جزء من الدودة نما ليصبح دودة </a:t>
            </a:r>
            <a:r>
              <a:rPr lang="ar-SA" altLang="ar-SA" sz="2400" b="1" dirty="0" smtClean="0">
                <a:solidFill>
                  <a:srgbClr val="002060"/>
                </a:solidFill>
                <a:latin typeface="Constantia"/>
              </a:rPr>
              <a:t>جديدة</a:t>
            </a:r>
            <a:endParaRPr lang="ar-SA" sz="2400" dirty="0">
              <a:solidFill>
                <a:srgbClr val="002060"/>
              </a:solidFill>
              <a:latin typeface="Constantia"/>
            </a:endParaRPr>
          </a:p>
        </p:txBody>
      </p:sp>
      <p:grpSp>
        <p:nvGrpSpPr>
          <p:cNvPr id="14" name="مجموعة 13"/>
          <p:cNvGrpSpPr/>
          <p:nvPr/>
        </p:nvGrpSpPr>
        <p:grpSpPr>
          <a:xfrm>
            <a:off x="-36512" y="6128748"/>
            <a:ext cx="2082876" cy="756636"/>
            <a:chOff x="179512" y="692696"/>
            <a:chExt cx="2082876" cy="756636"/>
          </a:xfrm>
        </p:grpSpPr>
        <p:pic>
          <p:nvPicPr>
            <p:cNvPr id="16"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مربع نص 16"/>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مربع نص 17"/>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997982114"/>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360"/>
                                          </p:val>
                                        </p:tav>
                                        <p:tav tm="100000">
                                          <p:val>
                                            <p:fltVal val="0"/>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 calcmode="lin" valueType="num">
                                      <p:cBhvr>
                                        <p:cTn id="32" dur="500" fill="hold"/>
                                        <p:tgtEl>
                                          <p:spTgt spid="11"/>
                                        </p:tgtEl>
                                        <p:attrNameLst>
                                          <p:attrName>style.rotation</p:attrName>
                                        </p:attrNameLst>
                                      </p:cBhvr>
                                      <p:tavLst>
                                        <p:tav tm="0">
                                          <p:val>
                                            <p:fltVal val="360"/>
                                          </p:val>
                                        </p:tav>
                                        <p:tav tm="100000">
                                          <p:val>
                                            <p:fltVal val="0"/>
                                          </p:val>
                                        </p:tav>
                                      </p:tavLst>
                                    </p:anim>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9" grpId="0" animBg="1"/>
      <p:bldP spid="10"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3"/>
          <p:cNvSpPr>
            <a:spLocks noChangeArrowheads="1"/>
          </p:cNvSpPr>
          <p:nvPr/>
        </p:nvSpPr>
        <p:spPr bwMode="auto">
          <a:xfrm>
            <a:off x="4191000" y="381000"/>
            <a:ext cx="4533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تنوع الديدان </a:t>
            </a:r>
            <a:r>
              <a:rPr lang="ar-SA" sz="2000" dirty="0" smtClean="0">
                <a:latin typeface="Arial" pitchFamily="34" charset="0"/>
                <a:ea typeface="Arial" pitchFamily="34" charset="0"/>
                <a:cs typeface="Arial" pitchFamily="34" charset="0"/>
              </a:rPr>
              <a:t>الحلقية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AutoShape 3"/>
          <p:cNvSpPr>
            <a:spLocks noChangeArrowheads="1"/>
          </p:cNvSpPr>
          <p:nvPr/>
        </p:nvSpPr>
        <p:spPr bwMode="auto">
          <a:xfrm>
            <a:off x="7432072" y="1295400"/>
            <a:ext cx="1296144" cy="1295400"/>
          </a:xfrm>
          <a:prstGeom prst="star8">
            <a:avLst>
              <a:gd name="adj" fmla="val 38250"/>
            </a:avLst>
          </a:prstGeom>
          <a:solidFill>
            <a:srgbClr val="FFC000"/>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b="1" dirty="0">
                <a:latin typeface="Calibri" pitchFamily="34" charset="0"/>
                <a:ea typeface="Arial" pitchFamily="34" charset="0"/>
                <a:cs typeface="Monotype Koufi" pitchFamily="2" charset="-78"/>
              </a:rPr>
              <a:t>طائفة قليلة </a:t>
            </a:r>
            <a:r>
              <a:rPr lang="ar-SA" b="1" dirty="0" smtClean="0">
                <a:latin typeface="Calibri" pitchFamily="34" charset="0"/>
                <a:ea typeface="Arial" pitchFamily="34" charset="0"/>
                <a:cs typeface="Monotype Koufi" pitchFamily="2" charset="-78"/>
              </a:rPr>
              <a:t>الأشواك</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AutoShape 3"/>
          <p:cNvSpPr>
            <a:spLocks noChangeArrowheads="1"/>
          </p:cNvSpPr>
          <p:nvPr/>
        </p:nvSpPr>
        <p:spPr bwMode="auto">
          <a:xfrm>
            <a:off x="7432072" y="2648528"/>
            <a:ext cx="1296144" cy="1219200"/>
          </a:xfrm>
          <a:prstGeom prst="star8">
            <a:avLst>
              <a:gd name="adj" fmla="val 38250"/>
            </a:avLst>
          </a:prstGeom>
          <a:solidFill>
            <a:srgbClr val="FFC000"/>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b="1" dirty="0">
                <a:latin typeface="Calibri" pitchFamily="34" charset="0"/>
                <a:ea typeface="Arial" pitchFamily="34" charset="0"/>
                <a:cs typeface="Monotype Koufi" pitchFamily="2" charset="-78"/>
              </a:rPr>
              <a:t>طائفة عديدة الأشواك</a:t>
            </a:r>
            <a:r>
              <a:rPr lang="ar-SA" b="1" dirty="0" smtClean="0">
                <a:latin typeface="Calibri" pitchFamily="34" charset="0"/>
                <a:ea typeface="Arial" pitchFamily="34" charset="0"/>
                <a:cs typeface="Monotype Koufi" pitchFamily="2" charset="-78"/>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دبوس زينة 22"/>
          <p:cNvSpPr/>
          <p:nvPr/>
        </p:nvSpPr>
        <p:spPr>
          <a:xfrm>
            <a:off x="251520" y="1524000"/>
            <a:ext cx="6818157" cy="8382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smtClean="0">
                <a:solidFill>
                  <a:srgbClr val="002060"/>
                </a:solidFill>
              </a:rPr>
              <a:t>مثل </a:t>
            </a:r>
            <a:r>
              <a:rPr lang="ar-SA" sz="2400" b="1" dirty="0">
                <a:solidFill>
                  <a:srgbClr val="002060"/>
                </a:solidFill>
              </a:rPr>
              <a:t>دودة الأرض</a:t>
            </a:r>
          </a:p>
          <a:p>
            <a:pPr algn="ctr" rtl="1"/>
            <a:r>
              <a:rPr lang="ar-SA" sz="2400" b="1" dirty="0" smtClean="0">
                <a:solidFill>
                  <a:srgbClr val="002060"/>
                </a:solidFill>
              </a:rPr>
              <a:t>تحصل </a:t>
            </a:r>
            <a:r>
              <a:rPr lang="ar-SA" sz="2400" b="1" dirty="0">
                <a:solidFill>
                  <a:srgbClr val="002060"/>
                </a:solidFill>
              </a:rPr>
              <a:t>على المواد الغذائية من التربة وتساعد في تهوية التربة</a:t>
            </a:r>
            <a:endParaRPr lang="en-US" sz="2400" b="1" dirty="0">
              <a:solidFill>
                <a:srgbClr val="002060"/>
              </a:solidFill>
            </a:endParaRPr>
          </a:p>
        </p:txBody>
      </p:sp>
      <p:sp>
        <p:nvSpPr>
          <p:cNvPr id="25" name="دبوس زينة 24"/>
          <p:cNvSpPr/>
          <p:nvPr/>
        </p:nvSpPr>
        <p:spPr>
          <a:xfrm>
            <a:off x="774576" y="2648528"/>
            <a:ext cx="6303702" cy="8382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rgbClr val="002060"/>
                </a:solidFill>
              </a:rPr>
              <a:t>-تضم الديدان البحرية مثل الدودة المروحية –الدودة الشوكية</a:t>
            </a:r>
          </a:p>
          <a:p>
            <a:pPr algn="ctr" rtl="1"/>
            <a:r>
              <a:rPr lang="ar-SA" sz="2400" b="1" dirty="0">
                <a:solidFill>
                  <a:srgbClr val="002060"/>
                </a:solidFill>
              </a:rPr>
              <a:t>-لها رأس تحتوي على أعضاء حس وعيون</a:t>
            </a:r>
            <a:endParaRPr lang="en-US" sz="2400" b="1" dirty="0">
              <a:solidFill>
                <a:srgbClr val="002060"/>
              </a:solidFill>
            </a:endParaRPr>
          </a:p>
        </p:txBody>
      </p:sp>
      <p:sp>
        <p:nvSpPr>
          <p:cNvPr id="26" name="AutoShape 3"/>
          <p:cNvSpPr>
            <a:spLocks noChangeArrowheads="1"/>
          </p:cNvSpPr>
          <p:nvPr/>
        </p:nvSpPr>
        <p:spPr bwMode="auto">
          <a:xfrm>
            <a:off x="7086600" y="4036291"/>
            <a:ext cx="1752600" cy="1219200"/>
          </a:xfrm>
          <a:prstGeom prst="star8">
            <a:avLst>
              <a:gd name="adj" fmla="val 38250"/>
            </a:avLst>
          </a:prstGeom>
          <a:solidFill>
            <a:srgbClr val="FFC000"/>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b="1" dirty="0">
                <a:latin typeface="Calibri" pitchFamily="34" charset="0"/>
                <a:ea typeface="Arial" pitchFamily="34" charset="0"/>
                <a:cs typeface="Monotype Koufi" pitchFamily="2" charset="-78"/>
              </a:rPr>
              <a:t>طائفة </a:t>
            </a:r>
            <a:r>
              <a:rPr lang="ar-SA" b="1" dirty="0" err="1" smtClean="0">
                <a:latin typeface="Calibri" pitchFamily="34" charset="0"/>
                <a:ea typeface="Arial" pitchFamily="34" charset="0"/>
                <a:cs typeface="Monotype Koufi" pitchFamily="2" charset="-78"/>
              </a:rPr>
              <a:t>الهيرودينا</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دبوس زينة 26"/>
          <p:cNvSpPr/>
          <p:nvPr/>
        </p:nvSpPr>
        <p:spPr>
          <a:xfrm>
            <a:off x="643097" y="3715328"/>
            <a:ext cx="6303702" cy="2017857"/>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rgbClr val="002060"/>
                </a:solidFill>
              </a:rPr>
              <a:t>-مثل ديدان العلق المتطفلة</a:t>
            </a:r>
          </a:p>
          <a:p>
            <a:pPr algn="ctr" rtl="1"/>
            <a:r>
              <a:rPr lang="ar-SA" sz="2400" b="1" dirty="0">
                <a:solidFill>
                  <a:srgbClr val="002060"/>
                </a:solidFill>
              </a:rPr>
              <a:t>-ليس لها أشواك أو أهداب ولها ممصات أمامية وخلفية تلتصق </a:t>
            </a:r>
            <a:r>
              <a:rPr lang="ar-SA" sz="2400" b="1" dirty="0" smtClean="0">
                <a:solidFill>
                  <a:srgbClr val="002060"/>
                </a:solidFill>
              </a:rPr>
              <a:t>بواسطتها </a:t>
            </a:r>
            <a:r>
              <a:rPr lang="ar-SA" sz="2400" b="1" dirty="0">
                <a:solidFill>
                  <a:srgbClr val="002060"/>
                </a:solidFill>
              </a:rPr>
              <a:t>بالأسماك </a:t>
            </a:r>
            <a:r>
              <a:rPr lang="ar-SA" sz="2400" b="1" dirty="0" smtClean="0">
                <a:solidFill>
                  <a:srgbClr val="002060"/>
                </a:solidFill>
              </a:rPr>
              <a:t>أو الزواحف </a:t>
            </a:r>
            <a:r>
              <a:rPr lang="ar-SA" sz="2400" b="1" dirty="0">
                <a:solidFill>
                  <a:srgbClr val="002060"/>
                </a:solidFill>
              </a:rPr>
              <a:t>أو الأنسان</a:t>
            </a:r>
          </a:p>
          <a:p>
            <a:pPr algn="ctr" rtl="1"/>
            <a:r>
              <a:rPr lang="ar-SA" sz="2400" b="1" dirty="0">
                <a:solidFill>
                  <a:srgbClr val="002060"/>
                </a:solidFill>
              </a:rPr>
              <a:t>-تعيش في المياه العذبة وتمتص دم العائل ويحتوي لعابها على مادة مخدرة ومانعة </a:t>
            </a:r>
            <a:r>
              <a:rPr lang="ar-SA" sz="2400" b="1" dirty="0" smtClean="0">
                <a:solidFill>
                  <a:srgbClr val="002060"/>
                </a:solidFill>
              </a:rPr>
              <a:t>لتجلط الدم</a:t>
            </a:r>
            <a:endParaRPr lang="en-US" sz="2400" b="1" dirty="0">
              <a:solidFill>
                <a:srgbClr val="002060"/>
              </a:solidFill>
            </a:endParaRPr>
          </a:p>
        </p:txBody>
      </p:sp>
      <p:grpSp>
        <p:nvGrpSpPr>
          <p:cNvPr id="17" name="مجموعة 16"/>
          <p:cNvGrpSpPr/>
          <p:nvPr/>
        </p:nvGrpSpPr>
        <p:grpSpPr>
          <a:xfrm>
            <a:off x="-36512" y="6128748"/>
            <a:ext cx="2082876" cy="756636"/>
            <a:chOff x="179512" y="692696"/>
            <a:chExt cx="2082876" cy="756636"/>
          </a:xfrm>
        </p:grpSpPr>
        <p:pic>
          <p:nvPicPr>
            <p:cNvPr id="18"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37471377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heel(1)">
                                      <p:cBhvr>
                                        <p:cTn id="24" dur="2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heel(1)">
                                      <p:cBhvr>
                                        <p:cTn id="36" dur="20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3" grpId="0" animBg="1"/>
      <p:bldP spid="25" grpId="0" animBg="1"/>
      <p:bldP spid="26" grpId="0" animBg="1"/>
      <p:bldP spid="2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ستطيل مستدير الزوايا 10"/>
          <p:cNvSpPr/>
          <p:nvPr/>
        </p:nvSpPr>
        <p:spPr>
          <a:xfrm>
            <a:off x="457200" y="1295400"/>
            <a:ext cx="8229309" cy="838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تؤدي دورا مهما في الأنظمة البيئية لأنها تفيد النباتات والحيوانات والإنسان ويلخص </a:t>
            </a:r>
            <a:r>
              <a:rPr lang="ar-SA" altLang="ar-SA" sz="2400" b="1" dirty="0" smtClean="0">
                <a:solidFill>
                  <a:srgbClr val="002060"/>
                </a:solidFill>
                <a:latin typeface="Constantia"/>
              </a:rPr>
              <a:t>الجدول التالي </a:t>
            </a:r>
            <a:r>
              <a:rPr lang="ar-SA" altLang="ar-SA" sz="2400" b="1" dirty="0">
                <a:solidFill>
                  <a:srgbClr val="002060"/>
                </a:solidFill>
                <a:latin typeface="Constantia"/>
              </a:rPr>
              <a:t>الأهمية البيئية للديدان الحلقية المختلفة</a:t>
            </a:r>
            <a:endParaRPr lang="ar-SA" sz="2400" dirty="0">
              <a:solidFill>
                <a:srgbClr val="002060"/>
              </a:solidFill>
              <a:latin typeface="Constantia"/>
            </a:endParaRPr>
          </a:p>
        </p:txBody>
      </p:sp>
      <p:sp>
        <p:nvSpPr>
          <p:cNvPr id="9" name="AutoShape 13"/>
          <p:cNvSpPr>
            <a:spLocks noChangeArrowheads="1"/>
          </p:cNvSpPr>
          <p:nvPr/>
        </p:nvSpPr>
        <p:spPr bwMode="auto">
          <a:xfrm>
            <a:off x="4191000" y="381000"/>
            <a:ext cx="4533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بيئة الديدان الحلقية وأهميتها</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2" name="جدول 1"/>
          <p:cNvGraphicFramePr>
            <a:graphicFrameLocks noGrp="1"/>
          </p:cNvGraphicFramePr>
          <p:nvPr>
            <p:extLst>
              <p:ext uri="{D42A27DB-BD31-4B8C-83A1-F6EECF244321}">
                <p14:modId xmlns:p14="http://schemas.microsoft.com/office/powerpoint/2010/main" val="1421502773"/>
              </p:ext>
            </p:extLst>
          </p:nvPr>
        </p:nvGraphicFramePr>
        <p:xfrm>
          <a:off x="457198" y="2362200"/>
          <a:ext cx="8267701" cy="3017266"/>
        </p:xfrm>
        <a:graphic>
          <a:graphicData uri="http://schemas.openxmlformats.org/drawingml/2006/table">
            <a:tbl>
              <a:tblPr firstRow="1" bandRow="1">
                <a:tableStyleId>{5C22544A-7EE6-4342-B048-85BDC9FD1C3A}</a:tableStyleId>
              </a:tblPr>
              <a:tblGrid>
                <a:gridCol w="2590802"/>
                <a:gridCol w="990600"/>
                <a:gridCol w="1999295"/>
                <a:gridCol w="1756887"/>
                <a:gridCol w="930117"/>
              </a:tblGrid>
              <a:tr h="370840">
                <a:tc>
                  <a:txBody>
                    <a:bodyPr/>
                    <a:lstStyle/>
                    <a:p>
                      <a:pPr marL="0" marR="0" algn="ctr">
                        <a:lnSpc>
                          <a:spcPct val="115000"/>
                        </a:lnSpc>
                        <a:spcBef>
                          <a:spcPts val="0"/>
                        </a:spcBef>
                        <a:spcAft>
                          <a:spcPts val="0"/>
                        </a:spcAft>
                      </a:pPr>
                      <a:r>
                        <a:rPr lang="ar-SA" sz="1400" b="1" dirty="0">
                          <a:solidFill>
                            <a:srgbClr val="002060"/>
                          </a:solidFill>
                          <a:effectLst/>
                          <a:latin typeface="Calibri"/>
                          <a:ea typeface="Times New Roman"/>
                          <a:cs typeface="Arial"/>
                        </a:rPr>
                        <a:t>الفائدة البيئية</a:t>
                      </a:r>
                      <a:endParaRPr lang="en-US" sz="1100" b="1" dirty="0">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6"/>
                    </a:solidFill>
                  </a:tcPr>
                </a:tc>
                <a:tc>
                  <a:txBody>
                    <a:bodyPr/>
                    <a:lstStyle/>
                    <a:p>
                      <a:pPr marL="0" marR="0" algn="ctr">
                        <a:lnSpc>
                          <a:spcPct val="115000"/>
                        </a:lnSpc>
                        <a:spcBef>
                          <a:spcPts val="0"/>
                        </a:spcBef>
                        <a:spcAft>
                          <a:spcPts val="0"/>
                        </a:spcAft>
                      </a:pPr>
                      <a:r>
                        <a:rPr lang="ar-SA" sz="1400" b="1">
                          <a:solidFill>
                            <a:srgbClr val="002060"/>
                          </a:solidFill>
                          <a:effectLst/>
                          <a:latin typeface="Calibri"/>
                          <a:ea typeface="Times New Roman"/>
                          <a:cs typeface="Arial"/>
                        </a:rPr>
                        <a:t>الموظن البيئي</a:t>
                      </a:r>
                      <a:endParaRPr lang="en-US" sz="1100" b="1">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6"/>
                    </a:solidFill>
                  </a:tcPr>
                </a:tc>
                <a:tc>
                  <a:txBody>
                    <a:bodyPr/>
                    <a:lstStyle/>
                    <a:p>
                      <a:pPr marL="0" marR="0" algn="ctr">
                        <a:lnSpc>
                          <a:spcPct val="115000"/>
                        </a:lnSpc>
                        <a:spcBef>
                          <a:spcPts val="0"/>
                        </a:spcBef>
                        <a:spcAft>
                          <a:spcPts val="0"/>
                        </a:spcAft>
                      </a:pPr>
                      <a:r>
                        <a:rPr lang="ar-SA" sz="1400" b="1">
                          <a:solidFill>
                            <a:srgbClr val="002060"/>
                          </a:solidFill>
                          <a:effectLst/>
                          <a:latin typeface="Calibri"/>
                          <a:ea typeface="Times New Roman"/>
                          <a:cs typeface="Arial"/>
                        </a:rPr>
                        <a:t>الخصائص</a:t>
                      </a:r>
                      <a:endParaRPr lang="en-US" sz="1100" b="1">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6"/>
                    </a:solidFill>
                  </a:tcPr>
                </a:tc>
                <a:tc>
                  <a:txBody>
                    <a:bodyPr/>
                    <a:lstStyle/>
                    <a:p>
                      <a:pPr marL="0" marR="0" algn="ctr">
                        <a:lnSpc>
                          <a:spcPct val="115000"/>
                        </a:lnSpc>
                        <a:spcBef>
                          <a:spcPts val="0"/>
                        </a:spcBef>
                        <a:spcAft>
                          <a:spcPts val="0"/>
                        </a:spcAft>
                      </a:pPr>
                      <a:r>
                        <a:rPr lang="ar-SA" sz="1400" b="1">
                          <a:solidFill>
                            <a:srgbClr val="002060"/>
                          </a:solidFill>
                          <a:effectLst/>
                          <a:latin typeface="Calibri"/>
                          <a:ea typeface="Times New Roman"/>
                          <a:cs typeface="Arial"/>
                        </a:rPr>
                        <a:t>مثال</a:t>
                      </a:r>
                      <a:endParaRPr lang="en-US" sz="1100" b="1">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6"/>
                    </a:solidFill>
                  </a:tcPr>
                </a:tc>
                <a:tc>
                  <a:txBody>
                    <a:bodyPr/>
                    <a:lstStyle/>
                    <a:p>
                      <a:pPr marL="0" marR="0" algn="ctr">
                        <a:lnSpc>
                          <a:spcPct val="115000"/>
                        </a:lnSpc>
                        <a:spcBef>
                          <a:spcPts val="0"/>
                        </a:spcBef>
                        <a:spcAft>
                          <a:spcPts val="0"/>
                        </a:spcAft>
                      </a:pPr>
                      <a:r>
                        <a:rPr lang="ar-SA" sz="1400" b="1" dirty="0">
                          <a:solidFill>
                            <a:srgbClr val="002060"/>
                          </a:solidFill>
                          <a:effectLst/>
                          <a:latin typeface="Calibri"/>
                          <a:ea typeface="Times New Roman"/>
                          <a:cs typeface="Arial"/>
                        </a:rPr>
                        <a:t>نوع الديدان</a:t>
                      </a:r>
                      <a:endParaRPr lang="en-US" sz="1100" b="1" dirty="0">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6"/>
                    </a:solidFill>
                  </a:tcPr>
                </a:tc>
              </a:tr>
              <a:tr h="370840">
                <a:tc>
                  <a:txBody>
                    <a:bodyPr/>
                    <a:lstStyle/>
                    <a:p>
                      <a:pPr marL="0" marR="0" algn="ctr">
                        <a:lnSpc>
                          <a:spcPct val="115000"/>
                        </a:lnSpc>
                        <a:spcBef>
                          <a:spcPts val="0"/>
                        </a:spcBef>
                        <a:spcAft>
                          <a:spcPts val="0"/>
                        </a:spcAft>
                      </a:pPr>
                      <a:r>
                        <a:rPr lang="ar-SA" sz="1400" b="1">
                          <a:solidFill>
                            <a:srgbClr val="002060"/>
                          </a:solidFill>
                          <a:effectLst/>
                          <a:latin typeface="Calibri"/>
                          <a:ea typeface="Times New Roman"/>
                          <a:cs typeface="Arial"/>
                        </a:rPr>
                        <a:t>ـ تهوية التربة لتنمو الجذور بسرعة وتنقل المياه بفاعلية أكبر.</a:t>
                      </a:r>
                      <a:endParaRPr lang="en-US" sz="1100" b="1">
                        <a:solidFill>
                          <a:srgbClr val="002060"/>
                        </a:solidFill>
                        <a:effectLst/>
                        <a:latin typeface="Calibri"/>
                        <a:ea typeface="Times New Roman"/>
                        <a:cs typeface="Arial"/>
                      </a:endParaRPr>
                    </a:p>
                    <a:p>
                      <a:pPr marL="0" marR="0" algn="ctr">
                        <a:lnSpc>
                          <a:spcPct val="115000"/>
                        </a:lnSpc>
                        <a:spcBef>
                          <a:spcPts val="0"/>
                        </a:spcBef>
                        <a:spcAft>
                          <a:spcPts val="0"/>
                        </a:spcAft>
                      </a:pPr>
                      <a:r>
                        <a:rPr lang="ar-SA" sz="1400" b="1">
                          <a:solidFill>
                            <a:srgbClr val="002060"/>
                          </a:solidFill>
                          <a:effectLst/>
                          <a:latin typeface="Calibri"/>
                          <a:ea typeface="Times New Roman"/>
                          <a:cs typeface="Arial"/>
                        </a:rPr>
                        <a:t>ـ تتغذى عليها العديد من الحيوانات.</a:t>
                      </a:r>
                      <a:endParaRPr lang="en-US" sz="1100" b="1">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ar-SA" sz="1400" b="1">
                          <a:solidFill>
                            <a:srgbClr val="002060"/>
                          </a:solidFill>
                          <a:effectLst/>
                          <a:latin typeface="Calibri"/>
                          <a:ea typeface="Times New Roman"/>
                          <a:cs typeface="Arial"/>
                        </a:rPr>
                        <a:t>اليابسة </a:t>
                      </a:r>
                      <a:endParaRPr lang="en-US" sz="1100" b="1">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ar-SA" sz="1400" b="1" dirty="0">
                          <a:solidFill>
                            <a:srgbClr val="002060"/>
                          </a:solidFill>
                          <a:effectLst/>
                          <a:latin typeface="Calibri"/>
                          <a:ea typeface="Times New Roman"/>
                          <a:cs typeface="Arial"/>
                        </a:rPr>
                        <a:t>ـ توجد أشواك قليلة في معظم حلقات الجسم.</a:t>
                      </a:r>
                      <a:endParaRPr lang="en-US" sz="1100" b="1" dirty="0">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1400" b="1" dirty="0">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a:lnSpc>
                          <a:spcPct val="115000"/>
                        </a:lnSpc>
                        <a:spcBef>
                          <a:spcPts val="0"/>
                        </a:spcBef>
                        <a:spcAft>
                          <a:spcPts val="0"/>
                        </a:spcAft>
                      </a:pPr>
                      <a:r>
                        <a:rPr lang="ar-SA" sz="1400" b="1" dirty="0">
                          <a:solidFill>
                            <a:srgbClr val="002060"/>
                          </a:solidFill>
                          <a:effectLst/>
                          <a:latin typeface="Calibri"/>
                          <a:ea typeface="Times New Roman"/>
                          <a:cs typeface="Arial"/>
                        </a:rPr>
                        <a:t>ديدان الأرض </a:t>
                      </a:r>
                      <a:endParaRPr lang="en-US" sz="1100" b="1" dirty="0">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3">
                        <a:lumMod val="50000"/>
                      </a:schemeClr>
                    </a:solidFill>
                  </a:tcPr>
                </a:tc>
              </a:tr>
              <a:tr h="1059180">
                <a:tc>
                  <a:txBody>
                    <a:bodyPr/>
                    <a:lstStyle/>
                    <a:p>
                      <a:pPr marL="0" marR="0" algn="ctr">
                        <a:lnSpc>
                          <a:spcPct val="115000"/>
                        </a:lnSpc>
                        <a:spcBef>
                          <a:spcPts val="0"/>
                        </a:spcBef>
                        <a:spcAft>
                          <a:spcPts val="0"/>
                        </a:spcAft>
                      </a:pPr>
                      <a:r>
                        <a:rPr lang="ar-SA" sz="1400" b="1" dirty="0">
                          <a:solidFill>
                            <a:srgbClr val="002060"/>
                          </a:solidFill>
                          <a:effectLst/>
                          <a:latin typeface="Calibri"/>
                          <a:ea typeface="Times New Roman"/>
                          <a:cs typeface="Arial"/>
                        </a:rPr>
                        <a:t>ـ تحول بقايا </a:t>
                      </a:r>
                      <a:r>
                        <a:rPr lang="ar-SA" sz="1400" b="1" dirty="0" err="1">
                          <a:solidFill>
                            <a:srgbClr val="002060"/>
                          </a:solidFill>
                          <a:effectLst/>
                          <a:latin typeface="Calibri"/>
                          <a:ea typeface="Times New Roman"/>
                          <a:cs typeface="Arial"/>
                        </a:rPr>
                        <a:t>المواض</a:t>
                      </a:r>
                      <a:r>
                        <a:rPr lang="ar-SA" sz="1400" b="1" dirty="0">
                          <a:solidFill>
                            <a:srgbClr val="002060"/>
                          </a:solidFill>
                          <a:effectLst/>
                          <a:latin typeface="Calibri"/>
                          <a:ea typeface="Times New Roman"/>
                          <a:cs typeface="Arial"/>
                        </a:rPr>
                        <a:t> العضوية في المحيطات إلى ثاني أكسيد الكربون الذي تستعمله العوالق البحرية في علمية البناء الضوئي.</a:t>
                      </a:r>
                      <a:endParaRPr lang="en-US" sz="1100" b="1" dirty="0">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ar-SA" sz="1400" b="1" dirty="0">
                          <a:solidFill>
                            <a:srgbClr val="002060"/>
                          </a:solidFill>
                          <a:effectLst/>
                          <a:latin typeface="Calibri"/>
                          <a:ea typeface="Times New Roman"/>
                          <a:cs typeface="Arial"/>
                        </a:rPr>
                        <a:t>مياه البحر</a:t>
                      </a:r>
                      <a:endParaRPr lang="en-US" sz="1100" b="1" dirty="0">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ar-SA" sz="1400" b="1" dirty="0">
                          <a:solidFill>
                            <a:srgbClr val="002060"/>
                          </a:solidFill>
                          <a:effectLst/>
                          <a:latin typeface="Calibri"/>
                          <a:ea typeface="Times New Roman"/>
                          <a:cs typeface="Arial"/>
                        </a:rPr>
                        <a:t>ـ أعضاء حسَ معقدة.</a:t>
                      </a:r>
                      <a:endParaRPr lang="en-US" sz="1100" b="1" dirty="0">
                        <a:solidFill>
                          <a:srgbClr val="002060"/>
                        </a:solidFill>
                        <a:effectLst/>
                        <a:latin typeface="Calibri"/>
                        <a:ea typeface="Times New Roman"/>
                        <a:cs typeface="Arial"/>
                      </a:endParaRPr>
                    </a:p>
                    <a:p>
                      <a:pPr marL="0" marR="0" algn="ctr">
                        <a:lnSpc>
                          <a:spcPct val="115000"/>
                        </a:lnSpc>
                        <a:spcBef>
                          <a:spcPts val="0"/>
                        </a:spcBef>
                        <a:spcAft>
                          <a:spcPts val="0"/>
                        </a:spcAft>
                      </a:pPr>
                      <a:r>
                        <a:rPr lang="ar-SA" sz="1400" b="1" dirty="0">
                          <a:solidFill>
                            <a:srgbClr val="002060"/>
                          </a:solidFill>
                          <a:effectLst/>
                          <a:latin typeface="Calibri"/>
                          <a:ea typeface="Times New Roman"/>
                          <a:cs typeface="Arial"/>
                        </a:rPr>
                        <a:t>ـ العديد من الأشواك لمعظم حلقات الجسم.</a:t>
                      </a:r>
                      <a:endParaRPr lang="en-US" sz="1100" b="1" dirty="0">
                        <a:solidFill>
                          <a:srgbClr val="002060"/>
                        </a:solidFill>
                        <a:effectLst/>
                        <a:latin typeface="Calibri"/>
                        <a:ea typeface="Times New Roman"/>
                        <a:cs typeface="Arial"/>
                      </a:endParaRPr>
                    </a:p>
                    <a:p>
                      <a:pPr marL="0" marR="0" algn="ctr">
                        <a:lnSpc>
                          <a:spcPct val="115000"/>
                        </a:lnSpc>
                        <a:spcBef>
                          <a:spcPts val="0"/>
                        </a:spcBef>
                        <a:spcAft>
                          <a:spcPts val="0"/>
                        </a:spcAft>
                      </a:pPr>
                      <a:r>
                        <a:rPr lang="ar-SA" sz="1400" b="1" dirty="0">
                          <a:solidFill>
                            <a:srgbClr val="002060"/>
                          </a:solidFill>
                          <a:effectLst/>
                          <a:latin typeface="Calibri"/>
                          <a:ea typeface="Times New Roman"/>
                          <a:cs typeface="Arial"/>
                        </a:rPr>
                        <a:t>ـ لها أقدام جانبية.</a:t>
                      </a:r>
                      <a:endParaRPr lang="en-US" sz="1100" b="1" dirty="0">
                        <a:solidFill>
                          <a:srgbClr val="002060"/>
                        </a:solidFill>
                        <a:effectLst/>
                        <a:latin typeface="Calibri"/>
                        <a:ea typeface="Times New Roman"/>
                        <a:cs typeface="Arial"/>
                      </a:endParaRPr>
                    </a:p>
                    <a:p>
                      <a:pPr marL="0" marR="0" algn="ctr">
                        <a:lnSpc>
                          <a:spcPct val="115000"/>
                        </a:lnSpc>
                        <a:spcBef>
                          <a:spcPts val="0"/>
                        </a:spcBef>
                        <a:spcAft>
                          <a:spcPts val="0"/>
                        </a:spcAft>
                      </a:pPr>
                      <a:r>
                        <a:rPr lang="ar-SA" sz="1400" b="1" dirty="0">
                          <a:solidFill>
                            <a:srgbClr val="002060"/>
                          </a:solidFill>
                          <a:effectLst/>
                          <a:latin typeface="Calibri"/>
                          <a:ea typeface="Times New Roman"/>
                          <a:cs typeface="Arial"/>
                        </a:rPr>
                        <a:t> </a:t>
                      </a:r>
                      <a:endParaRPr lang="en-US" sz="1100" b="1" dirty="0">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endParaRPr lang="en-US" sz="1400" b="1" dirty="0">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a:lnSpc>
                          <a:spcPct val="115000"/>
                        </a:lnSpc>
                        <a:spcBef>
                          <a:spcPts val="0"/>
                        </a:spcBef>
                        <a:spcAft>
                          <a:spcPts val="0"/>
                        </a:spcAft>
                      </a:pPr>
                      <a:r>
                        <a:rPr lang="ar-SA" sz="1400" b="1" dirty="0">
                          <a:solidFill>
                            <a:srgbClr val="002060"/>
                          </a:solidFill>
                          <a:effectLst/>
                          <a:latin typeface="Calibri"/>
                          <a:ea typeface="Times New Roman"/>
                          <a:cs typeface="Arial"/>
                        </a:rPr>
                        <a:t>عديدة الأشواك </a:t>
                      </a:r>
                      <a:endParaRPr lang="en-US" sz="1100" b="1" dirty="0">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3">
                        <a:lumMod val="50000"/>
                      </a:schemeClr>
                    </a:solidFill>
                  </a:tcPr>
                </a:tc>
              </a:tr>
              <a:tr h="370840">
                <a:tc>
                  <a:txBody>
                    <a:bodyPr/>
                    <a:lstStyle/>
                    <a:p>
                      <a:pPr marL="0" marR="0" algn="ctr">
                        <a:lnSpc>
                          <a:spcPct val="115000"/>
                        </a:lnSpc>
                        <a:spcBef>
                          <a:spcPts val="0"/>
                        </a:spcBef>
                        <a:spcAft>
                          <a:spcPts val="0"/>
                        </a:spcAft>
                      </a:pPr>
                      <a:r>
                        <a:rPr lang="ar-SA" sz="1400" b="1" dirty="0">
                          <a:solidFill>
                            <a:srgbClr val="002060"/>
                          </a:solidFill>
                          <a:effectLst/>
                          <a:latin typeface="Calibri"/>
                          <a:ea typeface="Times New Roman"/>
                          <a:cs typeface="Arial"/>
                        </a:rPr>
                        <a:t>ـ تساعد في استمرار سريان الدم بعد العمليات الجراحية الدقيقة</a:t>
                      </a:r>
                      <a:r>
                        <a:rPr lang="ar-SA" sz="1400" b="1" dirty="0" smtClean="0">
                          <a:solidFill>
                            <a:srgbClr val="002060"/>
                          </a:solidFill>
                          <a:effectLst/>
                          <a:latin typeface="Calibri"/>
                          <a:ea typeface="Times New Roman"/>
                          <a:cs typeface="Arial"/>
                        </a:rPr>
                        <a:t>.</a:t>
                      </a:r>
                    </a:p>
                    <a:p>
                      <a:pPr marL="0" marR="0" algn="ctr">
                        <a:lnSpc>
                          <a:spcPct val="115000"/>
                        </a:lnSpc>
                        <a:spcBef>
                          <a:spcPts val="0"/>
                        </a:spcBef>
                        <a:spcAft>
                          <a:spcPts val="0"/>
                        </a:spcAft>
                      </a:pPr>
                      <a:endParaRPr lang="en-US" sz="1100" b="1" dirty="0">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ar-SA" sz="1400" b="1">
                          <a:solidFill>
                            <a:srgbClr val="002060"/>
                          </a:solidFill>
                          <a:effectLst/>
                          <a:latin typeface="Calibri"/>
                          <a:ea typeface="Times New Roman"/>
                          <a:cs typeface="Arial"/>
                        </a:rPr>
                        <a:t>ـ المياة المعدنية.</a:t>
                      </a:r>
                      <a:endParaRPr lang="en-US" sz="1100" b="1">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ar-SA" sz="1400" b="1" dirty="0">
                          <a:solidFill>
                            <a:srgbClr val="002060"/>
                          </a:solidFill>
                          <a:effectLst/>
                          <a:latin typeface="Calibri"/>
                          <a:ea typeface="Times New Roman"/>
                          <a:cs typeface="Arial"/>
                        </a:rPr>
                        <a:t>ـ لا يحتوي جسمها على أشواك.</a:t>
                      </a:r>
                      <a:endParaRPr lang="en-US" sz="1100" b="1" dirty="0">
                        <a:solidFill>
                          <a:srgbClr val="002060"/>
                        </a:solidFill>
                        <a:effectLst/>
                        <a:latin typeface="Calibri"/>
                        <a:ea typeface="Times New Roman"/>
                        <a:cs typeface="Arial"/>
                      </a:endParaRPr>
                    </a:p>
                    <a:p>
                      <a:pPr marL="0" marR="0" algn="ctr">
                        <a:lnSpc>
                          <a:spcPct val="115000"/>
                        </a:lnSpc>
                        <a:spcBef>
                          <a:spcPts val="0"/>
                        </a:spcBef>
                        <a:spcAft>
                          <a:spcPts val="0"/>
                        </a:spcAft>
                      </a:pPr>
                      <a:r>
                        <a:rPr lang="ar-SA" sz="1400" b="1" dirty="0">
                          <a:solidFill>
                            <a:srgbClr val="002060"/>
                          </a:solidFill>
                          <a:effectLst/>
                          <a:latin typeface="Calibri"/>
                          <a:ea typeface="Times New Roman"/>
                          <a:cs typeface="Arial"/>
                        </a:rPr>
                        <a:t>ـ ممصات أمامية وخلفية .</a:t>
                      </a:r>
                      <a:endParaRPr lang="en-US" sz="1100" b="1" dirty="0">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endParaRPr lang="en-US" sz="1400" b="1" dirty="0">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a:lnSpc>
                          <a:spcPct val="115000"/>
                        </a:lnSpc>
                        <a:spcBef>
                          <a:spcPts val="0"/>
                        </a:spcBef>
                        <a:spcAft>
                          <a:spcPts val="0"/>
                        </a:spcAft>
                      </a:pPr>
                      <a:r>
                        <a:rPr lang="ar-SA" sz="1400" b="1" dirty="0">
                          <a:solidFill>
                            <a:srgbClr val="002060"/>
                          </a:solidFill>
                          <a:effectLst/>
                          <a:latin typeface="Calibri"/>
                          <a:ea typeface="Times New Roman"/>
                          <a:cs typeface="Arial"/>
                        </a:rPr>
                        <a:t>ديدان العلق </a:t>
                      </a:r>
                      <a:endParaRPr lang="en-US" sz="1100" b="1" dirty="0">
                        <a:solidFill>
                          <a:srgbClr val="002060"/>
                        </a:solidFill>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3">
                        <a:lumMod val="50000"/>
                      </a:schemeClr>
                    </a:solidFill>
                  </a:tcPr>
                </a:tc>
              </a:tr>
            </a:tbl>
          </a:graphicData>
        </a:graphic>
      </p:graphicFrame>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782456"/>
            <a:ext cx="1447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657600"/>
            <a:ext cx="14478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724400"/>
            <a:ext cx="147781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مجموعة 13"/>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808437050"/>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6146"/>
                                        </p:tgtEl>
                                        <p:attrNameLst>
                                          <p:attrName>style.visibility</p:attrName>
                                        </p:attrNameLst>
                                      </p:cBhvr>
                                      <p:to>
                                        <p:strVal val="visible"/>
                                      </p:to>
                                    </p:set>
                                    <p:anim calcmode="lin" valueType="num">
                                      <p:cBhvr>
                                        <p:cTn id="28" dur="1000" fill="hold"/>
                                        <p:tgtEl>
                                          <p:spTgt spid="6146"/>
                                        </p:tgtEl>
                                        <p:attrNameLst>
                                          <p:attrName>ppt_w</p:attrName>
                                        </p:attrNameLst>
                                      </p:cBhvr>
                                      <p:tavLst>
                                        <p:tav tm="0">
                                          <p:val>
                                            <p:fltVal val="0"/>
                                          </p:val>
                                        </p:tav>
                                        <p:tav tm="100000">
                                          <p:val>
                                            <p:strVal val="#ppt_w"/>
                                          </p:val>
                                        </p:tav>
                                      </p:tavLst>
                                    </p:anim>
                                    <p:anim calcmode="lin" valueType="num">
                                      <p:cBhvr>
                                        <p:cTn id="29" dur="1000" fill="hold"/>
                                        <p:tgtEl>
                                          <p:spTgt spid="6146"/>
                                        </p:tgtEl>
                                        <p:attrNameLst>
                                          <p:attrName>ppt_h</p:attrName>
                                        </p:attrNameLst>
                                      </p:cBhvr>
                                      <p:tavLst>
                                        <p:tav tm="0">
                                          <p:val>
                                            <p:fltVal val="0"/>
                                          </p:val>
                                        </p:tav>
                                        <p:tav tm="100000">
                                          <p:val>
                                            <p:strVal val="#ppt_h"/>
                                          </p:val>
                                        </p:tav>
                                      </p:tavLst>
                                    </p:anim>
                                    <p:anim calcmode="lin" valueType="num">
                                      <p:cBhvr>
                                        <p:cTn id="30" dur="1000" fill="hold"/>
                                        <p:tgtEl>
                                          <p:spTgt spid="6146"/>
                                        </p:tgtEl>
                                        <p:attrNameLst>
                                          <p:attrName>style.rotation</p:attrName>
                                        </p:attrNameLst>
                                      </p:cBhvr>
                                      <p:tavLst>
                                        <p:tav tm="0">
                                          <p:val>
                                            <p:fltVal val="90"/>
                                          </p:val>
                                        </p:tav>
                                        <p:tav tm="100000">
                                          <p:val>
                                            <p:fltVal val="0"/>
                                          </p:val>
                                        </p:tav>
                                      </p:tavLst>
                                    </p:anim>
                                    <p:animEffect transition="in" filter="fade">
                                      <p:cBhvr>
                                        <p:cTn id="31" dur="1000"/>
                                        <p:tgtEl>
                                          <p:spTgt spid="6146"/>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6147"/>
                                        </p:tgtEl>
                                        <p:attrNameLst>
                                          <p:attrName>style.visibility</p:attrName>
                                        </p:attrNameLst>
                                      </p:cBhvr>
                                      <p:to>
                                        <p:strVal val="visible"/>
                                      </p:to>
                                    </p:set>
                                    <p:anim calcmode="lin" valueType="num">
                                      <p:cBhvr>
                                        <p:cTn id="36" dur="1000" fill="hold"/>
                                        <p:tgtEl>
                                          <p:spTgt spid="6147"/>
                                        </p:tgtEl>
                                        <p:attrNameLst>
                                          <p:attrName>ppt_w</p:attrName>
                                        </p:attrNameLst>
                                      </p:cBhvr>
                                      <p:tavLst>
                                        <p:tav tm="0">
                                          <p:val>
                                            <p:fltVal val="0"/>
                                          </p:val>
                                        </p:tav>
                                        <p:tav tm="100000">
                                          <p:val>
                                            <p:strVal val="#ppt_w"/>
                                          </p:val>
                                        </p:tav>
                                      </p:tavLst>
                                    </p:anim>
                                    <p:anim calcmode="lin" valueType="num">
                                      <p:cBhvr>
                                        <p:cTn id="37" dur="1000" fill="hold"/>
                                        <p:tgtEl>
                                          <p:spTgt spid="6147"/>
                                        </p:tgtEl>
                                        <p:attrNameLst>
                                          <p:attrName>ppt_h</p:attrName>
                                        </p:attrNameLst>
                                      </p:cBhvr>
                                      <p:tavLst>
                                        <p:tav tm="0">
                                          <p:val>
                                            <p:fltVal val="0"/>
                                          </p:val>
                                        </p:tav>
                                        <p:tav tm="100000">
                                          <p:val>
                                            <p:strVal val="#ppt_h"/>
                                          </p:val>
                                        </p:tav>
                                      </p:tavLst>
                                    </p:anim>
                                    <p:anim calcmode="lin" valueType="num">
                                      <p:cBhvr>
                                        <p:cTn id="38" dur="1000" fill="hold"/>
                                        <p:tgtEl>
                                          <p:spTgt spid="6147"/>
                                        </p:tgtEl>
                                        <p:attrNameLst>
                                          <p:attrName>style.rotation</p:attrName>
                                        </p:attrNameLst>
                                      </p:cBhvr>
                                      <p:tavLst>
                                        <p:tav tm="0">
                                          <p:val>
                                            <p:fltVal val="90"/>
                                          </p:val>
                                        </p:tav>
                                        <p:tav tm="100000">
                                          <p:val>
                                            <p:fltVal val="0"/>
                                          </p:val>
                                        </p:tav>
                                      </p:tavLst>
                                    </p:anim>
                                    <p:animEffect transition="in" filter="fade">
                                      <p:cBhvr>
                                        <p:cTn id="39" dur="1000"/>
                                        <p:tgtEl>
                                          <p:spTgt spid="6147"/>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6148"/>
                                        </p:tgtEl>
                                        <p:attrNameLst>
                                          <p:attrName>style.visibility</p:attrName>
                                        </p:attrNameLst>
                                      </p:cBhvr>
                                      <p:to>
                                        <p:strVal val="visible"/>
                                      </p:to>
                                    </p:set>
                                    <p:anim calcmode="lin" valueType="num">
                                      <p:cBhvr>
                                        <p:cTn id="44" dur="1000" fill="hold"/>
                                        <p:tgtEl>
                                          <p:spTgt spid="6148"/>
                                        </p:tgtEl>
                                        <p:attrNameLst>
                                          <p:attrName>ppt_w</p:attrName>
                                        </p:attrNameLst>
                                      </p:cBhvr>
                                      <p:tavLst>
                                        <p:tav tm="0">
                                          <p:val>
                                            <p:fltVal val="0"/>
                                          </p:val>
                                        </p:tav>
                                        <p:tav tm="100000">
                                          <p:val>
                                            <p:strVal val="#ppt_w"/>
                                          </p:val>
                                        </p:tav>
                                      </p:tavLst>
                                    </p:anim>
                                    <p:anim calcmode="lin" valueType="num">
                                      <p:cBhvr>
                                        <p:cTn id="45" dur="1000" fill="hold"/>
                                        <p:tgtEl>
                                          <p:spTgt spid="6148"/>
                                        </p:tgtEl>
                                        <p:attrNameLst>
                                          <p:attrName>ppt_h</p:attrName>
                                        </p:attrNameLst>
                                      </p:cBhvr>
                                      <p:tavLst>
                                        <p:tav tm="0">
                                          <p:val>
                                            <p:fltVal val="0"/>
                                          </p:val>
                                        </p:tav>
                                        <p:tav tm="100000">
                                          <p:val>
                                            <p:strVal val="#ppt_h"/>
                                          </p:val>
                                        </p:tav>
                                      </p:tavLst>
                                    </p:anim>
                                    <p:anim calcmode="lin" valueType="num">
                                      <p:cBhvr>
                                        <p:cTn id="46" dur="1000" fill="hold"/>
                                        <p:tgtEl>
                                          <p:spTgt spid="6148"/>
                                        </p:tgtEl>
                                        <p:attrNameLst>
                                          <p:attrName>style.rotation</p:attrName>
                                        </p:attrNameLst>
                                      </p:cBhvr>
                                      <p:tavLst>
                                        <p:tav tm="0">
                                          <p:val>
                                            <p:fltVal val="90"/>
                                          </p:val>
                                        </p:tav>
                                        <p:tav tm="100000">
                                          <p:val>
                                            <p:fltVal val="0"/>
                                          </p:val>
                                        </p:tav>
                                      </p:tavLst>
                                    </p:anim>
                                    <p:animEffect transition="in" filter="fade">
                                      <p:cBhvr>
                                        <p:cTn id="47"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547664" y="620688"/>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4" name="مربع نص 3"/>
          <p:cNvSpPr txBox="1"/>
          <p:nvPr/>
        </p:nvSpPr>
        <p:spPr>
          <a:xfrm>
            <a:off x="1763688" y="620688"/>
            <a:ext cx="5760640" cy="830997"/>
          </a:xfrm>
          <a:prstGeom prst="rect">
            <a:avLst/>
          </a:prstGeom>
          <a:noFill/>
        </p:spPr>
        <p:txBody>
          <a:bodyPr wrap="square" rtlCol="1">
            <a:spAutoFit/>
          </a:bodyPr>
          <a:lstStyle/>
          <a:p>
            <a:pPr algn="ctr"/>
            <a:r>
              <a:rPr lang="ar-SA" sz="4800" b="1" dirty="0" smtClean="0">
                <a:solidFill>
                  <a:srgbClr val="FF0000"/>
                </a:solidFill>
                <a:effectLst>
                  <a:outerShdw blurRad="38100" dist="38100" dir="2700000" algn="tl">
                    <a:srgbClr val="FFFFFF"/>
                  </a:outerShdw>
                </a:effectLst>
              </a:rPr>
              <a:t>تقويم الدرس الرابع</a:t>
            </a:r>
            <a:endParaRPr lang="ar-SA" sz="4800" dirty="0">
              <a:solidFill>
                <a:srgbClr val="FF0000"/>
              </a:solidFill>
            </a:endParaRPr>
          </a:p>
        </p:txBody>
      </p:sp>
      <p:sp>
        <p:nvSpPr>
          <p:cNvPr id="5" name="مربع نص 4"/>
          <p:cNvSpPr txBox="1"/>
          <p:nvPr/>
        </p:nvSpPr>
        <p:spPr>
          <a:xfrm>
            <a:off x="1331640" y="2795444"/>
            <a:ext cx="6624736" cy="1569660"/>
          </a:xfrm>
          <a:prstGeom prst="rect">
            <a:avLst/>
          </a:prstGeom>
          <a:noFill/>
        </p:spPr>
        <p:txBody>
          <a:bodyPr wrap="square" rtlCol="1">
            <a:spAutoFit/>
          </a:bodyPr>
          <a:lstStyle/>
          <a:p>
            <a:pPr algn="ctr" fontAlgn="base">
              <a:spcBef>
                <a:spcPct val="0"/>
              </a:spcBef>
              <a:spcAft>
                <a:spcPct val="0"/>
              </a:spcAft>
              <a:defRPr/>
            </a:pPr>
            <a:r>
              <a:rPr lang="ar-SA" sz="9600" b="1" dirty="0" smtClean="0">
                <a:solidFill>
                  <a:srgbClr val="0070C0"/>
                </a:solidFill>
                <a:effectLst>
                  <a:outerShdw blurRad="38100" dist="38100" dir="2700000" algn="tl">
                    <a:srgbClr val="FFFFFF"/>
                  </a:outerShdw>
                </a:effectLst>
              </a:rPr>
              <a:t>الديدان الحلقية</a:t>
            </a:r>
            <a:endParaRPr lang="en-US" sz="9600" b="1" dirty="0">
              <a:solidFill>
                <a:srgbClr val="0070C0"/>
              </a:solidFill>
              <a:effectLst>
                <a:outerShdw blurRad="38100" dist="38100" dir="2700000" algn="tl">
                  <a:srgbClr val="FFFFFF"/>
                </a:outerShdw>
              </a:effectLst>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7090830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مستدير الزوايا 13"/>
          <p:cNvSpPr/>
          <p:nvPr/>
        </p:nvSpPr>
        <p:spPr>
          <a:xfrm>
            <a:off x="990600" y="4396509"/>
            <a:ext cx="6489599" cy="1547091"/>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r" rtl="1">
              <a:lnSpc>
                <a:spcPct val="90000"/>
              </a:lnSpc>
              <a:spcBef>
                <a:spcPct val="20000"/>
              </a:spcBef>
              <a:buClr>
                <a:srgbClr val="0BD0D9"/>
              </a:buClr>
              <a:buSzPct val="95000"/>
              <a:defRPr/>
            </a:pPr>
            <a:r>
              <a:rPr lang="ar-SA" sz="2400" b="1" dirty="0">
                <a:solidFill>
                  <a:schemeClr val="accent4">
                    <a:lumMod val="50000"/>
                  </a:schemeClr>
                </a:solidFill>
                <a:latin typeface="Constantia"/>
              </a:rPr>
              <a:t>لبعضها </a:t>
            </a:r>
            <a:r>
              <a:rPr lang="ar-SA" sz="2400" b="1" dirty="0" err="1">
                <a:solidFill>
                  <a:schemeClr val="accent4">
                    <a:lumMod val="50000"/>
                  </a:schemeClr>
                </a:solidFill>
                <a:latin typeface="Constantia"/>
              </a:rPr>
              <a:t>ممصات</a:t>
            </a:r>
            <a:r>
              <a:rPr lang="ar-SA" sz="2400" b="1" dirty="0">
                <a:solidFill>
                  <a:schemeClr val="accent4">
                    <a:lumMod val="50000"/>
                  </a:schemeClr>
                </a:solidFill>
                <a:latin typeface="Constantia"/>
              </a:rPr>
              <a:t> أو خطاطيف للالتصاق بالعائل وليس لها جهاز هضمي </a:t>
            </a:r>
            <a:r>
              <a:rPr lang="ar-SA" sz="2400" b="1" dirty="0" smtClean="0">
                <a:solidFill>
                  <a:schemeClr val="accent4">
                    <a:lumMod val="50000"/>
                  </a:schemeClr>
                </a:solidFill>
                <a:latin typeface="Constantia"/>
              </a:rPr>
              <a:t>(علل) </a:t>
            </a:r>
            <a:r>
              <a:rPr lang="ar-SA" sz="2400" b="1" dirty="0">
                <a:solidFill>
                  <a:schemeClr val="accent4">
                    <a:lumMod val="50000"/>
                  </a:schemeClr>
                </a:solidFill>
                <a:latin typeface="Constantia"/>
              </a:rPr>
              <a:t>لأنها </a:t>
            </a:r>
            <a:r>
              <a:rPr lang="ar-SA" sz="2400" b="1" dirty="0" smtClean="0">
                <a:solidFill>
                  <a:schemeClr val="accent4">
                    <a:lumMod val="50000"/>
                  </a:schemeClr>
                </a:solidFill>
                <a:latin typeface="Constantia"/>
              </a:rPr>
              <a:t>تحصل على </a:t>
            </a:r>
            <a:r>
              <a:rPr lang="ar-SA" sz="2400" b="1" dirty="0">
                <a:solidFill>
                  <a:schemeClr val="accent4">
                    <a:lumMod val="50000"/>
                  </a:schemeClr>
                </a:solidFill>
                <a:latin typeface="Constantia"/>
              </a:rPr>
              <a:t>غذائها مباشرة من دم العائل وأنسجته.</a:t>
            </a:r>
            <a:endParaRPr lang="en-US" sz="2400" b="1" dirty="0">
              <a:solidFill>
                <a:schemeClr val="accent4">
                  <a:lumMod val="50000"/>
                </a:schemeClr>
              </a:solidFill>
              <a:latin typeface="Constantia"/>
            </a:endParaRPr>
          </a:p>
        </p:txBody>
      </p:sp>
      <p:sp>
        <p:nvSpPr>
          <p:cNvPr id="3" name="مستطيل مستدير الزوايا 2"/>
          <p:cNvSpPr/>
          <p:nvPr/>
        </p:nvSpPr>
        <p:spPr>
          <a:xfrm>
            <a:off x="634854" y="914399"/>
            <a:ext cx="6858000" cy="2239818"/>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r" rtl="1">
              <a:lnSpc>
                <a:spcPct val="90000"/>
              </a:lnSpc>
              <a:spcBef>
                <a:spcPct val="20000"/>
              </a:spcBef>
              <a:buClr>
                <a:srgbClr val="0BD0D9"/>
              </a:buClr>
              <a:buSzPct val="95000"/>
              <a:defRPr/>
            </a:pPr>
            <a:r>
              <a:rPr lang="ar-SA" sz="2400" b="1" dirty="0">
                <a:solidFill>
                  <a:schemeClr val="accent4">
                    <a:lumMod val="50000"/>
                  </a:schemeClr>
                </a:solidFill>
                <a:latin typeface="Constantia"/>
              </a:rPr>
              <a:t>تتغذى على المخلوقات الميتة أو البطيئة الحركة ويدخل طعامها عبر البلعوم </a:t>
            </a:r>
            <a:r>
              <a:rPr lang="ar-SA" sz="2400" b="1" dirty="0" smtClean="0">
                <a:solidFill>
                  <a:schemeClr val="accent4">
                    <a:lumMod val="50000"/>
                  </a:schemeClr>
                </a:solidFill>
                <a:latin typeface="Constantia"/>
              </a:rPr>
              <a:t>عضو عضلي يمتد خارج الفم </a:t>
            </a:r>
            <a:r>
              <a:rPr lang="ar-SA" sz="2400" b="1" dirty="0">
                <a:solidFill>
                  <a:schemeClr val="accent4">
                    <a:lumMod val="50000"/>
                  </a:schemeClr>
                </a:solidFill>
                <a:latin typeface="Constantia"/>
              </a:rPr>
              <a:t>الذي يهضمه ويرسله إلى القناة الهضمية لاستكمال الهضم وإخراج الفضلات عبر </a:t>
            </a:r>
            <a:r>
              <a:rPr lang="ar-SA" sz="2400" b="1" dirty="0" smtClean="0">
                <a:solidFill>
                  <a:schemeClr val="accent4">
                    <a:lumMod val="50000"/>
                  </a:schemeClr>
                </a:solidFill>
                <a:latin typeface="Constantia"/>
              </a:rPr>
              <a:t>فتحة الفم</a:t>
            </a:r>
            <a:r>
              <a:rPr lang="ar-SA" sz="2400" b="1" dirty="0">
                <a:solidFill>
                  <a:schemeClr val="accent4">
                    <a:lumMod val="50000"/>
                  </a:schemeClr>
                </a:solidFill>
                <a:latin typeface="Constantia"/>
              </a:rPr>
              <a:t>.</a:t>
            </a:r>
            <a:endParaRPr lang="en-US" sz="2400" b="1" dirty="0">
              <a:solidFill>
                <a:schemeClr val="accent4">
                  <a:lumMod val="50000"/>
                </a:schemeClr>
              </a:solidFill>
              <a:latin typeface="Constantia"/>
            </a:endParaRPr>
          </a:p>
        </p:txBody>
      </p:sp>
      <p:sp>
        <p:nvSpPr>
          <p:cNvPr id="2" name="نجمة ذات 32 نقطة 1"/>
          <p:cNvSpPr/>
          <p:nvPr/>
        </p:nvSpPr>
        <p:spPr>
          <a:xfrm>
            <a:off x="3253218" y="304800"/>
            <a:ext cx="1585671" cy="1219199"/>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cs typeface="Monotype Koufi" pitchFamily="2" charset="-78"/>
              </a:rPr>
              <a:t>الديدان الحرة</a:t>
            </a:r>
            <a:endParaRPr lang="en-US" dirty="0"/>
          </a:p>
        </p:txBody>
      </p:sp>
      <p:sp>
        <p:nvSpPr>
          <p:cNvPr id="12" name="نجمة ذات 32 نقطة 11"/>
          <p:cNvSpPr/>
          <p:nvPr/>
        </p:nvSpPr>
        <p:spPr>
          <a:xfrm>
            <a:off x="3192459" y="3429000"/>
            <a:ext cx="1756281" cy="1178791"/>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prstClr val="black"/>
                </a:solidFill>
                <a:latin typeface="Calibri" pitchFamily="34" charset="0"/>
                <a:ea typeface="Arial" pitchFamily="34" charset="0"/>
                <a:cs typeface="Monotype Koufi" pitchFamily="2" charset="-78"/>
              </a:rPr>
              <a:t>الديدان </a:t>
            </a:r>
            <a:r>
              <a:rPr lang="ar-SA" b="1" dirty="0" smtClean="0">
                <a:solidFill>
                  <a:prstClr val="black"/>
                </a:solidFill>
                <a:latin typeface="Calibri" pitchFamily="34" charset="0"/>
                <a:ea typeface="Arial" pitchFamily="34" charset="0"/>
                <a:cs typeface="Monotype Koufi" pitchFamily="2" charset="-78"/>
              </a:rPr>
              <a:t>المتطفلة</a:t>
            </a:r>
            <a:endParaRPr lang="en-US" dirty="0"/>
          </a:p>
        </p:txBody>
      </p:sp>
      <p:grpSp>
        <p:nvGrpSpPr>
          <p:cNvPr id="11" name="مجموعة 10"/>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457312405"/>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ircle(in)">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bg/>
                                          </p:spTgt>
                                        </p:tgtEl>
                                        <p:attrNameLst>
                                          <p:attrName>style.visibility</p:attrName>
                                        </p:attrNameLst>
                                      </p:cBhvr>
                                      <p:to>
                                        <p:strVal val="visible"/>
                                      </p:to>
                                    </p:set>
                                    <p:animEffect transition="in" filter="circle(in)">
                                      <p:cBhvr>
                                        <p:cTn id="27" dur="2000"/>
                                        <p:tgtEl>
                                          <p:spTgt spid="14">
                                            <p:bg/>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circle(in)">
                                      <p:cBhvr>
                                        <p:cTn id="32"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P spid="3" grpId="0" build="p" animBg="1"/>
      <p:bldP spid="2"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AutoShape 2"/>
          <p:cNvSpPr>
            <a:spLocks noChangeArrowheads="1"/>
          </p:cNvSpPr>
          <p:nvPr/>
        </p:nvSpPr>
        <p:spPr bwMode="auto">
          <a:xfrm>
            <a:off x="1524000" y="787152"/>
            <a:ext cx="6629400" cy="22098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200" b="1">
                <a:solidFill>
                  <a:srgbClr val="000000"/>
                </a:solidFill>
                <a:latin typeface="GESSTwoBold-Bold" charset="-78"/>
                <a:cs typeface="Times New Roman" pitchFamily="18" charset="0"/>
              </a:rPr>
              <a:t>س : </a:t>
            </a:r>
            <a:r>
              <a:rPr lang="ar-SA" altLang="ar-SA" sz="3200" b="1">
                <a:solidFill>
                  <a:srgbClr val="000000"/>
                </a:solidFill>
                <a:latin typeface="GESSTwoBold-Bold" charset="-78"/>
                <a:cs typeface="Times New Roman" pitchFamily="18" charset="0"/>
              </a:rPr>
              <a:t>لخص كيف كان تجزؤ الجسم عاملا اساسياً في التخصص وتعقيد الجسم ؟</a:t>
            </a:r>
            <a:endParaRPr lang="en-US" altLang="ar-SA" sz="3200" b="1">
              <a:solidFill>
                <a:srgbClr val="000000"/>
              </a:solidFill>
              <a:latin typeface="GESSTwoBold-Bold" charset="-78"/>
              <a:cs typeface="Times New Roman" pitchFamily="18" charset="0"/>
            </a:endParaRPr>
          </a:p>
        </p:txBody>
      </p:sp>
      <p:sp>
        <p:nvSpPr>
          <p:cNvPr id="216067" name="AutoShape 3"/>
          <p:cNvSpPr>
            <a:spLocks noChangeArrowheads="1"/>
          </p:cNvSpPr>
          <p:nvPr/>
        </p:nvSpPr>
        <p:spPr bwMode="auto">
          <a:xfrm>
            <a:off x="685800" y="2514600"/>
            <a:ext cx="8153400" cy="31242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600" b="1" dirty="0">
                <a:solidFill>
                  <a:srgbClr val="00B0F0"/>
                </a:solidFill>
                <a:latin typeface="GESSTwoBold-Bold" charset="-78"/>
                <a:cs typeface="Times New Roman" pitchFamily="18" charset="0"/>
              </a:rPr>
              <a:t>ج : </a:t>
            </a:r>
            <a:r>
              <a:rPr lang="ar-SA" altLang="ar-SA" sz="3200" b="1" dirty="0">
                <a:solidFill>
                  <a:srgbClr val="00B0F0"/>
                </a:solidFill>
              </a:rPr>
              <a:t>يساعد التجزؤ الديدان الحلقية على امتلاك جهاز عضلي داعم وقوي من اجل حركة عالة ويمكن أن تكون الحلقات متخصصة .</a:t>
            </a:r>
            <a:endParaRPr lang="en-US" altLang="ar-SA" sz="3200" b="1" dirty="0">
              <a:solidFill>
                <a:srgbClr val="00B0F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1552087"/>
      </p:ext>
    </p:extLst>
  </p:cSld>
  <p:clrMapOvr>
    <a:masterClrMapping/>
  </p:clrMapOvr>
  <p:transition spd="slow">
    <p:blinds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AutoShape 2"/>
          <p:cNvSpPr>
            <a:spLocks noChangeArrowheads="1"/>
          </p:cNvSpPr>
          <p:nvPr/>
        </p:nvSpPr>
        <p:spPr bwMode="auto">
          <a:xfrm>
            <a:off x="1524000" y="499120"/>
            <a:ext cx="6629400" cy="22098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200" b="1">
                <a:solidFill>
                  <a:srgbClr val="000000"/>
                </a:solidFill>
                <a:latin typeface="GESSTwoBold-Bold" charset="-78"/>
                <a:cs typeface="Times New Roman" pitchFamily="18" charset="0"/>
              </a:rPr>
              <a:t>س : </a:t>
            </a:r>
            <a:r>
              <a:rPr lang="ar-SA" altLang="ar-SA" sz="3200" b="1">
                <a:solidFill>
                  <a:srgbClr val="000000"/>
                </a:solidFill>
                <a:latin typeface="GESSTwoBold-Bold" charset="-78"/>
                <a:cs typeface="Times New Roman" pitchFamily="18" charset="0"/>
              </a:rPr>
              <a:t>قارن بين دورة الأرض والديدان المفلطحة والديدان الأسطوانية .</a:t>
            </a:r>
            <a:endParaRPr lang="en-US" altLang="ar-SA" sz="3200" b="1">
              <a:solidFill>
                <a:srgbClr val="000000"/>
              </a:solidFill>
              <a:latin typeface="GESSTwoBold-Bold" charset="-78"/>
              <a:cs typeface="Times New Roman" pitchFamily="18" charset="0"/>
            </a:endParaRPr>
          </a:p>
        </p:txBody>
      </p:sp>
      <p:sp>
        <p:nvSpPr>
          <p:cNvPr id="216067" name="AutoShape 3"/>
          <p:cNvSpPr>
            <a:spLocks noChangeArrowheads="1"/>
          </p:cNvSpPr>
          <p:nvPr/>
        </p:nvSpPr>
        <p:spPr bwMode="auto">
          <a:xfrm>
            <a:off x="685800" y="1988840"/>
            <a:ext cx="8153400" cy="3124200"/>
          </a:xfrm>
          <a:prstGeom prst="flowChartSummingJunction">
            <a:avLst/>
          </a:prstGeom>
          <a:noFill/>
          <a:ln>
            <a:noFill/>
          </a:ln>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EG" altLang="ar-SA" sz="3200" b="1" dirty="0">
                <a:solidFill>
                  <a:srgbClr val="0070C0"/>
                </a:solidFill>
                <a:latin typeface="GESSTwoBold-Bold" charset="-78"/>
                <a:cs typeface="Times New Roman" pitchFamily="18" charset="0"/>
              </a:rPr>
              <a:t>ج : </a:t>
            </a:r>
            <a:r>
              <a:rPr lang="ar-SA" altLang="ar-SA" sz="2800" dirty="0">
                <a:solidFill>
                  <a:srgbClr val="0070C0"/>
                </a:solidFill>
              </a:rPr>
              <a:t>ديدان الأرض: مجزأة(لها حلقات)وتجويف جسمي حقيقي وطور يرقي </a:t>
            </a:r>
            <a:endParaRPr lang="en-US" altLang="ar-SA" sz="2800" dirty="0">
              <a:solidFill>
                <a:srgbClr val="0070C0"/>
              </a:solidFill>
            </a:endParaRPr>
          </a:p>
          <a:p>
            <a:pPr eaLnBrk="1" fontAlgn="base" hangingPunct="1">
              <a:spcBef>
                <a:spcPct val="0"/>
              </a:spcBef>
              <a:spcAft>
                <a:spcPct val="0"/>
              </a:spcAft>
            </a:pPr>
            <a:r>
              <a:rPr lang="ar-SA" altLang="ar-SA" sz="2800" dirty="0">
                <a:solidFill>
                  <a:srgbClr val="0070C0"/>
                </a:solidFill>
              </a:rPr>
              <a:t>الديدان </a:t>
            </a:r>
            <a:r>
              <a:rPr lang="ar-SA" altLang="ar-SA" sz="2800" dirty="0" err="1">
                <a:solidFill>
                  <a:srgbClr val="0070C0"/>
                </a:solidFill>
              </a:rPr>
              <a:t>الملطحة</a:t>
            </a:r>
            <a:r>
              <a:rPr lang="ar-SA" altLang="ar-SA" sz="2800" dirty="0">
                <a:solidFill>
                  <a:srgbClr val="0070C0"/>
                </a:solidFill>
              </a:rPr>
              <a:t>(المسطحة)</a:t>
            </a:r>
            <a:r>
              <a:rPr lang="ar-SA" altLang="ar-SA" sz="2800" dirty="0" err="1">
                <a:solidFill>
                  <a:srgbClr val="0070C0"/>
                </a:solidFill>
              </a:rPr>
              <a:t>فتتقر</a:t>
            </a:r>
            <a:r>
              <a:rPr lang="ar-SA" altLang="ar-SA" sz="2800" dirty="0">
                <a:solidFill>
                  <a:srgbClr val="0070C0"/>
                </a:solidFill>
              </a:rPr>
              <a:t> الى </a:t>
            </a:r>
            <a:r>
              <a:rPr lang="ar-SA" altLang="ar-SA" sz="2800" dirty="0" err="1">
                <a:solidFill>
                  <a:srgbClr val="0070C0"/>
                </a:solidFill>
              </a:rPr>
              <a:t>وجودالتجوي</a:t>
            </a:r>
            <a:r>
              <a:rPr lang="ar-SA" altLang="ar-SA" sz="2800" dirty="0">
                <a:solidFill>
                  <a:srgbClr val="0070C0"/>
                </a:solidFill>
              </a:rPr>
              <a:t> الجسمي وغير مجزأة</a:t>
            </a:r>
            <a:endParaRPr lang="en-US" altLang="ar-SA" sz="2800" dirty="0">
              <a:solidFill>
                <a:srgbClr val="0070C0"/>
              </a:solidFill>
            </a:endParaRPr>
          </a:p>
          <a:p>
            <a:pPr eaLnBrk="1" fontAlgn="base" hangingPunct="1">
              <a:spcBef>
                <a:spcPct val="0"/>
              </a:spcBef>
              <a:spcAft>
                <a:spcPct val="0"/>
              </a:spcAft>
            </a:pPr>
            <a:r>
              <a:rPr lang="ar-SA" altLang="ar-SA" sz="2800" dirty="0">
                <a:solidFill>
                  <a:srgbClr val="0070C0"/>
                </a:solidFill>
              </a:rPr>
              <a:t>الديدان </a:t>
            </a:r>
            <a:r>
              <a:rPr lang="ar-SA" altLang="ar-SA" sz="2800" dirty="0" err="1">
                <a:solidFill>
                  <a:srgbClr val="0070C0"/>
                </a:solidFill>
              </a:rPr>
              <a:t>الاسطوانية:جسمهاغير</a:t>
            </a:r>
            <a:r>
              <a:rPr lang="ar-SA" altLang="ar-SA" sz="2800" dirty="0">
                <a:solidFill>
                  <a:srgbClr val="0070C0"/>
                </a:solidFill>
              </a:rPr>
              <a:t> </a:t>
            </a:r>
            <a:r>
              <a:rPr lang="ar-SA" altLang="ar-SA" sz="2800" dirty="0" err="1">
                <a:solidFill>
                  <a:srgbClr val="0070C0"/>
                </a:solidFill>
              </a:rPr>
              <a:t>مجزأولهاتجويف</a:t>
            </a:r>
            <a:r>
              <a:rPr lang="ar-SA" altLang="ar-SA" sz="2800" dirty="0">
                <a:solidFill>
                  <a:srgbClr val="0070C0"/>
                </a:solidFill>
              </a:rPr>
              <a:t> جسمي كاذب </a:t>
            </a:r>
            <a:endParaRPr lang="en-US" altLang="ar-SA" sz="2800" dirty="0">
              <a:solidFill>
                <a:srgbClr val="0070C0"/>
              </a:solidFill>
            </a:endParaRPr>
          </a:p>
          <a:p>
            <a:pPr eaLnBrk="1" fontAlgn="base" hangingPunct="1">
              <a:spcBef>
                <a:spcPct val="0"/>
              </a:spcBef>
              <a:spcAft>
                <a:spcPct val="0"/>
              </a:spcAft>
            </a:pPr>
            <a:r>
              <a:rPr lang="ar-SA" altLang="ar-SA" sz="2800" dirty="0">
                <a:solidFill>
                  <a:srgbClr val="0070C0"/>
                </a:solidFill>
              </a:rPr>
              <a:t>الأنواع الثلاثة من الديدان لها تناظر جانبي</a:t>
            </a:r>
            <a:endParaRPr lang="en-US" altLang="ar-SA" sz="2800" dirty="0">
              <a:solidFill>
                <a:srgbClr val="0070C0"/>
              </a:solidFill>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865816232"/>
      </p:ext>
    </p:extLst>
  </p:cSld>
  <p:clrMapOvr>
    <a:masterClrMapping/>
  </p:clrMapOvr>
  <p:transition spd="slow">
    <p:blinds dir="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AutoShape 2"/>
          <p:cNvSpPr>
            <a:spLocks noChangeArrowheads="1"/>
          </p:cNvSpPr>
          <p:nvPr/>
        </p:nvSpPr>
        <p:spPr bwMode="auto">
          <a:xfrm>
            <a:off x="990600" y="859160"/>
            <a:ext cx="7315200" cy="22098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2400" b="1">
                <a:solidFill>
                  <a:srgbClr val="000000"/>
                </a:solidFill>
                <a:latin typeface="GESSTwoBold-Bold" charset="-78"/>
                <a:cs typeface="Times New Roman" pitchFamily="18" charset="0"/>
              </a:rPr>
              <a:t>س : </a:t>
            </a:r>
            <a:r>
              <a:rPr lang="ar-SA" altLang="ar-SA" sz="2400" b="1">
                <a:solidFill>
                  <a:srgbClr val="000000"/>
                </a:solidFill>
                <a:latin typeface="GESSTwoBold-Bold" charset="-78"/>
                <a:cs typeface="Times New Roman" pitchFamily="18" charset="0"/>
              </a:rPr>
              <a:t>اعمل نموذجا لأمثلة من الطوائف الثلاث للديدان الحلقية , مستعملا الصلصال وصف التكيفات التي وهبها لها – الخالق سبحانه وتعالى – لكي تعيش في بياتها ؟.</a:t>
            </a:r>
            <a:endParaRPr lang="en-US" altLang="ar-SA" sz="2400" b="1">
              <a:solidFill>
                <a:srgbClr val="000000"/>
              </a:solidFill>
              <a:latin typeface="GESSTwoBold-Bold" charset="-78"/>
              <a:cs typeface="Times New Roman" pitchFamily="18" charset="0"/>
            </a:endParaRPr>
          </a:p>
        </p:txBody>
      </p:sp>
      <p:sp>
        <p:nvSpPr>
          <p:cNvPr id="218115" name="AutoShape 3"/>
          <p:cNvSpPr>
            <a:spLocks noChangeArrowheads="1"/>
          </p:cNvSpPr>
          <p:nvPr/>
        </p:nvSpPr>
        <p:spPr bwMode="auto">
          <a:xfrm>
            <a:off x="35496" y="2348880"/>
            <a:ext cx="8856984" cy="3942448"/>
          </a:xfrm>
          <a:prstGeom prst="flowChartSummingJunction">
            <a:avLst/>
          </a:prstGeom>
          <a:noFill/>
          <a:ln>
            <a:noFill/>
          </a:ln>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EG" altLang="ar-SA" sz="4400" b="1" dirty="0">
                <a:solidFill>
                  <a:srgbClr val="0070C0"/>
                </a:solidFill>
                <a:latin typeface="GESSTwoBold-Bold" charset="-78"/>
                <a:cs typeface="Times New Roman" pitchFamily="18" charset="0"/>
              </a:rPr>
              <a:t>ج : </a:t>
            </a:r>
            <a:r>
              <a:rPr lang="ar-SA" altLang="ar-SA" sz="3600" b="1" dirty="0">
                <a:solidFill>
                  <a:srgbClr val="0070C0"/>
                </a:solidFill>
              </a:rPr>
              <a:t>الديدان اللفية اسطوانية الشكل لها حلقات , سرج , وفم</a:t>
            </a:r>
            <a:endParaRPr lang="en-US" altLang="ar-SA" sz="3600" b="1" dirty="0">
              <a:solidFill>
                <a:srgbClr val="0070C0"/>
              </a:solidFill>
            </a:endParaRPr>
          </a:p>
          <a:p>
            <a:pPr eaLnBrk="1" fontAlgn="base" hangingPunct="1">
              <a:spcBef>
                <a:spcPct val="0"/>
              </a:spcBef>
              <a:spcAft>
                <a:spcPct val="0"/>
              </a:spcAft>
            </a:pPr>
            <a:r>
              <a:rPr lang="ar-SA" altLang="ar-SA" sz="3600" b="1" dirty="0">
                <a:solidFill>
                  <a:srgbClr val="0070C0"/>
                </a:solidFill>
              </a:rPr>
              <a:t>وللديدان العديدة الأشواك أقدام طرفية(جانبية)واشواك وحلقات اما الدودة </a:t>
            </a:r>
            <a:r>
              <a:rPr lang="ar-SA" altLang="ar-SA" sz="3600" b="1" dirty="0" err="1">
                <a:solidFill>
                  <a:srgbClr val="0070C0"/>
                </a:solidFill>
              </a:rPr>
              <a:t>العلقية</a:t>
            </a:r>
            <a:r>
              <a:rPr lang="ar-SA" altLang="ar-SA" sz="3600" b="1" dirty="0">
                <a:solidFill>
                  <a:srgbClr val="0070C0"/>
                </a:solidFill>
              </a:rPr>
              <a:t> </a:t>
            </a:r>
            <a:r>
              <a:rPr lang="ar-SA" altLang="ar-SA" sz="3600" b="1" dirty="0" err="1">
                <a:solidFill>
                  <a:srgbClr val="0070C0"/>
                </a:solidFill>
              </a:rPr>
              <a:t>فهى</a:t>
            </a:r>
            <a:r>
              <a:rPr lang="ar-SA" altLang="ar-SA" sz="3600" b="1" dirty="0">
                <a:solidFill>
                  <a:srgbClr val="0070C0"/>
                </a:solidFill>
              </a:rPr>
              <a:t> مسطحة ولها </a:t>
            </a:r>
            <a:r>
              <a:rPr lang="ar-SA" altLang="ar-SA" sz="3600" b="1" dirty="0" err="1">
                <a:solidFill>
                  <a:srgbClr val="0070C0"/>
                </a:solidFill>
              </a:rPr>
              <a:t>ممصات</a:t>
            </a:r>
            <a:r>
              <a:rPr lang="ar-SA" altLang="ar-SA" sz="3600" b="1" dirty="0">
                <a:solidFill>
                  <a:srgbClr val="0070C0"/>
                </a:solidFill>
              </a:rPr>
              <a:t>.</a:t>
            </a:r>
            <a:endParaRPr lang="en-US" altLang="ar-SA" sz="3600" b="1" dirty="0">
              <a:solidFill>
                <a:srgbClr val="0070C0"/>
              </a:solidFill>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351648014"/>
      </p:ext>
    </p:extLst>
  </p:cSld>
  <p:clrMapOvr>
    <a:masterClrMapping/>
  </p:clrMapOvr>
  <p:transition spd="slow">
    <p:blinds dir="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AutoShape 2"/>
          <p:cNvSpPr>
            <a:spLocks noChangeArrowheads="1"/>
          </p:cNvSpPr>
          <p:nvPr/>
        </p:nvSpPr>
        <p:spPr bwMode="auto">
          <a:xfrm>
            <a:off x="1524000" y="931168"/>
            <a:ext cx="6629400" cy="22098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200" b="1" dirty="0">
                <a:solidFill>
                  <a:srgbClr val="000000"/>
                </a:solidFill>
                <a:latin typeface="GESSTwoBold-Bold" charset="-78"/>
                <a:cs typeface="Times New Roman" pitchFamily="18" charset="0"/>
              </a:rPr>
              <a:t>س :</a:t>
            </a:r>
            <a:r>
              <a:rPr lang="ar-SA" altLang="ar-SA" sz="3200" b="1" dirty="0">
                <a:solidFill>
                  <a:srgbClr val="000000"/>
                </a:solidFill>
                <a:latin typeface="GESSTwoBold-Bold" charset="-78"/>
                <a:cs typeface="Times New Roman" pitchFamily="18" charset="0"/>
              </a:rPr>
              <a:t>لخص كيف تعمل عضلات دودة الأرض معاً لكي تتحرك ؟</a:t>
            </a:r>
            <a:endParaRPr lang="en-US" altLang="ar-SA" sz="3200" b="1" dirty="0">
              <a:solidFill>
                <a:srgbClr val="000000"/>
              </a:solidFill>
              <a:latin typeface="GESSTwoBold-Bold" charset="-78"/>
              <a:cs typeface="Times New Roman" pitchFamily="18" charset="0"/>
            </a:endParaRPr>
          </a:p>
        </p:txBody>
      </p:sp>
      <p:sp>
        <p:nvSpPr>
          <p:cNvPr id="216067" name="AutoShape 3"/>
          <p:cNvSpPr>
            <a:spLocks noChangeArrowheads="1"/>
          </p:cNvSpPr>
          <p:nvPr/>
        </p:nvSpPr>
        <p:spPr bwMode="auto">
          <a:xfrm>
            <a:off x="685800" y="2321024"/>
            <a:ext cx="8153400" cy="31242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4400" b="1" dirty="0">
                <a:solidFill>
                  <a:srgbClr val="0070C0"/>
                </a:solidFill>
                <a:latin typeface="GESSTwoBold-Bold" charset="-78"/>
                <a:cs typeface="Times New Roman" pitchFamily="18" charset="0"/>
              </a:rPr>
              <a:t>ج : </a:t>
            </a:r>
            <a:r>
              <a:rPr lang="ar-SA" altLang="ar-SA" sz="4000" b="1" dirty="0">
                <a:solidFill>
                  <a:srgbClr val="0070C0"/>
                </a:solidFill>
              </a:rPr>
              <a:t>تنقبض العضلات الدائرية تستطيل الحلقة أما انقباض العضلات الطولية فيؤدي الى عودة الحلقة الى شكلها الطبيعي.</a:t>
            </a:r>
            <a:endParaRPr lang="en-US" altLang="ar-SA" sz="4000" b="1" dirty="0">
              <a:solidFill>
                <a:srgbClr val="0070C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169816010"/>
      </p:ext>
    </p:extLst>
  </p:cSld>
  <p:clrMapOvr>
    <a:masterClrMapping/>
  </p:clrMapOvr>
  <p:transition spd="slow">
    <p:blinds dir="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AutoShape 2"/>
          <p:cNvSpPr>
            <a:spLocks noChangeArrowheads="1"/>
          </p:cNvSpPr>
          <p:nvPr/>
        </p:nvSpPr>
        <p:spPr bwMode="auto">
          <a:xfrm>
            <a:off x="1143000" y="922784"/>
            <a:ext cx="7315200" cy="23622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200" b="1">
                <a:solidFill>
                  <a:srgbClr val="000000"/>
                </a:solidFill>
                <a:latin typeface="GESSTwoBold-Bold" charset="-78"/>
                <a:cs typeface="Times New Roman" pitchFamily="18" charset="0"/>
              </a:rPr>
              <a:t>س : </a:t>
            </a:r>
            <a:r>
              <a:rPr lang="ar-SA" altLang="ar-SA" sz="3200" b="1">
                <a:solidFill>
                  <a:srgbClr val="000000"/>
                </a:solidFill>
                <a:latin typeface="GESSTwoBold-Bold" charset="-78"/>
                <a:cs typeface="Times New Roman" pitchFamily="18" charset="0"/>
              </a:rPr>
              <a:t>كون فرضية تبين فيها ما يحدث لمزرعة غذا اختلفت جميع ديدان الأرض منها . </a:t>
            </a:r>
            <a:endParaRPr lang="en-US" altLang="ar-SA" sz="3200" b="1">
              <a:solidFill>
                <a:srgbClr val="000000"/>
              </a:solidFill>
              <a:latin typeface="GESSTwoBold-Bold" charset="-78"/>
              <a:cs typeface="Times New Roman" pitchFamily="18" charset="0"/>
            </a:endParaRPr>
          </a:p>
        </p:txBody>
      </p:sp>
      <p:sp>
        <p:nvSpPr>
          <p:cNvPr id="219139" name="AutoShape 3"/>
          <p:cNvSpPr>
            <a:spLocks noChangeArrowheads="1"/>
          </p:cNvSpPr>
          <p:nvPr/>
        </p:nvSpPr>
        <p:spPr bwMode="auto">
          <a:xfrm>
            <a:off x="533400" y="2825080"/>
            <a:ext cx="8153400" cy="31242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2800" b="1" dirty="0">
                <a:solidFill>
                  <a:srgbClr val="0070C0"/>
                </a:solidFill>
                <a:latin typeface="GESSTwoBold-Bold" charset="-78"/>
                <a:cs typeface="Times New Roman" pitchFamily="18" charset="0"/>
              </a:rPr>
              <a:t>ج : </a:t>
            </a:r>
            <a:r>
              <a:rPr lang="ar-SA" altLang="ar-SA" sz="3200" dirty="0" smtClean="0">
                <a:solidFill>
                  <a:srgbClr val="0070C0"/>
                </a:solidFill>
              </a:rPr>
              <a:t>قد لا </a:t>
            </a:r>
            <a:r>
              <a:rPr lang="ar-SA" altLang="ar-SA" sz="3200" dirty="0">
                <a:solidFill>
                  <a:srgbClr val="0070C0"/>
                </a:solidFill>
              </a:rPr>
              <a:t>يتمكن الماء من دخول التربة بسهولة لذا ربما تموت النباتات ولا يكون الغذاء كافيا إذا لم تفتت ديدان الارض المواد العضوية.</a:t>
            </a:r>
            <a:endParaRPr lang="en-US" altLang="ar-SA" sz="3200" b="1" dirty="0">
              <a:solidFill>
                <a:srgbClr val="0070C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529348052"/>
      </p:ext>
    </p:extLst>
  </p:cSld>
  <p:clrMapOvr>
    <a:masterClrMapping/>
  </p:clrMapOvr>
  <p:transition spd="slow">
    <p:blinds dir="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AutoShape 2"/>
          <p:cNvSpPr>
            <a:spLocks noChangeArrowheads="1"/>
          </p:cNvSpPr>
          <p:nvPr/>
        </p:nvSpPr>
        <p:spPr bwMode="auto">
          <a:xfrm>
            <a:off x="1403648" y="859160"/>
            <a:ext cx="6629400" cy="22098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200" b="1">
                <a:solidFill>
                  <a:srgbClr val="000000"/>
                </a:solidFill>
                <a:latin typeface="GESSTwoBold-Bold" charset="-78"/>
                <a:cs typeface="Times New Roman" pitchFamily="18" charset="0"/>
              </a:rPr>
              <a:t>س : </a:t>
            </a:r>
            <a:r>
              <a:rPr lang="ar-SA" altLang="ar-SA" sz="3200" b="1">
                <a:solidFill>
                  <a:srgbClr val="000000"/>
                </a:solidFill>
                <a:latin typeface="GESSTwoBold-Bold" charset="-78"/>
                <a:cs typeface="Times New Roman" pitchFamily="18" charset="0"/>
              </a:rPr>
              <a:t>قاران بين جهازي الدوران في الرخويات والديدان الحلقية .</a:t>
            </a:r>
            <a:endParaRPr lang="en-US" altLang="ar-SA" sz="3200" b="1">
              <a:solidFill>
                <a:srgbClr val="000000"/>
              </a:solidFill>
              <a:latin typeface="GESSTwoBold-Bold" charset="-78"/>
              <a:cs typeface="Times New Roman" pitchFamily="18" charset="0"/>
            </a:endParaRPr>
          </a:p>
        </p:txBody>
      </p:sp>
      <p:sp>
        <p:nvSpPr>
          <p:cNvPr id="216067" name="AutoShape 3"/>
          <p:cNvSpPr>
            <a:spLocks noChangeArrowheads="1"/>
          </p:cNvSpPr>
          <p:nvPr/>
        </p:nvSpPr>
        <p:spPr bwMode="auto">
          <a:xfrm>
            <a:off x="685800" y="2514600"/>
            <a:ext cx="8153400" cy="31242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600" b="1" dirty="0">
                <a:solidFill>
                  <a:srgbClr val="0070C0"/>
                </a:solidFill>
                <a:latin typeface="GESSTwoBold-Bold" charset="-78"/>
                <a:cs typeface="Times New Roman" pitchFamily="18" charset="0"/>
              </a:rPr>
              <a:t>ج : </a:t>
            </a:r>
            <a:r>
              <a:rPr lang="ar-SA" altLang="ar-SA" sz="3200" b="1" dirty="0">
                <a:solidFill>
                  <a:srgbClr val="0070C0"/>
                </a:solidFill>
              </a:rPr>
              <a:t>تمتلك البطنية القدم وذات المصرعين أجهزة دوران متوحة وللديدان الحلقية والراسية القدم اجهزة دوران مغلقة.</a:t>
            </a:r>
            <a:endParaRPr lang="en-US" altLang="ar-SA" sz="3200" b="1" dirty="0">
              <a:solidFill>
                <a:srgbClr val="0070C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907612658"/>
      </p:ext>
    </p:extLst>
  </p:cSld>
  <p:clrMapOvr>
    <a:masterClrMapping/>
  </p:clrMapOvr>
  <p:transition spd="slow">
    <p:blinds dir="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AutoShape 2"/>
          <p:cNvSpPr>
            <a:spLocks noChangeArrowheads="1"/>
          </p:cNvSpPr>
          <p:nvPr/>
        </p:nvSpPr>
        <p:spPr bwMode="auto">
          <a:xfrm>
            <a:off x="1524000" y="859160"/>
            <a:ext cx="6629400" cy="22098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2800" b="1">
                <a:solidFill>
                  <a:srgbClr val="000000"/>
                </a:solidFill>
                <a:latin typeface="GESSTwoBold-Bold" charset="-78"/>
                <a:cs typeface="Times New Roman" pitchFamily="18" charset="0"/>
              </a:rPr>
              <a:t>س : </a:t>
            </a:r>
            <a:r>
              <a:rPr lang="ar-SA" altLang="ar-SA" sz="2800" b="1">
                <a:solidFill>
                  <a:srgbClr val="000000"/>
                </a:solidFill>
                <a:latin typeface="GESSTwoBold-Bold" charset="-78"/>
                <a:cs typeface="Times New Roman" pitchFamily="18" charset="0"/>
              </a:rPr>
              <a:t>اكتب فقرة تفسر فيها لماذا تستعمل ديدان العلق بعد العمليات الجراحية الدقيقة , مستنداً إلى ما تعرفه عن لعاب هذه الديدان ؟</a:t>
            </a:r>
            <a:endParaRPr lang="en-US" altLang="ar-SA" sz="2800" b="1">
              <a:solidFill>
                <a:srgbClr val="000000"/>
              </a:solidFill>
              <a:latin typeface="GESSTwoBold-Bold" charset="-78"/>
              <a:cs typeface="Times New Roman" pitchFamily="18" charset="0"/>
            </a:endParaRPr>
          </a:p>
        </p:txBody>
      </p:sp>
      <p:sp>
        <p:nvSpPr>
          <p:cNvPr id="216067" name="AutoShape 3"/>
          <p:cNvSpPr>
            <a:spLocks noChangeArrowheads="1"/>
          </p:cNvSpPr>
          <p:nvPr/>
        </p:nvSpPr>
        <p:spPr bwMode="auto">
          <a:xfrm>
            <a:off x="685800" y="2743200"/>
            <a:ext cx="8153400" cy="2438400"/>
          </a:xfrm>
          <a:prstGeom prst="flowChartSummingJunction">
            <a:avLst/>
          </a:prstGeom>
          <a:noFill/>
          <a:ln>
            <a:noFill/>
          </a:ln>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20000"/>
              </a:spcBef>
              <a:spcAft>
                <a:spcPct val="0"/>
              </a:spcAft>
            </a:pPr>
            <a:r>
              <a:rPr lang="ar-EG" altLang="ar-SA" sz="3600" b="1" dirty="0">
                <a:solidFill>
                  <a:srgbClr val="0070C0"/>
                </a:solidFill>
                <a:latin typeface="GESSTwoBold-Bold" charset="-78"/>
                <a:cs typeface="Times New Roman" pitchFamily="18" charset="0"/>
              </a:rPr>
              <a:t>ج : </a:t>
            </a:r>
            <a:r>
              <a:rPr lang="ar-SA" altLang="ar-SA" sz="3200" b="1" dirty="0">
                <a:solidFill>
                  <a:srgbClr val="0070C0"/>
                </a:solidFill>
              </a:rPr>
              <a:t>يحوي لعاب الديدان الحلقية مادة مميعة للدم تساعد على عدم التجلط .</a:t>
            </a:r>
            <a:endParaRPr lang="en-US" altLang="ar-SA" sz="3200" b="1" dirty="0">
              <a:solidFill>
                <a:srgbClr val="0070C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703527992"/>
      </p:ext>
    </p:extLst>
  </p:cSld>
  <p:clrMapOvr>
    <a:masterClrMapping/>
  </p:clrMapOvr>
  <p:transition spd="slow">
    <p:blinds dir="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105400" y="269776"/>
            <a:ext cx="3657600" cy="1143000"/>
          </a:xfrm>
        </p:spPr>
        <p:txBody>
          <a:bodyPr/>
          <a:lstStyle/>
          <a:p>
            <a:pPr algn="r"/>
            <a:r>
              <a:rPr lang="ar-SA" altLang="ar-SA" sz="3600" b="1" dirty="0" smtClean="0"/>
              <a:t>تقويم الوحدة السابعة </a:t>
            </a:r>
          </a:p>
        </p:txBody>
      </p:sp>
      <p:sp>
        <p:nvSpPr>
          <p:cNvPr id="9" name="Title 1"/>
          <p:cNvSpPr txBox="1">
            <a:spLocks/>
          </p:cNvSpPr>
          <p:nvPr/>
        </p:nvSpPr>
        <p:spPr bwMode="auto">
          <a:xfrm>
            <a:off x="1524000" y="1295400"/>
            <a:ext cx="7556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ar-SA" altLang="ar-SA" sz="2400" b="1">
                <a:solidFill>
                  <a:srgbClr val="000000"/>
                </a:solidFill>
              </a:rPr>
              <a:t>س - ما مجموعة أجسام الخلايا العصبية التي تنظم دخول الرسائل الحسية وخروجها.</a:t>
            </a:r>
          </a:p>
        </p:txBody>
      </p:sp>
      <p:sp>
        <p:nvSpPr>
          <p:cNvPr id="10" name="Rectangle 9"/>
          <p:cNvSpPr>
            <a:spLocks noChangeArrowheads="1"/>
          </p:cNvSpPr>
          <p:nvPr/>
        </p:nvSpPr>
        <p:spPr bwMode="auto">
          <a:xfrm>
            <a:off x="4738688" y="1844675"/>
            <a:ext cx="1955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800" b="1">
                <a:solidFill>
                  <a:srgbClr val="FF0000"/>
                </a:solidFill>
              </a:rPr>
              <a:t>العقدة العصبية </a:t>
            </a:r>
          </a:p>
        </p:txBody>
      </p:sp>
      <p:sp>
        <p:nvSpPr>
          <p:cNvPr id="11" name="Title 1"/>
          <p:cNvSpPr txBox="1">
            <a:spLocks/>
          </p:cNvSpPr>
          <p:nvPr/>
        </p:nvSpPr>
        <p:spPr bwMode="auto">
          <a:xfrm>
            <a:off x="647700" y="2209800"/>
            <a:ext cx="83788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ar-SA" altLang="ar-SA" sz="2400" b="1">
                <a:solidFill>
                  <a:srgbClr val="000000"/>
                </a:solidFill>
              </a:rPr>
              <a:t>س – ما العضو العضلي الانبوبي الشكل الذي يطلق إنزيمات للهضم ؟</a:t>
            </a:r>
          </a:p>
          <a:p>
            <a:pPr fontAlgn="base">
              <a:spcBef>
                <a:spcPct val="0"/>
              </a:spcBef>
              <a:spcAft>
                <a:spcPct val="0"/>
              </a:spcAft>
            </a:pPr>
            <a:r>
              <a:rPr lang="ar-SA" altLang="ar-SA" sz="2400" b="1">
                <a:solidFill>
                  <a:srgbClr val="000000"/>
                </a:solidFill>
              </a:rPr>
              <a:t>س- ما التركيب الذي يلتصق بجدار أمعاء العائل مستعملاً الممصات والخطافات ؟</a:t>
            </a:r>
          </a:p>
        </p:txBody>
      </p:sp>
      <p:sp>
        <p:nvSpPr>
          <p:cNvPr id="12" name="Rectangle 11"/>
          <p:cNvSpPr>
            <a:spLocks noChangeArrowheads="1"/>
          </p:cNvSpPr>
          <p:nvPr/>
        </p:nvSpPr>
        <p:spPr bwMode="auto">
          <a:xfrm>
            <a:off x="1257300" y="2286000"/>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800" b="1">
                <a:solidFill>
                  <a:srgbClr val="FF0000"/>
                </a:solidFill>
              </a:rPr>
              <a:t>البلعوم</a:t>
            </a:r>
          </a:p>
        </p:txBody>
      </p:sp>
      <p:sp>
        <p:nvSpPr>
          <p:cNvPr id="13" name="Rectangle 12"/>
          <p:cNvSpPr>
            <a:spLocks noChangeArrowheads="1"/>
          </p:cNvSpPr>
          <p:nvPr/>
        </p:nvSpPr>
        <p:spPr bwMode="auto">
          <a:xfrm>
            <a:off x="195263" y="2709863"/>
            <a:ext cx="904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800" b="1">
                <a:solidFill>
                  <a:srgbClr val="FF0000"/>
                </a:solidFill>
              </a:rPr>
              <a:t>الرأس</a:t>
            </a:r>
          </a:p>
        </p:txBody>
      </p:sp>
      <p:sp>
        <p:nvSpPr>
          <p:cNvPr id="14" name="Rectangle 13"/>
          <p:cNvSpPr>
            <a:spLocks noChangeArrowheads="1"/>
          </p:cNvSpPr>
          <p:nvPr/>
        </p:nvSpPr>
        <p:spPr bwMode="auto">
          <a:xfrm>
            <a:off x="5464175" y="3048000"/>
            <a:ext cx="3538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3200" b="1">
                <a:solidFill>
                  <a:srgbClr val="000000"/>
                </a:solidFill>
              </a:rPr>
              <a:t>تثبيت الماهيم الرئيسية :-</a:t>
            </a:r>
            <a:endParaRPr lang="en-US" altLang="ar-SA" sz="3200" b="1">
              <a:solidFill>
                <a:srgbClr val="000000"/>
              </a:solidFill>
            </a:endParaRPr>
          </a:p>
        </p:txBody>
      </p:sp>
      <p:sp>
        <p:nvSpPr>
          <p:cNvPr id="15" name="Title 1"/>
          <p:cNvSpPr txBox="1">
            <a:spLocks/>
          </p:cNvSpPr>
          <p:nvPr/>
        </p:nvSpPr>
        <p:spPr bwMode="auto">
          <a:xfrm>
            <a:off x="766763" y="3962400"/>
            <a:ext cx="8378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ar-SA" altLang="ar-SA" sz="2400" b="1">
                <a:solidFill>
                  <a:srgbClr val="000000"/>
                </a:solidFill>
              </a:rPr>
              <a:t>س – ما وظيفة التركيب في المخطط أعلاه ؟</a:t>
            </a:r>
          </a:p>
          <a:p>
            <a:pPr fontAlgn="base">
              <a:spcBef>
                <a:spcPct val="0"/>
              </a:spcBef>
              <a:spcAft>
                <a:spcPct val="0"/>
              </a:spcAft>
            </a:pPr>
            <a:r>
              <a:rPr lang="ar-SA" altLang="ar-SA" sz="2400" b="1">
                <a:solidFill>
                  <a:srgbClr val="000000"/>
                </a:solidFill>
              </a:rPr>
              <a:t> </a:t>
            </a:r>
            <a:r>
              <a:rPr lang="en-US" altLang="ar-SA" sz="2400" b="1">
                <a:solidFill>
                  <a:srgbClr val="000000"/>
                </a:solidFill>
              </a:rPr>
              <a:t>a</a:t>
            </a:r>
            <a:r>
              <a:rPr lang="ar-SA" altLang="ar-SA" sz="2400" b="1">
                <a:solidFill>
                  <a:srgbClr val="000000"/>
                </a:solidFill>
              </a:rPr>
              <a:t>  - الهضم .			</a:t>
            </a:r>
            <a:r>
              <a:rPr lang="en-US" altLang="ar-SA" sz="2400" b="1">
                <a:solidFill>
                  <a:srgbClr val="000000"/>
                </a:solidFill>
              </a:rPr>
              <a:t>c</a:t>
            </a:r>
            <a:r>
              <a:rPr lang="ar-SA" altLang="ar-SA" sz="2400" b="1">
                <a:solidFill>
                  <a:srgbClr val="000000"/>
                </a:solidFill>
              </a:rPr>
              <a:t> –الحفاظ على اتزان الجسم.</a:t>
            </a:r>
          </a:p>
          <a:p>
            <a:pPr fontAlgn="base">
              <a:spcBef>
                <a:spcPct val="0"/>
              </a:spcBef>
              <a:spcAft>
                <a:spcPct val="0"/>
              </a:spcAft>
            </a:pPr>
            <a:r>
              <a:rPr lang="en-US" altLang="ar-SA" sz="2400" b="1">
                <a:solidFill>
                  <a:srgbClr val="000000"/>
                </a:solidFill>
              </a:rPr>
              <a:t>b</a:t>
            </a:r>
            <a:r>
              <a:rPr lang="ar-SA" altLang="ar-SA" sz="2400" b="1">
                <a:solidFill>
                  <a:srgbClr val="000000"/>
                </a:solidFill>
              </a:rPr>
              <a:t> –الحركة.			</a:t>
            </a:r>
            <a:r>
              <a:rPr lang="en-US" altLang="ar-SA" sz="2400" b="1">
                <a:solidFill>
                  <a:srgbClr val="000000"/>
                </a:solidFill>
              </a:rPr>
              <a:t>d</a:t>
            </a:r>
            <a:r>
              <a:rPr lang="ar-SA" altLang="ar-SA" sz="2400" b="1">
                <a:solidFill>
                  <a:srgbClr val="000000"/>
                </a:solidFill>
              </a:rPr>
              <a:t> – الدعامة </a:t>
            </a:r>
          </a:p>
          <a:p>
            <a:pPr fontAlgn="base">
              <a:spcBef>
                <a:spcPct val="0"/>
              </a:spcBef>
              <a:spcAft>
                <a:spcPct val="0"/>
              </a:spcAft>
            </a:pPr>
            <a:r>
              <a:rPr lang="ar-SA" altLang="ar-SA" sz="2400" b="1">
                <a:solidFill>
                  <a:srgbClr val="000000"/>
                </a:solidFill>
              </a:rPr>
              <a:t>س- ما الحيوانات التي يتكون جسماها من قطع ؟ </a:t>
            </a:r>
          </a:p>
          <a:p>
            <a:pPr fontAlgn="base">
              <a:spcBef>
                <a:spcPct val="0"/>
              </a:spcBef>
              <a:spcAft>
                <a:spcPct val="0"/>
              </a:spcAft>
            </a:pPr>
            <a:r>
              <a:rPr lang="en-US" altLang="ar-SA" sz="2400" b="1">
                <a:solidFill>
                  <a:srgbClr val="000000"/>
                </a:solidFill>
              </a:rPr>
              <a:t>a</a:t>
            </a:r>
            <a:r>
              <a:rPr lang="ar-SA" altLang="ar-SA" sz="2400" b="1">
                <a:solidFill>
                  <a:srgbClr val="000000"/>
                </a:solidFill>
              </a:rPr>
              <a:t>  - الديدان المفلطحة.		</a:t>
            </a:r>
            <a:r>
              <a:rPr lang="en-US" altLang="ar-SA" sz="2400" b="1">
                <a:solidFill>
                  <a:srgbClr val="000000"/>
                </a:solidFill>
              </a:rPr>
              <a:t>c</a:t>
            </a:r>
            <a:r>
              <a:rPr lang="ar-SA" altLang="ar-SA" sz="2400" b="1">
                <a:solidFill>
                  <a:srgbClr val="000000"/>
                </a:solidFill>
              </a:rPr>
              <a:t> – الديدان الشريطية .</a:t>
            </a:r>
          </a:p>
          <a:p>
            <a:pPr fontAlgn="base">
              <a:spcBef>
                <a:spcPct val="0"/>
              </a:spcBef>
              <a:spcAft>
                <a:spcPct val="0"/>
              </a:spcAft>
            </a:pPr>
            <a:r>
              <a:rPr lang="en-US" altLang="ar-SA" sz="2400" b="1">
                <a:solidFill>
                  <a:srgbClr val="000000"/>
                </a:solidFill>
              </a:rPr>
              <a:t>b</a:t>
            </a:r>
            <a:r>
              <a:rPr lang="ar-SA" altLang="ar-SA" sz="2400" b="1">
                <a:solidFill>
                  <a:srgbClr val="000000"/>
                </a:solidFill>
              </a:rPr>
              <a:t> – البلازما.			</a:t>
            </a:r>
            <a:r>
              <a:rPr lang="en-US" altLang="ar-SA" sz="2400" b="1">
                <a:solidFill>
                  <a:srgbClr val="000000"/>
                </a:solidFill>
              </a:rPr>
              <a:t>d</a:t>
            </a:r>
            <a:r>
              <a:rPr lang="ar-SA" altLang="ar-SA" sz="2400" b="1">
                <a:solidFill>
                  <a:srgbClr val="000000"/>
                </a:solidFill>
              </a:rPr>
              <a:t> – الديدان الاسطوانية.</a:t>
            </a:r>
          </a:p>
          <a:p>
            <a:pPr fontAlgn="base">
              <a:spcBef>
                <a:spcPct val="0"/>
              </a:spcBef>
              <a:spcAft>
                <a:spcPct val="0"/>
              </a:spcAft>
            </a:pPr>
            <a:endParaRPr lang="ar-SA" altLang="ar-SA" sz="2400" b="1">
              <a:solidFill>
                <a:srgbClr val="000000"/>
              </a:solidFill>
            </a:endParaRPr>
          </a:p>
          <a:p>
            <a:pPr fontAlgn="base">
              <a:spcBef>
                <a:spcPct val="0"/>
              </a:spcBef>
              <a:spcAft>
                <a:spcPct val="0"/>
              </a:spcAft>
            </a:pPr>
            <a:endParaRPr lang="ar-SA" altLang="ar-SA" sz="2400" b="1">
              <a:solidFill>
                <a:srgbClr val="000000"/>
              </a:solidFill>
            </a:endParaRPr>
          </a:p>
        </p:txBody>
      </p:sp>
      <p:sp>
        <p:nvSpPr>
          <p:cNvPr id="16" name="Rectangle 15"/>
          <p:cNvSpPr/>
          <p:nvPr/>
        </p:nvSpPr>
        <p:spPr>
          <a:xfrm>
            <a:off x="2362200" y="4008438"/>
            <a:ext cx="3101975" cy="381000"/>
          </a:xfrm>
          <a:prstGeom prst="rect">
            <a:avLst/>
          </a:prstGeom>
          <a:no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7" name="Rectangle 16"/>
          <p:cNvSpPr/>
          <p:nvPr/>
        </p:nvSpPr>
        <p:spPr>
          <a:xfrm>
            <a:off x="2362200" y="5105400"/>
            <a:ext cx="3101975" cy="381000"/>
          </a:xfrm>
          <a:prstGeom prst="rect">
            <a:avLst/>
          </a:prstGeom>
          <a:no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grpSp>
        <p:nvGrpSpPr>
          <p:cNvPr id="18" name="مجموعة 17"/>
          <p:cNvGrpSpPr/>
          <p:nvPr/>
        </p:nvGrpSpPr>
        <p:grpSpPr>
          <a:xfrm>
            <a:off x="-36512" y="6128748"/>
            <a:ext cx="2082876" cy="756636"/>
            <a:chOff x="179512" y="692696"/>
            <a:chExt cx="2082876" cy="756636"/>
          </a:xfrm>
        </p:grpSpPr>
        <p:pic>
          <p:nvPicPr>
            <p:cNvPr id="1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مربع نص 1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مربع نص 2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29076107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fade">
                                      <p:cBhvr>
                                        <p:cTn id="42" dur="1000"/>
                                        <p:tgtEl>
                                          <p:spTgt spid="11">
                                            <p:txEl>
                                              <p:pRg st="1" end="1"/>
                                            </p:txEl>
                                          </p:spTgt>
                                        </p:tgtEl>
                                      </p:cBhvr>
                                    </p:animEffect>
                                    <p:anim calcmode="lin" valueType="num">
                                      <p:cBhvr>
                                        <p:cTn id="4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xEl>
                                              <p:pRg st="0" end="0"/>
                                            </p:txEl>
                                          </p:spTgt>
                                        </p:tgtEl>
                                        <p:attrNameLst>
                                          <p:attrName>style.visibility</p:attrName>
                                        </p:attrNameLst>
                                      </p:cBhvr>
                                      <p:to>
                                        <p:strVal val="visible"/>
                                      </p:to>
                                    </p:set>
                                    <p:animEffect transition="in" filter="fade">
                                      <p:cBhvr>
                                        <p:cTn id="56" dur="1000"/>
                                        <p:tgtEl>
                                          <p:spTgt spid="14">
                                            <p:txEl>
                                              <p:pRg st="0" end="0"/>
                                            </p:txEl>
                                          </p:spTgt>
                                        </p:tgtEl>
                                      </p:cBhvr>
                                    </p:animEffect>
                                    <p:anim calcmode="lin" valueType="num">
                                      <p:cBhvr>
                                        <p:cTn id="57"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nodeType="click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animEffect transition="in" filter="fade">
                                      <p:cBhvr>
                                        <p:cTn id="63" dur="1000"/>
                                        <p:tgtEl>
                                          <p:spTgt spid="15">
                                            <p:txEl>
                                              <p:pRg st="0" end="0"/>
                                            </p:txEl>
                                          </p:spTgt>
                                        </p:tgtEl>
                                      </p:cBhvr>
                                    </p:animEffect>
                                    <p:anim calcmode="lin" valueType="num">
                                      <p:cBhvr>
                                        <p:cTn id="64"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nodeType="clickEffect">
                                  <p:stCondLst>
                                    <p:cond delay="0"/>
                                  </p:stCondLst>
                                  <p:childTnLst>
                                    <p:set>
                                      <p:cBhvr>
                                        <p:cTn id="69" dur="1" fill="hold">
                                          <p:stCondLst>
                                            <p:cond delay="0"/>
                                          </p:stCondLst>
                                        </p:cTn>
                                        <p:tgtEl>
                                          <p:spTgt spid="15">
                                            <p:txEl>
                                              <p:pRg st="1" end="1"/>
                                            </p:txEl>
                                          </p:spTgt>
                                        </p:tgtEl>
                                        <p:attrNameLst>
                                          <p:attrName>style.visibility</p:attrName>
                                        </p:attrNameLst>
                                      </p:cBhvr>
                                      <p:to>
                                        <p:strVal val="visible"/>
                                      </p:to>
                                    </p:set>
                                    <p:animEffect transition="in" filter="fade">
                                      <p:cBhvr>
                                        <p:cTn id="70" dur="1000"/>
                                        <p:tgtEl>
                                          <p:spTgt spid="15">
                                            <p:txEl>
                                              <p:pRg st="1" end="1"/>
                                            </p:txEl>
                                          </p:spTgt>
                                        </p:tgtEl>
                                      </p:cBhvr>
                                    </p:animEffect>
                                    <p:anim calcmode="lin" valueType="num">
                                      <p:cBhvr>
                                        <p:cTn id="71"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5">
                                            <p:txEl>
                                              <p:pRg st="2" end="2"/>
                                            </p:txEl>
                                          </p:spTgt>
                                        </p:tgtEl>
                                        <p:attrNameLst>
                                          <p:attrName>style.visibility</p:attrName>
                                        </p:attrNameLst>
                                      </p:cBhvr>
                                      <p:to>
                                        <p:strVal val="visible"/>
                                      </p:to>
                                    </p:set>
                                    <p:animEffect transition="in" filter="fade">
                                      <p:cBhvr>
                                        <p:cTn id="75" dur="1000"/>
                                        <p:tgtEl>
                                          <p:spTgt spid="15">
                                            <p:txEl>
                                              <p:pRg st="2" end="2"/>
                                            </p:txEl>
                                          </p:spTgt>
                                        </p:tgtEl>
                                      </p:cBhvr>
                                    </p:animEffect>
                                    <p:anim calcmode="lin" valueType="num">
                                      <p:cBhvr>
                                        <p:cTn id="76"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77"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heel(1)">
                                      <p:cBhvr>
                                        <p:cTn id="82" dur="2000"/>
                                        <p:tgtEl>
                                          <p:spTgt spid="1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2" presetClass="entr" presetSubtype="0" fill="hold" nodeType="clickEffect">
                                  <p:stCondLst>
                                    <p:cond delay="0"/>
                                  </p:stCondLst>
                                  <p:childTnLst>
                                    <p:set>
                                      <p:cBhvr>
                                        <p:cTn id="86" dur="1" fill="hold">
                                          <p:stCondLst>
                                            <p:cond delay="0"/>
                                          </p:stCondLst>
                                        </p:cTn>
                                        <p:tgtEl>
                                          <p:spTgt spid="15">
                                            <p:txEl>
                                              <p:pRg st="3" end="3"/>
                                            </p:txEl>
                                          </p:spTgt>
                                        </p:tgtEl>
                                        <p:attrNameLst>
                                          <p:attrName>style.visibility</p:attrName>
                                        </p:attrNameLst>
                                      </p:cBhvr>
                                      <p:to>
                                        <p:strVal val="visible"/>
                                      </p:to>
                                    </p:set>
                                    <p:animEffect transition="in" filter="fade">
                                      <p:cBhvr>
                                        <p:cTn id="87" dur="1000"/>
                                        <p:tgtEl>
                                          <p:spTgt spid="15">
                                            <p:txEl>
                                              <p:pRg st="3" end="3"/>
                                            </p:txEl>
                                          </p:spTgt>
                                        </p:tgtEl>
                                      </p:cBhvr>
                                    </p:animEffect>
                                    <p:anim calcmode="lin" valueType="num">
                                      <p:cBhvr>
                                        <p:cTn id="88"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89"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42" presetClass="entr" presetSubtype="0" fill="hold" nodeType="clickEffect">
                                  <p:stCondLst>
                                    <p:cond delay="0"/>
                                  </p:stCondLst>
                                  <p:childTnLst>
                                    <p:set>
                                      <p:cBhvr>
                                        <p:cTn id="93" dur="1" fill="hold">
                                          <p:stCondLst>
                                            <p:cond delay="0"/>
                                          </p:stCondLst>
                                        </p:cTn>
                                        <p:tgtEl>
                                          <p:spTgt spid="15">
                                            <p:txEl>
                                              <p:pRg st="4" end="4"/>
                                            </p:txEl>
                                          </p:spTgt>
                                        </p:tgtEl>
                                        <p:attrNameLst>
                                          <p:attrName>style.visibility</p:attrName>
                                        </p:attrNameLst>
                                      </p:cBhvr>
                                      <p:to>
                                        <p:strVal val="visible"/>
                                      </p:to>
                                    </p:set>
                                    <p:animEffect transition="in" filter="fade">
                                      <p:cBhvr>
                                        <p:cTn id="94" dur="1000"/>
                                        <p:tgtEl>
                                          <p:spTgt spid="15">
                                            <p:txEl>
                                              <p:pRg st="4" end="4"/>
                                            </p:txEl>
                                          </p:spTgt>
                                        </p:tgtEl>
                                      </p:cBhvr>
                                    </p:animEffect>
                                    <p:anim calcmode="lin" valueType="num">
                                      <p:cBhvr>
                                        <p:cTn id="95"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96"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15">
                                            <p:txEl>
                                              <p:pRg st="5" end="5"/>
                                            </p:txEl>
                                          </p:spTgt>
                                        </p:tgtEl>
                                        <p:attrNameLst>
                                          <p:attrName>style.visibility</p:attrName>
                                        </p:attrNameLst>
                                      </p:cBhvr>
                                      <p:to>
                                        <p:strVal val="visible"/>
                                      </p:to>
                                    </p:set>
                                    <p:animEffect transition="in" filter="fade">
                                      <p:cBhvr>
                                        <p:cTn id="99" dur="1000"/>
                                        <p:tgtEl>
                                          <p:spTgt spid="15">
                                            <p:txEl>
                                              <p:pRg st="5" end="5"/>
                                            </p:txEl>
                                          </p:spTgt>
                                        </p:tgtEl>
                                      </p:cBhvr>
                                    </p:animEffect>
                                    <p:anim calcmode="lin" valueType="num">
                                      <p:cBhvr>
                                        <p:cTn id="100"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101"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1" presetClass="entr" presetSubtype="1" fill="hold" grpId="0" nodeType="click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wheel(1)">
                                      <p:cBhvr>
                                        <p:cTn id="10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6" grpId="0" animBg="1"/>
      <p:bldP spid="1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663575" y="365720"/>
            <a:ext cx="83788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ar-SA" altLang="ar-SA" sz="2400" b="1">
                <a:solidFill>
                  <a:srgbClr val="000000"/>
                </a:solidFill>
              </a:rPr>
              <a:t>س – ماالتصنيف الذي يلائم الديدان المفلطحة الحرة المعيشة ؟</a:t>
            </a:r>
          </a:p>
          <a:p>
            <a:pPr fontAlgn="base">
              <a:spcBef>
                <a:spcPct val="0"/>
              </a:spcBef>
              <a:spcAft>
                <a:spcPct val="0"/>
              </a:spcAft>
            </a:pPr>
            <a:r>
              <a:rPr lang="ar-SA" altLang="ar-SA" sz="2400" b="1">
                <a:solidFill>
                  <a:srgbClr val="000000"/>
                </a:solidFill>
              </a:rPr>
              <a:t> </a:t>
            </a:r>
            <a:r>
              <a:rPr lang="en-US" altLang="ar-SA" sz="2400" b="1">
                <a:solidFill>
                  <a:srgbClr val="000000"/>
                </a:solidFill>
              </a:rPr>
              <a:t>a</a:t>
            </a:r>
            <a:r>
              <a:rPr lang="ar-SA" altLang="ar-SA" sz="2400" b="1">
                <a:solidFill>
                  <a:srgbClr val="000000"/>
                </a:solidFill>
              </a:rPr>
              <a:t>  - التربلارينا .			</a:t>
            </a:r>
            <a:r>
              <a:rPr lang="en-US" altLang="ar-SA" sz="2400" b="1">
                <a:solidFill>
                  <a:srgbClr val="000000"/>
                </a:solidFill>
              </a:rPr>
              <a:t>c</a:t>
            </a:r>
            <a:r>
              <a:rPr lang="ar-SA" altLang="ar-SA" sz="2400" b="1">
                <a:solidFill>
                  <a:srgbClr val="000000"/>
                </a:solidFill>
              </a:rPr>
              <a:t> –الديدان المثقبة.</a:t>
            </a:r>
          </a:p>
          <a:p>
            <a:pPr fontAlgn="base">
              <a:spcBef>
                <a:spcPct val="0"/>
              </a:spcBef>
              <a:spcAft>
                <a:spcPct val="0"/>
              </a:spcAft>
            </a:pPr>
            <a:r>
              <a:rPr lang="en-US" altLang="ar-SA" sz="2400" b="1">
                <a:solidFill>
                  <a:srgbClr val="000000"/>
                </a:solidFill>
              </a:rPr>
              <a:t>b</a:t>
            </a:r>
            <a:r>
              <a:rPr lang="ar-SA" altLang="ar-SA" sz="2400" b="1">
                <a:solidFill>
                  <a:srgbClr val="000000"/>
                </a:solidFill>
              </a:rPr>
              <a:t> –الديدان الشريطية.		</a:t>
            </a:r>
            <a:r>
              <a:rPr lang="en-US" altLang="ar-SA" sz="2400" b="1">
                <a:solidFill>
                  <a:srgbClr val="000000"/>
                </a:solidFill>
              </a:rPr>
              <a:t>d</a:t>
            </a:r>
            <a:r>
              <a:rPr lang="ar-SA" altLang="ar-SA" sz="2400" b="1">
                <a:solidFill>
                  <a:srgbClr val="000000"/>
                </a:solidFill>
              </a:rPr>
              <a:t> – الديدان الاسطوانية.</a:t>
            </a:r>
          </a:p>
          <a:p>
            <a:pPr fontAlgn="base">
              <a:spcBef>
                <a:spcPct val="0"/>
              </a:spcBef>
              <a:spcAft>
                <a:spcPct val="0"/>
              </a:spcAft>
            </a:pPr>
            <a:r>
              <a:rPr lang="ar-SA" altLang="ar-SA" sz="2400" b="1">
                <a:solidFill>
                  <a:srgbClr val="000000"/>
                </a:solidFill>
              </a:rPr>
              <a:t>س- أي مما يلي لا يؤدي دورا في حركة البلاناريا ؟ </a:t>
            </a:r>
          </a:p>
          <a:p>
            <a:pPr fontAlgn="base">
              <a:spcBef>
                <a:spcPct val="0"/>
              </a:spcBef>
              <a:spcAft>
                <a:spcPct val="0"/>
              </a:spcAft>
            </a:pPr>
            <a:r>
              <a:rPr lang="en-US" altLang="ar-SA" sz="2400" b="1">
                <a:solidFill>
                  <a:srgbClr val="000000"/>
                </a:solidFill>
              </a:rPr>
              <a:t>a</a:t>
            </a:r>
            <a:r>
              <a:rPr lang="ar-SA" altLang="ar-SA" sz="2400" b="1">
                <a:solidFill>
                  <a:srgbClr val="000000"/>
                </a:solidFill>
              </a:rPr>
              <a:t>  - الأهداب.			</a:t>
            </a:r>
            <a:r>
              <a:rPr lang="en-US" altLang="ar-SA" sz="2400" b="1">
                <a:solidFill>
                  <a:srgbClr val="000000"/>
                </a:solidFill>
              </a:rPr>
              <a:t>c</a:t>
            </a:r>
            <a:r>
              <a:rPr lang="ar-SA" altLang="ar-SA" sz="2400" b="1">
                <a:solidFill>
                  <a:srgbClr val="000000"/>
                </a:solidFill>
              </a:rPr>
              <a:t> – المخاط.</a:t>
            </a:r>
          </a:p>
          <a:p>
            <a:pPr fontAlgn="base">
              <a:spcBef>
                <a:spcPct val="0"/>
              </a:spcBef>
              <a:spcAft>
                <a:spcPct val="0"/>
              </a:spcAft>
            </a:pPr>
            <a:r>
              <a:rPr lang="en-US" altLang="ar-SA" sz="2400" b="1">
                <a:solidFill>
                  <a:srgbClr val="000000"/>
                </a:solidFill>
              </a:rPr>
              <a:t>b</a:t>
            </a:r>
            <a:r>
              <a:rPr lang="ar-SA" altLang="ar-SA" sz="2400" b="1">
                <a:solidFill>
                  <a:srgbClr val="000000"/>
                </a:solidFill>
              </a:rPr>
              <a:t> – العضلات.			</a:t>
            </a:r>
            <a:r>
              <a:rPr lang="en-US" altLang="ar-SA" sz="2400" b="1">
                <a:solidFill>
                  <a:srgbClr val="000000"/>
                </a:solidFill>
              </a:rPr>
              <a:t>d</a:t>
            </a:r>
            <a:r>
              <a:rPr lang="ar-SA" altLang="ar-SA" sz="2400" b="1">
                <a:solidFill>
                  <a:srgbClr val="000000"/>
                </a:solidFill>
              </a:rPr>
              <a:t> – الخلايا اللهبية.</a:t>
            </a:r>
          </a:p>
          <a:p>
            <a:pPr fontAlgn="base">
              <a:spcBef>
                <a:spcPct val="0"/>
              </a:spcBef>
              <a:spcAft>
                <a:spcPct val="0"/>
              </a:spcAft>
            </a:pPr>
            <a:endParaRPr lang="ar-SA" altLang="ar-SA" sz="2400" b="1">
              <a:solidFill>
                <a:srgbClr val="000000"/>
              </a:solidFill>
            </a:endParaRPr>
          </a:p>
          <a:p>
            <a:pPr fontAlgn="base">
              <a:spcBef>
                <a:spcPct val="0"/>
              </a:spcBef>
              <a:spcAft>
                <a:spcPct val="0"/>
              </a:spcAft>
            </a:pPr>
            <a:endParaRPr lang="ar-SA" altLang="ar-SA" sz="2400" b="1">
              <a:solidFill>
                <a:srgbClr val="000000"/>
              </a:solidFill>
            </a:endParaRPr>
          </a:p>
        </p:txBody>
      </p:sp>
      <p:sp>
        <p:nvSpPr>
          <p:cNvPr id="9" name="Rectangle 8"/>
          <p:cNvSpPr/>
          <p:nvPr/>
        </p:nvSpPr>
        <p:spPr>
          <a:xfrm>
            <a:off x="7043738" y="700683"/>
            <a:ext cx="1998662" cy="381000"/>
          </a:xfrm>
          <a:prstGeom prst="rect">
            <a:avLst/>
          </a:prstGeom>
          <a:no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0" name="Rectangle 9"/>
          <p:cNvSpPr/>
          <p:nvPr/>
        </p:nvSpPr>
        <p:spPr>
          <a:xfrm>
            <a:off x="3352800" y="2194520"/>
            <a:ext cx="1998663" cy="381000"/>
          </a:xfrm>
          <a:prstGeom prst="rect">
            <a:avLst/>
          </a:prstGeom>
          <a:no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1" name="Rectangle 10"/>
          <p:cNvSpPr>
            <a:spLocks noChangeArrowheads="1"/>
          </p:cNvSpPr>
          <p:nvPr/>
        </p:nvSpPr>
        <p:spPr bwMode="auto">
          <a:xfrm>
            <a:off x="7264400" y="2499320"/>
            <a:ext cx="177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800" b="1" u="sng">
                <a:solidFill>
                  <a:srgbClr val="000000"/>
                </a:solidFill>
              </a:rPr>
              <a:t>أسئلة بنائية:-</a:t>
            </a:r>
            <a:endParaRPr lang="ar-SA" altLang="ar-SA" sz="2800">
              <a:solidFill>
                <a:srgbClr val="000000"/>
              </a:solidFill>
            </a:endParaRPr>
          </a:p>
        </p:txBody>
      </p:sp>
      <p:sp>
        <p:nvSpPr>
          <p:cNvPr id="12" name="Title 1"/>
          <p:cNvSpPr txBox="1">
            <a:spLocks/>
          </p:cNvSpPr>
          <p:nvPr/>
        </p:nvSpPr>
        <p:spPr bwMode="auto">
          <a:xfrm>
            <a:off x="700088" y="3032720"/>
            <a:ext cx="8380412"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fontAlgn="base">
              <a:spcBef>
                <a:spcPct val="0"/>
              </a:spcBef>
              <a:spcAft>
                <a:spcPct val="0"/>
              </a:spcAft>
            </a:pPr>
            <a:r>
              <a:rPr lang="ar-SA" altLang="ar-SA" sz="2400" b="1">
                <a:solidFill>
                  <a:srgbClr val="000000"/>
                </a:solidFill>
              </a:rPr>
              <a:t>س – نهاية مفتوحة . تفرز بعض الديدان الشريطية مادة كيميائية تبطيء حركة امعاء العائل , ويؤكد ذلك عدم طرد الدودة خارج جسم العائل وضح كيفية تزيد إضافة هذه المادة الكيميائية من كفاءة العقاقير.</a:t>
            </a:r>
          </a:p>
        </p:txBody>
      </p:sp>
      <p:sp>
        <p:nvSpPr>
          <p:cNvPr id="13" name="Rectangle 12"/>
          <p:cNvSpPr>
            <a:spLocks noChangeArrowheads="1"/>
          </p:cNvSpPr>
          <p:nvPr/>
        </p:nvSpPr>
        <p:spPr bwMode="auto">
          <a:xfrm>
            <a:off x="700088" y="4099520"/>
            <a:ext cx="8410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a:solidFill>
                  <a:srgbClr val="FF0000"/>
                </a:solidFill>
              </a:rPr>
              <a:t>الجواب / إذا بقى الدواء في الأمعاء مدة أطول ربما يتم إمتصاص كمية اكبر منه للقضاء على المرض . </a:t>
            </a:r>
          </a:p>
        </p:txBody>
      </p:sp>
      <p:sp>
        <p:nvSpPr>
          <p:cNvPr id="14" name="Title 1"/>
          <p:cNvSpPr txBox="1">
            <a:spLocks/>
          </p:cNvSpPr>
          <p:nvPr/>
        </p:nvSpPr>
        <p:spPr bwMode="auto">
          <a:xfrm>
            <a:off x="685800" y="4709120"/>
            <a:ext cx="837882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fontAlgn="base">
              <a:spcBef>
                <a:spcPct val="0"/>
              </a:spcBef>
              <a:spcAft>
                <a:spcPct val="0"/>
              </a:spcAft>
            </a:pPr>
            <a:r>
              <a:rPr lang="ar-SA" altLang="ar-SA" sz="2400" b="1" dirty="0">
                <a:solidFill>
                  <a:srgbClr val="000000"/>
                </a:solidFill>
              </a:rPr>
              <a:t>س – </a:t>
            </a:r>
            <a:r>
              <a:rPr lang="ar-EG" altLang="ar-SA" sz="2400" b="1" dirty="0" smtClean="0">
                <a:solidFill>
                  <a:srgbClr val="000000"/>
                </a:solidFill>
              </a:rPr>
              <a:t>ن</a:t>
            </a:r>
            <a:r>
              <a:rPr lang="ar-SA" altLang="ar-SA" sz="2400" b="1" dirty="0" smtClean="0">
                <a:solidFill>
                  <a:srgbClr val="000000"/>
                </a:solidFill>
              </a:rPr>
              <a:t>هاية </a:t>
            </a:r>
            <a:r>
              <a:rPr lang="ar-SA" altLang="ar-SA" sz="2400" b="1" dirty="0">
                <a:solidFill>
                  <a:srgbClr val="000000"/>
                </a:solidFill>
              </a:rPr>
              <a:t>مفتوحة وضح التكيفات التي تساعد دودة طفيلية على إصاحبة حيوان يعيش في بيئة صحرواوية.</a:t>
            </a:r>
          </a:p>
        </p:txBody>
      </p:sp>
      <p:sp>
        <p:nvSpPr>
          <p:cNvPr id="15" name="Rectangle 14"/>
          <p:cNvSpPr>
            <a:spLocks noChangeArrowheads="1"/>
          </p:cNvSpPr>
          <p:nvPr/>
        </p:nvSpPr>
        <p:spPr bwMode="auto">
          <a:xfrm>
            <a:off x="914400" y="5601295"/>
            <a:ext cx="8128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b="1">
                <a:solidFill>
                  <a:srgbClr val="FF0000"/>
                </a:solidFill>
              </a:rPr>
              <a:t>- ربمايحتاج الطفيل الى عائل واحد لذا لايتطلبماء لاتاذه كمرحلة وسطية وعندما يخرج ا لطفيل من الجسم يكون صغيرا وله غطاء يحميه من الجفاف.</a:t>
            </a:r>
          </a:p>
        </p:txBody>
      </p:sp>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73948452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1000"/>
                                        <p:tgtEl>
                                          <p:spTgt spid="8">
                                            <p:txEl>
                                              <p:pRg st="3" end="3"/>
                                            </p:txEl>
                                          </p:spTgt>
                                        </p:tgtEl>
                                      </p:cBhvr>
                                    </p:animEffect>
                                    <p:anim calcmode="lin" valueType="num">
                                      <p:cBhvr>
                                        <p:cTn id="3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8">
                                            <p:txEl>
                                              <p:pRg st="4" end="4"/>
                                            </p:txEl>
                                          </p:spTgt>
                                        </p:tgtEl>
                                        <p:attrNameLst>
                                          <p:attrName>style.visibility</p:attrName>
                                        </p:attrNameLst>
                                      </p:cBhvr>
                                      <p:to>
                                        <p:strVal val="visible"/>
                                      </p:to>
                                    </p:set>
                                    <p:animEffect transition="in" filter="fade">
                                      <p:cBhvr>
                                        <p:cTn id="38" dur="1000"/>
                                        <p:tgtEl>
                                          <p:spTgt spid="8">
                                            <p:txEl>
                                              <p:pRg st="4" end="4"/>
                                            </p:txEl>
                                          </p:spTgt>
                                        </p:tgtEl>
                                      </p:cBhvr>
                                    </p:animEffect>
                                    <p:anim calcmode="lin" valueType="num">
                                      <p:cBhvr>
                                        <p:cTn id="3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4" end="4"/>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Effect transition="in" filter="fade">
                                      <p:cBhvr>
                                        <p:cTn id="43" dur="1000"/>
                                        <p:tgtEl>
                                          <p:spTgt spid="8">
                                            <p:txEl>
                                              <p:pRg st="5" end="5"/>
                                            </p:txEl>
                                          </p:spTgt>
                                        </p:tgtEl>
                                      </p:cBhvr>
                                    </p:animEffect>
                                    <p:anim calcmode="lin" valueType="num">
                                      <p:cBhvr>
                                        <p:cTn id="44"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heel(1)">
                                      <p:cBhvr>
                                        <p:cTn id="50" dur="20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1000"/>
                                        <p:tgtEl>
                                          <p:spTgt spid="15"/>
                                        </p:tgtEl>
                                      </p:cBhvr>
                                    </p:animEffect>
                                    <p:anim calcmode="lin" valueType="num">
                                      <p:cBhvr>
                                        <p:cTn id="84" dur="1000" fill="hold"/>
                                        <p:tgtEl>
                                          <p:spTgt spid="15"/>
                                        </p:tgtEl>
                                        <p:attrNameLst>
                                          <p:attrName>ppt_x</p:attrName>
                                        </p:attrNameLst>
                                      </p:cBhvr>
                                      <p:tavLst>
                                        <p:tav tm="0">
                                          <p:val>
                                            <p:strVal val="#ppt_x"/>
                                          </p:val>
                                        </p:tav>
                                        <p:tav tm="100000">
                                          <p:val>
                                            <p:strVal val="#ppt_x"/>
                                          </p:val>
                                        </p:tav>
                                      </p:tavLst>
                                    </p:anim>
                                    <p:anim calcmode="lin" valueType="num">
                                      <p:cBhvr>
                                        <p:cTn id="8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P spid="14" grpId="0"/>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74638"/>
            <a:ext cx="2590800" cy="639762"/>
          </a:xfrm>
        </p:spPr>
        <p:txBody>
          <a:bodyPr/>
          <a:lstStyle/>
          <a:p>
            <a:r>
              <a:rPr lang="ar-SA" altLang="ar-SA" sz="3200" b="1" smtClean="0"/>
              <a:t>التفكير الناقد </a:t>
            </a:r>
          </a:p>
        </p:txBody>
      </p:sp>
      <p:sp>
        <p:nvSpPr>
          <p:cNvPr id="3" name="Content Placeholder 2"/>
          <p:cNvSpPr>
            <a:spLocks noGrp="1"/>
          </p:cNvSpPr>
          <p:nvPr>
            <p:ph idx="1"/>
          </p:nvPr>
        </p:nvSpPr>
        <p:spPr>
          <a:xfrm>
            <a:off x="762000" y="1066800"/>
            <a:ext cx="8229600" cy="1905000"/>
          </a:xfrm>
        </p:spPr>
        <p:txBody>
          <a:bodyPr/>
          <a:lstStyle/>
          <a:p>
            <a:pPr marL="0" indent="0">
              <a:buFontTx/>
              <a:buNone/>
            </a:pPr>
            <a:r>
              <a:rPr lang="ar-SA" altLang="ar-SA" sz="2800" b="1" smtClean="0"/>
              <a:t>س- صمم تجربة تحدد فيها الغذاء المفضل للبلاناريا.</a:t>
            </a:r>
          </a:p>
          <a:p>
            <a:pPr marL="0" indent="0">
              <a:buFontTx/>
              <a:buNone/>
            </a:pPr>
            <a:r>
              <a:rPr lang="ar-SA" altLang="ar-SA" sz="2800" b="1" smtClean="0">
                <a:solidFill>
                  <a:srgbClr val="FF0000"/>
                </a:solidFill>
              </a:rPr>
              <a:t>الجواب - </a:t>
            </a:r>
            <a:r>
              <a:rPr lang="ar-SA" altLang="ar-SA" sz="2800" smtClean="0">
                <a:solidFill>
                  <a:srgbClr val="FF0000"/>
                </a:solidFill>
              </a:rPr>
              <a:t>يجب أن يصوغ الطلاب فرضية ويحددوا ضابطا او متغيرا واحدا وطة لجمع البيانات الكمية وعمل منحنى .وربما يترضون ان البلاناريا ستاكل مواد نباتية او نوعا من اللحوم.</a:t>
            </a:r>
            <a:endParaRPr lang="ar-SA" altLang="ar-SA" sz="2800" b="1" smtClean="0">
              <a:solidFill>
                <a:srgbClr val="FF0000"/>
              </a:solidFill>
            </a:endParaRPr>
          </a:p>
        </p:txBody>
      </p:sp>
      <p:sp>
        <p:nvSpPr>
          <p:cNvPr id="8" name="Title 1"/>
          <p:cNvSpPr txBox="1">
            <a:spLocks/>
          </p:cNvSpPr>
          <p:nvPr/>
        </p:nvSpPr>
        <p:spPr bwMode="auto">
          <a:xfrm>
            <a:off x="6324600" y="2819400"/>
            <a:ext cx="25908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ar-SA" altLang="ar-SA" sz="3200" b="1">
                <a:solidFill>
                  <a:srgbClr val="000000"/>
                </a:solidFill>
              </a:rPr>
              <a:t>مراجعة المفردات </a:t>
            </a:r>
          </a:p>
        </p:txBody>
      </p:sp>
      <p:sp>
        <p:nvSpPr>
          <p:cNvPr id="9" name="Content Placeholder 2"/>
          <p:cNvSpPr txBox="1">
            <a:spLocks/>
          </p:cNvSpPr>
          <p:nvPr/>
        </p:nvSpPr>
        <p:spPr bwMode="auto">
          <a:xfrm>
            <a:off x="762000" y="3276600"/>
            <a:ext cx="82296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20000"/>
              </a:spcBef>
              <a:spcAft>
                <a:spcPct val="0"/>
              </a:spcAft>
            </a:pPr>
            <a:r>
              <a:rPr lang="ar-SA" altLang="ar-SA" sz="2800" b="1">
                <a:solidFill>
                  <a:srgbClr val="000000"/>
                </a:solidFill>
              </a:rPr>
              <a:t>س- </a:t>
            </a:r>
            <a:r>
              <a:rPr lang="ar-SA" altLang="ar-SA" sz="2400" b="1">
                <a:solidFill>
                  <a:srgbClr val="000000"/>
                </a:solidFill>
              </a:rPr>
              <a:t>الديدان الاسطوانية جانبية التناظر أسطوانية , </a:t>
            </a:r>
            <a:r>
              <a:rPr lang="ar-SA" altLang="ar-SA" sz="2400" b="1" u="sng">
                <a:solidFill>
                  <a:srgbClr val="000000"/>
                </a:solidFill>
              </a:rPr>
              <a:t>مجزأة </a:t>
            </a:r>
            <a:r>
              <a:rPr lang="ar-SA" altLang="ar-SA" sz="2400" b="1">
                <a:solidFill>
                  <a:srgbClr val="000000"/>
                </a:solidFill>
              </a:rPr>
              <a:t>, مدببة من الطرفين </a:t>
            </a:r>
            <a:r>
              <a:rPr lang="ar-SA" altLang="ar-SA" sz="2800" b="1">
                <a:solidFill>
                  <a:srgbClr val="000000"/>
                </a:solidFill>
              </a:rPr>
              <a:t>. </a:t>
            </a:r>
          </a:p>
          <a:p>
            <a:pPr fontAlgn="base">
              <a:spcBef>
                <a:spcPct val="20000"/>
              </a:spcBef>
              <a:spcAft>
                <a:spcPct val="0"/>
              </a:spcAft>
            </a:pPr>
            <a:r>
              <a:rPr lang="ar-SA" altLang="ar-SA" sz="2800" b="1">
                <a:solidFill>
                  <a:srgbClr val="FF0000"/>
                </a:solidFill>
              </a:rPr>
              <a:t>ج - غير مكونة من حلقات (غير مجزأة).</a:t>
            </a:r>
          </a:p>
          <a:p>
            <a:pPr fontAlgn="base">
              <a:spcBef>
                <a:spcPct val="20000"/>
              </a:spcBef>
              <a:spcAft>
                <a:spcPct val="0"/>
              </a:spcAft>
            </a:pPr>
            <a:r>
              <a:rPr lang="ar-SA" altLang="ar-SA" sz="2400" b="1">
                <a:solidFill>
                  <a:srgbClr val="000000"/>
                </a:solidFill>
              </a:rPr>
              <a:t>س- تدخل </a:t>
            </a:r>
            <a:r>
              <a:rPr lang="ar-SA" altLang="ar-SA" sz="2400" b="1" u="sng">
                <a:solidFill>
                  <a:srgbClr val="000000"/>
                </a:solidFill>
              </a:rPr>
              <a:t>الترخينيا</a:t>
            </a:r>
            <a:r>
              <a:rPr lang="ar-SA" altLang="ar-SA" sz="2400" b="1">
                <a:solidFill>
                  <a:srgbClr val="000000"/>
                </a:solidFill>
              </a:rPr>
              <a:t> جسم الانسان عندما يمشي حافي القدم على التراب الملوث.</a:t>
            </a:r>
          </a:p>
          <a:p>
            <a:pPr fontAlgn="base">
              <a:spcBef>
                <a:spcPct val="20000"/>
              </a:spcBef>
              <a:spcAft>
                <a:spcPct val="0"/>
              </a:spcAft>
            </a:pPr>
            <a:r>
              <a:rPr lang="ar-SA" altLang="ar-SA" sz="2400" b="1">
                <a:solidFill>
                  <a:srgbClr val="FF0000"/>
                </a:solidFill>
              </a:rPr>
              <a:t>ج- الديدان الخطافية</a:t>
            </a:r>
          </a:p>
          <a:p>
            <a:pPr fontAlgn="base">
              <a:spcBef>
                <a:spcPct val="20000"/>
              </a:spcBef>
              <a:spcAft>
                <a:spcPct val="0"/>
              </a:spcAft>
            </a:pPr>
            <a:r>
              <a:rPr lang="ar-SA" altLang="ar-SA" sz="2400" b="1">
                <a:solidFill>
                  <a:srgbClr val="000000"/>
                </a:solidFill>
              </a:rPr>
              <a:t>س- للديدان الأسطوانية  عضلات </a:t>
            </a:r>
            <a:r>
              <a:rPr lang="ar-SA" altLang="ar-SA" sz="2400" b="1" u="sng">
                <a:solidFill>
                  <a:srgbClr val="000000"/>
                </a:solidFill>
              </a:rPr>
              <a:t>متقاطعة ومتداخلة </a:t>
            </a:r>
            <a:r>
              <a:rPr lang="ar-SA" altLang="ar-SA" sz="2400" b="1">
                <a:solidFill>
                  <a:srgbClr val="000000"/>
                </a:solidFill>
              </a:rPr>
              <a:t>تسبب حركة الجسم السوطية .</a:t>
            </a:r>
          </a:p>
          <a:p>
            <a:pPr fontAlgn="base">
              <a:spcBef>
                <a:spcPct val="20000"/>
              </a:spcBef>
              <a:spcAft>
                <a:spcPct val="0"/>
              </a:spcAft>
            </a:pPr>
            <a:r>
              <a:rPr lang="ar-SA" altLang="ar-SA" sz="2400" b="1">
                <a:solidFill>
                  <a:srgbClr val="FF0000"/>
                </a:solidFill>
              </a:rPr>
              <a:t>ج - </a:t>
            </a:r>
            <a:r>
              <a:rPr lang="ar-SA" altLang="ar-SA" sz="2400">
                <a:solidFill>
                  <a:srgbClr val="FF0000"/>
                </a:solidFill>
              </a:rPr>
              <a:t>طولية</a:t>
            </a:r>
            <a:endParaRPr lang="ar-SA" altLang="ar-SA" sz="2400" b="1">
              <a:solidFill>
                <a:srgbClr val="FF0000"/>
              </a:solidFill>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39878568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fade">
                                      <p:cBhvr>
                                        <p:cTn id="42" dur="1000"/>
                                        <p:tgtEl>
                                          <p:spTgt spid="9">
                                            <p:txEl>
                                              <p:pRg st="1" end="1"/>
                                            </p:txEl>
                                          </p:spTgt>
                                        </p:tgtEl>
                                      </p:cBhvr>
                                    </p:animEffect>
                                    <p:anim calcmode="lin" valueType="num">
                                      <p:cBhvr>
                                        <p:cTn id="4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2" end="2"/>
                                            </p:txEl>
                                          </p:spTgt>
                                        </p:tgtEl>
                                        <p:attrNameLst>
                                          <p:attrName>style.visibility</p:attrName>
                                        </p:attrNameLst>
                                      </p:cBhvr>
                                      <p:to>
                                        <p:strVal val="visible"/>
                                      </p:to>
                                    </p:set>
                                    <p:animEffect transition="in" filter="fade">
                                      <p:cBhvr>
                                        <p:cTn id="49" dur="1000"/>
                                        <p:tgtEl>
                                          <p:spTgt spid="9">
                                            <p:txEl>
                                              <p:pRg st="2" end="2"/>
                                            </p:txEl>
                                          </p:spTgt>
                                        </p:tgtEl>
                                      </p:cBhvr>
                                    </p:animEffect>
                                    <p:anim calcmode="lin" valueType="num">
                                      <p:cBhvr>
                                        <p:cTn id="5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3" end="3"/>
                                            </p:txEl>
                                          </p:spTgt>
                                        </p:tgtEl>
                                        <p:attrNameLst>
                                          <p:attrName>style.visibility</p:attrName>
                                        </p:attrNameLst>
                                      </p:cBhvr>
                                      <p:to>
                                        <p:strVal val="visible"/>
                                      </p:to>
                                    </p:set>
                                    <p:animEffect transition="in" filter="fade">
                                      <p:cBhvr>
                                        <p:cTn id="56" dur="1000"/>
                                        <p:tgtEl>
                                          <p:spTgt spid="9">
                                            <p:txEl>
                                              <p:pRg st="3" end="3"/>
                                            </p:txEl>
                                          </p:spTgt>
                                        </p:tgtEl>
                                      </p:cBhvr>
                                    </p:animEffect>
                                    <p:anim calcmode="lin" valueType="num">
                                      <p:cBhvr>
                                        <p:cTn id="5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nodeType="clickEffect">
                                  <p:stCondLst>
                                    <p:cond delay="0"/>
                                  </p:stCondLst>
                                  <p:childTnLst>
                                    <p:set>
                                      <p:cBhvr>
                                        <p:cTn id="62" dur="1" fill="hold">
                                          <p:stCondLst>
                                            <p:cond delay="0"/>
                                          </p:stCondLst>
                                        </p:cTn>
                                        <p:tgtEl>
                                          <p:spTgt spid="9">
                                            <p:txEl>
                                              <p:pRg st="4" end="4"/>
                                            </p:txEl>
                                          </p:spTgt>
                                        </p:tgtEl>
                                        <p:attrNameLst>
                                          <p:attrName>style.visibility</p:attrName>
                                        </p:attrNameLst>
                                      </p:cBhvr>
                                      <p:to>
                                        <p:strVal val="visible"/>
                                      </p:to>
                                    </p:set>
                                    <p:animEffect transition="in" filter="fade">
                                      <p:cBhvr>
                                        <p:cTn id="63" dur="1000"/>
                                        <p:tgtEl>
                                          <p:spTgt spid="9">
                                            <p:txEl>
                                              <p:pRg st="4" end="4"/>
                                            </p:txEl>
                                          </p:spTgt>
                                        </p:tgtEl>
                                      </p:cBhvr>
                                    </p:animEffect>
                                    <p:anim calcmode="lin" valueType="num">
                                      <p:cBhvr>
                                        <p:cTn id="64"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nodeType="clickEffect">
                                  <p:stCondLst>
                                    <p:cond delay="0"/>
                                  </p:stCondLst>
                                  <p:childTnLst>
                                    <p:set>
                                      <p:cBhvr>
                                        <p:cTn id="69" dur="1" fill="hold">
                                          <p:stCondLst>
                                            <p:cond delay="0"/>
                                          </p:stCondLst>
                                        </p:cTn>
                                        <p:tgtEl>
                                          <p:spTgt spid="9">
                                            <p:txEl>
                                              <p:pRg st="5" end="5"/>
                                            </p:txEl>
                                          </p:spTgt>
                                        </p:tgtEl>
                                        <p:attrNameLst>
                                          <p:attrName>style.visibility</p:attrName>
                                        </p:attrNameLst>
                                      </p:cBhvr>
                                      <p:to>
                                        <p:strVal val="visible"/>
                                      </p:to>
                                    </p:set>
                                    <p:animEffect transition="in" filter="fade">
                                      <p:cBhvr>
                                        <p:cTn id="70" dur="1000"/>
                                        <p:tgtEl>
                                          <p:spTgt spid="9">
                                            <p:txEl>
                                              <p:pRg st="5" end="5"/>
                                            </p:txEl>
                                          </p:spTgt>
                                        </p:tgtEl>
                                      </p:cBhvr>
                                    </p:animEffect>
                                    <p:anim calcmode="lin" valueType="num">
                                      <p:cBhvr>
                                        <p:cTn id="71"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72"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3"/>
          <p:cNvSpPr>
            <a:spLocks noChangeArrowheads="1"/>
          </p:cNvSpPr>
          <p:nvPr/>
        </p:nvSpPr>
        <p:spPr bwMode="auto">
          <a:xfrm>
            <a:off x="6096000" y="454888"/>
            <a:ext cx="2628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التنفس </a:t>
            </a:r>
            <a:r>
              <a:rPr lang="ar-SA" sz="2000" dirty="0" smtClean="0">
                <a:latin typeface="Arial" pitchFamily="34" charset="0"/>
                <a:ea typeface="Arial" pitchFamily="34" charset="0"/>
                <a:cs typeface="Arial" pitchFamily="34" charset="0"/>
              </a:rPr>
              <a:t>والدوران</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مستطيل مستدير الزوايا 9"/>
          <p:cNvSpPr/>
          <p:nvPr/>
        </p:nvSpPr>
        <p:spPr>
          <a:xfrm>
            <a:off x="543791" y="1301170"/>
            <a:ext cx="8153400" cy="1670630"/>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50000"/>
                  </a:schemeClr>
                </a:solidFill>
                <a:latin typeface="Calibri"/>
                <a:ea typeface="Times New Roman"/>
                <a:cs typeface="Arial"/>
              </a:rPr>
              <a:t>تشبه اللاسعات في أنها لا تمتلك جهاز تنفس أو دوران </a:t>
            </a:r>
            <a:r>
              <a:rPr lang="ar-SA" sz="2400" b="1" dirty="0" err="1">
                <a:solidFill>
                  <a:schemeClr val="accent1">
                    <a:lumMod val="50000"/>
                  </a:schemeClr>
                </a:solidFill>
                <a:latin typeface="Calibri"/>
                <a:ea typeface="Times New Roman"/>
                <a:cs typeface="Arial"/>
              </a:rPr>
              <a:t>فهى</a:t>
            </a:r>
            <a:r>
              <a:rPr lang="ar-SA" sz="2400" b="1" dirty="0">
                <a:solidFill>
                  <a:schemeClr val="accent1">
                    <a:lumMod val="50000"/>
                  </a:schemeClr>
                </a:solidFill>
                <a:latin typeface="Calibri"/>
                <a:ea typeface="Times New Roman"/>
                <a:cs typeface="Arial"/>
              </a:rPr>
              <a:t> تحصل على الأكسجين</a:t>
            </a:r>
          </a:p>
          <a:p>
            <a:pPr algn="ctr"/>
            <a:r>
              <a:rPr lang="ar-SA" sz="2400" b="1" dirty="0">
                <a:solidFill>
                  <a:schemeClr val="accent1">
                    <a:lumMod val="50000"/>
                  </a:schemeClr>
                </a:solidFill>
                <a:latin typeface="Calibri"/>
                <a:ea typeface="Times New Roman"/>
                <a:cs typeface="Arial"/>
              </a:rPr>
              <a:t>بالانتشار من خلال جسمها الرقيق وتتخلص من ثاني أكسيد الكربون والفضلات بالانتشار</a:t>
            </a:r>
            <a:endParaRPr lang="ar-SA" sz="2400" b="1" dirty="0" smtClean="0">
              <a:solidFill>
                <a:schemeClr val="accent1">
                  <a:lumMod val="50000"/>
                </a:schemeClr>
              </a:solidFill>
              <a:latin typeface="Calibri"/>
              <a:ea typeface="Times New Roman"/>
              <a:cs typeface="Arial"/>
            </a:endParaRPr>
          </a:p>
        </p:txBody>
      </p:sp>
      <p:sp>
        <p:nvSpPr>
          <p:cNvPr id="11" name="AutoShape 13"/>
          <p:cNvSpPr>
            <a:spLocks noChangeArrowheads="1"/>
          </p:cNvSpPr>
          <p:nvPr/>
        </p:nvSpPr>
        <p:spPr bwMode="auto">
          <a:xfrm>
            <a:off x="6946798" y="3124200"/>
            <a:ext cx="1778101"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الإخراج</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مستطيل مستدير الزوايا 11"/>
          <p:cNvSpPr/>
          <p:nvPr/>
        </p:nvSpPr>
        <p:spPr>
          <a:xfrm>
            <a:off x="541839" y="4099788"/>
            <a:ext cx="8153400" cy="1670630"/>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chemeClr val="accent1">
                    <a:lumMod val="50000"/>
                  </a:schemeClr>
                </a:solidFill>
                <a:latin typeface="Calibri"/>
                <a:ea typeface="Times New Roman"/>
                <a:cs typeface="Arial"/>
              </a:rPr>
              <a:t>1- يتم </a:t>
            </a:r>
            <a:r>
              <a:rPr lang="ar-SA" sz="2400" b="1" dirty="0">
                <a:solidFill>
                  <a:schemeClr val="accent1">
                    <a:lumMod val="50000"/>
                  </a:schemeClr>
                </a:solidFill>
                <a:latin typeface="Calibri"/>
                <a:ea typeface="Times New Roman"/>
                <a:cs typeface="Arial"/>
              </a:rPr>
              <a:t>التخلص من الفضلات من خلال فتحة </a:t>
            </a:r>
            <a:r>
              <a:rPr lang="ar-SA" sz="2400" b="1" dirty="0" smtClean="0">
                <a:solidFill>
                  <a:schemeClr val="accent1">
                    <a:lumMod val="50000"/>
                  </a:schemeClr>
                </a:solidFill>
                <a:latin typeface="Calibri"/>
                <a:ea typeface="Times New Roman"/>
                <a:cs typeface="Arial"/>
              </a:rPr>
              <a:t>الفم</a:t>
            </a:r>
            <a:endParaRPr lang="ar-SA" sz="2400" b="1" dirty="0">
              <a:solidFill>
                <a:schemeClr val="accent1">
                  <a:lumMod val="50000"/>
                </a:schemeClr>
              </a:solidFill>
              <a:latin typeface="Calibri"/>
              <a:ea typeface="Times New Roman"/>
              <a:cs typeface="Arial"/>
            </a:endParaRPr>
          </a:p>
          <a:p>
            <a:pPr algn="r" rtl="1"/>
            <a:r>
              <a:rPr lang="ar-SA" sz="2400" b="1" dirty="0" smtClean="0">
                <a:solidFill>
                  <a:schemeClr val="accent1">
                    <a:lumMod val="50000"/>
                  </a:schemeClr>
                </a:solidFill>
                <a:latin typeface="Calibri"/>
                <a:ea typeface="Times New Roman"/>
                <a:cs typeface="Arial"/>
              </a:rPr>
              <a:t>2-  </a:t>
            </a:r>
            <a:r>
              <a:rPr lang="ar-SA" sz="2400" b="1" dirty="0">
                <a:solidFill>
                  <a:schemeClr val="accent1">
                    <a:lumMod val="50000"/>
                  </a:schemeClr>
                </a:solidFill>
                <a:latin typeface="Calibri"/>
                <a:ea typeface="Times New Roman"/>
                <a:cs typeface="Arial"/>
              </a:rPr>
              <a:t>يتم التخلص من الماء الزائد من خلال الخلايا </a:t>
            </a:r>
            <a:r>
              <a:rPr lang="ar-SA" sz="2400" b="1" dirty="0" err="1">
                <a:solidFill>
                  <a:schemeClr val="accent1">
                    <a:lumMod val="50000"/>
                  </a:schemeClr>
                </a:solidFill>
                <a:latin typeface="Calibri"/>
                <a:ea typeface="Times New Roman"/>
                <a:cs typeface="Arial"/>
              </a:rPr>
              <a:t>اللهبية</a:t>
            </a:r>
            <a:r>
              <a:rPr lang="ar-SA" sz="2400" b="1" dirty="0">
                <a:solidFill>
                  <a:schemeClr val="accent1">
                    <a:lumMod val="50000"/>
                  </a:schemeClr>
                </a:solidFill>
                <a:latin typeface="Calibri"/>
                <a:ea typeface="Times New Roman"/>
                <a:cs typeface="Arial"/>
              </a:rPr>
              <a:t> التي تحتوي على </a:t>
            </a:r>
            <a:r>
              <a:rPr lang="ar-SA" sz="2400" b="1" dirty="0" smtClean="0">
                <a:solidFill>
                  <a:schemeClr val="accent1">
                    <a:lumMod val="50000"/>
                  </a:schemeClr>
                </a:solidFill>
                <a:latin typeface="Calibri"/>
                <a:ea typeface="Times New Roman"/>
                <a:cs typeface="Arial"/>
              </a:rPr>
              <a:t>هداب تتحرك كاللهب </a:t>
            </a:r>
            <a:r>
              <a:rPr lang="ar-SA" sz="2400" b="1" dirty="0">
                <a:solidFill>
                  <a:schemeClr val="accent1">
                    <a:lumMod val="50000"/>
                  </a:schemeClr>
                </a:solidFill>
                <a:latin typeface="Calibri"/>
                <a:ea typeface="Times New Roman"/>
                <a:cs typeface="Arial"/>
              </a:rPr>
              <a:t>وتطرد الماء إلى خارج الجسم عبر الأنابيب </a:t>
            </a:r>
            <a:r>
              <a:rPr lang="ar-SA" sz="2400" b="1" dirty="0" smtClean="0">
                <a:solidFill>
                  <a:schemeClr val="accent1">
                    <a:lumMod val="50000"/>
                  </a:schemeClr>
                </a:solidFill>
                <a:latin typeface="Calibri"/>
                <a:ea typeface="Times New Roman"/>
                <a:cs typeface="Arial"/>
              </a:rPr>
              <a:t>الإخراجية</a:t>
            </a:r>
          </a:p>
        </p:txBody>
      </p:sp>
      <p:grpSp>
        <p:nvGrpSpPr>
          <p:cNvPr id="15" name="مجموعة 14"/>
          <p:cNvGrpSpPr/>
          <p:nvPr/>
        </p:nvGrpSpPr>
        <p:grpSpPr>
          <a:xfrm>
            <a:off x="-36512" y="6128748"/>
            <a:ext cx="2082876" cy="756636"/>
            <a:chOff x="179512" y="692696"/>
            <a:chExt cx="2082876" cy="756636"/>
          </a:xfrm>
        </p:grpSpPr>
        <p:pic>
          <p:nvPicPr>
            <p:cNvPr id="16"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مربع نص 16"/>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مربع نص 17"/>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179797495"/>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box(in)">
                                      <p:cBhvr>
                                        <p:cTn id="12" dur="20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ox(in)">
                                      <p:cBhvr>
                                        <p:cTn id="17" dur="20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box(in)">
                                      <p:cBhvr>
                                        <p:cTn id="22" dur="20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2">
                                            <p:bg/>
                                          </p:spTgt>
                                        </p:tgtEl>
                                        <p:attrNameLst>
                                          <p:attrName>style.visibility</p:attrName>
                                        </p:attrNameLst>
                                      </p:cBhvr>
                                      <p:to>
                                        <p:strVal val="visible"/>
                                      </p:to>
                                    </p:set>
                                    <p:animEffect transition="in" filter="box(in)">
                                      <p:cBhvr>
                                        <p:cTn id="32" dur="2000"/>
                                        <p:tgtEl>
                                          <p:spTgt spid="12">
                                            <p:bg/>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box(in)">
                                      <p:cBhvr>
                                        <p:cTn id="37" dur="20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box(in)">
                                      <p:cBhvr>
                                        <p:cTn id="42"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uild="p" animBg="1"/>
      <p:bldP spid="11" grpId="0" animBg="1"/>
      <p:bldP spid="12" grpId="0" build="p"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096000" y="274638"/>
            <a:ext cx="2590800" cy="639762"/>
          </a:xfrm>
        </p:spPr>
        <p:txBody>
          <a:bodyPr/>
          <a:lstStyle/>
          <a:p>
            <a:r>
              <a:rPr lang="ar-SA" altLang="ar-SA" sz="3200" b="1" smtClean="0"/>
              <a:t>تثبيت المفاهيم :</a:t>
            </a:r>
          </a:p>
        </p:txBody>
      </p:sp>
      <p:sp>
        <p:nvSpPr>
          <p:cNvPr id="9" name="Title 1"/>
          <p:cNvSpPr txBox="1">
            <a:spLocks/>
          </p:cNvSpPr>
          <p:nvPr/>
        </p:nvSpPr>
        <p:spPr bwMode="auto">
          <a:xfrm>
            <a:off x="647700" y="990600"/>
            <a:ext cx="84121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endParaRPr lang="ar-EG" altLang="ar-SA" sz="2400" b="1">
              <a:solidFill>
                <a:srgbClr val="000000"/>
              </a:solidFill>
            </a:endParaRPr>
          </a:p>
        </p:txBody>
      </p:sp>
      <p:sp>
        <p:nvSpPr>
          <p:cNvPr id="10" name="Title 1"/>
          <p:cNvSpPr txBox="1">
            <a:spLocks/>
          </p:cNvSpPr>
          <p:nvPr/>
        </p:nvSpPr>
        <p:spPr bwMode="auto">
          <a:xfrm>
            <a:off x="533400" y="990600"/>
            <a:ext cx="83788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ar-SA" altLang="ar-SA" sz="2400" b="1">
                <a:solidFill>
                  <a:srgbClr val="000000"/>
                </a:solidFill>
              </a:rPr>
              <a:t>س- ما الميزة الواضحة للديدان الاسطوانية في الشكل أعلاه ؟ </a:t>
            </a:r>
          </a:p>
          <a:p>
            <a:pPr fontAlgn="base">
              <a:spcBef>
                <a:spcPct val="0"/>
              </a:spcBef>
              <a:spcAft>
                <a:spcPct val="0"/>
              </a:spcAft>
            </a:pPr>
            <a:r>
              <a:rPr lang="ar-SA" altLang="ar-SA" sz="2400" b="1">
                <a:solidFill>
                  <a:srgbClr val="000000"/>
                </a:solidFill>
              </a:rPr>
              <a:t> </a:t>
            </a:r>
            <a:r>
              <a:rPr lang="en-US" altLang="ar-SA" sz="2400" b="1">
                <a:solidFill>
                  <a:srgbClr val="000000"/>
                </a:solidFill>
              </a:rPr>
              <a:t>a</a:t>
            </a:r>
            <a:r>
              <a:rPr lang="ar-SA" altLang="ar-SA" sz="2400" b="1">
                <a:solidFill>
                  <a:srgbClr val="000000"/>
                </a:solidFill>
              </a:rPr>
              <a:t>  - التجويف الجسمي الكاذب.	</a:t>
            </a:r>
            <a:r>
              <a:rPr lang="en-US" altLang="ar-SA" sz="2400" b="1">
                <a:solidFill>
                  <a:srgbClr val="000000"/>
                </a:solidFill>
              </a:rPr>
              <a:t>c</a:t>
            </a:r>
            <a:r>
              <a:rPr lang="ar-SA" altLang="ar-SA" sz="2400" b="1">
                <a:solidFill>
                  <a:srgbClr val="000000"/>
                </a:solidFill>
              </a:rPr>
              <a:t> – جهاز الدوران .</a:t>
            </a:r>
          </a:p>
          <a:p>
            <a:pPr fontAlgn="base">
              <a:spcBef>
                <a:spcPct val="0"/>
              </a:spcBef>
              <a:spcAft>
                <a:spcPct val="0"/>
              </a:spcAft>
            </a:pPr>
            <a:r>
              <a:rPr lang="en-US" altLang="ar-SA" sz="2400" b="1">
                <a:solidFill>
                  <a:srgbClr val="000000"/>
                </a:solidFill>
              </a:rPr>
              <a:t>b</a:t>
            </a:r>
            <a:r>
              <a:rPr lang="ar-SA" altLang="ar-SA" sz="2400" b="1">
                <a:solidFill>
                  <a:srgbClr val="000000"/>
                </a:solidFill>
              </a:rPr>
              <a:t> – الرأس .			</a:t>
            </a:r>
            <a:r>
              <a:rPr lang="en-US" altLang="ar-SA" sz="2400" b="1">
                <a:solidFill>
                  <a:srgbClr val="000000"/>
                </a:solidFill>
              </a:rPr>
              <a:t>d</a:t>
            </a:r>
            <a:r>
              <a:rPr lang="ar-SA" altLang="ar-SA" sz="2400" b="1">
                <a:solidFill>
                  <a:srgbClr val="000000"/>
                </a:solidFill>
              </a:rPr>
              <a:t> – الجهاز العصبي.</a:t>
            </a:r>
          </a:p>
          <a:p>
            <a:pPr fontAlgn="base">
              <a:spcBef>
                <a:spcPct val="0"/>
              </a:spcBef>
              <a:spcAft>
                <a:spcPct val="0"/>
              </a:spcAft>
            </a:pPr>
            <a:r>
              <a:rPr lang="ar-SA" altLang="ar-SA" sz="2400" b="1">
                <a:solidFill>
                  <a:srgbClr val="000000"/>
                </a:solidFill>
              </a:rPr>
              <a:t>س- ما تكيف الديدان الأسطوانية الذي يظهره الشكل اعلاه ؟ </a:t>
            </a:r>
          </a:p>
          <a:p>
            <a:pPr fontAlgn="base">
              <a:spcBef>
                <a:spcPct val="0"/>
              </a:spcBef>
              <a:spcAft>
                <a:spcPct val="0"/>
              </a:spcAft>
            </a:pPr>
            <a:r>
              <a:rPr lang="en-US" altLang="ar-SA" sz="2400" b="1">
                <a:solidFill>
                  <a:srgbClr val="000000"/>
                </a:solidFill>
              </a:rPr>
              <a:t>a</a:t>
            </a:r>
            <a:r>
              <a:rPr lang="ar-SA" altLang="ar-SA" sz="2400" b="1">
                <a:solidFill>
                  <a:srgbClr val="000000"/>
                </a:solidFill>
              </a:rPr>
              <a:t>  - التجويف الجسمي.		</a:t>
            </a:r>
            <a:r>
              <a:rPr lang="en-US" altLang="ar-SA" sz="2400" b="1">
                <a:solidFill>
                  <a:srgbClr val="000000"/>
                </a:solidFill>
              </a:rPr>
              <a:t>c</a:t>
            </a:r>
            <a:r>
              <a:rPr lang="ar-SA" altLang="ar-SA" sz="2400" b="1">
                <a:solidFill>
                  <a:srgbClr val="000000"/>
                </a:solidFill>
              </a:rPr>
              <a:t> – العباءة .</a:t>
            </a:r>
          </a:p>
          <a:p>
            <a:pPr fontAlgn="base">
              <a:spcBef>
                <a:spcPct val="0"/>
              </a:spcBef>
              <a:spcAft>
                <a:spcPct val="0"/>
              </a:spcAft>
            </a:pPr>
            <a:r>
              <a:rPr lang="en-US" altLang="ar-SA" sz="2400" b="1">
                <a:solidFill>
                  <a:srgbClr val="000000"/>
                </a:solidFill>
              </a:rPr>
              <a:t>b</a:t>
            </a:r>
            <a:r>
              <a:rPr lang="ar-SA" altLang="ar-SA" sz="2400" b="1">
                <a:solidFill>
                  <a:srgbClr val="000000"/>
                </a:solidFill>
              </a:rPr>
              <a:t> – القناة الهضمية.		</a:t>
            </a:r>
            <a:r>
              <a:rPr lang="en-US" altLang="ar-SA" sz="2400" b="1">
                <a:solidFill>
                  <a:srgbClr val="000000"/>
                </a:solidFill>
              </a:rPr>
              <a:t>d</a:t>
            </a:r>
            <a:r>
              <a:rPr lang="ar-SA" altLang="ar-SA" sz="2400" b="1">
                <a:solidFill>
                  <a:srgbClr val="000000"/>
                </a:solidFill>
              </a:rPr>
              <a:t> – القطع (الحلقات).</a:t>
            </a:r>
          </a:p>
        </p:txBody>
      </p:sp>
      <p:sp>
        <p:nvSpPr>
          <p:cNvPr id="11" name="Rectangle 10"/>
          <p:cNvSpPr/>
          <p:nvPr/>
        </p:nvSpPr>
        <p:spPr>
          <a:xfrm>
            <a:off x="5638800" y="1447800"/>
            <a:ext cx="3273425" cy="381000"/>
          </a:xfrm>
          <a:prstGeom prst="rect">
            <a:avLst/>
          </a:prstGeom>
          <a:no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2" name="Rectangle 11"/>
          <p:cNvSpPr/>
          <p:nvPr/>
        </p:nvSpPr>
        <p:spPr>
          <a:xfrm>
            <a:off x="5668963" y="2879725"/>
            <a:ext cx="3275012" cy="381000"/>
          </a:xfrm>
          <a:prstGeom prst="rect">
            <a:avLst/>
          </a:prstGeom>
          <a:no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3" name="Title 1"/>
          <p:cNvSpPr txBox="1">
            <a:spLocks/>
          </p:cNvSpPr>
          <p:nvPr/>
        </p:nvSpPr>
        <p:spPr bwMode="auto">
          <a:xfrm>
            <a:off x="6400800" y="3322638"/>
            <a:ext cx="2590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ar-SA" altLang="ar-SA" sz="3200" b="1">
                <a:solidFill>
                  <a:srgbClr val="000000"/>
                </a:solidFill>
              </a:rPr>
              <a:t>أسئلة بنائية :</a:t>
            </a:r>
          </a:p>
        </p:txBody>
      </p:sp>
      <p:sp>
        <p:nvSpPr>
          <p:cNvPr id="14" name="Title 1"/>
          <p:cNvSpPr txBox="1">
            <a:spLocks/>
          </p:cNvSpPr>
          <p:nvPr/>
        </p:nvSpPr>
        <p:spPr bwMode="auto">
          <a:xfrm>
            <a:off x="1066800" y="3657600"/>
            <a:ext cx="790892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ar-SA" altLang="ar-SA" sz="2400" b="1">
                <a:solidFill>
                  <a:srgbClr val="000000"/>
                </a:solidFill>
              </a:rPr>
              <a:t>س- إجابة قصيرة اعمل مخططا يبين دورة حياة الدورة الشريطية البقرية.</a:t>
            </a:r>
          </a:p>
          <a:p>
            <a:pPr fontAlgn="base">
              <a:spcBef>
                <a:spcPct val="0"/>
              </a:spcBef>
              <a:spcAft>
                <a:spcPct val="0"/>
              </a:spcAft>
            </a:pPr>
            <a:r>
              <a:rPr lang="ar-SA" altLang="ar-SA" sz="2000" b="1">
                <a:solidFill>
                  <a:srgbClr val="FF0000"/>
                </a:solidFill>
              </a:rPr>
              <a:t>يجب أن تتضمن المخططات جميع المراحل:قطعة دورة شريطية دالها بيض مخصب   ,  تتغذى البقرة على العشب الملوث بالبيض المخصب  وتخترق البيوض الامعاء وتصل الى العضلات في البقرة وتستقر فيها ثم ياكل الانسان لحم البقر غير المطبوخ.</a:t>
            </a:r>
          </a:p>
        </p:txBody>
      </p:sp>
      <p:grpSp>
        <p:nvGrpSpPr>
          <p:cNvPr id="15" name="مجموعة 14"/>
          <p:cNvGrpSpPr/>
          <p:nvPr/>
        </p:nvGrpSpPr>
        <p:grpSpPr>
          <a:xfrm>
            <a:off x="-36512" y="6128748"/>
            <a:ext cx="2082876" cy="756636"/>
            <a:chOff x="179512" y="692696"/>
            <a:chExt cx="2082876" cy="756636"/>
          </a:xfrm>
        </p:grpSpPr>
        <p:pic>
          <p:nvPicPr>
            <p:cNvPr id="16"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مربع نص 16"/>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مربع نص 17"/>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84634975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1000"/>
                                        <p:tgtEl>
                                          <p:spTgt spid="10">
                                            <p:txEl>
                                              <p:pRg st="1" end="1"/>
                                            </p:txEl>
                                          </p:spTgt>
                                        </p:tgtEl>
                                      </p:cBhvr>
                                    </p:animEffect>
                                    <p:anim calcmode="lin" valueType="num">
                                      <p:cBhvr>
                                        <p:cTn id="2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fade">
                                      <p:cBhvr>
                                        <p:cTn id="33" dur="1000"/>
                                        <p:tgtEl>
                                          <p:spTgt spid="10">
                                            <p:txEl>
                                              <p:pRg st="2" end="2"/>
                                            </p:txEl>
                                          </p:spTgt>
                                        </p:tgtEl>
                                      </p:cBhvr>
                                    </p:animEffect>
                                    <p:anim calcmode="lin" valueType="num">
                                      <p:cBhvr>
                                        <p:cTn id="34"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xEl>
                                              <p:pRg st="3" end="3"/>
                                            </p:txEl>
                                          </p:spTgt>
                                        </p:tgtEl>
                                        <p:attrNameLst>
                                          <p:attrName>style.visibility</p:attrName>
                                        </p:attrNameLst>
                                      </p:cBhvr>
                                      <p:to>
                                        <p:strVal val="visible"/>
                                      </p:to>
                                    </p:set>
                                    <p:animEffect transition="in" filter="fade">
                                      <p:cBhvr>
                                        <p:cTn id="40" dur="1000"/>
                                        <p:tgtEl>
                                          <p:spTgt spid="10">
                                            <p:txEl>
                                              <p:pRg st="3" end="3"/>
                                            </p:txEl>
                                          </p:spTgt>
                                        </p:tgtEl>
                                      </p:cBhvr>
                                    </p:animEffect>
                                    <p:anim calcmode="lin" valueType="num">
                                      <p:cBhvr>
                                        <p:cTn id="41"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animEffect transition="in" filter="fade">
                                      <p:cBhvr>
                                        <p:cTn id="47" dur="1000"/>
                                        <p:tgtEl>
                                          <p:spTgt spid="10">
                                            <p:txEl>
                                              <p:pRg st="4" end="4"/>
                                            </p:txEl>
                                          </p:spTgt>
                                        </p:tgtEl>
                                      </p:cBhvr>
                                    </p:animEffect>
                                    <p:anim calcmode="lin" valueType="num">
                                      <p:cBhvr>
                                        <p:cTn id="48"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xEl>
                                              <p:pRg st="5" end="5"/>
                                            </p:txEl>
                                          </p:spTgt>
                                        </p:tgtEl>
                                        <p:attrNameLst>
                                          <p:attrName>style.visibility</p:attrName>
                                        </p:attrNameLst>
                                      </p:cBhvr>
                                      <p:to>
                                        <p:strVal val="visible"/>
                                      </p:to>
                                    </p:set>
                                    <p:animEffect transition="in" filter="fade">
                                      <p:cBhvr>
                                        <p:cTn id="52" dur="1000"/>
                                        <p:tgtEl>
                                          <p:spTgt spid="10">
                                            <p:txEl>
                                              <p:pRg st="5" end="5"/>
                                            </p:txEl>
                                          </p:spTgt>
                                        </p:tgtEl>
                                      </p:cBhvr>
                                    </p:animEffect>
                                    <p:anim calcmode="lin" valueType="num">
                                      <p:cBhvr>
                                        <p:cTn id="53"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heel(1)">
                                      <p:cBhvr>
                                        <p:cTn id="59" dur="2000"/>
                                        <p:tgtEl>
                                          <p:spTgt spid="1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heel(1)">
                                      <p:cBhvr>
                                        <p:cTn id="64" dur="2000"/>
                                        <p:tgtEl>
                                          <p:spTgt spid="12"/>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1000"/>
                                        <p:tgtEl>
                                          <p:spTgt spid="13"/>
                                        </p:tgtEl>
                                      </p:cBhvr>
                                    </p:animEffect>
                                    <p:anim calcmode="lin" valueType="num">
                                      <p:cBhvr>
                                        <p:cTn id="70" dur="1000" fill="hold"/>
                                        <p:tgtEl>
                                          <p:spTgt spid="13"/>
                                        </p:tgtEl>
                                        <p:attrNameLst>
                                          <p:attrName>ppt_x</p:attrName>
                                        </p:attrNameLst>
                                      </p:cBhvr>
                                      <p:tavLst>
                                        <p:tav tm="0">
                                          <p:val>
                                            <p:strVal val="#ppt_x"/>
                                          </p:val>
                                        </p:tav>
                                        <p:tav tm="100000">
                                          <p:val>
                                            <p:strVal val="#ppt_x"/>
                                          </p:val>
                                        </p:tav>
                                      </p:tavLst>
                                    </p:anim>
                                    <p:anim calcmode="lin" valueType="num">
                                      <p:cBhvr>
                                        <p:cTn id="7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1000"/>
                                        <p:tgtEl>
                                          <p:spTgt spid="14"/>
                                        </p:tgtEl>
                                      </p:cBhvr>
                                    </p:animEffect>
                                    <p:anim calcmode="lin" valueType="num">
                                      <p:cBhvr>
                                        <p:cTn id="77" dur="1000" fill="hold"/>
                                        <p:tgtEl>
                                          <p:spTgt spid="14"/>
                                        </p:tgtEl>
                                        <p:attrNameLst>
                                          <p:attrName>ppt_x</p:attrName>
                                        </p:attrNameLst>
                                      </p:cBhvr>
                                      <p:tavLst>
                                        <p:tav tm="0">
                                          <p:val>
                                            <p:strVal val="#ppt_x"/>
                                          </p:val>
                                        </p:tav>
                                        <p:tav tm="100000">
                                          <p:val>
                                            <p:strVal val="#ppt_x"/>
                                          </p:val>
                                        </p:tav>
                                      </p:tavLst>
                                    </p:anim>
                                    <p:anim calcmode="lin" valueType="num">
                                      <p:cBhvr>
                                        <p:cTn id="7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42" presetClass="entr" presetSubtype="0" fill="hold" nodeType="clickEffect">
                                  <p:stCondLst>
                                    <p:cond delay="0"/>
                                  </p:stCondLst>
                                  <p:childTnLst>
                                    <p:set>
                                      <p:cBhvr>
                                        <p:cTn id="82" dur="1" fill="hold">
                                          <p:stCondLst>
                                            <p:cond delay="0"/>
                                          </p:stCondLst>
                                        </p:cTn>
                                        <p:tgtEl>
                                          <p:spTgt spid="14">
                                            <p:txEl>
                                              <p:pRg st="0" end="0"/>
                                            </p:txEl>
                                          </p:spTgt>
                                        </p:tgtEl>
                                        <p:attrNameLst>
                                          <p:attrName>style.visibility</p:attrName>
                                        </p:attrNameLst>
                                      </p:cBhvr>
                                      <p:to>
                                        <p:strVal val="visible"/>
                                      </p:to>
                                    </p:set>
                                    <p:animEffect transition="in" filter="fade">
                                      <p:cBhvr>
                                        <p:cTn id="83" dur="1000"/>
                                        <p:tgtEl>
                                          <p:spTgt spid="14">
                                            <p:txEl>
                                              <p:pRg st="0" end="0"/>
                                            </p:txEl>
                                          </p:spTgt>
                                        </p:tgtEl>
                                      </p:cBhvr>
                                    </p:animEffect>
                                    <p:anim calcmode="lin" valueType="num">
                                      <p:cBhvr>
                                        <p:cTn id="8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8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42" presetClass="entr" presetSubtype="0" fill="hold" nodeType="clickEffect">
                                  <p:stCondLst>
                                    <p:cond delay="0"/>
                                  </p:stCondLst>
                                  <p:childTnLst>
                                    <p:set>
                                      <p:cBhvr>
                                        <p:cTn id="89" dur="1" fill="hold">
                                          <p:stCondLst>
                                            <p:cond delay="0"/>
                                          </p:stCondLst>
                                        </p:cTn>
                                        <p:tgtEl>
                                          <p:spTgt spid="14">
                                            <p:txEl>
                                              <p:pRg st="1" end="1"/>
                                            </p:txEl>
                                          </p:spTgt>
                                        </p:tgtEl>
                                        <p:attrNameLst>
                                          <p:attrName>style.visibility</p:attrName>
                                        </p:attrNameLst>
                                      </p:cBhvr>
                                      <p:to>
                                        <p:strVal val="visible"/>
                                      </p:to>
                                    </p:set>
                                    <p:animEffect transition="in" filter="fade">
                                      <p:cBhvr>
                                        <p:cTn id="90" dur="1000"/>
                                        <p:tgtEl>
                                          <p:spTgt spid="14">
                                            <p:txEl>
                                              <p:pRg st="1" end="1"/>
                                            </p:txEl>
                                          </p:spTgt>
                                        </p:tgtEl>
                                      </p:cBhvr>
                                    </p:animEffect>
                                    <p:anim calcmode="lin" valueType="num">
                                      <p:cBhvr>
                                        <p:cTn id="91"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92"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2" grpId="0" animBg="1"/>
      <p:bldP spid="13" grpId="0"/>
      <p:bldP spid="1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036638" y="310480"/>
            <a:ext cx="79089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fontAlgn="base">
              <a:spcBef>
                <a:spcPct val="0"/>
              </a:spcBef>
              <a:spcAft>
                <a:spcPct val="0"/>
              </a:spcAft>
            </a:pPr>
            <a:r>
              <a:rPr lang="ar-SA" altLang="ar-SA" sz="2400" b="1">
                <a:solidFill>
                  <a:srgbClr val="000000"/>
                </a:solidFill>
              </a:rPr>
              <a:t>س- نهاية مفتوحة . أختر طفيليا ً يصيب الإنسان وبين على خريطة العالم – باستعمال المفتاح – الأماكن التي تكون الإصابة بها شائعة.</a:t>
            </a:r>
          </a:p>
          <a:p>
            <a:pPr fontAlgn="base">
              <a:spcBef>
                <a:spcPct val="0"/>
              </a:spcBef>
              <a:spcAft>
                <a:spcPct val="0"/>
              </a:spcAft>
            </a:pPr>
            <a:r>
              <a:rPr lang="ar-SA" altLang="ar-SA" sz="2400">
                <a:solidFill>
                  <a:srgbClr val="FF0000"/>
                </a:solidFill>
              </a:rPr>
              <a:t>ج - تتنوع الاجابات لكن يجب ان تكون صحيحة بيولوجيا وجغرافيا.</a:t>
            </a:r>
            <a:endParaRPr lang="en-US" altLang="ar-SA" sz="2400">
              <a:solidFill>
                <a:srgbClr val="FF0000"/>
              </a:solidFill>
            </a:endParaRPr>
          </a:p>
        </p:txBody>
      </p:sp>
      <p:sp>
        <p:nvSpPr>
          <p:cNvPr id="9" name="Title 1"/>
          <p:cNvSpPr>
            <a:spLocks noGrp="1"/>
          </p:cNvSpPr>
          <p:nvPr>
            <p:ph type="title"/>
          </p:nvPr>
        </p:nvSpPr>
        <p:spPr>
          <a:xfrm>
            <a:off x="6354763" y="1590005"/>
            <a:ext cx="2590800" cy="639763"/>
          </a:xfrm>
        </p:spPr>
        <p:txBody>
          <a:bodyPr/>
          <a:lstStyle/>
          <a:p>
            <a:r>
              <a:rPr lang="ar-SA" altLang="ar-SA" sz="3200" b="1" smtClean="0"/>
              <a:t>التفكير الناقد </a:t>
            </a:r>
          </a:p>
        </p:txBody>
      </p:sp>
      <p:sp>
        <p:nvSpPr>
          <p:cNvPr id="10" name="Title 1"/>
          <p:cNvSpPr txBox="1">
            <a:spLocks/>
          </p:cNvSpPr>
          <p:nvPr/>
        </p:nvSpPr>
        <p:spPr bwMode="auto">
          <a:xfrm>
            <a:off x="1036638" y="2361530"/>
            <a:ext cx="7908925"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fontAlgn="base">
              <a:spcBef>
                <a:spcPct val="0"/>
              </a:spcBef>
              <a:spcAft>
                <a:spcPct val="0"/>
              </a:spcAft>
            </a:pPr>
            <a:r>
              <a:rPr lang="ar-SA" altLang="ar-SA" sz="2400" b="1">
                <a:solidFill>
                  <a:srgbClr val="000000"/>
                </a:solidFill>
              </a:rPr>
              <a:t>س- الخريطة المفاهيمية اعمل خريطة مفاهيمية مستعملاً الكلمات التالية : الديدان الأسطوانية الجسمي الكاذب , القناة الهضمية ذات الفتحتين , الطفيلي , حر العيشية , و العضلات الطولية العائل.</a:t>
            </a:r>
          </a:p>
          <a:p>
            <a:pPr algn="justLow" fontAlgn="base">
              <a:spcBef>
                <a:spcPct val="0"/>
              </a:spcBef>
              <a:spcAft>
                <a:spcPct val="0"/>
              </a:spcAft>
            </a:pPr>
            <a:r>
              <a:rPr lang="ar-SA" altLang="ar-SA" sz="2400">
                <a:solidFill>
                  <a:srgbClr val="FF0000"/>
                </a:solidFill>
              </a:rPr>
              <a:t>ج - </a:t>
            </a:r>
            <a:r>
              <a:rPr lang="ar-SA" altLang="ar-SA" sz="2000" b="1">
                <a:solidFill>
                  <a:srgbClr val="FF0000"/>
                </a:solidFill>
              </a:rPr>
              <a:t>تاكدمن ان تبدا الخريطة المفاهمية بالفكرة الرئيسية وهى الديدان الاسطوانية وتشير افرع تلك الدائرة الى مفاهيم عن طريق الحياة والافرع والتراكيب المتعلقة بنمط الحياة.</a:t>
            </a:r>
          </a:p>
          <a:p>
            <a:pPr algn="justLow" fontAlgn="base">
              <a:spcBef>
                <a:spcPct val="0"/>
              </a:spcBef>
              <a:spcAft>
                <a:spcPct val="0"/>
              </a:spcAft>
            </a:pPr>
            <a:r>
              <a:rPr lang="ar-SA" altLang="ar-SA" sz="2400" b="1">
                <a:solidFill>
                  <a:srgbClr val="000000"/>
                </a:solidFill>
              </a:rPr>
              <a:t>س- صمم تجر بة إذا وجدت دودة صغيرة في الحديقة فكيف تجدها ما إذا كانت دودة مفلطحة ام أسطوانية ؟ </a:t>
            </a:r>
          </a:p>
          <a:p>
            <a:pPr fontAlgn="base">
              <a:spcBef>
                <a:spcPct val="0"/>
              </a:spcBef>
              <a:spcAft>
                <a:spcPct val="0"/>
              </a:spcAft>
            </a:pPr>
            <a:r>
              <a:rPr lang="ar-SA" altLang="ar-SA" sz="2400" b="1">
                <a:solidFill>
                  <a:srgbClr val="FF0000"/>
                </a:solidFill>
              </a:rPr>
              <a:t>ج-</a:t>
            </a:r>
            <a:r>
              <a:rPr lang="ar-SA" altLang="ar-SA" sz="2400" b="1">
                <a:solidFill>
                  <a:srgbClr val="000000"/>
                </a:solidFill>
              </a:rPr>
              <a:t> </a:t>
            </a:r>
            <a:r>
              <a:rPr lang="ar-SA" altLang="ar-SA" sz="2400">
                <a:solidFill>
                  <a:srgbClr val="FF0000"/>
                </a:solidFill>
              </a:rPr>
              <a:t>قارن بين شكل الجسم وتراكيبه والخصائص التي تحدد كلامن الدودة لمسطحة والدودة الدودة الاسطوانية لاحظ الحركة: تتحرك الديدان الاسطوانية بصورة التوائية قوية</a:t>
            </a:r>
            <a:endParaRPr lang="en-US" altLang="ar-SA" sz="2400">
              <a:solidFill>
                <a:srgbClr val="FF0000"/>
              </a:solidFill>
            </a:endParaRPr>
          </a:p>
          <a:p>
            <a:pPr algn="justLow" fontAlgn="base">
              <a:spcBef>
                <a:spcPct val="0"/>
              </a:spcBef>
              <a:spcAft>
                <a:spcPct val="0"/>
              </a:spcAft>
            </a:pPr>
            <a:endParaRPr lang="en-US" altLang="ar-SA" sz="2400" b="1">
              <a:solidFill>
                <a:srgbClr val="000000"/>
              </a:solidFill>
            </a:endParaRPr>
          </a:p>
        </p:txBody>
      </p:sp>
      <p:grpSp>
        <p:nvGrpSpPr>
          <p:cNvPr id="11" name="مجموعة 10"/>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مربع نص 1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42517678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1000"/>
                                        <p:tgtEl>
                                          <p:spTgt spid="10">
                                            <p:txEl>
                                              <p:pRg st="0" end="0"/>
                                            </p:txEl>
                                          </p:spTgt>
                                        </p:tgtEl>
                                      </p:cBhvr>
                                    </p:animEffect>
                                    <p:anim calcmode="lin" valueType="num">
                                      <p:cBhvr>
                                        <p:cTn id="2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fade">
                                      <p:cBhvr>
                                        <p:cTn id="35" dur="1000"/>
                                        <p:tgtEl>
                                          <p:spTgt spid="10">
                                            <p:txEl>
                                              <p:pRg st="1" end="1"/>
                                            </p:txEl>
                                          </p:spTgt>
                                        </p:tgtEl>
                                      </p:cBhvr>
                                    </p:animEffect>
                                    <p:anim calcmode="lin" valueType="num">
                                      <p:cBhvr>
                                        <p:cTn id="3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fade">
                                      <p:cBhvr>
                                        <p:cTn id="42" dur="1000"/>
                                        <p:tgtEl>
                                          <p:spTgt spid="10">
                                            <p:txEl>
                                              <p:pRg st="2" end="2"/>
                                            </p:txEl>
                                          </p:spTgt>
                                        </p:tgtEl>
                                      </p:cBhvr>
                                    </p:animEffect>
                                    <p:anim calcmode="lin" valueType="num">
                                      <p:cBhvr>
                                        <p:cTn id="4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xEl>
                                              <p:pRg st="3" end="3"/>
                                            </p:txEl>
                                          </p:spTgt>
                                        </p:tgtEl>
                                        <p:attrNameLst>
                                          <p:attrName>style.visibility</p:attrName>
                                        </p:attrNameLst>
                                      </p:cBhvr>
                                      <p:to>
                                        <p:strVal val="visible"/>
                                      </p:to>
                                    </p:set>
                                    <p:animEffect transition="in" filter="fade">
                                      <p:cBhvr>
                                        <p:cTn id="49" dur="1000"/>
                                        <p:tgtEl>
                                          <p:spTgt spid="10">
                                            <p:txEl>
                                              <p:pRg st="3" end="3"/>
                                            </p:txEl>
                                          </p:spTgt>
                                        </p:tgtEl>
                                      </p:cBhvr>
                                    </p:animEffect>
                                    <p:anim calcmode="lin" valueType="num">
                                      <p:cBhvr>
                                        <p:cTn id="5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715000" y="476672"/>
            <a:ext cx="3200400" cy="639763"/>
          </a:xfrm>
        </p:spPr>
        <p:txBody>
          <a:bodyPr/>
          <a:lstStyle/>
          <a:p>
            <a:r>
              <a:rPr lang="ar-SA" altLang="ar-SA" sz="3200" b="1" smtClean="0"/>
              <a:t>مراجعة المفردات :- </a:t>
            </a:r>
          </a:p>
        </p:txBody>
      </p:sp>
      <p:sp>
        <p:nvSpPr>
          <p:cNvPr id="9" name="Title 1"/>
          <p:cNvSpPr txBox="1">
            <a:spLocks/>
          </p:cNvSpPr>
          <p:nvPr/>
        </p:nvSpPr>
        <p:spPr bwMode="auto">
          <a:xfrm>
            <a:off x="838200" y="1010072"/>
            <a:ext cx="81534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ar-SA" altLang="ar-SA" sz="2400" b="1">
                <a:solidFill>
                  <a:srgbClr val="000000"/>
                </a:solidFill>
              </a:rPr>
              <a:t>س- الكلية تتخلص من فضلات عمليات الايض كـ ............  للفضلات الخلوية .</a:t>
            </a:r>
          </a:p>
          <a:p>
            <a:pPr fontAlgn="base">
              <a:spcBef>
                <a:spcPct val="0"/>
              </a:spcBef>
              <a:spcAft>
                <a:spcPct val="0"/>
              </a:spcAft>
            </a:pPr>
            <a:r>
              <a:rPr lang="ar-SA" altLang="ar-SA" sz="2400" b="1">
                <a:solidFill>
                  <a:srgbClr val="000000"/>
                </a:solidFill>
              </a:rPr>
              <a:t>س- اللسان للحلويات كـ ............... للرخويات .</a:t>
            </a:r>
          </a:p>
          <a:p>
            <a:pPr fontAlgn="base">
              <a:spcBef>
                <a:spcPct val="0"/>
              </a:spcBef>
              <a:spcAft>
                <a:spcPct val="0"/>
              </a:spcAft>
            </a:pPr>
            <a:r>
              <a:rPr lang="ar-SA" altLang="ar-SA" sz="2400" b="1">
                <a:solidFill>
                  <a:srgbClr val="000000"/>
                </a:solidFill>
              </a:rPr>
              <a:t>س- السيقان للركض كـ .............. للسباحة النفاثة.</a:t>
            </a:r>
          </a:p>
        </p:txBody>
      </p:sp>
      <p:sp>
        <p:nvSpPr>
          <p:cNvPr id="10" name="Rectangle 9"/>
          <p:cNvSpPr>
            <a:spLocks noChangeArrowheads="1"/>
          </p:cNvSpPr>
          <p:nvPr/>
        </p:nvSpPr>
        <p:spPr bwMode="auto">
          <a:xfrm>
            <a:off x="2982913" y="1037060"/>
            <a:ext cx="106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b="1">
                <a:solidFill>
                  <a:srgbClr val="FF0000"/>
                </a:solidFill>
              </a:rPr>
              <a:t>النفريديوم </a:t>
            </a:r>
          </a:p>
        </p:txBody>
      </p:sp>
      <p:sp>
        <p:nvSpPr>
          <p:cNvPr id="11" name="Rectangle 10"/>
          <p:cNvSpPr>
            <a:spLocks noChangeArrowheads="1"/>
          </p:cNvSpPr>
          <p:nvPr/>
        </p:nvSpPr>
        <p:spPr bwMode="auto">
          <a:xfrm>
            <a:off x="5327650" y="1397422"/>
            <a:ext cx="1001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a:solidFill>
                  <a:srgbClr val="FF0000"/>
                </a:solidFill>
              </a:rPr>
              <a:t>الطاحنة </a:t>
            </a:r>
          </a:p>
        </p:txBody>
      </p:sp>
      <p:sp>
        <p:nvSpPr>
          <p:cNvPr id="12" name="Rectangle 11"/>
          <p:cNvSpPr>
            <a:spLocks noChangeArrowheads="1"/>
          </p:cNvSpPr>
          <p:nvPr/>
        </p:nvSpPr>
        <p:spPr bwMode="auto">
          <a:xfrm>
            <a:off x="5372100" y="1627610"/>
            <a:ext cx="11763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3200">
                <a:solidFill>
                  <a:srgbClr val="FF0000"/>
                </a:solidFill>
              </a:rPr>
              <a:t>السيفون</a:t>
            </a:r>
            <a:endParaRPr lang="ar-SA" altLang="ar-SA">
              <a:solidFill>
                <a:srgbClr val="FF0000"/>
              </a:solidFill>
            </a:endParaRPr>
          </a:p>
        </p:txBody>
      </p:sp>
      <p:sp>
        <p:nvSpPr>
          <p:cNvPr id="13" name="Title 1"/>
          <p:cNvSpPr txBox="1">
            <a:spLocks/>
          </p:cNvSpPr>
          <p:nvPr/>
        </p:nvSpPr>
        <p:spPr bwMode="auto">
          <a:xfrm>
            <a:off x="5791200" y="2305472"/>
            <a:ext cx="3200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ar-SA" altLang="ar-SA" sz="3200" b="1">
                <a:solidFill>
                  <a:srgbClr val="000000"/>
                </a:solidFill>
              </a:rPr>
              <a:t>تثبيت المفاهيم :- </a:t>
            </a:r>
          </a:p>
        </p:txBody>
      </p:sp>
      <p:sp>
        <p:nvSpPr>
          <p:cNvPr id="14" name="Title 1"/>
          <p:cNvSpPr txBox="1">
            <a:spLocks/>
          </p:cNvSpPr>
          <p:nvPr/>
        </p:nvSpPr>
        <p:spPr bwMode="auto">
          <a:xfrm>
            <a:off x="838200" y="2916114"/>
            <a:ext cx="81534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ar-SA" altLang="ar-SA" sz="2400" b="1">
                <a:solidFill>
                  <a:srgbClr val="000000"/>
                </a:solidFill>
              </a:rPr>
              <a:t>س- إذا حدث ضرر للعبادة في الحيوانات ذات المصراعين , فما الوظيفة التي لن تتمكن ذه الحيوانات من القيام بها ؟</a:t>
            </a:r>
          </a:p>
          <a:p>
            <a:pPr fontAlgn="base">
              <a:spcBef>
                <a:spcPct val="0"/>
              </a:spcBef>
              <a:spcAft>
                <a:spcPct val="0"/>
              </a:spcAft>
            </a:pPr>
            <a:r>
              <a:rPr lang="en-US" altLang="ar-SA" sz="2400" b="1">
                <a:solidFill>
                  <a:srgbClr val="000000"/>
                </a:solidFill>
              </a:rPr>
              <a:t>a</a:t>
            </a:r>
            <a:r>
              <a:rPr lang="ar-SA" altLang="ar-SA" sz="2400" b="1">
                <a:solidFill>
                  <a:srgbClr val="000000"/>
                </a:solidFill>
              </a:rPr>
              <a:t>- الحفاظ على الصدفة.		</a:t>
            </a:r>
            <a:r>
              <a:rPr lang="en-US" altLang="ar-SA" sz="2400" b="1">
                <a:solidFill>
                  <a:srgbClr val="000000"/>
                </a:solidFill>
              </a:rPr>
              <a:t>C</a:t>
            </a:r>
            <a:r>
              <a:rPr lang="ar-SA" altLang="ar-SA" sz="2400" b="1">
                <a:solidFill>
                  <a:srgbClr val="000000"/>
                </a:solidFill>
              </a:rPr>
              <a:t> – دوران الدم.</a:t>
            </a:r>
          </a:p>
          <a:p>
            <a:pPr fontAlgn="base">
              <a:spcBef>
                <a:spcPct val="0"/>
              </a:spcBef>
              <a:spcAft>
                <a:spcPct val="0"/>
              </a:spcAft>
            </a:pPr>
            <a:r>
              <a:rPr lang="en-US" altLang="ar-SA" sz="2400" b="1">
                <a:solidFill>
                  <a:srgbClr val="000000"/>
                </a:solidFill>
              </a:rPr>
              <a:t>b</a:t>
            </a:r>
            <a:r>
              <a:rPr lang="ar-SA" altLang="ar-SA" sz="2400" b="1">
                <a:solidFill>
                  <a:srgbClr val="000000"/>
                </a:solidFill>
              </a:rPr>
              <a:t>- هضم الطعام.			</a:t>
            </a:r>
            <a:r>
              <a:rPr lang="en-US" altLang="ar-SA" sz="2400" b="1">
                <a:solidFill>
                  <a:srgbClr val="000000"/>
                </a:solidFill>
              </a:rPr>
              <a:t>d</a:t>
            </a:r>
            <a:r>
              <a:rPr lang="ar-SA" altLang="ar-SA" sz="2400" b="1">
                <a:solidFill>
                  <a:srgbClr val="000000"/>
                </a:solidFill>
              </a:rPr>
              <a:t>- إخراج الفضلات.</a:t>
            </a:r>
          </a:p>
          <a:p>
            <a:pPr fontAlgn="base">
              <a:spcBef>
                <a:spcPct val="0"/>
              </a:spcBef>
              <a:spcAft>
                <a:spcPct val="0"/>
              </a:spcAft>
            </a:pPr>
            <a:r>
              <a:rPr lang="ar-SA" altLang="ar-SA" sz="2400" b="1">
                <a:solidFill>
                  <a:srgbClr val="000000"/>
                </a:solidFill>
              </a:rPr>
              <a:t>س- ما الكلمتان المتقاربتان أكثر فيما يلي : </a:t>
            </a:r>
          </a:p>
          <a:p>
            <a:pPr fontAlgn="base">
              <a:spcBef>
                <a:spcPct val="0"/>
              </a:spcBef>
              <a:spcAft>
                <a:spcPct val="0"/>
              </a:spcAft>
            </a:pPr>
            <a:r>
              <a:rPr lang="en-US" altLang="ar-SA" sz="2400" b="1">
                <a:solidFill>
                  <a:srgbClr val="000000"/>
                </a:solidFill>
              </a:rPr>
              <a:t>a</a:t>
            </a:r>
            <a:r>
              <a:rPr lang="ar-SA" altLang="ar-SA" sz="2400" b="1">
                <a:solidFill>
                  <a:srgbClr val="000000"/>
                </a:solidFill>
              </a:rPr>
              <a:t>- الصدفة – الدوران .	</a:t>
            </a:r>
            <a:r>
              <a:rPr lang="en-US" altLang="ar-SA" sz="2400" b="1">
                <a:solidFill>
                  <a:srgbClr val="000000"/>
                </a:solidFill>
              </a:rPr>
              <a:t>C</a:t>
            </a:r>
            <a:r>
              <a:rPr lang="ar-SA" altLang="ar-SA" sz="2400" b="1">
                <a:solidFill>
                  <a:srgbClr val="000000"/>
                </a:solidFill>
              </a:rPr>
              <a:t> – سباحة الدفع النفاث – ذات المصراعين .</a:t>
            </a:r>
          </a:p>
          <a:p>
            <a:pPr fontAlgn="base">
              <a:spcBef>
                <a:spcPct val="0"/>
              </a:spcBef>
              <a:spcAft>
                <a:spcPct val="0"/>
              </a:spcAft>
            </a:pPr>
            <a:r>
              <a:rPr lang="en-US" altLang="ar-SA" sz="2400" b="1">
                <a:solidFill>
                  <a:srgbClr val="000000"/>
                </a:solidFill>
              </a:rPr>
              <a:t>b</a:t>
            </a:r>
            <a:r>
              <a:rPr lang="ar-SA" altLang="ar-SA" sz="2400" b="1">
                <a:solidFill>
                  <a:srgbClr val="000000"/>
                </a:solidFill>
              </a:rPr>
              <a:t>- الطاحنة – التغذية .	</a:t>
            </a:r>
            <a:r>
              <a:rPr lang="en-US" altLang="ar-SA" sz="2400" b="1">
                <a:solidFill>
                  <a:srgbClr val="000000"/>
                </a:solidFill>
              </a:rPr>
              <a:t>d</a:t>
            </a:r>
            <a:r>
              <a:rPr lang="ar-SA" altLang="ar-SA" sz="2400" b="1">
                <a:solidFill>
                  <a:srgbClr val="000000"/>
                </a:solidFill>
              </a:rPr>
              <a:t>- الجهاز الدوري – الأخطوبوط .</a:t>
            </a:r>
          </a:p>
          <a:p>
            <a:pPr fontAlgn="base">
              <a:spcBef>
                <a:spcPct val="0"/>
              </a:spcBef>
              <a:spcAft>
                <a:spcPct val="0"/>
              </a:spcAft>
            </a:pPr>
            <a:endParaRPr lang="ar-SA" altLang="ar-SA" sz="2400" b="1">
              <a:solidFill>
                <a:srgbClr val="000000"/>
              </a:solidFill>
            </a:endParaRPr>
          </a:p>
        </p:txBody>
      </p:sp>
      <p:sp>
        <p:nvSpPr>
          <p:cNvPr id="15" name="Rectangle 14"/>
          <p:cNvSpPr/>
          <p:nvPr/>
        </p:nvSpPr>
        <p:spPr>
          <a:xfrm>
            <a:off x="6532563" y="3783435"/>
            <a:ext cx="2443162" cy="381000"/>
          </a:xfrm>
          <a:prstGeom prst="rect">
            <a:avLst/>
          </a:prstGeom>
          <a:no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6" name="Rectangle 15"/>
          <p:cNvSpPr/>
          <p:nvPr/>
        </p:nvSpPr>
        <p:spPr>
          <a:xfrm>
            <a:off x="6548438" y="5201072"/>
            <a:ext cx="2443162" cy="381000"/>
          </a:xfrm>
          <a:prstGeom prst="rect">
            <a:avLst/>
          </a:prstGeom>
          <a:no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grpSp>
        <p:nvGrpSpPr>
          <p:cNvPr id="17" name="مجموعة 16"/>
          <p:cNvGrpSpPr/>
          <p:nvPr/>
        </p:nvGrpSpPr>
        <p:grpSpPr>
          <a:xfrm>
            <a:off x="-36512" y="6128748"/>
            <a:ext cx="2082876" cy="756636"/>
            <a:chOff x="179512" y="692696"/>
            <a:chExt cx="2082876" cy="756636"/>
          </a:xfrm>
        </p:grpSpPr>
        <p:pic>
          <p:nvPicPr>
            <p:cNvPr id="18"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مربع نص 18"/>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مربع نص 19"/>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40563197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fade">
                                      <p:cBhvr>
                                        <p:cTn id="35" dur="1000"/>
                                        <p:tgtEl>
                                          <p:spTgt spid="9">
                                            <p:txEl>
                                              <p:pRg st="1" end="1"/>
                                            </p:txEl>
                                          </p:spTgt>
                                        </p:tgtEl>
                                      </p:cBhvr>
                                    </p:animEffect>
                                    <p:anim calcmode="lin" valueType="num">
                                      <p:cBhvr>
                                        <p:cTn id="3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2" end="2"/>
                                            </p:txEl>
                                          </p:spTgt>
                                        </p:tgtEl>
                                        <p:attrNameLst>
                                          <p:attrName>style.visibility</p:attrName>
                                        </p:attrNameLst>
                                      </p:cBhvr>
                                      <p:to>
                                        <p:strVal val="visible"/>
                                      </p:to>
                                    </p:set>
                                    <p:animEffect transition="in" filter="fade">
                                      <p:cBhvr>
                                        <p:cTn id="49" dur="1000"/>
                                        <p:tgtEl>
                                          <p:spTgt spid="9">
                                            <p:txEl>
                                              <p:pRg st="2" end="2"/>
                                            </p:txEl>
                                          </p:spTgt>
                                        </p:tgtEl>
                                      </p:cBhvr>
                                    </p:animEffect>
                                    <p:anim calcmode="lin" valueType="num">
                                      <p:cBhvr>
                                        <p:cTn id="5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42" presetClass="entr" presetSubtype="0" fill="hold" nodeType="clickEffect">
                                  <p:stCondLst>
                                    <p:cond delay="0"/>
                                  </p:stCondLst>
                                  <p:childTnLst>
                                    <p:set>
                                      <p:cBhvr>
                                        <p:cTn id="76" dur="1" fill="hold">
                                          <p:stCondLst>
                                            <p:cond delay="0"/>
                                          </p:stCondLst>
                                        </p:cTn>
                                        <p:tgtEl>
                                          <p:spTgt spid="14">
                                            <p:txEl>
                                              <p:pRg st="0" end="0"/>
                                            </p:txEl>
                                          </p:spTgt>
                                        </p:tgtEl>
                                        <p:attrNameLst>
                                          <p:attrName>style.visibility</p:attrName>
                                        </p:attrNameLst>
                                      </p:cBhvr>
                                      <p:to>
                                        <p:strVal val="visible"/>
                                      </p:to>
                                    </p:set>
                                    <p:animEffect transition="in" filter="fade">
                                      <p:cBhvr>
                                        <p:cTn id="77" dur="1000"/>
                                        <p:tgtEl>
                                          <p:spTgt spid="14">
                                            <p:txEl>
                                              <p:pRg st="0" end="0"/>
                                            </p:txEl>
                                          </p:spTgt>
                                        </p:tgtEl>
                                      </p:cBhvr>
                                    </p:animEffect>
                                    <p:anim calcmode="lin" valueType="num">
                                      <p:cBhvr>
                                        <p:cTn id="7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42" presetClass="entr" presetSubtype="0" fill="hold" nodeType="clickEffect">
                                  <p:stCondLst>
                                    <p:cond delay="0"/>
                                  </p:stCondLst>
                                  <p:childTnLst>
                                    <p:set>
                                      <p:cBhvr>
                                        <p:cTn id="83" dur="1" fill="hold">
                                          <p:stCondLst>
                                            <p:cond delay="0"/>
                                          </p:stCondLst>
                                        </p:cTn>
                                        <p:tgtEl>
                                          <p:spTgt spid="14">
                                            <p:txEl>
                                              <p:pRg st="1" end="1"/>
                                            </p:txEl>
                                          </p:spTgt>
                                        </p:tgtEl>
                                        <p:attrNameLst>
                                          <p:attrName>style.visibility</p:attrName>
                                        </p:attrNameLst>
                                      </p:cBhvr>
                                      <p:to>
                                        <p:strVal val="visible"/>
                                      </p:to>
                                    </p:set>
                                    <p:animEffect transition="in" filter="fade">
                                      <p:cBhvr>
                                        <p:cTn id="84" dur="1000"/>
                                        <p:tgtEl>
                                          <p:spTgt spid="14">
                                            <p:txEl>
                                              <p:pRg st="1" end="1"/>
                                            </p:txEl>
                                          </p:spTgt>
                                        </p:tgtEl>
                                      </p:cBhvr>
                                    </p:animEffect>
                                    <p:anim calcmode="lin" valueType="num">
                                      <p:cBhvr>
                                        <p:cTn id="8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8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42" presetClass="entr" presetSubtype="0" fill="hold" nodeType="clickEffect">
                                  <p:stCondLst>
                                    <p:cond delay="0"/>
                                  </p:stCondLst>
                                  <p:childTnLst>
                                    <p:set>
                                      <p:cBhvr>
                                        <p:cTn id="90" dur="1" fill="hold">
                                          <p:stCondLst>
                                            <p:cond delay="0"/>
                                          </p:stCondLst>
                                        </p:cTn>
                                        <p:tgtEl>
                                          <p:spTgt spid="14">
                                            <p:txEl>
                                              <p:pRg st="2" end="2"/>
                                            </p:txEl>
                                          </p:spTgt>
                                        </p:tgtEl>
                                        <p:attrNameLst>
                                          <p:attrName>style.visibility</p:attrName>
                                        </p:attrNameLst>
                                      </p:cBhvr>
                                      <p:to>
                                        <p:strVal val="visible"/>
                                      </p:to>
                                    </p:set>
                                    <p:animEffect transition="in" filter="fade">
                                      <p:cBhvr>
                                        <p:cTn id="91" dur="1000"/>
                                        <p:tgtEl>
                                          <p:spTgt spid="14">
                                            <p:txEl>
                                              <p:pRg st="2" end="2"/>
                                            </p:txEl>
                                          </p:spTgt>
                                        </p:tgtEl>
                                      </p:cBhvr>
                                    </p:animEffect>
                                    <p:anim calcmode="lin" valueType="num">
                                      <p:cBhvr>
                                        <p:cTn id="9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9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42" presetClass="entr" presetSubtype="0" fill="hold" nodeType="clickEffect">
                                  <p:stCondLst>
                                    <p:cond delay="0"/>
                                  </p:stCondLst>
                                  <p:childTnLst>
                                    <p:set>
                                      <p:cBhvr>
                                        <p:cTn id="97" dur="1" fill="hold">
                                          <p:stCondLst>
                                            <p:cond delay="0"/>
                                          </p:stCondLst>
                                        </p:cTn>
                                        <p:tgtEl>
                                          <p:spTgt spid="14">
                                            <p:txEl>
                                              <p:pRg st="3" end="3"/>
                                            </p:txEl>
                                          </p:spTgt>
                                        </p:tgtEl>
                                        <p:attrNameLst>
                                          <p:attrName>style.visibility</p:attrName>
                                        </p:attrNameLst>
                                      </p:cBhvr>
                                      <p:to>
                                        <p:strVal val="visible"/>
                                      </p:to>
                                    </p:set>
                                    <p:animEffect transition="in" filter="fade">
                                      <p:cBhvr>
                                        <p:cTn id="98" dur="1000"/>
                                        <p:tgtEl>
                                          <p:spTgt spid="14">
                                            <p:txEl>
                                              <p:pRg st="3" end="3"/>
                                            </p:txEl>
                                          </p:spTgt>
                                        </p:tgtEl>
                                      </p:cBhvr>
                                    </p:animEffect>
                                    <p:anim calcmode="lin" valueType="num">
                                      <p:cBhvr>
                                        <p:cTn id="9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10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2" presetClass="entr" presetSubtype="0" fill="hold" nodeType="clickEffect">
                                  <p:stCondLst>
                                    <p:cond delay="0"/>
                                  </p:stCondLst>
                                  <p:childTnLst>
                                    <p:set>
                                      <p:cBhvr>
                                        <p:cTn id="104" dur="1" fill="hold">
                                          <p:stCondLst>
                                            <p:cond delay="0"/>
                                          </p:stCondLst>
                                        </p:cTn>
                                        <p:tgtEl>
                                          <p:spTgt spid="14">
                                            <p:txEl>
                                              <p:pRg st="4" end="4"/>
                                            </p:txEl>
                                          </p:spTgt>
                                        </p:tgtEl>
                                        <p:attrNameLst>
                                          <p:attrName>style.visibility</p:attrName>
                                        </p:attrNameLst>
                                      </p:cBhvr>
                                      <p:to>
                                        <p:strVal val="visible"/>
                                      </p:to>
                                    </p:set>
                                    <p:animEffect transition="in" filter="fade">
                                      <p:cBhvr>
                                        <p:cTn id="105" dur="1000"/>
                                        <p:tgtEl>
                                          <p:spTgt spid="14">
                                            <p:txEl>
                                              <p:pRg st="4" end="4"/>
                                            </p:txEl>
                                          </p:spTgt>
                                        </p:tgtEl>
                                      </p:cBhvr>
                                    </p:animEffect>
                                    <p:anim calcmode="lin" valueType="num">
                                      <p:cBhvr>
                                        <p:cTn id="106"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107"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2" presetClass="entr" presetSubtype="0" fill="hold" nodeType="clickEffect">
                                  <p:stCondLst>
                                    <p:cond delay="0"/>
                                  </p:stCondLst>
                                  <p:childTnLst>
                                    <p:set>
                                      <p:cBhvr>
                                        <p:cTn id="111" dur="1" fill="hold">
                                          <p:stCondLst>
                                            <p:cond delay="0"/>
                                          </p:stCondLst>
                                        </p:cTn>
                                        <p:tgtEl>
                                          <p:spTgt spid="14">
                                            <p:txEl>
                                              <p:pRg st="5" end="5"/>
                                            </p:txEl>
                                          </p:spTgt>
                                        </p:tgtEl>
                                        <p:attrNameLst>
                                          <p:attrName>style.visibility</p:attrName>
                                        </p:attrNameLst>
                                      </p:cBhvr>
                                      <p:to>
                                        <p:strVal val="visible"/>
                                      </p:to>
                                    </p:set>
                                    <p:animEffect transition="in" filter="fade">
                                      <p:cBhvr>
                                        <p:cTn id="112" dur="1000"/>
                                        <p:tgtEl>
                                          <p:spTgt spid="14">
                                            <p:txEl>
                                              <p:pRg st="5" end="5"/>
                                            </p:txEl>
                                          </p:spTgt>
                                        </p:tgtEl>
                                      </p:cBhvr>
                                    </p:animEffect>
                                    <p:anim calcmode="lin" valueType="num">
                                      <p:cBhvr>
                                        <p:cTn id="113"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114"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1" presetClass="entr" presetSubtype="1"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animEffect transition="in" filter="wheel(1)">
                                      <p:cBhvr>
                                        <p:cTn id="119" dur="2000"/>
                                        <p:tgtEl>
                                          <p:spTgt spid="15"/>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1" presetClass="entr" presetSubtype="1" fill="hold" grpId="0" nodeType="clickEffect">
                                  <p:stCondLst>
                                    <p:cond delay="0"/>
                                  </p:stCondLst>
                                  <p:childTnLst>
                                    <p:set>
                                      <p:cBhvr>
                                        <p:cTn id="123" dur="1" fill="hold">
                                          <p:stCondLst>
                                            <p:cond delay="0"/>
                                          </p:stCondLst>
                                        </p:cTn>
                                        <p:tgtEl>
                                          <p:spTgt spid="16"/>
                                        </p:tgtEl>
                                        <p:attrNameLst>
                                          <p:attrName>style.visibility</p:attrName>
                                        </p:attrNameLst>
                                      </p:cBhvr>
                                      <p:to>
                                        <p:strVal val="visible"/>
                                      </p:to>
                                    </p:set>
                                    <p:animEffect transition="in" filter="wheel(1)">
                                      <p:cBhvr>
                                        <p:cTn id="1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animBg="1"/>
      <p:bldP spid="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990600" y="381000"/>
            <a:ext cx="7924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000000"/>
                </a:solidFill>
              </a:rPr>
              <a:t>س- يظهر المخطط أعلاه ان للرخويات : </a:t>
            </a:r>
          </a:p>
          <a:p>
            <a:pPr eaLnBrk="1" fontAlgn="base" hangingPunct="1">
              <a:spcBef>
                <a:spcPct val="0"/>
              </a:spcBef>
              <a:spcAft>
                <a:spcPct val="0"/>
              </a:spcAft>
            </a:pPr>
            <a:r>
              <a:rPr lang="en-US" altLang="ar-SA" sz="2400" b="1">
                <a:solidFill>
                  <a:srgbClr val="000000"/>
                </a:solidFill>
              </a:rPr>
              <a:t>a</a:t>
            </a:r>
            <a:r>
              <a:rPr lang="ar-SA" altLang="ar-SA" sz="2400" b="1">
                <a:solidFill>
                  <a:srgbClr val="000000"/>
                </a:solidFill>
              </a:rPr>
              <a:t>- تجويفا جسمياً كاذبا.			</a:t>
            </a:r>
            <a:r>
              <a:rPr lang="en-US" altLang="ar-SA" sz="2400" b="1">
                <a:solidFill>
                  <a:srgbClr val="000000"/>
                </a:solidFill>
              </a:rPr>
              <a:t>C</a:t>
            </a:r>
            <a:r>
              <a:rPr lang="ar-SA" altLang="ar-SA" sz="2400" b="1">
                <a:solidFill>
                  <a:srgbClr val="000000"/>
                </a:solidFill>
              </a:rPr>
              <a:t> – اجساما صلبة .</a:t>
            </a:r>
          </a:p>
          <a:p>
            <a:pPr eaLnBrk="1" fontAlgn="base" hangingPunct="1">
              <a:spcBef>
                <a:spcPct val="0"/>
              </a:spcBef>
              <a:spcAft>
                <a:spcPct val="0"/>
              </a:spcAft>
            </a:pPr>
            <a:r>
              <a:rPr lang="en-US" altLang="ar-SA" sz="2400" b="1">
                <a:solidFill>
                  <a:srgbClr val="000000"/>
                </a:solidFill>
              </a:rPr>
              <a:t>b</a:t>
            </a:r>
            <a:r>
              <a:rPr lang="ar-SA" altLang="ar-SA" sz="2400" b="1">
                <a:solidFill>
                  <a:srgbClr val="000000"/>
                </a:solidFill>
              </a:rPr>
              <a:t>- تجويفا جسمياً حقيقاً. 			</a:t>
            </a:r>
            <a:r>
              <a:rPr lang="en-US" altLang="ar-SA" sz="2400" b="1">
                <a:solidFill>
                  <a:srgbClr val="000000"/>
                </a:solidFill>
              </a:rPr>
              <a:t>d</a:t>
            </a:r>
            <a:r>
              <a:rPr lang="ar-SA" altLang="ar-SA" sz="2400" b="1">
                <a:solidFill>
                  <a:srgbClr val="000000"/>
                </a:solidFill>
              </a:rPr>
              <a:t>- اصداقا .</a:t>
            </a:r>
          </a:p>
          <a:p>
            <a:pPr eaLnBrk="1" fontAlgn="base" hangingPunct="1">
              <a:spcBef>
                <a:spcPct val="0"/>
              </a:spcBef>
              <a:spcAft>
                <a:spcPct val="0"/>
              </a:spcAft>
            </a:pPr>
            <a:r>
              <a:rPr lang="ar-SA" altLang="ar-SA" sz="2400" b="1">
                <a:solidFill>
                  <a:srgbClr val="000000"/>
                </a:solidFill>
              </a:rPr>
              <a:t>س- ما المجموعة الأقرب للرخويات؟</a:t>
            </a:r>
          </a:p>
          <a:p>
            <a:pPr eaLnBrk="1" fontAlgn="base" hangingPunct="1">
              <a:spcBef>
                <a:spcPct val="0"/>
              </a:spcBef>
              <a:spcAft>
                <a:spcPct val="0"/>
              </a:spcAft>
            </a:pPr>
            <a:r>
              <a:rPr lang="en-US" altLang="ar-SA" sz="2400" b="1">
                <a:solidFill>
                  <a:srgbClr val="000000"/>
                </a:solidFill>
              </a:rPr>
              <a:t>-a </a:t>
            </a:r>
            <a:r>
              <a:rPr lang="ar-SA" altLang="ar-SA" sz="2400" b="1">
                <a:solidFill>
                  <a:srgbClr val="000000"/>
                </a:solidFill>
              </a:rPr>
              <a:t>الديدان الأسطوانية </a:t>
            </a:r>
            <a:r>
              <a:rPr lang="en-US" altLang="ar-SA" sz="2400" b="1">
                <a:solidFill>
                  <a:srgbClr val="000000"/>
                </a:solidFill>
              </a:rPr>
              <a:t>b.  </a:t>
            </a:r>
            <a:r>
              <a:rPr lang="ar-SA" altLang="ar-SA" sz="2400" b="1">
                <a:solidFill>
                  <a:srgbClr val="000000"/>
                </a:solidFill>
              </a:rPr>
              <a:t>-شوكيات الجلد</a:t>
            </a:r>
          </a:p>
          <a:p>
            <a:pPr eaLnBrk="1" fontAlgn="base" hangingPunct="1">
              <a:spcBef>
                <a:spcPct val="0"/>
              </a:spcBef>
              <a:spcAft>
                <a:spcPct val="0"/>
              </a:spcAft>
            </a:pPr>
            <a:r>
              <a:rPr lang="en-US" altLang="ar-SA" sz="2400" b="1">
                <a:solidFill>
                  <a:srgbClr val="000000"/>
                </a:solidFill>
              </a:rPr>
              <a:t>c. </a:t>
            </a:r>
            <a:r>
              <a:rPr lang="ar-SA" altLang="ar-SA" sz="2400" b="1">
                <a:solidFill>
                  <a:srgbClr val="000000"/>
                </a:solidFill>
              </a:rPr>
              <a:t>الديدان الحلقية </a:t>
            </a:r>
            <a:r>
              <a:rPr lang="en-US" altLang="ar-SA" sz="2400" b="1">
                <a:solidFill>
                  <a:srgbClr val="000000"/>
                </a:solidFill>
              </a:rPr>
              <a:t>-d.       </a:t>
            </a:r>
            <a:r>
              <a:rPr lang="ar-SA" altLang="ar-SA" sz="2400" b="1">
                <a:solidFill>
                  <a:srgbClr val="000000"/>
                </a:solidFill>
              </a:rPr>
              <a:t>الحبليات</a:t>
            </a:r>
          </a:p>
        </p:txBody>
      </p:sp>
      <p:sp>
        <p:nvSpPr>
          <p:cNvPr id="12" name="Rectangle 11"/>
          <p:cNvSpPr/>
          <p:nvPr/>
        </p:nvSpPr>
        <p:spPr>
          <a:xfrm>
            <a:off x="6761163" y="2239963"/>
            <a:ext cx="2154237" cy="381000"/>
          </a:xfrm>
          <a:prstGeom prst="rect">
            <a:avLst/>
          </a:prstGeom>
          <a:no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3" name="Rectangle 12"/>
          <p:cNvSpPr/>
          <p:nvPr/>
        </p:nvSpPr>
        <p:spPr>
          <a:xfrm>
            <a:off x="6472238" y="1123950"/>
            <a:ext cx="2443162" cy="381000"/>
          </a:xfrm>
          <a:prstGeom prst="rect">
            <a:avLst/>
          </a:prstGeom>
          <a:no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4" name="Rectangle 13"/>
          <p:cNvSpPr>
            <a:spLocks noChangeArrowheads="1"/>
          </p:cNvSpPr>
          <p:nvPr/>
        </p:nvSpPr>
        <p:spPr bwMode="auto">
          <a:xfrm>
            <a:off x="6686550" y="2689225"/>
            <a:ext cx="220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3200" b="1">
                <a:solidFill>
                  <a:srgbClr val="000000"/>
                </a:solidFill>
              </a:rPr>
              <a:t>أسئلة بنائية :  </a:t>
            </a:r>
          </a:p>
        </p:txBody>
      </p:sp>
      <p:sp>
        <p:nvSpPr>
          <p:cNvPr id="15" name="Rectangle 14"/>
          <p:cNvSpPr>
            <a:spLocks noChangeArrowheads="1"/>
          </p:cNvSpPr>
          <p:nvPr/>
        </p:nvSpPr>
        <p:spPr bwMode="auto">
          <a:xfrm>
            <a:off x="990600" y="3273425"/>
            <a:ext cx="79057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b="1">
                <a:solidFill>
                  <a:srgbClr val="000000"/>
                </a:solidFill>
              </a:rPr>
              <a:t>س</a:t>
            </a:r>
            <a:r>
              <a:rPr lang="ar-SA" altLang="ar-SA" sz="2400" b="1">
                <a:solidFill>
                  <a:srgbClr val="000000"/>
                </a:solidFill>
              </a:rPr>
              <a:t>/ </a:t>
            </a:r>
            <a:r>
              <a:rPr lang="ar-SA" altLang="ar-SA" sz="2400">
                <a:solidFill>
                  <a:srgbClr val="000000"/>
                </a:solidFill>
              </a:rPr>
              <a:t>تنقص كل جملة من الجمل الآتية كلمة، أكمل هذه الجملة بمفردة من صفحة دليل مراجعة الفصل:</a:t>
            </a:r>
            <a:endParaRPr lang="ar-SA" altLang="ar-SA" sz="2000">
              <a:solidFill>
                <a:srgbClr val="000000"/>
              </a:solidFill>
            </a:endParaRPr>
          </a:p>
          <a:p>
            <a:pPr eaLnBrk="1" fontAlgn="base" hangingPunct="1">
              <a:spcBef>
                <a:spcPct val="0"/>
              </a:spcBef>
              <a:spcAft>
                <a:spcPct val="0"/>
              </a:spcAft>
            </a:pPr>
            <a:r>
              <a:rPr lang="ar-SA" altLang="ar-SA" sz="2000" b="1">
                <a:solidFill>
                  <a:srgbClr val="000000"/>
                </a:solidFill>
              </a:rPr>
              <a:t>29 . </a:t>
            </a:r>
            <a:r>
              <a:rPr lang="ar-SA" altLang="ar-SA" sz="2400" b="1">
                <a:solidFill>
                  <a:srgbClr val="000000"/>
                </a:solidFill>
              </a:rPr>
              <a:t>الأسنان للإنسان ك ........ لدودة الأرض.</a:t>
            </a:r>
          </a:p>
          <a:p>
            <a:pPr eaLnBrk="1" fontAlgn="base" hangingPunct="1">
              <a:spcBef>
                <a:spcPct val="0"/>
              </a:spcBef>
              <a:spcAft>
                <a:spcPct val="0"/>
              </a:spcAft>
            </a:pPr>
            <a:r>
              <a:rPr lang="ar-SA" altLang="ar-SA" sz="2400" b="1">
                <a:solidFill>
                  <a:srgbClr val="000000"/>
                </a:solidFill>
              </a:rPr>
              <a:t>30 . الشرنقة للفراشة ك ........ لدودة الأرض.</a:t>
            </a:r>
            <a:r>
              <a:rPr lang="ar-SA" altLang="ar-SA" sz="2400">
                <a:solidFill>
                  <a:srgbClr val="000000"/>
                </a:solidFill>
              </a:rPr>
              <a:t> </a:t>
            </a:r>
            <a:endParaRPr lang="ar-SA" altLang="ar-SA" sz="2400" b="1">
              <a:solidFill>
                <a:srgbClr val="000000"/>
              </a:solidFill>
            </a:endParaRPr>
          </a:p>
          <a:p>
            <a:pPr eaLnBrk="1" fontAlgn="base" hangingPunct="1">
              <a:spcBef>
                <a:spcPct val="0"/>
              </a:spcBef>
              <a:spcAft>
                <a:spcPct val="0"/>
              </a:spcAft>
            </a:pPr>
            <a:r>
              <a:rPr lang="ar-SA" altLang="ar-SA" sz="2400" b="1">
                <a:solidFill>
                  <a:srgbClr val="000000"/>
                </a:solidFill>
              </a:rPr>
              <a:t>31 . الفجوة للطلائعيات ك ........ لدودة الأرض.</a:t>
            </a:r>
          </a:p>
        </p:txBody>
      </p:sp>
      <p:sp>
        <p:nvSpPr>
          <p:cNvPr id="16" name="Rectangle 15"/>
          <p:cNvSpPr>
            <a:spLocks noChangeArrowheads="1"/>
          </p:cNvSpPr>
          <p:nvPr/>
        </p:nvSpPr>
        <p:spPr bwMode="auto">
          <a:xfrm>
            <a:off x="5553075" y="3886200"/>
            <a:ext cx="88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b="1">
                <a:solidFill>
                  <a:srgbClr val="FF0000"/>
                </a:solidFill>
              </a:rPr>
              <a:t>القابضة </a:t>
            </a:r>
          </a:p>
        </p:txBody>
      </p:sp>
      <p:sp>
        <p:nvSpPr>
          <p:cNvPr id="17" name="Rectangle 16"/>
          <p:cNvSpPr>
            <a:spLocks noChangeArrowheads="1"/>
          </p:cNvSpPr>
          <p:nvPr/>
        </p:nvSpPr>
        <p:spPr bwMode="auto">
          <a:xfrm>
            <a:off x="5475288" y="4344988"/>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b="1">
                <a:solidFill>
                  <a:srgbClr val="FF0000"/>
                </a:solidFill>
              </a:rPr>
              <a:t>السرج </a:t>
            </a:r>
          </a:p>
        </p:txBody>
      </p:sp>
      <p:sp>
        <p:nvSpPr>
          <p:cNvPr id="18" name="Rectangle 17"/>
          <p:cNvSpPr>
            <a:spLocks noChangeArrowheads="1"/>
          </p:cNvSpPr>
          <p:nvPr/>
        </p:nvSpPr>
        <p:spPr bwMode="auto">
          <a:xfrm>
            <a:off x="5356225" y="4759325"/>
            <a:ext cx="904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b="1">
                <a:solidFill>
                  <a:srgbClr val="FF0000"/>
                </a:solidFill>
              </a:rPr>
              <a:t>الحوصلة </a:t>
            </a:r>
          </a:p>
        </p:txBody>
      </p:sp>
      <p:grpSp>
        <p:nvGrpSpPr>
          <p:cNvPr id="19" name="مجموعة 18"/>
          <p:cNvGrpSpPr/>
          <p:nvPr/>
        </p:nvGrpSpPr>
        <p:grpSpPr>
          <a:xfrm>
            <a:off x="-36512" y="6128748"/>
            <a:ext cx="2082876" cy="756636"/>
            <a:chOff x="179512" y="692696"/>
            <a:chExt cx="2082876" cy="756636"/>
          </a:xfrm>
        </p:grpSpPr>
        <p:pic>
          <p:nvPicPr>
            <p:cNvPr id="2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96042576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1000"/>
                                        <p:tgtEl>
                                          <p:spTgt spid="11">
                                            <p:txEl>
                                              <p:pRg st="2" end="2"/>
                                            </p:txEl>
                                          </p:spTgt>
                                        </p:tgtEl>
                                      </p:cBhvr>
                                    </p:animEffect>
                                    <p:anim calcmode="lin" valueType="num">
                                      <p:cBhvr>
                                        <p:cTn id="2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1000"/>
                                        <p:tgtEl>
                                          <p:spTgt spid="11">
                                            <p:txEl>
                                              <p:pRg st="3" end="3"/>
                                            </p:txEl>
                                          </p:spTgt>
                                        </p:tgtEl>
                                      </p:cBhvr>
                                    </p:animEffect>
                                    <p:anim calcmode="lin" valueType="num">
                                      <p:cBhvr>
                                        <p:cTn id="32"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fade">
                                      <p:cBhvr>
                                        <p:cTn id="38" dur="1000"/>
                                        <p:tgtEl>
                                          <p:spTgt spid="11">
                                            <p:txEl>
                                              <p:pRg st="4" end="4"/>
                                            </p:txEl>
                                          </p:spTgt>
                                        </p:tgtEl>
                                      </p:cBhvr>
                                    </p:animEffect>
                                    <p:anim calcmode="lin" valueType="num">
                                      <p:cBhvr>
                                        <p:cTn id="39"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fade">
                                      <p:cBhvr>
                                        <p:cTn id="43" dur="1000"/>
                                        <p:tgtEl>
                                          <p:spTgt spid="11">
                                            <p:txEl>
                                              <p:pRg st="5" end="5"/>
                                            </p:txEl>
                                          </p:spTgt>
                                        </p:tgtEl>
                                      </p:cBhvr>
                                    </p:animEffect>
                                    <p:anim calcmode="lin" valueType="num">
                                      <p:cBhvr>
                                        <p:cTn id="44"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heel(1)">
                                      <p:cBhvr>
                                        <p:cTn id="50" dur="2000"/>
                                        <p:tgtEl>
                                          <p:spTgt spid="1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42" presetClass="entr" presetSubtype="0" fill="hold"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fade">
                                      <p:cBhvr>
                                        <p:cTn id="62" dur="1000"/>
                                        <p:tgtEl>
                                          <p:spTgt spid="15">
                                            <p:txEl>
                                              <p:pRg st="0" end="0"/>
                                            </p:txEl>
                                          </p:spTgt>
                                        </p:tgtEl>
                                      </p:cBhvr>
                                    </p:animEffect>
                                    <p:anim calcmode="lin" valueType="num">
                                      <p:cBhvr>
                                        <p:cTn id="63"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42" presetClass="entr" presetSubtype="0" fill="hold" nodeType="click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animEffect transition="in" filter="fade">
                                      <p:cBhvr>
                                        <p:cTn id="69" dur="1000"/>
                                        <p:tgtEl>
                                          <p:spTgt spid="15">
                                            <p:txEl>
                                              <p:pRg st="1" end="1"/>
                                            </p:txEl>
                                          </p:spTgt>
                                        </p:tgtEl>
                                      </p:cBhvr>
                                    </p:animEffect>
                                    <p:anim calcmode="lin" valueType="num">
                                      <p:cBhvr>
                                        <p:cTn id="70"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71"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42" presetClass="entr" presetSubtype="0" fill="hold" nodeType="clickEffect">
                                  <p:stCondLst>
                                    <p:cond delay="0"/>
                                  </p:stCondLst>
                                  <p:childTnLst>
                                    <p:set>
                                      <p:cBhvr>
                                        <p:cTn id="75" dur="1" fill="hold">
                                          <p:stCondLst>
                                            <p:cond delay="0"/>
                                          </p:stCondLst>
                                        </p:cTn>
                                        <p:tgtEl>
                                          <p:spTgt spid="15">
                                            <p:txEl>
                                              <p:pRg st="2" end="2"/>
                                            </p:txEl>
                                          </p:spTgt>
                                        </p:tgtEl>
                                        <p:attrNameLst>
                                          <p:attrName>style.visibility</p:attrName>
                                        </p:attrNameLst>
                                      </p:cBhvr>
                                      <p:to>
                                        <p:strVal val="visible"/>
                                      </p:to>
                                    </p:set>
                                    <p:animEffect transition="in" filter="fade">
                                      <p:cBhvr>
                                        <p:cTn id="76" dur="1000"/>
                                        <p:tgtEl>
                                          <p:spTgt spid="15">
                                            <p:txEl>
                                              <p:pRg st="2" end="2"/>
                                            </p:txEl>
                                          </p:spTgt>
                                        </p:tgtEl>
                                      </p:cBhvr>
                                    </p:animEffect>
                                    <p:anim calcmode="lin" valueType="num">
                                      <p:cBhvr>
                                        <p:cTn id="77"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78"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42" presetClass="entr" presetSubtype="0" fill="hold" nodeType="clickEffect">
                                  <p:stCondLst>
                                    <p:cond delay="0"/>
                                  </p:stCondLst>
                                  <p:childTnLst>
                                    <p:set>
                                      <p:cBhvr>
                                        <p:cTn id="82" dur="1" fill="hold">
                                          <p:stCondLst>
                                            <p:cond delay="0"/>
                                          </p:stCondLst>
                                        </p:cTn>
                                        <p:tgtEl>
                                          <p:spTgt spid="15">
                                            <p:txEl>
                                              <p:pRg st="3" end="3"/>
                                            </p:txEl>
                                          </p:spTgt>
                                        </p:tgtEl>
                                        <p:attrNameLst>
                                          <p:attrName>style.visibility</p:attrName>
                                        </p:attrNameLst>
                                      </p:cBhvr>
                                      <p:to>
                                        <p:strVal val="visible"/>
                                      </p:to>
                                    </p:set>
                                    <p:animEffect transition="in" filter="fade">
                                      <p:cBhvr>
                                        <p:cTn id="83" dur="1000"/>
                                        <p:tgtEl>
                                          <p:spTgt spid="15">
                                            <p:txEl>
                                              <p:pRg st="3" end="3"/>
                                            </p:txEl>
                                          </p:spTgt>
                                        </p:tgtEl>
                                      </p:cBhvr>
                                    </p:animEffect>
                                    <p:anim calcmode="lin" valueType="num">
                                      <p:cBhvr>
                                        <p:cTn id="84"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85"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1000"/>
                                        <p:tgtEl>
                                          <p:spTgt spid="16"/>
                                        </p:tgtEl>
                                      </p:cBhvr>
                                    </p:animEffect>
                                    <p:anim calcmode="lin" valueType="num">
                                      <p:cBhvr>
                                        <p:cTn id="91" dur="1000" fill="hold"/>
                                        <p:tgtEl>
                                          <p:spTgt spid="16"/>
                                        </p:tgtEl>
                                        <p:attrNameLst>
                                          <p:attrName>ppt_x</p:attrName>
                                        </p:attrNameLst>
                                      </p:cBhvr>
                                      <p:tavLst>
                                        <p:tav tm="0">
                                          <p:val>
                                            <p:strVal val="#ppt_x"/>
                                          </p:val>
                                        </p:tav>
                                        <p:tav tm="100000">
                                          <p:val>
                                            <p:strVal val="#ppt_x"/>
                                          </p:val>
                                        </p:tav>
                                      </p:tavLst>
                                    </p:anim>
                                    <p:anim calcmode="lin" valueType="num">
                                      <p:cBhvr>
                                        <p:cTn id="9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1000"/>
                                        <p:tgtEl>
                                          <p:spTgt spid="17"/>
                                        </p:tgtEl>
                                      </p:cBhvr>
                                    </p:animEffect>
                                    <p:anim calcmode="lin" valueType="num">
                                      <p:cBhvr>
                                        <p:cTn id="98" dur="1000" fill="hold"/>
                                        <p:tgtEl>
                                          <p:spTgt spid="17"/>
                                        </p:tgtEl>
                                        <p:attrNameLst>
                                          <p:attrName>ppt_x</p:attrName>
                                        </p:attrNameLst>
                                      </p:cBhvr>
                                      <p:tavLst>
                                        <p:tav tm="0">
                                          <p:val>
                                            <p:strVal val="#ppt_x"/>
                                          </p:val>
                                        </p:tav>
                                        <p:tav tm="100000">
                                          <p:val>
                                            <p:strVal val="#ppt_x"/>
                                          </p:val>
                                        </p:tav>
                                      </p:tavLst>
                                    </p:anim>
                                    <p:anim calcmode="lin" valueType="num">
                                      <p:cBhvr>
                                        <p:cTn id="9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1000"/>
                                        <p:tgtEl>
                                          <p:spTgt spid="18"/>
                                        </p:tgtEl>
                                      </p:cBhvr>
                                    </p:animEffect>
                                    <p:anim calcmode="lin" valueType="num">
                                      <p:cBhvr>
                                        <p:cTn id="105" dur="1000" fill="hold"/>
                                        <p:tgtEl>
                                          <p:spTgt spid="18"/>
                                        </p:tgtEl>
                                        <p:attrNameLst>
                                          <p:attrName>ppt_x</p:attrName>
                                        </p:attrNameLst>
                                      </p:cBhvr>
                                      <p:tavLst>
                                        <p:tav tm="0">
                                          <p:val>
                                            <p:strVal val="#ppt_x"/>
                                          </p:val>
                                        </p:tav>
                                        <p:tav tm="100000">
                                          <p:val>
                                            <p:strVal val="#ppt_x"/>
                                          </p:val>
                                        </p:tav>
                                      </p:tavLst>
                                    </p:anim>
                                    <p:anim calcmode="lin" valueType="num">
                                      <p:cBhvr>
                                        <p:cTn id="10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6" grpId="0"/>
      <p:bldP spid="17" grpId="0"/>
      <p:bldP spid="1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715000" y="398611"/>
            <a:ext cx="3200400" cy="639763"/>
          </a:xfrm>
        </p:spPr>
        <p:txBody>
          <a:bodyPr/>
          <a:lstStyle/>
          <a:p>
            <a:r>
              <a:rPr lang="ar-SA" altLang="ar-SA" sz="3200" b="1" smtClean="0"/>
              <a:t>تثبيت المفاهيم :- </a:t>
            </a:r>
          </a:p>
        </p:txBody>
      </p:sp>
      <p:sp>
        <p:nvSpPr>
          <p:cNvPr id="9" name="Rectangle 8"/>
          <p:cNvSpPr>
            <a:spLocks noChangeArrowheads="1"/>
          </p:cNvSpPr>
          <p:nvPr/>
        </p:nvSpPr>
        <p:spPr bwMode="auto">
          <a:xfrm>
            <a:off x="1066800" y="1313011"/>
            <a:ext cx="77724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3200">
                <a:solidFill>
                  <a:srgbClr val="000000"/>
                </a:solidFill>
              </a:rPr>
              <a:t>س- استعمل الرسم التالي للإجابة عن السؤالين 32 و 33 .</a:t>
            </a:r>
          </a:p>
          <a:p>
            <a:pPr eaLnBrk="1" fontAlgn="base" hangingPunct="1">
              <a:spcBef>
                <a:spcPct val="0"/>
              </a:spcBef>
              <a:spcAft>
                <a:spcPct val="0"/>
              </a:spcAft>
            </a:pPr>
            <a:r>
              <a:rPr lang="ar-SA" altLang="ar-SA" sz="3200" b="1">
                <a:solidFill>
                  <a:srgbClr val="000000"/>
                </a:solidFill>
              </a:rPr>
              <a:t>32 . </a:t>
            </a:r>
            <a:r>
              <a:rPr lang="ar-SA" altLang="ar-SA" sz="3200">
                <a:solidFill>
                  <a:srgbClr val="000000"/>
                </a:solidFill>
              </a:rPr>
              <a:t>ما الحيوان الموضح في الشكل التالي؟</a:t>
            </a:r>
          </a:p>
          <a:p>
            <a:pPr eaLnBrk="1" fontAlgn="base" hangingPunct="1">
              <a:spcBef>
                <a:spcPct val="0"/>
              </a:spcBef>
              <a:spcAft>
                <a:spcPct val="0"/>
              </a:spcAft>
            </a:pPr>
            <a:r>
              <a:rPr lang="en-US" altLang="ar-SA" sz="3200" b="1">
                <a:solidFill>
                  <a:srgbClr val="000000"/>
                </a:solidFill>
              </a:rPr>
              <a:t>a</a:t>
            </a:r>
            <a:r>
              <a:rPr lang="en-US" altLang="ar-SA" sz="3200">
                <a:solidFill>
                  <a:srgbClr val="000000"/>
                </a:solidFill>
              </a:rPr>
              <a:t>. </a:t>
            </a:r>
            <a:r>
              <a:rPr lang="ar-SA" altLang="ar-SA" sz="3200">
                <a:solidFill>
                  <a:srgbClr val="000000"/>
                </a:solidFill>
              </a:rPr>
              <a:t>- الدودة الأسطوانية </a:t>
            </a:r>
            <a:r>
              <a:rPr lang="en-US" altLang="ar-SA" sz="3200">
                <a:solidFill>
                  <a:srgbClr val="000000"/>
                </a:solidFill>
              </a:rPr>
              <a:t>- </a:t>
            </a:r>
            <a:r>
              <a:rPr lang="en-US" altLang="ar-SA" sz="3200" b="1">
                <a:solidFill>
                  <a:srgbClr val="000000"/>
                </a:solidFill>
              </a:rPr>
              <a:t>b</a:t>
            </a:r>
            <a:r>
              <a:rPr lang="en-US" altLang="ar-SA" sz="3200">
                <a:solidFill>
                  <a:srgbClr val="000000"/>
                </a:solidFill>
              </a:rPr>
              <a:t>. </a:t>
            </a:r>
            <a:r>
              <a:rPr lang="ar-SA" altLang="ar-SA" sz="3200">
                <a:solidFill>
                  <a:srgbClr val="000000"/>
                </a:solidFill>
              </a:rPr>
              <a:t>دودة العلق</a:t>
            </a:r>
          </a:p>
          <a:p>
            <a:pPr eaLnBrk="1" fontAlgn="base" hangingPunct="1">
              <a:spcBef>
                <a:spcPct val="0"/>
              </a:spcBef>
              <a:spcAft>
                <a:spcPct val="0"/>
              </a:spcAft>
            </a:pPr>
            <a:r>
              <a:rPr lang="en-US" altLang="ar-SA" sz="3200" b="1">
                <a:solidFill>
                  <a:srgbClr val="000000"/>
                </a:solidFill>
              </a:rPr>
              <a:t>c</a:t>
            </a:r>
            <a:r>
              <a:rPr lang="en-US" altLang="ar-SA" sz="3200">
                <a:solidFill>
                  <a:srgbClr val="000000"/>
                </a:solidFill>
              </a:rPr>
              <a:t>. </a:t>
            </a:r>
            <a:r>
              <a:rPr lang="ar-SA" altLang="ar-SA" sz="3200">
                <a:solidFill>
                  <a:srgbClr val="000000"/>
                </a:solidFill>
              </a:rPr>
              <a:t>- عديدة الأشواك </a:t>
            </a:r>
            <a:r>
              <a:rPr lang="en-US" altLang="ar-SA" sz="3200">
                <a:solidFill>
                  <a:srgbClr val="000000"/>
                </a:solidFill>
              </a:rPr>
              <a:t>-</a:t>
            </a:r>
            <a:r>
              <a:rPr lang="en-US" altLang="ar-SA" sz="3200" b="1">
                <a:solidFill>
                  <a:srgbClr val="000000"/>
                </a:solidFill>
              </a:rPr>
              <a:t>d</a:t>
            </a:r>
            <a:r>
              <a:rPr lang="en-US" altLang="ar-SA" sz="3200">
                <a:solidFill>
                  <a:srgbClr val="000000"/>
                </a:solidFill>
              </a:rPr>
              <a:t>.    </a:t>
            </a:r>
            <a:r>
              <a:rPr lang="ar-SA" altLang="ar-SA" sz="3200">
                <a:solidFill>
                  <a:srgbClr val="000000"/>
                </a:solidFill>
              </a:rPr>
              <a:t>دودة الأرض</a:t>
            </a:r>
          </a:p>
          <a:p>
            <a:pPr eaLnBrk="1" fontAlgn="base" hangingPunct="1">
              <a:spcBef>
                <a:spcPct val="0"/>
              </a:spcBef>
              <a:spcAft>
                <a:spcPct val="0"/>
              </a:spcAft>
            </a:pPr>
            <a:r>
              <a:rPr lang="ar-SA" altLang="ar-SA" sz="3200" b="1">
                <a:solidFill>
                  <a:srgbClr val="000000"/>
                </a:solidFill>
              </a:rPr>
              <a:t>33 . </a:t>
            </a:r>
            <a:r>
              <a:rPr lang="ar-SA" altLang="ar-SA" sz="3200">
                <a:solidFill>
                  <a:srgbClr val="000000"/>
                </a:solidFill>
              </a:rPr>
              <a:t>ما الخاصية التي تميز هذا الحيوان؟</a:t>
            </a:r>
          </a:p>
          <a:p>
            <a:pPr eaLnBrk="1" fontAlgn="base" hangingPunct="1">
              <a:spcBef>
                <a:spcPct val="0"/>
              </a:spcBef>
              <a:spcAft>
                <a:spcPct val="0"/>
              </a:spcAft>
            </a:pPr>
            <a:r>
              <a:rPr lang="en-US" altLang="ar-SA" sz="3200" b="1">
                <a:solidFill>
                  <a:srgbClr val="000000"/>
                </a:solidFill>
              </a:rPr>
              <a:t>- a</a:t>
            </a:r>
            <a:r>
              <a:rPr lang="en-US" altLang="ar-SA" sz="3200">
                <a:solidFill>
                  <a:srgbClr val="000000"/>
                </a:solidFill>
              </a:rPr>
              <a:t>. </a:t>
            </a:r>
            <a:r>
              <a:rPr lang="ar-SA" altLang="ar-SA" sz="3200">
                <a:solidFill>
                  <a:srgbClr val="000000"/>
                </a:solidFill>
              </a:rPr>
              <a:t>ا لقدم </a:t>
            </a:r>
            <a:r>
              <a:rPr lang="en-US" altLang="ar-SA" sz="3200" b="1">
                <a:solidFill>
                  <a:srgbClr val="000000"/>
                </a:solidFill>
              </a:rPr>
              <a:t>b    </a:t>
            </a:r>
            <a:r>
              <a:rPr lang="en-US" altLang="ar-SA" sz="3200">
                <a:solidFill>
                  <a:srgbClr val="000000"/>
                </a:solidFill>
              </a:rPr>
              <a:t>. </a:t>
            </a:r>
            <a:r>
              <a:rPr lang="ar-SA" altLang="ar-SA" sz="3200">
                <a:solidFill>
                  <a:srgbClr val="000000"/>
                </a:solidFill>
              </a:rPr>
              <a:t>-القدم الجانبية</a:t>
            </a:r>
          </a:p>
          <a:p>
            <a:pPr eaLnBrk="1" fontAlgn="base" hangingPunct="1">
              <a:spcBef>
                <a:spcPct val="0"/>
              </a:spcBef>
              <a:spcAft>
                <a:spcPct val="0"/>
              </a:spcAft>
            </a:pPr>
            <a:r>
              <a:rPr lang="en-US" altLang="ar-SA" sz="3200" b="1">
                <a:solidFill>
                  <a:srgbClr val="000000"/>
                </a:solidFill>
              </a:rPr>
              <a:t>c</a:t>
            </a:r>
            <a:r>
              <a:rPr lang="en-US" altLang="ar-SA" sz="3200">
                <a:solidFill>
                  <a:srgbClr val="000000"/>
                </a:solidFill>
              </a:rPr>
              <a:t>. </a:t>
            </a:r>
            <a:r>
              <a:rPr lang="ar-SA" altLang="ar-SA" sz="3200">
                <a:solidFill>
                  <a:srgbClr val="000000"/>
                </a:solidFill>
              </a:rPr>
              <a:t>- ا لممص </a:t>
            </a:r>
            <a:r>
              <a:rPr lang="en-US" altLang="ar-SA" sz="3200">
                <a:solidFill>
                  <a:srgbClr val="000000"/>
                </a:solidFill>
              </a:rPr>
              <a:t>- </a:t>
            </a:r>
            <a:r>
              <a:rPr lang="en-US" altLang="ar-SA" sz="3200" b="1">
                <a:solidFill>
                  <a:srgbClr val="000000"/>
                </a:solidFill>
              </a:rPr>
              <a:t>d</a:t>
            </a:r>
            <a:r>
              <a:rPr lang="en-US" altLang="ar-SA" sz="3200">
                <a:solidFill>
                  <a:srgbClr val="000000"/>
                </a:solidFill>
              </a:rPr>
              <a:t>.  </a:t>
            </a:r>
            <a:r>
              <a:rPr lang="ar-SA" altLang="ar-SA" sz="3200">
                <a:solidFill>
                  <a:srgbClr val="000000"/>
                </a:solidFill>
              </a:rPr>
              <a:t>الصدفة</a:t>
            </a:r>
          </a:p>
          <a:p>
            <a:pPr eaLnBrk="1" fontAlgn="base" hangingPunct="1">
              <a:spcBef>
                <a:spcPct val="0"/>
              </a:spcBef>
              <a:spcAft>
                <a:spcPct val="0"/>
              </a:spcAft>
            </a:pPr>
            <a:r>
              <a:rPr lang="ar-SA" altLang="ar-SA" sz="2800" b="1">
                <a:solidFill>
                  <a:srgbClr val="000000"/>
                </a:solidFill>
              </a:rPr>
              <a:t>س- نهاية مفتوحة. </a:t>
            </a:r>
            <a:r>
              <a:rPr lang="ar-SA" altLang="ar-SA" sz="2800">
                <a:solidFill>
                  <a:srgbClr val="000000"/>
                </a:solidFill>
              </a:rPr>
              <a:t>إذا استمر احترار الأرض فتوقع ماذا يحدث لديدان الأرض؟</a:t>
            </a:r>
          </a:p>
          <a:p>
            <a:pPr eaLnBrk="1" fontAlgn="base" hangingPunct="1">
              <a:spcBef>
                <a:spcPct val="0"/>
              </a:spcBef>
              <a:spcAft>
                <a:spcPct val="0"/>
              </a:spcAft>
            </a:pPr>
            <a:r>
              <a:rPr lang="ar-SA" altLang="ar-SA" sz="2400">
                <a:solidFill>
                  <a:srgbClr val="FF0000"/>
                </a:solidFill>
              </a:rPr>
              <a:t>ج- نتيجة لزيادة درجة الحرارة والجفاف وتبقى المخلوقات ذات الغطاءالخارجي السميك باعداد اكبر وتنتج المزيد من المخلوقات الشبيهة بها</a:t>
            </a:r>
            <a:endParaRPr lang="ar-SA" altLang="ar-SA" sz="2800">
              <a:solidFill>
                <a:srgbClr val="000000"/>
              </a:solidFill>
            </a:endParaRPr>
          </a:p>
        </p:txBody>
      </p:sp>
      <p:pic>
        <p:nvPicPr>
          <p:cNvPr id="1136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398611"/>
            <a:ext cx="25844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94960806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fade">
                                      <p:cBhvr>
                                        <p:cTn id="33" dur="1000"/>
                                        <p:tgtEl>
                                          <p:spTgt spid="9">
                                            <p:txEl>
                                              <p:pRg st="3" end="3"/>
                                            </p:txEl>
                                          </p:spTgt>
                                        </p:tgtEl>
                                      </p:cBhvr>
                                    </p:animEffect>
                                    <p:anim calcmode="lin" valueType="num">
                                      <p:cBhvr>
                                        <p:cTn id="34"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4" end="4"/>
                                            </p:txEl>
                                          </p:spTgt>
                                        </p:tgtEl>
                                        <p:attrNameLst>
                                          <p:attrName>style.visibility</p:attrName>
                                        </p:attrNameLst>
                                      </p:cBhvr>
                                      <p:to>
                                        <p:strVal val="visible"/>
                                      </p:to>
                                    </p:set>
                                    <p:animEffect transition="in" filter="fade">
                                      <p:cBhvr>
                                        <p:cTn id="40" dur="1000"/>
                                        <p:tgtEl>
                                          <p:spTgt spid="9">
                                            <p:txEl>
                                              <p:pRg st="4" end="4"/>
                                            </p:txEl>
                                          </p:spTgt>
                                        </p:tgtEl>
                                      </p:cBhvr>
                                    </p:animEffect>
                                    <p:anim calcmode="lin" valueType="num">
                                      <p:cBhvr>
                                        <p:cTn id="41"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animEffect transition="in" filter="fade">
                                      <p:cBhvr>
                                        <p:cTn id="47" dur="1000"/>
                                        <p:tgtEl>
                                          <p:spTgt spid="9">
                                            <p:txEl>
                                              <p:pRg st="5" end="5"/>
                                            </p:txEl>
                                          </p:spTgt>
                                        </p:tgtEl>
                                      </p:cBhvr>
                                    </p:animEffect>
                                    <p:anim calcmode="lin" valueType="num">
                                      <p:cBhvr>
                                        <p:cTn id="4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9">
                                            <p:txEl>
                                              <p:pRg st="5" end="5"/>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9">
                                            <p:txEl>
                                              <p:pRg st="6" end="6"/>
                                            </p:txEl>
                                          </p:spTgt>
                                        </p:tgtEl>
                                        <p:attrNameLst>
                                          <p:attrName>style.visibility</p:attrName>
                                        </p:attrNameLst>
                                      </p:cBhvr>
                                      <p:to>
                                        <p:strVal val="visible"/>
                                      </p:to>
                                    </p:set>
                                    <p:animEffect transition="in" filter="fade">
                                      <p:cBhvr>
                                        <p:cTn id="52" dur="1000"/>
                                        <p:tgtEl>
                                          <p:spTgt spid="9">
                                            <p:txEl>
                                              <p:pRg st="6" end="6"/>
                                            </p:txEl>
                                          </p:spTgt>
                                        </p:tgtEl>
                                      </p:cBhvr>
                                    </p:animEffect>
                                    <p:anim calcmode="lin" valueType="num">
                                      <p:cBhvr>
                                        <p:cTn id="53"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6" end="6"/>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9">
                                            <p:txEl>
                                              <p:pRg st="7" end="7"/>
                                            </p:txEl>
                                          </p:spTgt>
                                        </p:tgtEl>
                                        <p:attrNameLst>
                                          <p:attrName>style.visibility</p:attrName>
                                        </p:attrNameLst>
                                      </p:cBhvr>
                                      <p:to>
                                        <p:strVal val="visible"/>
                                      </p:to>
                                    </p:set>
                                    <p:animEffect transition="in" filter="fade">
                                      <p:cBhvr>
                                        <p:cTn id="57" dur="1000"/>
                                        <p:tgtEl>
                                          <p:spTgt spid="9">
                                            <p:txEl>
                                              <p:pRg st="7" end="7"/>
                                            </p:txEl>
                                          </p:spTgt>
                                        </p:tgtEl>
                                      </p:cBhvr>
                                    </p:animEffect>
                                    <p:anim calcmode="lin" valueType="num">
                                      <p:cBhvr>
                                        <p:cTn id="58"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9">
                                            <p:txEl>
                                              <p:pRg st="7" end="7"/>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9">
                                            <p:txEl>
                                              <p:pRg st="8" end="8"/>
                                            </p:txEl>
                                          </p:spTgt>
                                        </p:tgtEl>
                                        <p:attrNameLst>
                                          <p:attrName>style.visibility</p:attrName>
                                        </p:attrNameLst>
                                      </p:cBhvr>
                                      <p:to>
                                        <p:strVal val="visible"/>
                                      </p:to>
                                    </p:set>
                                    <p:animEffect transition="in" filter="fade">
                                      <p:cBhvr>
                                        <p:cTn id="62" dur="1000"/>
                                        <p:tgtEl>
                                          <p:spTgt spid="9">
                                            <p:txEl>
                                              <p:pRg st="8" end="8"/>
                                            </p:txEl>
                                          </p:spTgt>
                                        </p:tgtEl>
                                      </p:cBhvr>
                                    </p:animEffect>
                                    <p:anim calcmode="lin" valueType="num">
                                      <p:cBhvr>
                                        <p:cTn id="6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6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066800" y="457200"/>
            <a:ext cx="7696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b="1">
                <a:solidFill>
                  <a:srgbClr val="000000"/>
                </a:solidFill>
              </a:rPr>
              <a:t>س- لاحظ أطباء أمراض الروماتيزم الذين يعالجون التهاب المفاصل عند وضع ديدان العلق على جلد الإنسان قرب المفاصل مدة قصيرة - أن الألم يزول مدة ستة أشهر تقري ً با. ص ّ مم تجربة تفسر هذه الظاهرة.</a:t>
            </a:r>
          </a:p>
          <a:p>
            <a:pPr eaLnBrk="1" fontAlgn="base" hangingPunct="1">
              <a:spcBef>
                <a:spcPct val="0"/>
              </a:spcBef>
              <a:spcAft>
                <a:spcPct val="0"/>
              </a:spcAft>
            </a:pPr>
            <a:r>
              <a:rPr lang="ar-SA" altLang="ar-SA" sz="2400" b="1">
                <a:solidFill>
                  <a:srgbClr val="FF0000"/>
                </a:solidFill>
              </a:rPr>
              <a:t>ج- تقبل جميع الاجابات التي تتضمن فرضية منطقية </a:t>
            </a:r>
          </a:p>
        </p:txBody>
      </p:sp>
      <p:pic>
        <p:nvPicPr>
          <p:cNvPr id="1146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8" y="1841500"/>
            <a:ext cx="3382962" cy="199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5" name="Rectangle 9"/>
          <p:cNvSpPr>
            <a:spLocks noChangeArrowheads="1"/>
          </p:cNvSpPr>
          <p:nvPr/>
        </p:nvSpPr>
        <p:spPr bwMode="auto">
          <a:xfrm>
            <a:off x="2971800" y="2057400"/>
            <a:ext cx="579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a:solidFill>
                  <a:srgbClr val="000000"/>
                </a:solidFill>
              </a:rPr>
              <a:t>س- ما نسبة الديدان المثقبة بالنسبة إلى الديدان المفلطحة؟</a:t>
            </a:r>
          </a:p>
          <a:p>
            <a:pPr eaLnBrk="1" fontAlgn="base" hangingPunct="1">
              <a:spcBef>
                <a:spcPct val="0"/>
              </a:spcBef>
              <a:spcAft>
                <a:spcPct val="0"/>
              </a:spcAft>
            </a:pPr>
            <a:r>
              <a:rPr lang="ar-SA" altLang="ar-SA" sz="2400">
                <a:solidFill>
                  <a:srgbClr val="FF0000"/>
                </a:solidFill>
              </a:rPr>
              <a:t> ج- 75----80%</a:t>
            </a:r>
          </a:p>
        </p:txBody>
      </p:sp>
      <p:sp>
        <p:nvSpPr>
          <p:cNvPr id="114696" name="Rectangle 10"/>
          <p:cNvSpPr>
            <a:spLocks noChangeArrowheads="1"/>
          </p:cNvSpPr>
          <p:nvPr/>
        </p:nvSpPr>
        <p:spPr bwMode="auto">
          <a:xfrm>
            <a:off x="3429000" y="3071813"/>
            <a:ext cx="53340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a:solidFill>
                  <a:srgbClr val="000000"/>
                </a:solidFill>
              </a:rPr>
              <a:t>س/ ما مجموعة الديدان المفلطحة التي لها أقل عدد من</a:t>
            </a:r>
          </a:p>
          <a:p>
            <a:pPr eaLnBrk="1" fontAlgn="base" hangingPunct="1">
              <a:spcBef>
                <a:spcPct val="0"/>
              </a:spcBef>
              <a:spcAft>
                <a:spcPct val="0"/>
              </a:spcAft>
            </a:pPr>
            <a:r>
              <a:rPr lang="ar-SA" altLang="ar-SA" sz="2400">
                <a:solidFill>
                  <a:srgbClr val="000000"/>
                </a:solidFill>
              </a:rPr>
              <a:t>الأنواع؟</a:t>
            </a:r>
          </a:p>
          <a:p>
            <a:pPr eaLnBrk="1" fontAlgn="base" hangingPunct="1">
              <a:spcBef>
                <a:spcPct val="0"/>
              </a:spcBef>
              <a:spcAft>
                <a:spcPct val="0"/>
              </a:spcAft>
            </a:pPr>
            <a:r>
              <a:rPr lang="ar-SA" altLang="ar-SA" sz="2400" b="1">
                <a:solidFill>
                  <a:srgbClr val="FF0000"/>
                </a:solidFill>
              </a:rPr>
              <a:t>ج- التربيلا رينا</a:t>
            </a:r>
          </a:p>
          <a:p>
            <a:pPr eaLnBrk="1" fontAlgn="base" hangingPunct="1">
              <a:spcBef>
                <a:spcPct val="0"/>
              </a:spcBef>
              <a:spcAft>
                <a:spcPct val="0"/>
              </a:spcAft>
            </a:pPr>
            <a:r>
              <a:rPr lang="ar-SA" altLang="ar-SA" sz="2400" b="1">
                <a:solidFill>
                  <a:srgbClr val="000000"/>
                </a:solidFill>
              </a:rPr>
              <a:t>س / </a:t>
            </a:r>
            <a:r>
              <a:rPr lang="ar-SA" altLang="ar-SA" sz="2400">
                <a:solidFill>
                  <a:srgbClr val="000000"/>
                </a:solidFill>
              </a:rPr>
              <a:t>استنتج لماذا يوجد الكثير من المخلوقات لأحد</a:t>
            </a:r>
          </a:p>
          <a:p>
            <a:pPr eaLnBrk="1" fontAlgn="base" hangingPunct="1">
              <a:spcBef>
                <a:spcPct val="0"/>
              </a:spcBef>
              <a:spcAft>
                <a:spcPct val="0"/>
              </a:spcAft>
            </a:pPr>
            <a:r>
              <a:rPr lang="ar-SA" altLang="ar-SA" sz="2400">
                <a:solidFill>
                  <a:srgbClr val="000000"/>
                </a:solidFill>
              </a:rPr>
              <a:t>أنواع الديدان المفلطحة أكثرمن أنواع الديدان الأخر</a:t>
            </a:r>
            <a:endParaRPr lang="ar-SA" altLang="ar-SA" sz="2400" b="1">
              <a:solidFill>
                <a:srgbClr val="FF0000"/>
              </a:solidFill>
            </a:endParaRPr>
          </a:p>
        </p:txBody>
      </p:sp>
      <p:sp>
        <p:nvSpPr>
          <p:cNvPr id="114697" name="Rectangle 11"/>
          <p:cNvSpPr>
            <a:spLocks noChangeArrowheads="1"/>
          </p:cNvSpPr>
          <p:nvPr/>
        </p:nvSpPr>
        <p:spPr bwMode="auto">
          <a:xfrm>
            <a:off x="1219200" y="5011738"/>
            <a:ext cx="7543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FF0000"/>
                </a:solidFill>
              </a:rPr>
              <a:t>ج - نمط الحياة بوجود عائلين طريقة فاعلة للعيش</a:t>
            </a:r>
            <a:endParaRPr lang="en-US" altLang="ar-SA" sz="2400" b="1">
              <a:solidFill>
                <a:srgbClr val="FF0000"/>
              </a:solidFill>
            </a:endParaRPr>
          </a:p>
        </p:txBody>
      </p:sp>
      <p:grpSp>
        <p:nvGrpSpPr>
          <p:cNvPr id="11" name="مجموعة 10"/>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مربع نص 1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08836376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421916"/>
            <a:ext cx="6490493" cy="3311092"/>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3988431"/>
            <a:ext cx="6681325" cy="2176873"/>
          </a:xfrm>
          <a:prstGeom prst="rect">
            <a:avLst/>
          </a:prstGeom>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94467970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392781"/>
            <a:ext cx="4740380" cy="5988547"/>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8690" y="4589313"/>
            <a:ext cx="2232249" cy="804414"/>
          </a:xfrm>
          <a:prstGeom prst="rect">
            <a:avLst/>
          </a:prstGeom>
        </p:spPr>
      </p:pic>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4827" y="5603110"/>
            <a:ext cx="2211775" cy="778218"/>
          </a:xfrm>
          <a:prstGeom prst="rect">
            <a:avLst/>
          </a:prstGeom>
        </p:spPr>
      </p:pic>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11468010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85" y="548679"/>
            <a:ext cx="6660232" cy="1891665"/>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2708920"/>
            <a:ext cx="7656847" cy="1152128"/>
          </a:xfrm>
          <a:prstGeom prst="rect">
            <a:avLst/>
          </a:prstGeom>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34126434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715000" y="679599"/>
            <a:ext cx="3200400" cy="639763"/>
          </a:xfrm>
        </p:spPr>
        <p:txBody>
          <a:bodyPr/>
          <a:lstStyle/>
          <a:p>
            <a:r>
              <a:rPr lang="ar-SA" altLang="ar-SA" sz="3200" b="1" smtClean="0"/>
              <a:t>اختبار مقنن :- </a:t>
            </a:r>
          </a:p>
        </p:txBody>
      </p:sp>
      <p:pic>
        <p:nvPicPr>
          <p:cNvPr id="1157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679599"/>
            <a:ext cx="2803525"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a:spLocks noChangeArrowheads="1"/>
          </p:cNvSpPr>
          <p:nvPr/>
        </p:nvSpPr>
        <p:spPr bwMode="auto">
          <a:xfrm>
            <a:off x="533400" y="1552724"/>
            <a:ext cx="8458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dirty="0">
                <a:solidFill>
                  <a:srgbClr val="000000"/>
                </a:solidFill>
              </a:rPr>
              <a:t>1. </a:t>
            </a:r>
            <a:r>
              <a:rPr lang="ar-SA" altLang="ar-SA" sz="2400" dirty="0">
                <a:solidFill>
                  <a:srgbClr val="000000"/>
                </a:solidFill>
              </a:rPr>
              <a:t>إلى أي شعبة ينتمي هذا الحيوان:</a:t>
            </a:r>
          </a:p>
          <a:p>
            <a:pPr eaLnBrk="1" fontAlgn="base" hangingPunct="1">
              <a:spcBef>
                <a:spcPct val="0"/>
              </a:spcBef>
              <a:spcAft>
                <a:spcPct val="0"/>
              </a:spcAft>
            </a:pPr>
            <a:r>
              <a:rPr lang="en-US" altLang="ar-SA" sz="2400" b="1" dirty="0">
                <a:solidFill>
                  <a:srgbClr val="000000"/>
                </a:solidFill>
              </a:rPr>
              <a:t>a</a:t>
            </a:r>
            <a:r>
              <a:rPr lang="en-US" altLang="ar-SA" sz="2400" dirty="0">
                <a:solidFill>
                  <a:srgbClr val="000000"/>
                </a:solidFill>
              </a:rPr>
              <a:t>. </a:t>
            </a:r>
            <a:r>
              <a:rPr lang="ar-SA" altLang="ar-SA" sz="2400" dirty="0">
                <a:solidFill>
                  <a:srgbClr val="000000"/>
                </a:solidFill>
              </a:rPr>
              <a:t>الديدان ال حلقية </a:t>
            </a:r>
            <a:r>
              <a:rPr lang="en-US" altLang="ar-SA" sz="2400" b="1" dirty="0">
                <a:solidFill>
                  <a:srgbClr val="000000"/>
                </a:solidFill>
              </a:rPr>
              <a:t>b</a:t>
            </a:r>
            <a:r>
              <a:rPr lang="en-US" altLang="ar-SA" sz="2400" dirty="0">
                <a:solidFill>
                  <a:srgbClr val="000000"/>
                </a:solidFill>
              </a:rPr>
              <a:t>. </a:t>
            </a:r>
            <a:r>
              <a:rPr lang="ar-SA" altLang="ar-SA" sz="2400" dirty="0">
                <a:solidFill>
                  <a:srgbClr val="000000"/>
                </a:solidFill>
              </a:rPr>
              <a:t>الديدان الأسطوانية</a:t>
            </a:r>
          </a:p>
          <a:p>
            <a:pPr eaLnBrk="1" fontAlgn="base" hangingPunct="1">
              <a:spcBef>
                <a:spcPct val="0"/>
              </a:spcBef>
              <a:spcAft>
                <a:spcPct val="0"/>
              </a:spcAft>
            </a:pPr>
            <a:r>
              <a:rPr lang="en-US" altLang="ar-SA" sz="2400" b="1" dirty="0">
                <a:solidFill>
                  <a:srgbClr val="000000"/>
                </a:solidFill>
              </a:rPr>
              <a:t>c</a:t>
            </a:r>
            <a:r>
              <a:rPr lang="en-US" altLang="ar-SA" sz="2400" dirty="0">
                <a:solidFill>
                  <a:srgbClr val="000000"/>
                </a:solidFill>
              </a:rPr>
              <a:t>. </a:t>
            </a:r>
            <a:r>
              <a:rPr lang="ar-SA" altLang="ar-SA" sz="2400" dirty="0">
                <a:solidFill>
                  <a:srgbClr val="000000"/>
                </a:solidFill>
              </a:rPr>
              <a:t>الديدان ال مفلطحة </a:t>
            </a:r>
            <a:r>
              <a:rPr lang="en-US" altLang="ar-SA" sz="2400" b="1" dirty="0">
                <a:solidFill>
                  <a:srgbClr val="000000"/>
                </a:solidFill>
              </a:rPr>
              <a:t>d</a:t>
            </a:r>
            <a:r>
              <a:rPr lang="en-US" altLang="ar-SA" sz="2400" dirty="0">
                <a:solidFill>
                  <a:srgbClr val="000000"/>
                </a:solidFill>
              </a:rPr>
              <a:t>. </a:t>
            </a:r>
            <a:r>
              <a:rPr lang="ar-SA" altLang="ar-SA" sz="2400" dirty="0">
                <a:solidFill>
                  <a:srgbClr val="000000"/>
                </a:solidFill>
              </a:rPr>
              <a:t>الدوارات</a:t>
            </a:r>
          </a:p>
          <a:p>
            <a:pPr eaLnBrk="1" fontAlgn="base" hangingPunct="1">
              <a:spcBef>
                <a:spcPct val="0"/>
              </a:spcBef>
              <a:spcAft>
                <a:spcPct val="0"/>
              </a:spcAft>
            </a:pPr>
            <a:r>
              <a:rPr lang="ar-SA" altLang="ar-SA" sz="2400" b="1" dirty="0" smtClean="0">
                <a:solidFill>
                  <a:srgbClr val="000000"/>
                </a:solidFill>
              </a:rPr>
              <a:t>2. </a:t>
            </a:r>
            <a:r>
              <a:rPr lang="ar-SA" altLang="ar-SA" sz="2400" dirty="0" smtClean="0">
                <a:solidFill>
                  <a:srgbClr val="000000"/>
                </a:solidFill>
              </a:rPr>
              <a:t>ما تراكيب الجسم المميزة للحيوانات التي تمثل ما فوق النقطة أ في المخطط ؟</a:t>
            </a:r>
          </a:p>
          <a:p>
            <a:pPr eaLnBrk="1" fontAlgn="base" hangingPunct="1">
              <a:spcBef>
                <a:spcPct val="0"/>
              </a:spcBef>
              <a:spcAft>
                <a:spcPct val="0"/>
              </a:spcAft>
            </a:pPr>
            <a:r>
              <a:rPr lang="en-US" altLang="ar-SA" sz="2400" b="1" dirty="0" smtClean="0">
                <a:solidFill>
                  <a:srgbClr val="000000"/>
                </a:solidFill>
              </a:rPr>
              <a:t>a</a:t>
            </a:r>
            <a:r>
              <a:rPr lang="en-US" altLang="ar-SA" sz="2400" dirty="0">
                <a:solidFill>
                  <a:srgbClr val="000000"/>
                </a:solidFill>
              </a:rPr>
              <a:t>. </a:t>
            </a:r>
            <a:r>
              <a:rPr lang="ar-SA" altLang="ar-SA" sz="2400" dirty="0">
                <a:solidFill>
                  <a:srgbClr val="000000"/>
                </a:solidFill>
              </a:rPr>
              <a:t>الجدار الخلوي </a:t>
            </a:r>
            <a:r>
              <a:rPr lang="en-US" altLang="ar-SA" sz="2400" b="1" dirty="0">
                <a:solidFill>
                  <a:srgbClr val="000000"/>
                </a:solidFill>
              </a:rPr>
              <a:t>b</a:t>
            </a:r>
            <a:r>
              <a:rPr lang="en-US" altLang="ar-SA" sz="2400" dirty="0">
                <a:solidFill>
                  <a:srgbClr val="000000"/>
                </a:solidFill>
              </a:rPr>
              <a:t>. </a:t>
            </a:r>
            <a:r>
              <a:rPr lang="ar-SA" altLang="ar-SA" sz="2400" dirty="0">
                <a:solidFill>
                  <a:srgbClr val="000000"/>
                </a:solidFill>
              </a:rPr>
              <a:t>التجويف الجسمي الحقيقي</a:t>
            </a:r>
          </a:p>
          <a:p>
            <a:pPr eaLnBrk="1" fontAlgn="base" hangingPunct="1">
              <a:spcBef>
                <a:spcPct val="0"/>
              </a:spcBef>
              <a:spcAft>
                <a:spcPct val="0"/>
              </a:spcAft>
            </a:pPr>
            <a:r>
              <a:rPr lang="en-US" altLang="ar-SA" sz="2400" b="1" dirty="0">
                <a:solidFill>
                  <a:srgbClr val="000000"/>
                </a:solidFill>
              </a:rPr>
              <a:t>c</a:t>
            </a:r>
            <a:r>
              <a:rPr lang="en-US" altLang="ar-SA" sz="2400" dirty="0">
                <a:solidFill>
                  <a:srgbClr val="000000"/>
                </a:solidFill>
              </a:rPr>
              <a:t>. </a:t>
            </a:r>
            <a:r>
              <a:rPr lang="ar-SA" altLang="ar-SA" sz="2400" dirty="0">
                <a:solidFill>
                  <a:srgbClr val="000000"/>
                </a:solidFill>
              </a:rPr>
              <a:t>اللوامس </a:t>
            </a:r>
            <a:r>
              <a:rPr lang="en-US" altLang="ar-SA" sz="2400" b="1" dirty="0">
                <a:solidFill>
                  <a:srgbClr val="000000"/>
                </a:solidFill>
              </a:rPr>
              <a:t>d</a:t>
            </a:r>
            <a:r>
              <a:rPr lang="en-US" altLang="ar-SA" sz="2400" dirty="0">
                <a:solidFill>
                  <a:srgbClr val="000000"/>
                </a:solidFill>
              </a:rPr>
              <a:t>.        </a:t>
            </a:r>
            <a:r>
              <a:rPr lang="ar-SA" altLang="ar-SA" sz="2400" dirty="0">
                <a:solidFill>
                  <a:srgbClr val="000000"/>
                </a:solidFill>
              </a:rPr>
              <a:t>الأنسجة</a:t>
            </a:r>
          </a:p>
        </p:txBody>
      </p:sp>
      <p:sp>
        <p:nvSpPr>
          <p:cNvPr id="10" name="Rectangle 9"/>
          <p:cNvSpPr/>
          <p:nvPr/>
        </p:nvSpPr>
        <p:spPr>
          <a:xfrm>
            <a:off x="5253038" y="2279799"/>
            <a:ext cx="1452562"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3" name="Rectangle 12"/>
          <p:cNvSpPr/>
          <p:nvPr/>
        </p:nvSpPr>
        <p:spPr>
          <a:xfrm>
            <a:off x="5272088" y="3480048"/>
            <a:ext cx="17653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grpSp>
        <p:nvGrpSpPr>
          <p:cNvPr id="11" name="مجموعة 10"/>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64668829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1000"/>
                                        <p:tgtEl>
                                          <p:spTgt spid="9">
                                            <p:txEl>
                                              <p:pRg st="2" end="2"/>
                                            </p:txEl>
                                          </p:spTgt>
                                        </p:tgtEl>
                                      </p:cBhvr>
                                    </p:animEffect>
                                    <p:anim calcmode="lin" valueType="num">
                                      <p:cBhvr>
                                        <p:cTn id="2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heel(1)">
                                      <p:cBhvr>
                                        <p:cTn id="33" dur="2000"/>
                                        <p:tgtEl>
                                          <p:spTgt spid="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1000"/>
                                        <p:tgtEl>
                                          <p:spTgt spid="9">
                                            <p:txEl>
                                              <p:pRg st="3" end="3"/>
                                            </p:txEl>
                                          </p:spTgt>
                                        </p:tgtEl>
                                      </p:cBhvr>
                                    </p:animEffect>
                                    <p:anim calcmode="lin" valueType="num">
                                      <p:cBhvr>
                                        <p:cTn id="3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Effect transition="in" filter="fade">
                                      <p:cBhvr>
                                        <p:cTn id="45" dur="1000"/>
                                        <p:tgtEl>
                                          <p:spTgt spid="9">
                                            <p:txEl>
                                              <p:pRg st="4" end="4"/>
                                            </p:txEl>
                                          </p:spTgt>
                                        </p:tgtEl>
                                      </p:cBhvr>
                                    </p:animEffect>
                                    <p:anim calcmode="lin" valueType="num">
                                      <p:cBhvr>
                                        <p:cTn id="4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4" end="4"/>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9">
                                            <p:txEl>
                                              <p:pRg st="5" end="5"/>
                                            </p:txEl>
                                          </p:spTgt>
                                        </p:tgtEl>
                                        <p:attrNameLst>
                                          <p:attrName>style.visibility</p:attrName>
                                        </p:attrNameLst>
                                      </p:cBhvr>
                                      <p:to>
                                        <p:strVal val="visible"/>
                                      </p:to>
                                    </p:set>
                                    <p:animEffect transition="in" filter="fade">
                                      <p:cBhvr>
                                        <p:cTn id="50" dur="1000"/>
                                        <p:tgtEl>
                                          <p:spTgt spid="9">
                                            <p:txEl>
                                              <p:pRg st="5" end="5"/>
                                            </p:txEl>
                                          </p:spTgt>
                                        </p:tgtEl>
                                      </p:cBhvr>
                                    </p:animEffect>
                                    <p:anim calcmode="lin" valueType="num">
                                      <p:cBhvr>
                                        <p:cTn id="51"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heel(1)">
                                      <p:cBhvr>
                                        <p:cTn id="5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3"/>
          <p:cNvSpPr>
            <a:spLocks noChangeArrowheads="1"/>
          </p:cNvSpPr>
          <p:nvPr/>
        </p:nvSpPr>
        <p:spPr bwMode="auto">
          <a:xfrm>
            <a:off x="6096000" y="454888"/>
            <a:ext cx="2628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الاستجابة للمثيرات</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مستطيل مستدير الزوايا 8"/>
          <p:cNvSpPr/>
          <p:nvPr/>
        </p:nvSpPr>
        <p:spPr>
          <a:xfrm>
            <a:off x="571500" y="1320800"/>
            <a:ext cx="6400800" cy="1422400"/>
          </a:xfrm>
          <a:prstGeom prst="roundRect">
            <a:avLst/>
          </a:prstGeom>
          <a:solidFill>
            <a:schemeClr val="bg1"/>
          </a:solidFill>
          <a:ln w="44450" cmpd="dbl">
            <a:gradFill>
              <a:gsLst>
                <a:gs pos="0">
                  <a:schemeClr val="accent2">
                    <a:lumMod val="50000"/>
                  </a:schemeClr>
                </a:gs>
                <a:gs pos="99000">
                  <a:schemeClr val="accent6">
                    <a:lumMod val="50000"/>
                  </a:schemeClr>
                </a:gs>
                <a:gs pos="61250">
                  <a:srgbClr val="FFC000"/>
                </a:gs>
                <a:gs pos="74000">
                  <a:schemeClr val="accent3">
                    <a:lumMod val="50000"/>
                  </a:schemeClr>
                </a:gs>
                <a:gs pos="50000">
                  <a:schemeClr val="accent6">
                    <a:lumMod val="5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B050"/>
                </a:solidFill>
              </a:rPr>
              <a:t>جهازها </a:t>
            </a:r>
            <a:r>
              <a:rPr lang="ar-SA" sz="2400" b="1" dirty="0">
                <a:solidFill>
                  <a:srgbClr val="00B050"/>
                </a:solidFill>
              </a:rPr>
              <a:t>العصبي عبارة عن عقدة عصبية في منطقة الرأس يخرج منها حبلان عصبيان طوليان</a:t>
            </a:r>
          </a:p>
          <a:p>
            <a:pPr algn="ctr"/>
            <a:r>
              <a:rPr lang="ar-SA" sz="2400" b="1" dirty="0">
                <a:solidFill>
                  <a:srgbClr val="00B050"/>
                </a:solidFill>
              </a:rPr>
              <a:t>متصلين بأنسجة عصبية مستعرضة تشبه درجات السلم</a:t>
            </a:r>
            <a:endParaRPr lang="en-US" sz="3200" b="1" dirty="0">
              <a:solidFill>
                <a:srgbClr val="00B050"/>
              </a:solidFill>
              <a:latin typeface="Calibri"/>
              <a:ea typeface="Times New Roman"/>
              <a:cs typeface="Arial"/>
            </a:endParaRPr>
          </a:p>
        </p:txBody>
      </p:sp>
      <p:sp>
        <p:nvSpPr>
          <p:cNvPr id="10" name="AutoShape 13"/>
          <p:cNvSpPr>
            <a:spLocks noChangeArrowheads="1"/>
          </p:cNvSpPr>
          <p:nvPr/>
        </p:nvSpPr>
        <p:spPr bwMode="auto">
          <a:xfrm>
            <a:off x="6858000" y="2944088"/>
            <a:ext cx="1866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الحركة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مستطيل مستدير الزوايا 10"/>
          <p:cNvSpPr/>
          <p:nvPr/>
        </p:nvSpPr>
        <p:spPr>
          <a:xfrm>
            <a:off x="571500" y="3810000"/>
            <a:ext cx="6400800" cy="1422400"/>
          </a:xfrm>
          <a:prstGeom prst="roundRect">
            <a:avLst/>
          </a:prstGeom>
          <a:solidFill>
            <a:schemeClr val="bg1"/>
          </a:solidFill>
          <a:ln w="44450" cmpd="dbl">
            <a:gradFill>
              <a:gsLst>
                <a:gs pos="0">
                  <a:schemeClr val="accent2">
                    <a:lumMod val="50000"/>
                  </a:schemeClr>
                </a:gs>
                <a:gs pos="99000">
                  <a:schemeClr val="accent6">
                    <a:lumMod val="50000"/>
                  </a:schemeClr>
                </a:gs>
                <a:gs pos="61250">
                  <a:srgbClr val="FFC000"/>
                </a:gs>
                <a:gs pos="74000">
                  <a:schemeClr val="accent3">
                    <a:lumMod val="50000"/>
                  </a:schemeClr>
                </a:gs>
                <a:gs pos="50000">
                  <a:schemeClr val="accent6">
                    <a:lumMod val="5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B050"/>
                </a:solidFill>
              </a:rPr>
              <a:t>تتحرك بانقباض عضلاتها والانزلاق بواسطة الأهداب الموجودة على جوانب البطن على</a:t>
            </a:r>
          </a:p>
          <a:p>
            <a:pPr algn="ctr"/>
            <a:r>
              <a:rPr lang="ar-SA" sz="2400" b="1" dirty="0">
                <a:solidFill>
                  <a:srgbClr val="00B050"/>
                </a:solidFill>
              </a:rPr>
              <a:t>المخاط الذي تفرزه مثل البلاناريا.</a:t>
            </a:r>
            <a:endParaRPr lang="en-US" sz="3200" b="1" dirty="0">
              <a:solidFill>
                <a:srgbClr val="00B050"/>
              </a:solidFill>
              <a:latin typeface="Calibri"/>
              <a:ea typeface="Times New Roman"/>
              <a:cs typeface="Arial"/>
            </a:endParaRPr>
          </a:p>
        </p:txBody>
      </p:sp>
      <p:grpSp>
        <p:nvGrpSpPr>
          <p:cNvPr id="14" name="مجموعة 13"/>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815164957"/>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9">
                                            <p:bg/>
                                          </p:spTgt>
                                        </p:tgtEl>
                                        <p:attrNameLst>
                                          <p:attrName>style.visibility</p:attrName>
                                        </p:attrNameLst>
                                      </p:cBhvr>
                                      <p:to>
                                        <p:strVal val="visible"/>
                                      </p:to>
                                    </p:set>
                                    <p:anim calcmode="lin" valueType="num">
                                      <p:cBhvr>
                                        <p:cTn id="12" dur="500" fill="hold"/>
                                        <p:tgtEl>
                                          <p:spTgt spid="9">
                                            <p:bg/>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9">
                                            <p:bg/>
                                          </p:spTgt>
                                        </p:tgtEl>
                                        <p:attrNameLst>
                                          <p:attrName>ppt_y</p:attrName>
                                        </p:attrNameLst>
                                      </p:cBhvr>
                                      <p:tavLst>
                                        <p:tav tm="0">
                                          <p:val>
                                            <p:strVal val="#ppt_y"/>
                                          </p:val>
                                        </p:tav>
                                        <p:tav tm="100000">
                                          <p:val>
                                            <p:strVal val="#ppt_y"/>
                                          </p:val>
                                        </p:tav>
                                      </p:tavLst>
                                    </p:anim>
                                    <p:anim calcmode="lin" valueType="num">
                                      <p:cBhvr>
                                        <p:cTn id="14" dur="500" fill="hold"/>
                                        <p:tgtEl>
                                          <p:spTgt spid="9">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9">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9">
                                            <p:bg/>
                                          </p:spTgt>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p:cTn id="21"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9">
                                            <p:txEl>
                                              <p:pRg st="1" end="1"/>
                                            </p:txEl>
                                          </p:spTgt>
                                        </p:tgtEl>
                                        <p:attrNameLst>
                                          <p:attrName>style.visibility</p:attrName>
                                        </p:attrNameLst>
                                      </p:cBhvr>
                                      <p:to>
                                        <p:strVal val="visible"/>
                                      </p:to>
                                    </p:set>
                                    <p:anim calcmode="lin" valueType="num">
                                      <p:cBhvr>
                                        <p:cTn id="30" dur="50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32" dur="50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41" presetClass="entr" presetSubtype="0" fill="hold" grpId="0" nodeType="clickEffect">
                                  <p:stCondLst>
                                    <p:cond delay="0"/>
                                  </p:stCondLst>
                                  <p:iterate type="lt">
                                    <p:tmPct val="10000"/>
                                  </p:iterate>
                                  <p:childTnLst>
                                    <p:set>
                                      <p:cBhvr>
                                        <p:cTn id="43" dur="1" fill="hold">
                                          <p:stCondLst>
                                            <p:cond delay="0"/>
                                          </p:stCondLst>
                                        </p:cTn>
                                        <p:tgtEl>
                                          <p:spTgt spid="11">
                                            <p:bg/>
                                          </p:spTgt>
                                        </p:tgtEl>
                                        <p:attrNameLst>
                                          <p:attrName>style.visibility</p:attrName>
                                        </p:attrNameLst>
                                      </p:cBhvr>
                                      <p:to>
                                        <p:strVal val="visible"/>
                                      </p:to>
                                    </p:set>
                                    <p:anim calcmode="lin" valueType="num">
                                      <p:cBhvr>
                                        <p:cTn id="44" dur="500" fill="hold"/>
                                        <p:tgtEl>
                                          <p:spTgt spid="11">
                                            <p:bg/>
                                          </p:spTgt>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1">
                                            <p:bg/>
                                          </p:spTgt>
                                        </p:tgtEl>
                                        <p:attrNameLst>
                                          <p:attrName>ppt_y</p:attrName>
                                        </p:attrNameLst>
                                      </p:cBhvr>
                                      <p:tavLst>
                                        <p:tav tm="0">
                                          <p:val>
                                            <p:strVal val="#ppt_y"/>
                                          </p:val>
                                        </p:tav>
                                        <p:tav tm="100000">
                                          <p:val>
                                            <p:strVal val="#ppt_y"/>
                                          </p:val>
                                        </p:tav>
                                      </p:tavLst>
                                    </p:anim>
                                    <p:anim calcmode="lin" valueType="num">
                                      <p:cBhvr>
                                        <p:cTn id="46" dur="500" fill="hold"/>
                                        <p:tgtEl>
                                          <p:spTgt spid="11">
                                            <p:bg/>
                                          </p:spTgt>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1">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1">
                                            <p:bg/>
                                          </p:spTgt>
                                        </p:tgtEl>
                                      </p:cBhvr>
                                    </p:animEffect>
                                  </p:childTnLst>
                                </p:cTn>
                              </p:par>
                            </p:childTnLst>
                          </p:cTn>
                        </p:par>
                      </p:childTnLst>
                    </p:cTn>
                  </p:par>
                  <p:par>
                    <p:cTn id="49" fill="hold">
                      <p:stCondLst>
                        <p:cond delay="indefinite"/>
                      </p:stCondLst>
                      <p:childTnLst>
                        <p:par>
                          <p:cTn id="50" fill="hold">
                            <p:stCondLst>
                              <p:cond delay="0"/>
                            </p:stCondLst>
                            <p:childTnLst>
                              <p:par>
                                <p:cTn id="51" presetID="41" presetClass="entr" presetSubtype="0" fill="hold" grpId="0" nodeType="clickEffect">
                                  <p:stCondLst>
                                    <p:cond delay="0"/>
                                  </p:stCondLst>
                                  <p:iterate type="lt">
                                    <p:tmPct val="10000"/>
                                  </p:iterate>
                                  <p:childTnLst>
                                    <p:set>
                                      <p:cBhvr>
                                        <p:cTn id="52" dur="1" fill="hold">
                                          <p:stCondLst>
                                            <p:cond delay="0"/>
                                          </p:stCondLst>
                                        </p:cTn>
                                        <p:tgtEl>
                                          <p:spTgt spid="11">
                                            <p:txEl>
                                              <p:pRg st="0" end="0"/>
                                            </p:txEl>
                                          </p:spTgt>
                                        </p:tgtEl>
                                        <p:attrNameLst>
                                          <p:attrName>style.visibility</p:attrName>
                                        </p:attrNameLst>
                                      </p:cBhvr>
                                      <p:to>
                                        <p:strVal val="visible"/>
                                      </p:to>
                                    </p:set>
                                    <p:anim calcmode="lin" valueType="num">
                                      <p:cBhvr>
                                        <p:cTn id="53"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55"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11">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1" presetClass="entr" presetSubtype="0" fill="hold" grpId="0" nodeType="clickEffect">
                                  <p:stCondLst>
                                    <p:cond delay="0"/>
                                  </p:stCondLst>
                                  <p:iterate type="lt">
                                    <p:tmPct val="10000"/>
                                  </p:iterate>
                                  <p:childTnLst>
                                    <p:set>
                                      <p:cBhvr>
                                        <p:cTn id="61" dur="1" fill="hold">
                                          <p:stCondLst>
                                            <p:cond delay="0"/>
                                          </p:stCondLst>
                                        </p:cTn>
                                        <p:tgtEl>
                                          <p:spTgt spid="11">
                                            <p:txEl>
                                              <p:pRg st="1" end="1"/>
                                            </p:txEl>
                                          </p:spTgt>
                                        </p:tgtEl>
                                        <p:attrNameLst>
                                          <p:attrName>style.visibility</p:attrName>
                                        </p:attrNameLst>
                                      </p:cBhvr>
                                      <p:to>
                                        <p:strVal val="visible"/>
                                      </p:to>
                                    </p:set>
                                    <p:anim calcmode="lin" valueType="num">
                                      <p:cBhvr>
                                        <p:cTn id="62" dur="500" fill="hold"/>
                                        <p:tgtEl>
                                          <p:spTgt spid="11">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11">
                                            <p:txEl>
                                              <p:pRg st="1" end="1"/>
                                            </p:txEl>
                                          </p:spTgt>
                                        </p:tgtEl>
                                        <p:attrNameLst>
                                          <p:attrName>ppt_y</p:attrName>
                                        </p:attrNameLst>
                                      </p:cBhvr>
                                      <p:tavLst>
                                        <p:tav tm="0">
                                          <p:val>
                                            <p:strVal val="#ppt_y"/>
                                          </p:val>
                                        </p:tav>
                                        <p:tav tm="100000">
                                          <p:val>
                                            <p:strVal val="#ppt_y"/>
                                          </p:val>
                                        </p:tav>
                                      </p:tavLst>
                                    </p:anim>
                                    <p:anim calcmode="lin" valueType="num">
                                      <p:cBhvr>
                                        <p:cTn id="64" dur="500" fill="hold"/>
                                        <p:tgtEl>
                                          <p:spTgt spid="11">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11">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animBg="1"/>
      <p:bldP spid="10" grpId="0" animBg="1"/>
      <p:bldP spid="11" grpId="0" build="p"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19200" y="381000"/>
            <a:ext cx="777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EG" altLang="ar-SA" sz="2400" dirty="0">
                <a:solidFill>
                  <a:srgbClr val="000000"/>
                </a:solidFill>
              </a:rPr>
              <a:t>3</a:t>
            </a:r>
            <a:r>
              <a:rPr lang="ar-SA" altLang="ar-SA" sz="2400" dirty="0" smtClean="0">
                <a:solidFill>
                  <a:srgbClr val="000000"/>
                </a:solidFill>
              </a:rPr>
              <a:t>. </a:t>
            </a:r>
            <a:r>
              <a:rPr lang="ar-SA" altLang="ar-SA" sz="2400" dirty="0">
                <a:solidFill>
                  <a:srgbClr val="000000"/>
                </a:solidFill>
              </a:rPr>
              <a:t>فسر لماذا ينتمي كل من المحار والحبار إلى شعبة الرخويات غم أنهما يبدوان نوعين مختلفين من الحيوانات؟</a:t>
            </a:r>
          </a:p>
        </p:txBody>
      </p:sp>
      <p:sp>
        <p:nvSpPr>
          <p:cNvPr id="9" name="Rectangle 8"/>
          <p:cNvSpPr>
            <a:spLocks noChangeArrowheads="1"/>
          </p:cNvSpPr>
          <p:nvPr/>
        </p:nvSpPr>
        <p:spPr bwMode="auto">
          <a:xfrm>
            <a:off x="1066800" y="1371600"/>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b="1">
                <a:solidFill>
                  <a:srgbClr val="FF0000"/>
                </a:solidFill>
              </a:rPr>
              <a:t>الاجابة:لها تراكيب جسمية عديدة مشتركة ومنها العباءة والقدم العضلية التي تحورت الى لوامس ي الحبار ولها ايضا اجهزة دوران وهضم متشابهة وكذلك مراحل التكاثر.</a:t>
            </a:r>
            <a:endParaRPr lang="en-US" altLang="ar-SA" sz="2000" b="1">
              <a:solidFill>
                <a:srgbClr val="FF0000"/>
              </a:solidFill>
            </a:endParaRPr>
          </a:p>
        </p:txBody>
      </p:sp>
      <p:sp>
        <p:nvSpPr>
          <p:cNvPr id="10" name="Rectangle 9"/>
          <p:cNvSpPr>
            <a:spLocks noChangeArrowheads="1"/>
          </p:cNvSpPr>
          <p:nvPr/>
        </p:nvSpPr>
        <p:spPr bwMode="auto">
          <a:xfrm>
            <a:off x="647700" y="2133600"/>
            <a:ext cx="83439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EG" altLang="ar-SA" sz="2400" b="1" dirty="0" smtClean="0">
                <a:solidFill>
                  <a:srgbClr val="000000"/>
                </a:solidFill>
              </a:rPr>
              <a:t>4</a:t>
            </a:r>
            <a:r>
              <a:rPr lang="ar-SA" altLang="ar-SA" sz="2400" b="1" dirty="0" smtClean="0">
                <a:solidFill>
                  <a:srgbClr val="000000"/>
                </a:solidFill>
              </a:rPr>
              <a:t>. </a:t>
            </a:r>
            <a:r>
              <a:rPr lang="ar-SA" altLang="ar-SA" sz="2400" b="1" dirty="0">
                <a:solidFill>
                  <a:srgbClr val="000000"/>
                </a:solidFill>
              </a:rPr>
              <a:t>اذكر سببين يوضحان استفادة الحيوانات من تقسيم جسمها؟ ق ّ وم أهمية هذه الفوائد.</a:t>
            </a:r>
          </a:p>
          <a:p>
            <a:pPr eaLnBrk="1" fontAlgn="base" hangingPunct="1">
              <a:spcBef>
                <a:spcPct val="0"/>
              </a:spcBef>
              <a:spcAft>
                <a:spcPct val="0"/>
              </a:spcAft>
            </a:pPr>
            <a:r>
              <a:rPr lang="ar-SA" altLang="ar-SA" b="1" dirty="0">
                <a:solidFill>
                  <a:srgbClr val="FF0000"/>
                </a:solidFill>
              </a:rPr>
              <a:t>الاجابة / يتكون جسم الحيوانات المقسمة من اجزاء عديدة تقوم هذه الاجزاء بالوظائف المتشابهة نفسها .وتمكن هذه الخاصية الحيوانات من اداء وظائفها بسرعة وفاعلية اكبر</a:t>
            </a:r>
          </a:p>
          <a:p>
            <a:pPr eaLnBrk="1" fontAlgn="base" hangingPunct="1">
              <a:spcBef>
                <a:spcPct val="0"/>
              </a:spcBef>
              <a:spcAft>
                <a:spcPct val="0"/>
              </a:spcAft>
            </a:pPr>
            <a:r>
              <a:rPr lang="ar-EG" altLang="ar-SA" sz="2000" b="1" dirty="0" smtClean="0">
                <a:solidFill>
                  <a:srgbClr val="000000"/>
                </a:solidFill>
              </a:rPr>
              <a:t>5</a:t>
            </a:r>
            <a:r>
              <a:rPr lang="ar-SA" altLang="ar-SA" sz="2000" b="1" dirty="0" smtClean="0">
                <a:solidFill>
                  <a:srgbClr val="000000"/>
                </a:solidFill>
              </a:rPr>
              <a:t>. </a:t>
            </a:r>
            <a:r>
              <a:rPr lang="ar-SA" altLang="ar-SA" sz="2000" b="1" dirty="0">
                <a:solidFill>
                  <a:srgbClr val="000000"/>
                </a:solidFill>
              </a:rPr>
              <a:t>افترض أنك عالم تحاول تحديد جودة المياه في نهر يعيش فيه بلح البحر، فما البيانات التي تجمعها عن بلح البحر لتحدد جودة مياه النهر؟</a:t>
            </a:r>
          </a:p>
          <a:p>
            <a:pPr eaLnBrk="1" fontAlgn="base" hangingPunct="1">
              <a:spcBef>
                <a:spcPct val="0"/>
              </a:spcBef>
              <a:spcAft>
                <a:spcPct val="0"/>
              </a:spcAft>
            </a:pPr>
            <a:r>
              <a:rPr lang="ar-SA" altLang="ar-SA" sz="2000" b="1" dirty="0">
                <a:solidFill>
                  <a:srgbClr val="FF0000"/>
                </a:solidFill>
              </a:rPr>
              <a:t>الاجابة:تتغذى الرخويات(بلح البحر)بالترشيح .تتراكم المواد السامة في اجهزة اكثر الحيوانات الاخرى.يمكن جمع عينات من بلح البحر ثم فحص السموم المختلفة الموجودة داخلها .ويمكن مقارنة النتائج ببلح البحر الموجود في المناطق الاخرى.</a:t>
            </a:r>
          </a:p>
          <a:p>
            <a:pPr eaLnBrk="1" fontAlgn="base" hangingPunct="1">
              <a:spcBef>
                <a:spcPct val="0"/>
              </a:spcBef>
              <a:spcAft>
                <a:spcPct val="0"/>
              </a:spcAft>
            </a:pPr>
            <a:endParaRPr lang="ar-SA" altLang="ar-SA" sz="2000" b="1" dirty="0">
              <a:solidFill>
                <a:srgbClr val="000000"/>
              </a:solidFill>
            </a:endParaRPr>
          </a:p>
        </p:txBody>
      </p:sp>
      <p:grpSp>
        <p:nvGrpSpPr>
          <p:cNvPr id="11" name="مجموعة 10"/>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مربع نص 1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22286859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1000"/>
                                        <p:tgtEl>
                                          <p:spTgt spid="10">
                                            <p:txEl>
                                              <p:pRg st="1" end="1"/>
                                            </p:txEl>
                                          </p:spTgt>
                                        </p:tgtEl>
                                      </p:cBhvr>
                                    </p:animEffect>
                                    <p:anim calcmode="lin" valueType="num">
                                      <p:cBhvr>
                                        <p:cTn id="2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fade">
                                      <p:cBhvr>
                                        <p:cTn id="35" dur="1000"/>
                                        <p:tgtEl>
                                          <p:spTgt spid="10">
                                            <p:txEl>
                                              <p:pRg st="2" end="2"/>
                                            </p:txEl>
                                          </p:spTgt>
                                        </p:tgtEl>
                                      </p:cBhvr>
                                    </p:animEffect>
                                    <p:anim calcmode="lin" valueType="num">
                                      <p:cBhvr>
                                        <p:cTn id="36"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fade">
                                      <p:cBhvr>
                                        <p:cTn id="42" dur="1000"/>
                                        <p:tgtEl>
                                          <p:spTgt spid="10">
                                            <p:txEl>
                                              <p:pRg st="3" end="3"/>
                                            </p:txEl>
                                          </p:spTgt>
                                        </p:tgtEl>
                                      </p:cBhvr>
                                    </p:animEffect>
                                    <p:anim calcmode="lin" valueType="num">
                                      <p:cBhvr>
                                        <p:cTn id="43"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219200" y="1444625"/>
            <a:ext cx="72390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EG" altLang="ar-SA" sz="2000" b="1" dirty="0" smtClean="0">
                <a:solidFill>
                  <a:srgbClr val="000000"/>
                </a:solidFill>
              </a:rPr>
              <a:t>6</a:t>
            </a:r>
            <a:r>
              <a:rPr lang="ar-SA" altLang="ar-SA" sz="2000" b="1" dirty="0" smtClean="0">
                <a:solidFill>
                  <a:srgbClr val="000000"/>
                </a:solidFill>
              </a:rPr>
              <a:t> </a:t>
            </a:r>
            <a:r>
              <a:rPr lang="ar-SA" altLang="ar-SA" sz="2000" b="1" dirty="0">
                <a:solidFill>
                  <a:srgbClr val="000000"/>
                </a:solidFill>
              </a:rPr>
              <a:t>- -ينتشر مرض البلهارسيا ي الصحراء الافريقية والفلبين والصين الجنوبية  البرازيل ومصر والسودان اقترح طة للسيطرة على هذا المرض في منطقة معينة. وما الخطوات التي تتخذها لمنع الاصابة به؟طور الخطة واشرحها بطريقة مكتوبة ومنظمة</a:t>
            </a:r>
            <a:endParaRPr lang="en-US" altLang="ar-SA" sz="2000" b="1" dirty="0">
              <a:solidFill>
                <a:srgbClr val="000000"/>
              </a:solidFill>
            </a:endParaRPr>
          </a:p>
          <a:p>
            <a:pPr algn="justLow" eaLnBrk="1" fontAlgn="base" hangingPunct="1">
              <a:spcBef>
                <a:spcPct val="0"/>
              </a:spcBef>
              <a:spcAft>
                <a:spcPct val="0"/>
              </a:spcAft>
            </a:pPr>
            <a:r>
              <a:rPr lang="ar-SA" altLang="ar-SA" sz="2000" b="1" dirty="0">
                <a:solidFill>
                  <a:srgbClr val="FF0000"/>
                </a:solidFill>
              </a:rPr>
              <a:t>الاجابة:</a:t>
            </a:r>
            <a:endParaRPr lang="en-US" altLang="ar-SA" sz="2000" b="1" dirty="0">
              <a:solidFill>
                <a:srgbClr val="FF0000"/>
              </a:solidFill>
            </a:endParaRPr>
          </a:p>
          <a:p>
            <a:pPr algn="justLow" eaLnBrk="1" fontAlgn="base" hangingPunct="1">
              <a:spcBef>
                <a:spcPct val="0"/>
              </a:spcBef>
              <a:spcAft>
                <a:spcPct val="0"/>
              </a:spcAft>
            </a:pPr>
            <a:r>
              <a:rPr lang="ar-SA" altLang="ar-SA" sz="2000" b="1" dirty="0">
                <a:solidFill>
                  <a:srgbClr val="FF0000"/>
                </a:solidFill>
              </a:rPr>
              <a:t>يمكن ان تختل الخطط لكن يجب ان تبين بوضوح الربط بين بعض مفاهيم دورة حياة الدودة واثرها في صحة الانسان فمثلا يمكن تثقيف الناس لتفادي السباحة في المياه العذبة الملوثة دون استعمال وسائل الوقاية الممكنة.</a:t>
            </a:r>
            <a:endParaRPr lang="en-US" altLang="ar-SA" sz="2000" b="1" dirty="0">
              <a:solidFill>
                <a:srgbClr val="FF0000"/>
              </a:solidFill>
            </a:endParaRPr>
          </a:p>
          <a:p>
            <a:pPr algn="justLow" eaLnBrk="1" fontAlgn="base" hangingPunct="1">
              <a:spcBef>
                <a:spcPct val="0"/>
              </a:spcBef>
              <a:spcAft>
                <a:spcPct val="0"/>
              </a:spcAft>
            </a:pPr>
            <a:r>
              <a:rPr lang="ar-SA" altLang="ar-SA" sz="2000" b="1" dirty="0">
                <a:solidFill>
                  <a:srgbClr val="FF0000"/>
                </a:solidFill>
              </a:rPr>
              <a:t>ويمكن ادارة حملة على مستوى المجتمع للتخلص من الحلازين التي تشكل العائل للدودة عن طريق جمعها.ويمكن استعمال المبيد ايضا لقتل الديدان. والطريقة الاكثر فعالية تتم بمكافحة الحلازين والديدان معا.</a:t>
            </a:r>
          </a:p>
        </p:txBody>
      </p:sp>
      <p:grpSp>
        <p:nvGrpSpPr>
          <p:cNvPr id="7" name="مجموعة 6"/>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80304020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6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دفق">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9582</TotalTime>
  <Words>4356</Words>
  <Application>Microsoft Office PowerPoint</Application>
  <PresentationFormat>عرض على الشاشة (3:4)‏</PresentationFormat>
  <Paragraphs>649</Paragraphs>
  <Slides>91</Slides>
  <Notes>1</Notes>
  <HiddenSlides>0</HiddenSlides>
  <MMClips>0</MMClips>
  <ScaleCrop>false</ScaleCrop>
  <HeadingPairs>
    <vt:vector size="4" baseType="variant">
      <vt:variant>
        <vt:lpstr>نسق</vt:lpstr>
      </vt:variant>
      <vt:variant>
        <vt:i4>1</vt:i4>
      </vt:variant>
      <vt:variant>
        <vt:lpstr>عناوين الشرائح</vt:lpstr>
      </vt:variant>
      <vt:variant>
        <vt:i4>91</vt:i4>
      </vt:variant>
    </vt:vector>
  </HeadingPairs>
  <TitlesOfParts>
    <vt:vector size="92" baseType="lpstr">
      <vt:lpstr>تدفق</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الديدان المفلطحة </vt:lpstr>
      <vt:lpstr>س : قوم فائدة الجسم الرقيق ( القليل السمك ) في الديدان المفلطحة؟</vt:lpstr>
      <vt:lpstr>س : قارن بين تكيف الديدان المفلطحة الحرة المعيشة و الديدان المفلطحة الطفيلية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س: قارن بين الخصائص الرئيسية لكل من الديدان المفلطحة والديدان الاسطووانية .</vt:lpstr>
      <vt:lpstr>س : وضح كيف تقوم الديدان المفلطحة بحركتها المنجلية المتميزة ؟</vt:lpstr>
      <vt:lpstr>س : قارن بين طرائق اصابة الانسان ببعض أنواع الديدان الأسطوانية المتطفلة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تقويم الوحدة السابعة </vt:lpstr>
      <vt:lpstr>عرض تقديمي في PowerPoint</vt:lpstr>
      <vt:lpstr>التفكير الناقد </vt:lpstr>
      <vt:lpstr>تثبيت المفاهيم :</vt:lpstr>
      <vt:lpstr>التفكير الناقد </vt:lpstr>
      <vt:lpstr>مراجعة المفردات :- </vt:lpstr>
      <vt:lpstr>عرض تقديمي في PowerPoint</vt:lpstr>
      <vt:lpstr>تثبيت المفاهيم :- </vt:lpstr>
      <vt:lpstr>عرض تقديمي في PowerPoint</vt:lpstr>
      <vt:lpstr>عرض تقديمي في PowerPoint</vt:lpstr>
      <vt:lpstr>عرض تقديمي في PowerPoint</vt:lpstr>
      <vt:lpstr>عرض تقديمي في PowerPoint</vt:lpstr>
      <vt:lpstr>اختبار مقنن :- </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ZAD</dc:creator>
  <cp:lastModifiedBy>ZAD</cp:lastModifiedBy>
  <cp:revision>1</cp:revision>
  <dcterms:created xsi:type="dcterms:W3CDTF">2015-01-26T14:26:28Z</dcterms:created>
  <dcterms:modified xsi:type="dcterms:W3CDTF">2018-01-01T14:03:34Z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E9EC7C2B-97A7-4FF9-85E1-F46C82355494</vt:lpwstr>
  </property>
  <property fmtid="{D5CDD505-2E9C-101B-9397-08002B2CF9AE}" pid="3" name="ArticulatePath">
    <vt:lpwstr>رياضيات ف1</vt:lpwstr>
  </property>
</Properties>
</file>